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50"/>
  </p:notesMasterIdLst>
  <p:handoutMasterIdLst>
    <p:handoutMasterId r:id="rId51"/>
  </p:handoutMasterIdLst>
  <p:sldIdLst>
    <p:sldId id="258" r:id="rId4"/>
    <p:sldId id="969" r:id="rId5"/>
    <p:sldId id="972" r:id="rId6"/>
    <p:sldId id="973" r:id="rId7"/>
    <p:sldId id="975" r:id="rId8"/>
    <p:sldId id="974" r:id="rId9"/>
    <p:sldId id="977" r:id="rId10"/>
    <p:sldId id="978" r:id="rId11"/>
    <p:sldId id="1047" r:id="rId12"/>
    <p:sldId id="979" r:id="rId13"/>
    <p:sldId id="980" r:id="rId14"/>
    <p:sldId id="981" r:id="rId15"/>
    <p:sldId id="982" r:id="rId16"/>
    <p:sldId id="983" r:id="rId17"/>
    <p:sldId id="987" r:id="rId18"/>
    <p:sldId id="1036" r:id="rId19"/>
    <p:sldId id="1048" r:id="rId20"/>
    <p:sldId id="1049" r:id="rId21"/>
    <p:sldId id="1055" r:id="rId22"/>
    <p:sldId id="1057" r:id="rId23"/>
    <p:sldId id="1059" r:id="rId24"/>
    <p:sldId id="1060" r:id="rId25"/>
    <p:sldId id="1066" r:id="rId26"/>
    <p:sldId id="1064" r:id="rId27"/>
    <p:sldId id="1065" r:id="rId28"/>
    <p:sldId id="1035" r:id="rId29"/>
    <p:sldId id="1037" r:id="rId30"/>
    <p:sldId id="1046" r:id="rId31"/>
    <p:sldId id="1038" r:id="rId32"/>
    <p:sldId id="1039" r:id="rId33"/>
    <p:sldId id="1040" r:id="rId34"/>
    <p:sldId id="1042" r:id="rId35"/>
    <p:sldId id="1043" r:id="rId36"/>
    <p:sldId id="1083" r:id="rId37"/>
    <p:sldId id="1044" r:id="rId38"/>
    <p:sldId id="1010" r:id="rId39"/>
    <p:sldId id="1011" r:id="rId40"/>
    <p:sldId id="1012" r:id="rId41"/>
    <p:sldId id="1075" r:id="rId42"/>
    <p:sldId id="1082" r:id="rId43"/>
    <p:sldId id="1074" r:id="rId44"/>
    <p:sldId id="1077" r:id="rId45"/>
    <p:sldId id="1079" r:id="rId46"/>
    <p:sldId id="1078" r:id="rId47"/>
    <p:sldId id="1080" r:id="rId48"/>
    <p:sldId id="1081" r:id="rId49"/>
  </p:sldIdLst>
  <p:sldSz cx="9144000" cy="6858000" type="screen4x3"/>
  <p:notesSz cx="6858000" cy="9144000"/>
  <p:defaultTextStyle>
    <a:defPPr>
      <a:defRPr lang="en-US"/>
    </a:defPPr>
    <a:lvl1pPr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2500" kern="1200">
        <a:solidFill>
          <a:schemeClr val="bg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500" kern="1200">
        <a:solidFill>
          <a:schemeClr val="bg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205">
          <p15:clr>
            <a:srgbClr val="A4A3A4"/>
          </p15:clr>
        </p15:guide>
        <p15:guide id="2" pos="29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516FA7"/>
    <a:srgbClr val="CCECFF"/>
    <a:srgbClr val="CC0000"/>
    <a:srgbClr val="FF9933"/>
    <a:srgbClr val="FFCC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6" autoAdjust="0"/>
    <p:restoredTop sz="99821" autoAdjust="0"/>
  </p:normalViewPr>
  <p:slideViewPr>
    <p:cSldViewPr>
      <p:cViewPr varScale="1">
        <p:scale>
          <a:sx n="89" d="100"/>
          <a:sy n="89" d="100"/>
        </p:scale>
        <p:origin x="653" y="29"/>
      </p:cViewPr>
      <p:guideLst>
        <p:guide orient="horz" pos="2205"/>
        <p:guide pos="290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zh-CN" altLang="en-US"/>
          </a:p>
        </p:txBody>
      </p:sp>
      <p:sp>
        <p:nvSpPr>
          <p:cNvPr id="2385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42CF0CA4-24AA-42CE-8B06-7709E422F97F}" type="datetime1">
              <a:rPr lang="zh-CN" altLang="en-US"/>
              <a:pPr>
                <a:defRPr/>
              </a:pPr>
              <a:t>2023/4/10</a:t>
            </a:fld>
            <a:endParaRPr lang="en-US" altLang="zh-CN"/>
          </a:p>
        </p:txBody>
      </p:sp>
      <p:sp>
        <p:nvSpPr>
          <p:cNvPr id="2385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2385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0CC7FAC4-C680-4DE3-9B53-BB4F9FB55351}" type="slidenum">
              <a:rPr lang="zh-CN" altLang="en-US"/>
              <a:pPr>
                <a:defRPr/>
              </a:pPr>
              <a:t>‹#›</a:t>
            </a:fld>
            <a:endParaRPr lang="en-US" altLang="zh-CN"/>
          </a:p>
        </p:txBody>
      </p:sp>
    </p:spTree>
    <p:extLst>
      <p:ext uri="{BB962C8B-B14F-4D97-AF65-F5344CB8AC3E}">
        <p14:creationId xmlns:p14="http://schemas.microsoft.com/office/powerpoint/2010/main" val="166323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F594E91C-9DE0-4C1E-8C0C-F296B4535597}" type="datetime1">
              <a:rPr lang="zh-CN" altLang="en-US"/>
              <a:pPr>
                <a:defRPr/>
              </a:pPr>
              <a:t>2023/4/10</a:t>
            </a:fld>
            <a:endParaRPr lang="en-US" altLang="zh-CN"/>
          </a:p>
        </p:txBody>
      </p:sp>
      <p:sp>
        <p:nvSpPr>
          <p:cNvPr id="5124"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DC5FF740-D733-4EE2-B78A-5D9EF104FEEC}" type="slidenum">
              <a:rPr lang="zh-CN" altLang="en-US"/>
              <a:pPr>
                <a:defRPr/>
              </a:pPr>
              <a:t>‹#›</a:t>
            </a:fld>
            <a:endParaRPr lang="en-US" altLang="zh-CN"/>
          </a:p>
        </p:txBody>
      </p:sp>
    </p:spTree>
    <p:extLst>
      <p:ext uri="{BB962C8B-B14F-4D97-AF65-F5344CB8AC3E}">
        <p14:creationId xmlns:p14="http://schemas.microsoft.com/office/powerpoint/2010/main" val="236829763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1CAF77FC-C21B-43A2-85E7-197A5ED02194}" type="datetime1">
              <a:rPr kumimoji="0" lang="zh-CN" altLang="en-US" sz="1200" smtClean="0">
                <a:solidFill>
                  <a:schemeClr val="tx1"/>
                </a:solidFill>
                <a:latin typeface="Times New Roman" panose="02020603050405020304" pitchFamily="18" charset="0"/>
                <a:ea typeface="宋体" panose="02010600030101010101" pitchFamily="2" charset="-122"/>
              </a:rPr>
              <a:pPr/>
              <a:t>2023/4/10</a:t>
            </a:fld>
            <a:endParaRPr kumimoji="0" lang="zh-CN" altLang="en-US" sz="1200" smtClean="0">
              <a:solidFill>
                <a:schemeClr val="tx1"/>
              </a:solidFill>
              <a:latin typeface="Times New Roman" panose="02020603050405020304" pitchFamily="18" charset="0"/>
              <a:ea typeface="宋体" panose="02010600030101010101" pitchFamily="2" charset="-122"/>
            </a:endParaRPr>
          </a:p>
        </p:txBody>
      </p:sp>
      <p:sp>
        <p:nvSpPr>
          <p:cNvPr id="819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E7972CEA-C6EB-445F-8FD2-FE26FE10F17C}" type="slidenum">
              <a:rPr kumimoji="0" lang="zh-CN" altLang="en-US" sz="1200" smtClean="0">
                <a:solidFill>
                  <a:schemeClr val="tx1"/>
                </a:solidFill>
                <a:latin typeface="Times New Roman" panose="02020603050405020304" pitchFamily="18" charset="0"/>
                <a:ea typeface="宋体" panose="02010600030101010101" pitchFamily="2" charset="-122"/>
              </a:rPr>
              <a:pPr/>
              <a:t>1</a:t>
            </a:fld>
            <a:endParaRPr kumimoji="0" lang="zh-CN" altLang="en-US" sz="1200" smtClean="0">
              <a:solidFill>
                <a:schemeClr val="tx1"/>
              </a:solidFill>
              <a:latin typeface="Times New Roman" panose="02020603050405020304" pitchFamily="18" charset="0"/>
              <a:ea typeface="宋体" panose="02010600030101010101" pitchFamily="2" charset="-122"/>
            </a:endParaRPr>
          </a:p>
        </p:txBody>
      </p:sp>
      <p:sp>
        <p:nvSpPr>
          <p:cNvPr id="8196" name="Rectangle 2"/>
          <p:cNvSpPr>
            <a:spLocks noGrp="1" noRot="1" noChangeAspect="1" noChangeArrowheads="1" noTextEdit="1"/>
          </p:cNvSpPr>
          <p:nvPr>
            <p:ph type="sldImg" idx="4294967295"/>
          </p:nvPr>
        </p:nvSpPr>
        <p:spPr>
          <a:ln/>
        </p:spPr>
      </p:sp>
      <p:sp>
        <p:nvSpPr>
          <p:cNvPr id="8197" name="Rectangle 3"/>
          <p:cNvSpPr>
            <a:spLocks noGrp="1" noChangeArrowheads="1"/>
          </p:cNvSpPr>
          <p:nvPr>
            <p:ph type="body" idx="4294967295"/>
          </p:nvPr>
        </p:nvSpPr>
        <p:spPr/>
        <p:txBody>
          <a:bodyPr>
            <a:prstTxWarp prst="textNoShape">
              <a:avLst/>
            </a:prstTxWarp>
          </a:bodyPr>
          <a:lstStyle/>
          <a:p>
            <a:pPr eaLnBrk="1" hangingPunct="1"/>
            <a:endParaRPr lang="zh-CN" altLang="en-US" smtClean="0"/>
          </a:p>
        </p:txBody>
      </p:sp>
    </p:spTree>
    <p:extLst>
      <p:ext uri="{BB962C8B-B14F-4D97-AF65-F5344CB8AC3E}">
        <p14:creationId xmlns:p14="http://schemas.microsoft.com/office/powerpoint/2010/main" val="95324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7B569006-01BE-45F8-B60D-CDA5DB06C955}" type="slidenum">
              <a:rPr kumimoji="0" lang="en-US" altLang="zh-CN" sz="1200" smtClean="0">
                <a:solidFill>
                  <a:schemeClr val="tx1"/>
                </a:solidFill>
                <a:latin typeface="Arial" panose="020B0604020202020204" pitchFamily="34" charset="0"/>
                <a:ea typeface="宋体" panose="02010600030101010101" pitchFamily="2" charset="-122"/>
              </a:rPr>
              <a:pPr/>
              <a:t>10</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26627" name="Rectangle 2"/>
          <p:cNvSpPr>
            <a:spLocks noGrp="1" noRot="1" noChangeAspect="1" noChangeArrowheads="1" noTextEdit="1"/>
          </p:cNvSpPr>
          <p:nvPr>
            <p:ph type="sldImg" idx="4294967295"/>
          </p:nvPr>
        </p:nvSpPr>
        <p:spPr>
          <a:ln/>
        </p:spPr>
      </p:sp>
      <p:sp>
        <p:nvSpPr>
          <p:cNvPr id="2662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445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E24D39C4-8250-4062-8611-CAE0654D3C48}" type="slidenum">
              <a:rPr kumimoji="0" lang="en-US" altLang="zh-CN" sz="1200" smtClean="0">
                <a:solidFill>
                  <a:schemeClr val="tx1"/>
                </a:solidFill>
                <a:latin typeface="Arial" panose="020B0604020202020204" pitchFamily="34" charset="0"/>
                <a:ea typeface="宋体" panose="02010600030101010101" pitchFamily="2" charset="-122"/>
              </a:rPr>
              <a:pPr/>
              <a:t>11</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28675" name="Rectangle 2"/>
          <p:cNvSpPr>
            <a:spLocks noGrp="1" noRot="1" noChangeAspect="1" noChangeArrowheads="1" noTextEdit="1"/>
          </p:cNvSpPr>
          <p:nvPr>
            <p:ph type="sldImg" idx="4294967295"/>
          </p:nvPr>
        </p:nvSpPr>
        <p:spPr>
          <a:ln/>
        </p:spPr>
      </p:sp>
      <p:sp>
        <p:nvSpPr>
          <p:cNvPr id="2867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334141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2285F8FB-8FCB-49AB-B971-8DF3A89B3D89}" type="slidenum">
              <a:rPr kumimoji="0" lang="en-US" altLang="zh-CN" sz="1200" smtClean="0">
                <a:solidFill>
                  <a:schemeClr val="tx1"/>
                </a:solidFill>
                <a:latin typeface="Arial" panose="020B0604020202020204" pitchFamily="34" charset="0"/>
                <a:ea typeface="宋体" panose="02010600030101010101" pitchFamily="2" charset="-122"/>
              </a:rPr>
              <a:pPr/>
              <a:t>12</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30723" name="Rectangle 2"/>
          <p:cNvSpPr>
            <a:spLocks noGrp="1" noRot="1" noChangeAspect="1" noChangeArrowheads="1" noTextEdit="1"/>
          </p:cNvSpPr>
          <p:nvPr>
            <p:ph type="sldImg" idx="4294967295"/>
          </p:nvPr>
        </p:nvSpPr>
        <p:spPr>
          <a:ln/>
        </p:spPr>
      </p:sp>
      <p:sp>
        <p:nvSpPr>
          <p:cNvPr id="3072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315261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D4717733-B824-4641-9300-351531E834B0}" type="slidenum">
              <a:rPr kumimoji="0" lang="en-US" altLang="zh-CN" sz="1200" smtClean="0">
                <a:solidFill>
                  <a:schemeClr val="tx1"/>
                </a:solidFill>
                <a:latin typeface="Arial" panose="020B0604020202020204" pitchFamily="34" charset="0"/>
                <a:ea typeface="宋体" panose="02010600030101010101" pitchFamily="2" charset="-122"/>
              </a:rPr>
              <a:pPr/>
              <a:t>13</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32771" name="Rectangle 2"/>
          <p:cNvSpPr>
            <a:spLocks noGrp="1" noRot="1" noChangeAspect="1" noChangeArrowheads="1" noTextEdit="1"/>
          </p:cNvSpPr>
          <p:nvPr>
            <p:ph type="sldImg" idx="4294967295"/>
          </p:nvPr>
        </p:nvSpPr>
        <p:spPr>
          <a:ln/>
        </p:spPr>
      </p:sp>
      <p:sp>
        <p:nvSpPr>
          <p:cNvPr id="3277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398657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FAF56594-6303-4361-A096-213F4A2E2183}" type="slidenum">
              <a:rPr kumimoji="0" lang="en-US" altLang="zh-CN" sz="1200" smtClean="0">
                <a:solidFill>
                  <a:schemeClr val="tx1"/>
                </a:solidFill>
                <a:latin typeface="Arial" panose="020B0604020202020204" pitchFamily="34" charset="0"/>
                <a:ea typeface="宋体" panose="02010600030101010101" pitchFamily="2" charset="-122"/>
              </a:rPr>
              <a:pPr/>
              <a:t>14</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34819" name="Rectangle 2"/>
          <p:cNvSpPr>
            <a:spLocks noGrp="1" noRot="1" noChangeAspect="1" noChangeArrowheads="1" noTextEdit="1"/>
          </p:cNvSpPr>
          <p:nvPr>
            <p:ph type="sldImg" idx="4294967295"/>
          </p:nvPr>
        </p:nvSpPr>
        <p:spPr>
          <a:ln/>
        </p:spPr>
      </p:sp>
      <p:sp>
        <p:nvSpPr>
          <p:cNvPr id="3482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215844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EC02BAF1-AF4B-4F46-83E8-D6F91F9EC262}" type="slidenum">
              <a:rPr kumimoji="0" lang="en-US" altLang="zh-CN" sz="1200" smtClean="0">
                <a:solidFill>
                  <a:schemeClr val="tx1"/>
                </a:solidFill>
                <a:latin typeface="Arial" panose="020B0604020202020204" pitchFamily="34" charset="0"/>
                <a:ea typeface="宋体" panose="02010600030101010101" pitchFamily="2" charset="-122"/>
              </a:rPr>
              <a:pPr/>
              <a:t>15</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36867" name="Rectangle 2"/>
          <p:cNvSpPr>
            <a:spLocks noGrp="1" noRot="1" noChangeAspect="1" noChangeArrowheads="1" noTextEdit="1"/>
          </p:cNvSpPr>
          <p:nvPr>
            <p:ph type="sldImg" idx="4294967295"/>
          </p:nvPr>
        </p:nvSpPr>
        <p:spPr>
          <a:ln/>
        </p:spPr>
      </p:sp>
      <p:sp>
        <p:nvSpPr>
          <p:cNvPr id="3686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417916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86AAAA65-7A58-40C0-B37D-1C5C1D1C0E12}" type="slidenum">
              <a:rPr kumimoji="0" lang="en-US" altLang="zh-CN" sz="1200" smtClean="0">
                <a:solidFill>
                  <a:schemeClr val="tx1"/>
                </a:solidFill>
                <a:latin typeface="Arial" panose="020B0604020202020204" pitchFamily="34" charset="0"/>
                <a:ea typeface="宋体" panose="02010600030101010101" pitchFamily="2" charset="-122"/>
              </a:rPr>
              <a:pPr/>
              <a:t>16</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38915" name="Rectangle 2"/>
          <p:cNvSpPr>
            <a:spLocks noGrp="1" noRot="1" noChangeAspect="1" noChangeArrowheads="1" noTextEdit="1"/>
          </p:cNvSpPr>
          <p:nvPr>
            <p:ph type="sldImg" idx="4294967295"/>
          </p:nvPr>
        </p:nvSpPr>
        <p:spPr>
          <a:ln/>
        </p:spPr>
      </p:sp>
      <p:sp>
        <p:nvSpPr>
          <p:cNvPr id="38916"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688051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40914FA8-49BD-45E9-94D0-5E86BCAE3080}" type="slidenum">
              <a:rPr kumimoji="0" lang="en-US" altLang="zh-CN" sz="1200" smtClean="0">
                <a:solidFill>
                  <a:schemeClr val="tx1"/>
                </a:solidFill>
                <a:latin typeface="Arial" panose="020B0604020202020204" pitchFamily="34" charset="0"/>
                <a:ea typeface="宋体" panose="02010600030101010101" pitchFamily="2" charset="-122"/>
              </a:rPr>
              <a:pPr/>
              <a:t>17</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40963" name="Rectangle 2"/>
          <p:cNvSpPr>
            <a:spLocks noGrp="1" noRot="1" noChangeAspect="1" noChangeArrowheads="1" noTextEdit="1"/>
          </p:cNvSpPr>
          <p:nvPr>
            <p:ph type="sldImg" idx="4294967295"/>
          </p:nvPr>
        </p:nvSpPr>
        <p:spPr>
          <a:ln/>
        </p:spPr>
      </p:sp>
      <p:sp>
        <p:nvSpPr>
          <p:cNvPr id="40964"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613265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A39DB461-7593-4B54-9639-BA77F28EF46D}" type="slidenum">
              <a:rPr kumimoji="0" lang="en-US" altLang="zh-CN" sz="1200" smtClean="0">
                <a:solidFill>
                  <a:schemeClr val="tx1"/>
                </a:solidFill>
                <a:latin typeface="Arial" panose="020B0604020202020204" pitchFamily="34" charset="0"/>
                <a:ea typeface="宋体" panose="02010600030101010101" pitchFamily="2" charset="-122"/>
              </a:rPr>
              <a:pPr/>
              <a:t>18</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43011" name="Rectangle 2"/>
          <p:cNvSpPr>
            <a:spLocks noGrp="1" noRot="1" noChangeAspect="1" noChangeArrowheads="1" noTextEdit="1"/>
          </p:cNvSpPr>
          <p:nvPr>
            <p:ph type="sldImg" idx="4294967295"/>
          </p:nvPr>
        </p:nvSpPr>
        <p:spPr>
          <a:ln/>
        </p:spPr>
      </p:sp>
      <p:sp>
        <p:nvSpPr>
          <p:cNvPr id="43012"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632887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C6C42C49-4EA5-452D-B4B2-4E3B9E265F57}" type="slidenum">
              <a:rPr kumimoji="0" lang="en-US" altLang="zh-CN" sz="1200" smtClean="0">
                <a:solidFill>
                  <a:schemeClr val="tx1"/>
                </a:solidFill>
                <a:latin typeface="Arial" panose="020B0604020202020204" pitchFamily="34" charset="0"/>
                <a:ea typeface="宋体" panose="02010600030101010101" pitchFamily="2" charset="-122"/>
              </a:rPr>
              <a:pPr/>
              <a:t>19</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45059" name="Rectangle 2"/>
          <p:cNvSpPr>
            <a:spLocks noGrp="1" noRot="1" noChangeAspect="1" noChangeArrowheads="1" noTextEdit="1"/>
          </p:cNvSpPr>
          <p:nvPr>
            <p:ph type="sldImg" idx="4294967295"/>
          </p:nvPr>
        </p:nvSpPr>
        <p:spPr>
          <a:ln/>
        </p:spPr>
      </p:sp>
      <p:sp>
        <p:nvSpPr>
          <p:cNvPr id="45060"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05064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38C94F29-6B5A-43A9-8502-DE5D8604942D}" type="slidenum">
              <a:rPr kumimoji="0" lang="en-US" altLang="zh-CN" sz="1200" smtClean="0">
                <a:solidFill>
                  <a:schemeClr val="tx1"/>
                </a:solidFill>
                <a:latin typeface="Arial" panose="020B0604020202020204" pitchFamily="34" charset="0"/>
                <a:ea typeface="宋体" panose="02010600030101010101" pitchFamily="2" charset="-122"/>
              </a:rPr>
              <a:pPr/>
              <a:t>2</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10243" name="Rectangle 2"/>
          <p:cNvSpPr>
            <a:spLocks noGrp="1" noRot="1" noChangeAspect="1" noChangeArrowheads="1" noTextEdit="1"/>
          </p:cNvSpPr>
          <p:nvPr>
            <p:ph type="sldImg" idx="4294967295"/>
          </p:nvPr>
        </p:nvSpPr>
        <p:spPr>
          <a:ln/>
        </p:spPr>
      </p:sp>
      <p:sp>
        <p:nvSpPr>
          <p:cNvPr id="1024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359228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C2DB8CBC-1D56-49F0-BAD4-483BCF718A6D}" type="slidenum">
              <a:rPr kumimoji="0" lang="en-US" altLang="zh-CN" sz="1200" smtClean="0">
                <a:solidFill>
                  <a:schemeClr val="tx1"/>
                </a:solidFill>
                <a:latin typeface="Arial" panose="020B0604020202020204" pitchFamily="34" charset="0"/>
                <a:ea typeface="宋体" panose="02010600030101010101" pitchFamily="2" charset="-122"/>
              </a:rPr>
              <a:pPr/>
              <a:t>20</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47107" name="Rectangle 2"/>
          <p:cNvSpPr>
            <a:spLocks noGrp="1" noRot="1" noChangeAspect="1" noChangeArrowheads="1" noTextEdit="1"/>
          </p:cNvSpPr>
          <p:nvPr>
            <p:ph type="sldImg" idx="4294967295"/>
          </p:nvPr>
        </p:nvSpPr>
        <p:spPr>
          <a:ln/>
        </p:spPr>
      </p:sp>
      <p:sp>
        <p:nvSpPr>
          <p:cNvPr id="47108"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556661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1451C287-412C-4C3A-ABAA-D8E356E8D4A6}" type="slidenum">
              <a:rPr kumimoji="0" lang="en-US" altLang="zh-CN" sz="1200" smtClean="0">
                <a:solidFill>
                  <a:schemeClr val="tx1"/>
                </a:solidFill>
                <a:latin typeface="Arial" panose="020B0604020202020204" pitchFamily="34" charset="0"/>
                <a:ea typeface="宋体" panose="02010600030101010101" pitchFamily="2" charset="-122"/>
              </a:rPr>
              <a:pPr/>
              <a:t>21</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49155" name="Rectangle 2"/>
          <p:cNvSpPr>
            <a:spLocks noGrp="1" noRot="1" noChangeAspect="1" noChangeArrowheads="1" noTextEdit="1"/>
          </p:cNvSpPr>
          <p:nvPr>
            <p:ph type="sldImg" idx="4294967295"/>
          </p:nvPr>
        </p:nvSpPr>
        <p:spPr>
          <a:ln/>
        </p:spPr>
      </p:sp>
      <p:sp>
        <p:nvSpPr>
          <p:cNvPr id="49156"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866427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D17A67F8-57E9-41B9-9885-F69ECFAF7913}" type="slidenum">
              <a:rPr kumimoji="0" lang="en-US" altLang="zh-CN" sz="1200" smtClean="0">
                <a:solidFill>
                  <a:schemeClr val="tx1"/>
                </a:solidFill>
                <a:latin typeface="Arial" panose="020B0604020202020204" pitchFamily="34" charset="0"/>
                <a:ea typeface="宋体" panose="02010600030101010101" pitchFamily="2" charset="-122"/>
              </a:rPr>
              <a:pPr/>
              <a:t>22</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51203" name="Rectangle 2"/>
          <p:cNvSpPr>
            <a:spLocks noGrp="1" noRot="1" noChangeAspect="1" noChangeArrowheads="1" noTextEdit="1"/>
          </p:cNvSpPr>
          <p:nvPr>
            <p:ph type="sldImg" idx="4294967295"/>
          </p:nvPr>
        </p:nvSpPr>
        <p:spPr>
          <a:ln/>
        </p:spPr>
      </p:sp>
      <p:sp>
        <p:nvSpPr>
          <p:cNvPr id="51204"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510032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1CE6488B-D0BF-44AC-A760-611B8B8CACE7}" type="slidenum">
              <a:rPr kumimoji="0" lang="en-US" altLang="zh-CN" sz="1200" smtClean="0">
                <a:solidFill>
                  <a:schemeClr val="tx1"/>
                </a:solidFill>
                <a:latin typeface="Arial" panose="020B0604020202020204" pitchFamily="34" charset="0"/>
                <a:ea typeface="宋体" panose="02010600030101010101" pitchFamily="2" charset="-122"/>
              </a:rPr>
              <a:pPr/>
              <a:t>23</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53251" name="Rectangle 2"/>
          <p:cNvSpPr>
            <a:spLocks noGrp="1" noRot="1" noChangeAspect="1" noChangeArrowheads="1" noTextEdit="1"/>
          </p:cNvSpPr>
          <p:nvPr>
            <p:ph type="sldImg" idx="4294967295"/>
          </p:nvPr>
        </p:nvSpPr>
        <p:spPr>
          <a:ln/>
        </p:spPr>
      </p:sp>
      <p:sp>
        <p:nvSpPr>
          <p:cNvPr id="53252"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179369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2FDC97AB-40AA-4B45-9BEA-05C644126358}" type="slidenum">
              <a:rPr kumimoji="0" lang="en-US" altLang="zh-CN" sz="1200" smtClean="0">
                <a:solidFill>
                  <a:schemeClr val="tx1"/>
                </a:solidFill>
                <a:latin typeface="Arial" panose="020B0604020202020204" pitchFamily="34" charset="0"/>
                <a:ea typeface="宋体" panose="02010600030101010101" pitchFamily="2" charset="-122"/>
              </a:rPr>
              <a:pPr/>
              <a:t>24</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55299" name="Rectangle 2"/>
          <p:cNvSpPr>
            <a:spLocks noGrp="1" noRot="1" noChangeAspect="1" noChangeArrowheads="1" noTextEdit="1"/>
          </p:cNvSpPr>
          <p:nvPr>
            <p:ph type="sldImg" idx="4294967295"/>
          </p:nvPr>
        </p:nvSpPr>
        <p:spPr>
          <a:ln/>
        </p:spPr>
      </p:sp>
      <p:sp>
        <p:nvSpPr>
          <p:cNvPr id="55300"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133760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84F1F56C-F125-4AC3-8B03-57DE979A5D3C}" type="slidenum">
              <a:rPr kumimoji="0" lang="en-US" altLang="zh-CN" sz="1200" smtClean="0">
                <a:solidFill>
                  <a:schemeClr val="tx1"/>
                </a:solidFill>
                <a:latin typeface="Arial" panose="020B0604020202020204" pitchFamily="34" charset="0"/>
                <a:ea typeface="宋体" panose="02010600030101010101" pitchFamily="2" charset="-122"/>
              </a:rPr>
              <a:pPr/>
              <a:t>25</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57347" name="Rectangle 2"/>
          <p:cNvSpPr>
            <a:spLocks noGrp="1" noRot="1" noChangeAspect="1" noChangeArrowheads="1" noTextEdit="1"/>
          </p:cNvSpPr>
          <p:nvPr>
            <p:ph type="sldImg" idx="4294967295"/>
          </p:nvPr>
        </p:nvSpPr>
        <p:spPr>
          <a:ln/>
        </p:spPr>
      </p:sp>
      <p:sp>
        <p:nvSpPr>
          <p:cNvPr id="57348"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720776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DF995343-F177-4E73-8191-5CCA6E0327BA}" type="slidenum">
              <a:rPr kumimoji="0" lang="en-US" altLang="zh-CN" sz="1200" smtClean="0">
                <a:solidFill>
                  <a:schemeClr val="tx1"/>
                </a:solidFill>
                <a:latin typeface="Arial" panose="020B0604020202020204" pitchFamily="34" charset="0"/>
                <a:ea typeface="宋体" panose="02010600030101010101" pitchFamily="2" charset="-122"/>
              </a:rPr>
              <a:pPr/>
              <a:t>26</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59395" name="Rectangle 2"/>
          <p:cNvSpPr>
            <a:spLocks noGrp="1" noRot="1" noChangeAspect="1" noChangeArrowheads="1" noTextEdit="1"/>
          </p:cNvSpPr>
          <p:nvPr>
            <p:ph type="sldImg" idx="4294967295"/>
          </p:nvPr>
        </p:nvSpPr>
        <p:spPr>
          <a:ln/>
        </p:spPr>
      </p:sp>
      <p:sp>
        <p:nvSpPr>
          <p:cNvPr id="59396"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966074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E89A396D-94FE-4FA2-95E3-5CEEB3DD9241}" type="slidenum">
              <a:rPr kumimoji="0" lang="en-US" altLang="zh-CN" sz="1200" smtClean="0">
                <a:solidFill>
                  <a:schemeClr val="tx1"/>
                </a:solidFill>
                <a:latin typeface="Arial" panose="020B0604020202020204" pitchFamily="34" charset="0"/>
                <a:ea typeface="宋体" panose="02010600030101010101" pitchFamily="2" charset="-122"/>
              </a:rPr>
              <a:pPr/>
              <a:t>27</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61443" name="Rectangle 2"/>
          <p:cNvSpPr>
            <a:spLocks noGrp="1" noRot="1" noChangeAspect="1" noChangeArrowheads="1" noTextEdit="1"/>
          </p:cNvSpPr>
          <p:nvPr>
            <p:ph type="sldImg" idx="4294967295"/>
          </p:nvPr>
        </p:nvSpPr>
        <p:spPr>
          <a:ln/>
        </p:spPr>
      </p:sp>
      <p:sp>
        <p:nvSpPr>
          <p:cNvPr id="61444"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269791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A28B4D83-D116-4A7F-962A-7AE426D1B2F3}" type="slidenum">
              <a:rPr kumimoji="0" lang="en-US" altLang="zh-CN" sz="1200" smtClean="0">
                <a:solidFill>
                  <a:schemeClr val="tx1"/>
                </a:solidFill>
                <a:latin typeface="Arial" panose="020B0604020202020204" pitchFamily="34" charset="0"/>
                <a:ea typeface="宋体" panose="02010600030101010101" pitchFamily="2" charset="-122"/>
              </a:rPr>
              <a:pPr/>
              <a:t>28</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63491" name="Rectangle 2"/>
          <p:cNvSpPr>
            <a:spLocks noGrp="1" noRot="1" noChangeAspect="1" noChangeArrowheads="1" noTextEdit="1"/>
          </p:cNvSpPr>
          <p:nvPr>
            <p:ph type="sldImg" idx="4294967295"/>
          </p:nvPr>
        </p:nvSpPr>
        <p:spPr>
          <a:ln/>
        </p:spPr>
      </p:sp>
      <p:sp>
        <p:nvSpPr>
          <p:cNvPr id="63492"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199255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24376FDC-059B-4536-8A83-896F1E8DBFB6}" type="slidenum">
              <a:rPr kumimoji="0" lang="en-US" altLang="zh-CN" sz="1200" smtClean="0">
                <a:solidFill>
                  <a:schemeClr val="tx1"/>
                </a:solidFill>
                <a:latin typeface="Arial" panose="020B0604020202020204" pitchFamily="34" charset="0"/>
                <a:ea typeface="宋体" panose="02010600030101010101" pitchFamily="2" charset="-122"/>
              </a:rPr>
              <a:pPr/>
              <a:t>29</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65539" name="Rectangle 2"/>
          <p:cNvSpPr>
            <a:spLocks noGrp="1" noRot="1" noChangeAspect="1" noChangeArrowheads="1" noTextEdit="1"/>
          </p:cNvSpPr>
          <p:nvPr>
            <p:ph type="sldImg" idx="4294967295"/>
          </p:nvPr>
        </p:nvSpPr>
        <p:spPr>
          <a:ln/>
        </p:spPr>
      </p:sp>
      <p:sp>
        <p:nvSpPr>
          <p:cNvPr id="65540"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8052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2680FD31-689F-4DBC-B626-74C8B219CC6A}" type="slidenum">
              <a:rPr kumimoji="0" lang="en-US" altLang="zh-CN" sz="1200" smtClean="0">
                <a:solidFill>
                  <a:schemeClr val="tx1"/>
                </a:solidFill>
                <a:latin typeface="Arial" panose="020B0604020202020204" pitchFamily="34" charset="0"/>
                <a:ea typeface="宋体" panose="02010600030101010101" pitchFamily="2" charset="-122"/>
              </a:rPr>
              <a:pPr/>
              <a:t>3</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12291" name="Rectangle 2"/>
          <p:cNvSpPr>
            <a:spLocks noGrp="1" noRot="1" noChangeAspect="1" noChangeArrowheads="1" noTextEdit="1"/>
          </p:cNvSpPr>
          <p:nvPr>
            <p:ph type="sldImg" idx="4294967295"/>
          </p:nvPr>
        </p:nvSpPr>
        <p:spPr>
          <a:ln/>
        </p:spPr>
      </p:sp>
      <p:sp>
        <p:nvSpPr>
          <p:cNvPr id="1229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317711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CE30C8F4-16C7-4A1E-A2BC-5879E5D0BE25}" type="slidenum">
              <a:rPr kumimoji="0" lang="en-US" altLang="zh-CN" sz="1200" smtClean="0">
                <a:solidFill>
                  <a:schemeClr val="tx1"/>
                </a:solidFill>
                <a:latin typeface="Arial" panose="020B0604020202020204" pitchFamily="34" charset="0"/>
                <a:ea typeface="宋体" panose="02010600030101010101" pitchFamily="2" charset="-122"/>
              </a:rPr>
              <a:pPr/>
              <a:t>30</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67587" name="Rectangle 2"/>
          <p:cNvSpPr>
            <a:spLocks noGrp="1" noRot="1" noChangeAspect="1" noChangeArrowheads="1" noTextEdit="1"/>
          </p:cNvSpPr>
          <p:nvPr>
            <p:ph type="sldImg" idx="4294967295"/>
          </p:nvPr>
        </p:nvSpPr>
        <p:spPr>
          <a:ln/>
        </p:spPr>
      </p:sp>
      <p:sp>
        <p:nvSpPr>
          <p:cNvPr id="67588"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362247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4386311A-61F5-4EF7-8907-9B11D95ACE5C}" type="slidenum">
              <a:rPr kumimoji="0" lang="en-US" altLang="zh-CN" sz="1200" smtClean="0">
                <a:solidFill>
                  <a:schemeClr val="tx1"/>
                </a:solidFill>
                <a:latin typeface="Arial" panose="020B0604020202020204" pitchFamily="34" charset="0"/>
                <a:ea typeface="宋体" panose="02010600030101010101" pitchFamily="2" charset="-122"/>
              </a:rPr>
              <a:pPr/>
              <a:t>31</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69635" name="Rectangle 2"/>
          <p:cNvSpPr>
            <a:spLocks noGrp="1" noRot="1" noChangeAspect="1" noChangeArrowheads="1" noTextEdit="1"/>
          </p:cNvSpPr>
          <p:nvPr>
            <p:ph type="sldImg" idx="4294967295"/>
          </p:nvPr>
        </p:nvSpPr>
        <p:spPr>
          <a:ln/>
        </p:spPr>
      </p:sp>
      <p:sp>
        <p:nvSpPr>
          <p:cNvPr id="69636"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137125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DD7B1536-D1B1-47D3-A020-49E88162BFBE}" type="slidenum">
              <a:rPr kumimoji="0" lang="en-US" altLang="zh-CN" sz="1200" smtClean="0">
                <a:solidFill>
                  <a:schemeClr val="tx1"/>
                </a:solidFill>
                <a:latin typeface="Arial" panose="020B0604020202020204" pitchFamily="34" charset="0"/>
                <a:ea typeface="宋体" panose="02010600030101010101" pitchFamily="2" charset="-122"/>
              </a:rPr>
              <a:pPr/>
              <a:t>32</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73731" name="Rectangle 2"/>
          <p:cNvSpPr>
            <a:spLocks noGrp="1" noRot="1" noChangeAspect="1" noChangeArrowheads="1" noTextEdit="1"/>
          </p:cNvSpPr>
          <p:nvPr>
            <p:ph type="sldImg" idx="4294967295"/>
          </p:nvPr>
        </p:nvSpPr>
        <p:spPr>
          <a:ln/>
        </p:spPr>
      </p:sp>
      <p:sp>
        <p:nvSpPr>
          <p:cNvPr id="73732"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115454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4FC92D93-CFE3-4695-B342-BE0175D90695}" type="slidenum">
              <a:rPr kumimoji="0" lang="en-US" altLang="zh-CN" sz="1200" smtClean="0">
                <a:solidFill>
                  <a:schemeClr val="tx1"/>
                </a:solidFill>
                <a:latin typeface="Arial" panose="020B0604020202020204" pitchFamily="34" charset="0"/>
                <a:ea typeface="宋体" panose="02010600030101010101" pitchFamily="2" charset="-122"/>
              </a:rPr>
              <a:pPr/>
              <a:t>33</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75779" name="Rectangle 2"/>
          <p:cNvSpPr>
            <a:spLocks noGrp="1" noRot="1" noChangeAspect="1" noChangeArrowheads="1" noTextEdit="1"/>
          </p:cNvSpPr>
          <p:nvPr>
            <p:ph type="sldImg" idx="4294967295"/>
          </p:nvPr>
        </p:nvSpPr>
        <p:spPr>
          <a:ln/>
        </p:spPr>
      </p:sp>
      <p:sp>
        <p:nvSpPr>
          <p:cNvPr id="75780"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893434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7BE4B3B4-9D09-4D23-9431-CE249EDD72F6}" type="slidenum">
              <a:rPr kumimoji="0" lang="en-US" altLang="zh-CN" sz="1200" smtClean="0">
                <a:solidFill>
                  <a:schemeClr val="tx1"/>
                </a:solidFill>
                <a:latin typeface="Arial" panose="020B0604020202020204" pitchFamily="34" charset="0"/>
                <a:ea typeface="宋体" panose="02010600030101010101" pitchFamily="2" charset="-122"/>
              </a:rPr>
              <a:pPr/>
              <a:t>34</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71683" name="Rectangle 2"/>
          <p:cNvSpPr>
            <a:spLocks noGrp="1" noRot="1" noChangeAspect="1" noChangeArrowheads="1" noTextEdit="1"/>
          </p:cNvSpPr>
          <p:nvPr>
            <p:ph type="sldImg" idx="4294967295"/>
          </p:nvPr>
        </p:nvSpPr>
        <p:spPr>
          <a:ln/>
        </p:spPr>
      </p:sp>
      <p:sp>
        <p:nvSpPr>
          <p:cNvPr id="71684"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256244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ED376F1D-D4F6-4766-AE55-C54D4CBF71B3}" type="slidenum">
              <a:rPr kumimoji="0" lang="en-US" altLang="zh-CN" sz="1200" smtClean="0">
                <a:solidFill>
                  <a:schemeClr val="tx1"/>
                </a:solidFill>
                <a:latin typeface="Arial" panose="020B0604020202020204" pitchFamily="34" charset="0"/>
                <a:ea typeface="宋体" panose="02010600030101010101" pitchFamily="2" charset="-122"/>
              </a:rPr>
              <a:pPr/>
              <a:t>35</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77827" name="Rectangle 2"/>
          <p:cNvSpPr>
            <a:spLocks noGrp="1" noRot="1" noChangeAspect="1" noChangeArrowheads="1" noTextEdit="1"/>
          </p:cNvSpPr>
          <p:nvPr>
            <p:ph type="sldImg" idx="4294967295"/>
          </p:nvPr>
        </p:nvSpPr>
        <p:spPr>
          <a:ln/>
        </p:spPr>
      </p:sp>
      <p:sp>
        <p:nvSpPr>
          <p:cNvPr id="77828"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770271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0A689AA0-C832-4644-B3EC-6A3780EFB086}" type="slidenum">
              <a:rPr kumimoji="0" lang="en-US" altLang="zh-CN" sz="1200" smtClean="0">
                <a:solidFill>
                  <a:schemeClr val="tx1"/>
                </a:solidFill>
                <a:latin typeface="Arial" panose="020B0604020202020204" pitchFamily="34" charset="0"/>
                <a:ea typeface="宋体" panose="02010600030101010101" pitchFamily="2" charset="-122"/>
              </a:rPr>
              <a:pPr/>
              <a:t>36</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79875" name="Rectangle 2"/>
          <p:cNvSpPr>
            <a:spLocks noGrp="1" noRot="1" noChangeAspect="1" noChangeArrowheads="1" noTextEdit="1"/>
          </p:cNvSpPr>
          <p:nvPr>
            <p:ph type="sldImg" idx="4294967295"/>
          </p:nvPr>
        </p:nvSpPr>
        <p:spPr>
          <a:ln/>
        </p:spPr>
      </p:sp>
      <p:sp>
        <p:nvSpPr>
          <p:cNvPr id="7987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793425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792E3BFC-391B-473D-97B3-6E08CE906AD6}" type="slidenum">
              <a:rPr kumimoji="0" lang="en-US" altLang="zh-CN" sz="1200" smtClean="0">
                <a:solidFill>
                  <a:schemeClr val="tx1"/>
                </a:solidFill>
                <a:latin typeface="Arial" panose="020B0604020202020204" pitchFamily="34" charset="0"/>
                <a:ea typeface="宋体" panose="02010600030101010101" pitchFamily="2" charset="-122"/>
              </a:rPr>
              <a:pPr/>
              <a:t>37</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81923" name="Rectangle 2"/>
          <p:cNvSpPr>
            <a:spLocks noGrp="1" noRot="1" noChangeAspect="1" noChangeArrowheads="1" noTextEdit="1"/>
          </p:cNvSpPr>
          <p:nvPr>
            <p:ph type="sldImg" idx="4294967295"/>
          </p:nvPr>
        </p:nvSpPr>
        <p:spPr>
          <a:ln/>
        </p:spPr>
      </p:sp>
      <p:sp>
        <p:nvSpPr>
          <p:cNvPr id="8192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055104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382B7A56-1B1B-49BB-BEF4-159E11F6FE18}" type="slidenum">
              <a:rPr kumimoji="0" lang="en-US" altLang="zh-CN" sz="1200" smtClean="0">
                <a:solidFill>
                  <a:schemeClr val="tx1"/>
                </a:solidFill>
                <a:latin typeface="Arial" panose="020B0604020202020204" pitchFamily="34" charset="0"/>
                <a:ea typeface="宋体" panose="02010600030101010101" pitchFamily="2" charset="-122"/>
              </a:rPr>
              <a:pPr/>
              <a:t>38</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83971" name="Rectangle 2"/>
          <p:cNvSpPr>
            <a:spLocks noGrp="1" noRot="1" noChangeAspect="1" noChangeArrowheads="1" noTextEdit="1"/>
          </p:cNvSpPr>
          <p:nvPr>
            <p:ph type="sldImg" idx="4294967295"/>
          </p:nvPr>
        </p:nvSpPr>
        <p:spPr>
          <a:ln/>
        </p:spPr>
      </p:sp>
      <p:sp>
        <p:nvSpPr>
          <p:cNvPr id="8397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987400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F38B7D46-24AD-4E8C-A403-519BC269A158}" type="slidenum">
              <a:rPr kumimoji="0" lang="en-US" altLang="zh-CN" sz="1200" smtClean="0">
                <a:solidFill>
                  <a:schemeClr val="tx1"/>
                </a:solidFill>
                <a:latin typeface="Arial" panose="020B0604020202020204" pitchFamily="34" charset="0"/>
                <a:ea typeface="宋体" panose="02010600030101010101" pitchFamily="2" charset="-122"/>
              </a:rPr>
              <a:pPr/>
              <a:t>39</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86019" name="Rectangle 2"/>
          <p:cNvSpPr>
            <a:spLocks noGrp="1" noRot="1" noChangeAspect="1" noChangeArrowheads="1" noTextEdit="1"/>
          </p:cNvSpPr>
          <p:nvPr>
            <p:ph type="sldImg" idx="4294967295"/>
          </p:nvPr>
        </p:nvSpPr>
        <p:spPr>
          <a:ln/>
        </p:spPr>
      </p:sp>
      <p:sp>
        <p:nvSpPr>
          <p:cNvPr id="86020"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1206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3EE862BA-FEFB-4744-8E5C-7A72EE99E063}" type="slidenum">
              <a:rPr kumimoji="0" lang="en-US" altLang="zh-CN" sz="1200" smtClean="0">
                <a:solidFill>
                  <a:schemeClr val="tx1"/>
                </a:solidFill>
                <a:latin typeface="Arial" panose="020B0604020202020204" pitchFamily="34" charset="0"/>
                <a:ea typeface="宋体" panose="02010600030101010101" pitchFamily="2" charset="-122"/>
              </a:rPr>
              <a:pPr/>
              <a:t>4</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14339" name="Rectangle 2"/>
          <p:cNvSpPr>
            <a:spLocks noGrp="1" noRot="1" noChangeAspect="1" noChangeArrowheads="1" noTextEdit="1"/>
          </p:cNvSpPr>
          <p:nvPr>
            <p:ph type="sldImg" idx="4294967295"/>
          </p:nvPr>
        </p:nvSpPr>
        <p:spPr>
          <a:ln/>
        </p:spPr>
      </p:sp>
      <p:sp>
        <p:nvSpPr>
          <p:cNvPr id="1434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692782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F1FC3073-2F5A-40BB-8B36-1B2429DA410E}" type="slidenum">
              <a:rPr kumimoji="0" lang="en-US" altLang="zh-CN" sz="1200" smtClean="0">
                <a:solidFill>
                  <a:schemeClr val="tx1"/>
                </a:solidFill>
                <a:latin typeface="Arial" panose="020B0604020202020204" pitchFamily="34" charset="0"/>
                <a:ea typeface="宋体" panose="02010600030101010101" pitchFamily="2" charset="-122"/>
              </a:rPr>
              <a:pPr/>
              <a:t>40</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88067" name="Rectangle 2"/>
          <p:cNvSpPr>
            <a:spLocks noGrp="1" noRot="1" noChangeAspect="1" noChangeArrowheads="1" noTextEdit="1"/>
          </p:cNvSpPr>
          <p:nvPr>
            <p:ph type="sldImg" idx="4294967295"/>
          </p:nvPr>
        </p:nvSpPr>
        <p:spPr>
          <a:ln/>
        </p:spPr>
      </p:sp>
      <p:sp>
        <p:nvSpPr>
          <p:cNvPr id="88068"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8230955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CEE35ACA-7613-4CAE-9FC0-096102DF3125}" type="slidenum">
              <a:rPr kumimoji="0" lang="en-US" altLang="zh-CN" sz="1200" smtClean="0">
                <a:solidFill>
                  <a:schemeClr val="tx1"/>
                </a:solidFill>
                <a:latin typeface="Arial" panose="020B0604020202020204" pitchFamily="34" charset="0"/>
                <a:ea typeface="宋体" panose="02010600030101010101" pitchFamily="2" charset="-122"/>
              </a:rPr>
              <a:pPr/>
              <a:t>41</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90115" name="Rectangle 2"/>
          <p:cNvSpPr>
            <a:spLocks noGrp="1" noRot="1" noChangeAspect="1" noChangeArrowheads="1" noTextEdit="1"/>
          </p:cNvSpPr>
          <p:nvPr>
            <p:ph type="sldImg" idx="4294967295"/>
          </p:nvPr>
        </p:nvSpPr>
        <p:spPr>
          <a:ln/>
        </p:spPr>
      </p:sp>
      <p:sp>
        <p:nvSpPr>
          <p:cNvPr id="90116"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963809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15A5A804-A2F4-4CD9-9A57-6A9C9E32140D}" type="slidenum">
              <a:rPr kumimoji="0" lang="en-US" altLang="zh-CN" sz="1200" smtClean="0">
                <a:solidFill>
                  <a:schemeClr val="tx1"/>
                </a:solidFill>
                <a:latin typeface="Arial" panose="020B0604020202020204" pitchFamily="34" charset="0"/>
                <a:ea typeface="宋体" panose="02010600030101010101" pitchFamily="2" charset="-122"/>
              </a:rPr>
              <a:pPr/>
              <a:t>42</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92163" name="Rectangle 2"/>
          <p:cNvSpPr>
            <a:spLocks noGrp="1" noRot="1" noChangeAspect="1" noChangeArrowheads="1" noTextEdit="1"/>
          </p:cNvSpPr>
          <p:nvPr>
            <p:ph type="sldImg" idx="4294967295"/>
          </p:nvPr>
        </p:nvSpPr>
        <p:spPr>
          <a:ln/>
        </p:spPr>
      </p:sp>
      <p:sp>
        <p:nvSpPr>
          <p:cNvPr id="92164"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499051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53ECCEFD-E449-463B-95A3-C1F614CEAD36}" type="slidenum">
              <a:rPr kumimoji="0" lang="en-US" altLang="zh-CN" sz="1200" smtClean="0">
                <a:solidFill>
                  <a:schemeClr val="tx1"/>
                </a:solidFill>
                <a:latin typeface="Arial" panose="020B0604020202020204" pitchFamily="34" charset="0"/>
                <a:ea typeface="宋体" panose="02010600030101010101" pitchFamily="2" charset="-122"/>
              </a:rPr>
              <a:pPr/>
              <a:t>43</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94211" name="Rectangle 2"/>
          <p:cNvSpPr>
            <a:spLocks noGrp="1" noRot="1" noChangeAspect="1" noChangeArrowheads="1" noTextEdit="1"/>
          </p:cNvSpPr>
          <p:nvPr>
            <p:ph type="sldImg" idx="4294967295"/>
          </p:nvPr>
        </p:nvSpPr>
        <p:spPr>
          <a:ln/>
        </p:spPr>
      </p:sp>
      <p:sp>
        <p:nvSpPr>
          <p:cNvPr id="94212"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6060140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13B20427-5022-4363-894E-20709E950C30}" type="slidenum">
              <a:rPr kumimoji="0" lang="en-US" altLang="zh-CN" sz="1200" smtClean="0">
                <a:solidFill>
                  <a:schemeClr val="tx1"/>
                </a:solidFill>
                <a:latin typeface="Arial" panose="020B0604020202020204" pitchFamily="34" charset="0"/>
                <a:ea typeface="宋体" panose="02010600030101010101" pitchFamily="2" charset="-122"/>
              </a:rPr>
              <a:pPr/>
              <a:t>44</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96259" name="Rectangle 2"/>
          <p:cNvSpPr>
            <a:spLocks noGrp="1" noRot="1" noChangeAspect="1" noChangeArrowheads="1" noTextEdit="1"/>
          </p:cNvSpPr>
          <p:nvPr>
            <p:ph type="sldImg" idx="4294967295"/>
          </p:nvPr>
        </p:nvSpPr>
        <p:spPr>
          <a:ln/>
        </p:spPr>
      </p:sp>
      <p:sp>
        <p:nvSpPr>
          <p:cNvPr id="96260"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507699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ADAC10E1-757C-4803-824D-8CCFF7AF8105}" type="slidenum">
              <a:rPr kumimoji="0" lang="en-US" altLang="zh-CN" sz="1200" smtClean="0">
                <a:solidFill>
                  <a:schemeClr val="tx1"/>
                </a:solidFill>
                <a:latin typeface="Arial" panose="020B0604020202020204" pitchFamily="34" charset="0"/>
                <a:ea typeface="宋体" panose="02010600030101010101" pitchFamily="2" charset="-122"/>
              </a:rPr>
              <a:pPr/>
              <a:t>45</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98307" name="Rectangle 2"/>
          <p:cNvSpPr>
            <a:spLocks noGrp="1" noRot="1" noChangeAspect="1" noChangeArrowheads="1" noTextEdit="1"/>
          </p:cNvSpPr>
          <p:nvPr>
            <p:ph type="sldImg" idx="4294967295"/>
          </p:nvPr>
        </p:nvSpPr>
        <p:spPr>
          <a:ln/>
        </p:spPr>
      </p:sp>
      <p:sp>
        <p:nvSpPr>
          <p:cNvPr id="98308"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449017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7E4BD64C-6BF3-4970-8D50-EFC1B8400C3B}" type="slidenum">
              <a:rPr kumimoji="0" lang="en-US" altLang="zh-CN" sz="1200" smtClean="0">
                <a:solidFill>
                  <a:schemeClr val="tx1"/>
                </a:solidFill>
                <a:latin typeface="Arial" panose="020B0604020202020204" pitchFamily="34" charset="0"/>
                <a:ea typeface="宋体" panose="02010600030101010101" pitchFamily="2" charset="-122"/>
              </a:rPr>
              <a:pPr/>
              <a:t>46</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100355" name="Rectangle 2"/>
          <p:cNvSpPr>
            <a:spLocks noGrp="1" noRot="1" noChangeAspect="1" noChangeArrowheads="1" noTextEdit="1"/>
          </p:cNvSpPr>
          <p:nvPr>
            <p:ph type="sldImg" idx="4294967295"/>
          </p:nvPr>
        </p:nvSpPr>
        <p:spPr>
          <a:ln/>
        </p:spPr>
      </p:sp>
      <p:sp>
        <p:nvSpPr>
          <p:cNvPr id="100356"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95344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0FEBB1AF-4D27-4390-B97C-C3378AC369D7}" type="slidenum">
              <a:rPr kumimoji="0" lang="en-US" altLang="zh-CN" sz="1200" smtClean="0">
                <a:solidFill>
                  <a:schemeClr val="tx1"/>
                </a:solidFill>
                <a:latin typeface="Arial" panose="020B0604020202020204" pitchFamily="34" charset="0"/>
                <a:ea typeface="宋体" panose="02010600030101010101" pitchFamily="2" charset="-122"/>
              </a:rPr>
              <a:pPr/>
              <a:t>5</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16387" name="Rectangle 2"/>
          <p:cNvSpPr>
            <a:spLocks noGrp="1" noRot="1" noChangeAspect="1" noChangeArrowheads="1" noTextEdit="1"/>
          </p:cNvSpPr>
          <p:nvPr>
            <p:ph type="sldImg" idx="4294967295"/>
          </p:nvPr>
        </p:nvSpPr>
        <p:spPr>
          <a:ln/>
        </p:spPr>
      </p:sp>
      <p:sp>
        <p:nvSpPr>
          <p:cNvPr id="1638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492737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94D019A6-E683-402C-8E1B-6338E909A79D}" type="slidenum">
              <a:rPr kumimoji="0" lang="en-US" altLang="zh-CN" sz="1200" smtClean="0">
                <a:solidFill>
                  <a:schemeClr val="tx1"/>
                </a:solidFill>
                <a:latin typeface="Arial" panose="020B0604020202020204" pitchFamily="34" charset="0"/>
                <a:ea typeface="宋体" panose="02010600030101010101" pitchFamily="2" charset="-122"/>
              </a:rPr>
              <a:pPr/>
              <a:t>6</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18435" name="Rectangle 2"/>
          <p:cNvSpPr>
            <a:spLocks noGrp="1" noRot="1" noChangeAspect="1" noChangeArrowheads="1" noTextEdit="1"/>
          </p:cNvSpPr>
          <p:nvPr>
            <p:ph type="sldImg" idx="4294967295"/>
          </p:nvPr>
        </p:nvSpPr>
        <p:spPr>
          <a:ln/>
        </p:spPr>
      </p:sp>
      <p:sp>
        <p:nvSpPr>
          <p:cNvPr id="1843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31533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89FEEA74-21D3-4F4C-96CD-371207CC513E}" type="slidenum">
              <a:rPr kumimoji="0" lang="en-US" altLang="zh-CN" sz="1200" smtClean="0">
                <a:solidFill>
                  <a:schemeClr val="tx1"/>
                </a:solidFill>
                <a:latin typeface="Arial" panose="020B0604020202020204" pitchFamily="34" charset="0"/>
                <a:ea typeface="宋体" panose="02010600030101010101" pitchFamily="2" charset="-122"/>
              </a:rPr>
              <a:pPr/>
              <a:t>7</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20483" name="Rectangle 2"/>
          <p:cNvSpPr>
            <a:spLocks noGrp="1" noRot="1" noChangeAspect="1" noChangeArrowheads="1" noTextEdit="1"/>
          </p:cNvSpPr>
          <p:nvPr>
            <p:ph type="sldImg" idx="4294967295"/>
          </p:nvPr>
        </p:nvSpPr>
        <p:spPr>
          <a:ln/>
        </p:spPr>
      </p:sp>
      <p:sp>
        <p:nvSpPr>
          <p:cNvPr id="2048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17603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2B49ACC1-7D4E-4A99-A85E-8C113141213F}" type="slidenum">
              <a:rPr kumimoji="0" lang="en-US" altLang="zh-CN" sz="1200" smtClean="0">
                <a:solidFill>
                  <a:schemeClr val="tx1"/>
                </a:solidFill>
                <a:latin typeface="Arial" panose="020B0604020202020204" pitchFamily="34" charset="0"/>
                <a:ea typeface="宋体" panose="02010600030101010101" pitchFamily="2" charset="-122"/>
              </a:rPr>
              <a:pPr/>
              <a:t>8</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22531" name="Rectangle 2"/>
          <p:cNvSpPr>
            <a:spLocks noGrp="1" noRot="1" noChangeAspect="1" noChangeArrowheads="1" noTextEdit="1"/>
          </p:cNvSpPr>
          <p:nvPr>
            <p:ph type="sldImg" idx="4294967295"/>
          </p:nvPr>
        </p:nvSpPr>
        <p:spPr>
          <a:ln/>
        </p:spPr>
      </p:sp>
      <p:sp>
        <p:nvSpPr>
          <p:cNvPr id="2253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182925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fld id="{38CCAB75-F338-42E3-A1F9-A87240AB4463}" type="slidenum">
              <a:rPr kumimoji="0" lang="en-US" altLang="zh-CN" sz="1200" smtClean="0">
                <a:solidFill>
                  <a:schemeClr val="tx1"/>
                </a:solidFill>
                <a:latin typeface="Arial" panose="020B0604020202020204" pitchFamily="34" charset="0"/>
                <a:ea typeface="宋体" panose="02010600030101010101" pitchFamily="2" charset="-122"/>
              </a:rPr>
              <a:pPr/>
              <a:t>9</a:t>
            </a:fld>
            <a:endParaRPr kumimoji="0" lang="en-US" altLang="zh-CN" sz="1200" smtClean="0">
              <a:solidFill>
                <a:schemeClr val="tx1"/>
              </a:solidFill>
              <a:latin typeface="Arial" panose="020B0604020202020204" pitchFamily="34" charset="0"/>
              <a:ea typeface="宋体" panose="02010600030101010101" pitchFamily="2" charset="-122"/>
            </a:endParaRPr>
          </a:p>
        </p:txBody>
      </p:sp>
      <p:sp>
        <p:nvSpPr>
          <p:cNvPr id="24579" name="Rectangle 2"/>
          <p:cNvSpPr>
            <a:spLocks noGrp="1" noRot="1" noChangeAspect="1" noChangeArrowheads="1" noTextEdit="1"/>
          </p:cNvSpPr>
          <p:nvPr>
            <p:ph type="sldImg" idx="4294967295"/>
          </p:nvPr>
        </p:nvSpPr>
        <p:spPr>
          <a:ln/>
        </p:spPr>
      </p:sp>
      <p:sp>
        <p:nvSpPr>
          <p:cNvPr id="24580" name="Rectangle 3"/>
          <p:cNvSpPr>
            <a:spLocks noGrp="1" noChangeArrowheads="1"/>
          </p:cNvSpPr>
          <p:nvPr>
            <p:ph type="body" idx="4294967295"/>
          </p:nvPr>
        </p:nvSpPr>
        <p:spPr>
          <a:noFill/>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184589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fld id="{4FD4471C-8A5B-4481-84F6-89D9197125D2}"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8F5054-03E6-4FD3-982C-65E3D7A01035}" type="slidenum">
              <a:rPr lang="zh-CN" altLang="en-US"/>
              <a:pPr>
                <a:defRPr/>
              </a:pPr>
              <a:t>‹#›</a:t>
            </a:fld>
            <a:endParaRPr lang="en-US" altLang="zh-CN"/>
          </a:p>
        </p:txBody>
      </p:sp>
    </p:spTree>
    <p:extLst>
      <p:ext uri="{BB962C8B-B14F-4D97-AF65-F5344CB8AC3E}">
        <p14:creationId xmlns:p14="http://schemas.microsoft.com/office/powerpoint/2010/main" val="190578501"/>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fld id="{F01D13DA-6D54-45B9-AF77-59BA1F500A43}"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4EA823-65DD-4A10-9C41-D5E2692FC66B}" type="slidenum">
              <a:rPr lang="zh-CN" altLang="en-US"/>
              <a:pPr>
                <a:defRPr/>
              </a:pPr>
              <a:t>‹#›</a:t>
            </a:fld>
            <a:endParaRPr lang="en-US" altLang="zh-CN"/>
          </a:p>
        </p:txBody>
      </p:sp>
    </p:spTree>
    <p:extLst>
      <p:ext uri="{BB962C8B-B14F-4D97-AF65-F5344CB8AC3E}">
        <p14:creationId xmlns:p14="http://schemas.microsoft.com/office/powerpoint/2010/main" val="307842054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fld id="{DCB11C18-E2FF-4C19-A539-A3F0BCA02363}"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952C4E-842A-4389-98FF-89889F05005B}" type="slidenum">
              <a:rPr lang="zh-CN" altLang="en-US"/>
              <a:pPr>
                <a:defRPr/>
              </a:pPr>
              <a:t>‹#›</a:t>
            </a:fld>
            <a:endParaRPr lang="en-US" altLang="zh-CN"/>
          </a:p>
        </p:txBody>
      </p:sp>
    </p:spTree>
    <p:extLst>
      <p:ext uri="{BB962C8B-B14F-4D97-AF65-F5344CB8AC3E}">
        <p14:creationId xmlns:p14="http://schemas.microsoft.com/office/powerpoint/2010/main" val="72522348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fld id="{14AA02C7-8FA7-4CE2-AA36-7B5A019FEA06}"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050807-2997-4A16-BD11-261DB2B2247E}" type="slidenum">
              <a:rPr lang="zh-CN" altLang="en-US"/>
              <a:pPr>
                <a:defRPr/>
              </a:pPr>
              <a:t>‹#›</a:t>
            </a:fld>
            <a:endParaRPr lang="en-US" altLang="zh-CN"/>
          </a:p>
        </p:txBody>
      </p:sp>
    </p:spTree>
    <p:extLst>
      <p:ext uri="{BB962C8B-B14F-4D97-AF65-F5344CB8AC3E}">
        <p14:creationId xmlns:p14="http://schemas.microsoft.com/office/powerpoint/2010/main" val="97407241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fld id="{2A2B333A-C683-48E8-AED4-855B8175B2C7}"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B78209-76CE-47EC-AFFD-F35286709BF7}" type="slidenum">
              <a:rPr lang="zh-CN" altLang="en-US"/>
              <a:pPr>
                <a:defRPr/>
              </a:pPr>
              <a:t>‹#›</a:t>
            </a:fld>
            <a:endParaRPr lang="en-US" altLang="zh-CN"/>
          </a:p>
        </p:txBody>
      </p:sp>
    </p:spTree>
    <p:extLst>
      <p:ext uri="{BB962C8B-B14F-4D97-AF65-F5344CB8AC3E}">
        <p14:creationId xmlns:p14="http://schemas.microsoft.com/office/powerpoint/2010/main" val="4086417967"/>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C53847E-6802-4FF8-8FD7-9BD291D7D84A}"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7A4955-8001-4715-8E7B-89D3950EED54}" type="slidenum">
              <a:rPr lang="zh-CN" altLang="en-US"/>
              <a:pPr>
                <a:defRPr/>
              </a:pPr>
              <a:t>‹#›</a:t>
            </a:fld>
            <a:endParaRPr lang="en-US" altLang="zh-CN"/>
          </a:p>
        </p:txBody>
      </p:sp>
    </p:spTree>
    <p:extLst>
      <p:ext uri="{BB962C8B-B14F-4D97-AF65-F5344CB8AC3E}">
        <p14:creationId xmlns:p14="http://schemas.microsoft.com/office/powerpoint/2010/main" val="3986956727"/>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fld id="{D4CB268D-365D-4F02-A658-8D540A168E00}" type="datetime11">
              <a:rPr lang="zh-CN" altLang="en-US"/>
              <a:pPr>
                <a:defRPr/>
              </a:pPr>
              <a:t>21:34:45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68AB85E-8B2D-42C5-B770-DBB303E109DC}" type="slidenum">
              <a:rPr lang="zh-CN" altLang="en-US"/>
              <a:pPr>
                <a:defRPr/>
              </a:pPr>
              <a:t>‹#›</a:t>
            </a:fld>
            <a:endParaRPr lang="en-US" altLang="zh-CN"/>
          </a:p>
        </p:txBody>
      </p:sp>
    </p:spTree>
    <p:extLst>
      <p:ext uri="{BB962C8B-B14F-4D97-AF65-F5344CB8AC3E}">
        <p14:creationId xmlns:p14="http://schemas.microsoft.com/office/powerpoint/2010/main" val="145639342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fld id="{0A7108BF-881B-4F29-B856-7DBC8FC87C9C}" type="datetime11">
              <a:rPr lang="zh-CN" altLang="en-US"/>
              <a:pPr>
                <a:defRPr/>
              </a:pPr>
              <a:t>21:34:45</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12D72F7-13BB-44CC-A66B-9E893009B0FA}" type="slidenum">
              <a:rPr lang="zh-CN" altLang="en-US"/>
              <a:pPr>
                <a:defRPr/>
              </a:pPr>
              <a:t>‹#›</a:t>
            </a:fld>
            <a:endParaRPr lang="en-US" altLang="zh-CN"/>
          </a:p>
        </p:txBody>
      </p:sp>
    </p:spTree>
    <p:extLst>
      <p:ext uri="{BB962C8B-B14F-4D97-AF65-F5344CB8AC3E}">
        <p14:creationId xmlns:p14="http://schemas.microsoft.com/office/powerpoint/2010/main" val="429334784"/>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fld id="{ADE03FF5-3ACE-4FCF-A67E-A0BE1DBD0F24}" type="datetime11">
              <a:rPr lang="zh-CN" altLang="en-US"/>
              <a:pPr>
                <a:defRPr/>
              </a:pPr>
              <a:t>21:34:45</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C9F67C-C453-4BBC-9289-8EBF19151FA6}" type="slidenum">
              <a:rPr lang="zh-CN" altLang="en-US"/>
              <a:pPr>
                <a:defRPr/>
              </a:pPr>
              <a:t>‹#›</a:t>
            </a:fld>
            <a:endParaRPr lang="en-US" altLang="zh-CN"/>
          </a:p>
        </p:txBody>
      </p:sp>
    </p:spTree>
    <p:extLst>
      <p:ext uri="{BB962C8B-B14F-4D97-AF65-F5344CB8AC3E}">
        <p14:creationId xmlns:p14="http://schemas.microsoft.com/office/powerpoint/2010/main" val="332179122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C95B910-7D31-4651-BFD5-2F7700863A62}" type="datetime11">
              <a:rPr lang="zh-CN" altLang="en-US"/>
              <a:pPr>
                <a:defRPr/>
              </a:pPr>
              <a:t>21:34:45</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A12562C-7407-4D9A-9FA3-5467CB6D9416}" type="slidenum">
              <a:rPr lang="zh-CN" altLang="en-US"/>
              <a:pPr>
                <a:defRPr/>
              </a:pPr>
              <a:t>‹#›</a:t>
            </a:fld>
            <a:endParaRPr lang="en-US" altLang="zh-CN"/>
          </a:p>
        </p:txBody>
      </p:sp>
    </p:spTree>
    <p:extLst>
      <p:ext uri="{BB962C8B-B14F-4D97-AF65-F5344CB8AC3E}">
        <p14:creationId xmlns:p14="http://schemas.microsoft.com/office/powerpoint/2010/main" val="2324457658"/>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F78310B-E5C2-4217-90CF-BB0AE90E39A5}" type="datetime11">
              <a:rPr lang="zh-CN" altLang="en-US"/>
              <a:pPr>
                <a:defRPr/>
              </a:pPr>
              <a:t>21:34:45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3D8BE56-1F34-4C2C-8E89-41700149F950}" type="slidenum">
              <a:rPr lang="zh-CN" altLang="en-US"/>
              <a:pPr>
                <a:defRPr/>
              </a:pPr>
              <a:t>‹#›</a:t>
            </a:fld>
            <a:endParaRPr lang="en-US" altLang="zh-CN"/>
          </a:p>
        </p:txBody>
      </p:sp>
    </p:spTree>
    <p:extLst>
      <p:ext uri="{BB962C8B-B14F-4D97-AF65-F5344CB8AC3E}">
        <p14:creationId xmlns:p14="http://schemas.microsoft.com/office/powerpoint/2010/main" val="380821187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fld id="{268F7329-E109-46FB-A9AE-EF8352E286B9}"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25C53A-ABEA-4D99-A1D7-8741B9095223}" type="slidenum">
              <a:rPr lang="zh-CN" altLang="en-US"/>
              <a:pPr>
                <a:defRPr/>
              </a:pPr>
              <a:t>‹#›</a:t>
            </a:fld>
            <a:endParaRPr lang="en-US" altLang="zh-CN"/>
          </a:p>
        </p:txBody>
      </p:sp>
    </p:spTree>
    <p:extLst>
      <p:ext uri="{BB962C8B-B14F-4D97-AF65-F5344CB8AC3E}">
        <p14:creationId xmlns:p14="http://schemas.microsoft.com/office/powerpoint/2010/main" val="3637470297"/>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C0A0272-F434-485E-96DD-71F134E41421}" type="datetime11">
              <a:rPr lang="zh-CN" altLang="en-US"/>
              <a:pPr>
                <a:defRPr/>
              </a:pPr>
              <a:t>21:34:45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0941DB-E1C3-4354-BD09-47DF3EB87B25}" type="slidenum">
              <a:rPr lang="zh-CN" altLang="en-US"/>
              <a:pPr>
                <a:defRPr/>
              </a:pPr>
              <a:t>‹#›</a:t>
            </a:fld>
            <a:endParaRPr lang="en-US" altLang="zh-CN"/>
          </a:p>
        </p:txBody>
      </p:sp>
    </p:spTree>
    <p:extLst>
      <p:ext uri="{BB962C8B-B14F-4D97-AF65-F5344CB8AC3E}">
        <p14:creationId xmlns:p14="http://schemas.microsoft.com/office/powerpoint/2010/main" val="1291079990"/>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fld id="{B5DA8673-1436-4096-9C7F-F9C01F7F3FDB}"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3581E0-916D-477B-BA71-BA5994A5DDE0}" type="slidenum">
              <a:rPr lang="zh-CN" altLang="en-US"/>
              <a:pPr>
                <a:defRPr/>
              </a:pPr>
              <a:t>‹#›</a:t>
            </a:fld>
            <a:endParaRPr lang="en-US" altLang="zh-CN"/>
          </a:p>
        </p:txBody>
      </p:sp>
    </p:spTree>
    <p:extLst>
      <p:ext uri="{BB962C8B-B14F-4D97-AF65-F5344CB8AC3E}">
        <p14:creationId xmlns:p14="http://schemas.microsoft.com/office/powerpoint/2010/main" val="142732549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fld id="{5D7EDD10-257B-49D9-A574-C347A4A67C97}"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DDC81C9-4B4C-47A2-A66D-AE0CA3309803}" type="slidenum">
              <a:rPr lang="zh-CN" altLang="en-US"/>
              <a:pPr>
                <a:defRPr/>
              </a:pPr>
              <a:t>‹#›</a:t>
            </a:fld>
            <a:endParaRPr lang="en-US" altLang="zh-CN"/>
          </a:p>
        </p:txBody>
      </p:sp>
    </p:spTree>
    <p:extLst>
      <p:ext uri="{BB962C8B-B14F-4D97-AF65-F5344CB8AC3E}">
        <p14:creationId xmlns:p14="http://schemas.microsoft.com/office/powerpoint/2010/main" val="2056461790"/>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4"/>
          <p:cNvSpPr>
            <a:spLocks noChangeArrowheads="1"/>
          </p:cNvSpPr>
          <p:nvPr/>
        </p:nvSpPr>
        <p:spPr bwMode="auto">
          <a:xfrm>
            <a:off x="755650" y="154781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2627313"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anose="02010609060101010101" pitchFamily="49" charset="-122"/>
                <a:ea typeface="黑体" panose="02010609060101010101" pitchFamily="49" charset="-122"/>
              </a:defRPr>
            </a:lvl1pPr>
            <a:lvl2pPr marL="742950" indent="-285750" eaLnBrk="0" hangingPunct="0">
              <a:defRPr sz="2500">
                <a:solidFill>
                  <a:schemeClr val="bg1"/>
                </a:solidFill>
                <a:latin typeface="黑体" panose="02010609060101010101" pitchFamily="49" charset="-122"/>
                <a:ea typeface="黑体" panose="02010609060101010101" pitchFamily="49" charset="-122"/>
              </a:defRPr>
            </a:lvl2pPr>
            <a:lvl3pPr marL="1143000" indent="-228600" eaLnBrk="0" hangingPunct="0">
              <a:defRPr sz="2500">
                <a:solidFill>
                  <a:schemeClr val="bg1"/>
                </a:solidFill>
                <a:latin typeface="黑体" panose="02010609060101010101" pitchFamily="49" charset="-122"/>
                <a:ea typeface="黑体" panose="02010609060101010101" pitchFamily="49" charset="-122"/>
              </a:defRPr>
            </a:lvl3pPr>
            <a:lvl4pPr marL="1600200" indent="-228600" eaLnBrk="0" hangingPunct="0">
              <a:defRPr sz="2500">
                <a:solidFill>
                  <a:schemeClr val="bg1"/>
                </a:solidFill>
                <a:latin typeface="黑体" panose="02010609060101010101" pitchFamily="49" charset="-122"/>
                <a:ea typeface="黑体" panose="02010609060101010101" pitchFamily="49" charset="-122"/>
              </a:defRPr>
            </a:lvl4pPr>
            <a:lvl5pPr marL="2057400" indent="-228600" eaLnBrk="0" hangingPunct="0">
              <a:defRPr sz="2500">
                <a:solidFill>
                  <a:schemeClr val="bg1"/>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spcBef>
                <a:spcPct val="50000"/>
              </a:spcBef>
              <a:defRPr/>
            </a:pPr>
            <a:r>
              <a:rPr lang="zh-CN" altLang="en-US" sz="2400" b="1" smtClean="0">
                <a:solidFill>
                  <a:srgbClr val="F7F7F7"/>
                </a:solidFill>
                <a:latin typeface="Verdana" panose="020B0604030504040204" pitchFamily="34" charset="0"/>
                <a:ea typeface="楷体_GB2312" pitchFamily="49" charset="-122"/>
              </a:rPr>
              <a:t>计算机与信息学院</a:t>
            </a:r>
          </a:p>
        </p:txBody>
      </p:sp>
      <p:sp>
        <p:nvSpPr>
          <p:cNvPr id="7" name="Text Box 7"/>
          <p:cNvSpPr txBox="1">
            <a:spLocks noChangeArrowheads="1"/>
          </p:cNvSpPr>
          <p:nvPr/>
        </p:nvSpPr>
        <p:spPr bwMode="auto">
          <a:xfrm>
            <a:off x="0" y="6640513"/>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anose="02010609060101010101" pitchFamily="49" charset="-122"/>
                <a:ea typeface="黑体" panose="02010609060101010101" pitchFamily="49" charset="-122"/>
              </a:defRPr>
            </a:lvl1pPr>
            <a:lvl2pPr marL="742950" indent="-285750" eaLnBrk="0" hangingPunct="0">
              <a:defRPr sz="2500">
                <a:solidFill>
                  <a:schemeClr val="bg1"/>
                </a:solidFill>
                <a:latin typeface="黑体" panose="02010609060101010101" pitchFamily="49" charset="-122"/>
                <a:ea typeface="黑体" panose="02010609060101010101" pitchFamily="49" charset="-122"/>
              </a:defRPr>
            </a:lvl2pPr>
            <a:lvl3pPr marL="1143000" indent="-228600" eaLnBrk="0" hangingPunct="0">
              <a:defRPr sz="2500">
                <a:solidFill>
                  <a:schemeClr val="bg1"/>
                </a:solidFill>
                <a:latin typeface="黑体" panose="02010609060101010101" pitchFamily="49" charset="-122"/>
                <a:ea typeface="黑体" panose="02010609060101010101" pitchFamily="49" charset="-122"/>
              </a:defRPr>
            </a:lvl3pPr>
            <a:lvl4pPr marL="1600200" indent="-228600" eaLnBrk="0" hangingPunct="0">
              <a:defRPr sz="2500">
                <a:solidFill>
                  <a:schemeClr val="bg1"/>
                </a:solidFill>
                <a:latin typeface="黑体" panose="02010609060101010101" pitchFamily="49" charset="-122"/>
                <a:ea typeface="黑体" panose="02010609060101010101" pitchFamily="49" charset="-122"/>
              </a:defRPr>
            </a:lvl4pPr>
            <a:lvl5pPr marL="2057400" indent="-228600" eaLnBrk="0" hangingPunct="0">
              <a:defRPr sz="2500">
                <a:solidFill>
                  <a:schemeClr val="bg1"/>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defRPr/>
            </a:pPr>
            <a:r>
              <a:rPr kumimoji="1" lang="zh-CN" altLang="en-US" sz="1000" smtClean="0">
                <a:latin typeface="Times New Roman" panose="02020603050405020304" pitchFamily="18" charset="0"/>
                <a:ea typeface="宋体" panose="02010600030101010101" pitchFamily="2" charset="-122"/>
              </a:rPr>
              <a:t>河海大学计算机与信息学院计算机科学与技术系</a:t>
            </a:r>
            <a:endParaRPr kumimoji="1" lang="en-US" altLang="zh-CN" sz="1000" smtClean="0">
              <a:latin typeface="Times New Roman" panose="02020603050405020304" pitchFamily="18" charset="0"/>
              <a:ea typeface="宋体" panose="02010600030101010101" pitchFamily="2" charset="-122"/>
            </a:endParaRPr>
          </a:p>
        </p:txBody>
      </p:sp>
      <p:pic>
        <p:nvPicPr>
          <p:cNvPr id="8" name="Picture 8" descr="邓体字徽（白色透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0114" name="Rectangle 2"/>
          <p:cNvSpPr>
            <a:spLocks noGrp="1" noChangeArrowheads="1"/>
          </p:cNvSpPr>
          <p:nvPr>
            <p:ph type="ctrTitle"/>
          </p:nvPr>
        </p:nvSpPr>
        <p:spPr>
          <a:xfrm>
            <a:off x="685800" y="990600"/>
            <a:ext cx="7772400" cy="1371600"/>
          </a:xfrm>
        </p:spPr>
        <p:txBody>
          <a:bodyPr/>
          <a:lstStyle>
            <a:lvl1pPr>
              <a:defRPr/>
            </a:lvl1pPr>
          </a:lstStyle>
          <a:p>
            <a:pPr lvl="0"/>
            <a:r>
              <a:rPr lang="zh-CN" altLang="en-US" noProof="0" smtClean="0"/>
              <a:t>单击此处编辑母版标题样式</a:t>
            </a:r>
          </a:p>
        </p:txBody>
      </p:sp>
      <p:sp>
        <p:nvSpPr>
          <p:cNvPr id="730115" name="Rectangle 3"/>
          <p:cNvSpPr>
            <a:spLocks noGrp="1" noChangeArrowheads="1"/>
          </p:cNvSpPr>
          <p:nvPr>
            <p:ph type="subTitle" idx="1"/>
          </p:nvPr>
        </p:nvSpPr>
        <p:spPr>
          <a:xfrm>
            <a:off x="1447800" y="3429000"/>
            <a:ext cx="7010400" cy="16002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240879117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903376130"/>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2658352593"/>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520562492"/>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97549732"/>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191507492"/>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89649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F1BCD30-5B43-4ADF-9A40-8ABF68352657}" type="datetime11">
              <a:rPr lang="zh-CN" altLang="en-US"/>
              <a:pPr>
                <a:defRPr/>
              </a:pPr>
              <a:t>21:34:45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4BF6CB-F2E4-4EF3-9BC9-33C22D060DD7}" type="slidenum">
              <a:rPr lang="zh-CN" altLang="en-US"/>
              <a:pPr>
                <a:defRPr/>
              </a:pPr>
              <a:t>‹#›</a:t>
            </a:fld>
            <a:endParaRPr lang="en-US" altLang="zh-CN"/>
          </a:p>
        </p:txBody>
      </p:sp>
    </p:spTree>
    <p:extLst>
      <p:ext uri="{BB962C8B-B14F-4D97-AF65-F5344CB8AC3E}">
        <p14:creationId xmlns:p14="http://schemas.microsoft.com/office/powerpoint/2010/main" val="345227285"/>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705354070"/>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197175135"/>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604462992"/>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986373397"/>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566738" y="1752600"/>
            <a:ext cx="392430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3438" y="1752600"/>
            <a:ext cx="3924300" cy="2057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3438" y="3962400"/>
            <a:ext cx="3924300" cy="2057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136081249"/>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306644493"/>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430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31044068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fld id="{42627887-16BE-4132-8237-25A6EE9F951B}" type="datetime11">
              <a:rPr lang="zh-CN" altLang="en-US"/>
              <a:pPr>
                <a:defRPr/>
              </a:pPr>
              <a:t>21:34:45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D1CF45A-0CCB-4185-97AF-A45F0C37424D}" type="slidenum">
              <a:rPr lang="zh-CN" altLang="en-US"/>
              <a:pPr>
                <a:defRPr/>
              </a:pPr>
              <a:t>‹#›</a:t>
            </a:fld>
            <a:endParaRPr lang="en-US" altLang="zh-CN"/>
          </a:p>
        </p:txBody>
      </p:sp>
    </p:spTree>
    <p:extLst>
      <p:ext uri="{BB962C8B-B14F-4D97-AF65-F5344CB8AC3E}">
        <p14:creationId xmlns:p14="http://schemas.microsoft.com/office/powerpoint/2010/main" val="157556799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fld id="{BE14687B-A7CD-4CF0-8A21-A6FC5AE79BE3}" type="datetime11">
              <a:rPr lang="zh-CN" altLang="en-US"/>
              <a:pPr>
                <a:defRPr/>
              </a:pPr>
              <a:t>21:34:45</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943089A-A334-4D67-B81D-7F49A1D51E9C}" type="slidenum">
              <a:rPr lang="zh-CN" altLang="en-US"/>
              <a:pPr>
                <a:defRPr/>
              </a:pPr>
              <a:t>‹#›</a:t>
            </a:fld>
            <a:endParaRPr lang="en-US" altLang="zh-CN"/>
          </a:p>
        </p:txBody>
      </p:sp>
    </p:spTree>
    <p:extLst>
      <p:ext uri="{BB962C8B-B14F-4D97-AF65-F5344CB8AC3E}">
        <p14:creationId xmlns:p14="http://schemas.microsoft.com/office/powerpoint/2010/main" val="308116449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fld id="{C825F509-59CE-434A-A09D-8161098EAD92}" type="datetime11">
              <a:rPr lang="zh-CN" altLang="en-US"/>
              <a:pPr>
                <a:defRPr/>
              </a:pPr>
              <a:t>21:34:45</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AE6D7DF-4EB4-49EB-BA52-8EA67C953244}" type="slidenum">
              <a:rPr lang="zh-CN" altLang="en-US"/>
              <a:pPr>
                <a:defRPr/>
              </a:pPr>
              <a:t>‹#›</a:t>
            </a:fld>
            <a:endParaRPr lang="en-US" altLang="zh-CN"/>
          </a:p>
        </p:txBody>
      </p:sp>
    </p:spTree>
    <p:extLst>
      <p:ext uri="{BB962C8B-B14F-4D97-AF65-F5344CB8AC3E}">
        <p14:creationId xmlns:p14="http://schemas.microsoft.com/office/powerpoint/2010/main" val="369766759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E384D09-C94F-4DE0-8816-91EC3E4164DA}" type="datetime11">
              <a:rPr lang="zh-CN" altLang="en-US"/>
              <a:pPr>
                <a:defRPr/>
              </a:pPr>
              <a:t>21:34:45</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7D74636-E45D-4D48-9C28-8ECDDAAE51DE}" type="slidenum">
              <a:rPr lang="zh-CN" altLang="en-US"/>
              <a:pPr>
                <a:defRPr/>
              </a:pPr>
              <a:t>‹#›</a:t>
            </a:fld>
            <a:endParaRPr lang="en-US" altLang="zh-CN"/>
          </a:p>
        </p:txBody>
      </p:sp>
    </p:spTree>
    <p:extLst>
      <p:ext uri="{BB962C8B-B14F-4D97-AF65-F5344CB8AC3E}">
        <p14:creationId xmlns:p14="http://schemas.microsoft.com/office/powerpoint/2010/main" val="337830378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82F3D47-6617-4A89-9E1A-7D2BB05ADEBF}" type="datetime11">
              <a:rPr lang="zh-CN" altLang="en-US"/>
              <a:pPr>
                <a:defRPr/>
              </a:pPr>
              <a:t>21:34:45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E3360D6-9AC8-4134-A439-901A92153032}" type="slidenum">
              <a:rPr lang="zh-CN" altLang="en-US"/>
              <a:pPr>
                <a:defRPr/>
              </a:pPr>
              <a:t>‹#›</a:t>
            </a:fld>
            <a:endParaRPr lang="en-US" altLang="zh-CN"/>
          </a:p>
        </p:txBody>
      </p:sp>
    </p:spTree>
    <p:extLst>
      <p:ext uri="{BB962C8B-B14F-4D97-AF65-F5344CB8AC3E}">
        <p14:creationId xmlns:p14="http://schemas.microsoft.com/office/powerpoint/2010/main" val="47291846"/>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5B38127-1633-45DA-A9B6-C5FDB3D325AD}" type="datetime11">
              <a:rPr lang="zh-CN" altLang="en-US"/>
              <a:pPr>
                <a:defRPr/>
              </a:pPr>
              <a:t>21:34:45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7F9BBBE-2A69-4393-9E0C-397E1A4B5A39}" type="slidenum">
              <a:rPr lang="zh-CN" altLang="en-US"/>
              <a:pPr>
                <a:defRPr/>
              </a:pPr>
              <a:t>‹#›</a:t>
            </a:fld>
            <a:endParaRPr lang="en-US" altLang="zh-CN"/>
          </a:p>
        </p:txBody>
      </p:sp>
    </p:spTree>
    <p:extLst>
      <p:ext uri="{BB962C8B-B14F-4D97-AF65-F5344CB8AC3E}">
        <p14:creationId xmlns:p14="http://schemas.microsoft.com/office/powerpoint/2010/main" val="3427571336"/>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pn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11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kumimoji="1" sz="1400">
                <a:solidFill>
                  <a:schemeClr val="tx1"/>
                </a:solidFill>
                <a:latin typeface="Times New Roman" panose="02020603050405020304" pitchFamily="18" charset="0"/>
                <a:ea typeface="+mn-ea"/>
              </a:defRPr>
            </a:lvl1pPr>
          </a:lstStyle>
          <a:p>
            <a:pPr>
              <a:defRPr/>
            </a:pPr>
            <a:fld id="{C8892607-CDDA-45E5-8FED-7D76AD0E2CD5}" type="datetime11">
              <a:rPr lang="zh-CN" altLang="en-US"/>
              <a:pPr>
                <a:defRPr/>
              </a:pPr>
              <a:t>21:34:45</a:t>
            </a:fld>
            <a:endParaRPr lang="en-US" altLang="zh-CN"/>
          </a:p>
        </p:txBody>
      </p:sp>
      <p:sp>
        <p:nvSpPr>
          <p:cNvPr id="22118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1" sz="1400">
                <a:solidFill>
                  <a:schemeClr val="tx1"/>
                </a:solidFill>
                <a:latin typeface="Times New Roman" panose="02020603050405020304" pitchFamily="18" charset="0"/>
                <a:ea typeface="+mn-ea"/>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471DB9DC-9714-4E62-90E9-A9F17162525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transition spd="slow"/>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8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kumimoji="1" sz="1400">
                <a:solidFill>
                  <a:schemeClr val="tx1"/>
                </a:solidFill>
                <a:latin typeface="Times New Roman" panose="02020603050405020304" pitchFamily="18" charset="0"/>
                <a:ea typeface="+mn-ea"/>
              </a:defRPr>
            </a:lvl1pPr>
          </a:lstStyle>
          <a:p>
            <a:pPr>
              <a:defRPr/>
            </a:pPr>
            <a:fld id="{F3FDCF4D-892B-4019-AD57-9A169BC48DA1}" type="datetime11">
              <a:rPr lang="zh-CN" altLang="en-US"/>
              <a:pPr>
                <a:defRPr/>
              </a:pPr>
              <a:t>21:34:45</a:t>
            </a:fld>
            <a:endParaRPr lang="en-US" altLang="zh-CN"/>
          </a:p>
        </p:txBody>
      </p:sp>
      <p:sp>
        <p:nvSpPr>
          <p:cNvPr id="7178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kumimoji="1" sz="1400">
                <a:solidFill>
                  <a:schemeClr val="tx1"/>
                </a:solidFill>
                <a:latin typeface="Times New Roman" panose="02020603050405020304" pitchFamily="18" charset="0"/>
                <a:ea typeface="+mn-ea"/>
              </a:defRPr>
            </a:lvl1pPr>
          </a:lstStyle>
          <a:p>
            <a:pPr>
              <a:defRPr/>
            </a:pPr>
            <a:endParaRPr lang="en-US" altLang="zh-CN"/>
          </a:p>
        </p:txBody>
      </p:sp>
      <p:sp>
        <p:nvSpPr>
          <p:cNvPr id="7178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400">
                <a:solidFill>
                  <a:schemeClr val="tx1"/>
                </a:solidFill>
                <a:latin typeface="Times New Roman" panose="02020603050405020304" pitchFamily="18" charset="0"/>
                <a:ea typeface="宋体" panose="02010600030101010101" pitchFamily="2" charset="-122"/>
              </a:defRPr>
            </a:lvl1pPr>
          </a:lstStyle>
          <a:p>
            <a:pPr>
              <a:defRPr/>
            </a:pPr>
            <a:fld id="{35DB920B-2DE4-4454-A8D1-6BD49588A6B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transition spd="slow"/>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077" name="Text Box 5"/>
          <p:cNvSpPr txBox="1">
            <a:spLocks noChangeArrowheads="1"/>
          </p:cNvSpPr>
          <p:nvPr/>
        </p:nvSpPr>
        <p:spPr bwMode="auto">
          <a:xfrm>
            <a:off x="0" y="6613525"/>
            <a:ext cx="9144000" cy="2444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anose="02010609060101010101" pitchFamily="49" charset="-122"/>
                <a:ea typeface="黑体" panose="02010609060101010101" pitchFamily="49" charset="-122"/>
              </a:defRPr>
            </a:lvl1pPr>
            <a:lvl2pPr marL="742950" indent="-285750" eaLnBrk="0" hangingPunct="0">
              <a:defRPr sz="2500">
                <a:solidFill>
                  <a:schemeClr val="bg1"/>
                </a:solidFill>
                <a:latin typeface="黑体" panose="02010609060101010101" pitchFamily="49" charset="-122"/>
                <a:ea typeface="黑体" panose="02010609060101010101" pitchFamily="49" charset="-122"/>
              </a:defRPr>
            </a:lvl2pPr>
            <a:lvl3pPr marL="1143000" indent="-228600" eaLnBrk="0" hangingPunct="0">
              <a:defRPr sz="2500">
                <a:solidFill>
                  <a:schemeClr val="bg1"/>
                </a:solidFill>
                <a:latin typeface="黑体" panose="02010609060101010101" pitchFamily="49" charset="-122"/>
                <a:ea typeface="黑体" panose="02010609060101010101" pitchFamily="49" charset="-122"/>
              </a:defRPr>
            </a:lvl3pPr>
            <a:lvl4pPr marL="1600200" indent="-228600" eaLnBrk="0" hangingPunct="0">
              <a:defRPr sz="2500">
                <a:solidFill>
                  <a:schemeClr val="bg1"/>
                </a:solidFill>
                <a:latin typeface="黑体" panose="02010609060101010101" pitchFamily="49" charset="-122"/>
                <a:ea typeface="黑体" panose="02010609060101010101" pitchFamily="49" charset="-122"/>
              </a:defRPr>
            </a:lvl4pPr>
            <a:lvl5pPr marL="2057400" indent="-228600" eaLnBrk="0" hangingPunct="0">
              <a:defRPr sz="2500">
                <a:solidFill>
                  <a:schemeClr val="bg1"/>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defRPr/>
            </a:pPr>
            <a:r>
              <a:rPr kumimoji="1" lang="zh-CN" altLang="en-US" sz="1000" smtClean="0">
                <a:latin typeface="Times New Roman" panose="02020603050405020304" pitchFamily="18" charset="0"/>
                <a:ea typeface="宋体" panose="02010600030101010101" pitchFamily="2" charset="-122"/>
              </a:rPr>
              <a:t>河海大学计算机与信息学院计算机科学与技术系 </a:t>
            </a:r>
            <a:endParaRPr kumimoji="1" lang="en-US" altLang="zh-CN" sz="1000" smtClean="0">
              <a:latin typeface="Times New Roman" panose="02020603050405020304" pitchFamily="18" charset="0"/>
              <a:ea typeface="宋体" panose="02010600030101010101" pitchFamily="2" charset="-122"/>
            </a:endParaRPr>
          </a:p>
        </p:txBody>
      </p:sp>
      <p:pic>
        <p:nvPicPr>
          <p:cNvPr id="3078"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7"/>
          <p:cNvSpPr txBox="1">
            <a:spLocks noChangeArrowheads="1"/>
          </p:cNvSpPr>
          <p:nvPr/>
        </p:nvSpPr>
        <p:spPr bwMode="auto">
          <a:xfrm>
            <a:off x="2484438" y="26035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500">
                <a:solidFill>
                  <a:schemeClr val="bg1"/>
                </a:solidFill>
                <a:latin typeface="黑体" panose="02010609060101010101" pitchFamily="49" charset="-122"/>
                <a:ea typeface="黑体" panose="02010609060101010101" pitchFamily="49" charset="-122"/>
              </a:defRPr>
            </a:lvl1pPr>
            <a:lvl2pPr marL="742950" indent="-285750" eaLnBrk="0" hangingPunct="0">
              <a:defRPr sz="2500">
                <a:solidFill>
                  <a:schemeClr val="bg1"/>
                </a:solidFill>
                <a:latin typeface="黑体" panose="02010609060101010101" pitchFamily="49" charset="-122"/>
                <a:ea typeface="黑体" panose="02010609060101010101" pitchFamily="49" charset="-122"/>
              </a:defRPr>
            </a:lvl2pPr>
            <a:lvl3pPr marL="1143000" indent="-228600" eaLnBrk="0" hangingPunct="0">
              <a:defRPr sz="2500">
                <a:solidFill>
                  <a:schemeClr val="bg1"/>
                </a:solidFill>
                <a:latin typeface="黑体" panose="02010609060101010101" pitchFamily="49" charset="-122"/>
                <a:ea typeface="黑体" panose="02010609060101010101" pitchFamily="49" charset="-122"/>
              </a:defRPr>
            </a:lvl3pPr>
            <a:lvl4pPr marL="1600200" indent="-228600" eaLnBrk="0" hangingPunct="0">
              <a:defRPr sz="2500">
                <a:solidFill>
                  <a:schemeClr val="bg1"/>
                </a:solidFill>
                <a:latin typeface="黑体" panose="02010609060101010101" pitchFamily="49" charset="-122"/>
                <a:ea typeface="黑体" panose="02010609060101010101" pitchFamily="49" charset="-122"/>
              </a:defRPr>
            </a:lvl4pPr>
            <a:lvl5pPr marL="2057400" indent="-228600" eaLnBrk="0" hangingPunct="0">
              <a:defRPr sz="2500">
                <a:solidFill>
                  <a:schemeClr val="bg1"/>
                </a:solidFill>
                <a:latin typeface="黑体" panose="02010609060101010101" pitchFamily="49" charset="-122"/>
                <a:ea typeface="黑体" panose="02010609060101010101" pitchFamily="49" charset="-122"/>
              </a:defRPr>
            </a:lvl5pPr>
            <a:lvl6pPr marL="25146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algn="ctr"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spcBef>
                <a:spcPct val="50000"/>
              </a:spcBef>
              <a:defRPr/>
            </a:pPr>
            <a:r>
              <a:rPr lang="zh-CN" altLang="en-US" sz="2400" b="1" smtClean="0">
                <a:solidFill>
                  <a:srgbClr val="F7F7F7"/>
                </a:solidFill>
                <a:latin typeface="Verdana" panose="020B0604030504040204" pitchFamily="34" charset="0"/>
                <a:ea typeface="楷体_GB2312" pitchFamily="49" charset="-122"/>
              </a:rPr>
              <a:t>计算机与信息学院</a:t>
            </a:r>
          </a:p>
        </p:txBody>
      </p:sp>
      <p:pic>
        <p:nvPicPr>
          <p:cNvPr id="3080" name="Picture 8" descr="邓体字徽（白色透明）"/>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9388" y="0"/>
            <a:ext cx="22320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42"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Lst>
  <p:transition spd="slow"/>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4.xml"/><Relationship Id="rId4" Type="http://schemas.openxmlformats.org/officeDocument/2006/relationships/image" Target="../media/image16.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12"/>
          <p:cNvSpPr txBox="1">
            <a:spLocks noChangeArrowheads="1"/>
          </p:cNvSpPr>
          <p:nvPr/>
        </p:nvSpPr>
        <p:spPr bwMode="auto">
          <a:xfrm>
            <a:off x="2627313" y="5157788"/>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b="1">
                <a:solidFill>
                  <a:schemeClr val="tx1"/>
                </a:solidFill>
                <a:latin typeface="Verdana" panose="020B0604030504040204" pitchFamily="34" charset="0"/>
              </a:rPr>
              <a:t>河海大学计算机与信息学院</a:t>
            </a:r>
          </a:p>
        </p:txBody>
      </p:sp>
      <p:sp>
        <p:nvSpPr>
          <p:cNvPr id="7171" name="Text Box 14"/>
          <p:cNvSpPr txBox="1">
            <a:spLocks noChangeArrowheads="1"/>
          </p:cNvSpPr>
          <p:nvPr/>
        </p:nvSpPr>
        <p:spPr bwMode="auto">
          <a:xfrm>
            <a:off x="3492500" y="5734050"/>
            <a:ext cx="2881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spcBef>
                <a:spcPct val="50000"/>
              </a:spcBef>
            </a:pPr>
            <a:fld id="{84C45051-288C-4A2F-B057-F8B04771609B}" type="datetime3">
              <a:rPr lang="zh-CN" altLang="en-US" sz="1800" b="1">
                <a:solidFill>
                  <a:schemeClr val="tx1"/>
                </a:solidFill>
              </a:rPr>
              <a:pPr algn="ctr" eaLnBrk="1" hangingPunct="1">
                <a:spcBef>
                  <a:spcPct val="50000"/>
                </a:spcBef>
              </a:pPr>
              <a:t>2023年4月10日星期一</a:t>
            </a:fld>
            <a:endParaRPr lang="zh-CN" altLang="en-US" sz="1800" b="1">
              <a:solidFill>
                <a:schemeClr val="tx1"/>
              </a:solidFill>
            </a:endParaRPr>
          </a:p>
        </p:txBody>
      </p:sp>
      <p:sp>
        <p:nvSpPr>
          <p:cNvPr id="7172" name="Text Box 15"/>
          <p:cNvSpPr txBox="1">
            <a:spLocks noChangeArrowheads="1"/>
          </p:cNvSpPr>
          <p:nvPr/>
        </p:nvSpPr>
        <p:spPr bwMode="auto">
          <a:xfrm>
            <a:off x="611188" y="3500438"/>
            <a:ext cx="8208962" cy="62865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80000"/>
              </a:lnSpc>
              <a:spcBef>
                <a:spcPct val="50000"/>
              </a:spcBef>
            </a:pPr>
            <a:r>
              <a:rPr lang="zh-CN" altLang="en-US" sz="4400" b="1">
                <a:solidFill>
                  <a:srgbClr val="FF0000"/>
                </a:solidFill>
              </a:rPr>
              <a:t>计算机网络</a:t>
            </a:r>
          </a:p>
        </p:txBody>
      </p:sp>
      <p:sp>
        <p:nvSpPr>
          <p:cNvPr id="7173" name="Text Box 16"/>
          <p:cNvSpPr txBox="1">
            <a:spLocks noChangeArrowheads="1"/>
          </p:cNvSpPr>
          <p:nvPr/>
        </p:nvSpPr>
        <p:spPr bwMode="auto">
          <a:xfrm>
            <a:off x="971550" y="1773238"/>
            <a:ext cx="4033838" cy="482600"/>
          </a:xfrm>
          <a:prstGeom prst="rect">
            <a:avLst/>
          </a:prstGeom>
          <a:noFill/>
          <a:ln>
            <a:noFill/>
          </a:ln>
          <a:effectLst>
            <a:outerShdw dist="35921" dir="2700000" algn="ctr" rotWithShape="0">
              <a:srgbClr val="FFFF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lnSpc>
                <a:spcPct val="80000"/>
              </a:lnSpc>
              <a:spcBef>
                <a:spcPct val="50000"/>
              </a:spcBef>
            </a:pPr>
            <a:r>
              <a:rPr lang="zh-CN" altLang="en-US" sz="3200" b="1">
                <a:solidFill>
                  <a:srgbClr val="CC0000"/>
                </a:solidFill>
              </a:rPr>
              <a:t>计算机专业课程</a:t>
            </a:r>
            <a:endParaRPr lang="en-US" altLang="zh-CN" sz="3200" b="1">
              <a:solidFill>
                <a:srgbClr val="CC0000"/>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8313" y="908050"/>
            <a:ext cx="8116887" cy="768350"/>
          </a:xfrm>
        </p:spPr>
        <p:txBody>
          <a:bodyPr/>
          <a:lstStyle/>
          <a:p>
            <a:pPr eaLnBrk="1" hangingPunct="1"/>
            <a:r>
              <a:rPr lang="zh-CN" altLang="en-US" smtClean="0"/>
              <a:t>“距离”的定义 </a:t>
            </a:r>
          </a:p>
        </p:txBody>
      </p:sp>
      <p:sp>
        <p:nvSpPr>
          <p:cNvPr id="25603" name="Rectangle 3"/>
          <p:cNvSpPr>
            <a:spLocks noGrp="1" noChangeArrowheads="1"/>
          </p:cNvSpPr>
          <p:nvPr>
            <p:ph idx="1"/>
          </p:nvPr>
        </p:nvSpPr>
        <p:spPr>
          <a:xfrm>
            <a:off x="179388" y="1916113"/>
            <a:ext cx="8713787" cy="4475162"/>
          </a:xfrm>
        </p:spPr>
        <p:txBody>
          <a:bodyPr/>
          <a:lstStyle/>
          <a:p>
            <a:pPr algn="just" eaLnBrk="1" hangingPunct="1"/>
            <a:r>
              <a:rPr lang="zh-CN" altLang="en-US" dirty="0" smtClean="0"/>
              <a:t>从一个路由器到</a:t>
            </a:r>
            <a:r>
              <a:rPr lang="zh-CN" altLang="en-US" dirty="0" smtClean="0">
                <a:solidFill>
                  <a:schemeClr val="hlink"/>
                </a:solidFill>
              </a:rPr>
              <a:t>直接连接</a:t>
            </a:r>
            <a:r>
              <a:rPr lang="zh-CN" altLang="en-US" dirty="0" smtClean="0"/>
              <a:t>的</a:t>
            </a:r>
            <a:r>
              <a:rPr lang="zh-CN" altLang="en-US" dirty="0" smtClean="0"/>
              <a:t>网络</a:t>
            </a:r>
            <a:r>
              <a:rPr lang="en-US" altLang="zh-CN" dirty="0" smtClean="0"/>
              <a:t>/</a:t>
            </a:r>
            <a:r>
              <a:rPr lang="zh-CN" altLang="en-US" dirty="0" smtClean="0"/>
              <a:t>路由器的</a:t>
            </a:r>
            <a:r>
              <a:rPr lang="zh-CN" altLang="en-US" dirty="0" smtClean="0"/>
              <a:t>距离定义为 </a:t>
            </a:r>
            <a:r>
              <a:rPr lang="en-US" altLang="zh-CN" dirty="0" smtClean="0"/>
              <a:t>1</a:t>
            </a:r>
            <a:r>
              <a:rPr lang="zh-CN" altLang="en-US" dirty="0" smtClean="0"/>
              <a:t>。</a:t>
            </a:r>
          </a:p>
          <a:p>
            <a:pPr algn="just" eaLnBrk="1" hangingPunct="1"/>
            <a:r>
              <a:rPr lang="zh-CN" altLang="en-US" dirty="0" smtClean="0"/>
              <a:t>从一个路由器到非直接连接的网络的距离定义为所经过的路由器数加 </a:t>
            </a:r>
            <a:r>
              <a:rPr lang="en-US" altLang="zh-CN" dirty="0" smtClean="0"/>
              <a:t>1</a:t>
            </a:r>
            <a:r>
              <a:rPr lang="zh-CN" altLang="en-US" dirty="0" smtClean="0"/>
              <a:t>。</a:t>
            </a:r>
          </a:p>
          <a:p>
            <a:pPr algn="just" eaLnBrk="1" hangingPunct="1"/>
            <a:r>
              <a:rPr lang="en-US" altLang="zh-CN" dirty="0" smtClean="0"/>
              <a:t>RIP </a:t>
            </a:r>
            <a:r>
              <a:rPr lang="zh-CN" altLang="en-US" dirty="0" smtClean="0"/>
              <a:t>协议中的“距离”也称为“</a:t>
            </a:r>
            <a:r>
              <a:rPr lang="zh-CN" altLang="en-US" dirty="0" smtClean="0">
                <a:solidFill>
                  <a:schemeClr val="hlink"/>
                </a:solidFill>
              </a:rPr>
              <a:t>跳数</a:t>
            </a:r>
            <a:r>
              <a:rPr lang="zh-CN" altLang="en-US" dirty="0" smtClean="0"/>
              <a:t>”</a:t>
            </a:r>
            <a:r>
              <a:rPr lang="en-US" altLang="zh-CN" dirty="0" smtClean="0"/>
              <a:t>(hop count)</a:t>
            </a:r>
            <a:r>
              <a:rPr lang="zh-CN" altLang="en-US" dirty="0" smtClean="0"/>
              <a:t>，因为每经过一个路由器，跳数就加 </a:t>
            </a:r>
            <a:r>
              <a:rPr lang="en-US" altLang="zh-CN" dirty="0" smtClean="0"/>
              <a:t>1</a:t>
            </a:r>
            <a:r>
              <a:rPr lang="zh-CN" altLang="en-US" dirty="0" smtClean="0"/>
              <a:t>。</a:t>
            </a:r>
          </a:p>
          <a:p>
            <a:pPr algn="just" eaLnBrk="1" hangingPunct="1"/>
            <a:r>
              <a:rPr lang="zh-CN" altLang="en-US" dirty="0" smtClean="0"/>
              <a:t>这里的“距离”实际上指的是“</a:t>
            </a:r>
            <a:r>
              <a:rPr lang="zh-CN" altLang="en-US" dirty="0" smtClean="0">
                <a:solidFill>
                  <a:schemeClr val="hlink"/>
                </a:solidFill>
              </a:rPr>
              <a:t>最短</a:t>
            </a:r>
            <a:r>
              <a:rPr lang="zh-CN" altLang="en-US" dirty="0" smtClean="0"/>
              <a:t>距离”，</a:t>
            </a:r>
            <a:r>
              <a:rPr lang="en-US" altLang="zh-CN" sz="3200" dirty="0" smtClean="0"/>
              <a:t>RIP </a:t>
            </a:r>
            <a:r>
              <a:rPr lang="zh-CN" altLang="en-US" sz="3200" dirty="0" smtClean="0"/>
              <a:t>认为一个好的路由就是它通过的路由器的数目少，即“距离短”。</a:t>
            </a:r>
          </a:p>
          <a:p>
            <a:pPr algn="just" eaLnBrk="1" hangingPunct="1"/>
            <a:r>
              <a:rPr lang="zh-CN" altLang="en-US" dirty="0" smtClean="0"/>
              <a:t> </a:t>
            </a:r>
            <a:endParaRPr lang="zh-CN" altLang="en-US" sz="4400" dirty="0" smtClean="0"/>
          </a:p>
          <a:p>
            <a:pPr algn="just" eaLnBrk="1" hangingPunct="1"/>
            <a:endParaRPr lang="en-US" altLang="zh-CN" dirty="0" smtClean="0"/>
          </a:p>
        </p:txBody>
      </p:sp>
      <p:pic>
        <p:nvPicPr>
          <p:cNvPr id="25604" name="Picture 5" descr="https://gimg2.baidu.com/image_search/src=http%3A%2F%2Fwww.idcbest.com%2Fnewsadmin%2FupFile%2F2019-12%2F2019121800022.jpg&amp;refer=http%3A%2F%2Fwww.idcbest.com&amp;app=2002&amp;size=f9999,10000&amp;q=a80&amp;n=0&amp;g=0n&amp;fmt=auto?sec=1651743751&amp;t=c9fba85175558b13c11696a9104e6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38" y="0"/>
            <a:ext cx="2751137"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468313" y="1844675"/>
            <a:ext cx="8424862" cy="3313113"/>
          </a:xfrm>
        </p:spPr>
        <p:txBody>
          <a:bodyPr/>
          <a:lstStyle/>
          <a:p>
            <a:pPr algn="just" eaLnBrk="1" hangingPunct="1"/>
            <a:r>
              <a:rPr lang="en-US" altLang="zh-CN" sz="2800" dirty="0" smtClean="0"/>
              <a:t>RIP </a:t>
            </a:r>
            <a:r>
              <a:rPr lang="zh-CN" altLang="en-US" sz="2800" dirty="0" smtClean="0"/>
              <a:t>允许一条路径最多只能包含 </a:t>
            </a:r>
            <a:r>
              <a:rPr lang="en-US" altLang="zh-CN" sz="2800" dirty="0" smtClean="0"/>
              <a:t>15 </a:t>
            </a:r>
            <a:r>
              <a:rPr lang="zh-CN" altLang="en-US" sz="2800" dirty="0" smtClean="0"/>
              <a:t>个路由器。</a:t>
            </a:r>
          </a:p>
          <a:p>
            <a:pPr algn="just" eaLnBrk="1" hangingPunct="1"/>
            <a:r>
              <a:rPr lang="zh-CN" altLang="en-US" sz="2800" dirty="0" smtClean="0"/>
              <a:t>“距离”的最大值为</a:t>
            </a:r>
            <a:r>
              <a:rPr lang="en-US" altLang="zh-CN" sz="2800" dirty="0" smtClean="0"/>
              <a:t>16 </a:t>
            </a:r>
            <a:r>
              <a:rPr lang="zh-CN" altLang="en-US" sz="2800" dirty="0" smtClean="0"/>
              <a:t>时即相当于不可达。可见 </a:t>
            </a:r>
            <a:r>
              <a:rPr lang="en-US" altLang="zh-CN" sz="2800" dirty="0" smtClean="0"/>
              <a:t>RIP</a:t>
            </a:r>
            <a:r>
              <a:rPr lang="en-US" altLang="zh-CN" sz="2800" b="1" dirty="0" smtClean="0"/>
              <a:t> </a:t>
            </a:r>
            <a:r>
              <a:rPr lang="zh-CN" altLang="en-US" sz="2800" dirty="0" smtClean="0"/>
              <a:t>只适用于小型互联网</a:t>
            </a:r>
            <a:r>
              <a:rPr lang="zh-CN" altLang="en-US" sz="2800" dirty="0" smtClean="0"/>
              <a:t>。</a:t>
            </a:r>
            <a:endParaRPr lang="zh-CN" altLang="en-US" sz="2800" dirty="0" smtClean="0"/>
          </a:p>
        </p:txBody>
      </p:sp>
      <p:sp>
        <p:nvSpPr>
          <p:cNvPr id="27651" name="Rectangle 2"/>
          <p:cNvSpPr txBox="1">
            <a:spLocks noChangeArrowheads="1"/>
          </p:cNvSpPr>
          <p:nvPr/>
        </p:nvSpPr>
        <p:spPr bwMode="auto">
          <a:xfrm>
            <a:off x="323850" y="981075"/>
            <a:ext cx="32464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zh-CN" altLang="en-US" sz="3200">
                <a:solidFill>
                  <a:schemeClr val="tx2"/>
                </a:solidFill>
                <a:latin typeface="Verdana" panose="020B0604030504040204" pitchFamily="34" charset="0"/>
                <a:ea typeface="宋体" panose="02010600030101010101" pitchFamily="2" charset="-122"/>
              </a:rPr>
              <a:t>“距离”的定义 </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9750" y="1052513"/>
            <a:ext cx="4032250" cy="550862"/>
          </a:xfrm>
        </p:spPr>
        <p:txBody>
          <a:bodyPr/>
          <a:lstStyle/>
          <a:p>
            <a:pPr eaLnBrk="1" hangingPunct="1"/>
            <a:r>
              <a:rPr lang="en-US" altLang="zh-CN" sz="3200" b="1" smtClean="0">
                <a:solidFill>
                  <a:srgbClr val="002060"/>
                </a:solidFill>
              </a:rPr>
              <a:t>RIP </a:t>
            </a:r>
            <a:r>
              <a:rPr lang="zh-CN" altLang="en-US" sz="3200" b="1" smtClean="0">
                <a:solidFill>
                  <a:srgbClr val="002060"/>
                </a:solidFill>
              </a:rPr>
              <a:t>协议的三个要点 </a:t>
            </a:r>
          </a:p>
        </p:txBody>
      </p:sp>
      <p:sp>
        <p:nvSpPr>
          <p:cNvPr id="29699" name="Rectangle 3"/>
          <p:cNvSpPr>
            <a:spLocks noGrp="1" noChangeArrowheads="1"/>
          </p:cNvSpPr>
          <p:nvPr>
            <p:ph idx="1"/>
          </p:nvPr>
        </p:nvSpPr>
        <p:spPr>
          <a:xfrm>
            <a:off x="204788" y="1989138"/>
            <a:ext cx="8785225" cy="4422775"/>
          </a:xfrm>
        </p:spPr>
        <p:txBody>
          <a:bodyPr/>
          <a:lstStyle/>
          <a:p>
            <a:pPr marL="0" indent="0" algn="just" eaLnBrk="1" hangingPunct="1">
              <a:buFont typeface="Wingdings" panose="05000000000000000000" pitchFamily="2" charset="2"/>
              <a:buNone/>
            </a:pPr>
            <a:r>
              <a:rPr lang="zh-CN" altLang="en-US" smtClean="0"/>
              <a:t>（</a:t>
            </a:r>
            <a:r>
              <a:rPr lang="en-US" altLang="zh-CN" smtClean="0"/>
              <a:t>1</a:t>
            </a:r>
            <a:r>
              <a:rPr lang="zh-CN" altLang="en-US" smtClean="0"/>
              <a:t>）仅和</a:t>
            </a:r>
            <a:r>
              <a:rPr lang="zh-CN" altLang="en-US" smtClean="0">
                <a:solidFill>
                  <a:schemeClr val="hlink"/>
                </a:solidFill>
              </a:rPr>
              <a:t>相邻路由器</a:t>
            </a:r>
            <a:r>
              <a:rPr lang="zh-CN" altLang="en-US" smtClean="0"/>
              <a:t>交换信息。 </a:t>
            </a:r>
          </a:p>
          <a:p>
            <a:pPr marL="0" indent="0" algn="just" eaLnBrk="1" hangingPunct="1">
              <a:buFont typeface="Wingdings" panose="05000000000000000000" pitchFamily="2" charset="2"/>
              <a:buNone/>
            </a:pPr>
            <a:r>
              <a:rPr lang="zh-CN" altLang="en-US" smtClean="0"/>
              <a:t>（</a:t>
            </a:r>
            <a:r>
              <a:rPr lang="en-US" altLang="zh-CN" smtClean="0"/>
              <a:t>2</a:t>
            </a:r>
            <a:r>
              <a:rPr lang="zh-CN" altLang="en-US" smtClean="0"/>
              <a:t>）交换的信息是当前本路由器所知道的</a:t>
            </a:r>
            <a:r>
              <a:rPr lang="zh-CN" altLang="en-US" smtClean="0">
                <a:solidFill>
                  <a:schemeClr val="hlink"/>
                </a:solidFill>
              </a:rPr>
              <a:t>全部信息</a:t>
            </a:r>
            <a:r>
              <a:rPr lang="zh-CN" altLang="en-US" smtClean="0"/>
              <a:t>，即自己的路由表。 </a:t>
            </a:r>
          </a:p>
          <a:p>
            <a:pPr marL="0" indent="0" algn="just" eaLnBrk="1" hangingPunct="1">
              <a:buFont typeface="Wingdings" panose="05000000000000000000" pitchFamily="2" charset="2"/>
              <a:buNone/>
            </a:pPr>
            <a:r>
              <a:rPr lang="zh-CN" altLang="en-US" smtClean="0"/>
              <a:t>（</a:t>
            </a:r>
            <a:r>
              <a:rPr lang="en-US" altLang="zh-CN" smtClean="0"/>
              <a:t>3</a:t>
            </a:r>
            <a:r>
              <a:rPr lang="zh-CN" altLang="en-US" smtClean="0"/>
              <a:t>）按固定的时间间隔</a:t>
            </a:r>
            <a:r>
              <a:rPr lang="zh-CN" altLang="en-US" smtClean="0">
                <a:solidFill>
                  <a:schemeClr val="hlink"/>
                </a:solidFill>
              </a:rPr>
              <a:t>交换路由信息</a:t>
            </a:r>
            <a:r>
              <a:rPr lang="zh-CN" altLang="en-US" smtClean="0"/>
              <a:t>。每个具有</a:t>
            </a:r>
            <a:r>
              <a:rPr lang="en-US" altLang="zh-CN" smtClean="0"/>
              <a:t>RIP</a:t>
            </a:r>
            <a:r>
              <a:rPr lang="zh-CN" altLang="en-US" smtClean="0"/>
              <a:t>协议功能的路由器每隔</a:t>
            </a:r>
            <a:r>
              <a:rPr lang="en-US" altLang="zh-CN" smtClean="0"/>
              <a:t>30</a:t>
            </a:r>
            <a:r>
              <a:rPr lang="zh-CN" altLang="en-US" smtClean="0"/>
              <a:t>秒用</a:t>
            </a:r>
            <a:r>
              <a:rPr lang="en-US" altLang="zh-CN" smtClean="0"/>
              <a:t>UDP 520</a:t>
            </a:r>
            <a:r>
              <a:rPr lang="zh-CN" altLang="en-US" smtClean="0"/>
              <a:t>端口给与之直接相连的机器广播更新信息。更新信息反映了该路由器所有的路由选择信息数据库。 如果</a:t>
            </a:r>
            <a:r>
              <a:rPr lang="en-US" altLang="zh-CN" smtClean="0"/>
              <a:t>180</a:t>
            </a:r>
            <a:r>
              <a:rPr lang="zh-CN" altLang="en-US" smtClean="0"/>
              <a:t>秒没有收到近邻路由器的更新包，则到该路由器代价设置为</a:t>
            </a:r>
            <a:r>
              <a:rPr lang="en-US" altLang="zh-CN" smtClean="0"/>
              <a:t>16</a:t>
            </a:r>
            <a:r>
              <a:rPr lang="zh-CN" altLang="zh-CN" smtClean="0"/>
              <a:t>。</a:t>
            </a:r>
            <a:r>
              <a:rPr lang="zh-CN" altLang="en-US" smtClean="0"/>
              <a:t>  </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9750" y="908050"/>
            <a:ext cx="3671888" cy="768350"/>
          </a:xfrm>
        </p:spPr>
        <p:txBody>
          <a:bodyPr/>
          <a:lstStyle/>
          <a:p>
            <a:pPr eaLnBrk="1" hangingPunct="1"/>
            <a:r>
              <a:rPr lang="zh-CN" altLang="en-US" smtClean="0"/>
              <a:t>路由表的建立 </a:t>
            </a:r>
          </a:p>
        </p:txBody>
      </p:sp>
      <p:sp>
        <p:nvSpPr>
          <p:cNvPr id="31747" name="Rectangle 3"/>
          <p:cNvSpPr>
            <a:spLocks noGrp="1" noChangeArrowheads="1"/>
          </p:cNvSpPr>
          <p:nvPr>
            <p:ph idx="1"/>
          </p:nvPr>
        </p:nvSpPr>
        <p:spPr>
          <a:xfrm>
            <a:off x="534988" y="1916113"/>
            <a:ext cx="8353425" cy="2592387"/>
          </a:xfrm>
        </p:spPr>
        <p:txBody>
          <a:bodyPr/>
          <a:lstStyle/>
          <a:p>
            <a:pPr algn="just" eaLnBrk="1" hangingPunct="1"/>
            <a:r>
              <a:rPr lang="zh-CN" altLang="en-US" sz="2400" smtClean="0"/>
              <a:t>路由器在刚刚开始工作时，只知道到直接连接的网络的距离（此距离定义为</a:t>
            </a:r>
            <a:r>
              <a:rPr lang="en-US" altLang="zh-CN" sz="2400" smtClean="0"/>
              <a:t>1</a:t>
            </a:r>
            <a:r>
              <a:rPr lang="zh-CN" altLang="en-US" sz="2400" smtClean="0"/>
              <a:t>）。</a:t>
            </a:r>
          </a:p>
          <a:p>
            <a:pPr algn="just" eaLnBrk="1" hangingPunct="1"/>
            <a:r>
              <a:rPr lang="zh-CN" altLang="en-US" sz="2400" smtClean="0"/>
              <a:t>以后，每一个路由器也只和数目非常有限的相邻路由器交换并更新路由信息。</a:t>
            </a:r>
          </a:p>
          <a:p>
            <a:pPr algn="just" eaLnBrk="1" hangingPunct="1"/>
            <a:r>
              <a:rPr lang="zh-CN" altLang="en-US" sz="2400" smtClean="0"/>
              <a:t>经过若干次更新后，所有的路由器最终都会知道到达本自治系统中任何一个网络的最短距离和下一跳路由器的地址。</a:t>
            </a:r>
          </a:p>
          <a:p>
            <a:pPr algn="just" eaLnBrk="1" hangingPunct="1"/>
            <a:endParaRPr lang="zh-CN" altLang="en-US" sz="2400" smtClean="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33338"/>
            <a:ext cx="9144000" cy="731837"/>
          </a:xfrm>
          <a:solidFill>
            <a:srgbClr val="C00000"/>
          </a:solidFill>
        </p:spPr>
        <p:txBody>
          <a:bodyPr/>
          <a:lstStyle/>
          <a:p>
            <a:pPr eaLnBrk="1" hangingPunct="1"/>
            <a:r>
              <a:rPr lang="zh-CN" altLang="en-US" smtClean="0">
                <a:solidFill>
                  <a:srgbClr val="F7F7F7"/>
                </a:solidFill>
              </a:rPr>
              <a:t>距离向量算法</a:t>
            </a:r>
            <a:r>
              <a:rPr lang="en-US" altLang="zh-CN" smtClean="0">
                <a:solidFill>
                  <a:srgbClr val="F7F7F7"/>
                </a:solidFill>
              </a:rPr>
              <a:t>-</a:t>
            </a:r>
            <a:r>
              <a:rPr lang="zh-CN" altLang="en-US" smtClean="0">
                <a:solidFill>
                  <a:srgbClr val="F7F7F7"/>
                </a:solidFill>
              </a:rPr>
              <a:t>如何根据</a:t>
            </a:r>
            <a:r>
              <a:rPr lang="en-US" altLang="zh-CN" smtClean="0">
                <a:solidFill>
                  <a:srgbClr val="F7F7F7"/>
                </a:solidFill>
              </a:rPr>
              <a:t>RIP</a:t>
            </a:r>
            <a:r>
              <a:rPr lang="zh-CN" altLang="en-US" smtClean="0">
                <a:solidFill>
                  <a:srgbClr val="F7F7F7"/>
                </a:solidFill>
              </a:rPr>
              <a:t>更新路由表</a:t>
            </a:r>
          </a:p>
        </p:txBody>
      </p:sp>
      <p:sp>
        <p:nvSpPr>
          <p:cNvPr id="33795" name="Text Box 3"/>
          <p:cNvSpPr txBox="1">
            <a:spLocks noChangeArrowheads="1"/>
          </p:cNvSpPr>
          <p:nvPr/>
        </p:nvSpPr>
        <p:spPr bwMode="auto">
          <a:xfrm>
            <a:off x="161925" y="927100"/>
            <a:ext cx="8910638" cy="4892675"/>
          </a:xfrm>
          <a:prstGeom prst="rect">
            <a:avLst/>
          </a:prstGeom>
          <a:solidFill>
            <a:srgbClr val="FFFF99"/>
          </a:solidFill>
          <a:ln w="9525">
            <a:solidFill>
              <a:srgbClr val="333399"/>
            </a:solidFill>
            <a:miter lim="800000"/>
            <a:headEnd/>
            <a:tailEnd/>
          </a:ln>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zh-CN" altLang="en-US" sz="2400">
                <a:solidFill>
                  <a:srgbClr val="333399"/>
                </a:solidFill>
                <a:latin typeface="Arial" panose="020B0604020202020204" pitchFamily="34" charset="0"/>
                <a:ea typeface="宋体" panose="02010600030101010101" pitchFamily="2" charset="-122"/>
              </a:rPr>
              <a:t>收到相邻路由器（其地址为 </a:t>
            </a:r>
            <a:r>
              <a:rPr lang="en-US" altLang="zh-CN" sz="2400">
                <a:solidFill>
                  <a:srgbClr val="333399"/>
                </a:solidFill>
                <a:latin typeface="Arial" panose="020B0604020202020204" pitchFamily="34" charset="0"/>
                <a:ea typeface="宋体" panose="02010600030101010101" pitchFamily="2" charset="-122"/>
              </a:rPr>
              <a:t>X</a:t>
            </a:r>
            <a:r>
              <a:rPr lang="zh-CN" altLang="en-US" sz="2400">
                <a:solidFill>
                  <a:srgbClr val="333399"/>
                </a:solidFill>
                <a:latin typeface="Arial" panose="020B0604020202020204" pitchFamily="34" charset="0"/>
                <a:ea typeface="宋体" panose="02010600030101010101" pitchFamily="2" charset="-122"/>
              </a:rPr>
              <a:t>）的一个 </a:t>
            </a:r>
            <a:r>
              <a:rPr lang="en-US" altLang="zh-CN" sz="2400">
                <a:solidFill>
                  <a:srgbClr val="333399"/>
                </a:solidFill>
                <a:latin typeface="Arial" panose="020B0604020202020204" pitchFamily="34" charset="0"/>
                <a:ea typeface="宋体" panose="02010600030101010101" pitchFamily="2" charset="-122"/>
              </a:rPr>
              <a:t>RIP </a:t>
            </a:r>
            <a:r>
              <a:rPr lang="zh-CN" altLang="en-US" sz="2400">
                <a:solidFill>
                  <a:srgbClr val="333399"/>
                </a:solidFill>
                <a:latin typeface="Arial" panose="020B0604020202020204" pitchFamily="34" charset="0"/>
                <a:ea typeface="宋体" panose="02010600030101010101" pitchFamily="2" charset="-122"/>
              </a:rPr>
              <a:t>报文：</a:t>
            </a:r>
          </a:p>
          <a:p>
            <a:pPr eaLnBrk="1" hangingPunct="1"/>
            <a:r>
              <a:rPr lang="en-US" altLang="zh-CN" sz="2400">
                <a:solidFill>
                  <a:srgbClr val="333399"/>
                </a:solidFill>
                <a:latin typeface="Arial" panose="020B0604020202020204" pitchFamily="34" charset="0"/>
                <a:ea typeface="宋体" panose="02010600030101010101" pitchFamily="2" charset="-122"/>
              </a:rPr>
              <a:t>(1) </a:t>
            </a:r>
            <a:r>
              <a:rPr lang="zh-CN" altLang="en-US" sz="2400">
                <a:solidFill>
                  <a:srgbClr val="333399"/>
                </a:solidFill>
                <a:latin typeface="Arial" panose="020B0604020202020204" pitchFamily="34" charset="0"/>
                <a:ea typeface="宋体" panose="02010600030101010101" pitchFamily="2" charset="-122"/>
              </a:rPr>
              <a:t>先修改此 </a:t>
            </a:r>
            <a:r>
              <a:rPr lang="en-US" altLang="zh-CN" sz="2400">
                <a:solidFill>
                  <a:srgbClr val="333399"/>
                </a:solidFill>
                <a:latin typeface="Arial" panose="020B0604020202020204" pitchFamily="34" charset="0"/>
                <a:ea typeface="宋体" panose="02010600030101010101" pitchFamily="2" charset="-122"/>
              </a:rPr>
              <a:t>RIP </a:t>
            </a:r>
            <a:r>
              <a:rPr lang="zh-CN" altLang="en-US" sz="2400">
                <a:solidFill>
                  <a:srgbClr val="333399"/>
                </a:solidFill>
                <a:latin typeface="Arial" panose="020B0604020202020204" pitchFamily="34" charset="0"/>
                <a:ea typeface="宋体" panose="02010600030101010101" pitchFamily="2" charset="-122"/>
              </a:rPr>
              <a:t>报文中的所有项目：把“下一跳”字段中的地址都改为 </a:t>
            </a:r>
            <a:r>
              <a:rPr lang="en-US" altLang="zh-CN" sz="2400">
                <a:solidFill>
                  <a:srgbClr val="333399"/>
                </a:solidFill>
                <a:latin typeface="Arial" panose="020B0604020202020204" pitchFamily="34" charset="0"/>
                <a:ea typeface="宋体" panose="02010600030101010101" pitchFamily="2" charset="-122"/>
              </a:rPr>
              <a:t>X</a:t>
            </a:r>
            <a:r>
              <a:rPr lang="zh-CN" altLang="en-US" sz="2400">
                <a:solidFill>
                  <a:srgbClr val="333399"/>
                </a:solidFill>
                <a:latin typeface="Arial" panose="020B0604020202020204" pitchFamily="34" charset="0"/>
                <a:ea typeface="宋体" panose="02010600030101010101" pitchFamily="2" charset="-122"/>
              </a:rPr>
              <a:t>，并把所有的“距离”字段的值加 </a:t>
            </a:r>
            <a:r>
              <a:rPr lang="en-US" altLang="zh-CN" sz="2400">
                <a:solidFill>
                  <a:srgbClr val="333399"/>
                </a:solidFill>
                <a:latin typeface="Arial" panose="020B0604020202020204" pitchFamily="34" charset="0"/>
                <a:ea typeface="宋体" panose="02010600030101010101" pitchFamily="2" charset="-122"/>
              </a:rPr>
              <a:t>1</a:t>
            </a:r>
            <a:r>
              <a:rPr lang="zh-CN" altLang="en-US" sz="2400">
                <a:solidFill>
                  <a:srgbClr val="333399"/>
                </a:solidFill>
                <a:latin typeface="Arial" panose="020B0604020202020204" pitchFamily="34" charset="0"/>
                <a:ea typeface="宋体" panose="02010600030101010101" pitchFamily="2" charset="-122"/>
              </a:rPr>
              <a:t>。</a:t>
            </a:r>
          </a:p>
          <a:p>
            <a:pPr eaLnBrk="1" hangingPunct="1"/>
            <a:r>
              <a:rPr lang="en-US" altLang="zh-CN" sz="2400">
                <a:solidFill>
                  <a:srgbClr val="333399"/>
                </a:solidFill>
                <a:latin typeface="Arial" panose="020B0604020202020204" pitchFamily="34" charset="0"/>
                <a:ea typeface="宋体" panose="02010600030101010101" pitchFamily="2" charset="-122"/>
              </a:rPr>
              <a:t>(2) </a:t>
            </a:r>
            <a:r>
              <a:rPr lang="zh-CN" altLang="en-US" sz="2400">
                <a:solidFill>
                  <a:srgbClr val="333399"/>
                </a:solidFill>
                <a:latin typeface="Arial" panose="020B0604020202020204" pitchFamily="34" charset="0"/>
                <a:ea typeface="宋体" panose="02010600030101010101" pitchFamily="2" charset="-122"/>
              </a:rPr>
              <a:t>对修改后的 </a:t>
            </a:r>
            <a:r>
              <a:rPr lang="en-US" altLang="zh-CN" sz="2400">
                <a:solidFill>
                  <a:srgbClr val="333399"/>
                </a:solidFill>
                <a:latin typeface="Arial" panose="020B0604020202020204" pitchFamily="34" charset="0"/>
                <a:ea typeface="宋体" panose="02010600030101010101" pitchFamily="2" charset="-122"/>
              </a:rPr>
              <a:t>RIP </a:t>
            </a:r>
            <a:r>
              <a:rPr lang="zh-CN" altLang="en-US" sz="2400">
                <a:solidFill>
                  <a:srgbClr val="333399"/>
                </a:solidFill>
                <a:latin typeface="Arial" panose="020B0604020202020204" pitchFamily="34" charset="0"/>
                <a:ea typeface="宋体" panose="02010600030101010101" pitchFamily="2" charset="-122"/>
              </a:rPr>
              <a:t>报文中的每一个项目，重复以下步骤：</a:t>
            </a:r>
          </a:p>
          <a:p>
            <a:pPr eaLnBrk="1" hangingPunct="1"/>
            <a:r>
              <a:rPr lang="en-US" altLang="zh-CN" sz="2400" b="1">
                <a:solidFill>
                  <a:schemeClr val="tx1"/>
                </a:solidFill>
                <a:latin typeface="Arial" panose="020B0604020202020204" pitchFamily="34" charset="0"/>
                <a:ea typeface="宋体" panose="02010600030101010101" pitchFamily="2" charset="-122"/>
              </a:rPr>
              <a:t>    </a:t>
            </a:r>
            <a:r>
              <a:rPr lang="zh-CN" altLang="en-US" sz="2400" b="1">
                <a:solidFill>
                  <a:schemeClr val="tx1"/>
                </a:solidFill>
                <a:latin typeface="Arial" panose="020B0604020202020204" pitchFamily="34" charset="0"/>
                <a:ea typeface="宋体" panose="02010600030101010101" pitchFamily="2" charset="-122"/>
              </a:rPr>
              <a:t>若（项目中的目的网络不在路由表中）</a:t>
            </a:r>
          </a:p>
          <a:p>
            <a:pPr eaLnBrk="1" hangingPunct="1"/>
            <a:r>
              <a:rPr lang="zh-CN" altLang="en-US" sz="2400" b="1">
                <a:solidFill>
                  <a:schemeClr val="tx1"/>
                </a:solidFill>
                <a:latin typeface="Arial" panose="020B0604020202020204" pitchFamily="34" charset="0"/>
                <a:ea typeface="宋体" panose="02010600030101010101" pitchFamily="2" charset="-122"/>
              </a:rPr>
              <a:t> </a:t>
            </a:r>
            <a:r>
              <a:rPr lang="en-US" altLang="zh-CN" sz="2400" b="1">
                <a:solidFill>
                  <a:schemeClr val="tx1"/>
                </a:solidFill>
                <a:latin typeface="Arial" panose="020B0604020202020204" pitchFamily="34" charset="0"/>
                <a:ea typeface="宋体" panose="02010600030101010101" pitchFamily="2" charset="-122"/>
              </a:rPr>
              <a:t>             </a:t>
            </a:r>
            <a:r>
              <a:rPr lang="zh-CN" altLang="en-US" sz="2400" b="1">
                <a:solidFill>
                  <a:schemeClr val="tx1"/>
                </a:solidFill>
                <a:latin typeface="Arial" panose="020B0604020202020204" pitchFamily="34" charset="0"/>
                <a:ea typeface="宋体" panose="02010600030101010101" pitchFamily="2" charset="-122"/>
              </a:rPr>
              <a:t>则把该项目加到路由表中。</a:t>
            </a:r>
          </a:p>
          <a:p>
            <a:pPr eaLnBrk="1" hangingPunct="1"/>
            <a:r>
              <a:rPr lang="zh-CN" altLang="en-US" sz="2400" b="1">
                <a:solidFill>
                  <a:schemeClr val="tx1"/>
                </a:solidFill>
                <a:latin typeface="Arial" panose="020B0604020202020204" pitchFamily="34" charset="0"/>
                <a:ea typeface="宋体" panose="02010600030101010101" pitchFamily="2" charset="-122"/>
              </a:rPr>
              <a:t>    否则若（对同样目标网络，项目中的距离小于路由表中的距离）</a:t>
            </a:r>
          </a:p>
          <a:p>
            <a:pPr eaLnBrk="1" hangingPunct="1"/>
            <a:r>
              <a:rPr lang="zh-CN" altLang="en-US" sz="2400" b="1">
                <a:solidFill>
                  <a:schemeClr val="tx1"/>
                </a:solidFill>
                <a:latin typeface="Arial" panose="020B0604020202020204" pitchFamily="34" charset="0"/>
                <a:ea typeface="宋体" panose="02010600030101010101" pitchFamily="2" charset="-122"/>
              </a:rPr>
              <a:t> </a:t>
            </a:r>
            <a:r>
              <a:rPr lang="en-US" altLang="zh-CN" sz="2400" b="1">
                <a:solidFill>
                  <a:schemeClr val="tx1"/>
                </a:solidFill>
                <a:latin typeface="Arial" panose="020B0604020202020204" pitchFamily="34" charset="0"/>
                <a:ea typeface="宋体" panose="02010600030101010101" pitchFamily="2" charset="-122"/>
              </a:rPr>
              <a:t>        </a:t>
            </a:r>
            <a:r>
              <a:rPr lang="zh-CN" altLang="en-US" sz="2400" b="1">
                <a:solidFill>
                  <a:schemeClr val="tx1"/>
                </a:solidFill>
                <a:latin typeface="Arial" panose="020B0604020202020204" pitchFamily="34" charset="0"/>
                <a:ea typeface="宋体" panose="02010600030101010101" pitchFamily="2" charset="-122"/>
              </a:rPr>
              <a:t>则进行更新，</a:t>
            </a:r>
          </a:p>
          <a:p>
            <a:pPr eaLnBrk="1" hangingPunct="1"/>
            <a:r>
              <a:rPr lang="en-US" altLang="zh-CN" sz="2400" b="1">
                <a:solidFill>
                  <a:schemeClr val="tx1"/>
                </a:solidFill>
                <a:latin typeface="Arial" panose="020B0604020202020204" pitchFamily="34" charset="0"/>
                <a:ea typeface="宋体" panose="02010600030101010101" pitchFamily="2" charset="-122"/>
              </a:rPr>
              <a:t>    </a:t>
            </a:r>
            <a:r>
              <a:rPr lang="zh-CN" altLang="en-US" sz="2400" b="1">
                <a:solidFill>
                  <a:schemeClr val="tx1"/>
                </a:solidFill>
                <a:latin typeface="Arial" panose="020B0604020202020204" pitchFamily="34" charset="0"/>
                <a:ea typeface="宋体" panose="02010600030101010101" pitchFamily="2" charset="-122"/>
              </a:rPr>
              <a:t>否则，什么也不做。</a:t>
            </a:r>
          </a:p>
          <a:p>
            <a:pPr eaLnBrk="1" hangingPunct="1"/>
            <a:r>
              <a:rPr lang="en-US" altLang="zh-CN" sz="2400">
                <a:solidFill>
                  <a:srgbClr val="333399"/>
                </a:solidFill>
                <a:latin typeface="Arial" panose="020B0604020202020204" pitchFamily="34" charset="0"/>
                <a:ea typeface="宋体" panose="02010600030101010101" pitchFamily="2" charset="-122"/>
              </a:rPr>
              <a:t>(3) </a:t>
            </a:r>
            <a:r>
              <a:rPr lang="zh-CN" altLang="en-US" sz="2400">
                <a:solidFill>
                  <a:srgbClr val="333399"/>
                </a:solidFill>
                <a:latin typeface="Arial" panose="020B0604020202020204" pitchFamily="34" charset="0"/>
                <a:ea typeface="宋体" panose="02010600030101010101" pitchFamily="2" charset="-122"/>
              </a:rPr>
              <a:t>若 </a:t>
            </a:r>
            <a:r>
              <a:rPr lang="en-US" altLang="zh-CN" sz="2400">
                <a:solidFill>
                  <a:srgbClr val="333399"/>
                </a:solidFill>
                <a:latin typeface="Arial" panose="020B0604020202020204" pitchFamily="34" charset="0"/>
                <a:ea typeface="宋体" panose="02010600030101010101" pitchFamily="2" charset="-122"/>
              </a:rPr>
              <a:t>3 </a:t>
            </a:r>
            <a:r>
              <a:rPr lang="zh-CN" altLang="en-US" sz="2400">
                <a:solidFill>
                  <a:srgbClr val="333399"/>
                </a:solidFill>
                <a:latin typeface="Arial" panose="020B0604020202020204" pitchFamily="34" charset="0"/>
                <a:ea typeface="宋体" panose="02010600030101010101" pitchFamily="2" charset="-122"/>
              </a:rPr>
              <a:t>分钟还没有收到相邻路由器的更新路由表，则把此相邻路由器记为不可达路由器，即将距离置为</a:t>
            </a:r>
            <a:r>
              <a:rPr lang="en-US" altLang="zh-CN" sz="2400">
                <a:solidFill>
                  <a:srgbClr val="333399"/>
                </a:solidFill>
                <a:latin typeface="Arial" panose="020B0604020202020204" pitchFamily="34" charset="0"/>
                <a:ea typeface="宋体" panose="02010600030101010101" pitchFamily="2" charset="-122"/>
              </a:rPr>
              <a:t>16</a:t>
            </a:r>
            <a:r>
              <a:rPr lang="zh-CN" altLang="en-US" sz="2400">
                <a:solidFill>
                  <a:srgbClr val="333399"/>
                </a:solidFill>
                <a:latin typeface="Arial" panose="020B0604020202020204" pitchFamily="34" charset="0"/>
                <a:ea typeface="宋体" panose="02010600030101010101" pitchFamily="2" charset="-122"/>
              </a:rPr>
              <a:t>（距离为</a:t>
            </a:r>
            <a:r>
              <a:rPr lang="en-US" altLang="zh-CN" sz="2400">
                <a:solidFill>
                  <a:srgbClr val="333399"/>
                </a:solidFill>
                <a:latin typeface="Arial" panose="020B0604020202020204" pitchFamily="34" charset="0"/>
                <a:ea typeface="宋体" panose="02010600030101010101" pitchFamily="2" charset="-122"/>
              </a:rPr>
              <a:t>16</a:t>
            </a:r>
            <a:r>
              <a:rPr lang="zh-CN" altLang="en-US" sz="2400">
                <a:solidFill>
                  <a:srgbClr val="333399"/>
                </a:solidFill>
                <a:latin typeface="Arial" panose="020B0604020202020204" pitchFamily="34" charset="0"/>
                <a:ea typeface="宋体" panose="02010600030101010101" pitchFamily="2" charset="-122"/>
              </a:rPr>
              <a:t>表示不可达）。</a:t>
            </a:r>
          </a:p>
          <a:p>
            <a:pPr eaLnBrk="1" hangingPunct="1"/>
            <a:r>
              <a:rPr lang="en-US" altLang="zh-CN" sz="2400">
                <a:solidFill>
                  <a:srgbClr val="333399"/>
                </a:solidFill>
                <a:latin typeface="Arial" panose="020B0604020202020204" pitchFamily="34" charset="0"/>
                <a:ea typeface="宋体" panose="02010600030101010101" pitchFamily="2" charset="-122"/>
              </a:rPr>
              <a:t>(4) </a:t>
            </a:r>
            <a:r>
              <a:rPr lang="zh-CN" altLang="en-US" sz="2400">
                <a:solidFill>
                  <a:srgbClr val="333399"/>
                </a:solidFill>
                <a:latin typeface="Arial" panose="020B0604020202020204" pitchFamily="34" charset="0"/>
                <a:ea typeface="宋体" panose="02010600030101010101" pitchFamily="2" charset="-122"/>
              </a:rPr>
              <a:t>返回。</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9750" y="908050"/>
            <a:ext cx="8116888" cy="695325"/>
          </a:xfrm>
        </p:spPr>
        <p:txBody>
          <a:bodyPr/>
          <a:lstStyle/>
          <a:p>
            <a:pPr eaLnBrk="1" hangingPunct="1"/>
            <a:r>
              <a:rPr lang="zh-CN" altLang="en-US" smtClean="0"/>
              <a:t>示例</a:t>
            </a:r>
          </a:p>
        </p:txBody>
      </p:sp>
      <p:pic>
        <p:nvPicPr>
          <p:cNvPr id="3584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754188"/>
            <a:ext cx="41195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 5"/>
          <p:cNvSpPr/>
          <p:nvPr/>
        </p:nvSpPr>
        <p:spPr bwMode="auto">
          <a:xfrm>
            <a:off x="263525" y="1754188"/>
            <a:ext cx="1212850" cy="595312"/>
          </a:xfrm>
          <a:prstGeom prst="cloud">
            <a:avLst/>
          </a:prstGeom>
          <a:solidFill>
            <a:schemeClr val="bg1">
              <a:lumMod val="85000"/>
            </a:schemeClr>
          </a:solidFill>
          <a:ln>
            <a:solidFill>
              <a:schemeClr val="bg1">
                <a:lumMod val="75000"/>
              </a:schemeClr>
            </a:solidFill>
          </a:ln>
        </p:spPr>
        <p:txBody>
          <a:bodyPr anchor="b"/>
          <a:lstStyle/>
          <a:p>
            <a:pPr algn="ctr" eaLnBrk="1" hangingPunct="1">
              <a:defRPr/>
            </a:pPr>
            <a:r>
              <a:rPr lang="en-US" altLang="zh-CN" dirty="0">
                <a:solidFill>
                  <a:srgbClr val="FF0000"/>
                </a:solidFill>
              </a:rPr>
              <a:t>N1</a:t>
            </a:r>
            <a:endParaRPr lang="zh-CN" altLang="en-US" dirty="0">
              <a:solidFill>
                <a:srgbClr val="FF0000"/>
              </a:solidFill>
            </a:endParaRPr>
          </a:p>
        </p:txBody>
      </p:sp>
      <p:sp>
        <p:nvSpPr>
          <p:cNvPr id="9" name="云形 8"/>
          <p:cNvSpPr/>
          <p:nvPr/>
        </p:nvSpPr>
        <p:spPr bwMode="auto">
          <a:xfrm>
            <a:off x="2843213" y="3644900"/>
            <a:ext cx="1008062" cy="458788"/>
          </a:xfrm>
          <a:prstGeom prst="cloud">
            <a:avLst/>
          </a:prstGeom>
          <a:solidFill>
            <a:schemeClr val="bg1">
              <a:lumMod val="85000"/>
            </a:schemeClr>
          </a:solidFill>
          <a:ln>
            <a:solidFill>
              <a:schemeClr val="bg1">
                <a:lumMod val="85000"/>
              </a:schemeClr>
            </a:solidFill>
          </a:ln>
        </p:spPr>
        <p:txBody>
          <a:bodyPr anchor="b"/>
          <a:lstStyle/>
          <a:p>
            <a:pPr algn="ctr" eaLnBrk="1" hangingPunct="1">
              <a:defRPr/>
            </a:pPr>
            <a:r>
              <a:rPr lang="en-US" altLang="zh-CN" dirty="0">
                <a:solidFill>
                  <a:srgbClr val="FF0000"/>
                </a:solidFill>
              </a:rPr>
              <a:t>N2</a:t>
            </a:r>
            <a:endParaRPr lang="zh-CN" altLang="en-US" dirty="0">
              <a:solidFill>
                <a:srgbClr val="FF0000"/>
              </a:solidFill>
            </a:endParaRPr>
          </a:p>
        </p:txBody>
      </p:sp>
      <p:sp>
        <p:nvSpPr>
          <p:cNvPr id="10" name="云形 9"/>
          <p:cNvSpPr/>
          <p:nvPr/>
        </p:nvSpPr>
        <p:spPr bwMode="auto">
          <a:xfrm>
            <a:off x="5219700" y="1541463"/>
            <a:ext cx="962025" cy="485775"/>
          </a:xfrm>
          <a:prstGeom prst="cloud">
            <a:avLst/>
          </a:prstGeom>
          <a:solidFill>
            <a:schemeClr val="bg1">
              <a:lumMod val="95000"/>
            </a:schemeClr>
          </a:solidFill>
          <a:ln>
            <a:solidFill>
              <a:schemeClr val="accent1"/>
            </a:solidFill>
          </a:ln>
        </p:spPr>
        <p:txBody>
          <a:bodyPr anchor="b"/>
          <a:lstStyle/>
          <a:p>
            <a:pPr algn="ctr" eaLnBrk="1" hangingPunct="1">
              <a:defRPr/>
            </a:pPr>
            <a:r>
              <a:rPr lang="en-US" altLang="zh-CN" dirty="0">
                <a:solidFill>
                  <a:srgbClr val="FF0000"/>
                </a:solidFill>
              </a:rPr>
              <a:t>N3</a:t>
            </a:r>
            <a:endParaRPr lang="zh-CN" altLang="en-US" dirty="0">
              <a:solidFill>
                <a:srgbClr val="FF0000"/>
              </a:solidFill>
            </a:endParaRPr>
          </a:p>
        </p:txBody>
      </p:sp>
      <p:sp>
        <p:nvSpPr>
          <p:cNvPr id="35847" name="文本框 6"/>
          <p:cNvSpPr txBox="1">
            <a:spLocks noChangeArrowheads="1"/>
          </p:cNvSpPr>
          <p:nvPr/>
        </p:nvSpPr>
        <p:spPr bwMode="auto">
          <a:xfrm>
            <a:off x="263525" y="3932238"/>
            <a:ext cx="2495550" cy="8620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dirty="0">
                <a:solidFill>
                  <a:schemeClr val="tx1"/>
                </a:solidFill>
                <a:latin typeface="Times New Roman" panose="02020603050405020304" pitchFamily="18" charset="0"/>
                <a:cs typeface="Times New Roman" panose="02020603050405020304" pitchFamily="18" charset="0"/>
              </a:rPr>
              <a:t>N1 </a:t>
            </a:r>
            <a:r>
              <a:rPr lang="zh-CN" altLang="en-US" dirty="0">
                <a:solidFill>
                  <a:schemeClr val="tx1"/>
                </a:solidFill>
                <a:latin typeface="Times New Roman" panose="02020603050405020304" pitchFamily="18" charset="0"/>
                <a:cs typeface="Times New Roman" panose="02020603050405020304" pitchFamily="18" charset="0"/>
              </a:rPr>
              <a:t>直接交付  </a:t>
            </a: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5848" name="文本框 11"/>
          <p:cNvSpPr txBox="1">
            <a:spLocks noChangeArrowheads="1"/>
          </p:cNvSpPr>
          <p:nvPr/>
        </p:nvSpPr>
        <p:spPr bwMode="auto">
          <a:xfrm>
            <a:off x="239713" y="4779963"/>
            <a:ext cx="2519362" cy="8620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dirty="0">
                <a:solidFill>
                  <a:schemeClr val="tx1"/>
                </a:solidFill>
                <a:latin typeface="Times New Roman" panose="02020603050405020304" pitchFamily="18" charset="0"/>
                <a:cs typeface="Times New Roman" panose="02020603050405020304" pitchFamily="18" charset="0"/>
              </a:rPr>
              <a:t>N2 </a:t>
            </a:r>
            <a:r>
              <a:rPr lang="zh-CN" altLang="en-US" dirty="0">
                <a:solidFill>
                  <a:schemeClr val="tx1"/>
                </a:solidFill>
                <a:latin typeface="Times New Roman" panose="02020603050405020304" pitchFamily="18" charset="0"/>
                <a:cs typeface="Times New Roman" panose="02020603050405020304" pitchFamily="18" charset="0"/>
              </a:rPr>
              <a:t>直接交付  </a:t>
            </a: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5849" name="文本框 12"/>
          <p:cNvSpPr txBox="1">
            <a:spLocks noChangeArrowheads="1"/>
          </p:cNvSpPr>
          <p:nvPr/>
        </p:nvSpPr>
        <p:spPr bwMode="auto">
          <a:xfrm>
            <a:off x="239713" y="5649913"/>
            <a:ext cx="2519362" cy="8604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dirty="0">
                <a:solidFill>
                  <a:schemeClr val="tx1"/>
                </a:solidFill>
                <a:latin typeface="Times New Roman" panose="02020603050405020304" pitchFamily="18" charset="0"/>
                <a:cs typeface="Times New Roman" panose="02020603050405020304" pitchFamily="18" charset="0"/>
              </a:rPr>
              <a:t>N3 </a:t>
            </a:r>
            <a:r>
              <a:rPr lang="zh-CN" altLang="en-US" dirty="0">
                <a:solidFill>
                  <a:schemeClr val="tx1"/>
                </a:solidFill>
                <a:latin typeface="Times New Roman" panose="02020603050405020304" pitchFamily="18" charset="0"/>
                <a:cs typeface="Times New Roman" panose="02020603050405020304" pitchFamily="18" charset="0"/>
              </a:rPr>
              <a:t>直接交付  </a:t>
            </a: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5850" name="文本框 13"/>
          <p:cNvSpPr txBox="1">
            <a:spLocks noChangeArrowheads="1"/>
          </p:cNvSpPr>
          <p:nvPr/>
        </p:nvSpPr>
        <p:spPr bwMode="auto">
          <a:xfrm>
            <a:off x="6443663" y="2317750"/>
            <a:ext cx="2520950" cy="12461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dirty="0">
                <a:solidFill>
                  <a:schemeClr val="tx1"/>
                </a:solidFill>
                <a:latin typeface="Times New Roman" panose="02020603050405020304" pitchFamily="18" charset="0"/>
                <a:cs typeface="Times New Roman" panose="02020603050405020304" pitchFamily="18" charset="0"/>
              </a:rPr>
              <a:t>N1 </a:t>
            </a:r>
            <a:r>
              <a:rPr lang="zh-CN" altLang="en-US" dirty="0">
                <a:solidFill>
                  <a:schemeClr val="tx1"/>
                </a:solidFill>
                <a:latin typeface="Times New Roman" panose="02020603050405020304" pitchFamily="18" charset="0"/>
                <a:cs typeface="Times New Roman" panose="02020603050405020304" pitchFamily="18" charset="0"/>
              </a:rPr>
              <a:t>直接交付  </a:t>
            </a:r>
            <a:r>
              <a:rPr lang="en-US" altLang="zh-CN" dirty="0">
                <a:solidFill>
                  <a:schemeClr val="tx1"/>
                </a:solidFill>
                <a:latin typeface="Times New Roman" panose="02020603050405020304" pitchFamily="18" charset="0"/>
                <a:cs typeface="Times New Roman" panose="02020603050405020304" pitchFamily="18" charset="0"/>
              </a:rPr>
              <a:t>1</a:t>
            </a:r>
          </a:p>
          <a:p>
            <a:pPr eaLnBrk="1" hangingPunct="1"/>
            <a:r>
              <a:rPr lang="en-US" altLang="zh-CN" dirty="0">
                <a:solidFill>
                  <a:srgbClr val="0070C0"/>
                </a:solidFill>
                <a:latin typeface="Times New Roman" panose="02020603050405020304" pitchFamily="18" charset="0"/>
                <a:cs typeface="Times New Roman" panose="02020603050405020304" pitchFamily="18" charset="0"/>
              </a:rPr>
              <a:t>N2     R2         2</a:t>
            </a:r>
          </a:p>
        </p:txBody>
      </p:sp>
      <p:sp>
        <p:nvSpPr>
          <p:cNvPr id="35851" name="文本框 16"/>
          <p:cNvSpPr txBox="1">
            <a:spLocks noChangeArrowheads="1"/>
          </p:cNvSpPr>
          <p:nvPr/>
        </p:nvSpPr>
        <p:spPr bwMode="auto">
          <a:xfrm>
            <a:off x="6443663" y="3563938"/>
            <a:ext cx="2520950" cy="1631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dirty="0">
                <a:solidFill>
                  <a:schemeClr val="tx1"/>
                </a:solidFill>
                <a:latin typeface="Times New Roman" panose="02020603050405020304" pitchFamily="18" charset="0"/>
                <a:cs typeface="Times New Roman" panose="02020603050405020304" pitchFamily="18" charset="0"/>
              </a:rPr>
              <a:t>N2 </a:t>
            </a:r>
            <a:r>
              <a:rPr lang="zh-CN" altLang="en-US" dirty="0">
                <a:solidFill>
                  <a:schemeClr val="tx1"/>
                </a:solidFill>
                <a:latin typeface="Times New Roman" panose="02020603050405020304" pitchFamily="18" charset="0"/>
                <a:cs typeface="Times New Roman" panose="02020603050405020304" pitchFamily="18" charset="0"/>
              </a:rPr>
              <a:t>直接交付  </a:t>
            </a:r>
            <a:r>
              <a:rPr lang="en-US" altLang="zh-CN" dirty="0">
                <a:solidFill>
                  <a:schemeClr val="tx1"/>
                </a:solidFill>
                <a:latin typeface="Times New Roman" panose="02020603050405020304" pitchFamily="18" charset="0"/>
                <a:cs typeface="Times New Roman" panose="02020603050405020304" pitchFamily="18" charset="0"/>
              </a:rPr>
              <a:t>1</a:t>
            </a:r>
          </a:p>
          <a:p>
            <a:pPr eaLnBrk="1" hangingPunct="1"/>
            <a:r>
              <a:rPr lang="en-US" altLang="zh-CN" dirty="0">
                <a:solidFill>
                  <a:srgbClr val="0070C0"/>
                </a:solidFill>
                <a:latin typeface="Times New Roman" panose="02020603050405020304" pitchFamily="18" charset="0"/>
                <a:cs typeface="Times New Roman" panose="02020603050405020304" pitchFamily="18" charset="0"/>
              </a:rPr>
              <a:t>N1     R1        2</a:t>
            </a:r>
          </a:p>
          <a:p>
            <a:pPr eaLnBrk="1" hangingPunct="1"/>
            <a:r>
              <a:rPr lang="en-US" altLang="zh-CN" dirty="0">
                <a:solidFill>
                  <a:srgbClr val="0070C0"/>
                </a:solidFill>
                <a:latin typeface="Times New Roman" panose="02020603050405020304" pitchFamily="18" charset="0"/>
                <a:cs typeface="Times New Roman" panose="02020603050405020304" pitchFamily="18" charset="0"/>
              </a:rPr>
              <a:t>N3     R3        2</a:t>
            </a:r>
          </a:p>
        </p:txBody>
      </p:sp>
      <p:sp>
        <p:nvSpPr>
          <p:cNvPr id="35852" name="文本框 17"/>
          <p:cNvSpPr txBox="1">
            <a:spLocks noChangeArrowheads="1"/>
          </p:cNvSpPr>
          <p:nvPr/>
        </p:nvSpPr>
        <p:spPr bwMode="auto">
          <a:xfrm>
            <a:off x="6443663" y="5213350"/>
            <a:ext cx="2520950" cy="1247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dirty="0">
                <a:solidFill>
                  <a:schemeClr val="tx1"/>
                </a:solidFill>
                <a:latin typeface="Times New Roman" panose="02020603050405020304" pitchFamily="18" charset="0"/>
                <a:cs typeface="Times New Roman" panose="02020603050405020304" pitchFamily="18" charset="0"/>
              </a:rPr>
              <a:t>N3 </a:t>
            </a:r>
            <a:r>
              <a:rPr lang="zh-CN" altLang="en-US" dirty="0">
                <a:solidFill>
                  <a:schemeClr val="tx1"/>
                </a:solidFill>
                <a:latin typeface="Times New Roman" panose="02020603050405020304" pitchFamily="18" charset="0"/>
                <a:cs typeface="Times New Roman" panose="02020603050405020304" pitchFamily="18" charset="0"/>
              </a:rPr>
              <a:t>直接交付  </a:t>
            </a:r>
            <a:r>
              <a:rPr lang="en-US" altLang="zh-CN" dirty="0">
                <a:solidFill>
                  <a:schemeClr val="tx1"/>
                </a:solidFill>
                <a:latin typeface="Times New Roman" panose="02020603050405020304" pitchFamily="18" charset="0"/>
                <a:cs typeface="Times New Roman" panose="02020603050405020304" pitchFamily="18" charset="0"/>
              </a:rPr>
              <a:t>1</a:t>
            </a:r>
          </a:p>
          <a:p>
            <a:pPr eaLnBrk="1" hangingPunct="1"/>
            <a:r>
              <a:rPr lang="en-US" altLang="zh-CN" dirty="0">
                <a:solidFill>
                  <a:srgbClr val="0070C0"/>
                </a:solidFill>
                <a:latin typeface="Times New Roman" panose="02020603050405020304" pitchFamily="18" charset="0"/>
                <a:cs typeface="Times New Roman" panose="02020603050405020304" pitchFamily="18" charset="0"/>
              </a:rPr>
              <a:t>N2     R2        2</a:t>
            </a:r>
          </a:p>
        </p:txBody>
      </p:sp>
      <p:sp>
        <p:nvSpPr>
          <p:cNvPr id="35853" name="矩形 7"/>
          <p:cNvSpPr>
            <a:spLocks noChangeArrowheads="1"/>
          </p:cNvSpPr>
          <p:nvPr/>
        </p:nvSpPr>
        <p:spPr bwMode="auto">
          <a:xfrm>
            <a:off x="2057400" y="1635125"/>
            <a:ext cx="55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a:solidFill>
                  <a:schemeClr val="tx1"/>
                </a:solidFill>
                <a:latin typeface="Times New Roman" panose="02020603050405020304" pitchFamily="18" charset="0"/>
                <a:cs typeface="Times New Roman" panose="02020603050405020304" pitchFamily="18" charset="0"/>
              </a:rPr>
              <a:t>R1</a:t>
            </a:r>
          </a:p>
        </p:txBody>
      </p:sp>
      <p:sp>
        <p:nvSpPr>
          <p:cNvPr id="35854" name="矩形 22"/>
          <p:cNvSpPr>
            <a:spLocks noChangeArrowheads="1"/>
          </p:cNvSpPr>
          <p:nvPr/>
        </p:nvSpPr>
        <p:spPr bwMode="auto">
          <a:xfrm>
            <a:off x="377825" y="3563938"/>
            <a:ext cx="2130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zh-CN" altLang="en-US"/>
              <a:t>初始表</a:t>
            </a:r>
          </a:p>
        </p:txBody>
      </p:sp>
      <p:sp>
        <p:nvSpPr>
          <p:cNvPr id="35855" name="文本框 24"/>
          <p:cNvSpPr txBox="1">
            <a:spLocks noChangeArrowheads="1"/>
          </p:cNvSpPr>
          <p:nvPr/>
        </p:nvSpPr>
        <p:spPr bwMode="auto">
          <a:xfrm>
            <a:off x="263525" y="3413125"/>
            <a:ext cx="14700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zh-CN" altLang="en-US" u="sng">
                <a:solidFill>
                  <a:schemeClr val="tx1"/>
                </a:solidFill>
                <a:latin typeface="Times New Roman" panose="02020603050405020304" pitchFamily="18" charset="0"/>
                <a:cs typeface="Times New Roman" panose="02020603050405020304" pitchFamily="18" charset="0"/>
              </a:rPr>
              <a:t>初始表</a:t>
            </a:r>
          </a:p>
        </p:txBody>
      </p:sp>
      <p:sp>
        <p:nvSpPr>
          <p:cNvPr id="35856" name="文本框 25"/>
          <p:cNvSpPr txBox="1">
            <a:spLocks noChangeArrowheads="1"/>
          </p:cNvSpPr>
          <p:nvPr/>
        </p:nvSpPr>
        <p:spPr bwMode="auto">
          <a:xfrm>
            <a:off x="6411913" y="1765300"/>
            <a:ext cx="2552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u="sng">
                <a:solidFill>
                  <a:schemeClr val="tx1"/>
                </a:solidFill>
                <a:latin typeface="Times New Roman" panose="02020603050405020304" pitchFamily="18" charset="0"/>
                <a:cs typeface="Times New Roman" panose="02020603050405020304" pitchFamily="18" charset="0"/>
              </a:rPr>
              <a:t>1</a:t>
            </a:r>
            <a:r>
              <a:rPr lang="zh-CN" altLang="en-US" u="sng">
                <a:solidFill>
                  <a:schemeClr val="tx1"/>
                </a:solidFill>
                <a:latin typeface="Times New Roman" panose="02020603050405020304" pitchFamily="18" charset="0"/>
                <a:cs typeface="Times New Roman" panose="02020603050405020304" pitchFamily="18" charset="0"/>
              </a:rPr>
              <a:t>次交换后的表</a:t>
            </a:r>
          </a:p>
        </p:txBody>
      </p:sp>
      <p:sp>
        <p:nvSpPr>
          <p:cNvPr id="35857" name="矩形 7"/>
          <p:cNvSpPr>
            <a:spLocks noChangeArrowheads="1"/>
          </p:cNvSpPr>
          <p:nvPr/>
        </p:nvSpPr>
        <p:spPr bwMode="auto">
          <a:xfrm>
            <a:off x="3068638" y="2506663"/>
            <a:ext cx="55721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a:solidFill>
                  <a:schemeClr val="tx1"/>
                </a:solidFill>
                <a:latin typeface="Times New Roman" panose="02020603050405020304" pitchFamily="18" charset="0"/>
                <a:cs typeface="Times New Roman" panose="02020603050405020304" pitchFamily="18" charset="0"/>
              </a:rPr>
              <a:t>R2</a:t>
            </a:r>
          </a:p>
        </p:txBody>
      </p:sp>
      <p:sp>
        <p:nvSpPr>
          <p:cNvPr id="35858" name="矩形 7"/>
          <p:cNvSpPr>
            <a:spLocks noChangeArrowheads="1"/>
          </p:cNvSpPr>
          <p:nvPr/>
        </p:nvSpPr>
        <p:spPr bwMode="auto">
          <a:xfrm>
            <a:off x="4495800" y="1616075"/>
            <a:ext cx="55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a:solidFill>
                  <a:schemeClr val="tx1"/>
                </a:solidFill>
                <a:latin typeface="Times New Roman" panose="02020603050405020304" pitchFamily="18" charset="0"/>
                <a:cs typeface="Times New Roman" panose="02020603050405020304" pitchFamily="18" charset="0"/>
              </a:rPr>
              <a:t>R3</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9750" y="908050"/>
            <a:ext cx="8116888" cy="695325"/>
          </a:xfrm>
        </p:spPr>
        <p:txBody>
          <a:bodyPr/>
          <a:lstStyle/>
          <a:p>
            <a:pPr eaLnBrk="1" hangingPunct="1"/>
            <a:r>
              <a:rPr lang="zh-CN" altLang="en-US" smtClean="0"/>
              <a:t>示例</a:t>
            </a:r>
          </a:p>
        </p:txBody>
      </p:sp>
      <p:pic>
        <p:nvPicPr>
          <p:cNvPr id="3789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998538"/>
            <a:ext cx="4119562"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 5"/>
          <p:cNvSpPr/>
          <p:nvPr/>
        </p:nvSpPr>
        <p:spPr bwMode="auto">
          <a:xfrm>
            <a:off x="1703388" y="998538"/>
            <a:ext cx="1212850" cy="595312"/>
          </a:xfrm>
          <a:prstGeom prst="cloud">
            <a:avLst/>
          </a:prstGeom>
          <a:solidFill>
            <a:schemeClr val="bg1">
              <a:lumMod val="85000"/>
            </a:schemeClr>
          </a:solidFill>
          <a:ln>
            <a:solidFill>
              <a:schemeClr val="bg1">
                <a:lumMod val="75000"/>
              </a:schemeClr>
            </a:solidFill>
          </a:ln>
        </p:spPr>
        <p:txBody>
          <a:bodyPr anchor="b"/>
          <a:lstStyle/>
          <a:p>
            <a:pPr algn="ctr" eaLnBrk="1" hangingPunct="1">
              <a:defRPr/>
            </a:pPr>
            <a:r>
              <a:rPr lang="en-US" altLang="zh-CN" dirty="0">
                <a:solidFill>
                  <a:srgbClr val="FF0000"/>
                </a:solidFill>
              </a:rPr>
              <a:t>N1</a:t>
            </a:r>
            <a:endParaRPr lang="zh-CN" altLang="en-US" dirty="0">
              <a:solidFill>
                <a:srgbClr val="FF0000"/>
              </a:solidFill>
            </a:endParaRPr>
          </a:p>
        </p:txBody>
      </p:sp>
      <p:sp>
        <p:nvSpPr>
          <p:cNvPr id="9" name="云形 8"/>
          <p:cNvSpPr/>
          <p:nvPr/>
        </p:nvSpPr>
        <p:spPr bwMode="auto">
          <a:xfrm>
            <a:off x="4283075" y="2889250"/>
            <a:ext cx="1008063" cy="458788"/>
          </a:xfrm>
          <a:prstGeom prst="cloud">
            <a:avLst/>
          </a:prstGeom>
          <a:solidFill>
            <a:schemeClr val="bg1">
              <a:lumMod val="85000"/>
            </a:schemeClr>
          </a:solidFill>
          <a:ln>
            <a:solidFill>
              <a:schemeClr val="bg1">
                <a:lumMod val="85000"/>
              </a:schemeClr>
            </a:solidFill>
          </a:ln>
        </p:spPr>
        <p:txBody>
          <a:bodyPr anchor="b"/>
          <a:lstStyle/>
          <a:p>
            <a:pPr algn="ctr" eaLnBrk="1" hangingPunct="1">
              <a:defRPr/>
            </a:pPr>
            <a:r>
              <a:rPr lang="en-US" altLang="zh-CN" dirty="0">
                <a:solidFill>
                  <a:srgbClr val="FF0000"/>
                </a:solidFill>
              </a:rPr>
              <a:t>N2</a:t>
            </a:r>
            <a:endParaRPr lang="zh-CN" altLang="en-US" dirty="0">
              <a:solidFill>
                <a:srgbClr val="FF0000"/>
              </a:solidFill>
            </a:endParaRPr>
          </a:p>
        </p:txBody>
      </p:sp>
      <p:sp>
        <p:nvSpPr>
          <p:cNvPr id="10" name="云形 9"/>
          <p:cNvSpPr/>
          <p:nvPr/>
        </p:nvSpPr>
        <p:spPr bwMode="auto">
          <a:xfrm>
            <a:off x="6659563" y="785813"/>
            <a:ext cx="962025" cy="485775"/>
          </a:xfrm>
          <a:prstGeom prst="cloud">
            <a:avLst/>
          </a:prstGeom>
          <a:solidFill>
            <a:schemeClr val="bg1">
              <a:lumMod val="95000"/>
            </a:schemeClr>
          </a:solidFill>
          <a:ln>
            <a:solidFill>
              <a:schemeClr val="accent1"/>
            </a:solidFill>
          </a:ln>
        </p:spPr>
        <p:txBody>
          <a:bodyPr anchor="b"/>
          <a:lstStyle/>
          <a:p>
            <a:pPr algn="ctr" eaLnBrk="1" hangingPunct="1">
              <a:defRPr/>
            </a:pPr>
            <a:r>
              <a:rPr lang="en-US" altLang="zh-CN" dirty="0">
                <a:solidFill>
                  <a:srgbClr val="FF0000"/>
                </a:solidFill>
              </a:rPr>
              <a:t>N3</a:t>
            </a:r>
            <a:endParaRPr lang="zh-CN" altLang="en-US" dirty="0">
              <a:solidFill>
                <a:srgbClr val="FF0000"/>
              </a:solidFill>
            </a:endParaRPr>
          </a:p>
        </p:txBody>
      </p:sp>
      <p:sp>
        <p:nvSpPr>
          <p:cNvPr id="37895" name="文本框 13"/>
          <p:cNvSpPr txBox="1">
            <a:spLocks noChangeArrowheads="1"/>
          </p:cNvSpPr>
          <p:nvPr/>
        </p:nvSpPr>
        <p:spPr bwMode="auto">
          <a:xfrm>
            <a:off x="6443663" y="2317750"/>
            <a:ext cx="2520950" cy="14003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sz="2000" dirty="0">
                <a:solidFill>
                  <a:schemeClr val="tx1"/>
                </a:solidFill>
                <a:latin typeface="Times New Roman" panose="02020603050405020304" pitchFamily="18" charset="0"/>
                <a:cs typeface="Times New Roman" panose="02020603050405020304" pitchFamily="18" charset="0"/>
              </a:rPr>
              <a:t>N1 </a:t>
            </a:r>
            <a:r>
              <a:rPr lang="zh-CN" altLang="en-US" sz="2000" dirty="0">
                <a:solidFill>
                  <a:schemeClr val="tx1"/>
                </a:solidFill>
                <a:latin typeface="Times New Roman" panose="02020603050405020304" pitchFamily="18" charset="0"/>
                <a:cs typeface="Times New Roman" panose="02020603050405020304" pitchFamily="18" charset="0"/>
              </a:rPr>
              <a:t>直接交付  </a:t>
            </a:r>
            <a:r>
              <a:rPr lang="en-US" altLang="zh-CN" sz="2000" dirty="0">
                <a:solidFill>
                  <a:schemeClr val="tx1"/>
                </a:solidFill>
                <a:latin typeface="Times New Roman" panose="02020603050405020304" pitchFamily="18" charset="0"/>
                <a:cs typeface="Times New Roman" panose="02020603050405020304" pitchFamily="18" charset="0"/>
              </a:rPr>
              <a:t>1</a:t>
            </a:r>
          </a:p>
          <a:p>
            <a:pPr eaLnBrk="1" hangingPunct="1"/>
            <a:r>
              <a:rPr lang="en-US" altLang="zh-CN" sz="2000" dirty="0">
                <a:solidFill>
                  <a:schemeClr val="tx1"/>
                </a:solidFill>
                <a:latin typeface="Times New Roman" panose="02020603050405020304" pitchFamily="18" charset="0"/>
                <a:cs typeface="Times New Roman" panose="02020603050405020304" pitchFamily="18" charset="0"/>
              </a:rPr>
              <a:t>N2     R2         2</a:t>
            </a:r>
          </a:p>
          <a:p>
            <a:pPr eaLnBrk="1" hangingPunct="1"/>
            <a:r>
              <a:rPr lang="en-US" altLang="zh-CN" sz="2000" dirty="0">
                <a:solidFill>
                  <a:srgbClr val="FF0000"/>
                </a:solidFill>
                <a:latin typeface="Times New Roman" panose="02020603050405020304" pitchFamily="18" charset="0"/>
                <a:cs typeface="Times New Roman" panose="02020603050405020304" pitchFamily="18" charset="0"/>
              </a:rPr>
              <a:t>N3     R2         3</a:t>
            </a:r>
          </a:p>
        </p:txBody>
      </p:sp>
      <p:sp>
        <p:nvSpPr>
          <p:cNvPr id="37896" name="文本框 16"/>
          <p:cNvSpPr txBox="1">
            <a:spLocks noChangeArrowheads="1"/>
          </p:cNvSpPr>
          <p:nvPr/>
        </p:nvSpPr>
        <p:spPr bwMode="auto">
          <a:xfrm>
            <a:off x="6443663" y="3697288"/>
            <a:ext cx="2520950" cy="14003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000" dirty="0">
                <a:solidFill>
                  <a:srgbClr val="0070C0"/>
                </a:solidFill>
                <a:latin typeface="Times New Roman" panose="02020603050405020304" pitchFamily="18" charset="0"/>
                <a:cs typeface="Times New Roman" panose="02020603050405020304" pitchFamily="18" charset="0"/>
              </a:rPr>
              <a:t>N2 </a:t>
            </a:r>
            <a:r>
              <a:rPr lang="zh-CN" altLang="en-US" sz="2000" dirty="0">
                <a:solidFill>
                  <a:srgbClr val="0070C0"/>
                </a:solidFill>
                <a:latin typeface="Times New Roman" panose="02020603050405020304" pitchFamily="18" charset="0"/>
                <a:cs typeface="Times New Roman" panose="02020603050405020304" pitchFamily="18" charset="0"/>
              </a:rPr>
              <a:t>直接交付  </a:t>
            </a:r>
            <a:r>
              <a:rPr lang="en-US" altLang="zh-CN" sz="2000" dirty="0">
                <a:solidFill>
                  <a:srgbClr val="0070C0"/>
                </a:solidFill>
                <a:latin typeface="Times New Roman" panose="02020603050405020304" pitchFamily="18" charset="0"/>
                <a:cs typeface="Times New Roman" panose="02020603050405020304" pitchFamily="18" charset="0"/>
              </a:rPr>
              <a:t>1</a:t>
            </a:r>
          </a:p>
          <a:p>
            <a:pPr eaLnBrk="1" hangingPunct="1"/>
            <a:r>
              <a:rPr lang="en-US" altLang="zh-CN" sz="2000" dirty="0">
                <a:solidFill>
                  <a:srgbClr val="0070C0"/>
                </a:solidFill>
                <a:latin typeface="Times New Roman" panose="02020603050405020304" pitchFamily="18" charset="0"/>
                <a:cs typeface="Times New Roman" panose="02020603050405020304" pitchFamily="18" charset="0"/>
              </a:rPr>
              <a:t>N1     R1        2</a:t>
            </a:r>
          </a:p>
          <a:p>
            <a:pPr eaLnBrk="1" hangingPunct="1"/>
            <a:r>
              <a:rPr lang="en-US" altLang="zh-CN" sz="2000" b="1" dirty="0">
                <a:solidFill>
                  <a:srgbClr val="0070C0"/>
                </a:solidFill>
                <a:latin typeface="Times New Roman" panose="02020603050405020304" pitchFamily="18" charset="0"/>
                <a:cs typeface="Times New Roman" panose="02020603050405020304" pitchFamily="18" charset="0"/>
              </a:rPr>
              <a:t>N3     R3        2</a:t>
            </a:r>
          </a:p>
        </p:txBody>
      </p:sp>
      <p:sp>
        <p:nvSpPr>
          <p:cNvPr id="37897" name="文本框 17"/>
          <p:cNvSpPr txBox="1">
            <a:spLocks noChangeArrowheads="1"/>
          </p:cNvSpPr>
          <p:nvPr/>
        </p:nvSpPr>
        <p:spPr bwMode="auto">
          <a:xfrm>
            <a:off x="6443663" y="5089525"/>
            <a:ext cx="2520950" cy="14003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000" dirty="0">
                <a:solidFill>
                  <a:schemeClr val="tx1"/>
                </a:solidFill>
                <a:latin typeface="Times New Roman" panose="02020603050405020304" pitchFamily="18" charset="0"/>
                <a:cs typeface="Times New Roman" panose="02020603050405020304" pitchFamily="18" charset="0"/>
              </a:rPr>
              <a:t>N3 </a:t>
            </a:r>
            <a:r>
              <a:rPr lang="zh-CN" altLang="en-US" sz="2000" dirty="0">
                <a:solidFill>
                  <a:schemeClr val="tx1"/>
                </a:solidFill>
                <a:latin typeface="Times New Roman" panose="02020603050405020304" pitchFamily="18" charset="0"/>
                <a:cs typeface="Times New Roman" panose="02020603050405020304" pitchFamily="18" charset="0"/>
              </a:rPr>
              <a:t>直接交付  </a:t>
            </a:r>
            <a:r>
              <a:rPr lang="en-US" altLang="zh-CN" sz="2000" dirty="0">
                <a:solidFill>
                  <a:schemeClr val="tx1"/>
                </a:solidFill>
                <a:latin typeface="Times New Roman" panose="02020603050405020304" pitchFamily="18" charset="0"/>
                <a:cs typeface="Times New Roman" panose="02020603050405020304" pitchFamily="18" charset="0"/>
              </a:rPr>
              <a:t>1</a:t>
            </a:r>
          </a:p>
          <a:p>
            <a:pPr eaLnBrk="1" hangingPunct="1"/>
            <a:r>
              <a:rPr lang="en-US" altLang="zh-CN" sz="2000" dirty="0">
                <a:solidFill>
                  <a:schemeClr val="tx1"/>
                </a:solidFill>
                <a:latin typeface="Times New Roman" panose="02020603050405020304" pitchFamily="18" charset="0"/>
                <a:cs typeface="Times New Roman" panose="02020603050405020304" pitchFamily="18" charset="0"/>
              </a:rPr>
              <a:t>N2     R2        2</a:t>
            </a:r>
          </a:p>
          <a:p>
            <a:pPr eaLnBrk="1" hangingPunct="1"/>
            <a:r>
              <a:rPr lang="en-US" altLang="zh-CN" sz="2000" b="1" dirty="0">
                <a:solidFill>
                  <a:srgbClr val="0070C0"/>
                </a:solidFill>
                <a:latin typeface="Times New Roman" panose="02020603050405020304" pitchFamily="18" charset="0"/>
                <a:cs typeface="Times New Roman" panose="02020603050405020304" pitchFamily="18" charset="0"/>
              </a:rPr>
              <a:t>N1    R2       3</a:t>
            </a:r>
          </a:p>
        </p:txBody>
      </p:sp>
      <p:sp>
        <p:nvSpPr>
          <p:cNvPr id="37898" name="文本框 25"/>
          <p:cNvSpPr txBox="1">
            <a:spLocks noChangeArrowheads="1"/>
          </p:cNvSpPr>
          <p:nvPr/>
        </p:nvSpPr>
        <p:spPr bwMode="auto">
          <a:xfrm>
            <a:off x="6411913" y="1765300"/>
            <a:ext cx="25527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u="sng">
                <a:solidFill>
                  <a:schemeClr val="tx1"/>
                </a:solidFill>
                <a:latin typeface="Times New Roman" panose="02020603050405020304" pitchFamily="18" charset="0"/>
                <a:cs typeface="Times New Roman" panose="02020603050405020304" pitchFamily="18" charset="0"/>
              </a:rPr>
              <a:t>2</a:t>
            </a:r>
            <a:r>
              <a:rPr lang="zh-CN" altLang="en-US" u="sng">
                <a:solidFill>
                  <a:schemeClr val="tx1"/>
                </a:solidFill>
                <a:latin typeface="Times New Roman" panose="02020603050405020304" pitchFamily="18" charset="0"/>
                <a:cs typeface="Times New Roman" panose="02020603050405020304" pitchFamily="18" charset="0"/>
              </a:rPr>
              <a:t>次交换后的表</a:t>
            </a:r>
          </a:p>
        </p:txBody>
      </p:sp>
      <p:sp>
        <p:nvSpPr>
          <p:cNvPr id="37899" name="文本框 13"/>
          <p:cNvSpPr txBox="1">
            <a:spLocks noChangeArrowheads="1"/>
          </p:cNvSpPr>
          <p:nvPr/>
        </p:nvSpPr>
        <p:spPr bwMode="auto">
          <a:xfrm>
            <a:off x="192088" y="2451100"/>
            <a:ext cx="2520950" cy="12461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sz="2400" dirty="0">
                <a:solidFill>
                  <a:schemeClr val="tx1"/>
                </a:solidFill>
                <a:latin typeface="Times New Roman" panose="02020603050405020304" pitchFamily="18" charset="0"/>
                <a:cs typeface="Times New Roman" panose="02020603050405020304" pitchFamily="18" charset="0"/>
              </a:rPr>
              <a:t>N1 </a:t>
            </a:r>
            <a:r>
              <a:rPr lang="zh-CN" altLang="en-US" sz="2400" dirty="0">
                <a:solidFill>
                  <a:schemeClr val="tx1"/>
                </a:solidFill>
                <a:latin typeface="Times New Roman" panose="02020603050405020304" pitchFamily="18" charset="0"/>
                <a:cs typeface="Times New Roman" panose="02020603050405020304" pitchFamily="18" charset="0"/>
              </a:rPr>
              <a:t>直接交付  </a:t>
            </a:r>
            <a:r>
              <a:rPr lang="en-US" altLang="zh-CN" sz="2400" dirty="0">
                <a:solidFill>
                  <a:schemeClr val="tx1"/>
                </a:solidFill>
                <a:latin typeface="Times New Roman" panose="02020603050405020304" pitchFamily="18" charset="0"/>
                <a:cs typeface="Times New Roman" panose="02020603050405020304" pitchFamily="18" charset="0"/>
              </a:rPr>
              <a:t>1</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N2     R2         2</a:t>
            </a:r>
          </a:p>
        </p:txBody>
      </p:sp>
      <p:sp>
        <p:nvSpPr>
          <p:cNvPr id="37900" name="文本框 16"/>
          <p:cNvSpPr txBox="1">
            <a:spLocks noChangeArrowheads="1"/>
          </p:cNvSpPr>
          <p:nvPr/>
        </p:nvSpPr>
        <p:spPr bwMode="auto">
          <a:xfrm>
            <a:off x="192088" y="3697288"/>
            <a:ext cx="2520950" cy="1631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chemeClr val="tx1"/>
                </a:solidFill>
                <a:latin typeface="Times New Roman" panose="02020603050405020304" pitchFamily="18" charset="0"/>
                <a:cs typeface="Times New Roman" panose="02020603050405020304" pitchFamily="18" charset="0"/>
              </a:rPr>
              <a:t>N2 </a:t>
            </a:r>
            <a:r>
              <a:rPr lang="zh-CN" altLang="en-US" sz="2400" dirty="0">
                <a:solidFill>
                  <a:schemeClr val="tx1"/>
                </a:solidFill>
                <a:latin typeface="Times New Roman" panose="02020603050405020304" pitchFamily="18" charset="0"/>
                <a:cs typeface="Times New Roman" panose="02020603050405020304" pitchFamily="18" charset="0"/>
              </a:rPr>
              <a:t>直接交付  </a:t>
            </a:r>
            <a:r>
              <a:rPr lang="en-US" altLang="zh-CN" sz="2400" dirty="0">
                <a:solidFill>
                  <a:schemeClr val="tx1"/>
                </a:solidFill>
                <a:latin typeface="Times New Roman" panose="02020603050405020304" pitchFamily="18" charset="0"/>
                <a:cs typeface="Times New Roman" panose="02020603050405020304" pitchFamily="18" charset="0"/>
              </a:rPr>
              <a:t>1</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N1     R1        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N3     R3        2</a:t>
            </a:r>
          </a:p>
        </p:txBody>
      </p:sp>
      <p:sp>
        <p:nvSpPr>
          <p:cNvPr id="37901" name="文本框 17"/>
          <p:cNvSpPr txBox="1">
            <a:spLocks noChangeArrowheads="1"/>
          </p:cNvSpPr>
          <p:nvPr/>
        </p:nvSpPr>
        <p:spPr bwMode="auto">
          <a:xfrm>
            <a:off x="190500" y="5346700"/>
            <a:ext cx="2520950" cy="1247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400" dirty="0">
                <a:solidFill>
                  <a:schemeClr val="tx1"/>
                </a:solidFill>
                <a:latin typeface="Times New Roman" panose="02020603050405020304" pitchFamily="18" charset="0"/>
                <a:cs typeface="Times New Roman" panose="02020603050405020304" pitchFamily="18" charset="0"/>
              </a:rPr>
              <a:t>N3 </a:t>
            </a:r>
            <a:r>
              <a:rPr lang="zh-CN" altLang="en-US" sz="2400" dirty="0">
                <a:solidFill>
                  <a:schemeClr val="tx1"/>
                </a:solidFill>
                <a:latin typeface="Times New Roman" panose="02020603050405020304" pitchFamily="18" charset="0"/>
                <a:cs typeface="Times New Roman" panose="02020603050405020304" pitchFamily="18" charset="0"/>
              </a:rPr>
              <a:t>直接交付  </a:t>
            </a:r>
            <a:r>
              <a:rPr lang="en-US" altLang="zh-CN" sz="2400" dirty="0">
                <a:solidFill>
                  <a:schemeClr val="tx1"/>
                </a:solidFill>
                <a:latin typeface="Times New Roman" panose="02020603050405020304" pitchFamily="18" charset="0"/>
                <a:cs typeface="Times New Roman" panose="02020603050405020304" pitchFamily="18" charset="0"/>
              </a:rPr>
              <a:t>1</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N2     R2        2</a:t>
            </a:r>
          </a:p>
        </p:txBody>
      </p:sp>
      <p:sp>
        <p:nvSpPr>
          <p:cNvPr id="37902" name="文本框 25"/>
          <p:cNvSpPr txBox="1">
            <a:spLocks noChangeArrowheads="1"/>
          </p:cNvSpPr>
          <p:nvPr/>
        </p:nvSpPr>
        <p:spPr bwMode="auto">
          <a:xfrm>
            <a:off x="298450" y="1965325"/>
            <a:ext cx="25542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sz="2400" u="sng">
                <a:solidFill>
                  <a:schemeClr val="tx1"/>
                </a:solidFill>
                <a:latin typeface="Times New Roman" panose="02020603050405020304" pitchFamily="18" charset="0"/>
                <a:cs typeface="Times New Roman" panose="02020603050405020304" pitchFamily="18" charset="0"/>
              </a:rPr>
              <a:t>1</a:t>
            </a:r>
            <a:r>
              <a:rPr lang="zh-CN" altLang="en-US" sz="2400" u="sng">
                <a:solidFill>
                  <a:schemeClr val="tx1"/>
                </a:solidFill>
                <a:latin typeface="Times New Roman" panose="02020603050405020304" pitchFamily="18" charset="0"/>
                <a:cs typeface="Times New Roman" panose="02020603050405020304" pitchFamily="18" charset="0"/>
              </a:rPr>
              <a:t>次交换后的表</a:t>
            </a:r>
          </a:p>
        </p:txBody>
      </p:sp>
      <p:sp>
        <p:nvSpPr>
          <p:cNvPr id="37903" name="矩形 7"/>
          <p:cNvSpPr>
            <a:spLocks noChangeArrowheads="1"/>
          </p:cNvSpPr>
          <p:nvPr/>
        </p:nvSpPr>
        <p:spPr bwMode="auto">
          <a:xfrm>
            <a:off x="3479800" y="908050"/>
            <a:ext cx="55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a:solidFill>
                  <a:schemeClr val="tx1"/>
                </a:solidFill>
                <a:latin typeface="Times New Roman" panose="02020603050405020304" pitchFamily="18" charset="0"/>
                <a:cs typeface="Times New Roman" panose="02020603050405020304" pitchFamily="18" charset="0"/>
              </a:rPr>
              <a:t>R1</a:t>
            </a:r>
          </a:p>
        </p:txBody>
      </p:sp>
      <p:sp>
        <p:nvSpPr>
          <p:cNvPr id="37904" name="矩形 7"/>
          <p:cNvSpPr>
            <a:spLocks noChangeArrowheads="1"/>
          </p:cNvSpPr>
          <p:nvPr/>
        </p:nvSpPr>
        <p:spPr bwMode="auto">
          <a:xfrm>
            <a:off x="4506913" y="1784350"/>
            <a:ext cx="55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a:solidFill>
                  <a:schemeClr val="tx1"/>
                </a:solidFill>
                <a:latin typeface="Times New Roman" panose="02020603050405020304" pitchFamily="18" charset="0"/>
                <a:cs typeface="Times New Roman" panose="02020603050405020304" pitchFamily="18" charset="0"/>
              </a:rPr>
              <a:t>R2</a:t>
            </a:r>
          </a:p>
        </p:txBody>
      </p:sp>
      <p:sp>
        <p:nvSpPr>
          <p:cNvPr id="37905" name="矩形 7"/>
          <p:cNvSpPr>
            <a:spLocks noChangeArrowheads="1"/>
          </p:cNvSpPr>
          <p:nvPr/>
        </p:nvSpPr>
        <p:spPr bwMode="auto">
          <a:xfrm>
            <a:off x="6008688" y="871538"/>
            <a:ext cx="558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a:solidFill>
                  <a:schemeClr val="tx1"/>
                </a:solidFill>
                <a:latin typeface="Times New Roman" panose="02020603050405020304" pitchFamily="18" charset="0"/>
                <a:cs typeface="Times New Roman" panose="02020603050405020304" pitchFamily="18" charset="0"/>
              </a:rPr>
              <a:t>R3</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2"/>
          <p:cNvSpPr>
            <a:spLocks noChangeArrowheads="1"/>
          </p:cNvSpPr>
          <p:nvPr/>
        </p:nvSpPr>
        <p:spPr bwMode="auto">
          <a:xfrm>
            <a:off x="539750" y="1052513"/>
            <a:ext cx="32242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20000"/>
              </a:spcBef>
              <a:buClr>
                <a:schemeClr val="accent2"/>
              </a:buClr>
              <a:defRPr/>
            </a:pPr>
            <a:r>
              <a:rPr lang="zh-CN" altLang="en-US" sz="2800" dirty="0">
                <a:solidFill>
                  <a:schemeClr val="tx1"/>
                </a:solidFill>
                <a:latin typeface="+mn-lt"/>
                <a:ea typeface="+mn-ea"/>
              </a:rPr>
              <a:t>路由器的收敛机制</a:t>
            </a:r>
          </a:p>
        </p:txBody>
      </p:sp>
      <p:sp>
        <p:nvSpPr>
          <p:cNvPr id="39939" name="矩形 3"/>
          <p:cNvSpPr>
            <a:spLocks noChangeArrowheads="1"/>
          </p:cNvSpPr>
          <p:nvPr/>
        </p:nvSpPr>
        <p:spPr bwMode="auto">
          <a:xfrm>
            <a:off x="539750" y="1773238"/>
            <a:ext cx="84963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buClr>
                <a:schemeClr val="accent2"/>
              </a:buClr>
              <a:defRPr/>
            </a:pPr>
            <a:r>
              <a:rPr lang="zh-CN" altLang="en-US" sz="2400" dirty="0">
                <a:solidFill>
                  <a:schemeClr val="tx1"/>
                </a:solidFill>
                <a:latin typeface="+mn-lt"/>
                <a:ea typeface="+mn-ea"/>
              </a:rPr>
              <a:t>任何距离向量路由选择协议（如</a:t>
            </a:r>
            <a:r>
              <a:rPr lang="en-US" altLang="zh-CN" sz="2400" dirty="0">
                <a:solidFill>
                  <a:schemeClr val="tx1"/>
                </a:solidFill>
                <a:latin typeface="+mn-lt"/>
                <a:ea typeface="+mn-ea"/>
              </a:rPr>
              <a:t>RIP</a:t>
            </a:r>
            <a:r>
              <a:rPr lang="zh-CN" altLang="en-US" sz="2400" dirty="0">
                <a:solidFill>
                  <a:schemeClr val="tx1"/>
                </a:solidFill>
                <a:latin typeface="+mn-lt"/>
                <a:ea typeface="+mn-ea"/>
              </a:rPr>
              <a:t>）都有一个问题，路由器不知道网络的全局情况，路由器必须依靠相邻路由器来获取网络的可达信息。由于路由选择更新信息在网络上传播慢，距离向量路由选择算法有一个慢收敛问题，这个问题将导致不一致性产生</a:t>
            </a:r>
            <a:r>
              <a:rPr lang="zh-CN" altLang="en-US" sz="2400" dirty="0" smtClean="0">
                <a:solidFill>
                  <a:schemeClr val="tx1"/>
                </a:solidFill>
                <a:latin typeface="+mn-lt"/>
                <a:ea typeface="+mn-ea"/>
              </a:rPr>
              <a:t>。</a:t>
            </a:r>
            <a:endParaRPr lang="zh-CN" altLang="en-US" b="1" u="sng"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1"/>
          <p:cNvSpPr>
            <a:spLocks noChangeArrowheads="1"/>
          </p:cNvSpPr>
          <p:nvPr/>
        </p:nvSpPr>
        <p:spPr bwMode="auto">
          <a:xfrm>
            <a:off x="0" y="862013"/>
            <a:ext cx="9109075" cy="142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lnSpc>
                <a:spcPct val="120000"/>
              </a:lnSpc>
            </a:pPr>
            <a:r>
              <a:rPr lang="zh-CN" altLang="en-US" sz="2400">
                <a:solidFill>
                  <a:srgbClr val="0070C0"/>
                </a:solidFill>
                <a:latin typeface="-apple-system"/>
              </a:rPr>
              <a:t>如下网络拓扑结构，假设某个时刻，</a:t>
            </a:r>
            <a:r>
              <a:rPr lang="en-US" altLang="zh-CN" sz="2400">
                <a:solidFill>
                  <a:srgbClr val="0070C0"/>
                </a:solidFill>
                <a:latin typeface="-apple-system"/>
              </a:rPr>
              <a:t>R1</a:t>
            </a:r>
            <a:r>
              <a:rPr lang="zh-CN" altLang="en-US" sz="2400">
                <a:solidFill>
                  <a:srgbClr val="0070C0"/>
                </a:solidFill>
                <a:latin typeface="-apple-system"/>
              </a:rPr>
              <a:t>到</a:t>
            </a:r>
            <a:r>
              <a:rPr lang="en-US" altLang="zh-CN" sz="2400">
                <a:solidFill>
                  <a:srgbClr val="0070C0"/>
                </a:solidFill>
                <a:latin typeface="-apple-system"/>
              </a:rPr>
              <a:t>Na</a:t>
            </a:r>
            <a:r>
              <a:rPr lang="zh-CN" altLang="en-US" sz="2400">
                <a:solidFill>
                  <a:srgbClr val="0070C0"/>
                </a:solidFill>
                <a:latin typeface="-apple-system"/>
              </a:rPr>
              <a:t>链路中断。</a:t>
            </a:r>
            <a:endParaRPr lang="en-US" altLang="zh-CN" sz="2400">
              <a:solidFill>
                <a:srgbClr val="0070C0"/>
              </a:solidFill>
              <a:latin typeface="-apple-system"/>
            </a:endParaRPr>
          </a:p>
          <a:p>
            <a:pPr algn="just">
              <a:lnSpc>
                <a:spcPct val="120000"/>
              </a:lnSpc>
            </a:pPr>
            <a:r>
              <a:rPr lang="en-US" altLang="zh-CN" sz="2400">
                <a:solidFill>
                  <a:srgbClr val="4D4D4D"/>
                </a:solidFill>
                <a:latin typeface="-apple-system"/>
              </a:rPr>
              <a:t>R1</a:t>
            </a:r>
            <a:r>
              <a:rPr lang="zh-CN" altLang="en-US" sz="2400">
                <a:solidFill>
                  <a:srgbClr val="4D4D4D"/>
                </a:solidFill>
                <a:latin typeface="-apple-system"/>
              </a:rPr>
              <a:t>把路由表发送给</a:t>
            </a:r>
            <a:r>
              <a:rPr lang="en-US" altLang="zh-CN" sz="2400">
                <a:solidFill>
                  <a:srgbClr val="4D4D4D"/>
                </a:solidFill>
                <a:latin typeface="-apple-system"/>
              </a:rPr>
              <a:t>R3</a:t>
            </a:r>
            <a:r>
              <a:rPr lang="zh-CN" altLang="en-US" sz="2400">
                <a:solidFill>
                  <a:srgbClr val="4D4D4D"/>
                </a:solidFill>
                <a:latin typeface="-apple-system"/>
              </a:rPr>
              <a:t>和</a:t>
            </a:r>
            <a:r>
              <a:rPr lang="en-US" altLang="zh-CN" sz="2400">
                <a:solidFill>
                  <a:srgbClr val="4D4D4D"/>
                </a:solidFill>
                <a:latin typeface="-apple-system"/>
              </a:rPr>
              <a:t>R2</a:t>
            </a:r>
            <a:r>
              <a:rPr lang="zh-CN" altLang="en-US" sz="2400">
                <a:solidFill>
                  <a:srgbClr val="4D4D4D"/>
                </a:solidFill>
                <a:latin typeface="-apple-system"/>
              </a:rPr>
              <a:t>。由于</a:t>
            </a:r>
            <a:r>
              <a:rPr lang="en-US" altLang="zh-CN" sz="2400">
                <a:solidFill>
                  <a:srgbClr val="4D4D4D"/>
                </a:solidFill>
                <a:latin typeface="-apple-system"/>
              </a:rPr>
              <a:t>R1</a:t>
            </a:r>
            <a:r>
              <a:rPr lang="zh-CN" altLang="en-US" sz="2400">
                <a:solidFill>
                  <a:srgbClr val="4D4D4D"/>
                </a:solidFill>
                <a:latin typeface="-apple-system"/>
              </a:rPr>
              <a:t>到</a:t>
            </a:r>
            <a:r>
              <a:rPr lang="en-US" altLang="zh-CN" sz="2400">
                <a:solidFill>
                  <a:srgbClr val="4D4D4D"/>
                </a:solidFill>
                <a:latin typeface="-apple-system"/>
              </a:rPr>
              <a:t>R2</a:t>
            </a:r>
            <a:r>
              <a:rPr lang="zh-CN" altLang="en-US" sz="2400">
                <a:solidFill>
                  <a:srgbClr val="4D4D4D"/>
                </a:solidFill>
                <a:latin typeface="-apple-system"/>
              </a:rPr>
              <a:t>的链路延迟，假设</a:t>
            </a:r>
            <a:r>
              <a:rPr lang="en-US" altLang="zh-CN" sz="2400">
                <a:solidFill>
                  <a:srgbClr val="4D4D4D"/>
                </a:solidFill>
                <a:latin typeface="-apple-system"/>
              </a:rPr>
              <a:t>R2</a:t>
            </a:r>
            <a:r>
              <a:rPr lang="zh-CN" altLang="en-US" sz="2400">
                <a:solidFill>
                  <a:srgbClr val="4D4D4D"/>
                </a:solidFill>
                <a:latin typeface="-apple-system"/>
              </a:rPr>
              <a:t>没有收到</a:t>
            </a:r>
            <a:r>
              <a:rPr lang="en-US" altLang="zh-CN" sz="2400">
                <a:solidFill>
                  <a:srgbClr val="4D4D4D"/>
                </a:solidFill>
                <a:latin typeface="-apple-system"/>
              </a:rPr>
              <a:t>R1</a:t>
            </a:r>
            <a:r>
              <a:rPr lang="zh-CN" altLang="en-US" sz="2400">
                <a:solidFill>
                  <a:srgbClr val="4D4D4D"/>
                </a:solidFill>
                <a:latin typeface="-apple-system"/>
              </a:rPr>
              <a:t>的更新后的路由表。</a:t>
            </a:r>
            <a:endParaRPr lang="zh-CN" altLang="en-US" sz="2400"/>
          </a:p>
        </p:txBody>
      </p:sp>
      <p:pic>
        <p:nvPicPr>
          <p:cNvPr id="4198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2933700"/>
            <a:ext cx="5014912"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文本框 13"/>
          <p:cNvSpPr txBox="1">
            <a:spLocks noChangeArrowheads="1"/>
          </p:cNvSpPr>
          <p:nvPr/>
        </p:nvSpPr>
        <p:spPr bwMode="auto">
          <a:xfrm>
            <a:off x="3492500" y="2111375"/>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sz="2400" dirty="0">
                <a:solidFill>
                  <a:schemeClr val="tx1"/>
                </a:solidFill>
                <a:latin typeface="Times New Roman" panose="02020603050405020304" pitchFamily="18" charset="0"/>
                <a:cs typeface="Times New Roman" panose="02020603050405020304" pitchFamily="18" charset="0"/>
              </a:rPr>
              <a:t>Na </a:t>
            </a:r>
            <a:r>
              <a:rPr lang="zh-CN" altLang="en-US" sz="2400" dirty="0">
                <a:solidFill>
                  <a:schemeClr val="tx1"/>
                </a:solidFill>
                <a:latin typeface="Times New Roman" panose="02020603050405020304" pitchFamily="18" charset="0"/>
                <a:cs typeface="Times New Roman" panose="02020603050405020304" pitchFamily="18" charset="0"/>
              </a:rPr>
              <a:t>直接交付  </a:t>
            </a:r>
            <a:r>
              <a:rPr lang="en-US" altLang="zh-CN" sz="2400" dirty="0">
                <a:solidFill>
                  <a:schemeClr val="tx1"/>
                </a:solidFill>
                <a:latin typeface="Times New Roman" panose="02020603050405020304" pitchFamily="18" charset="0"/>
                <a:cs typeface="Times New Roman" panose="02020603050405020304" pitchFamily="18" charset="0"/>
              </a:rPr>
              <a:t>1</a:t>
            </a:r>
          </a:p>
        </p:txBody>
      </p:sp>
      <p:sp>
        <p:nvSpPr>
          <p:cNvPr id="41989" name="文本框 16"/>
          <p:cNvSpPr txBox="1">
            <a:spLocks noChangeArrowheads="1"/>
          </p:cNvSpPr>
          <p:nvPr/>
        </p:nvSpPr>
        <p:spPr bwMode="auto">
          <a:xfrm>
            <a:off x="3059113" y="573246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2</a:t>
            </a:r>
          </a:p>
        </p:txBody>
      </p:sp>
      <p:sp>
        <p:nvSpPr>
          <p:cNvPr id="41990" name="文本框 17"/>
          <p:cNvSpPr txBox="1">
            <a:spLocks noChangeArrowheads="1"/>
          </p:cNvSpPr>
          <p:nvPr/>
        </p:nvSpPr>
        <p:spPr bwMode="auto">
          <a:xfrm>
            <a:off x="6516688" y="2111375"/>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2</a:t>
            </a:r>
          </a:p>
        </p:txBody>
      </p:sp>
      <p:pic>
        <p:nvPicPr>
          <p:cNvPr id="7" name="Picture 6" descr="求一张白底红色的大叉叉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60032" y="3717032"/>
            <a:ext cx="234581" cy="234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395288" y="1357313"/>
            <a:ext cx="50038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r>
              <a:rPr lang="en-US" altLang="zh-CN" sz="2400" dirty="0">
                <a:solidFill>
                  <a:srgbClr val="4D4D4D"/>
                </a:solidFill>
                <a:latin typeface="-apple-system"/>
              </a:rPr>
              <a:t>R3</a:t>
            </a:r>
            <a:r>
              <a:rPr lang="zh-CN" altLang="en-US" sz="2400" dirty="0" smtClean="0">
                <a:solidFill>
                  <a:srgbClr val="4D4D4D"/>
                </a:solidFill>
                <a:latin typeface="-apple-system"/>
              </a:rPr>
              <a:t>去掉通过</a:t>
            </a:r>
            <a:r>
              <a:rPr lang="en-US" altLang="zh-CN" sz="2400" dirty="0">
                <a:solidFill>
                  <a:srgbClr val="4D4D4D"/>
                </a:solidFill>
                <a:latin typeface="-apple-system"/>
              </a:rPr>
              <a:t>R1</a:t>
            </a:r>
            <a:r>
              <a:rPr lang="zh-CN" altLang="en-US" sz="2400" dirty="0">
                <a:solidFill>
                  <a:srgbClr val="4D4D4D"/>
                </a:solidFill>
                <a:latin typeface="-apple-system"/>
              </a:rPr>
              <a:t>到达</a:t>
            </a:r>
            <a:r>
              <a:rPr lang="en-US" altLang="zh-CN" sz="2400" dirty="0">
                <a:solidFill>
                  <a:srgbClr val="4D4D4D"/>
                </a:solidFill>
                <a:latin typeface="-apple-system"/>
              </a:rPr>
              <a:t>Na</a:t>
            </a:r>
            <a:r>
              <a:rPr lang="zh-CN" altLang="en-US" sz="2400" dirty="0">
                <a:solidFill>
                  <a:srgbClr val="4D4D4D"/>
                </a:solidFill>
                <a:latin typeface="-apple-system"/>
              </a:rPr>
              <a:t>的路由。</a:t>
            </a:r>
            <a:endParaRPr lang="zh-CN" altLang="en-US" sz="2400" dirty="0"/>
          </a:p>
        </p:txBody>
      </p:sp>
      <p:pic>
        <p:nvPicPr>
          <p:cNvPr id="4403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43363" y="2935288"/>
            <a:ext cx="5014912"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文本框 13"/>
          <p:cNvSpPr txBox="1">
            <a:spLocks noChangeArrowheads="1"/>
          </p:cNvSpPr>
          <p:nvPr/>
        </p:nvSpPr>
        <p:spPr bwMode="auto">
          <a:xfrm>
            <a:off x="3419475"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44037" name="文本框 16"/>
          <p:cNvSpPr txBox="1">
            <a:spLocks noChangeArrowheads="1"/>
          </p:cNvSpPr>
          <p:nvPr/>
        </p:nvSpPr>
        <p:spPr bwMode="auto">
          <a:xfrm>
            <a:off x="3294063" y="573246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2</a:t>
            </a:r>
          </a:p>
        </p:txBody>
      </p:sp>
      <p:sp>
        <p:nvSpPr>
          <p:cNvPr id="8" name="文本框 17"/>
          <p:cNvSpPr txBox="1">
            <a:spLocks noChangeArrowheads="1"/>
          </p:cNvSpPr>
          <p:nvPr/>
        </p:nvSpPr>
        <p:spPr bwMode="auto">
          <a:xfrm>
            <a:off x="6559943" y="2104611"/>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defRPr/>
            </a:pPr>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defRPr/>
            </a:pPr>
            <a:r>
              <a:rPr lang="en-US" altLang="zh-CN" sz="2400" strike="dblStrike" dirty="0" smtClean="0">
                <a:solidFill>
                  <a:srgbClr val="0070C0"/>
                </a:solidFill>
                <a:latin typeface="Times New Roman" panose="02020603050405020304" pitchFamily="18" charset="0"/>
                <a:cs typeface="Times New Roman" panose="02020603050405020304" pitchFamily="18" charset="0"/>
              </a:rPr>
              <a:t>Na     R1        2</a:t>
            </a:r>
          </a:p>
        </p:txBody>
      </p:sp>
      <p:cxnSp>
        <p:nvCxnSpPr>
          <p:cNvPr id="44039" name="直接箭头连接符 9"/>
          <p:cNvCxnSpPr>
            <a:cxnSpLocks noChangeShapeType="1"/>
          </p:cNvCxnSpPr>
          <p:nvPr/>
        </p:nvCxnSpPr>
        <p:spPr bwMode="auto">
          <a:xfrm>
            <a:off x="5580063" y="3500438"/>
            <a:ext cx="1655762" cy="0"/>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 name="AutoShape 2" descr="叉叉 的图像结果"/>
          <p:cNvSpPr>
            <a:spLocks noChangeAspect="1" noChangeArrowheads="1"/>
          </p:cNvSpPr>
          <p:nvPr/>
        </p:nvSpPr>
        <p:spPr bwMode="auto">
          <a:xfrm>
            <a:off x="827584" y="359579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叉叉 的图像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4" name="Picture 6" descr="求一张白底红色的大叉叉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788024" y="3726485"/>
            <a:ext cx="223116" cy="22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47813" y="2133600"/>
            <a:ext cx="5976937" cy="812800"/>
          </a:xfrm>
        </p:spPr>
        <p:txBody>
          <a:bodyPr/>
          <a:lstStyle/>
          <a:p>
            <a:pPr eaLnBrk="1" hangingPunct="1"/>
            <a:r>
              <a:rPr lang="zh-CN" altLang="en-US" sz="4000" b="1" smtClean="0"/>
              <a:t>因特网的路由选择协议</a:t>
            </a:r>
            <a:endParaRPr lang="zh-CN" altLang="en-US" sz="3200" b="1" smtClean="0"/>
          </a:p>
        </p:txBody>
      </p:sp>
      <p:pic>
        <p:nvPicPr>
          <p:cNvPr id="921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8563" y="3500438"/>
            <a:ext cx="6353175"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1"/>
          <p:cNvSpPr>
            <a:spLocks noChangeArrowheads="1"/>
          </p:cNvSpPr>
          <p:nvPr/>
        </p:nvSpPr>
        <p:spPr bwMode="auto">
          <a:xfrm>
            <a:off x="0" y="814388"/>
            <a:ext cx="9109075" cy="12741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lnSpc>
                <a:spcPct val="120000"/>
              </a:lnSpc>
            </a:pPr>
            <a:r>
              <a:rPr lang="en-US" altLang="zh-CN" sz="2400" dirty="0">
                <a:solidFill>
                  <a:srgbClr val="4D4D4D"/>
                </a:solidFill>
                <a:latin typeface="-apple-system"/>
              </a:rPr>
              <a:t>R2</a:t>
            </a:r>
            <a:r>
              <a:rPr lang="zh-CN" altLang="en-US" sz="2400" dirty="0">
                <a:solidFill>
                  <a:srgbClr val="4D4D4D"/>
                </a:solidFill>
                <a:latin typeface="-apple-system"/>
              </a:rPr>
              <a:t>的路由更新到达</a:t>
            </a:r>
            <a:r>
              <a:rPr lang="en-US" altLang="zh-CN" sz="2400" dirty="0">
                <a:solidFill>
                  <a:srgbClr val="4D4D4D"/>
                </a:solidFill>
                <a:latin typeface="-apple-system"/>
              </a:rPr>
              <a:t>R1</a:t>
            </a:r>
            <a:r>
              <a:rPr lang="zh-CN" altLang="en-US" sz="2400" dirty="0">
                <a:solidFill>
                  <a:srgbClr val="4D4D4D"/>
                </a:solidFill>
                <a:latin typeface="-apple-system"/>
              </a:rPr>
              <a:t>和</a:t>
            </a:r>
            <a:r>
              <a:rPr lang="en-US" altLang="zh-CN" sz="2400" dirty="0">
                <a:solidFill>
                  <a:srgbClr val="4D4D4D"/>
                </a:solidFill>
                <a:latin typeface="-apple-system"/>
              </a:rPr>
              <a:t>R3:</a:t>
            </a:r>
          </a:p>
          <a:p>
            <a:pPr marL="342900" indent="-342900" algn="just">
              <a:lnSpc>
                <a:spcPct val="120000"/>
              </a:lnSpc>
              <a:buFont typeface="Wingdings" panose="05000000000000000000" pitchFamily="2" charset="2"/>
              <a:buChar char="l"/>
            </a:pPr>
            <a:r>
              <a:rPr lang="en-US" altLang="zh-CN" sz="2000" dirty="0">
                <a:solidFill>
                  <a:srgbClr val="4D4D4D"/>
                </a:solidFill>
                <a:latin typeface="-apple-system"/>
              </a:rPr>
              <a:t>R1</a:t>
            </a:r>
            <a:r>
              <a:rPr lang="zh-CN" altLang="en-US" sz="2000" dirty="0">
                <a:solidFill>
                  <a:srgbClr val="4D4D4D"/>
                </a:solidFill>
                <a:latin typeface="-apple-system"/>
              </a:rPr>
              <a:t>不更新，因为</a:t>
            </a:r>
            <a:r>
              <a:rPr lang="en-US" altLang="zh-CN" sz="2000" dirty="0">
                <a:solidFill>
                  <a:srgbClr val="4D4D4D"/>
                </a:solidFill>
                <a:latin typeface="-apple-system"/>
              </a:rPr>
              <a:t>R2</a:t>
            </a:r>
            <a:r>
              <a:rPr lang="zh-CN" altLang="en-US" sz="2000" dirty="0">
                <a:solidFill>
                  <a:srgbClr val="4D4D4D"/>
                </a:solidFill>
                <a:latin typeface="-apple-system"/>
              </a:rPr>
              <a:t>就是通过</a:t>
            </a:r>
            <a:r>
              <a:rPr lang="en-US" altLang="zh-CN" sz="2000" dirty="0">
                <a:solidFill>
                  <a:srgbClr val="4D4D4D"/>
                </a:solidFill>
                <a:latin typeface="-apple-system"/>
              </a:rPr>
              <a:t>R1</a:t>
            </a:r>
            <a:r>
              <a:rPr lang="zh-CN" altLang="en-US" sz="2000" dirty="0">
                <a:solidFill>
                  <a:srgbClr val="4D4D4D"/>
                </a:solidFill>
                <a:latin typeface="-apple-system"/>
              </a:rPr>
              <a:t>到达</a:t>
            </a:r>
            <a:r>
              <a:rPr lang="en-US" altLang="zh-CN" sz="2000" dirty="0">
                <a:solidFill>
                  <a:srgbClr val="4D4D4D"/>
                </a:solidFill>
                <a:latin typeface="-apple-system"/>
              </a:rPr>
              <a:t>Na</a:t>
            </a:r>
            <a:r>
              <a:rPr lang="zh-CN" altLang="en-US" sz="2000" dirty="0">
                <a:solidFill>
                  <a:srgbClr val="4D4D4D"/>
                </a:solidFill>
                <a:latin typeface="-apple-system"/>
              </a:rPr>
              <a:t>的</a:t>
            </a:r>
            <a:r>
              <a:rPr lang="en-US" altLang="zh-CN" sz="2000" dirty="0">
                <a:solidFill>
                  <a:srgbClr val="4D4D4D"/>
                </a:solidFill>
                <a:latin typeface="-apple-system"/>
              </a:rPr>
              <a:t>,R1</a:t>
            </a:r>
            <a:r>
              <a:rPr lang="zh-CN" altLang="en-US" sz="2000" dirty="0">
                <a:solidFill>
                  <a:srgbClr val="4D4D4D"/>
                </a:solidFill>
                <a:latin typeface="-apple-system"/>
              </a:rPr>
              <a:t>发现自己无法到达的；</a:t>
            </a:r>
            <a:endParaRPr lang="en-US" altLang="zh-CN" sz="2000" dirty="0">
              <a:solidFill>
                <a:srgbClr val="4D4D4D"/>
              </a:solidFill>
              <a:latin typeface="-apple-system"/>
            </a:endParaRPr>
          </a:p>
          <a:p>
            <a:pPr marL="342900" indent="-342900" algn="just">
              <a:lnSpc>
                <a:spcPct val="120000"/>
              </a:lnSpc>
              <a:buFont typeface="Wingdings" panose="05000000000000000000" pitchFamily="2" charset="2"/>
              <a:buChar char="l"/>
            </a:pPr>
            <a:r>
              <a:rPr lang="en-US" altLang="zh-CN" sz="2000" dirty="0">
                <a:solidFill>
                  <a:srgbClr val="4D4D4D"/>
                </a:solidFill>
                <a:latin typeface="-apple-system"/>
              </a:rPr>
              <a:t>R3</a:t>
            </a:r>
            <a:r>
              <a:rPr lang="zh-CN" altLang="en-US" sz="2000" dirty="0">
                <a:solidFill>
                  <a:srgbClr val="4D4D4D"/>
                </a:solidFill>
                <a:latin typeface="-apple-system"/>
              </a:rPr>
              <a:t>发现</a:t>
            </a:r>
            <a:r>
              <a:rPr lang="en-US" altLang="zh-CN" sz="2000" dirty="0">
                <a:solidFill>
                  <a:srgbClr val="4D4D4D"/>
                </a:solidFill>
                <a:latin typeface="-apple-system"/>
              </a:rPr>
              <a:t>R2</a:t>
            </a:r>
            <a:r>
              <a:rPr lang="zh-CN" altLang="en-US" sz="2000" dirty="0">
                <a:solidFill>
                  <a:srgbClr val="4D4D4D"/>
                </a:solidFill>
                <a:latin typeface="-apple-system"/>
              </a:rPr>
              <a:t>可以通过</a:t>
            </a:r>
            <a:r>
              <a:rPr lang="en-US" altLang="zh-CN" sz="2000" dirty="0">
                <a:solidFill>
                  <a:srgbClr val="4D4D4D"/>
                </a:solidFill>
                <a:latin typeface="-apple-system"/>
              </a:rPr>
              <a:t>R1</a:t>
            </a:r>
            <a:r>
              <a:rPr lang="zh-CN" altLang="en-US" sz="2000" dirty="0">
                <a:solidFill>
                  <a:srgbClr val="4D4D4D"/>
                </a:solidFill>
                <a:latin typeface="-apple-system"/>
              </a:rPr>
              <a:t>到达</a:t>
            </a:r>
            <a:r>
              <a:rPr lang="en-US" altLang="zh-CN" sz="2000" dirty="0">
                <a:solidFill>
                  <a:srgbClr val="4D4D4D"/>
                </a:solidFill>
                <a:latin typeface="-apple-system"/>
              </a:rPr>
              <a:t>Na</a:t>
            </a:r>
            <a:r>
              <a:rPr lang="zh-CN" altLang="en-US" sz="2000" dirty="0">
                <a:solidFill>
                  <a:srgbClr val="4D4D4D"/>
                </a:solidFill>
                <a:latin typeface="-apple-system"/>
              </a:rPr>
              <a:t>，因此改成通过</a:t>
            </a:r>
            <a:r>
              <a:rPr lang="en-US" altLang="zh-CN" sz="2000" dirty="0">
                <a:solidFill>
                  <a:srgbClr val="4D4D4D"/>
                </a:solidFill>
                <a:latin typeface="-apple-system"/>
              </a:rPr>
              <a:t>R2</a:t>
            </a:r>
            <a:r>
              <a:rPr lang="zh-CN" altLang="en-US" sz="2000" dirty="0">
                <a:solidFill>
                  <a:srgbClr val="4D4D4D"/>
                </a:solidFill>
                <a:latin typeface="-apple-system"/>
              </a:rPr>
              <a:t>到达</a:t>
            </a:r>
            <a:r>
              <a:rPr lang="en-US" altLang="zh-CN" sz="2000" dirty="0">
                <a:solidFill>
                  <a:srgbClr val="4D4D4D"/>
                </a:solidFill>
                <a:latin typeface="-apple-system"/>
              </a:rPr>
              <a:t>Na</a:t>
            </a:r>
            <a:r>
              <a:rPr lang="zh-CN" altLang="en-US" sz="2000" dirty="0">
                <a:solidFill>
                  <a:srgbClr val="4D4D4D"/>
                </a:solidFill>
                <a:latin typeface="-apple-system"/>
              </a:rPr>
              <a:t>。</a:t>
            </a:r>
            <a:endParaRPr lang="zh-CN" altLang="en-US" sz="2000" dirty="0"/>
          </a:p>
        </p:txBody>
      </p:sp>
      <p:pic>
        <p:nvPicPr>
          <p:cNvPr id="4608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3021013"/>
            <a:ext cx="5014912"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13"/>
          <p:cNvSpPr txBox="1">
            <a:spLocks noChangeArrowheads="1"/>
          </p:cNvSpPr>
          <p:nvPr/>
        </p:nvSpPr>
        <p:spPr bwMode="auto">
          <a:xfrm>
            <a:off x="3436938" y="2248186"/>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46085" name="文本框 16"/>
          <p:cNvSpPr txBox="1">
            <a:spLocks noChangeArrowheads="1"/>
          </p:cNvSpPr>
          <p:nvPr/>
        </p:nvSpPr>
        <p:spPr bwMode="auto">
          <a:xfrm>
            <a:off x="2871788" y="5661025"/>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2</a:t>
            </a:r>
          </a:p>
        </p:txBody>
      </p:sp>
      <p:sp>
        <p:nvSpPr>
          <p:cNvPr id="8" name="文本框 17"/>
          <p:cNvSpPr txBox="1">
            <a:spLocks noChangeArrowheads="1"/>
          </p:cNvSpPr>
          <p:nvPr/>
        </p:nvSpPr>
        <p:spPr bwMode="auto">
          <a:xfrm>
            <a:off x="6588125" y="2249488"/>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R2        3</a:t>
            </a:r>
          </a:p>
        </p:txBody>
      </p:sp>
      <p:cxnSp>
        <p:nvCxnSpPr>
          <p:cNvPr id="46087" name="直接箭头连接符 8"/>
          <p:cNvCxnSpPr>
            <a:cxnSpLocks noChangeShapeType="1"/>
          </p:cNvCxnSpPr>
          <p:nvPr/>
        </p:nvCxnSpPr>
        <p:spPr bwMode="auto">
          <a:xfrm flipV="1">
            <a:off x="6732588" y="4076700"/>
            <a:ext cx="1008062" cy="1008063"/>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6088" name="直接箭头连接符 10"/>
          <p:cNvCxnSpPr>
            <a:cxnSpLocks noChangeShapeType="1"/>
          </p:cNvCxnSpPr>
          <p:nvPr/>
        </p:nvCxnSpPr>
        <p:spPr bwMode="auto">
          <a:xfrm flipH="1" flipV="1">
            <a:off x="5491163" y="4292600"/>
            <a:ext cx="646112" cy="792163"/>
          </a:xfrm>
          <a:prstGeom prst="straightConnector1">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pic>
        <p:nvPicPr>
          <p:cNvPr id="9" name="Picture 6" descr="求一张白底红色的大叉叉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60032" y="3794140"/>
            <a:ext cx="223116" cy="22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2933700"/>
            <a:ext cx="5014912"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13"/>
          <p:cNvSpPr txBox="1">
            <a:spLocks noChangeArrowheads="1"/>
          </p:cNvSpPr>
          <p:nvPr/>
        </p:nvSpPr>
        <p:spPr bwMode="auto">
          <a:xfrm>
            <a:off x="3419475" y="2238375"/>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R3        4</a:t>
            </a:r>
          </a:p>
        </p:txBody>
      </p:sp>
      <p:sp>
        <p:nvSpPr>
          <p:cNvPr id="48132" name="文本框 16"/>
          <p:cNvSpPr txBox="1">
            <a:spLocks noChangeArrowheads="1"/>
          </p:cNvSpPr>
          <p:nvPr/>
        </p:nvSpPr>
        <p:spPr bwMode="auto">
          <a:xfrm>
            <a:off x="2987675" y="5805488"/>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2</a:t>
            </a:r>
          </a:p>
        </p:txBody>
      </p:sp>
      <p:sp>
        <p:nvSpPr>
          <p:cNvPr id="48133" name="文本框 17"/>
          <p:cNvSpPr txBox="1">
            <a:spLocks noChangeArrowheads="1"/>
          </p:cNvSpPr>
          <p:nvPr/>
        </p:nvSpPr>
        <p:spPr bwMode="auto">
          <a:xfrm>
            <a:off x="6570663" y="2238375"/>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R2        3</a:t>
            </a:r>
          </a:p>
        </p:txBody>
      </p:sp>
      <p:cxnSp>
        <p:nvCxnSpPr>
          <p:cNvPr id="48134" name="直接箭头连接符 8"/>
          <p:cNvCxnSpPr>
            <a:cxnSpLocks noChangeShapeType="1"/>
          </p:cNvCxnSpPr>
          <p:nvPr/>
        </p:nvCxnSpPr>
        <p:spPr bwMode="auto">
          <a:xfrm flipH="1">
            <a:off x="5364163" y="4005263"/>
            <a:ext cx="1944687" cy="0"/>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48135" name="直接箭头连接符 11"/>
          <p:cNvCxnSpPr>
            <a:cxnSpLocks noChangeShapeType="1"/>
          </p:cNvCxnSpPr>
          <p:nvPr/>
        </p:nvCxnSpPr>
        <p:spPr bwMode="auto">
          <a:xfrm flipH="1">
            <a:off x="6948488" y="4549775"/>
            <a:ext cx="882650" cy="787400"/>
          </a:xfrm>
          <a:prstGeom prst="straightConnector1">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sp>
        <p:nvSpPr>
          <p:cNvPr id="48136" name="矩形 17"/>
          <p:cNvSpPr>
            <a:spLocks noChangeArrowheads="1"/>
          </p:cNvSpPr>
          <p:nvPr/>
        </p:nvSpPr>
        <p:spPr bwMode="auto">
          <a:xfrm>
            <a:off x="0" y="814388"/>
            <a:ext cx="9251950" cy="12741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lnSpc>
                <a:spcPct val="120000"/>
              </a:lnSpc>
            </a:pPr>
            <a:r>
              <a:rPr lang="en-US" altLang="zh-CN" sz="2400" dirty="0">
                <a:solidFill>
                  <a:srgbClr val="4D4D4D"/>
                </a:solidFill>
                <a:latin typeface="-apple-system"/>
              </a:rPr>
              <a:t>R3</a:t>
            </a:r>
            <a:r>
              <a:rPr lang="zh-CN" altLang="en-US" sz="2400" dirty="0">
                <a:solidFill>
                  <a:srgbClr val="4D4D4D"/>
                </a:solidFill>
                <a:latin typeface="-apple-system"/>
              </a:rPr>
              <a:t>的路由更新到达</a:t>
            </a:r>
            <a:r>
              <a:rPr lang="en-US" altLang="zh-CN" sz="2400" dirty="0">
                <a:solidFill>
                  <a:srgbClr val="4D4D4D"/>
                </a:solidFill>
                <a:latin typeface="-apple-system"/>
              </a:rPr>
              <a:t>R1</a:t>
            </a:r>
            <a:r>
              <a:rPr lang="zh-CN" altLang="en-US" sz="2400" dirty="0">
                <a:solidFill>
                  <a:srgbClr val="4D4D4D"/>
                </a:solidFill>
                <a:latin typeface="-apple-system"/>
              </a:rPr>
              <a:t>和</a:t>
            </a:r>
            <a:r>
              <a:rPr lang="en-US" altLang="zh-CN" sz="2400" dirty="0">
                <a:solidFill>
                  <a:srgbClr val="4D4D4D"/>
                </a:solidFill>
                <a:latin typeface="-apple-system"/>
              </a:rPr>
              <a:t>R2:</a:t>
            </a:r>
          </a:p>
          <a:p>
            <a:pPr marL="342900" indent="-342900" algn="just">
              <a:lnSpc>
                <a:spcPct val="120000"/>
              </a:lnSpc>
              <a:buFont typeface="Wingdings" panose="05000000000000000000" pitchFamily="2" charset="2"/>
              <a:buChar char="l"/>
            </a:pPr>
            <a:r>
              <a:rPr lang="en-US" altLang="zh-CN" sz="2000" dirty="0">
                <a:solidFill>
                  <a:srgbClr val="4D4D4D"/>
                </a:solidFill>
                <a:latin typeface="-apple-system"/>
              </a:rPr>
              <a:t>R2</a:t>
            </a:r>
            <a:r>
              <a:rPr lang="zh-CN" altLang="en-US" sz="2000" dirty="0">
                <a:solidFill>
                  <a:srgbClr val="4D4D4D"/>
                </a:solidFill>
                <a:latin typeface="-apple-system"/>
              </a:rPr>
              <a:t>不更新，因为</a:t>
            </a:r>
            <a:r>
              <a:rPr lang="en-US" altLang="zh-CN" sz="2000" dirty="0">
                <a:solidFill>
                  <a:srgbClr val="4D4D4D"/>
                </a:solidFill>
                <a:latin typeface="-apple-system"/>
              </a:rPr>
              <a:t>R3</a:t>
            </a:r>
            <a:r>
              <a:rPr lang="zh-CN" altLang="en-US" sz="2000" dirty="0">
                <a:solidFill>
                  <a:srgbClr val="4D4D4D"/>
                </a:solidFill>
                <a:latin typeface="-apple-system"/>
              </a:rPr>
              <a:t>就是通过</a:t>
            </a:r>
            <a:r>
              <a:rPr lang="en-US" altLang="zh-CN" sz="2000" dirty="0">
                <a:solidFill>
                  <a:srgbClr val="4D4D4D"/>
                </a:solidFill>
                <a:latin typeface="-apple-system"/>
              </a:rPr>
              <a:t>R2</a:t>
            </a:r>
            <a:r>
              <a:rPr lang="zh-CN" altLang="en-US" sz="2000" dirty="0">
                <a:solidFill>
                  <a:srgbClr val="4D4D4D"/>
                </a:solidFill>
                <a:latin typeface="-apple-system"/>
              </a:rPr>
              <a:t>到达</a:t>
            </a:r>
            <a:r>
              <a:rPr lang="en-US" altLang="zh-CN" sz="2000" dirty="0">
                <a:solidFill>
                  <a:srgbClr val="4D4D4D"/>
                </a:solidFill>
                <a:latin typeface="-apple-system"/>
              </a:rPr>
              <a:t>Na</a:t>
            </a:r>
            <a:r>
              <a:rPr lang="zh-CN" altLang="en-US" sz="2000" dirty="0">
                <a:solidFill>
                  <a:srgbClr val="4D4D4D"/>
                </a:solidFill>
                <a:latin typeface="-apple-system"/>
              </a:rPr>
              <a:t>的</a:t>
            </a:r>
            <a:r>
              <a:rPr lang="en-US" altLang="zh-CN" sz="2000" dirty="0">
                <a:solidFill>
                  <a:srgbClr val="4D4D4D"/>
                </a:solidFill>
                <a:latin typeface="-apple-system"/>
              </a:rPr>
              <a:t>,</a:t>
            </a:r>
            <a:r>
              <a:rPr lang="zh-CN" altLang="en-US" sz="2000" dirty="0">
                <a:solidFill>
                  <a:srgbClr val="4D4D4D"/>
                </a:solidFill>
                <a:latin typeface="-apple-system"/>
              </a:rPr>
              <a:t>代价比</a:t>
            </a:r>
            <a:r>
              <a:rPr lang="en-US" altLang="zh-CN" sz="2000" dirty="0">
                <a:solidFill>
                  <a:srgbClr val="4D4D4D"/>
                </a:solidFill>
                <a:latin typeface="-apple-system"/>
              </a:rPr>
              <a:t>R2</a:t>
            </a:r>
            <a:r>
              <a:rPr lang="zh-CN" altLang="en-US" sz="2000" dirty="0">
                <a:solidFill>
                  <a:srgbClr val="4D4D4D"/>
                </a:solidFill>
                <a:latin typeface="-apple-system"/>
              </a:rPr>
              <a:t>当前的路由还高；</a:t>
            </a:r>
            <a:endParaRPr lang="en-US" altLang="zh-CN" sz="2000" dirty="0">
              <a:solidFill>
                <a:srgbClr val="4D4D4D"/>
              </a:solidFill>
              <a:latin typeface="-apple-system"/>
            </a:endParaRPr>
          </a:p>
          <a:p>
            <a:pPr marL="342900" indent="-342900" algn="just">
              <a:lnSpc>
                <a:spcPct val="120000"/>
              </a:lnSpc>
              <a:buFont typeface="Wingdings" panose="05000000000000000000" pitchFamily="2" charset="2"/>
              <a:buChar char="l"/>
            </a:pPr>
            <a:r>
              <a:rPr lang="en-US" altLang="zh-CN" sz="2000" dirty="0">
                <a:solidFill>
                  <a:srgbClr val="4D4D4D"/>
                </a:solidFill>
                <a:latin typeface="-apple-system"/>
              </a:rPr>
              <a:t>R1</a:t>
            </a:r>
            <a:r>
              <a:rPr lang="zh-CN" altLang="en-US" sz="2000" dirty="0">
                <a:solidFill>
                  <a:srgbClr val="4D4D4D"/>
                </a:solidFill>
                <a:latin typeface="-apple-system"/>
              </a:rPr>
              <a:t>发现</a:t>
            </a:r>
            <a:r>
              <a:rPr lang="en-US" altLang="zh-CN" sz="2000" dirty="0">
                <a:solidFill>
                  <a:srgbClr val="4D4D4D"/>
                </a:solidFill>
                <a:latin typeface="-apple-system"/>
              </a:rPr>
              <a:t>R3</a:t>
            </a:r>
            <a:r>
              <a:rPr lang="zh-CN" altLang="en-US" sz="2000" dirty="0">
                <a:solidFill>
                  <a:srgbClr val="4D4D4D"/>
                </a:solidFill>
                <a:latin typeface="-apple-system"/>
              </a:rPr>
              <a:t>可以通过</a:t>
            </a:r>
            <a:r>
              <a:rPr lang="en-US" altLang="zh-CN" sz="2000" dirty="0">
                <a:solidFill>
                  <a:srgbClr val="4D4D4D"/>
                </a:solidFill>
                <a:latin typeface="-apple-system"/>
              </a:rPr>
              <a:t>R2</a:t>
            </a:r>
            <a:r>
              <a:rPr lang="zh-CN" altLang="en-US" sz="2000" dirty="0">
                <a:solidFill>
                  <a:srgbClr val="4D4D4D"/>
                </a:solidFill>
                <a:latin typeface="-apple-system"/>
              </a:rPr>
              <a:t>到达</a:t>
            </a:r>
            <a:r>
              <a:rPr lang="en-US" altLang="zh-CN" sz="2000" dirty="0">
                <a:solidFill>
                  <a:srgbClr val="4D4D4D"/>
                </a:solidFill>
                <a:latin typeface="-apple-system"/>
              </a:rPr>
              <a:t>Na</a:t>
            </a:r>
            <a:r>
              <a:rPr lang="zh-CN" altLang="en-US" sz="2000" dirty="0">
                <a:solidFill>
                  <a:srgbClr val="4D4D4D"/>
                </a:solidFill>
                <a:latin typeface="-apple-system"/>
              </a:rPr>
              <a:t>，因此改成通过</a:t>
            </a:r>
            <a:r>
              <a:rPr lang="en-US" altLang="zh-CN" sz="2000" dirty="0">
                <a:solidFill>
                  <a:srgbClr val="4D4D4D"/>
                </a:solidFill>
                <a:latin typeface="-apple-system"/>
              </a:rPr>
              <a:t>R3</a:t>
            </a:r>
            <a:r>
              <a:rPr lang="zh-CN" altLang="en-US" sz="2000" dirty="0">
                <a:solidFill>
                  <a:srgbClr val="4D4D4D"/>
                </a:solidFill>
                <a:latin typeface="-apple-system"/>
              </a:rPr>
              <a:t>到达</a:t>
            </a:r>
            <a:r>
              <a:rPr lang="en-US" altLang="zh-CN" sz="2000" dirty="0">
                <a:solidFill>
                  <a:srgbClr val="4D4D4D"/>
                </a:solidFill>
                <a:latin typeface="-apple-system"/>
              </a:rPr>
              <a:t>Na</a:t>
            </a:r>
            <a:r>
              <a:rPr lang="zh-CN" altLang="en-US" sz="2000" dirty="0">
                <a:solidFill>
                  <a:srgbClr val="4D4D4D"/>
                </a:solidFill>
                <a:latin typeface="-apple-system"/>
              </a:rPr>
              <a:t>。</a:t>
            </a:r>
            <a:endParaRPr lang="zh-CN" altLang="en-US" sz="2000" dirty="0"/>
          </a:p>
        </p:txBody>
      </p:sp>
      <p:pic>
        <p:nvPicPr>
          <p:cNvPr id="9" name="Picture 6" descr="求一张白底红色的大叉叉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60032" y="3794140"/>
            <a:ext cx="223116" cy="22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p:cNvSpPr>
            <a:spLocks noChangeArrowheads="1"/>
          </p:cNvSpPr>
          <p:nvPr/>
        </p:nvSpPr>
        <p:spPr bwMode="auto">
          <a:xfrm>
            <a:off x="0" y="814388"/>
            <a:ext cx="9109075"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r>
              <a:rPr lang="en-US" altLang="zh-CN" sz="2400" dirty="0">
                <a:solidFill>
                  <a:srgbClr val="4D4D4D"/>
                </a:solidFill>
                <a:latin typeface="-apple-system"/>
              </a:rPr>
              <a:t>R1</a:t>
            </a:r>
            <a:r>
              <a:rPr lang="zh-CN" altLang="en-US" sz="2400" dirty="0">
                <a:solidFill>
                  <a:srgbClr val="4D4D4D"/>
                </a:solidFill>
                <a:latin typeface="-apple-system"/>
              </a:rPr>
              <a:t>的更新到达</a:t>
            </a:r>
            <a:r>
              <a:rPr lang="en-US" altLang="zh-CN" sz="2400" dirty="0">
                <a:solidFill>
                  <a:srgbClr val="4D4D4D"/>
                </a:solidFill>
                <a:latin typeface="-apple-system"/>
              </a:rPr>
              <a:t>R2</a:t>
            </a:r>
            <a:r>
              <a:rPr lang="zh-CN" altLang="en-US" sz="2400" dirty="0">
                <a:solidFill>
                  <a:srgbClr val="4D4D4D"/>
                </a:solidFill>
                <a:latin typeface="-apple-system"/>
              </a:rPr>
              <a:t>和</a:t>
            </a:r>
            <a:r>
              <a:rPr lang="en-US" altLang="zh-CN" sz="2400" dirty="0">
                <a:solidFill>
                  <a:srgbClr val="4D4D4D"/>
                </a:solidFill>
                <a:latin typeface="-apple-system"/>
              </a:rPr>
              <a:t>R3:</a:t>
            </a:r>
          </a:p>
          <a:p>
            <a:pPr marL="342900" indent="-342900" algn="just">
              <a:buFont typeface="Wingdings" panose="05000000000000000000" pitchFamily="2" charset="2"/>
              <a:buChar char="l"/>
            </a:pPr>
            <a:r>
              <a:rPr lang="en-US" altLang="zh-CN" sz="2400" dirty="0">
                <a:solidFill>
                  <a:srgbClr val="4D4D4D"/>
                </a:solidFill>
                <a:latin typeface="-apple-system"/>
              </a:rPr>
              <a:t>R2</a:t>
            </a:r>
            <a:r>
              <a:rPr lang="zh-CN" altLang="en-US" sz="2400" dirty="0">
                <a:solidFill>
                  <a:srgbClr val="4D4D4D"/>
                </a:solidFill>
                <a:latin typeface="-apple-system"/>
              </a:rPr>
              <a:t>发现以前通过</a:t>
            </a:r>
            <a:r>
              <a:rPr lang="en-US" altLang="zh-CN" sz="2400" dirty="0">
                <a:solidFill>
                  <a:srgbClr val="4D4D4D"/>
                </a:solidFill>
                <a:latin typeface="-apple-system"/>
              </a:rPr>
              <a:t>R1</a:t>
            </a:r>
            <a:r>
              <a:rPr lang="zh-CN" altLang="en-US" sz="2400" dirty="0">
                <a:solidFill>
                  <a:srgbClr val="4D4D4D"/>
                </a:solidFill>
                <a:latin typeface="-apple-system"/>
              </a:rPr>
              <a:t>需要</a:t>
            </a:r>
            <a:r>
              <a:rPr lang="en-US" altLang="zh-CN" sz="2400" dirty="0">
                <a:solidFill>
                  <a:srgbClr val="4D4D4D"/>
                </a:solidFill>
                <a:latin typeface="-apple-system"/>
              </a:rPr>
              <a:t>2</a:t>
            </a:r>
            <a:r>
              <a:rPr lang="zh-CN" altLang="en-US" sz="2400" dirty="0">
                <a:solidFill>
                  <a:srgbClr val="4D4D4D"/>
                </a:solidFill>
                <a:latin typeface="-apple-system"/>
              </a:rPr>
              <a:t>，现在需要</a:t>
            </a:r>
            <a:r>
              <a:rPr lang="en-US" altLang="zh-CN" sz="2400" dirty="0">
                <a:solidFill>
                  <a:srgbClr val="4D4D4D"/>
                </a:solidFill>
                <a:latin typeface="-apple-system"/>
              </a:rPr>
              <a:t>5</a:t>
            </a:r>
            <a:r>
              <a:rPr lang="zh-CN" altLang="en-US" sz="2400" dirty="0">
                <a:solidFill>
                  <a:srgbClr val="4D4D4D"/>
                </a:solidFill>
                <a:latin typeface="-apple-system"/>
              </a:rPr>
              <a:t>，因此修改路由表。</a:t>
            </a:r>
            <a:endParaRPr lang="zh-CN" altLang="en-US" sz="2400" dirty="0"/>
          </a:p>
        </p:txBody>
      </p:sp>
      <p:pic>
        <p:nvPicPr>
          <p:cNvPr id="5017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2933700"/>
            <a:ext cx="5014912"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文本框 13"/>
          <p:cNvSpPr txBox="1">
            <a:spLocks noChangeArrowheads="1"/>
          </p:cNvSpPr>
          <p:nvPr/>
        </p:nvSpPr>
        <p:spPr bwMode="auto">
          <a:xfrm>
            <a:off x="3419475"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R3        4</a:t>
            </a:r>
          </a:p>
        </p:txBody>
      </p:sp>
      <p:sp>
        <p:nvSpPr>
          <p:cNvPr id="50181" name="文本框 16"/>
          <p:cNvSpPr txBox="1">
            <a:spLocks noChangeArrowheads="1"/>
          </p:cNvSpPr>
          <p:nvPr/>
        </p:nvSpPr>
        <p:spPr bwMode="auto">
          <a:xfrm>
            <a:off x="2987675" y="5805488"/>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a:t>
            </a:r>
            <a:r>
              <a:rPr lang="en-US" altLang="zh-CN" sz="2400" i="1" u="sng" dirty="0">
                <a:solidFill>
                  <a:srgbClr val="FF0000"/>
                </a:solidFill>
                <a:latin typeface="Times New Roman" panose="02020603050405020304" pitchFamily="18" charset="0"/>
                <a:cs typeface="Times New Roman" panose="02020603050405020304" pitchFamily="18" charset="0"/>
              </a:rPr>
              <a:t>2</a:t>
            </a:r>
          </a:p>
        </p:txBody>
      </p:sp>
      <p:sp>
        <p:nvSpPr>
          <p:cNvPr id="50182" name="文本框 17"/>
          <p:cNvSpPr txBox="1">
            <a:spLocks noChangeArrowheads="1"/>
          </p:cNvSpPr>
          <p:nvPr/>
        </p:nvSpPr>
        <p:spPr bwMode="auto">
          <a:xfrm>
            <a:off x="6570663"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R2        3</a:t>
            </a:r>
          </a:p>
        </p:txBody>
      </p:sp>
      <p:cxnSp>
        <p:nvCxnSpPr>
          <p:cNvPr id="50183" name="直接箭头连接符 9"/>
          <p:cNvCxnSpPr>
            <a:cxnSpLocks noChangeShapeType="1"/>
          </p:cNvCxnSpPr>
          <p:nvPr/>
        </p:nvCxnSpPr>
        <p:spPr bwMode="auto">
          <a:xfrm>
            <a:off x="5219700" y="4076700"/>
            <a:ext cx="1100138" cy="1223963"/>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0184" name="直接箭头连接符 10"/>
          <p:cNvCxnSpPr>
            <a:cxnSpLocks noChangeShapeType="1"/>
          </p:cNvCxnSpPr>
          <p:nvPr/>
        </p:nvCxnSpPr>
        <p:spPr bwMode="auto">
          <a:xfrm>
            <a:off x="5775325" y="3965575"/>
            <a:ext cx="1676400" cy="0"/>
          </a:xfrm>
          <a:prstGeom prst="straightConnector1">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pic>
        <p:nvPicPr>
          <p:cNvPr id="9" name="Picture 6" descr="求一张白底红色的大叉叉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60032" y="3794140"/>
            <a:ext cx="223116" cy="22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1"/>
          <p:cNvSpPr>
            <a:spLocks noChangeArrowheads="1"/>
          </p:cNvSpPr>
          <p:nvPr/>
        </p:nvSpPr>
        <p:spPr bwMode="auto">
          <a:xfrm>
            <a:off x="0" y="814388"/>
            <a:ext cx="9109075"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r>
              <a:rPr lang="en-US" altLang="zh-CN" sz="2400" dirty="0">
                <a:solidFill>
                  <a:srgbClr val="4D4D4D"/>
                </a:solidFill>
                <a:latin typeface="-apple-system"/>
              </a:rPr>
              <a:t>R1</a:t>
            </a:r>
            <a:r>
              <a:rPr lang="zh-CN" altLang="en-US" sz="2400" dirty="0">
                <a:solidFill>
                  <a:srgbClr val="4D4D4D"/>
                </a:solidFill>
                <a:latin typeface="-apple-system"/>
              </a:rPr>
              <a:t>的更新到达</a:t>
            </a:r>
            <a:r>
              <a:rPr lang="en-US" altLang="zh-CN" sz="2400" dirty="0">
                <a:solidFill>
                  <a:srgbClr val="4D4D4D"/>
                </a:solidFill>
                <a:latin typeface="-apple-system"/>
              </a:rPr>
              <a:t>R2</a:t>
            </a:r>
            <a:r>
              <a:rPr lang="zh-CN" altLang="en-US" sz="2400" dirty="0">
                <a:solidFill>
                  <a:srgbClr val="4D4D4D"/>
                </a:solidFill>
                <a:latin typeface="-apple-system"/>
              </a:rPr>
              <a:t>和</a:t>
            </a:r>
            <a:r>
              <a:rPr lang="en-US" altLang="zh-CN" sz="2400" dirty="0">
                <a:solidFill>
                  <a:srgbClr val="4D4D4D"/>
                </a:solidFill>
                <a:latin typeface="-apple-system"/>
              </a:rPr>
              <a:t>R3:</a:t>
            </a:r>
          </a:p>
          <a:p>
            <a:pPr marL="342900" indent="-342900" algn="just">
              <a:buFont typeface="Wingdings" panose="05000000000000000000" pitchFamily="2" charset="2"/>
              <a:buChar char="l"/>
            </a:pPr>
            <a:r>
              <a:rPr lang="en-US" altLang="zh-CN" sz="2400" dirty="0">
                <a:solidFill>
                  <a:srgbClr val="4D4D4D"/>
                </a:solidFill>
                <a:latin typeface="-apple-system"/>
              </a:rPr>
              <a:t>R2</a:t>
            </a:r>
            <a:r>
              <a:rPr lang="zh-CN" altLang="en-US" sz="2400" dirty="0">
                <a:solidFill>
                  <a:srgbClr val="4D4D4D"/>
                </a:solidFill>
                <a:latin typeface="-apple-system"/>
              </a:rPr>
              <a:t>发现以前通过</a:t>
            </a:r>
            <a:r>
              <a:rPr lang="en-US" altLang="zh-CN" sz="2400" dirty="0">
                <a:solidFill>
                  <a:srgbClr val="4D4D4D"/>
                </a:solidFill>
                <a:latin typeface="-apple-system"/>
              </a:rPr>
              <a:t>R1</a:t>
            </a:r>
            <a:r>
              <a:rPr lang="zh-CN" altLang="en-US" sz="2400" dirty="0">
                <a:solidFill>
                  <a:srgbClr val="4D4D4D"/>
                </a:solidFill>
                <a:latin typeface="-apple-system"/>
              </a:rPr>
              <a:t>需要</a:t>
            </a:r>
            <a:r>
              <a:rPr lang="en-US" altLang="zh-CN" sz="2400" dirty="0">
                <a:solidFill>
                  <a:srgbClr val="4D4D4D"/>
                </a:solidFill>
                <a:latin typeface="-apple-system"/>
              </a:rPr>
              <a:t>2</a:t>
            </a:r>
            <a:r>
              <a:rPr lang="zh-CN" altLang="en-US" sz="2400" dirty="0">
                <a:solidFill>
                  <a:srgbClr val="4D4D4D"/>
                </a:solidFill>
                <a:latin typeface="-apple-system"/>
              </a:rPr>
              <a:t>，现在需要</a:t>
            </a:r>
            <a:r>
              <a:rPr lang="en-US" altLang="zh-CN" sz="2400" dirty="0">
                <a:solidFill>
                  <a:srgbClr val="4D4D4D"/>
                </a:solidFill>
                <a:latin typeface="-apple-system"/>
              </a:rPr>
              <a:t>5</a:t>
            </a:r>
            <a:r>
              <a:rPr lang="zh-CN" altLang="en-US" sz="2400" dirty="0">
                <a:solidFill>
                  <a:srgbClr val="4D4D4D"/>
                </a:solidFill>
                <a:latin typeface="-apple-system"/>
              </a:rPr>
              <a:t>，因此修改路由表。</a:t>
            </a:r>
            <a:endParaRPr lang="zh-CN" altLang="en-US" sz="2400" dirty="0"/>
          </a:p>
        </p:txBody>
      </p:sp>
      <p:pic>
        <p:nvPicPr>
          <p:cNvPr id="5222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2933700"/>
            <a:ext cx="5014912"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文本框 13"/>
          <p:cNvSpPr txBox="1">
            <a:spLocks noChangeArrowheads="1"/>
          </p:cNvSpPr>
          <p:nvPr/>
        </p:nvSpPr>
        <p:spPr bwMode="auto">
          <a:xfrm>
            <a:off x="3419475"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R3        4</a:t>
            </a:r>
          </a:p>
        </p:txBody>
      </p:sp>
      <p:sp>
        <p:nvSpPr>
          <p:cNvPr id="52229" name="文本框 16"/>
          <p:cNvSpPr txBox="1">
            <a:spLocks noChangeArrowheads="1"/>
          </p:cNvSpPr>
          <p:nvPr/>
        </p:nvSpPr>
        <p:spPr bwMode="auto">
          <a:xfrm>
            <a:off x="2987675" y="5805488"/>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5</a:t>
            </a:r>
          </a:p>
        </p:txBody>
      </p:sp>
      <p:sp>
        <p:nvSpPr>
          <p:cNvPr id="52230" name="文本框 17"/>
          <p:cNvSpPr txBox="1">
            <a:spLocks noChangeArrowheads="1"/>
          </p:cNvSpPr>
          <p:nvPr/>
        </p:nvSpPr>
        <p:spPr bwMode="auto">
          <a:xfrm>
            <a:off x="6570663"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R2        3</a:t>
            </a:r>
          </a:p>
        </p:txBody>
      </p:sp>
      <p:cxnSp>
        <p:nvCxnSpPr>
          <p:cNvPr id="52231" name="直接箭头连接符 9"/>
          <p:cNvCxnSpPr>
            <a:cxnSpLocks noChangeShapeType="1"/>
          </p:cNvCxnSpPr>
          <p:nvPr/>
        </p:nvCxnSpPr>
        <p:spPr bwMode="auto">
          <a:xfrm>
            <a:off x="5219700" y="4076700"/>
            <a:ext cx="1100138" cy="1223963"/>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2232" name="直接箭头连接符 10"/>
          <p:cNvCxnSpPr>
            <a:cxnSpLocks noChangeShapeType="1"/>
          </p:cNvCxnSpPr>
          <p:nvPr/>
        </p:nvCxnSpPr>
        <p:spPr bwMode="auto">
          <a:xfrm>
            <a:off x="5775325" y="3965575"/>
            <a:ext cx="1676400" cy="0"/>
          </a:xfrm>
          <a:prstGeom prst="straightConnector1">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pic>
        <p:nvPicPr>
          <p:cNvPr id="9" name="Picture 6" descr="求一张白底红色的大叉叉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60032" y="3794140"/>
            <a:ext cx="223116" cy="22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0" y="814388"/>
            <a:ext cx="9109075"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r>
              <a:rPr lang="en-US" altLang="zh-CN" sz="2400" dirty="0">
                <a:solidFill>
                  <a:srgbClr val="4D4D4D"/>
                </a:solidFill>
                <a:latin typeface="-apple-system"/>
              </a:rPr>
              <a:t>R2</a:t>
            </a:r>
            <a:r>
              <a:rPr lang="zh-CN" altLang="en-US" sz="2400" dirty="0">
                <a:solidFill>
                  <a:srgbClr val="4D4D4D"/>
                </a:solidFill>
                <a:latin typeface="-apple-system"/>
              </a:rPr>
              <a:t>的更新到达</a:t>
            </a:r>
            <a:r>
              <a:rPr lang="en-US" altLang="zh-CN" sz="2400" dirty="0">
                <a:solidFill>
                  <a:srgbClr val="4D4D4D"/>
                </a:solidFill>
                <a:latin typeface="-apple-system"/>
              </a:rPr>
              <a:t>R1</a:t>
            </a:r>
            <a:r>
              <a:rPr lang="zh-CN" altLang="en-US" sz="2400" dirty="0">
                <a:solidFill>
                  <a:srgbClr val="4D4D4D"/>
                </a:solidFill>
                <a:latin typeface="-apple-system"/>
              </a:rPr>
              <a:t>和</a:t>
            </a:r>
            <a:r>
              <a:rPr lang="en-US" altLang="zh-CN" sz="2400" dirty="0">
                <a:solidFill>
                  <a:srgbClr val="4D4D4D"/>
                </a:solidFill>
                <a:latin typeface="-apple-system"/>
              </a:rPr>
              <a:t>R3:</a:t>
            </a:r>
          </a:p>
          <a:p>
            <a:pPr marL="342900" indent="-342900" algn="just">
              <a:buFont typeface="Wingdings" panose="05000000000000000000" pitchFamily="2" charset="2"/>
              <a:buChar char="l"/>
            </a:pPr>
            <a:r>
              <a:rPr lang="en-US" altLang="zh-CN" sz="2400" dirty="0">
                <a:solidFill>
                  <a:srgbClr val="4D4D4D"/>
                </a:solidFill>
                <a:latin typeface="-apple-system"/>
              </a:rPr>
              <a:t>R1</a:t>
            </a:r>
            <a:r>
              <a:rPr lang="zh-CN" altLang="en-US" sz="2400" dirty="0">
                <a:solidFill>
                  <a:srgbClr val="4D4D4D"/>
                </a:solidFill>
                <a:latin typeface="-apple-system"/>
              </a:rPr>
              <a:t>不更新，</a:t>
            </a:r>
            <a:r>
              <a:rPr lang="en-US" altLang="zh-CN" sz="2400" dirty="0">
                <a:solidFill>
                  <a:srgbClr val="4D4D4D"/>
                </a:solidFill>
                <a:latin typeface="-apple-system"/>
              </a:rPr>
              <a:t>R3</a:t>
            </a:r>
            <a:r>
              <a:rPr lang="zh-CN" altLang="en-US" sz="2400" dirty="0">
                <a:solidFill>
                  <a:srgbClr val="4D4D4D"/>
                </a:solidFill>
                <a:latin typeface="-apple-system"/>
              </a:rPr>
              <a:t>更新。</a:t>
            </a:r>
            <a:endParaRPr lang="zh-CN" altLang="en-US" sz="2400" dirty="0"/>
          </a:p>
        </p:txBody>
      </p:sp>
      <p:pic>
        <p:nvPicPr>
          <p:cNvPr id="5427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2933700"/>
            <a:ext cx="5014912"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文本框 13"/>
          <p:cNvSpPr txBox="1">
            <a:spLocks noChangeArrowheads="1"/>
          </p:cNvSpPr>
          <p:nvPr/>
        </p:nvSpPr>
        <p:spPr bwMode="auto">
          <a:xfrm>
            <a:off x="3419475"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R3        4</a:t>
            </a:r>
          </a:p>
        </p:txBody>
      </p:sp>
      <p:sp>
        <p:nvSpPr>
          <p:cNvPr id="54277" name="文本框 16"/>
          <p:cNvSpPr txBox="1">
            <a:spLocks noChangeArrowheads="1"/>
          </p:cNvSpPr>
          <p:nvPr/>
        </p:nvSpPr>
        <p:spPr bwMode="auto">
          <a:xfrm>
            <a:off x="2987675" y="5805488"/>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5</a:t>
            </a:r>
          </a:p>
        </p:txBody>
      </p:sp>
      <p:sp>
        <p:nvSpPr>
          <p:cNvPr id="54278" name="文本框 17"/>
          <p:cNvSpPr txBox="1">
            <a:spLocks noChangeArrowheads="1"/>
          </p:cNvSpPr>
          <p:nvPr/>
        </p:nvSpPr>
        <p:spPr bwMode="auto">
          <a:xfrm>
            <a:off x="6570663"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R2        </a:t>
            </a:r>
            <a:r>
              <a:rPr lang="en-US" altLang="zh-CN" sz="2400" i="1" u="sng" dirty="0">
                <a:solidFill>
                  <a:srgbClr val="FF0000"/>
                </a:solidFill>
                <a:latin typeface="Times New Roman" panose="02020603050405020304" pitchFamily="18" charset="0"/>
                <a:cs typeface="Times New Roman" panose="02020603050405020304" pitchFamily="18" charset="0"/>
              </a:rPr>
              <a:t>3</a:t>
            </a:r>
          </a:p>
        </p:txBody>
      </p:sp>
      <p:cxnSp>
        <p:nvCxnSpPr>
          <p:cNvPr id="54279" name="直接箭头连接符 9"/>
          <p:cNvCxnSpPr>
            <a:cxnSpLocks noChangeShapeType="1"/>
          </p:cNvCxnSpPr>
          <p:nvPr/>
        </p:nvCxnSpPr>
        <p:spPr bwMode="auto">
          <a:xfrm flipV="1">
            <a:off x="6948488" y="4581525"/>
            <a:ext cx="1079500" cy="1008063"/>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4280" name="直接箭头连接符 10"/>
          <p:cNvCxnSpPr>
            <a:cxnSpLocks noChangeShapeType="1"/>
          </p:cNvCxnSpPr>
          <p:nvPr/>
        </p:nvCxnSpPr>
        <p:spPr bwMode="auto">
          <a:xfrm flipH="1" flipV="1">
            <a:off x="4932363" y="4616450"/>
            <a:ext cx="760412" cy="936625"/>
          </a:xfrm>
          <a:prstGeom prst="straightConnector1">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pic>
        <p:nvPicPr>
          <p:cNvPr id="9" name="Picture 6" descr="求一张白底红色的大叉叉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60032" y="3794140"/>
            <a:ext cx="223116" cy="22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2263" y="2933700"/>
            <a:ext cx="5014912"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文本框 13"/>
          <p:cNvSpPr txBox="1">
            <a:spLocks noChangeArrowheads="1"/>
          </p:cNvSpPr>
          <p:nvPr/>
        </p:nvSpPr>
        <p:spPr bwMode="auto">
          <a:xfrm>
            <a:off x="3419475"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R1</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R3        4</a:t>
            </a:r>
          </a:p>
        </p:txBody>
      </p:sp>
      <p:sp>
        <p:nvSpPr>
          <p:cNvPr id="56324" name="文本框 16"/>
          <p:cNvSpPr txBox="1">
            <a:spLocks noChangeArrowheads="1"/>
          </p:cNvSpPr>
          <p:nvPr/>
        </p:nvSpPr>
        <p:spPr bwMode="auto">
          <a:xfrm>
            <a:off x="2987675" y="5788025"/>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R2</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R1        5</a:t>
            </a:r>
          </a:p>
        </p:txBody>
      </p:sp>
      <p:sp>
        <p:nvSpPr>
          <p:cNvPr id="56325" name="文本框 17"/>
          <p:cNvSpPr txBox="1">
            <a:spLocks noChangeArrowheads="1"/>
          </p:cNvSpPr>
          <p:nvPr/>
        </p:nvSpPr>
        <p:spPr bwMode="auto">
          <a:xfrm>
            <a:off x="6570663" y="2106613"/>
            <a:ext cx="2520950" cy="8463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b="1" u="sng" dirty="0">
                <a:solidFill>
                  <a:srgbClr val="0000FF"/>
                </a:solidFill>
                <a:latin typeface="Times New Roman" panose="02020603050405020304" pitchFamily="18" charset="0"/>
                <a:cs typeface="Times New Roman" panose="02020603050405020304" pitchFamily="18" charset="0"/>
              </a:rPr>
              <a:t>R3</a:t>
            </a:r>
          </a:p>
          <a:p>
            <a:pPr eaLnBrk="1" hangingPunct="1"/>
            <a:r>
              <a:rPr lang="en-US" altLang="zh-CN" sz="2400" dirty="0">
                <a:solidFill>
                  <a:srgbClr val="0070C0"/>
                </a:solidFill>
                <a:latin typeface="Times New Roman" panose="02020603050405020304" pitchFamily="18" charset="0"/>
                <a:cs typeface="Times New Roman" panose="02020603050405020304" pitchFamily="18" charset="0"/>
              </a:rPr>
              <a:t>Na     R2        6</a:t>
            </a:r>
          </a:p>
        </p:txBody>
      </p:sp>
      <p:cxnSp>
        <p:nvCxnSpPr>
          <p:cNvPr id="56326" name="直接箭头连接符 9"/>
          <p:cNvCxnSpPr>
            <a:cxnSpLocks noChangeShapeType="1"/>
          </p:cNvCxnSpPr>
          <p:nvPr/>
        </p:nvCxnSpPr>
        <p:spPr bwMode="auto">
          <a:xfrm flipV="1">
            <a:off x="6948488" y="4581525"/>
            <a:ext cx="1079500" cy="1008063"/>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56327" name="直接箭头连接符 10"/>
          <p:cNvCxnSpPr>
            <a:cxnSpLocks noChangeShapeType="1"/>
          </p:cNvCxnSpPr>
          <p:nvPr/>
        </p:nvCxnSpPr>
        <p:spPr bwMode="auto">
          <a:xfrm flipH="1" flipV="1">
            <a:off x="4932363" y="4616450"/>
            <a:ext cx="760412" cy="936625"/>
          </a:xfrm>
          <a:prstGeom prst="straightConnector1">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sp>
        <p:nvSpPr>
          <p:cNvPr id="56328" name="矩形 12"/>
          <p:cNvSpPr>
            <a:spLocks noChangeArrowheads="1"/>
          </p:cNvSpPr>
          <p:nvPr/>
        </p:nvSpPr>
        <p:spPr bwMode="auto">
          <a:xfrm>
            <a:off x="0" y="882650"/>
            <a:ext cx="9144000" cy="12461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r>
              <a:rPr lang="zh-CN" altLang="en-US">
                <a:solidFill>
                  <a:srgbClr val="4D4D4D"/>
                </a:solidFill>
                <a:latin typeface="-apple-system"/>
              </a:rPr>
              <a:t>以此循环，直到跳数达到超过</a:t>
            </a:r>
            <a:r>
              <a:rPr lang="en-US" altLang="zh-CN">
                <a:solidFill>
                  <a:srgbClr val="4D4D4D"/>
                </a:solidFill>
                <a:latin typeface="-apple-system"/>
              </a:rPr>
              <a:t>RIP</a:t>
            </a:r>
            <a:r>
              <a:rPr lang="zh-CN" altLang="en-US">
                <a:solidFill>
                  <a:srgbClr val="4D4D4D"/>
                </a:solidFill>
                <a:latin typeface="-apple-system"/>
              </a:rPr>
              <a:t>协议允许的最大值（在</a:t>
            </a:r>
            <a:r>
              <a:rPr lang="en-US" altLang="zh-CN">
                <a:solidFill>
                  <a:srgbClr val="4D4D4D"/>
                </a:solidFill>
                <a:latin typeface="-apple-system"/>
              </a:rPr>
              <a:t>RIP</a:t>
            </a:r>
            <a:r>
              <a:rPr lang="zh-CN" altLang="en-US">
                <a:solidFill>
                  <a:srgbClr val="4D4D4D"/>
                </a:solidFill>
                <a:latin typeface="-apple-system"/>
              </a:rPr>
              <a:t>中定义为</a:t>
            </a:r>
            <a:r>
              <a:rPr lang="en-US" altLang="zh-CN">
                <a:solidFill>
                  <a:srgbClr val="4D4D4D"/>
                </a:solidFill>
                <a:latin typeface="-apple-system"/>
              </a:rPr>
              <a:t>16</a:t>
            </a:r>
            <a:r>
              <a:rPr lang="zh-CN" altLang="en-US">
                <a:solidFill>
                  <a:srgbClr val="4D4D4D"/>
                </a:solidFill>
                <a:latin typeface="-apple-system"/>
              </a:rPr>
              <a:t>）。一旦一个路由器达到这个值，它将声明这条路径不可用，并从路由表中删除此路径。</a:t>
            </a:r>
            <a:endParaRPr lang="zh-CN" altLang="en-US"/>
          </a:p>
        </p:txBody>
      </p:sp>
      <p:pic>
        <p:nvPicPr>
          <p:cNvPr id="9" name="Picture 6" descr="求一张白底红色的大叉叉图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4860032" y="3794140"/>
            <a:ext cx="223116" cy="22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14350" y="836613"/>
            <a:ext cx="4824413" cy="695325"/>
          </a:xfrm>
        </p:spPr>
        <p:txBody>
          <a:bodyPr/>
          <a:lstStyle/>
          <a:p>
            <a:pPr eaLnBrk="1" hangingPunct="1"/>
            <a:r>
              <a:rPr lang="en-US" altLang="zh-CN" sz="3200" smtClean="0"/>
              <a:t>RIP </a:t>
            </a:r>
            <a:r>
              <a:rPr lang="zh-CN" altLang="en-US" sz="3200" smtClean="0"/>
              <a:t>协议的优缺点 </a:t>
            </a:r>
          </a:p>
        </p:txBody>
      </p:sp>
      <p:sp>
        <p:nvSpPr>
          <p:cNvPr id="58371" name="Rectangle 3"/>
          <p:cNvSpPr>
            <a:spLocks noGrp="1" noChangeArrowheads="1"/>
          </p:cNvSpPr>
          <p:nvPr>
            <p:ph idx="1"/>
          </p:nvPr>
        </p:nvSpPr>
        <p:spPr>
          <a:xfrm>
            <a:off x="539750" y="1844675"/>
            <a:ext cx="8353425" cy="4475163"/>
          </a:xfrm>
        </p:spPr>
        <p:txBody>
          <a:bodyPr/>
          <a:lstStyle/>
          <a:p>
            <a:pPr algn="just" eaLnBrk="1" hangingPunct="1"/>
            <a:r>
              <a:rPr lang="en-US" altLang="zh-CN" sz="2800" dirty="0" smtClean="0"/>
              <a:t>RIP </a:t>
            </a:r>
            <a:r>
              <a:rPr lang="zh-CN" altLang="en-US" sz="2800" dirty="0" smtClean="0"/>
              <a:t>协议最大的优点就是实现简单，开销较小。</a:t>
            </a:r>
          </a:p>
          <a:p>
            <a:pPr algn="just" eaLnBrk="1" hangingPunct="1"/>
            <a:r>
              <a:rPr lang="en-US" altLang="zh-CN" sz="2800" dirty="0" smtClean="0"/>
              <a:t>RIP </a:t>
            </a:r>
            <a:r>
              <a:rPr lang="zh-CN" altLang="en-US" sz="2800" dirty="0" smtClean="0"/>
              <a:t>限制了网络的规模，它能使用的最大距离为 </a:t>
            </a:r>
            <a:r>
              <a:rPr lang="en-US" altLang="zh-CN" sz="2800" dirty="0" smtClean="0"/>
              <a:t>15</a:t>
            </a:r>
            <a:r>
              <a:rPr lang="zh-CN" altLang="en-US" sz="2800" dirty="0" smtClean="0"/>
              <a:t>（</a:t>
            </a:r>
            <a:r>
              <a:rPr lang="en-US" altLang="zh-CN" sz="2800" dirty="0" smtClean="0"/>
              <a:t>16 </a:t>
            </a:r>
            <a:r>
              <a:rPr lang="zh-CN" altLang="en-US" sz="2800" dirty="0" smtClean="0"/>
              <a:t>表示不可达）。</a:t>
            </a:r>
          </a:p>
          <a:p>
            <a:pPr algn="just" eaLnBrk="1" hangingPunct="1"/>
            <a:r>
              <a:rPr lang="zh-CN" altLang="en-US" sz="2800" dirty="0" smtClean="0"/>
              <a:t>路由器之间交换的路由信息是路由器中的完整路由表，因而随着网络规模的扩大，开销也就增加。   </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692275" y="2565400"/>
            <a:ext cx="6335713" cy="768350"/>
          </a:xfrm>
        </p:spPr>
        <p:txBody>
          <a:bodyPr/>
          <a:lstStyle/>
          <a:p>
            <a:pPr eaLnBrk="1" hangingPunct="1"/>
            <a:r>
              <a:rPr lang="en-US" altLang="zh-CN" b="1" i="1" smtClean="0">
                <a:solidFill>
                  <a:srgbClr val="002060"/>
                </a:solidFill>
              </a:rPr>
              <a:t>OSPF</a:t>
            </a:r>
            <a:r>
              <a:rPr lang="en-US" altLang="zh-CN" sz="2400" b="1" i="1" smtClean="0">
                <a:solidFill>
                  <a:srgbClr val="002060"/>
                </a:solidFill>
              </a:rPr>
              <a:t> (Open Shortest Path First)</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95288" y="908050"/>
            <a:ext cx="8640762" cy="768350"/>
          </a:xfrm>
        </p:spPr>
        <p:txBody>
          <a:bodyPr/>
          <a:lstStyle/>
          <a:p>
            <a:pPr eaLnBrk="1" hangingPunct="1"/>
            <a:r>
              <a:rPr lang="en-US" altLang="zh-CN" smtClean="0"/>
              <a:t>OSPF</a:t>
            </a:r>
            <a:r>
              <a:rPr lang="en-US" altLang="zh-CN" sz="2400" smtClean="0"/>
              <a:t> (Open Shortest Path First)</a:t>
            </a:r>
          </a:p>
        </p:txBody>
      </p:sp>
      <p:pic>
        <p:nvPicPr>
          <p:cNvPr id="62467" name="图片 9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420938"/>
            <a:ext cx="6389688"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03238" y="1125538"/>
            <a:ext cx="6877050" cy="479425"/>
          </a:xfrm>
        </p:spPr>
        <p:txBody>
          <a:bodyPr/>
          <a:lstStyle/>
          <a:p>
            <a:pPr eaLnBrk="1" hangingPunct="1"/>
            <a:r>
              <a:rPr lang="en-US" altLang="zh-CN" sz="3200" smtClean="0"/>
              <a:t>OSPF (Open Shortest Path First)</a:t>
            </a:r>
          </a:p>
        </p:txBody>
      </p:sp>
      <p:sp>
        <p:nvSpPr>
          <p:cNvPr id="64515" name="Rectangle 3"/>
          <p:cNvSpPr>
            <a:spLocks noGrp="1" noChangeArrowheads="1"/>
          </p:cNvSpPr>
          <p:nvPr>
            <p:ph idx="1"/>
          </p:nvPr>
        </p:nvSpPr>
        <p:spPr>
          <a:xfrm>
            <a:off x="468313" y="1916113"/>
            <a:ext cx="8496300" cy="3889375"/>
          </a:xfrm>
        </p:spPr>
        <p:txBody>
          <a:bodyPr/>
          <a:lstStyle/>
          <a:p>
            <a:pPr eaLnBrk="1" hangingPunct="1">
              <a:lnSpc>
                <a:spcPct val="90000"/>
              </a:lnSpc>
              <a:buFont typeface="Wingdings" panose="05000000000000000000" pitchFamily="2" charset="2"/>
              <a:buNone/>
            </a:pPr>
            <a:r>
              <a:rPr lang="en-US" altLang="zh-CN" sz="2800" smtClean="0"/>
              <a:t>OSPF </a:t>
            </a:r>
            <a:r>
              <a:rPr lang="zh-CN" altLang="en-US" sz="2800" smtClean="0"/>
              <a:t>协议的基本特点</a:t>
            </a:r>
          </a:p>
          <a:p>
            <a:pPr eaLnBrk="1" hangingPunct="1">
              <a:lnSpc>
                <a:spcPct val="90000"/>
              </a:lnSpc>
            </a:pPr>
            <a:r>
              <a:rPr lang="zh-CN" altLang="en-US" sz="2800" smtClean="0"/>
              <a:t>“开放”表明 </a:t>
            </a:r>
            <a:r>
              <a:rPr lang="en-US" altLang="zh-CN" sz="2800" smtClean="0"/>
              <a:t>OSPF </a:t>
            </a:r>
            <a:r>
              <a:rPr lang="zh-CN" altLang="en-US" sz="2800" smtClean="0"/>
              <a:t>协议不是受某一家厂商控制，而是公开发表的。</a:t>
            </a:r>
          </a:p>
          <a:p>
            <a:pPr eaLnBrk="1" hangingPunct="1">
              <a:lnSpc>
                <a:spcPct val="90000"/>
              </a:lnSpc>
            </a:pPr>
            <a:r>
              <a:rPr lang="zh-CN" altLang="en-US" sz="2800" smtClean="0"/>
              <a:t>“最短路径优先”是因为使用了 </a:t>
            </a:r>
            <a:r>
              <a:rPr lang="en-US" altLang="zh-CN" sz="2800" smtClean="0"/>
              <a:t>Dijkstra </a:t>
            </a:r>
            <a:r>
              <a:rPr lang="zh-CN" altLang="en-US" sz="2800" smtClean="0"/>
              <a:t>提出的最短路径算法</a:t>
            </a:r>
            <a:r>
              <a:rPr lang="en-US" altLang="zh-CN" sz="2800" smtClean="0"/>
              <a:t>SPF</a:t>
            </a:r>
          </a:p>
          <a:p>
            <a:pPr eaLnBrk="1" hangingPunct="1">
              <a:lnSpc>
                <a:spcPct val="90000"/>
              </a:lnSpc>
            </a:pPr>
            <a:r>
              <a:rPr lang="en-US" altLang="zh-CN" sz="2800" smtClean="0"/>
              <a:t>OSPF </a:t>
            </a:r>
            <a:r>
              <a:rPr lang="zh-CN" altLang="en-US" sz="2800" smtClean="0"/>
              <a:t>只是一个协议的名字，它并不表示其他的路由选择协议不是“最短路径优先”。</a:t>
            </a:r>
          </a:p>
          <a:p>
            <a:pPr eaLnBrk="1" hangingPunct="1">
              <a:lnSpc>
                <a:spcPct val="90000"/>
              </a:lnSpc>
            </a:pPr>
            <a:r>
              <a:rPr lang="zh-CN" altLang="en-US" sz="2800" smtClean="0"/>
              <a:t>是分布式的</a:t>
            </a:r>
            <a:r>
              <a:rPr lang="zh-CN" altLang="en-US" sz="2800" smtClean="0">
                <a:solidFill>
                  <a:schemeClr val="hlink"/>
                </a:solidFill>
              </a:rPr>
              <a:t>链路状态协议</a:t>
            </a:r>
            <a:r>
              <a:rPr lang="zh-CN" altLang="en-US" sz="2800" smtClean="0"/>
              <a:t>。</a:t>
            </a:r>
            <a:r>
              <a:rPr lang="zh-CN" altLang="en-US" sz="2400" smtClean="0"/>
              <a:t> </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2763" y="115888"/>
            <a:ext cx="8116887" cy="1462087"/>
          </a:xfrm>
        </p:spPr>
        <p:txBody>
          <a:bodyPr/>
          <a:lstStyle/>
          <a:p>
            <a:pPr eaLnBrk="1" hangingPunct="1"/>
            <a:r>
              <a:rPr lang="zh-CN" altLang="en-US" smtClean="0"/>
              <a:t>分层次的路由选择协议</a:t>
            </a:r>
          </a:p>
        </p:txBody>
      </p:sp>
      <p:sp>
        <p:nvSpPr>
          <p:cNvPr id="11267" name="Rectangle 3"/>
          <p:cNvSpPr>
            <a:spLocks noGrp="1" noChangeArrowheads="1"/>
          </p:cNvSpPr>
          <p:nvPr>
            <p:ph idx="1"/>
          </p:nvPr>
        </p:nvSpPr>
        <p:spPr>
          <a:xfrm>
            <a:off x="395536" y="2492896"/>
            <a:ext cx="8569325" cy="3673127"/>
          </a:xfrm>
        </p:spPr>
        <p:txBody>
          <a:bodyPr/>
          <a:lstStyle/>
          <a:p>
            <a:pPr algn="just" eaLnBrk="1" hangingPunct="1"/>
            <a:r>
              <a:rPr lang="zh-CN" altLang="en-US" sz="2800" dirty="0" smtClean="0"/>
              <a:t>因特网采用分层次的路由选择协议。</a:t>
            </a:r>
          </a:p>
          <a:p>
            <a:pPr algn="just" eaLnBrk="1" hangingPunct="1"/>
            <a:r>
              <a:rPr lang="zh-CN" altLang="en-US" sz="2800" dirty="0" smtClean="0"/>
              <a:t>因特网的规模非常大。如果让所有的路由器知道所有的网络应怎样到达，则这种路由表将非常大，处理起来也太花时间。而所有这些路由器之间交换路由信息所需的带宽就会使因特网的通信链路饱和。</a:t>
            </a:r>
          </a:p>
          <a:p>
            <a:pPr algn="just" eaLnBrk="1" hangingPunct="1"/>
            <a:r>
              <a:rPr lang="zh-CN" altLang="en-US" sz="2800" dirty="0" smtClean="0"/>
              <a:t>许多单位不愿意外界了解自己单位网络的布局细节和本部门所采用的路由选择协议（这属于本部门内部的事情），但同时还希望连接到因特网上。   </a:t>
            </a:r>
          </a:p>
        </p:txBody>
      </p:sp>
      <p:pic>
        <p:nvPicPr>
          <p:cNvPr id="1026"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909" y="0"/>
            <a:ext cx="3779912" cy="22533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03238" y="1125538"/>
            <a:ext cx="6877050" cy="479425"/>
          </a:xfrm>
        </p:spPr>
        <p:txBody>
          <a:bodyPr/>
          <a:lstStyle/>
          <a:p>
            <a:pPr eaLnBrk="1" hangingPunct="1"/>
            <a:r>
              <a:rPr lang="zh-CN" altLang="en-US" sz="3200" smtClean="0"/>
              <a:t>概念</a:t>
            </a:r>
            <a:endParaRPr lang="en-US" altLang="zh-CN" sz="3200" smtClean="0"/>
          </a:p>
        </p:txBody>
      </p:sp>
      <p:sp>
        <p:nvSpPr>
          <p:cNvPr id="3" name="矩形 2"/>
          <p:cNvSpPr/>
          <p:nvPr/>
        </p:nvSpPr>
        <p:spPr>
          <a:xfrm>
            <a:off x="508000" y="1773238"/>
            <a:ext cx="1641475" cy="476250"/>
          </a:xfrm>
          <a:prstGeom prst="rect">
            <a:avLst/>
          </a:prstGeom>
          <a:solidFill>
            <a:schemeClr val="bg1">
              <a:lumMod val="95000"/>
            </a:schemeClr>
          </a:solidFill>
        </p:spPr>
        <p:txBody>
          <a:bodyPr wrap="none">
            <a:spAutoFit/>
          </a:bodyPr>
          <a:lstStyle/>
          <a:p>
            <a:pPr>
              <a:defRPr/>
            </a:pPr>
            <a:r>
              <a:rPr lang="en-US" altLang="zh-CN" b="1" dirty="0">
                <a:solidFill>
                  <a:srgbClr val="4F4F4F"/>
                </a:solidFill>
                <a:latin typeface="PingFang SC"/>
              </a:rPr>
              <a:t>Router-id</a:t>
            </a:r>
          </a:p>
        </p:txBody>
      </p:sp>
      <p:sp>
        <p:nvSpPr>
          <p:cNvPr id="66564" name="矩形 3"/>
          <p:cNvSpPr>
            <a:spLocks noChangeArrowheads="1"/>
          </p:cNvSpPr>
          <p:nvPr/>
        </p:nvSpPr>
        <p:spPr bwMode="auto">
          <a:xfrm>
            <a:off x="488950" y="2228850"/>
            <a:ext cx="84756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a:solidFill>
                  <a:srgbClr val="4D4D4D"/>
                </a:solidFill>
                <a:latin typeface="华文仿宋" panose="02010600040101010101" pitchFamily="2" charset="-122"/>
                <a:ea typeface="华文仿宋" panose="02010600040101010101" pitchFamily="2" charset="-122"/>
              </a:rPr>
              <a:t>每一台</a:t>
            </a:r>
            <a:r>
              <a:rPr lang="en-US" altLang="zh-CN">
                <a:solidFill>
                  <a:srgbClr val="4D4D4D"/>
                </a:solidFill>
                <a:latin typeface="华文仿宋" panose="02010600040101010101" pitchFamily="2" charset="-122"/>
                <a:ea typeface="华文仿宋" panose="02010600040101010101" pitchFamily="2" charset="-122"/>
              </a:rPr>
              <a:t>OSPF</a:t>
            </a:r>
            <a:r>
              <a:rPr lang="zh-CN" altLang="en-US">
                <a:solidFill>
                  <a:srgbClr val="4D4D4D"/>
                </a:solidFill>
                <a:latin typeface="华文仿宋" panose="02010600040101010101" pitchFamily="2" charset="-122"/>
                <a:ea typeface="华文仿宋" panose="02010600040101010101" pitchFamily="2" charset="-122"/>
              </a:rPr>
              <a:t>路由器只有一个</a:t>
            </a:r>
            <a:r>
              <a:rPr lang="en-US" altLang="zh-CN">
                <a:solidFill>
                  <a:srgbClr val="4D4D4D"/>
                </a:solidFill>
                <a:latin typeface="华文仿宋" panose="02010600040101010101" pitchFamily="2" charset="-122"/>
                <a:ea typeface="华文仿宋" panose="02010600040101010101" pitchFamily="2" charset="-122"/>
              </a:rPr>
              <a:t>Router-ID</a:t>
            </a:r>
            <a:r>
              <a:rPr lang="zh-CN" altLang="en-US">
                <a:solidFill>
                  <a:srgbClr val="4D4D4D"/>
                </a:solidFill>
                <a:latin typeface="华文仿宋" panose="02010600040101010101" pitchFamily="2" charset="-122"/>
                <a:ea typeface="华文仿宋" panose="02010600040101010101" pitchFamily="2" charset="-122"/>
              </a:rPr>
              <a:t>，</a:t>
            </a:r>
            <a:r>
              <a:rPr lang="en-US" altLang="zh-CN">
                <a:solidFill>
                  <a:srgbClr val="4D4D4D"/>
                </a:solidFill>
                <a:latin typeface="华文仿宋" panose="02010600040101010101" pitchFamily="2" charset="-122"/>
                <a:ea typeface="华文仿宋" panose="02010600040101010101" pitchFamily="2" charset="-122"/>
              </a:rPr>
              <a:t>Router-ID</a:t>
            </a:r>
            <a:r>
              <a:rPr lang="zh-CN" altLang="en-US">
                <a:solidFill>
                  <a:srgbClr val="4D4D4D"/>
                </a:solidFill>
                <a:latin typeface="华文仿宋" panose="02010600040101010101" pitchFamily="2" charset="-122"/>
                <a:ea typeface="华文仿宋" panose="02010600040101010101" pitchFamily="2" charset="-122"/>
              </a:rPr>
              <a:t>使用</a:t>
            </a:r>
            <a:r>
              <a:rPr lang="en-US" altLang="zh-CN">
                <a:solidFill>
                  <a:srgbClr val="4D4D4D"/>
                </a:solidFill>
                <a:latin typeface="华文仿宋" panose="02010600040101010101" pitchFamily="2" charset="-122"/>
                <a:ea typeface="华文仿宋" panose="02010600040101010101" pitchFamily="2" charset="-122"/>
              </a:rPr>
              <a:t>IP</a:t>
            </a:r>
            <a:r>
              <a:rPr lang="zh-CN" altLang="en-US">
                <a:solidFill>
                  <a:srgbClr val="4D4D4D"/>
                </a:solidFill>
                <a:latin typeface="华文仿宋" panose="02010600040101010101" pitchFamily="2" charset="-122"/>
                <a:ea typeface="华文仿宋" panose="02010600040101010101" pitchFamily="2" charset="-122"/>
              </a:rPr>
              <a:t>地址的形式来表示，如</a:t>
            </a:r>
            <a:r>
              <a:rPr lang="en-US" altLang="zh-CN">
                <a:solidFill>
                  <a:srgbClr val="4D4D4D"/>
                </a:solidFill>
                <a:latin typeface="华文仿宋" panose="02010600040101010101" pitchFamily="2" charset="-122"/>
                <a:ea typeface="华文仿宋" panose="02010600040101010101" pitchFamily="2" charset="-122"/>
              </a:rPr>
              <a:t>1.1.1.1</a:t>
            </a:r>
            <a:r>
              <a:rPr lang="zh-CN" altLang="en-US">
                <a:solidFill>
                  <a:srgbClr val="4D4D4D"/>
                </a:solidFill>
                <a:latin typeface="华文仿宋" panose="02010600040101010101" pitchFamily="2" charset="-122"/>
                <a:ea typeface="华文仿宋" panose="02010600040101010101" pitchFamily="2" charset="-122"/>
              </a:rPr>
              <a:t>。</a:t>
            </a:r>
            <a:endParaRPr lang="zh-CN" altLang="en-US">
              <a:latin typeface="华文仿宋" panose="02010600040101010101" pitchFamily="2" charset="-122"/>
              <a:ea typeface="华文仿宋" panose="02010600040101010101" pitchFamily="2" charset="-122"/>
            </a:endParaRPr>
          </a:p>
        </p:txBody>
      </p:sp>
      <p:sp>
        <p:nvSpPr>
          <p:cNvPr id="5" name="矩形 4"/>
          <p:cNvSpPr/>
          <p:nvPr/>
        </p:nvSpPr>
        <p:spPr>
          <a:xfrm>
            <a:off x="522288" y="3149600"/>
            <a:ext cx="831850" cy="476250"/>
          </a:xfrm>
          <a:prstGeom prst="rect">
            <a:avLst/>
          </a:prstGeom>
          <a:solidFill>
            <a:schemeClr val="bg1">
              <a:lumMod val="95000"/>
            </a:schemeClr>
          </a:solidFill>
        </p:spPr>
        <p:txBody>
          <a:bodyPr wrap="none">
            <a:spAutoFit/>
          </a:bodyPr>
          <a:lstStyle/>
          <a:p>
            <a:pPr>
              <a:defRPr/>
            </a:pPr>
            <a:r>
              <a:rPr lang="en-US" altLang="zh-CN" b="1" dirty="0">
                <a:solidFill>
                  <a:srgbClr val="4F4F4F"/>
                </a:solidFill>
                <a:latin typeface="PingFang SC"/>
              </a:rPr>
              <a:t>Cost</a:t>
            </a:r>
          </a:p>
        </p:txBody>
      </p:sp>
      <p:sp>
        <p:nvSpPr>
          <p:cNvPr id="66566" name="矩形 5"/>
          <p:cNvSpPr>
            <a:spLocks noChangeArrowheads="1"/>
          </p:cNvSpPr>
          <p:nvPr/>
        </p:nvSpPr>
        <p:spPr bwMode="auto">
          <a:xfrm>
            <a:off x="395288" y="3684588"/>
            <a:ext cx="84867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a:solidFill>
                  <a:srgbClr val="4D4D4D"/>
                </a:solidFill>
                <a:latin typeface="华文仿宋" panose="02010600040101010101" pitchFamily="2" charset="-122"/>
                <a:ea typeface="华文仿宋" panose="02010600040101010101" pitchFamily="2" charset="-122"/>
              </a:rPr>
              <a:t>OSPF</a:t>
            </a:r>
            <a:r>
              <a:rPr lang="zh-CN" altLang="en-US">
                <a:solidFill>
                  <a:srgbClr val="4D4D4D"/>
                </a:solidFill>
                <a:latin typeface="华文仿宋" panose="02010600040101010101" pitchFamily="2" charset="-122"/>
                <a:ea typeface="华文仿宋" panose="02010600040101010101" pitchFamily="2" charset="-122"/>
              </a:rPr>
              <a:t>使用接口的带宽来计算</a:t>
            </a:r>
            <a:r>
              <a:rPr lang="en-US" altLang="zh-CN">
                <a:solidFill>
                  <a:srgbClr val="4D4D4D"/>
                </a:solidFill>
                <a:latin typeface="华文仿宋" panose="02010600040101010101" pitchFamily="2" charset="-122"/>
                <a:ea typeface="华文仿宋" panose="02010600040101010101" pitchFamily="2" charset="-122"/>
              </a:rPr>
              <a:t>Metric</a:t>
            </a:r>
            <a:r>
              <a:rPr lang="zh-CN" altLang="en-US">
                <a:solidFill>
                  <a:srgbClr val="4D4D4D"/>
                </a:solidFill>
                <a:latin typeface="华文仿宋" panose="02010600040101010101" pitchFamily="2" charset="-122"/>
                <a:ea typeface="华文仿宋" panose="02010600040101010101" pitchFamily="2" charset="-122"/>
              </a:rPr>
              <a:t>。如果路由器要经过两个接口才能到达目标网络，那么很显然，两个接口的</a:t>
            </a:r>
            <a:r>
              <a:rPr lang="en-US" altLang="zh-CN">
                <a:solidFill>
                  <a:srgbClr val="4D4D4D"/>
                </a:solidFill>
                <a:latin typeface="华文仿宋" panose="02010600040101010101" pitchFamily="2" charset="-122"/>
                <a:ea typeface="华文仿宋" panose="02010600040101010101" pitchFamily="2" charset="-122"/>
              </a:rPr>
              <a:t>Cost</a:t>
            </a:r>
            <a:r>
              <a:rPr lang="zh-CN" altLang="en-US">
                <a:solidFill>
                  <a:srgbClr val="4D4D4D"/>
                </a:solidFill>
                <a:latin typeface="华文仿宋" panose="02010600040101010101" pitchFamily="2" charset="-122"/>
                <a:ea typeface="华文仿宋" panose="02010600040101010101" pitchFamily="2" charset="-122"/>
              </a:rPr>
              <a:t>值要累加起来，才算是到达目标网络的</a:t>
            </a:r>
            <a:r>
              <a:rPr lang="en-US" altLang="zh-CN">
                <a:solidFill>
                  <a:srgbClr val="4D4D4D"/>
                </a:solidFill>
                <a:latin typeface="华文仿宋" panose="02010600040101010101" pitchFamily="2" charset="-122"/>
                <a:ea typeface="华文仿宋" panose="02010600040101010101" pitchFamily="2" charset="-122"/>
              </a:rPr>
              <a:t>Metric</a:t>
            </a:r>
            <a:r>
              <a:rPr lang="zh-CN" altLang="en-US">
                <a:solidFill>
                  <a:srgbClr val="4D4D4D"/>
                </a:solidFill>
                <a:latin typeface="华文仿宋" panose="02010600040101010101" pitchFamily="2" charset="-122"/>
                <a:ea typeface="华文仿宋" panose="02010600040101010101" pitchFamily="2" charset="-122"/>
              </a:rPr>
              <a:t>值，所以</a:t>
            </a:r>
            <a:r>
              <a:rPr lang="en-US" altLang="zh-CN">
                <a:solidFill>
                  <a:srgbClr val="4D4D4D"/>
                </a:solidFill>
                <a:latin typeface="华文仿宋" panose="02010600040101010101" pitchFamily="2" charset="-122"/>
                <a:ea typeface="华文仿宋" panose="02010600040101010101" pitchFamily="2" charset="-122"/>
              </a:rPr>
              <a:t>OSPF</a:t>
            </a:r>
            <a:r>
              <a:rPr lang="zh-CN" altLang="en-US">
                <a:solidFill>
                  <a:srgbClr val="4D4D4D"/>
                </a:solidFill>
                <a:latin typeface="华文仿宋" panose="02010600040101010101" pitchFamily="2" charset="-122"/>
                <a:ea typeface="华文仿宋" panose="02010600040101010101" pitchFamily="2" charset="-122"/>
              </a:rPr>
              <a:t>路由器计算到达目标网络的</a:t>
            </a:r>
            <a:r>
              <a:rPr lang="en-US" altLang="zh-CN">
                <a:solidFill>
                  <a:srgbClr val="4D4D4D"/>
                </a:solidFill>
                <a:latin typeface="华文仿宋" panose="02010600040101010101" pitchFamily="2" charset="-122"/>
                <a:ea typeface="华文仿宋" panose="02010600040101010101" pitchFamily="2" charset="-122"/>
              </a:rPr>
              <a:t>Metric</a:t>
            </a:r>
            <a:r>
              <a:rPr lang="zh-CN" altLang="en-US">
                <a:solidFill>
                  <a:srgbClr val="4D4D4D"/>
                </a:solidFill>
                <a:latin typeface="华文仿宋" panose="02010600040101010101" pitchFamily="2" charset="-122"/>
                <a:ea typeface="华文仿宋" panose="02010600040101010101" pitchFamily="2" charset="-122"/>
              </a:rPr>
              <a:t>值，必须将沿途中所有接口的</a:t>
            </a:r>
            <a:r>
              <a:rPr lang="en-US" altLang="zh-CN">
                <a:solidFill>
                  <a:srgbClr val="4D4D4D"/>
                </a:solidFill>
                <a:latin typeface="华文仿宋" panose="02010600040101010101" pitchFamily="2" charset="-122"/>
                <a:ea typeface="华文仿宋" panose="02010600040101010101" pitchFamily="2" charset="-122"/>
              </a:rPr>
              <a:t>Cost</a:t>
            </a:r>
            <a:r>
              <a:rPr lang="zh-CN" altLang="en-US">
                <a:solidFill>
                  <a:srgbClr val="4D4D4D"/>
                </a:solidFill>
                <a:latin typeface="华文仿宋" panose="02010600040101010101" pitchFamily="2" charset="-122"/>
                <a:ea typeface="华文仿宋" panose="02010600040101010101" pitchFamily="2" charset="-122"/>
              </a:rPr>
              <a:t>值累加起来，链路是双向的，只计算出口链路的</a:t>
            </a:r>
            <a:r>
              <a:rPr lang="en-US" altLang="zh-CN">
                <a:solidFill>
                  <a:srgbClr val="4D4D4D"/>
                </a:solidFill>
                <a:latin typeface="华文仿宋" panose="02010600040101010101" pitchFamily="2" charset="-122"/>
                <a:ea typeface="华文仿宋" panose="02010600040101010101" pitchFamily="2" charset="-122"/>
              </a:rPr>
              <a:t>cost.</a:t>
            </a:r>
            <a:endParaRPr lang="zh-CN" altLang="en-US">
              <a:solidFill>
                <a:srgbClr val="4D4D4D"/>
              </a:solidFill>
              <a:latin typeface="华文仿宋" panose="02010600040101010101" pitchFamily="2" charset="-122"/>
              <a:ea typeface="华文仿宋" panose="02010600040101010101" pitchFamily="2" charset="-122"/>
            </a:endParaRPr>
          </a:p>
        </p:txBody>
      </p:sp>
      <p:pic>
        <p:nvPicPr>
          <p:cNvPr id="2" name="图片 1"/>
          <p:cNvPicPr>
            <a:picLocks noChangeAspect="1"/>
          </p:cNvPicPr>
          <p:nvPr/>
        </p:nvPicPr>
        <p:blipFill>
          <a:blip r:embed="rId3"/>
          <a:stretch>
            <a:fillRect/>
          </a:stretch>
        </p:blipFill>
        <p:spPr>
          <a:xfrm>
            <a:off x="3203848" y="5782116"/>
            <a:ext cx="5836018" cy="1024644"/>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03238" y="1125538"/>
            <a:ext cx="6877050" cy="479425"/>
          </a:xfrm>
        </p:spPr>
        <p:txBody>
          <a:bodyPr/>
          <a:lstStyle/>
          <a:p>
            <a:pPr eaLnBrk="1" hangingPunct="1"/>
            <a:r>
              <a:rPr lang="zh-CN" altLang="en-US" sz="3200" smtClean="0"/>
              <a:t>概念</a:t>
            </a:r>
            <a:endParaRPr lang="en-US" altLang="zh-CN" sz="3200" smtClean="0"/>
          </a:p>
        </p:txBody>
      </p:sp>
      <p:sp>
        <p:nvSpPr>
          <p:cNvPr id="2" name="矩形 1"/>
          <p:cNvSpPr/>
          <p:nvPr/>
        </p:nvSpPr>
        <p:spPr>
          <a:xfrm>
            <a:off x="504825" y="1773238"/>
            <a:ext cx="2039938" cy="476250"/>
          </a:xfrm>
          <a:prstGeom prst="rect">
            <a:avLst/>
          </a:prstGeom>
          <a:solidFill>
            <a:schemeClr val="bg1">
              <a:lumMod val="95000"/>
            </a:schemeClr>
          </a:solidFill>
        </p:spPr>
        <p:txBody>
          <a:bodyPr wrap="none">
            <a:spAutoFit/>
          </a:bodyPr>
          <a:lstStyle/>
          <a:p>
            <a:pPr>
              <a:defRPr/>
            </a:pPr>
            <a:r>
              <a:rPr lang="zh-CN" altLang="en-US" sz="2400" b="1" dirty="0">
                <a:solidFill>
                  <a:srgbClr val="4F4F4F"/>
                </a:solidFill>
                <a:latin typeface="华文仿宋" panose="02010600040101010101" pitchFamily="2" charset="-122"/>
                <a:ea typeface="华文仿宋" panose="02010600040101010101" pitchFamily="2" charset="-122"/>
              </a:rPr>
              <a:t>链路（</a:t>
            </a:r>
            <a:r>
              <a:rPr lang="en-US" altLang="zh-CN" sz="2400" b="1" dirty="0">
                <a:solidFill>
                  <a:srgbClr val="4F4F4F"/>
                </a:solidFill>
                <a:latin typeface="华文仿宋" panose="02010600040101010101" pitchFamily="2" charset="-122"/>
                <a:ea typeface="华文仿宋" panose="02010600040101010101" pitchFamily="2" charset="-122"/>
              </a:rPr>
              <a:t>Link</a:t>
            </a:r>
            <a:r>
              <a:rPr lang="zh-CN" altLang="en-US" sz="2400" b="1" dirty="0">
                <a:solidFill>
                  <a:srgbClr val="4F4F4F"/>
                </a:solidFill>
                <a:latin typeface="华文仿宋" panose="02010600040101010101" pitchFamily="2" charset="-122"/>
                <a:ea typeface="华文仿宋" panose="02010600040101010101" pitchFamily="2" charset="-122"/>
              </a:rPr>
              <a:t>）</a:t>
            </a:r>
          </a:p>
        </p:txBody>
      </p:sp>
      <p:sp>
        <p:nvSpPr>
          <p:cNvPr id="68612" name="矩形 6"/>
          <p:cNvSpPr>
            <a:spLocks noChangeArrowheads="1"/>
          </p:cNvSpPr>
          <p:nvPr/>
        </p:nvSpPr>
        <p:spPr bwMode="auto">
          <a:xfrm>
            <a:off x="503238" y="2249488"/>
            <a:ext cx="84613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400">
                <a:solidFill>
                  <a:srgbClr val="4D4D4D"/>
                </a:solidFill>
                <a:latin typeface="华文仿宋" panose="02010600040101010101" pitchFamily="2" charset="-122"/>
                <a:ea typeface="华文仿宋" panose="02010600040101010101" pitchFamily="2" charset="-122"/>
              </a:rPr>
              <a:t>就是路由器上的接口，指运行在</a:t>
            </a: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进程下的接口。</a:t>
            </a:r>
            <a:endParaRPr lang="zh-CN" altLang="en-US" sz="2400">
              <a:latin typeface="华文仿宋" panose="02010600040101010101" pitchFamily="2" charset="-122"/>
              <a:ea typeface="华文仿宋" panose="02010600040101010101" pitchFamily="2" charset="-122"/>
            </a:endParaRPr>
          </a:p>
        </p:txBody>
      </p:sp>
      <p:sp>
        <p:nvSpPr>
          <p:cNvPr id="9" name="矩形 8"/>
          <p:cNvSpPr/>
          <p:nvPr/>
        </p:nvSpPr>
        <p:spPr>
          <a:xfrm>
            <a:off x="493713" y="2727325"/>
            <a:ext cx="3255962" cy="461963"/>
          </a:xfrm>
          <a:prstGeom prst="rect">
            <a:avLst/>
          </a:prstGeom>
          <a:solidFill>
            <a:schemeClr val="bg1">
              <a:lumMod val="95000"/>
            </a:schemeClr>
          </a:solidFill>
        </p:spPr>
        <p:txBody>
          <a:bodyPr wrap="none">
            <a:spAutoFit/>
          </a:bodyPr>
          <a:lstStyle/>
          <a:p>
            <a:pPr>
              <a:defRPr/>
            </a:pPr>
            <a:r>
              <a:rPr lang="zh-CN" altLang="en-US" sz="2400" b="1" dirty="0">
                <a:solidFill>
                  <a:srgbClr val="4F4F4F"/>
                </a:solidFill>
                <a:latin typeface="华文仿宋" panose="02010600040101010101" pitchFamily="2" charset="-122"/>
                <a:ea typeface="华文仿宋" panose="02010600040101010101" pitchFamily="2" charset="-122"/>
              </a:rPr>
              <a:t>链路状态（</a:t>
            </a:r>
            <a:r>
              <a:rPr lang="en-US" altLang="zh-CN" sz="2400" b="1" dirty="0">
                <a:solidFill>
                  <a:srgbClr val="4F4F4F"/>
                </a:solidFill>
                <a:latin typeface="华文仿宋" panose="02010600040101010101" pitchFamily="2" charset="-122"/>
                <a:ea typeface="华文仿宋" panose="02010600040101010101" pitchFamily="2" charset="-122"/>
              </a:rPr>
              <a:t>Link-State</a:t>
            </a:r>
            <a:r>
              <a:rPr lang="zh-CN" altLang="en-US" sz="2400" b="1" dirty="0">
                <a:solidFill>
                  <a:srgbClr val="4F4F4F"/>
                </a:solidFill>
                <a:latin typeface="华文仿宋" panose="02010600040101010101" pitchFamily="2" charset="-122"/>
                <a:ea typeface="华文仿宋" panose="02010600040101010101" pitchFamily="2" charset="-122"/>
              </a:rPr>
              <a:t>）</a:t>
            </a:r>
          </a:p>
        </p:txBody>
      </p:sp>
      <p:sp>
        <p:nvSpPr>
          <p:cNvPr id="68614" name="矩形 9"/>
          <p:cNvSpPr>
            <a:spLocks noChangeArrowheads="1"/>
          </p:cNvSpPr>
          <p:nvPr/>
        </p:nvSpPr>
        <p:spPr bwMode="auto">
          <a:xfrm>
            <a:off x="396875" y="3203575"/>
            <a:ext cx="86741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buFont typeface="Arial" panose="020B0604020202020204" pitchFamily="34" charset="0"/>
              <a:buChar char="•"/>
            </a:pPr>
            <a:r>
              <a:rPr lang="zh-CN" altLang="en-US" sz="2400">
                <a:solidFill>
                  <a:srgbClr val="4D4D4D"/>
                </a:solidFill>
                <a:latin typeface="华文仿宋" panose="02010600040101010101" pitchFamily="2" charset="-122"/>
                <a:ea typeface="华文仿宋" panose="02010600040101010101" pitchFamily="2" charset="-122"/>
              </a:rPr>
              <a:t>链路状态（</a:t>
            </a:r>
            <a:r>
              <a:rPr lang="en-US" altLang="zh-CN" sz="2400">
                <a:solidFill>
                  <a:srgbClr val="4D4D4D"/>
                </a:solidFill>
                <a:latin typeface="华文仿宋" panose="02010600040101010101" pitchFamily="2" charset="-122"/>
                <a:ea typeface="华文仿宋" panose="02010600040101010101" pitchFamily="2" charset="-122"/>
              </a:rPr>
              <a:t>LSA</a:t>
            </a:r>
            <a:r>
              <a:rPr lang="zh-CN" altLang="en-US" sz="2400">
                <a:solidFill>
                  <a:srgbClr val="4D4D4D"/>
                </a:solidFill>
                <a:latin typeface="华文仿宋" panose="02010600040101010101" pitchFamily="2" charset="-122"/>
                <a:ea typeface="华文仿宋" panose="02010600040101010101" pitchFamily="2" charset="-122"/>
              </a:rPr>
              <a:t>）就是</a:t>
            </a: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接口上的描述信息，例如接口上的</a:t>
            </a:r>
            <a:r>
              <a:rPr lang="en-US" altLang="zh-CN" sz="2400">
                <a:solidFill>
                  <a:srgbClr val="4D4D4D"/>
                </a:solidFill>
                <a:latin typeface="华文仿宋" panose="02010600040101010101" pitchFamily="2" charset="-122"/>
                <a:ea typeface="华文仿宋" panose="02010600040101010101" pitchFamily="2" charset="-122"/>
              </a:rPr>
              <a:t>IP</a:t>
            </a:r>
            <a:r>
              <a:rPr lang="zh-CN" altLang="en-US" sz="2400">
                <a:solidFill>
                  <a:srgbClr val="4D4D4D"/>
                </a:solidFill>
                <a:latin typeface="华文仿宋" panose="02010600040101010101" pitchFamily="2" charset="-122"/>
                <a:ea typeface="华文仿宋" panose="02010600040101010101" pitchFamily="2" charset="-122"/>
              </a:rPr>
              <a:t>地址，子网掩码，网络类型，</a:t>
            </a:r>
            <a:r>
              <a:rPr lang="en-US" altLang="zh-CN" sz="2400">
                <a:solidFill>
                  <a:srgbClr val="4D4D4D"/>
                </a:solidFill>
                <a:latin typeface="华文仿宋" panose="02010600040101010101" pitchFamily="2" charset="-122"/>
                <a:ea typeface="华文仿宋" panose="02010600040101010101" pitchFamily="2" charset="-122"/>
              </a:rPr>
              <a:t>Cost</a:t>
            </a:r>
            <a:r>
              <a:rPr lang="zh-CN" altLang="en-US" sz="2400">
                <a:solidFill>
                  <a:srgbClr val="4D4D4D"/>
                </a:solidFill>
                <a:latin typeface="华文仿宋" panose="02010600040101010101" pitchFamily="2" charset="-122"/>
                <a:ea typeface="华文仿宋" panose="02010600040101010101" pitchFamily="2" charset="-122"/>
              </a:rPr>
              <a:t>值等等，</a:t>
            </a: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路由器之间交换的并不是路由表，而是链路状态（</a:t>
            </a:r>
            <a:r>
              <a:rPr lang="en-US" altLang="zh-CN" sz="2400">
                <a:solidFill>
                  <a:srgbClr val="4D4D4D"/>
                </a:solidFill>
                <a:latin typeface="华文仿宋" panose="02010600040101010101" pitchFamily="2" charset="-122"/>
                <a:ea typeface="华文仿宋" panose="02010600040101010101" pitchFamily="2" charset="-122"/>
              </a:rPr>
              <a:t>LSA</a:t>
            </a:r>
            <a:r>
              <a:rPr lang="zh-CN" altLang="en-US" sz="2400">
                <a:solidFill>
                  <a:srgbClr val="4D4D4D"/>
                </a:solidFill>
                <a:latin typeface="华文仿宋" panose="02010600040101010101" pitchFamily="2" charset="-122"/>
                <a:ea typeface="华文仿宋" panose="02010600040101010101" pitchFamily="2" charset="-122"/>
              </a:rPr>
              <a:t>）</a:t>
            </a:r>
            <a:r>
              <a:rPr lang="en-US" altLang="zh-CN" sz="2400">
                <a:solidFill>
                  <a:srgbClr val="4D4D4D"/>
                </a:solidFill>
                <a:latin typeface="华文仿宋" panose="02010600040101010101" pitchFamily="2" charset="-122"/>
                <a:ea typeface="华文仿宋" panose="02010600040101010101" pitchFamily="2" charset="-122"/>
              </a:rPr>
              <a:t>;</a:t>
            </a:r>
          </a:p>
          <a:p>
            <a:pPr algn="just">
              <a:buFont typeface="Arial" panose="020B0604020202020204" pitchFamily="34" charset="0"/>
              <a:buChar char="•"/>
            </a:pP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路由器会将自己所有的链路状态发给邻居，邻居将收到的链路状态放入链路状态数据库（</a:t>
            </a:r>
            <a:r>
              <a:rPr lang="en-US" altLang="zh-CN" sz="2400">
                <a:solidFill>
                  <a:srgbClr val="4D4D4D"/>
                </a:solidFill>
                <a:latin typeface="华文仿宋" panose="02010600040101010101" pitchFamily="2" charset="-122"/>
                <a:ea typeface="华文仿宋" panose="02010600040101010101" pitchFamily="2" charset="-122"/>
              </a:rPr>
              <a:t>Link-State Database</a:t>
            </a:r>
            <a:r>
              <a:rPr lang="zh-CN" altLang="en-US" sz="2400">
                <a:solidFill>
                  <a:srgbClr val="4D4D4D"/>
                </a:solidFill>
                <a:latin typeface="华文仿宋" panose="02010600040101010101" pitchFamily="2" charset="-122"/>
                <a:ea typeface="华文仿宋" panose="02010600040101010101" pitchFamily="2" charset="-122"/>
              </a:rPr>
              <a:t>），邻居再发给自己的所有邻居，并且在传递过程种，绝对不会有任何更改</a:t>
            </a:r>
            <a:r>
              <a:rPr lang="en-US" altLang="zh-CN" sz="2400">
                <a:solidFill>
                  <a:srgbClr val="4D4D4D"/>
                </a:solidFill>
                <a:latin typeface="华文仿宋" panose="02010600040101010101" pitchFamily="2" charset="-122"/>
                <a:ea typeface="华文仿宋" panose="02010600040101010101" pitchFamily="2" charset="-122"/>
              </a:rPr>
              <a:t>;</a:t>
            </a:r>
          </a:p>
          <a:p>
            <a:pPr algn="just">
              <a:buFont typeface="Arial" panose="020B0604020202020204" pitchFamily="34" charset="0"/>
              <a:buChar char="•"/>
            </a:pPr>
            <a:r>
              <a:rPr lang="zh-CN" altLang="en-US" sz="2400">
                <a:solidFill>
                  <a:srgbClr val="4D4D4D"/>
                </a:solidFill>
                <a:latin typeface="华文仿宋" panose="02010600040101010101" pitchFamily="2" charset="-122"/>
                <a:ea typeface="华文仿宋" panose="02010600040101010101" pitchFamily="2" charset="-122"/>
              </a:rPr>
              <a:t>所有的</a:t>
            </a: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路由器都拥有网络中所有的链路状态，并且所有路由器的链路状态应该能描绘出相同的网络拓朴</a:t>
            </a:r>
            <a:r>
              <a:rPr lang="en-US" altLang="zh-CN" sz="2400">
                <a:solidFill>
                  <a:srgbClr val="4D4D4D"/>
                </a:solidFill>
                <a:latin typeface="华文仿宋" panose="02010600040101010101" pitchFamily="2" charset="-122"/>
                <a:ea typeface="华文仿宋" panose="02010600040101010101" pitchFamily="2" charset="-122"/>
              </a:rPr>
              <a:t>.</a:t>
            </a:r>
            <a:endParaRPr lang="zh-CN" altLang="en-US" sz="2400">
              <a:latin typeface="华文仿宋" panose="02010600040101010101" pitchFamily="2" charset="-122"/>
              <a:ea typeface="华文仿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03238" y="1125538"/>
            <a:ext cx="6877050" cy="479425"/>
          </a:xfrm>
        </p:spPr>
        <p:txBody>
          <a:bodyPr/>
          <a:lstStyle/>
          <a:p>
            <a:pPr eaLnBrk="1" hangingPunct="1"/>
            <a:r>
              <a:rPr lang="zh-CN" altLang="en-US" sz="3200" smtClean="0"/>
              <a:t>概念</a:t>
            </a:r>
            <a:endParaRPr lang="en-US" altLang="zh-CN" sz="3200" smtClean="0"/>
          </a:p>
        </p:txBody>
      </p:sp>
      <p:sp>
        <p:nvSpPr>
          <p:cNvPr id="3" name="矩形 2"/>
          <p:cNvSpPr/>
          <p:nvPr/>
        </p:nvSpPr>
        <p:spPr>
          <a:xfrm>
            <a:off x="503238" y="1839913"/>
            <a:ext cx="2916237" cy="460375"/>
          </a:xfrm>
          <a:prstGeom prst="rect">
            <a:avLst/>
          </a:prstGeom>
          <a:solidFill>
            <a:schemeClr val="bg1">
              <a:lumMod val="95000"/>
            </a:schemeClr>
          </a:solidFill>
        </p:spPr>
        <p:txBody>
          <a:bodyPr>
            <a:spAutoFit/>
          </a:bodyPr>
          <a:lstStyle/>
          <a:p>
            <a:pPr algn="just">
              <a:defRPr/>
            </a:pPr>
            <a:r>
              <a:rPr lang="zh-CN" altLang="en-US" sz="2400" dirty="0">
                <a:solidFill>
                  <a:srgbClr val="4D4D4D"/>
                </a:solidFill>
                <a:latin typeface="华文仿宋" panose="02010600040101010101" pitchFamily="2" charset="-122"/>
                <a:ea typeface="华文仿宋" panose="02010600040101010101" pitchFamily="2" charset="-122"/>
              </a:rPr>
              <a:t>邻居（</a:t>
            </a:r>
            <a:r>
              <a:rPr lang="en-US" altLang="zh-CN" sz="2400" dirty="0">
                <a:solidFill>
                  <a:srgbClr val="4D4D4D"/>
                </a:solidFill>
                <a:latin typeface="华文仿宋" panose="02010600040101010101" pitchFamily="2" charset="-122"/>
                <a:ea typeface="华文仿宋" panose="02010600040101010101" pitchFamily="2" charset="-122"/>
              </a:rPr>
              <a:t>Neighbor</a:t>
            </a:r>
            <a:r>
              <a:rPr lang="zh-CN" altLang="en-US" sz="2400" dirty="0">
                <a:solidFill>
                  <a:srgbClr val="4D4D4D"/>
                </a:solidFill>
                <a:latin typeface="华文仿宋" panose="02010600040101010101" pitchFamily="2" charset="-122"/>
                <a:ea typeface="华文仿宋" panose="02010600040101010101" pitchFamily="2" charset="-122"/>
              </a:rPr>
              <a:t>）</a:t>
            </a:r>
          </a:p>
        </p:txBody>
      </p:sp>
      <p:sp>
        <p:nvSpPr>
          <p:cNvPr id="72708" name="矩形 3"/>
          <p:cNvSpPr>
            <a:spLocks noChangeArrowheads="1"/>
          </p:cNvSpPr>
          <p:nvPr/>
        </p:nvSpPr>
        <p:spPr bwMode="auto">
          <a:xfrm>
            <a:off x="425450" y="2411413"/>
            <a:ext cx="85693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buFont typeface="Arial" panose="020B0604020202020204" pitchFamily="34" charset="0"/>
              <a:buChar char="•"/>
            </a:pPr>
            <a:r>
              <a:rPr lang="en-US" altLang="zh-CN" sz="2400">
                <a:solidFill>
                  <a:schemeClr val="tx1"/>
                </a:solidFill>
                <a:latin typeface="华文仿宋" panose="02010600040101010101" pitchFamily="2" charset="-122"/>
                <a:ea typeface="华文仿宋" panose="02010600040101010101" pitchFamily="2" charset="-122"/>
              </a:rPr>
              <a:t>OSPF</a:t>
            </a:r>
            <a:r>
              <a:rPr lang="zh-CN" altLang="en-US" sz="2400">
                <a:solidFill>
                  <a:schemeClr val="tx1"/>
                </a:solidFill>
                <a:latin typeface="华文仿宋" panose="02010600040101010101" pitchFamily="2" charset="-122"/>
                <a:ea typeface="华文仿宋" panose="02010600040101010101" pitchFamily="2" charset="-122"/>
              </a:rPr>
              <a:t>只有邻居之间才会交换</a:t>
            </a:r>
            <a:r>
              <a:rPr lang="en-US" altLang="zh-CN" sz="2400">
                <a:solidFill>
                  <a:schemeClr val="tx1"/>
                </a:solidFill>
                <a:latin typeface="华文仿宋" panose="02010600040101010101" pitchFamily="2" charset="-122"/>
                <a:ea typeface="华文仿宋" panose="02010600040101010101" pitchFamily="2" charset="-122"/>
              </a:rPr>
              <a:t>LSA</a:t>
            </a:r>
            <a:r>
              <a:rPr lang="zh-CN" altLang="en-US" sz="2400">
                <a:solidFill>
                  <a:schemeClr val="tx1"/>
                </a:solidFill>
                <a:latin typeface="华文仿宋" panose="02010600040101010101" pitchFamily="2" charset="-122"/>
                <a:ea typeface="华文仿宋" panose="02010600040101010101" pitchFamily="2" charset="-122"/>
              </a:rPr>
              <a:t>，路由器会将链路状态数据库中所有的内容发给所有邻居，要想在</a:t>
            </a:r>
            <a:r>
              <a:rPr lang="en-US" altLang="zh-CN" sz="2400">
                <a:solidFill>
                  <a:schemeClr val="tx1"/>
                </a:solidFill>
                <a:latin typeface="华文仿宋" panose="02010600040101010101" pitchFamily="2" charset="-122"/>
                <a:ea typeface="华文仿宋" panose="02010600040101010101" pitchFamily="2" charset="-122"/>
              </a:rPr>
              <a:t>OSPF</a:t>
            </a:r>
            <a:r>
              <a:rPr lang="zh-CN" altLang="en-US" sz="2400">
                <a:solidFill>
                  <a:schemeClr val="tx1"/>
                </a:solidFill>
                <a:latin typeface="华文仿宋" panose="02010600040101010101" pitchFamily="2" charset="-122"/>
                <a:ea typeface="华文仿宋" panose="02010600040101010101" pitchFamily="2" charset="-122"/>
              </a:rPr>
              <a:t>路由器之间交换</a:t>
            </a:r>
            <a:r>
              <a:rPr lang="en-US" altLang="zh-CN" sz="2400">
                <a:solidFill>
                  <a:schemeClr val="tx1"/>
                </a:solidFill>
                <a:latin typeface="华文仿宋" panose="02010600040101010101" pitchFamily="2" charset="-122"/>
                <a:ea typeface="华文仿宋" panose="02010600040101010101" pitchFamily="2" charset="-122"/>
              </a:rPr>
              <a:t>LSA</a:t>
            </a:r>
            <a:r>
              <a:rPr lang="zh-CN" altLang="en-US" sz="2400">
                <a:solidFill>
                  <a:schemeClr val="tx1"/>
                </a:solidFill>
                <a:latin typeface="华文仿宋" panose="02010600040101010101" pitchFamily="2" charset="-122"/>
                <a:ea typeface="华文仿宋" panose="02010600040101010101" pitchFamily="2" charset="-122"/>
              </a:rPr>
              <a:t>，必须先形成</a:t>
            </a:r>
            <a:r>
              <a:rPr lang="en-US" altLang="zh-CN" sz="2400">
                <a:solidFill>
                  <a:schemeClr val="tx1"/>
                </a:solidFill>
                <a:latin typeface="华文仿宋" panose="02010600040101010101" pitchFamily="2" charset="-122"/>
                <a:ea typeface="华文仿宋" panose="02010600040101010101" pitchFamily="2" charset="-122"/>
              </a:rPr>
              <a:t>OSPF</a:t>
            </a:r>
            <a:r>
              <a:rPr lang="zh-CN" altLang="en-US" sz="2400">
                <a:solidFill>
                  <a:schemeClr val="tx1"/>
                </a:solidFill>
                <a:latin typeface="华文仿宋" panose="02010600040101010101" pitchFamily="2" charset="-122"/>
                <a:ea typeface="华文仿宋" panose="02010600040101010101" pitchFamily="2" charset="-122"/>
              </a:rPr>
              <a:t>邻居，</a:t>
            </a:r>
            <a:r>
              <a:rPr lang="en-US" altLang="zh-CN" sz="2400">
                <a:solidFill>
                  <a:schemeClr val="tx1"/>
                </a:solidFill>
                <a:latin typeface="华文仿宋" panose="02010600040101010101" pitchFamily="2" charset="-122"/>
                <a:ea typeface="华文仿宋" panose="02010600040101010101" pitchFamily="2" charset="-122"/>
              </a:rPr>
              <a:t>OSPF</a:t>
            </a:r>
            <a:r>
              <a:rPr lang="zh-CN" altLang="en-US" sz="2400">
                <a:solidFill>
                  <a:schemeClr val="tx1"/>
                </a:solidFill>
                <a:latin typeface="华文仿宋" panose="02010600040101010101" pitchFamily="2" charset="-122"/>
                <a:ea typeface="华文仿宋" panose="02010600040101010101" pitchFamily="2" charset="-122"/>
              </a:rPr>
              <a:t>邻居靠发送</a:t>
            </a:r>
            <a:r>
              <a:rPr lang="en-US" altLang="zh-CN" sz="2400">
                <a:solidFill>
                  <a:schemeClr val="tx1"/>
                </a:solidFill>
                <a:latin typeface="华文仿宋" panose="02010600040101010101" pitchFamily="2" charset="-122"/>
                <a:ea typeface="华文仿宋" panose="02010600040101010101" pitchFamily="2" charset="-122"/>
              </a:rPr>
              <a:t>Hello</a:t>
            </a:r>
            <a:r>
              <a:rPr lang="zh-CN" altLang="en-US" sz="2400">
                <a:solidFill>
                  <a:schemeClr val="tx1"/>
                </a:solidFill>
                <a:latin typeface="华文仿宋" panose="02010600040101010101" pitchFamily="2" charset="-122"/>
                <a:ea typeface="华文仿宋" panose="02010600040101010101" pitchFamily="2" charset="-122"/>
              </a:rPr>
              <a:t>包来建立和维护，</a:t>
            </a:r>
            <a:r>
              <a:rPr lang="en-US" altLang="zh-CN" sz="2400">
                <a:solidFill>
                  <a:schemeClr val="tx1"/>
                </a:solidFill>
                <a:latin typeface="华文仿宋" panose="02010600040101010101" pitchFamily="2" charset="-122"/>
                <a:ea typeface="华文仿宋" panose="02010600040101010101" pitchFamily="2" charset="-122"/>
              </a:rPr>
              <a:t>hello</a:t>
            </a:r>
            <a:r>
              <a:rPr lang="zh-CN" altLang="en-US" sz="2400">
                <a:solidFill>
                  <a:schemeClr val="tx1"/>
                </a:solidFill>
                <a:latin typeface="华文仿宋" panose="02010600040101010101" pitchFamily="2" charset="-122"/>
                <a:ea typeface="华文仿宋" panose="02010600040101010101" pitchFamily="2" charset="-122"/>
              </a:rPr>
              <a:t>包会在启动了</a:t>
            </a:r>
            <a:r>
              <a:rPr lang="en-US" altLang="zh-CN" sz="2400">
                <a:solidFill>
                  <a:schemeClr val="tx1"/>
                </a:solidFill>
                <a:latin typeface="华文仿宋" panose="02010600040101010101" pitchFamily="2" charset="-122"/>
                <a:ea typeface="华文仿宋" panose="02010600040101010101" pitchFamily="2" charset="-122"/>
              </a:rPr>
              <a:t>OSPF</a:t>
            </a:r>
            <a:r>
              <a:rPr lang="zh-CN" altLang="en-US" sz="2400">
                <a:solidFill>
                  <a:schemeClr val="tx1"/>
                </a:solidFill>
                <a:latin typeface="华文仿宋" panose="02010600040101010101" pitchFamily="2" charset="-122"/>
                <a:ea typeface="华文仿宋" panose="02010600040101010101" pitchFamily="2" charset="-122"/>
              </a:rPr>
              <a:t>的接口上周期性发送。</a:t>
            </a:r>
          </a:p>
        </p:txBody>
      </p:sp>
      <p:sp>
        <p:nvSpPr>
          <p:cNvPr id="2" name="矩形 1"/>
          <p:cNvSpPr/>
          <p:nvPr/>
        </p:nvSpPr>
        <p:spPr>
          <a:xfrm>
            <a:off x="625475" y="4265613"/>
            <a:ext cx="2657475" cy="477837"/>
          </a:xfrm>
          <a:prstGeom prst="rect">
            <a:avLst/>
          </a:prstGeom>
          <a:solidFill>
            <a:schemeClr val="bg1">
              <a:lumMod val="95000"/>
            </a:schemeClr>
          </a:solidFill>
        </p:spPr>
        <p:txBody>
          <a:bodyPr>
            <a:spAutoFit/>
          </a:bodyPr>
          <a:lstStyle/>
          <a:p>
            <a:pPr algn="just">
              <a:defRPr/>
            </a:pPr>
            <a:r>
              <a:rPr lang="zh-CN" altLang="en-US" sz="2400" dirty="0">
                <a:solidFill>
                  <a:srgbClr val="4D4D4D"/>
                </a:solidFill>
                <a:latin typeface="华文仿宋" panose="02010600040101010101" pitchFamily="2" charset="-122"/>
                <a:ea typeface="华文仿宋" panose="02010600040101010101" pitchFamily="2" charset="-122"/>
              </a:rPr>
              <a:t>邻接（</a:t>
            </a:r>
            <a:r>
              <a:rPr lang="en-US" altLang="zh-CN" sz="2400" dirty="0">
                <a:solidFill>
                  <a:srgbClr val="4D4D4D"/>
                </a:solidFill>
                <a:latin typeface="华文仿宋" panose="02010600040101010101" pitchFamily="2" charset="-122"/>
                <a:ea typeface="华文仿宋" panose="02010600040101010101" pitchFamily="2" charset="-122"/>
              </a:rPr>
              <a:t>Adjacency</a:t>
            </a:r>
            <a:r>
              <a:rPr lang="zh-CN" altLang="en-US" sz="2400" dirty="0">
                <a:solidFill>
                  <a:srgbClr val="4D4D4D"/>
                </a:solidFill>
                <a:latin typeface="华文仿宋" panose="02010600040101010101" pitchFamily="2" charset="-122"/>
                <a:ea typeface="华文仿宋" panose="02010600040101010101" pitchFamily="2" charset="-122"/>
              </a:rPr>
              <a:t>）</a:t>
            </a:r>
          </a:p>
        </p:txBody>
      </p:sp>
      <p:sp>
        <p:nvSpPr>
          <p:cNvPr id="72710" name="矩形 5"/>
          <p:cNvSpPr>
            <a:spLocks noChangeArrowheads="1"/>
          </p:cNvSpPr>
          <p:nvPr/>
        </p:nvSpPr>
        <p:spPr bwMode="auto">
          <a:xfrm>
            <a:off x="425450" y="4787900"/>
            <a:ext cx="857726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buFont typeface="Arial" panose="020B0604020202020204" pitchFamily="34" charset="0"/>
              <a:buChar char="•"/>
            </a:pPr>
            <a:r>
              <a:rPr lang="zh-CN" altLang="en-US" sz="2400">
                <a:solidFill>
                  <a:schemeClr val="tx1"/>
                </a:solidFill>
                <a:latin typeface="华文仿宋" panose="02010600040101010101" pitchFamily="2" charset="-122"/>
                <a:ea typeface="华文仿宋" panose="02010600040101010101" pitchFamily="2" charset="-122"/>
              </a:rPr>
              <a:t>两台</a:t>
            </a:r>
            <a:r>
              <a:rPr lang="en-US" altLang="zh-CN" sz="2400">
                <a:solidFill>
                  <a:schemeClr val="tx1"/>
                </a:solidFill>
                <a:latin typeface="华文仿宋" panose="02010600040101010101" pitchFamily="2" charset="-122"/>
                <a:ea typeface="华文仿宋" panose="02010600040101010101" pitchFamily="2" charset="-122"/>
              </a:rPr>
              <a:t>OSPF</a:t>
            </a:r>
            <a:r>
              <a:rPr lang="zh-CN" altLang="en-US" sz="2400">
                <a:solidFill>
                  <a:schemeClr val="tx1"/>
                </a:solidFill>
                <a:latin typeface="华文仿宋" panose="02010600040101010101" pitchFamily="2" charset="-122"/>
                <a:ea typeface="华文仿宋" panose="02010600040101010101" pitchFamily="2" charset="-122"/>
              </a:rPr>
              <a:t>路由器能够形成邻居，但并不一定能相互交换</a:t>
            </a:r>
            <a:r>
              <a:rPr lang="en-US" altLang="zh-CN" sz="2400">
                <a:solidFill>
                  <a:schemeClr val="tx1"/>
                </a:solidFill>
                <a:latin typeface="华文仿宋" panose="02010600040101010101" pitchFamily="2" charset="-122"/>
                <a:ea typeface="华文仿宋" panose="02010600040101010101" pitchFamily="2" charset="-122"/>
              </a:rPr>
              <a:t>LSA</a:t>
            </a:r>
            <a:r>
              <a:rPr lang="zh-CN" altLang="en-US" sz="2400">
                <a:solidFill>
                  <a:schemeClr val="tx1"/>
                </a:solidFill>
                <a:latin typeface="华文仿宋" panose="02010600040101010101" pitchFamily="2" charset="-122"/>
                <a:ea typeface="华文仿宋" panose="02010600040101010101" pitchFamily="2" charset="-122"/>
              </a:rPr>
              <a:t>，只要能交换</a:t>
            </a:r>
            <a:r>
              <a:rPr lang="en-US" altLang="zh-CN" sz="2400">
                <a:solidFill>
                  <a:schemeClr val="tx1"/>
                </a:solidFill>
                <a:latin typeface="华文仿宋" panose="02010600040101010101" pitchFamily="2" charset="-122"/>
                <a:ea typeface="华文仿宋" panose="02010600040101010101" pitchFamily="2" charset="-122"/>
              </a:rPr>
              <a:t>LSA</a:t>
            </a:r>
            <a:r>
              <a:rPr lang="zh-CN" altLang="en-US" sz="2400">
                <a:solidFill>
                  <a:schemeClr val="tx1"/>
                </a:solidFill>
                <a:latin typeface="华文仿宋" panose="02010600040101010101" pitchFamily="2" charset="-122"/>
                <a:ea typeface="华文仿宋" panose="02010600040101010101" pitchFamily="2" charset="-122"/>
              </a:rPr>
              <a:t>，关系则称为邻接（</a:t>
            </a:r>
            <a:r>
              <a:rPr lang="en-US" altLang="zh-CN" sz="2400">
                <a:solidFill>
                  <a:schemeClr val="tx1"/>
                </a:solidFill>
                <a:latin typeface="华文仿宋" panose="02010600040101010101" pitchFamily="2" charset="-122"/>
                <a:ea typeface="华文仿宋" panose="02010600040101010101" pitchFamily="2" charset="-122"/>
              </a:rPr>
              <a:t>Adjacency</a:t>
            </a:r>
            <a:r>
              <a:rPr lang="zh-CN" altLang="en-US" sz="2400">
                <a:solidFill>
                  <a:schemeClr val="tx1"/>
                </a:solidFill>
                <a:latin typeface="华文仿宋" panose="02010600040101010101" pitchFamily="2" charset="-122"/>
                <a:ea typeface="华文仿宋" panose="02010600040101010101" pitchFamily="2" charset="-122"/>
              </a:rPr>
              <a:t>）。邻居之间只交换</a:t>
            </a:r>
            <a:r>
              <a:rPr lang="en-US" altLang="zh-CN" sz="2400">
                <a:solidFill>
                  <a:schemeClr val="tx1"/>
                </a:solidFill>
                <a:latin typeface="华文仿宋" panose="02010600040101010101" pitchFamily="2" charset="-122"/>
                <a:ea typeface="华文仿宋" panose="02010600040101010101" pitchFamily="2" charset="-122"/>
              </a:rPr>
              <a:t>Hello</a:t>
            </a:r>
            <a:r>
              <a:rPr lang="zh-CN" altLang="en-US" sz="2400">
                <a:solidFill>
                  <a:schemeClr val="tx1"/>
                </a:solidFill>
                <a:latin typeface="华文仿宋" panose="02010600040101010101" pitchFamily="2" charset="-122"/>
                <a:ea typeface="华文仿宋" panose="02010600040101010101" pitchFamily="2" charset="-122"/>
              </a:rPr>
              <a:t>包，而邻接（</a:t>
            </a:r>
            <a:r>
              <a:rPr lang="en-US" altLang="zh-CN" sz="2400">
                <a:solidFill>
                  <a:schemeClr val="tx1"/>
                </a:solidFill>
                <a:latin typeface="华文仿宋" panose="02010600040101010101" pitchFamily="2" charset="-122"/>
                <a:ea typeface="华文仿宋" panose="02010600040101010101" pitchFamily="2" charset="-122"/>
              </a:rPr>
              <a:t>Adjacency</a:t>
            </a:r>
            <a:r>
              <a:rPr lang="zh-CN" altLang="en-US" sz="2400">
                <a:solidFill>
                  <a:schemeClr val="tx1"/>
                </a:solidFill>
                <a:latin typeface="华文仿宋" panose="02010600040101010101" pitchFamily="2" charset="-122"/>
                <a:ea typeface="华文仿宋" panose="02010600040101010101" pitchFamily="2" charset="-122"/>
              </a:rPr>
              <a:t>）之间不仅交换</a:t>
            </a:r>
            <a:r>
              <a:rPr lang="en-US" altLang="zh-CN" sz="2400">
                <a:solidFill>
                  <a:schemeClr val="tx1"/>
                </a:solidFill>
                <a:latin typeface="华文仿宋" panose="02010600040101010101" pitchFamily="2" charset="-122"/>
                <a:ea typeface="华文仿宋" panose="02010600040101010101" pitchFamily="2" charset="-122"/>
              </a:rPr>
              <a:t>Hello</a:t>
            </a:r>
            <a:r>
              <a:rPr lang="zh-CN" altLang="en-US" sz="2400">
                <a:solidFill>
                  <a:schemeClr val="tx1"/>
                </a:solidFill>
                <a:latin typeface="华文仿宋" panose="02010600040101010101" pitchFamily="2" charset="-122"/>
                <a:ea typeface="华文仿宋" panose="02010600040101010101" pitchFamily="2" charset="-122"/>
              </a:rPr>
              <a:t>包，还要交换</a:t>
            </a:r>
            <a:r>
              <a:rPr lang="en-US" altLang="zh-CN" sz="2400">
                <a:solidFill>
                  <a:schemeClr val="tx1"/>
                </a:solidFill>
                <a:latin typeface="华文仿宋" panose="02010600040101010101" pitchFamily="2" charset="-122"/>
                <a:ea typeface="华文仿宋" panose="02010600040101010101" pitchFamily="2" charset="-122"/>
              </a:rPr>
              <a:t>LSA</a:t>
            </a:r>
            <a:r>
              <a:rPr lang="zh-CN" altLang="en-US" sz="2400">
                <a:solidFill>
                  <a:schemeClr val="tx1"/>
                </a:solidFill>
                <a:latin typeface="华文仿宋" panose="02010600040101010101" pitchFamily="2" charset="-122"/>
                <a:ea typeface="华文仿宋" panose="02010600040101010101" pitchFamily="2" charset="-122"/>
              </a:rPr>
              <a:t>。</a:t>
            </a:r>
          </a:p>
        </p:txBody>
      </p:sp>
      <p:sp>
        <p:nvSpPr>
          <p:cNvPr id="72712" name="矩形 7"/>
          <p:cNvSpPr>
            <a:spLocks noChangeArrowheads="1"/>
          </p:cNvSpPr>
          <p:nvPr/>
        </p:nvSpPr>
        <p:spPr bwMode="auto">
          <a:xfrm>
            <a:off x="6948488" y="1365250"/>
            <a:ext cx="2195512" cy="704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pic>
        <p:nvPicPr>
          <p:cNvPr id="4" name="图片 3"/>
          <p:cNvPicPr>
            <a:picLocks noChangeAspect="1"/>
          </p:cNvPicPr>
          <p:nvPr/>
        </p:nvPicPr>
        <p:blipFill>
          <a:blip r:embed="rId3"/>
          <a:stretch>
            <a:fillRect/>
          </a:stretch>
        </p:blipFill>
        <p:spPr>
          <a:xfrm>
            <a:off x="3282950" y="4672"/>
            <a:ext cx="5874354" cy="1850455"/>
          </a:xfrm>
          <a:prstGeom prst="rect">
            <a:avLst/>
          </a:prstGeom>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3238" y="1803400"/>
            <a:ext cx="4860925" cy="461963"/>
          </a:xfrm>
          <a:solidFill>
            <a:schemeClr val="bg1">
              <a:lumMod val="95000"/>
            </a:schemeClr>
          </a:solidFill>
        </p:spPr>
        <p:txBody>
          <a:bodyPr>
            <a:spAutoFit/>
          </a:bodyPr>
          <a:lstStyle/>
          <a:p>
            <a:pPr algn="just">
              <a:defRPr/>
            </a:pPr>
            <a:r>
              <a:rPr lang="zh-CN" altLang="en-US" sz="2400" kern="1200" dirty="0">
                <a:solidFill>
                  <a:srgbClr val="4D4D4D"/>
                </a:solidFill>
                <a:latin typeface="华文仿宋" panose="02010600040101010101" pitchFamily="2" charset="-122"/>
                <a:ea typeface="华文仿宋" panose="02010600040101010101" pitchFamily="2" charset="-122"/>
                <a:cs typeface="+mn-cs"/>
              </a:rPr>
              <a:t>链路状态数据库</a:t>
            </a:r>
            <a:r>
              <a:rPr lang="en-US" altLang="zh-CN" sz="2400" kern="1200" dirty="0">
                <a:solidFill>
                  <a:srgbClr val="4D4D4D"/>
                </a:solidFill>
                <a:latin typeface="华文仿宋" panose="02010600040101010101" pitchFamily="2" charset="-122"/>
                <a:ea typeface="华文仿宋" panose="02010600040101010101" pitchFamily="2" charset="-122"/>
                <a:cs typeface="+mn-cs"/>
              </a:rPr>
              <a:t>(link-state database) </a:t>
            </a:r>
          </a:p>
        </p:txBody>
      </p:sp>
      <p:sp>
        <p:nvSpPr>
          <p:cNvPr id="29699" name="Rectangle 3"/>
          <p:cNvSpPr>
            <a:spLocks noGrp="1" noChangeArrowheads="1"/>
          </p:cNvSpPr>
          <p:nvPr>
            <p:ph idx="1"/>
          </p:nvPr>
        </p:nvSpPr>
        <p:spPr>
          <a:xfrm>
            <a:off x="395288" y="2565400"/>
            <a:ext cx="8528050" cy="2676525"/>
          </a:xfrm>
        </p:spPr>
        <p:txBody>
          <a:bodyPr>
            <a:spAutoFit/>
          </a:bodyPr>
          <a:lstStyle/>
          <a:p>
            <a:pPr marL="342900" indent="-342900" algn="just">
              <a:spcBef>
                <a:spcPct val="0"/>
              </a:spcBef>
              <a:buFont typeface="Arial" panose="020B0604020202020204" pitchFamily="34" charset="0"/>
              <a:buChar char="•"/>
              <a:defRPr/>
            </a:pPr>
            <a:r>
              <a:rPr lang="zh-CN" altLang="en-US" sz="2400" kern="1200" dirty="0">
                <a:latin typeface="华文仿宋" panose="02010600040101010101" pitchFamily="2" charset="-122"/>
                <a:ea typeface="华文仿宋" panose="02010600040101010101" pitchFamily="2" charset="-122"/>
              </a:rPr>
              <a:t>每个路由器中都保存期邻居发送过来的链路状态，称为链路状态数据库；</a:t>
            </a:r>
            <a:endParaRPr lang="en-US" altLang="zh-CN" sz="2400" kern="1200" dirty="0">
              <a:latin typeface="华文仿宋" panose="02010600040101010101" pitchFamily="2" charset="-122"/>
              <a:ea typeface="华文仿宋" panose="02010600040101010101" pitchFamily="2" charset="-122"/>
            </a:endParaRPr>
          </a:p>
          <a:p>
            <a:pPr marL="342900" indent="-342900" algn="just">
              <a:spcBef>
                <a:spcPct val="0"/>
              </a:spcBef>
              <a:buFont typeface="Arial" panose="020B0604020202020204" pitchFamily="34" charset="0"/>
              <a:buChar char="•"/>
              <a:defRPr/>
            </a:pPr>
            <a:r>
              <a:rPr lang="zh-CN" altLang="en-US" sz="2400" kern="1200" dirty="0">
                <a:latin typeface="华文仿宋" panose="02010600040101010101" pitchFamily="2" charset="-122"/>
                <a:ea typeface="华文仿宋" panose="02010600040101010101" pitchFamily="2" charset="-122"/>
              </a:rPr>
              <a:t>这个数据库实际上就是全网的拓扑结构图，它在全网范围内是一致的（这称为链路状态数据库的同步）。</a:t>
            </a:r>
          </a:p>
          <a:p>
            <a:pPr marL="342900" indent="-342900" algn="just">
              <a:spcBef>
                <a:spcPct val="0"/>
              </a:spcBef>
              <a:buFont typeface="Arial" panose="020B0604020202020204" pitchFamily="34" charset="0"/>
              <a:buChar char="•"/>
              <a:defRPr/>
            </a:pPr>
            <a:r>
              <a:rPr lang="en-US" altLang="zh-CN" sz="2400" kern="1200" dirty="0">
                <a:latin typeface="华文仿宋" panose="02010600040101010101" pitchFamily="2" charset="-122"/>
                <a:ea typeface="华文仿宋" panose="02010600040101010101" pitchFamily="2" charset="-122"/>
              </a:rPr>
              <a:t>OSPF </a:t>
            </a:r>
            <a:r>
              <a:rPr lang="zh-CN" altLang="en-US" sz="2400" kern="1200" dirty="0">
                <a:latin typeface="华文仿宋" panose="02010600040101010101" pitchFamily="2" charset="-122"/>
                <a:ea typeface="华文仿宋" panose="02010600040101010101" pitchFamily="2" charset="-122"/>
              </a:rPr>
              <a:t>的链路状态数据库能较快地进行更新，使各个路由器能及时更新其路由表。</a:t>
            </a:r>
            <a:r>
              <a:rPr lang="en-US" altLang="zh-CN" sz="2400" kern="1200" dirty="0">
                <a:latin typeface="华文仿宋" panose="02010600040101010101" pitchFamily="2" charset="-122"/>
                <a:ea typeface="华文仿宋" panose="02010600040101010101" pitchFamily="2" charset="-122"/>
              </a:rPr>
              <a:t>OSPF </a:t>
            </a:r>
            <a:r>
              <a:rPr lang="zh-CN" altLang="en-US" sz="2400" kern="1200" dirty="0">
                <a:latin typeface="华文仿宋" panose="02010600040101010101" pitchFamily="2" charset="-122"/>
                <a:ea typeface="华文仿宋" panose="02010600040101010101" pitchFamily="2" charset="-122"/>
              </a:rPr>
              <a:t>的更新过程收敛得快是其重要优点。  </a:t>
            </a:r>
          </a:p>
        </p:txBody>
      </p:sp>
      <p:sp>
        <p:nvSpPr>
          <p:cNvPr id="4" name="Rectangle 2"/>
          <p:cNvSpPr txBox="1">
            <a:spLocks noChangeArrowheads="1"/>
          </p:cNvSpPr>
          <p:nvPr/>
        </p:nvSpPr>
        <p:spPr bwMode="auto">
          <a:xfrm>
            <a:off x="503238" y="1125538"/>
            <a:ext cx="1331912"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defRPr/>
            </a:pPr>
            <a:r>
              <a:rPr lang="zh-CN" altLang="en-US" sz="3200" kern="0" smtClean="0"/>
              <a:t>概念</a:t>
            </a:r>
            <a:endParaRPr lang="en-US" altLang="zh-CN" sz="3200" kern="0" dirty="0" smtClean="0"/>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03238" y="1125538"/>
            <a:ext cx="6877050" cy="479425"/>
          </a:xfrm>
        </p:spPr>
        <p:txBody>
          <a:bodyPr/>
          <a:lstStyle/>
          <a:p>
            <a:pPr eaLnBrk="1" hangingPunct="1"/>
            <a:r>
              <a:rPr lang="zh-CN" altLang="en-US" sz="3200" smtClean="0"/>
              <a:t>概念</a:t>
            </a:r>
            <a:endParaRPr lang="en-US" altLang="zh-CN" sz="3200" smtClean="0"/>
          </a:p>
        </p:txBody>
      </p:sp>
      <p:sp>
        <p:nvSpPr>
          <p:cNvPr id="3" name="矩形 2"/>
          <p:cNvSpPr/>
          <p:nvPr/>
        </p:nvSpPr>
        <p:spPr>
          <a:xfrm>
            <a:off x="503238" y="2312988"/>
            <a:ext cx="1909762" cy="476250"/>
          </a:xfrm>
          <a:prstGeom prst="rect">
            <a:avLst/>
          </a:prstGeom>
          <a:solidFill>
            <a:schemeClr val="bg1">
              <a:lumMod val="95000"/>
            </a:schemeClr>
          </a:solidFill>
        </p:spPr>
        <p:txBody>
          <a:bodyPr>
            <a:spAutoFit/>
          </a:bodyPr>
          <a:lstStyle/>
          <a:p>
            <a:pPr algn="just">
              <a:defRPr/>
            </a:pPr>
            <a:r>
              <a:rPr lang="en-US" altLang="zh-CN" sz="2400" dirty="0">
                <a:solidFill>
                  <a:srgbClr val="4D4D4D"/>
                </a:solidFill>
                <a:latin typeface="华文仿宋" panose="02010600040101010101" pitchFamily="2" charset="-122"/>
                <a:ea typeface="华文仿宋" panose="02010600040101010101" pitchFamily="2" charset="-122"/>
              </a:rPr>
              <a:t>OSPF</a:t>
            </a:r>
            <a:r>
              <a:rPr lang="zh-CN" altLang="en-US" sz="2400" dirty="0">
                <a:solidFill>
                  <a:srgbClr val="4D4D4D"/>
                </a:solidFill>
                <a:latin typeface="华文仿宋" panose="02010600040101010101" pitchFamily="2" charset="-122"/>
                <a:ea typeface="华文仿宋" panose="02010600040101010101" pitchFamily="2" charset="-122"/>
              </a:rPr>
              <a:t>区域</a:t>
            </a:r>
          </a:p>
        </p:txBody>
      </p:sp>
      <p:sp>
        <p:nvSpPr>
          <p:cNvPr id="70660" name="矩形 3"/>
          <p:cNvSpPr>
            <a:spLocks noChangeArrowheads="1"/>
          </p:cNvSpPr>
          <p:nvPr/>
        </p:nvSpPr>
        <p:spPr bwMode="auto">
          <a:xfrm>
            <a:off x="179388" y="3068638"/>
            <a:ext cx="85693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buFont typeface="Arial" panose="020B0604020202020204" pitchFamily="34" charset="0"/>
              <a:buChar char="•"/>
            </a:pP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路由器之间会将所有的链路状态（</a:t>
            </a:r>
            <a:r>
              <a:rPr lang="en-US" altLang="zh-CN" sz="2400">
                <a:solidFill>
                  <a:srgbClr val="4D4D4D"/>
                </a:solidFill>
                <a:latin typeface="华文仿宋" panose="02010600040101010101" pitchFamily="2" charset="-122"/>
                <a:ea typeface="华文仿宋" panose="02010600040101010101" pitchFamily="2" charset="-122"/>
              </a:rPr>
              <a:t>LSA</a:t>
            </a:r>
            <a:r>
              <a:rPr lang="zh-CN" altLang="en-US" sz="2400">
                <a:solidFill>
                  <a:srgbClr val="4D4D4D"/>
                </a:solidFill>
                <a:latin typeface="华文仿宋" panose="02010600040101010101" pitchFamily="2" charset="-122"/>
                <a:ea typeface="华文仿宋" panose="02010600040101010101" pitchFamily="2" charset="-122"/>
              </a:rPr>
              <a:t>）相互交换，当网络规模达到一定程度时，</a:t>
            </a:r>
            <a:r>
              <a:rPr lang="en-US" altLang="zh-CN" sz="2400">
                <a:solidFill>
                  <a:srgbClr val="4D4D4D"/>
                </a:solidFill>
                <a:latin typeface="华文仿宋" panose="02010600040101010101" pitchFamily="2" charset="-122"/>
                <a:ea typeface="华文仿宋" panose="02010600040101010101" pitchFamily="2" charset="-122"/>
              </a:rPr>
              <a:t>LSA</a:t>
            </a:r>
            <a:r>
              <a:rPr lang="zh-CN" altLang="en-US" sz="2400">
                <a:solidFill>
                  <a:srgbClr val="4D4D4D"/>
                </a:solidFill>
                <a:latin typeface="华文仿宋" panose="02010600040101010101" pitchFamily="2" charset="-122"/>
                <a:ea typeface="华文仿宋" panose="02010600040101010101" pitchFamily="2" charset="-122"/>
              </a:rPr>
              <a:t>将形成一个庞大的数据库，势必会给</a:t>
            </a: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计算带来巨大的压力；</a:t>
            </a:r>
            <a:endParaRPr lang="en-US" altLang="zh-CN" sz="2400">
              <a:solidFill>
                <a:srgbClr val="4D4D4D"/>
              </a:solidFill>
              <a:latin typeface="华文仿宋" panose="02010600040101010101" pitchFamily="2" charset="-122"/>
              <a:ea typeface="华文仿宋" panose="02010600040101010101" pitchFamily="2" charset="-122"/>
            </a:endParaRPr>
          </a:p>
          <a:p>
            <a:pPr algn="just">
              <a:buFont typeface="Arial" panose="020B0604020202020204" pitchFamily="34" charset="0"/>
              <a:buChar char="•"/>
            </a:pPr>
            <a:r>
              <a:rPr lang="zh-CN" altLang="en-US" sz="2400">
                <a:solidFill>
                  <a:srgbClr val="4D4D4D"/>
                </a:solidFill>
                <a:latin typeface="华文仿宋" panose="02010600040101010101" pitchFamily="2" charset="-122"/>
                <a:ea typeface="华文仿宋" panose="02010600040101010101" pitchFamily="2" charset="-122"/>
              </a:rPr>
              <a:t>为了能够降低</a:t>
            </a: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计算的复杂程度，</a:t>
            </a: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采用分区域计算，将网络中所有</a:t>
            </a:r>
            <a:r>
              <a:rPr lang="en-US" altLang="zh-CN" sz="2400">
                <a:solidFill>
                  <a:srgbClr val="4D4D4D"/>
                </a:solidFill>
                <a:latin typeface="华文仿宋" panose="02010600040101010101" pitchFamily="2" charset="-122"/>
                <a:ea typeface="华文仿宋" panose="02010600040101010101" pitchFamily="2" charset="-122"/>
              </a:rPr>
              <a:t>OSPF</a:t>
            </a:r>
            <a:r>
              <a:rPr lang="zh-CN" altLang="en-US" sz="2400">
                <a:solidFill>
                  <a:srgbClr val="4D4D4D"/>
                </a:solidFill>
                <a:latin typeface="华文仿宋" panose="02010600040101010101" pitchFamily="2" charset="-122"/>
                <a:ea typeface="华文仿宋" panose="02010600040101010101" pitchFamily="2" charset="-122"/>
              </a:rPr>
              <a:t>路由器划分成不同的区域，每个区域负责各自区域精确的</a:t>
            </a:r>
            <a:r>
              <a:rPr lang="en-US" altLang="zh-CN" sz="2400">
                <a:solidFill>
                  <a:srgbClr val="4D4D4D"/>
                </a:solidFill>
                <a:latin typeface="华文仿宋" panose="02010600040101010101" pitchFamily="2" charset="-122"/>
                <a:ea typeface="华文仿宋" panose="02010600040101010101" pitchFamily="2" charset="-122"/>
              </a:rPr>
              <a:t>LSA</a:t>
            </a:r>
            <a:r>
              <a:rPr lang="zh-CN" altLang="en-US" sz="2400">
                <a:solidFill>
                  <a:srgbClr val="4D4D4D"/>
                </a:solidFill>
                <a:latin typeface="华文仿宋" panose="02010600040101010101" pitchFamily="2" charset="-122"/>
                <a:ea typeface="华文仿宋" panose="02010600040101010101" pitchFamily="2" charset="-122"/>
              </a:rPr>
              <a:t>传递与路由计算，然后再将一个区域的</a:t>
            </a:r>
            <a:r>
              <a:rPr lang="en-US" altLang="zh-CN" sz="2400">
                <a:solidFill>
                  <a:srgbClr val="4D4D4D"/>
                </a:solidFill>
                <a:latin typeface="华文仿宋" panose="02010600040101010101" pitchFamily="2" charset="-122"/>
                <a:ea typeface="华文仿宋" panose="02010600040101010101" pitchFamily="2" charset="-122"/>
              </a:rPr>
              <a:t>LSA</a:t>
            </a:r>
            <a:r>
              <a:rPr lang="zh-CN" altLang="en-US" sz="2400">
                <a:solidFill>
                  <a:srgbClr val="4D4D4D"/>
                </a:solidFill>
                <a:latin typeface="华文仿宋" panose="02010600040101010101" pitchFamily="2" charset="-122"/>
                <a:ea typeface="华文仿宋" panose="02010600040101010101" pitchFamily="2" charset="-122"/>
              </a:rPr>
              <a:t>简化和汇总之后转发到另外一个区域</a:t>
            </a:r>
            <a:r>
              <a:rPr lang="en-US" altLang="zh-CN" sz="2400">
                <a:solidFill>
                  <a:srgbClr val="4D4D4D"/>
                </a:solidFill>
                <a:latin typeface="华文仿宋" panose="02010600040101010101" pitchFamily="2" charset="-122"/>
                <a:ea typeface="华文仿宋" panose="02010600040101010101" pitchFamily="2" charset="-122"/>
              </a:rPr>
              <a:t>;</a:t>
            </a:r>
          </a:p>
          <a:p>
            <a:pPr algn="just">
              <a:buFont typeface="Arial" panose="020B0604020202020204" pitchFamily="34" charset="0"/>
              <a:buChar char="•"/>
            </a:pPr>
            <a:r>
              <a:rPr lang="zh-CN" altLang="en-US" sz="2400">
                <a:solidFill>
                  <a:srgbClr val="4D4D4D"/>
                </a:solidFill>
                <a:latin typeface="华文仿宋" panose="02010600040101010101" pitchFamily="2" charset="-122"/>
                <a:ea typeface="华文仿宋" panose="02010600040101010101" pitchFamily="2" charset="-122"/>
              </a:rPr>
              <a:t>在区域内部，拥有网络精确的</a:t>
            </a:r>
            <a:r>
              <a:rPr lang="en-US" altLang="zh-CN" sz="2400">
                <a:solidFill>
                  <a:srgbClr val="4D4D4D"/>
                </a:solidFill>
                <a:latin typeface="华文仿宋" panose="02010600040101010101" pitchFamily="2" charset="-122"/>
                <a:ea typeface="华文仿宋" panose="02010600040101010101" pitchFamily="2" charset="-122"/>
              </a:rPr>
              <a:t>LSA</a:t>
            </a:r>
            <a:r>
              <a:rPr lang="zh-CN" altLang="en-US" sz="2400">
                <a:solidFill>
                  <a:srgbClr val="4D4D4D"/>
                </a:solidFill>
                <a:latin typeface="华文仿宋" panose="02010600040101010101" pitchFamily="2" charset="-122"/>
                <a:ea typeface="华文仿宋" panose="02010600040101010101" pitchFamily="2" charset="-122"/>
              </a:rPr>
              <a:t>，而在不同区域，则传递简化的</a:t>
            </a:r>
            <a:r>
              <a:rPr lang="en-US" altLang="zh-CN" sz="2400">
                <a:solidFill>
                  <a:srgbClr val="4D4D4D"/>
                </a:solidFill>
                <a:latin typeface="华文仿宋" panose="02010600040101010101" pitchFamily="2" charset="-122"/>
                <a:ea typeface="华文仿宋" panose="02010600040101010101" pitchFamily="2" charset="-122"/>
              </a:rPr>
              <a:t>LSA</a:t>
            </a:r>
            <a:r>
              <a:rPr lang="zh-CN" altLang="en-US" sz="2400">
                <a:solidFill>
                  <a:srgbClr val="4D4D4D"/>
                </a:solidFill>
                <a:latin typeface="华文仿宋" panose="02010600040101010101" pitchFamily="2" charset="-122"/>
                <a:ea typeface="华文仿宋" panose="02010600040101010101" pitchFamily="2" charset="-122"/>
              </a:rPr>
              <a:t>。</a:t>
            </a:r>
          </a:p>
        </p:txBody>
      </p:sp>
      <p:pic>
        <p:nvPicPr>
          <p:cNvPr id="70661" name="Picture 2" descr="https://gimg2.baidu.com/image_search/src=http%3A%2F%2Fimg2020.cnblogs.com%2Fblog%2F1231521%2F202004%2F1231521-20200403150501910-377442821.png&amp;refer=http%3A%2F%2Fimg2020.cnblogs.com&amp;app=2002&amp;size=f9999,10000&amp;q=a80&amp;n=0&amp;g=0n&amp;fmt=auto?sec=1649750514&amp;t=8f86fbe1179791fdcf0805e33c884df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700" y="0"/>
            <a:ext cx="4305300"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665860"/>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9750" y="908050"/>
            <a:ext cx="3600450" cy="696913"/>
          </a:xfrm>
        </p:spPr>
        <p:txBody>
          <a:bodyPr/>
          <a:lstStyle/>
          <a:p>
            <a:pPr eaLnBrk="1" hangingPunct="1"/>
            <a:r>
              <a:rPr lang="en-US" altLang="zh-CN" sz="2800" smtClean="0"/>
              <a:t>OSPF</a:t>
            </a:r>
            <a:r>
              <a:rPr lang="zh-CN" altLang="en-US" sz="2800" smtClean="0"/>
              <a:t>基本过程 </a:t>
            </a:r>
          </a:p>
        </p:txBody>
      </p:sp>
      <p:sp>
        <p:nvSpPr>
          <p:cNvPr id="27651" name="Rectangle 3"/>
          <p:cNvSpPr>
            <a:spLocks noGrp="1" noChangeArrowheads="1"/>
          </p:cNvSpPr>
          <p:nvPr>
            <p:ph idx="1"/>
          </p:nvPr>
        </p:nvSpPr>
        <p:spPr>
          <a:xfrm>
            <a:off x="173038" y="1714500"/>
            <a:ext cx="8439150" cy="2751138"/>
          </a:xfrm>
        </p:spPr>
        <p:txBody>
          <a:bodyPr>
            <a:spAutoFit/>
          </a:bodyPr>
          <a:lstStyle/>
          <a:p>
            <a:pPr marL="0" indent="0" algn="just">
              <a:lnSpc>
                <a:spcPct val="120000"/>
              </a:lnSpc>
              <a:spcBef>
                <a:spcPct val="0"/>
              </a:spcBef>
              <a:buFont typeface="Wingdings" panose="05000000000000000000" pitchFamily="2" charset="2"/>
              <a:buNone/>
              <a:defRPr/>
            </a:pPr>
            <a:r>
              <a:rPr lang="zh-CN" altLang="en-US" sz="2400" kern="1200" dirty="0">
                <a:latin typeface="华文仿宋" panose="02010600040101010101" pitchFamily="2" charset="-122"/>
                <a:ea typeface="华文仿宋" panose="02010600040101010101" pitchFamily="2" charset="-122"/>
              </a:rPr>
              <a:t>（</a:t>
            </a:r>
            <a:r>
              <a:rPr lang="en-US" altLang="zh-CN" sz="2400" kern="1200" dirty="0">
                <a:latin typeface="华文仿宋" panose="02010600040101010101" pitchFamily="2" charset="-122"/>
                <a:ea typeface="华文仿宋" panose="02010600040101010101" pitchFamily="2" charset="-122"/>
              </a:rPr>
              <a:t>1</a:t>
            </a:r>
            <a:r>
              <a:rPr lang="zh-CN" altLang="en-US" sz="2400" kern="1200" dirty="0">
                <a:latin typeface="华文仿宋" panose="02010600040101010101" pitchFamily="2" charset="-122"/>
                <a:ea typeface="华文仿宋" panose="02010600040101010101" pitchFamily="2" charset="-122"/>
              </a:rPr>
              <a:t>）通过</a:t>
            </a:r>
            <a:r>
              <a:rPr lang="en-US" altLang="zh-CN" sz="2400" kern="1200" dirty="0">
                <a:latin typeface="华文仿宋" panose="02010600040101010101" pitchFamily="2" charset="-122"/>
                <a:ea typeface="华文仿宋" panose="02010600040101010101" pitchFamily="2" charset="-122"/>
              </a:rPr>
              <a:t>hello</a:t>
            </a:r>
            <a:r>
              <a:rPr lang="zh-CN" altLang="en-US" sz="2400" kern="1200" dirty="0">
                <a:latin typeface="华文仿宋" panose="02010600040101010101" pitchFamily="2" charset="-122"/>
                <a:ea typeface="华文仿宋" panose="02010600040101010101" pitchFamily="2" charset="-122"/>
              </a:rPr>
              <a:t>包构建邻居表</a:t>
            </a:r>
            <a:r>
              <a:rPr lang="zh-CN" altLang="en-US" sz="2400" kern="1200" dirty="0" smtClean="0">
                <a:latin typeface="华文仿宋" panose="02010600040101010101" pitchFamily="2" charset="-122"/>
                <a:ea typeface="华文仿宋" panose="02010600040101010101" pitchFamily="2" charset="-122"/>
              </a:rPr>
              <a:t>；</a:t>
            </a:r>
            <a:endParaRPr lang="en-US" altLang="zh-CN" sz="2400" kern="1200" dirty="0" smtClean="0">
              <a:latin typeface="华文仿宋" panose="02010600040101010101" pitchFamily="2" charset="-122"/>
              <a:ea typeface="华文仿宋" panose="02010600040101010101" pitchFamily="2" charset="-122"/>
            </a:endParaRPr>
          </a:p>
          <a:p>
            <a:pPr marL="0" indent="0" algn="just">
              <a:lnSpc>
                <a:spcPct val="120000"/>
              </a:lnSpc>
              <a:spcBef>
                <a:spcPct val="0"/>
              </a:spcBef>
              <a:buFont typeface="Wingdings" panose="05000000000000000000" pitchFamily="2" charset="2"/>
              <a:buNone/>
              <a:defRPr/>
            </a:pPr>
            <a:r>
              <a:rPr lang="zh-CN" altLang="en-US" sz="2400" kern="1200" dirty="0" smtClean="0">
                <a:latin typeface="华文仿宋" panose="02010600040101010101" pitchFamily="2" charset="-122"/>
                <a:ea typeface="华文仿宋" panose="02010600040101010101" pitchFamily="2" charset="-122"/>
              </a:rPr>
              <a:t>（</a:t>
            </a:r>
            <a:r>
              <a:rPr lang="en-US" altLang="zh-CN" sz="2400" kern="1200" dirty="0" smtClean="0">
                <a:latin typeface="华文仿宋" panose="02010600040101010101" pitchFamily="2" charset="-122"/>
                <a:ea typeface="华文仿宋" panose="02010600040101010101" pitchFamily="2" charset="-122"/>
              </a:rPr>
              <a:t>2</a:t>
            </a:r>
            <a:r>
              <a:rPr lang="zh-CN" altLang="en-US" sz="2400" kern="1200" dirty="0" smtClean="0">
                <a:latin typeface="华文仿宋" panose="02010600040101010101" pitchFamily="2" charset="-122"/>
                <a:ea typeface="华文仿宋" panose="02010600040101010101" pitchFamily="2" charset="-122"/>
              </a:rPr>
              <a:t>）进行条件匹配，满足匹配，建立邻接关系；</a:t>
            </a:r>
            <a:endParaRPr lang="en-US" altLang="zh-CN" sz="2400" kern="1200" dirty="0" smtClean="0">
              <a:latin typeface="华文仿宋" panose="02010600040101010101" pitchFamily="2" charset="-122"/>
              <a:ea typeface="华文仿宋" panose="02010600040101010101" pitchFamily="2" charset="-122"/>
            </a:endParaRPr>
          </a:p>
          <a:p>
            <a:pPr marL="0" indent="0" algn="just">
              <a:lnSpc>
                <a:spcPct val="120000"/>
              </a:lnSpc>
              <a:spcBef>
                <a:spcPct val="0"/>
              </a:spcBef>
              <a:buFont typeface="Wingdings" panose="05000000000000000000" pitchFamily="2" charset="2"/>
              <a:buNone/>
              <a:defRPr/>
            </a:pPr>
            <a:r>
              <a:rPr lang="zh-CN" altLang="en-US" sz="2400" kern="1200" dirty="0" smtClean="0">
                <a:latin typeface="华文仿宋" panose="02010600040101010101" pitchFamily="2" charset="-122"/>
                <a:ea typeface="华文仿宋" panose="02010600040101010101" pitchFamily="2" charset="-122"/>
              </a:rPr>
              <a:t>（</a:t>
            </a:r>
            <a:r>
              <a:rPr lang="en-US" altLang="zh-CN" sz="2400" kern="1200" dirty="0" smtClean="0">
                <a:latin typeface="华文仿宋" panose="02010600040101010101" pitchFamily="2" charset="-122"/>
                <a:ea typeface="华文仿宋" panose="02010600040101010101" pitchFamily="2" charset="-122"/>
              </a:rPr>
              <a:t>3</a:t>
            </a:r>
            <a:r>
              <a:rPr lang="zh-CN" altLang="en-US" sz="2400" kern="1200" dirty="0" smtClean="0">
                <a:latin typeface="华文仿宋" panose="02010600040101010101" pitchFamily="2" charset="-122"/>
                <a:ea typeface="华文仿宋" panose="02010600040101010101" pitchFamily="2" charset="-122"/>
              </a:rPr>
              <a:t>）具有邻接关系的邻居之间交换链路状态；</a:t>
            </a:r>
            <a:endParaRPr lang="en-US" altLang="zh-CN" sz="2400" kern="1200" dirty="0" smtClean="0">
              <a:latin typeface="华文仿宋" panose="02010600040101010101" pitchFamily="2" charset="-122"/>
              <a:ea typeface="华文仿宋" panose="02010600040101010101" pitchFamily="2" charset="-122"/>
            </a:endParaRPr>
          </a:p>
          <a:p>
            <a:pPr marL="0" indent="0" algn="just">
              <a:lnSpc>
                <a:spcPct val="120000"/>
              </a:lnSpc>
              <a:spcBef>
                <a:spcPct val="0"/>
              </a:spcBef>
              <a:buFont typeface="Wingdings" panose="05000000000000000000" pitchFamily="2" charset="2"/>
              <a:buNone/>
              <a:defRPr/>
            </a:pPr>
            <a:r>
              <a:rPr lang="zh-CN" altLang="en-US" sz="2400" kern="1200" dirty="0" smtClean="0">
                <a:latin typeface="华文仿宋" panose="02010600040101010101" pitchFamily="2" charset="-122"/>
                <a:ea typeface="华文仿宋" panose="02010600040101010101" pitchFamily="2" charset="-122"/>
              </a:rPr>
              <a:t>（</a:t>
            </a:r>
            <a:r>
              <a:rPr lang="en-US" altLang="zh-CN" sz="2400" kern="1200" dirty="0" smtClean="0">
                <a:latin typeface="华文仿宋" panose="02010600040101010101" pitchFamily="2" charset="-122"/>
                <a:ea typeface="华文仿宋" panose="02010600040101010101" pitchFamily="2" charset="-122"/>
              </a:rPr>
              <a:t>4</a:t>
            </a:r>
            <a:r>
              <a:rPr lang="zh-CN" altLang="en-US" sz="2400" kern="1200" dirty="0" smtClean="0">
                <a:latin typeface="华文仿宋" panose="02010600040101010101" pitchFamily="2" charset="-122"/>
                <a:ea typeface="华文仿宋" panose="02010600040101010101" pitchFamily="2" charset="-122"/>
              </a:rPr>
              <a:t>）所有邻居发过来的链路状态构成</a:t>
            </a:r>
            <a:r>
              <a:rPr lang="zh-CN" altLang="en-US" sz="2400" kern="1200" dirty="0">
                <a:latin typeface="华文仿宋" panose="02010600040101010101" pitchFamily="2" charset="-122"/>
                <a:ea typeface="华文仿宋" panose="02010600040101010101" pitchFamily="2" charset="-122"/>
              </a:rPr>
              <a:t>链路状态数据库</a:t>
            </a:r>
            <a:r>
              <a:rPr lang="zh-CN" altLang="en-US" sz="2400" kern="1200" dirty="0" smtClean="0">
                <a:latin typeface="华文仿宋" panose="02010600040101010101" pitchFamily="2" charset="-122"/>
                <a:ea typeface="华文仿宋" panose="02010600040101010101" pitchFamily="2" charset="-122"/>
              </a:rPr>
              <a:t>；</a:t>
            </a:r>
            <a:endParaRPr lang="en-US" altLang="zh-CN" sz="2400" kern="1200" dirty="0" smtClean="0">
              <a:latin typeface="华文仿宋" panose="02010600040101010101" pitchFamily="2" charset="-122"/>
              <a:ea typeface="华文仿宋" panose="02010600040101010101" pitchFamily="2" charset="-122"/>
            </a:endParaRPr>
          </a:p>
          <a:p>
            <a:pPr marL="0" indent="0" algn="just">
              <a:lnSpc>
                <a:spcPct val="120000"/>
              </a:lnSpc>
              <a:spcBef>
                <a:spcPct val="0"/>
              </a:spcBef>
              <a:buFont typeface="Wingdings" panose="05000000000000000000" pitchFamily="2" charset="2"/>
              <a:buNone/>
              <a:defRPr/>
            </a:pPr>
            <a:r>
              <a:rPr lang="zh-CN" altLang="en-US" sz="2400" kern="1200" dirty="0" smtClean="0">
                <a:latin typeface="华文仿宋" panose="02010600040101010101" pitchFamily="2" charset="-122"/>
                <a:ea typeface="华文仿宋" panose="02010600040101010101" pitchFamily="2" charset="-122"/>
              </a:rPr>
              <a:t>（</a:t>
            </a:r>
            <a:r>
              <a:rPr lang="en-US" altLang="zh-CN" sz="2400" kern="1200" dirty="0" smtClean="0">
                <a:latin typeface="华文仿宋" panose="02010600040101010101" pitchFamily="2" charset="-122"/>
                <a:ea typeface="华文仿宋" panose="02010600040101010101" pitchFamily="2" charset="-122"/>
              </a:rPr>
              <a:t>5</a:t>
            </a:r>
            <a:r>
              <a:rPr lang="zh-CN" altLang="en-US" sz="2400" kern="1200" dirty="0" smtClean="0">
                <a:latin typeface="华文仿宋" panose="02010600040101010101" pitchFamily="2" charset="-122"/>
                <a:ea typeface="华文仿宋" panose="02010600040101010101" pitchFamily="2" charset="-122"/>
              </a:rPr>
              <a:t>）每个路由器根据自己拥有的链路状态数据库构建整个网络的拓扑结构，以及链路的</a:t>
            </a:r>
            <a:r>
              <a:rPr lang="en-US" altLang="zh-CN" sz="2400" kern="1200" dirty="0" smtClean="0">
                <a:latin typeface="华文仿宋" panose="02010600040101010101" pitchFamily="2" charset="-122"/>
                <a:ea typeface="华文仿宋" panose="02010600040101010101" pitchFamily="2" charset="-122"/>
              </a:rPr>
              <a:t>cost</a:t>
            </a:r>
            <a:r>
              <a:rPr lang="zh-CN" altLang="en-US" sz="2400" kern="1200" dirty="0" smtClean="0">
                <a:latin typeface="华文仿宋" panose="02010600040101010101" pitchFamily="2" charset="-122"/>
                <a:ea typeface="华文仿宋" panose="02010600040101010101" pitchFamily="2" charset="-122"/>
              </a:rPr>
              <a:t>；</a:t>
            </a:r>
            <a:endParaRPr lang="en-US" altLang="zh-CN" sz="2400" kern="1200" dirty="0" smtClean="0">
              <a:latin typeface="华文仿宋" panose="02010600040101010101" pitchFamily="2" charset="-122"/>
              <a:ea typeface="华文仿宋" panose="02010600040101010101" pitchFamily="2" charset="-122"/>
            </a:endParaRPr>
          </a:p>
        </p:txBody>
      </p:sp>
      <p:pic>
        <p:nvPicPr>
          <p:cNvPr id="7680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4575" y="-1588"/>
            <a:ext cx="4300538"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952875"/>
            <a:ext cx="4583113"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矩形 1"/>
          <p:cNvSpPr>
            <a:spLocks noChangeArrowheads="1"/>
          </p:cNvSpPr>
          <p:nvPr/>
        </p:nvSpPr>
        <p:spPr bwMode="auto">
          <a:xfrm>
            <a:off x="142875" y="4465638"/>
            <a:ext cx="43576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lnSpc>
                <a:spcPct val="120000"/>
              </a:lnSpc>
            </a:pPr>
            <a:r>
              <a:rPr lang="zh-CN" altLang="en-US" sz="2400">
                <a:solidFill>
                  <a:schemeClr val="tx1"/>
                </a:solidFill>
                <a:latin typeface="华文仿宋" panose="02010600040101010101" pitchFamily="2" charset="-122"/>
                <a:ea typeface="华文仿宋" panose="02010600040101010101" pitchFamily="2" charset="-122"/>
              </a:rPr>
              <a:t>（</a:t>
            </a:r>
            <a:r>
              <a:rPr lang="en-US" altLang="zh-CN" sz="2400">
                <a:solidFill>
                  <a:schemeClr val="tx1"/>
                </a:solidFill>
                <a:latin typeface="华文仿宋" panose="02010600040101010101" pitchFamily="2" charset="-122"/>
                <a:ea typeface="华文仿宋" panose="02010600040101010101" pitchFamily="2" charset="-122"/>
              </a:rPr>
              <a:t>6</a:t>
            </a:r>
            <a:r>
              <a:rPr lang="zh-CN" altLang="en-US" sz="2400">
                <a:solidFill>
                  <a:schemeClr val="tx1"/>
                </a:solidFill>
                <a:latin typeface="华文仿宋" panose="02010600040101010101" pitchFamily="2" charset="-122"/>
                <a:ea typeface="华文仿宋" panose="02010600040101010101" pitchFamily="2" charset="-122"/>
              </a:rPr>
              <a:t>）每台路由器基于自身在网络中的位置，采用</a:t>
            </a:r>
            <a:r>
              <a:rPr lang="en-US" altLang="zh-CN" sz="2400">
                <a:solidFill>
                  <a:schemeClr val="tx1"/>
                </a:solidFill>
                <a:latin typeface="华文仿宋" panose="02010600040101010101" pitchFamily="2" charset="-122"/>
                <a:ea typeface="华文仿宋" panose="02010600040101010101" pitchFamily="2" charset="-122"/>
              </a:rPr>
              <a:t>Dijkstra</a:t>
            </a:r>
            <a:r>
              <a:rPr lang="zh-CN" altLang="en-US" sz="2400">
                <a:solidFill>
                  <a:schemeClr val="tx1"/>
                </a:solidFill>
                <a:latin typeface="华文仿宋" panose="02010600040101010101" pitchFamily="2" charset="-122"/>
                <a:ea typeface="华文仿宋" panose="02010600040101010101" pitchFamily="2" charset="-122"/>
              </a:rPr>
              <a:t>算法，计算从自身出发到每个网络的最短距离。</a:t>
            </a:r>
            <a:endParaRPr lang="en-US" altLang="zh-CN" sz="2400">
              <a:solidFill>
                <a:schemeClr val="tx1"/>
              </a:solidFill>
              <a:latin typeface="华文仿宋" panose="02010600040101010101" pitchFamily="2" charset="-122"/>
              <a:ea typeface="华文仿宋" panose="02010600040101010101" pitchFamily="2" charset="-122"/>
            </a:endParaRPr>
          </a:p>
          <a:p>
            <a:pPr algn="just">
              <a:lnSpc>
                <a:spcPct val="120000"/>
              </a:lnSpc>
            </a:pPr>
            <a:endParaRPr lang="en-US" altLang="zh-CN" sz="2400">
              <a:solidFill>
                <a:schemeClr val="tx1"/>
              </a:solidFill>
              <a:latin typeface="华文仿宋" panose="02010600040101010101" pitchFamily="2" charset="-122"/>
              <a:ea typeface="华文仿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68538" y="2997200"/>
            <a:ext cx="4248150" cy="623888"/>
          </a:xfrm>
        </p:spPr>
        <p:txBody>
          <a:bodyPr/>
          <a:lstStyle/>
          <a:p>
            <a:pPr eaLnBrk="1" hangingPunct="1"/>
            <a:r>
              <a:rPr lang="zh-CN" altLang="en-US" b="1" i="1" smtClean="0">
                <a:solidFill>
                  <a:srgbClr val="0070C0"/>
                </a:solidFill>
                <a:latin typeface="黑体" panose="02010609060101010101" pitchFamily="49" charset="-122"/>
                <a:ea typeface="黑体" panose="02010609060101010101" pitchFamily="49" charset="-122"/>
              </a:rPr>
              <a:t>外部网关协议 </a:t>
            </a:r>
            <a:r>
              <a:rPr lang="en-US" altLang="zh-CN" b="1" i="1" smtClean="0">
                <a:solidFill>
                  <a:srgbClr val="0070C0"/>
                </a:solidFill>
                <a:latin typeface="黑体" panose="02010609060101010101" pitchFamily="49" charset="-122"/>
                <a:ea typeface="黑体" panose="02010609060101010101" pitchFamily="49" charset="-122"/>
              </a:rPr>
              <a:t>BGP</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1188" y="836613"/>
            <a:ext cx="8116887" cy="768350"/>
          </a:xfrm>
        </p:spPr>
        <p:txBody>
          <a:bodyPr/>
          <a:lstStyle/>
          <a:p>
            <a:pPr eaLnBrk="1" hangingPunct="1"/>
            <a:r>
              <a:rPr lang="en-US" altLang="zh-CN" smtClean="0"/>
              <a:t>BGP </a:t>
            </a:r>
            <a:r>
              <a:rPr lang="zh-CN" altLang="en-US" smtClean="0"/>
              <a:t>使用的环境 </a:t>
            </a:r>
          </a:p>
        </p:txBody>
      </p:sp>
      <p:sp>
        <p:nvSpPr>
          <p:cNvPr id="80899" name="Rectangle 3"/>
          <p:cNvSpPr>
            <a:spLocks noGrp="1" noChangeArrowheads="1"/>
          </p:cNvSpPr>
          <p:nvPr>
            <p:ph idx="1"/>
          </p:nvPr>
        </p:nvSpPr>
        <p:spPr>
          <a:xfrm>
            <a:off x="395288" y="1844675"/>
            <a:ext cx="8675687" cy="4941888"/>
          </a:xfrm>
        </p:spPr>
        <p:txBody>
          <a:bodyPr/>
          <a:lstStyle/>
          <a:p>
            <a:pPr eaLnBrk="1" hangingPunct="1">
              <a:lnSpc>
                <a:spcPct val="90000"/>
              </a:lnSpc>
            </a:pPr>
            <a:r>
              <a:rPr lang="en-US" altLang="zh-CN" sz="2400" smtClean="0"/>
              <a:t>BGP </a:t>
            </a:r>
            <a:r>
              <a:rPr lang="zh-CN" altLang="en-US" sz="2400" smtClean="0"/>
              <a:t>是不同自治系统的路由器之间交换路由信息的协议。 </a:t>
            </a:r>
          </a:p>
          <a:p>
            <a:pPr eaLnBrk="1" hangingPunct="1">
              <a:lnSpc>
                <a:spcPct val="90000"/>
              </a:lnSpc>
            </a:pPr>
            <a:r>
              <a:rPr lang="zh-CN" altLang="en-US" sz="2400" smtClean="0"/>
              <a:t>因特网的规模太大，使得自治系统之间路由选择非常困难。对于自治系统之间的路由选择，要寻找最佳路由是很不现实的。</a:t>
            </a:r>
          </a:p>
          <a:p>
            <a:pPr lvl="1" eaLnBrk="1" hangingPunct="1">
              <a:lnSpc>
                <a:spcPct val="90000"/>
              </a:lnSpc>
            </a:pPr>
            <a:r>
              <a:rPr lang="zh-CN" altLang="en-US" sz="2400" smtClean="0">
                <a:solidFill>
                  <a:schemeClr val="folHlink"/>
                </a:solidFill>
                <a:latin typeface="Arial" panose="020B0604020202020204" pitchFamily="34" charset="0"/>
                <a:ea typeface="黑体" panose="02010609060101010101" pitchFamily="49" charset="-122"/>
              </a:rPr>
              <a:t>当一条路径通过几个不同 </a:t>
            </a:r>
            <a:r>
              <a:rPr lang="en-US" altLang="zh-CN" sz="2400" smtClean="0">
                <a:solidFill>
                  <a:schemeClr val="folHlink"/>
                </a:solidFill>
                <a:latin typeface="Arial" panose="020B0604020202020204" pitchFamily="34" charset="0"/>
                <a:ea typeface="黑体" panose="02010609060101010101" pitchFamily="49" charset="-122"/>
              </a:rPr>
              <a:t>AS </a:t>
            </a:r>
            <a:r>
              <a:rPr lang="zh-CN" altLang="en-US" sz="2400" smtClean="0">
                <a:solidFill>
                  <a:schemeClr val="folHlink"/>
                </a:solidFill>
                <a:latin typeface="Arial" panose="020B0604020202020204" pitchFamily="34" charset="0"/>
                <a:ea typeface="黑体" panose="02010609060101010101" pitchFamily="49" charset="-122"/>
              </a:rPr>
              <a:t>时，要想对这样的路径计算出有意义的代价是不太可能的。</a:t>
            </a:r>
          </a:p>
          <a:p>
            <a:pPr lvl="1" eaLnBrk="1" hangingPunct="1">
              <a:lnSpc>
                <a:spcPct val="90000"/>
              </a:lnSpc>
            </a:pPr>
            <a:r>
              <a:rPr lang="zh-CN" altLang="en-US" sz="2400" smtClean="0">
                <a:solidFill>
                  <a:schemeClr val="folHlink"/>
                </a:solidFill>
                <a:latin typeface="Arial" panose="020B0604020202020204" pitchFamily="34" charset="0"/>
                <a:ea typeface="黑体" panose="02010609060101010101" pitchFamily="49" charset="-122"/>
              </a:rPr>
              <a:t>比较合理的做法是在 </a:t>
            </a:r>
            <a:r>
              <a:rPr lang="en-US" altLang="zh-CN" sz="2400" smtClean="0">
                <a:solidFill>
                  <a:schemeClr val="folHlink"/>
                </a:solidFill>
                <a:latin typeface="Arial" panose="020B0604020202020204" pitchFamily="34" charset="0"/>
                <a:ea typeface="黑体" panose="02010609060101010101" pitchFamily="49" charset="-122"/>
              </a:rPr>
              <a:t>AS </a:t>
            </a:r>
            <a:r>
              <a:rPr lang="zh-CN" altLang="en-US" sz="2400" smtClean="0">
                <a:solidFill>
                  <a:schemeClr val="folHlink"/>
                </a:solidFill>
                <a:latin typeface="Arial" panose="020B0604020202020204" pitchFamily="34" charset="0"/>
                <a:ea typeface="黑体" panose="02010609060101010101" pitchFamily="49" charset="-122"/>
              </a:rPr>
              <a:t>之间交换“可达性”信息。</a:t>
            </a:r>
            <a:r>
              <a:rPr lang="zh-CN" altLang="en-US" sz="2400" smtClean="0"/>
              <a:t>   </a:t>
            </a:r>
          </a:p>
          <a:p>
            <a:pPr eaLnBrk="1" hangingPunct="1">
              <a:lnSpc>
                <a:spcPct val="90000"/>
              </a:lnSpc>
            </a:pPr>
            <a:endParaRPr lang="en-US" altLang="zh-CN" sz="2400" smtClean="0"/>
          </a:p>
          <a:p>
            <a:pPr eaLnBrk="1" hangingPunct="1">
              <a:lnSpc>
                <a:spcPct val="90000"/>
              </a:lnSpc>
            </a:pPr>
            <a:r>
              <a:rPr lang="zh-CN" altLang="en-US" sz="2400" smtClean="0"/>
              <a:t>因此，边界网关协议 </a:t>
            </a:r>
            <a:r>
              <a:rPr lang="en-US" altLang="zh-CN" sz="2400" smtClean="0"/>
              <a:t>BGP </a:t>
            </a:r>
            <a:r>
              <a:rPr lang="zh-CN" altLang="en-US" sz="2400" smtClean="0"/>
              <a:t>只能是力求寻找一条能够到达目的网络且</a:t>
            </a:r>
            <a:r>
              <a:rPr lang="zh-CN" altLang="en-US" sz="2400" smtClean="0">
                <a:solidFill>
                  <a:srgbClr val="FF0000"/>
                </a:solidFill>
              </a:rPr>
              <a:t>比较好的路由</a:t>
            </a:r>
            <a:r>
              <a:rPr lang="zh-CN" altLang="en-US" sz="2400" smtClean="0"/>
              <a:t>（不能兜圈子），而</a:t>
            </a:r>
            <a:r>
              <a:rPr lang="zh-CN" altLang="en-US" sz="2400" smtClean="0">
                <a:solidFill>
                  <a:srgbClr val="FF0000"/>
                </a:solidFill>
              </a:rPr>
              <a:t>并非要寻找一条最佳路由</a:t>
            </a:r>
            <a:r>
              <a:rPr lang="zh-CN" altLang="en-US" sz="2400" smtClean="0"/>
              <a:t>。 </a:t>
            </a:r>
            <a:endParaRPr lang="en-US" altLang="zh-CN" sz="2400" smtClean="0"/>
          </a:p>
          <a:p>
            <a:pPr eaLnBrk="1" hangingPunct="1">
              <a:lnSpc>
                <a:spcPct val="90000"/>
              </a:lnSpc>
            </a:pPr>
            <a:r>
              <a:rPr lang="en-US" altLang="zh-CN" sz="2400" smtClean="0"/>
              <a:t>BGP</a:t>
            </a:r>
            <a:r>
              <a:rPr lang="zh-CN" altLang="en-US" sz="2400" smtClean="0"/>
              <a:t>包括</a:t>
            </a:r>
            <a:r>
              <a:rPr lang="en-US" altLang="zh-CN" sz="2400" smtClean="0"/>
              <a:t>IBGP</a:t>
            </a:r>
            <a:r>
              <a:rPr lang="zh-CN" altLang="en-US" sz="2400" smtClean="0"/>
              <a:t>和</a:t>
            </a:r>
            <a:r>
              <a:rPr lang="en-US" altLang="zh-CN" sz="2400" smtClean="0"/>
              <a:t>EBGP</a:t>
            </a:r>
            <a:r>
              <a:rPr lang="zh-CN" altLang="en-US" sz="2400" smtClean="0"/>
              <a:t> </a:t>
            </a:r>
          </a:p>
        </p:txBody>
      </p:sp>
      <p:pic>
        <p:nvPicPr>
          <p:cNvPr id="4"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425" y="-142131"/>
            <a:ext cx="4658575" cy="19868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4675" y="981075"/>
            <a:ext cx="6950075" cy="539750"/>
          </a:xfrm>
        </p:spPr>
        <p:txBody>
          <a:bodyPr/>
          <a:lstStyle/>
          <a:p>
            <a:pPr eaLnBrk="1" hangingPunct="1"/>
            <a:r>
              <a:rPr lang="en-US" altLang="zh-CN" sz="3200" smtClean="0"/>
              <a:t>IBGP,EBGP,BGP speaker,Peer </a:t>
            </a:r>
          </a:p>
        </p:txBody>
      </p:sp>
      <p:sp>
        <p:nvSpPr>
          <p:cNvPr id="82947" name="Rectangle 3"/>
          <p:cNvSpPr>
            <a:spLocks noGrp="1" noChangeArrowheads="1"/>
          </p:cNvSpPr>
          <p:nvPr>
            <p:ph idx="1"/>
          </p:nvPr>
        </p:nvSpPr>
        <p:spPr>
          <a:xfrm>
            <a:off x="498475" y="1752600"/>
            <a:ext cx="8397875" cy="4484688"/>
          </a:xfrm>
        </p:spPr>
        <p:txBody>
          <a:bodyPr/>
          <a:lstStyle/>
          <a:p>
            <a:pPr eaLnBrk="1" hangingPunct="1">
              <a:lnSpc>
                <a:spcPct val="120000"/>
              </a:lnSpc>
            </a:pPr>
            <a:r>
              <a:rPr lang="zh-CN" altLang="en-US" sz="2400" dirty="0" smtClean="0"/>
              <a:t>每一个自治系统的管理员要选择至少一个路由器作为该自治系统的“ </a:t>
            </a:r>
            <a:r>
              <a:rPr lang="en-US" altLang="zh-CN" sz="2400" dirty="0" smtClean="0"/>
              <a:t>BGP speaker</a:t>
            </a:r>
            <a:r>
              <a:rPr lang="zh-CN" altLang="en-US" sz="2400" dirty="0" smtClean="0"/>
              <a:t>” 。它接收或产生新的路由信息，并发布给其它BGP Speaker。</a:t>
            </a:r>
          </a:p>
          <a:p>
            <a:pPr eaLnBrk="1" hangingPunct="1">
              <a:lnSpc>
                <a:spcPct val="120000"/>
              </a:lnSpc>
            </a:pPr>
            <a:r>
              <a:rPr lang="zh-CN" altLang="en-US" sz="2400" dirty="0" smtClean="0"/>
              <a:t>IBGP：运行于同一AS内部的BGP采用IBGP协议。</a:t>
            </a:r>
            <a:endParaRPr lang="en-US" altLang="zh-CN" sz="2400" dirty="0" smtClean="0"/>
          </a:p>
          <a:p>
            <a:pPr eaLnBrk="1" hangingPunct="1">
              <a:lnSpc>
                <a:spcPct val="120000"/>
              </a:lnSpc>
            </a:pPr>
            <a:r>
              <a:rPr lang="zh-CN" altLang="en-US" sz="2400" dirty="0" smtClean="0"/>
              <a:t>EBGP：运行于不同AS之间的BGP采用EBGP协议。</a:t>
            </a:r>
            <a:endParaRPr lang="en-US" altLang="zh-CN" sz="2400" dirty="0" smtClean="0"/>
          </a:p>
          <a:p>
            <a:pPr eaLnBrk="1" hangingPunct="1">
              <a:lnSpc>
                <a:spcPct val="120000"/>
              </a:lnSpc>
            </a:pPr>
            <a:r>
              <a:rPr lang="zh-CN" altLang="en-US" sz="2400" dirty="0" smtClean="0"/>
              <a:t>Peer：相互交换消息的BGP Speaker之间互称对等体（Peer）</a:t>
            </a:r>
            <a:r>
              <a:rPr lang="en-US" altLang="zh-CN" sz="2400" dirty="0" smtClean="0"/>
              <a:t>.</a:t>
            </a:r>
            <a:endParaRPr lang="zh-CN" altLang="en-US" sz="2400" dirty="0" smtClean="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Oval 3"/>
          <p:cNvSpPr>
            <a:spLocks noChangeArrowheads="1"/>
          </p:cNvSpPr>
          <p:nvPr/>
        </p:nvSpPr>
        <p:spPr bwMode="auto">
          <a:xfrm>
            <a:off x="5154613" y="2060575"/>
            <a:ext cx="3738562" cy="19859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4996" name="Oval 4"/>
          <p:cNvSpPr>
            <a:spLocks noChangeArrowheads="1"/>
          </p:cNvSpPr>
          <p:nvPr/>
        </p:nvSpPr>
        <p:spPr bwMode="auto">
          <a:xfrm>
            <a:off x="250825" y="2060575"/>
            <a:ext cx="3028950" cy="19859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4997" name="Line 5"/>
          <p:cNvSpPr>
            <a:spLocks noChangeShapeType="1"/>
          </p:cNvSpPr>
          <p:nvPr/>
        </p:nvSpPr>
        <p:spPr bwMode="auto">
          <a:xfrm flipV="1">
            <a:off x="5286375" y="2762250"/>
            <a:ext cx="334963" cy="4746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8" name="Oval 6"/>
          <p:cNvSpPr>
            <a:spLocks noChangeArrowheads="1"/>
          </p:cNvSpPr>
          <p:nvPr/>
        </p:nvSpPr>
        <p:spPr bwMode="auto">
          <a:xfrm>
            <a:off x="503238" y="4581525"/>
            <a:ext cx="669925" cy="72390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4999" name="Oval 7"/>
          <p:cNvSpPr>
            <a:spLocks noChangeArrowheads="1"/>
          </p:cNvSpPr>
          <p:nvPr/>
        </p:nvSpPr>
        <p:spPr bwMode="auto">
          <a:xfrm>
            <a:off x="6965950" y="5210175"/>
            <a:ext cx="669925" cy="72390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00" name="Line 8"/>
          <p:cNvSpPr>
            <a:spLocks noChangeShapeType="1"/>
          </p:cNvSpPr>
          <p:nvPr/>
        </p:nvSpPr>
        <p:spPr bwMode="auto">
          <a:xfrm>
            <a:off x="3279775" y="3378200"/>
            <a:ext cx="669925" cy="668338"/>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1" name="Line 9"/>
          <p:cNvSpPr>
            <a:spLocks noChangeShapeType="1"/>
          </p:cNvSpPr>
          <p:nvPr/>
        </p:nvSpPr>
        <p:spPr bwMode="auto">
          <a:xfrm flipH="1">
            <a:off x="4349750" y="3378200"/>
            <a:ext cx="804863" cy="668338"/>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2" name="Line 10"/>
          <p:cNvSpPr>
            <a:spLocks noChangeShapeType="1"/>
          </p:cNvSpPr>
          <p:nvPr/>
        </p:nvSpPr>
        <p:spPr bwMode="auto">
          <a:xfrm flipH="1">
            <a:off x="1006475" y="4160838"/>
            <a:ext cx="587375" cy="477837"/>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3" name="Line 11"/>
          <p:cNvSpPr>
            <a:spLocks noChangeShapeType="1"/>
          </p:cNvSpPr>
          <p:nvPr/>
        </p:nvSpPr>
        <p:spPr bwMode="auto">
          <a:xfrm>
            <a:off x="3381375" y="3268663"/>
            <a:ext cx="1625600" cy="0"/>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4" name="Line 12"/>
          <p:cNvSpPr>
            <a:spLocks noChangeShapeType="1"/>
          </p:cNvSpPr>
          <p:nvPr/>
        </p:nvSpPr>
        <p:spPr bwMode="auto">
          <a:xfrm>
            <a:off x="6208713" y="5210175"/>
            <a:ext cx="755650" cy="192088"/>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5" name="Line 13"/>
          <p:cNvSpPr>
            <a:spLocks noChangeShapeType="1"/>
          </p:cNvSpPr>
          <p:nvPr/>
        </p:nvSpPr>
        <p:spPr bwMode="auto">
          <a:xfrm>
            <a:off x="1174750" y="5019675"/>
            <a:ext cx="754063" cy="668338"/>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6" name="Line 14"/>
          <p:cNvSpPr>
            <a:spLocks noChangeShapeType="1"/>
          </p:cNvSpPr>
          <p:nvPr/>
        </p:nvSpPr>
        <p:spPr bwMode="auto">
          <a:xfrm flipH="1">
            <a:off x="0" y="5157788"/>
            <a:ext cx="611188" cy="719137"/>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7" name="Line 15"/>
          <p:cNvSpPr>
            <a:spLocks noChangeShapeType="1"/>
          </p:cNvSpPr>
          <p:nvPr/>
        </p:nvSpPr>
        <p:spPr bwMode="auto">
          <a:xfrm flipV="1">
            <a:off x="6375400" y="5783263"/>
            <a:ext cx="654050" cy="381000"/>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8" name="Line 16"/>
          <p:cNvSpPr>
            <a:spLocks noChangeShapeType="1"/>
          </p:cNvSpPr>
          <p:nvPr/>
        </p:nvSpPr>
        <p:spPr bwMode="auto">
          <a:xfrm>
            <a:off x="7635875" y="5591175"/>
            <a:ext cx="754063" cy="192088"/>
          </a:xfrm>
          <a:prstGeom prst="line">
            <a:avLst/>
          </a:prstGeom>
          <a:noFill/>
          <a:ln w="571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5009" name="Text Box 17"/>
          <p:cNvSpPr txBox="1">
            <a:spLocks noChangeArrowheads="1"/>
          </p:cNvSpPr>
          <p:nvPr/>
        </p:nvSpPr>
        <p:spPr bwMode="auto">
          <a:xfrm>
            <a:off x="1481138" y="4149725"/>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1800">
                <a:solidFill>
                  <a:srgbClr val="333399"/>
                </a:solidFill>
                <a:latin typeface="Arial" panose="020B0604020202020204" pitchFamily="34" charset="0"/>
                <a:ea typeface="宋体" panose="02010600030101010101" pitchFamily="2" charset="-122"/>
              </a:rPr>
              <a:t>BGP4 speaker</a:t>
            </a:r>
            <a:endParaRPr lang="zh-CN" altLang="en-US" sz="1800">
              <a:solidFill>
                <a:srgbClr val="333399"/>
              </a:solidFill>
              <a:latin typeface="Arial" panose="020B0604020202020204" pitchFamily="34" charset="0"/>
              <a:ea typeface="宋体" panose="02010600030101010101" pitchFamily="2" charset="-122"/>
            </a:endParaRPr>
          </a:p>
        </p:txBody>
      </p:sp>
      <p:sp>
        <p:nvSpPr>
          <p:cNvPr id="85010" name="Text Box 18"/>
          <p:cNvSpPr txBox="1">
            <a:spLocks noChangeArrowheads="1"/>
          </p:cNvSpPr>
          <p:nvPr/>
        </p:nvSpPr>
        <p:spPr bwMode="auto">
          <a:xfrm>
            <a:off x="3201988" y="2554288"/>
            <a:ext cx="10048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800">
                <a:solidFill>
                  <a:srgbClr val="333399"/>
                </a:solidFill>
                <a:latin typeface="Arial" panose="020B0604020202020204" pitchFamily="34" charset="0"/>
                <a:ea typeface="宋体" panose="02010600030101010101" pitchFamily="2" charset="-122"/>
              </a:rPr>
              <a:t>BGP1</a:t>
            </a:r>
          </a:p>
          <a:p>
            <a:pPr algn="ctr" eaLnBrk="1" hangingPunct="1">
              <a:lnSpc>
                <a:spcPct val="90000"/>
              </a:lnSpc>
            </a:pPr>
            <a:r>
              <a:rPr lang="en-US" altLang="zh-CN" sz="1800">
                <a:solidFill>
                  <a:srgbClr val="333399"/>
                </a:solidFill>
                <a:latin typeface="Arial" panose="020B0604020202020204" pitchFamily="34" charset="0"/>
                <a:ea typeface="宋体" panose="02010600030101010101" pitchFamily="2" charset="-122"/>
              </a:rPr>
              <a:t>speaker</a:t>
            </a:r>
            <a:endParaRPr lang="zh-CN" altLang="en-US" sz="1800">
              <a:solidFill>
                <a:srgbClr val="333399"/>
              </a:solidFill>
              <a:latin typeface="Arial" panose="020B0604020202020204" pitchFamily="34" charset="0"/>
              <a:ea typeface="宋体" panose="02010600030101010101" pitchFamily="2" charset="-122"/>
            </a:endParaRPr>
          </a:p>
        </p:txBody>
      </p:sp>
      <p:sp>
        <p:nvSpPr>
          <p:cNvPr id="85011" name="Text Box 19"/>
          <p:cNvSpPr txBox="1">
            <a:spLocks noChangeArrowheads="1"/>
          </p:cNvSpPr>
          <p:nvPr/>
        </p:nvSpPr>
        <p:spPr bwMode="auto">
          <a:xfrm>
            <a:off x="4400550" y="3905250"/>
            <a:ext cx="1684338" cy="36830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1800">
                <a:solidFill>
                  <a:srgbClr val="333399"/>
                </a:solidFill>
                <a:latin typeface="Arial" panose="020B0604020202020204" pitchFamily="34" charset="0"/>
                <a:ea typeface="宋体" panose="02010600030101010101" pitchFamily="2" charset="-122"/>
              </a:rPr>
              <a:t>BGP3 speaker</a:t>
            </a:r>
            <a:endParaRPr lang="zh-CN" altLang="en-US" sz="1800">
              <a:solidFill>
                <a:srgbClr val="333399"/>
              </a:solidFill>
              <a:latin typeface="Arial" panose="020B0604020202020204" pitchFamily="34" charset="0"/>
              <a:ea typeface="宋体" panose="02010600030101010101" pitchFamily="2" charset="-122"/>
            </a:endParaRPr>
          </a:p>
        </p:txBody>
      </p:sp>
      <p:sp>
        <p:nvSpPr>
          <p:cNvPr id="85012" name="Text Box 20"/>
          <p:cNvSpPr txBox="1">
            <a:spLocks noChangeArrowheads="1"/>
          </p:cNvSpPr>
          <p:nvPr/>
        </p:nvSpPr>
        <p:spPr bwMode="auto">
          <a:xfrm>
            <a:off x="5935663" y="4581525"/>
            <a:ext cx="170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BGP speaker</a:t>
            </a:r>
            <a:endParaRPr lang="zh-CN" altLang="en-US" sz="2000">
              <a:solidFill>
                <a:srgbClr val="333399"/>
              </a:solidFill>
              <a:latin typeface="Arial" panose="020B0604020202020204" pitchFamily="34" charset="0"/>
              <a:ea typeface="宋体" panose="02010600030101010101" pitchFamily="2" charset="-122"/>
            </a:endParaRPr>
          </a:p>
        </p:txBody>
      </p:sp>
      <p:sp>
        <p:nvSpPr>
          <p:cNvPr id="85013" name="Text Box 21"/>
          <p:cNvSpPr txBox="1">
            <a:spLocks noChangeArrowheads="1"/>
          </p:cNvSpPr>
          <p:nvPr/>
        </p:nvSpPr>
        <p:spPr bwMode="auto">
          <a:xfrm>
            <a:off x="4389438" y="2581275"/>
            <a:ext cx="10048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800">
                <a:solidFill>
                  <a:srgbClr val="333399"/>
                </a:solidFill>
                <a:latin typeface="Arial" panose="020B0604020202020204" pitchFamily="34" charset="0"/>
                <a:ea typeface="宋体" panose="02010600030101010101" pitchFamily="2" charset="-122"/>
              </a:rPr>
              <a:t>BGP2 </a:t>
            </a:r>
          </a:p>
          <a:p>
            <a:pPr algn="ctr" eaLnBrk="1" hangingPunct="1">
              <a:lnSpc>
                <a:spcPct val="90000"/>
              </a:lnSpc>
            </a:pPr>
            <a:r>
              <a:rPr lang="en-US" altLang="zh-CN" sz="1800">
                <a:solidFill>
                  <a:srgbClr val="333399"/>
                </a:solidFill>
                <a:latin typeface="Arial" panose="020B0604020202020204" pitchFamily="34" charset="0"/>
                <a:ea typeface="宋体" panose="02010600030101010101" pitchFamily="2" charset="-122"/>
              </a:rPr>
              <a:t>speaker</a:t>
            </a:r>
            <a:endParaRPr lang="zh-CN" altLang="en-US" sz="1800">
              <a:solidFill>
                <a:srgbClr val="333399"/>
              </a:solidFill>
              <a:latin typeface="Arial" panose="020B0604020202020204" pitchFamily="34" charset="0"/>
              <a:ea typeface="宋体" panose="02010600030101010101" pitchFamily="2" charset="-122"/>
            </a:endParaRPr>
          </a:p>
        </p:txBody>
      </p:sp>
      <p:sp>
        <p:nvSpPr>
          <p:cNvPr id="85014" name="Line 22"/>
          <p:cNvSpPr>
            <a:spLocks noChangeShapeType="1"/>
          </p:cNvSpPr>
          <p:nvPr/>
        </p:nvSpPr>
        <p:spPr bwMode="auto">
          <a:xfrm>
            <a:off x="5356225" y="3260725"/>
            <a:ext cx="936625" cy="3587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23"/>
          <p:cNvSpPr>
            <a:spLocks noChangeShapeType="1"/>
          </p:cNvSpPr>
          <p:nvPr/>
        </p:nvSpPr>
        <p:spPr bwMode="auto">
          <a:xfrm>
            <a:off x="4217988" y="4195763"/>
            <a:ext cx="400050" cy="669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Oval 24"/>
          <p:cNvSpPr>
            <a:spLocks noChangeArrowheads="1"/>
          </p:cNvSpPr>
          <p:nvPr/>
        </p:nvSpPr>
        <p:spPr bwMode="auto">
          <a:xfrm>
            <a:off x="2600325" y="4122738"/>
            <a:ext cx="3440113" cy="204311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17" name="Line 25"/>
          <p:cNvSpPr>
            <a:spLocks noChangeShapeType="1"/>
          </p:cNvSpPr>
          <p:nvPr/>
        </p:nvSpPr>
        <p:spPr bwMode="auto">
          <a:xfrm>
            <a:off x="5118100" y="4638675"/>
            <a:ext cx="838200" cy="3810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8" name="Line 26"/>
          <p:cNvSpPr>
            <a:spLocks noChangeShapeType="1"/>
          </p:cNvSpPr>
          <p:nvPr/>
        </p:nvSpPr>
        <p:spPr bwMode="auto">
          <a:xfrm flipH="1">
            <a:off x="5118100" y="5019675"/>
            <a:ext cx="1006475" cy="7635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9" name="Line 27"/>
          <p:cNvSpPr>
            <a:spLocks noChangeShapeType="1"/>
          </p:cNvSpPr>
          <p:nvPr/>
        </p:nvSpPr>
        <p:spPr bwMode="auto">
          <a:xfrm>
            <a:off x="4278313" y="4924425"/>
            <a:ext cx="671512" cy="6667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0" name="Line 28"/>
          <p:cNvSpPr>
            <a:spLocks noChangeShapeType="1"/>
          </p:cNvSpPr>
          <p:nvPr/>
        </p:nvSpPr>
        <p:spPr bwMode="auto">
          <a:xfrm flipV="1">
            <a:off x="4364038" y="4732338"/>
            <a:ext cx="668337" cy="1920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1" name="Line 29"/>
          <p:cNvSpPr>
            <a:spLocks noChangeShapeType="1"/>
          </p:cNvSpPr>
          <p:nvPr/>
        </p:nvSpPr>
        <p:spPr bwMode="auto">
          <a:xfrm flipH="1">
            <a:off x="3189288" y="4924425"/>
            <a:ext cx="1089025" cy="149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2" name="Line 30"/>
          <p:cNvSpPr>
            <a:spLocks noChangeShapeType="1"/>
          </p:cNvSpPr>
          <p:nvPr/>
        </p:nvSpPr>
        <p:spPr bwMode="auto">
          <a:xfrm>
            <a:off x="3189288" y="5116513"/>
            <a:ext cx="668337" cy="7635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3" name="Line 31"/>
          <p:cNvSpPr>
            <a:spLocks noChangeShapeType="1"/>
          </p:cNvSpPr>
          <p:nvPr/>
        </p:nvSpPr>
        <p:spPr bwMode="auto">
          <a:xfrm flipV="1">
            <a:off x="3943350" y="5783263"/>
            <a:ext cx="1006475" cy="968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4" name="Line 32"/>
          <p:cNvSpPr>
            <a:spLocks noChangeShapeType="1"/>
          </p:cNvSpPr>
          <p:nvPr/>
        </p:nvSpPr>
        <p:spPr bwMode="auto">
          <a:xfrm>
            <a:off x="6964363" y="2570163"/>
            <a:ext cx="382587" cy="12096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5" name="Line 33"/>
          <p:cNvSpPr>
            <a:spLocks noChangeShapeType="1"/>
          </p:cNvSpPr>
          <p:nvPr/>
        </p:nvSpPr>
        <p:spPr bwMode="auto">
          <a:xfrm>
            <a:off x="6375400" y="3619500"/>
            <a:ext cx="923925" cy="192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6" name="Line 34"/>
          <p:cNvSpPr>
            <a:spLocks noChangeShapeType="1"/>
          </p:cNvSpPr>
          <p:nvPr/>
        </p:nvSpPr>
        <p:spPr bwMode="auto">
          <a:xfrm>
            <a:off x="7046913" y="2346325"/>
            <a:ext cx="755650" cy="968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7" name="Line 35"/>
          <p:cNvSpPr>
            <a:spLocks noChangeShapeType="1"/>
          </p:cNvSpPr>
          <p:nvPr/>
        </p:nvSpPr>
        <p:spPr bwMode="auto">
          <a:xfrm>
            <a:off x="2684463" y="2633663"/>
            <a:ext cx="393700" cy="4460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8" name="Line 36"/>
          <p:cNvSpPr>
            <a:spLocks noChangeShapeType="1"/>
          </p:cNvSpPr>
          <p:nvPr/>
        </p:nvSpPr>
        <p:spPr bwMode="auto">
          <a:xfrm flipV="1">
            <a:off x="2097088" y="3228975"/>
            <a:ext cx="981075" cy="3587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9" name="Line 37"/>
          <p:cNvSpPr>
            <a:spLocks noChangeShapeType="1"/>
          </p:cNvSpPr>
          <p:nvPr/>
        </p:nvSpPr>
        <p:spPr bwMode="auto">
          <a:xfrm flipH="1">
            <a:off x="1762125" y="3587750"/>
            <a:ext cx="334963"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0" name="Line 38"/>
          <p:cNvSpPr>
            <a:spLocks noChangeShapeType="1"/>
          </p:cNvSpPr>
          <p:nvPr/>
        </p:nvSpPr>
        <p:spPr bwMode="auto">
          <a:xfrm flipV="1">
            <a:off x="922338" y="3587750"/>
            <a:ext cx="1092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1" name="Line 39"/>
          <p:cNvSpPr>
            <a:spLocks noChangeShapeType="1"/>
          </p:cNvSpPr>
          <p:nvPr/>
        </p:nvSpPr>
        <p:spPr bwMode="auto">
          <a:xfrm>
            <a:off x="754063" y="2919413"/>
            <a:ext cx="133350" cy="595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2" name="Line 40"/>
          <p:cNvSpPr>
            <a:spLocks noChangeShapeType="1"/>
          </p:cNvSpPr>
          <p:nvPr/>
        </p:nvSpPr>
        <p:spPr bwMode="auto">
          <a:xfrm flipV="1">
            <a:off x="754063" y="2346325"/>
            <a:ext cx="923925" cy="4778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3" name="Line 41"/>
          <p:cNvSpPr>
            <a:spLocks noChangeShapeType="1"/>
          </p:cNvSpPr>
          <p:nvPr/>
        </p:nvSpPr>
        <p:spPr bwMode="auto">
          <a:xfrm>
            <a:off x="1677988" y="2346325"/>
            <a:ext cx="839787" cy="2873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4" name="Line 42"/>
          <p:cNvSpPr>
            <a:spLocks noChangeShapeType="1"/>
          </p:cNvSpPr>
          <p:nvPr/>
        </p:nvSpPr>
        <p:spPr bwMode="auto">
          <a:xfrm flipV="1">
            <a:off x="6124575" y="2378075"/>
            <a:ext cx="754063" cy="1920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5" name="Line 43"/>
          <p:cNvSpPr>
            <a:spLocks noChangeShapeType="1"/>
          </p:cNvSpPr>
          <p:nvPr/>
        </p:nvSpPr>
        <p:spPr bwMode="auto">
          <a:xfrm>
            <a:off x="6124575" y="2665413"/>
            <a:ext cx="336550" cy="8604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5036"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713" y="3875088"/>
            <a:ext cx="458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3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1263" y="307975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38"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4813" y="307975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39"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2525" y="5783263"/>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40"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063" y="3494088"/>
            <a:ext cx="3460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5041" name="Group 49"/>
          <p:cNvGrpSpPr>
            <a:grpSpLocks/>
          </p:cNvGrpSpPr>
          <p:nvPr/>
        </p:nvGrpSpPr>
        <p:grpSpPr bwMode="auto">
          <a:xfrm>
            <a:off x="2265363" y="2346325"/>
            <a:ext cx="603250" cy="522288"/>
            <a:chOff x="2949" y="196"/>
            <a:chExt cx="941" cy="598"/>
          </a:xfrm>
        </p:grpSpPr>
        <p:sp>
          <p:nvSpPr>
            <p:cNvPr id="85174"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75"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76"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77" name="Oval 5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78"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79"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80"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81" name="Oval 5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82" name="Freeform 58"/>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83" name="Freeform 59"/>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84" name="Freeform 60"/>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grpSp>
        <p:nvGrpSpPr>
          <p:cNvPr id="85042" name="Group 61"/>
          <p:cNvGrpSpPr>
            <a:grpSpLocks/>
          </p:cNvGrpSpPr>
          <p:nvPr/>
        </p:nvGrpSpPr>
        <p:grpSpPr bwMode="auto">
          <a:xfrm>
            <a:off x="419100" y="2633663"/>
            <a:ext cx="603250" cy="520700"/>
            <a:chOff x="2949" y="196"/>
            <a:chExt cx="941" cy="598"/>
          </a:xfrm>
        </p:grpSpPr>
        <p:sp>
          <p:nvSpPr>
            <p:cNvPr id="85163" name="Oval 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64" name="Oval 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65" name="Oval 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66" name="Oval 65"/>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67" name="Oval 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68" name="Oval 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69" name="Oval 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70" name="Oval 69"/>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71" name="Freeform 70"/>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72" name="Freeform 71"/>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73" name="Freeform 72"/>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grpSp>
        <p:nvGrpSpPr>
          <p:cNvPr id="85043" name="Group 73"/>
          <p:cNvGrpSpPr>
            <a:grpSpLocks/>
          </p:cNvGrpSpPr>
          <p:nvPr/>
        </p:nvGrpSpPr>
        <p:grpSpPr bwMode="auto">
          <a:xfrm>
            <a:off x="4697413" y="5495925"/>
            <a:ext cx="604837" cy="522288"/>
            <a:chOff x="2949" y="196"/>
            <a:chExt cx="941" cy="598"/>
          </a:xfrm>
        </p:grpSpPr>
        <p:sp>
          <p:nvSpPr>
            <p:cNvPr id="85152" name="Oval 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53" name="Oval 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54" name="Oval 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55" name="Oval 77"/>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56" name="Oval 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57" name="Oval 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58" name="Oval 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59" name="Oval 81"/>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60" name="Freeform 82"/>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61" name="Freeform 83"/>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62" name="Freeform 84"/>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grpSp>
        <p:nvGrpSpPr>
          <p:cNvPr id="85044" name="Group 85"/>
          <p:cNvGrpSpPr>
            <a:grpSpLocks/>
          </p:cNvGrpSpPr>
          <p:nvPr/>
        </p:nvGrpSpPr>
        <p:grpSpPr bwMode="auto">
          <a:xfrm>
            <a:off x="6627813" y="2157413"/>
            <a:ext cx="603250" cy="522287"/>
            <a:chOff x="2949" y="196"/>
            <a:chExt cx="941" cy="598"/>
          </a:xfrm>
        </p:grpSpPr>
        <p:sp>
          <p:nvSpPr>
            <p:cNvPr id="85141" name="Oval 8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42" name="Oval 8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43" name="Oval 8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44" name="Oval 89"/>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45" name="Oval 9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46" name="Oval 9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47" name="Oval 9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48" name="Oval 93"/>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49" name="Freeform 94"/>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50" name="Freeform 95"/>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51" name="Freeform 96"/>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grpSp>
        <p:nvGrpSpPr>
          <p:cNvPr id="85045" name="Group 97"/>
          <p:cNvGrpSpPr>
            <a:grpSpLocks/>
          </p:cNvGrpSpPr>
          <p:nvPr/>
        </p:nvGrpSpPr>
        <p:grpSpPr bwMode="auto">
          <a:xfrm>
            <a:off x="6124575" y="3302000"/>
            <a:ext cx="603250" cy="522288"/>
            <a:chOff x="2949" y="196"/>
            <a:chExt cx="941" cy="598"/>
          </a:xfrm>
        </p:grpSpPr>
        <p:sp>
          <p:nvSpPr>
            <p:cNvPr id="85130" name="Oval 9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31" name="Oval 9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32" name="Oval 10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33" name="Oval 101"/>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34" name="Oval 10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35" name="Oval 10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36" name="Oval 10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37" name="Oval 105"/>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38" name="Freeform 106"/>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39" name="Freeform 107"/>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40" name="Freeform 108"/>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sp>
        <p:nvSpPr>
          <p:cNvPr id="85046" name="Text Box 109"/>
          <p:cNvSpPr txBox="1">
            <a:spLocks noChangeArrowheads="1"/>
          </p:cNvSpPr>
          <p:nvPr/>
        </p:nvSpPr>
        <p:spPr bwMode="auto">
          <a:xfrm>
            <a:off x="1174750" y="2614613"/>
            <a:ext cx="6159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1</a:t>
            </a:r>
          </a:p>
        </p:txBody>
      </p:sp>
      <p:sp>
        <p:nvSpPr>
          <p:cNvPr id="85047" name="Text Box 110"/>
          <p:cNvSpPr txBox="1">
            <a:spLocks noChangeArrowheads="1"/>
          </p:cNvSpPr>
          <p:nvPr/>
        </p:nvSpPr>
        <p:spPr bwMode="auto">
          <a:xfrm>
            <a:off x="3597275" y="4427538"/>
            <a:ext cx="6159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3</a:t>
            </a:r>
          </a:p>
        </p:txBody>
      </p:sp>
      <p:sp>
        <p:nvSpPr>
          <p:cNvPr id="85048" name="Text Box 111"/>
          <p:cNvSpPr txBox="1">
            <a:spLocks noChangeArrowheads="1"/>
          </p:cNvSpPr>
          <p:nvPr/>
        </p:nvSpPr>
        <p:spPr bwMode="auto">
          <a:xfrm>
            <a:off x="7215188" y="2679700"/>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2</a:t>
            </a:r>
          </a:p>
        </p:txBody>
      </p:sp>
      <p:sp>
        <p:nvSpPr>
          <p:cNvPr id="85049" name="Text Box 112"/>
          <p:cNvSpPr txBox="1">
            <a:spLocks noChangeArrowheads="1"/>
          </p:cNvSpPr>
          <p:nvPr/>
        </p:nvSpPr>
        <p:spPr bwMode="auto">
          <a:xfrm>
            <a:off x="7051675" y="5373688"/>
            <a:ext cx="6159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5</a:t>
            </a:r>
          </a:p>
        </p:txBody>
      </p:sp>
      <p:sp>
        <p:nvSpPr>
          <p:cNvPr id="85050" name="Text Box 113"/>
          <p:cNvSpPr txBox="1">
            <a:spLocks noChangeArrowheads="1"/>
          </p:cNvSpPr>
          <p:nvPr/>
        </p:nvSpPr>
        <p:spPr bwMode="auto">
          <a:xfrm>
            <a:off x="569913" y="4762500"/>
            <a:ext cx="6159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4</a:t>
            </a:r>
          </a:p>
        </p:txBody>
      </p:sp>
      <p:pic>
        <p:nvPicPr>
          <p:cNvPr id="85051" name="Picture 1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9613" y="4924425"/>
            <a:ext cx="45878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5052" name="Line 115"/>
          <p:cNvSpPr>
            <a:spLocks noChangeShapeType="1"/>
          </p:cNvSpPr>
          <p:nvPr/>
        </p:nvSpPr>
        <p:spPr bwMode="auto">
          <a:xfrm>
            <a:off x="4217988" y="4195763"/>
            <a:ext cx="817562" cy="3460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5053" name="Group 116"/>
          <p:cNvGrpSpPr>
            <a:grpSpLocks/>
          </p:cNvGrpSpPr>
          <p:nvPr/>
        </p:nvGrpSpPr>
        <p:grpSpPr bwMode="auto">
          <a:xfrm>
            <a:off x="4781550" y="4351338"/>
            <a:ext cx="603250" cy="520700"/>
            <a:chOff x="2949" y="196"/>
            <a:chExt cx="941" cy="598"/>
          </a:xfrm>
        </p:grpSpPr>
        <p:sp>
          <p:nvSpPr>
            <p:cNvPr id="85119" name="Oval 11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20" name="Oval 11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21" name="Oval 11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22" name="Oval 120"/>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23" name="Oval 12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24" name="Oval 12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25" name="Oval 12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26" name="Oval 124"/>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27" name="Freeform 125"/>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28" name="Freeform 126"/>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29" name="Freeform 127"/>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pic>
        <p:nvPicPr>
          <p:cNvPr id="85054" name="Picture 1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9700" y="3973513"/>
            <a:ext cx="4587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55" name="Picture 1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1625" y="4829175"/>
            <a:ext cx="3460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5056" name="Group 130"/>
          <p:cNvGrpSpPr>
            <a:grpSpLocks/>
          </p:cNvGrpSpPr>
          <p:nvPr/>
        </p:nvGrpSpPr>
        <p:grpSpPr bwMode="auto">
          <a:xfrm>
            <a:off x="2768600" y="4829175"/>
            <a:ext cx="603250" cy="522288"/>
            <a:chOff x="2949" y="196"/>
            <a:chExt cx="941" cy="598"/>
          </a:xfrm>
        </p:grpSpPr>
        <p:sp>
          <p:nvSpPr>
            <p:cNvPr id="85108" name="Oval 13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09" name="Oval 13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10" name="Oval 13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11" name="Oval 134"/>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12" name="Oval 13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13" name="Oval 13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14" name="Oval 13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15" name="Oval 138"/>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16" name="Freeform 139"/>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17" name="Freeform 140"/>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18" name="Freeform 141"/>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sp>
        <p:nvSpPr>
          <p:cNvPr id="85057" name="Line 142"/>
          <p:cNvSpPr>
            <a:spLocks noChangeShapeType="1"/>
          </p:cNvSpPr>
          <p:nvPr/>
        </p:nvSpPr>
        <p:spPr bwMode="auto">
          <a:xfrm>
            <a:off x="1677988" y="2346325"/>
            <a:ext cx="503237" cy="11477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5058" name="Picture 1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713" y="2252663"/>
            <a:ext cx="3460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5059" name="Group 144"/>
          <p:cNvGrpSpPr>
            <a:grpSpLocks/>
          </p:cNvGrpSpPr>
          <p:nvPr/>
        </p:nvGrpSpPr>
        <p:grpSpPr bwMode="auto">
          <a:xfrm>
            <a:off x="1846263" y="3302000"/>
            <a:ext cx="603250" cy="519113"/>
            <a:chOff x="2949" y="196"/>
            <a:chExt cx="941" cy="598"/>
          </a:xfrm>
        </p:grpSpPr>
        <p:sp>
          <p:nvSpPr>
            <p:cNvPr id="85097" name="Oval 14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98" name="Oval 14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99" name="Oval 14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00" name="Oval 148"/>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01" name="Oval 14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02" name="Oval 15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03" name="Oval 15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04" name="Oval 152"/>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105" name="Freeform 153"/>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06" name="Freeform 154"/>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107" name="Freeform 155"/>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sp>
        <p:nvSpPr>
          <p:cNvPr id="85060" name="Line 156"/>
          <p:cNvSpPr>
            <a:spLocks noChangeShapeType="1"/>
          </p:cNvSpPr>
          <p:nvPr/>
        </p:nvSpPr>
        <p:spPr bwMode="auto">
          <a:xfrm>
            <a:off x="7886700" y="2538413"/>
            <a:ext cx="587375" cy="5715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1" name="Line 157"/>
          <p:cNvSpPr>
            <a:spLocks noChangeShapeType="1"/>
          </p:cNvSpPr>
          <p:nvPr/>
        </p:nvSpPr>
        <p:spPr bwMode="auto">
          <a:xfrm flipH="1">
            <a:off x="7380288" y="3141663"/>
            <a:ext cx="1006475" cy="669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2" name="Line 158"/>
          <p:cNvSpPr>
            <a:spLocks noChangeShapeType="1"/>
          </p:cNvSpPr>
          <p:nvPr/>
        </p:nvSpPr>
        <p:spPr bwMode="auto">
          <a:xfrm flipV="1">
            <a:off x="5703888" y="2570163"/>
            <a:ext cx="420687" cy="1920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5063" name="Picture 1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1525" y="3683000"/>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5064" name="Picture 1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875" y="2346325"/>
            <a:ext cx="3476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85065" name="Group 161"/>
          <p:cNvGrpSpPr>
            <a:grpSpLocks/>
          </p:cNvGrpSpPr>
          <p:nvPr/>
        </p:nvGrpSpPr>
        <p:grpSpPr bwMode="auto">
          <a:xfrm>
            <a:off x="8139113" y="2824163"/>
            <a:ext cx="601662" cy="520700"/>
            <a:chOff x="2949" y="196"/>
            <a:chExt cx="941" cy="598"/>
          </a:xfrm>
        </p:grpSpPr>
        <p:sp>
          <p:nvSpPr>
            <p:cNvPr id="85086" name="Oval 1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87" name="Oval 1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88" name="Oval 1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89" name="Oval 165"/>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90" name="Oval 1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91" name="Oval 1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92" name="Oval 1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93" name="Oval 169"/>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94" name="Freeform 170"/>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095" name="Freeform 171"/>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096" name="Freeform 172"/>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grpSp>
        <p:nvGrpSpPr>
          <p:cNvPr id="85066" name="Group 173"/>
          <p:cNvGrpSpPr>
            <a:grpSpLocks/>
          </p:cNvGrpSpPr>
          <p:nvPr/>
        </p:nvGrpSpPr>
        <p:grpSpPr bwMode="auto">
          <a:xfrm>
            <a:off x="5286375" y="2443163"/>
            <a:ext cx="603250" cy="522287"/>
            <a:chOff x="2949" y="196"/>
            <a:chExt cx="941" cy="598"/>
          </a:xfrm>
        </p:grpSpPr>
        <p:sp>
          <p:nvSpPr>
            <p:cNvPr id="85075" name="Oval 1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76" name="Oval 1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77" name="Oval 1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78" name="Oval 177"/>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79" name="Oval 1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80" name="Oval 1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81" name="Oval 1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82" name="Oval 181"/>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5083" name="Freeform 182"/>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084" name="Freeform 183"/>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85085" name="Freeform 184"/>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pic>
        <p:nvPicPr>
          <p:cNvPr id="85067" name="Picture 18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6300" y="2443163"/>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5068" name="矩形 1"/>
          <p:cNvSpPr>
            <a:spLocks noChangeArrowheads="1"/>
          </p:cNvSpPr>
          <p:nvPr/>
        </p:nvSpPr>
        <p:spPr bwMode="auto">
          <a:xfrm>
            <a:off x="3830638" y="3254375"/>
            <a:ext cx="5778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EBGP</a:t>
            </a:r>
            <a:endParaRPr lang="zh-CN" altLang="en-US" sz="1100">
              <a:solidFill>
                <a:srgbClr val="FF0000"/>
              </a:solidFill>
            </a:endParaRPr>
          </a:p>
        </p:txBody>
      </p:sp>
      <p:sp>
        <p:nvSpPr>
          <p:cNvPr id="85069" name="矩形 186"/>
          <p:cNvSpPr>
            <a:spLocks noChangeArrowheads="1"/>
          </p:cNvSpPr>
          <p:nvPr/>
        </p:nvSpPr>
        <p:spPr bwMode="auto">
          <a:xfrm rot="-2013113">
            <a:off x="4333875" y="3521075"/>
            <a:ext cx="5778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EBGP</a:t>
            </a:r>
            <a:endParaRPr lang="zh-CN" altLang="en-US" sz="1100">
              <a:solidFill>
                <a:srgbClr val="FF0000"/>
              </a:solidFill>
            </a:endParaRPr>
          </a:p>
        </p:txBody>
      </p:sp>
      <p:sp>
        <p:nvSpPr>
          <p:cNvPr id="85070" name="矩形 187"/>
          <p:cNvSpPr>
            <a:spLocks noChangeArrowheads="1"/>
          </p:cNvSpPr>
          <p:nvPr/>
        </p:nvSpPr>
        <p:spPr bwMode="auto">
          <a:xfrm rot="2849358">
            <a:off x="3236912" y="3713163"/>
            <a:ext cx="5762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EBGP</a:t>
            </a:r>
            <a:endParaRPr lang="zh-CN" altLang="en-US" sz="1100">
              <a:solidFill>
                <a:srgbClr val="FF0000"/>
              </a:solidFill>
            </a:endParaRPr>
          </a:p>
        </p:txBody>
      </p:sp>
      <p:sp>
        <p:nvSpPr>
          <p:cNvPr id="85071" name="矩形 188"/>
          <p:cNvSpPr>
            <a:spLocks noChangeArrowheads="1"/>
          </p:cNvSpPr>
          <p:nvPr/>
        </p:nvSpPr>
        <p:spPr bwMode="auto">
          <a:xfrm rot="-2121384">
            <a:off x="2173288" y="3049588"/>
            <a:ext cx="5222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IBGP</a:t>
            </a:r>
            <a:endParaRPr lang="zh-CN" altLang="en-US" sz="1100">
              <a:solidFill>
                <a:srgbClr val="FF0000"/>
              </a:solidFill>
            </a:endParaRPr>
          </a:p>
        </p:txBody>
      </p:sp>
      <p:sp>
        <p:nvSpPr>
          <p:cNvPr id="3" name="弧形 2"/>
          <p:cNvSpPr/>
          <p:nvPr/>
        </p:nvSpPr>
        <p:spPr bwMode="auto">
          <a:xfrm>
            <a:off x="1655763" y="3340100"/>
            <a:ext cx="1222375" cy="912813"/>
          </a:xfrm>
          <a:prstGeom prst="arc">
            <a:avLst/>
          </a:prstGeom>
          <a:noFill/>
          <a:ln>
            <a:noFill/>
          </a:ln>
        </p:spPr>
        <p:txBody>
          <a:bodyPr anchor="b"/>
          <a:lstStyle/>
          <a:p>
            <a:pPr algn="ctr" eaLnBrk="1" hangingPunct="1">
              <a:defRPr/>
            </a:pPr>
            <a:endParaRPr lang="zh-CN" altLang="en-US"/>
          </a:p>
        </p:txBody>
      </p:sp>
      <p:sp>
        <p:nvSpPr>
          <p:cNvPr id="4" name="弧形 3"/>
          <p:cNvSpPr/>
          <p:nvPr/>
        </p:nvSpPr>
        <p:spPr bwMode="auto">
          <a:xfrm>
            <a:off x="6462713" y="1192213"/>
            <a:ext cx="1339850" cy="327025"/>
          </a:xfrm>
          <a:prstGeom prst="arc">
            <a:avLst/>
          </a:prstGeom>
          <a:noFill/>
          <a:ln>
            <a:noFill/>
          </a:ln>
        </p:spPr>
        <p:txBody>
          <a:bodyPr anchor="b"/>
          <a:lstStyle/>
          <a:p>
            <a:pPr algn="ctr" eaLnBrk="1" hangingPunct="1">
              <a:defRPr/>
            </a:pPr>
            <a:endParaRPr lang="zh-CN" altLang="en-US"/>
          </a:p>
        </p:txBody>
      </p:sp>
      <p:sp>
        <p:nvSpPr>
          <p:cNvPr id="5" name="弧形 4"/>
          <p:cNvSpPr/>
          <p:nvPr/>
        </p:nvSpPr>
        <p:spPr bwMode="auto">
          <a:xfrm rot="14033317">
            <a:off x="2174875" y="2784476"/>
            <a:ext cx="388937" cy="1554162"/>
          </a:xfrm>
          <a:prstGeom prst="arc">
            <a:avLst>
              <a:gd name="adj1" fmla="val 16199993"/>
              <a:gd name="adj2" fmla="val 5491807"/>
            </a:avLst>
          </a:prstGeom>
          <a:noFill/>
          <a:ln w="41275">
            <a:solidFill>
              <a:schemeClr val="accent1"/>
            </a:solidFill>
          </a:ln>
        </p:spPr>
        <p:txBody>
          <a:bodyPr anchor="b"/>
          <a:lstStyle/>
          <a:p>
            <a:pPr algn="ctr" eaLnBrk="1" hangingPunct="1">
              <a:defRPr/>
            </a:pPr>
            <a:endParaRPr lang="zh-CN" altLang="en-US"/>
          </a:p>
        </p:txBody>
      </p:sp>
      <p:sp>
        <p:nvSpPr>
          <p:cNvPr id="6" name="矩形 5"/>
          <p:cNvSpPr/>
          <p:nvPr/>
        </p:nvSpPr>
        <p:spPr>
          <a:xfrm>
            <a:off x="0" y="-25682"/>
            <a:ext cx="9144000" cy="1421928"/>
          </a:xfrm>
          <a:prstGeom prst="rect">
            <a:avLst/>
          </a:prstGeom>
          <a:solidFill>
            <a:schemeClr val="bg1"/>
          </a:solidFill>
        </p:spPr>
        <p:txBody>
          <a:bodyPr wrap="square">
            <a:spAutoFit/>
          </a:bodyPr>
          <a:lstStyle/>
          <a:p>
            <a:pPr eaLnBrk="1" hangingPunct="1">
              <a:lnSpc>
                <a:spcPct val="120000"/>
              </a:lnSpc>
            </a:pPr>
            <a:r>
              <a:rPr lang="zh-CN" altLang="en-US" sz="2400" dirty="0">
                <a:solidFill>
                  <a:srgbClr val="0000FF"/>
                </a:solidFill>
              </a:rPr>
              <a:t>IBGP：运行于同一AS内部的BGP采用IBGP协议。</a:t>
            </a:r>
            <a:endParaRPr lang="en-US" altLang="zh-CN" sz="2400" dirty="0">
              <a:solidFill>
                <a:srgbClr val="0000FF"/>
              </a:solidFill>
            </a:endParaRPr>
          </a:p>
          <a:p>
            <a:pPr eaLnBrk="1" hangingPunct="1">
              <a:lnSpc>
                <a:spcPct val="120000"/>
              </a:lnSpc>
            </a:pPr>
            <a:r>
              <a:rPr lang="zh-CN" altLang="en-US" sz="2400" dirty="0">
                <a:solidFill>
                  <a:srgbClr val="0000FF"/>
                </a:solidFill>
              </a:rPr>
              <a:t>EBGP：运行于不同AS之间的BGP采用EBGP协议。</a:t>
            </a:r>
            <a:endParaRPr lang="en-US" altLang="zh-CN" sz="2400" dirty="0">
              <a:solidFill>
                <a:srgbClr val="0000FF"/>
              </a:solidFill>
            </a:endParaRPr>
          </a:p>
          <a:p>
            <a:pPr eaLnBrk="1" hangingPunct="1">
              <a:lnSpc>
                <a:spcPct val="120000"/>
              </a:lnSpc>
            </a:pPr>
            <a:r>
              <a:rPr lang="zh-CN" altLang="en-US" sz="2400" dirty="0">
                <a:solidFill>
                  <a:srgbClr val="0000FF"/>
                </a:solidFill>
              </a:rPr>
              <a:t>Peer：相互交换消息的BGP Speaker之间互称对等体（Peer）</a:t>
            </a:r>
            <a:r>
              <a:rPr lang="en-US" altLang="zh-CN" sz="2400" dirty="0">
                <a:solidFill>
                  <a:srgbClr val="0000FF"/>
                </a:solidFill>
              </a:rPr>
              <a:t>.</a:t>
            </a:r>
            <a:endParaRPr lang="zh-CN" altLang="en-US" sz="2400" dirty="0">
              <a:solidFill>
                <a:srgbClr val="0000FF"/>
              </a:solidFill>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2275" y="161925"/>
            <a:ext cx="8116888" cy="1462088"/>
          </a:xfrm>
        </p:spPr>
        <p:txBody>
          <a:bodyPr/>
          <a:lstStyle/>
          <a:p>
            <a:pPr eaLnBrk="1" hangingPunct="1"/>
            <a:r>
              <a:rPr lang="zh-CN" altLang="en-US" sz="4000" smtClean="0"/>
              <a:t>自治系统 </a:t>
            </a:r>
            <a:r>
              <a:rPr lang="en-US" altLang="zh-CN" sz="4000" smtClean="0"/>
              <a:t>AS</a:t>
            </a:r>
            <a:r>
              <a:rPr lang="en-US" altLang="zh-CN" sz="2800" smtClean="0"/>
              <a:t>(Autonomous System) </a:t>
            </a:r>
          </a:p>
        </p:txBody>
      </p:sp>
      <p:sp>
        <p:nvSpPr>
          <p:cNvPr id="13315" name="Rectangle 3"/>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3316" name="Rectangle 4"/>
          <p:cNvSpPr>
            <a:spLocks noGrp="1" noChangeArrowheads="1"/>
          </p:cNvSpPr>
          <p:nvPr>
            <p:ph idx="1"/>
          </p:nvPr>
        </p:nvSpPr>
        <p:spPr>
          <a:xfrm>
            <a:off x="468313" y="1916113"/>
            <a:ext cx="8424862" cy="2449512"/>
          </a:xfrm>
        </p:spPr>
        <p:txBody>
          <a:bodyPr/>
          <a:lstStyle/>
          <a:p>
            <a:pPr eaLnBrk="1" hangingPunct="1">
              <a:spcBef>
                <a:spcPct val="0"/>
              </a:spcBef>
              <a:buClrTx/>
              <a:buFontTx/>
              <a:buChar char="•"/>
            </a:pPr>
            <a:r>
              <a:rPr lang="zh-CN" altLang="en-US" sz="2800" smtClean="0">
                <a:solidFill>
                  <a:srgbClr val="0000FF"/>
                </a:solidFill>
              </a:rPr>
              <a:t>自治系统 </a:t>
            </a:r>
            <a:r>
              <a:rPr lang="en-US" altLang="zh-CN" sz="2800" smtClean="0">
                <a:solidFill>
                  <a:srgbClr val="0000FF"/>
                </a:solidFill>
              </a:rPr>
              <a:t>AS </a:t>
            </a:r>
            <a:r>
              <a:rPr lang="zh-CN" altLang="en-US" sz="2800" smtClean="0"/>
              <a:t>的定义：在单一的技术管理下的一组路由器，而这些路由器使用一种 </a:t>
            </a:r>
            <a:r>
              <a:rPr lang="en-US" altLang="zh-CN" sz="2800" smtClean="0"/>
              <a:t>AS </a:t>
            </a:r>
            <a:r>
              <a:rPr lang="zh-CN" altLang="en-US" sz="2800" smtClean="0"/>
              <a:t>内部的路由选择协议和共同的度量以确定分组在该 </a:t>
            </a:r>
            <a:r>
              <a:rPr lang="en-US" altLang="zh-CN" sz="2800" smtClean="0"/>
              <a:t>AS </a:t>
            </a:r>
            <a:r>
              <a:rPr lang="zh-CN" altLang="en-US" sz="2800" smtClean="0"/>
              <a:t>内的路由，同时还使用一种 </a:t>
            </a:r>
            <a:r>
              <a:rPr lang="en-US" altLang="zh-CN" sz="2800" smtClean="0"/>
              <a:t>AS </a:t>
            </a:r>
            <a:r>
              <a:rPr lang="zh-CN" altLang="en-US" sz="2800" smtClean="0"/>
              <a:t>之间的路由选择协议用以确定分组在 </a:t>
            </a:r>
            <a:r>
              <a:rPr lang="en-US" altLang="zh-CN" sz="2800" smtClean="0"/>
              <a:t>AS</a:t>
            </a:r>
            <a:r>
              <a:rPr lang="zh-CN" altLang="en-US" sz="2800" smtClean="0"/>
              <a:t>之间的路由。</a:t>
            </a:r>
          </a:p>
        </p:txBody>
      </p:sp>
      <p:pic>
        <p:nvPicPr>
          <p:cNvPr id="5"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4149080"/>
            <a:ext cx="5283457" cy="22533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20"/>
          <p:cNvSpPr>
            <a:spLocks noChangeArrowheads="1"/>
          </p:cNvSpPr>
          <p:nvPr/>
        </p:nvSpPr>
        <p:spPr bwMode="auto">
          <a:xfrm>
            <a:off x="38100" y="976313"/>
            <a:ext cx="9037638" cy="554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87043" name="Oval 4"/>
          <p:cNvSpPr>
            <a:spLocks noChangeArrowheads="1"/>
          </p:cNvSpPr>
          <p:nvPr/>
        </p:nvSpPr>
        <p:spPr bwMode="auto">
          <a:xfrm>
            <a:off x="4814888" y="1658938"/>
            <a:ext cx="2157412" cy="128270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b="1"/>
          </a:p>
        </p:txBody>
      </p:sp>
      <p:sp>
        <p:nvSpPr>
          <p:cNvPr id="87044" name="Oval 4"/>
          <p:cNvSpPr>
            <a:spLocks noChangeArrowheads="1"/>
          </p:cNvSpPr>
          <p:nvPr/>
        </p:nvSpPr>
        <p:spPr bwMode="auto">
          <a:xfrm>
            <a:off x="928688" y="1463675"/>
            <a:ext cx="3028950" cy="19859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b="1"/>
          </a:p>
        </p:txBody>
      </p:sp>
      <p:sp>
        <p:nvSpPr>
          <p:cNvPr id="87045" name="Text Box 18"/>
          <p:cNvSpPr txBox="1">
            <a:spLocks noChangeArrowheads="1"/>
          </p:cNvSpPr>
          <p:nvPr/>
        </p:nvSpPr>
        <p:spPr bwMode="auto">
          <a:xfrm>
            <a:off x="4743450" y="1514475"/>
            <a:ext cx="94506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BGP2</a:t>
            </a:r>
          </a:p>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speaker</a:t>
            </a:r>
            <a:endParaRPr lang="zh-CN" altLang="en-US" sz="1400" b="1" dirty="0">
              <a:solidFill>
                <a:srgbClr val="333399"/>
              </a:solidFill>
              <a:latin typeface="Arial" panose="020B0604020202020204" pitchFamily="34" charset="0"/>
              <a:ea typeface="宋体" panose="02010600030101010101" pitchFamily="2" charset="-122"/>
            </a:endParaRPr>
          </a:p>
        </p:txBody>
      </p:sp>
      <p:pic>
        <p:nvPicPr>
          <p:cNvPr id="87046"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0" y="2014538"/>
            <a:ext cx="4810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7047" name="矩形 187"/>
          <p:cNvSpPr>
            <a:spLocks noChangeArrowheads="1"/>
          </p:cNvSpPr>
          <p:nvPr/>
        </p:nvSpPr>
        <p:spPr bwMode="auto">
          <a:xfrm>
            <a:off x="4170363" y="1938338"/>
            <a:ext cx="5854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a:solidFill>
                  <a:srgbClr val="FF0000"/>
                </a:solidFill>
                <a:latin typeface="Arial" panose="020B0604020202020204" pitchFamily="34" charset="0"/>
                <a:ea typeface="宋体" panose="02010600030101010101" pitchFamily="2" charset="-122"/>
              </a:rPr>
              <a:t>EBGP</a:t>
            </a:r>
            <a:endParaRPr lang="zh-CN" altLang="en-US" sz="1100" b="1">
              <a:solidFill>
                <a:srgbClr val="FF0000"/>
              </a:solidFill>
            </a:endParaRPr>
          </a:p>
        </p:txBody>
      </p:sp>
      <p:sp>
        <p:nvSpPr>
          <p:cNvPr id="3" name="弧形 2"/>
          <p:cNvSpPr/>
          <p:nvPr/>
        </p:nvSpPr>
        <p:spPr bwMode="auto">
          <a:xfrm>
            <a:off x="1739900" y="2606675"/>
            <a:ext cx="1222375" cy="912813"/>
          </a:xfrm>
          <a:prstGeom prst="arc">
            <a:avLst/>
          </a:prstGeom>
          <a:noFill/>
          <a:ln>
            <a:noFill/>
          </a:ln>
        </p:spPr>
        <p:txBody>
          <a:bodyPr anchor="b"/>
          <a:lstStyle/>
          <a:p>
            <a:pPr algn="ctr" eaLnBrk="1" hangingPunct="1">
              <a:defRPr/>
            </a:pPr>
            <a:endParaRPr lang="zh-CN" altLang="en-US" b="1"/>
          </a:p>
        </p:txBody>
      </p:sp>
      <p:sp>
        <p:nvSpPr>
          <p:cNvPr id="4" name="弧形 3"/>
          <p:cNvSpPr/>
          <p:nvPr/>
        </p:nvSpPr>
        <p:spPr bwMode="auto">
          <a:xfrm>
            <a:off x="6996113" y="1747838"/>
            <a:ext cx="1338262" cy="327025"/>
          </a:xfrm>
          <a:prstGeom prst="arc">
            <a:avLst/>
          </a:prstGeom>
          <a:noFill/>
          <a:ln>
            <a:noFill/>
          </a:ln>
        </p:spPr>
        <p:txBody>
          <a:bodyPr anchor="b"/>
          <a:lstStyle/>
          <a:p>
            <a:pPr algn="ctr" eaLnBrk="1" hangingPunct="1">
              <a:defRPr/>
            </a:pPr>
            <a:endParaRPr lang="zh-CN" altLang="en-US"/>
          </a:p>
        </p:txBody>
      </p:sp>
      <p:pic>
        <p:nvPicPr>
          <p:cNvPr id="87050"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27200"/>
            <a:ext cx="4810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7051"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0" y="2782888"/>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7052"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5" y="2778125"/>
            <a:ext cx="4826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87053"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2030413"/>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7054" name="Text Box 18"/>
          <p:cNvSpPr txBox="1">
            <a:spLocks noChangeArrowheads="1"/>
          </p:cNvSpPr>
          <p:nvPr/>
        </p:nvSpPr>
        <p:spPr bwMode="auto">
          <a:xfrm>
            <a:off x="3017838" y="3116263"/>
            <a:ext cx="973137"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BGP4</a:t>
            </a:r>
          </a:p>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speaker</a:t>
            </a:r>
            <a:endParaRPr lang="zh-CN" altLang="en-US" sz="1400" b="1" dirty="0">
              <a:solidFill>
                <a:srgbClr val="333399"/>
              </a:solidFill>
              <a:latin typeface="Arial" panose="020B0604020202020204" pitchFamily="34" charset="0"/>
              <a:ea typeface="宋体" panose="02010600030101010101" pitchFamily="2" charset="-122"/>
            </a:endParaRPr>
          </a:p>
        </p:txBody>
      </p:sp>
      <p:sp>
        <p:nvSpPr>
          <p:cNvPr id="87055" name="Text Box 18"/>
          <p:cNvSpPr txBox="1">
            <a:spLocks noChangeArrowheads="1"/>
          </p:cNvSpPr>
          <p:nvPr/>
        </p:nvSpPr>
        <p:spPr bwMode="auto">
          <a:xfrm>
            <a:off x="928689" y="1244600"/>
            <a:ext cx="10414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BGP3</a:t>
            </a:r>
          </a:p>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speaker</a:t>
            </a:r>
            <a:endParaRPr lang="zh-CN" altLang="en-US" sz="1400" b="1" dirty="0">
              <a:solidFill>
                <a:srgbClr val="333399"/>
              </a:solidFill>
              <a:latin typeface="Arial" panose="020B0604020202020204" pitchFamily="34" charset="0"/>
              <a:ea typeface="宋体" panose="02010600030101010101" pitchFamily="2" charset="-122"/>
            </a:endParaRPr>
          </a:p>
        </p:txBody>
      </p:sp>
      <p:sp>
        <p:nvSpPr>
          <p:cNvPr id="87056" name="Text Box 18"/>
          <p:cNvSpPr txBox="1">
            <a:spLocks noChangeArrowheads="1"/>
          </p:cNvSpPr>
          <p:nvPr/>
        </p:nvSpPr>
        <p:spPr bwMode="auto">
          <a:xfrm>
            <a:off x="553669" y="3040063"/>
            <a:ext cx="100843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BGP5</a:t>
            </a:r>
          </a:p>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speaker</a:t>
            </a:r>
            <a:endParaRPr lang="zh-CN" altLang="en-US" sz="1400" b="1" dirty="0">
              <a:solidFill>
                <a:srgbClr val="333399"/>
              </a:solidFill>
              <a:latin typeface="Arial" panose="020B0604020202020204" pitchFamily="34" charset="0"/>
              <a:ea typeface="宋体" panose="02010600030101010101" pitchFamily="2" charset="-122"/>
            </a:endParaRPr>
          </a:p>
        </p:txBody>
      </p:sp>
      <p:sp>
        <p:nvSpPr>
          <p:cNvPr id="87057" name="Text Box 18"/>
          <p:cNvSpPr txBox="1">
            <a:spLocks noChangeArrowheads="1"/>
          </p:cNvSpPr>
          <p:nvPr/>
        </p:nvSpPr>
        <p:spPr bwMode="auto">
          <a:xfrm>
            <a:off x="3407146" y="1581150"/>
            <a:ext cx="10346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BGP1</a:t>
            </a:r>
          </a:p>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speaker</a:t>
            </a:r>
            <a:endParaRPr lang="zh-CN" altLang="en-US" sz="1400" b="1" dirty="0">
              <a:solidFill>
                <a:srgbClr val="333399"/>
              </a:solidFill>
              <a:latin typeface="Arial" panose="020B0604020202020204" pitchFamily="34" charset="0"/>
              <a:ea typeface="宋体" panose="02010600030101010101" pitchFamily="2" charset="-122"/>
            </a:endParaRPr>
          </a:p>
        </p:txBody>
      </p:sp>
      <p:cxnSp>
        <p:nvCxnSpPr>
          <p:cNvPr id="87058" name="直接连接符 6"/>
          <p:cNvCxnSpPr>
            <a:cxnSpLocks noChangeShapeType="1"/>
          </p:cNvCxnSpPr>
          <p:nvPr/>
        </p:nvCxnSpPr>
        <p:spPr bwMode="auto">
          <a:xfrm flipV="1">
            <a:off x="1817688" y="2381250"/>
            <a:ext cx="1658937" cy="46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059" name="直接连接符 203"/>
          <p:cNvCxnSpPr>
            <a:cxnSpLocks noChangeShapeType="1"/>
            <a:endCxn id="87052" idx="1"/>
          </p:cNvCxnSpPr>
          <p:nvPr/>
        </p:nvCxnSpPr>
        <p:spPr bwMode="auto">
          <a:xfrm>
            <a:off x="1817688" y="2974975"/>
            <a:ext cx="1087437"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060" name="直接连接符 205"/>
          <p:cNvCxnSpPr>
            <a:cxnSpLocks noChangeShapeType="1"/>
            <a:stCxn id="87050" idx="2"/>
            <a:endCxn id="87051" idx="0"/>
          </p:cNvCxnSpPr>
          <p:nvPr/>
        </p:nvCxnSpPr>
        <p:spPr bwMode="auto">
          <a:xfrm flipH="1">
            <a:off x="1619250" y="2144713"/>
            <a:ext cx="68263"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061" name="直接连接符 208"/>
          <p:cNvCxnSpPr>
            <a:cxnSpLocks noChangeShapeType="1"/>
            <a:stCxn id="87046" idx="2"/>
          </p:cNvCxnSpPr>
          <p:nvPr/>
        </p:nvCxnSpPr>
        <p:spPr bwMode="auto">
          <a:xfrm flipH="1">
            <a:off x="3182938" y="2432050"/>
            <a:ext cx="455612" cy="34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062" name="直接连接符 211"/>
          <p:cNvCxnSpPr>
            <a:cxnSpLocks noChangeShapeType="1"/>
          </p:cNvCxnSpPr>
          <p:nvPr/>
        </p:nvCxnSpPr>
        <p:spPr bwMode="auto">
          <a:xfrm>
            <a:off x="1819275" y="2044700"/>
            <a:ext cx="117475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7063" name="直接连接符 214"/>
          <p:cNvCxnSpPr>
            <a:cxnSpLocks noChangeShapeType="1"/>
            <a:stCxn id="87050" idx="3"/>
          </p:cNvCxnSpPr>
          <p:nvPr/>
        </p:nvCxnSpPr>
        <p:spPr bwMode="auto">
          <a:xfrm>
            <a:off x="1928813" y="1935163"/>
            <a:ext cx="1439862" cy="31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7064" name="矩形 223"/>
          <p:cNvSpPr>
            <a:spLocks noChangeArrowheads="1"/>
          </p:cNvSpPr>
          <p:nvPr/>
        </p:nvSpPr>
        <p:spPr bwMode="auto">
          <a:xfrm rot="635908">
            <a:off x="2388057" y="1900401"/>
            <a:ext cx="529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dirty="0">
                <a:solidFill>
                  <a:srgbClr val="FF0000"/>
                </a:solidFill>
                <a:latin typeface="Arial" panose="020B0604020202020204" pitchFamily="34" charset="0"/>
                <a:ea typeface="宋体" panose="02010600030101010101" pitchFamily="2" charset="-122"/>
              </a:rPr>
              <a:t>IBGP</a:t>
            </a:r>
            <a:endParaRPr lang="zh-CN" altLang="en-US" sz="1100" b="1" dirty="0">
              <a:solidFill>
                <a:srgbClr val="FF0000"/>
              </a:solidFill>
            </a:endParaRPr>
          </a:p>
        </p:txBody>
      </p:sp>
      <p:sp>
        <p:nvSpPr>
          <p:cNvPr id="87065" name="Line 14"/>
          <p:cNvSpPr>
            <a:spLocks noChangeShapeType="1"/>
          </p:cNvSpPr>
          <p:nvPr/>
        </p:nvSpPr>
        <p:spPr bwMode="auto">
          <a:xfrm flipH="1" flipV="1">
            <a:off x="3894138" y="2208213"/>
            <a:ext cx="1031875" cy="65087"/>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87066" name="矩形 22"/>
          <p:cNvSpPr>
            <a:spLocks noChangeArrowheads="1"/>
          </p:cNvSpPr>
          <p:nvPr/>
        </p:nvSpPr>
        <p:spPr bwMode="auto">
          <a:xfrm>
            <a:off x="-15081" y="11172"/>
            <a:ext cx="9144000"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2400">
                <a:solidFill>
                  <a:schemeClr val="tx1"/>
                </a:solidFill>
              </a:rPr>
              <a:t>BGP1</a:t>
            </a:r>
            <a:r>
              <a:rPr lang="zh-CN" altLang="en-US" sz="2400">
                <a:solidFill>
                  <a:schemeClr val="tx1"/>
                </a:solidFill>
              </a:rPr>
              <a:t>、</a:t>
            </a:r>
            <a:r>
              <a:rPr lang="en-US" altLang="zh-CN" sz="2400">
                <a:solidFill>
                  <a:schemeClr val="tx1"/>
                </a:solidFill>
              </a:rPr>
              <a:t>BGP3</a:t>
            </a:r>
            <a:r>
              <a:rPr lang="zh-CN" altLang="en-US" sz="2400">
                <a:solidFill>
                  <a:schemeClr val="tx1"/>
                </a:solidFill>
              </a:rPr>
              <a:t>、</a:t>
            </a:r>
            <a:r>
              <a:rPr lang="en-US" altLang="zh-CN" sz="2400">
                <a:solidFill>
                  <a:schemeClr val="tx1"/>
                </a:solidFill>
              </a:rPr>
              <a:t>BGP4</a:t>
            </a:r>
            <a:r>
              <a:rPr lang="zh-CN" altLang="en-US" sz="2400">
                <a:solidFill>
                  <a:schemeClr val="tx1"/>
                </a:solidFill>
              </a:rPr>
              <a:t>、</a:t>
            </a:r>
            <a:r>
              <a:rPr lang="en-US" altLang="zh-CN" sz="2400">
                <a:solidFill>
                  <a:schemeClr val="tx1"/>
                </a:solidFill>
              </a:rPr>
              <a:t>BGP5</a:t>
            </a:r>
            <a:r>
              <a:rPr lang="zh-CN" altLang="en-US" sz="2400">
                <a:solidFill>
                  <a:schemeClr val="tx1"/>
                </a:solidFill>
              </a:rPr>
              <a:t>之间采用</a:t>
            </a:r>
            <a:r>
              <a:rPr lang="en-US" altLang="zh-CN" sz="2400">
                <a:solidFill>
                  <a:schemeClr val="tx1"/>
                </a:solidFill>
              </a:rPr>
              <a:t>IBGP</a:t>
            </a:r>
            <a:r>
              <a:rPr lang="zh-CN" altLang="en-US" sz="2400">
                <a:solidFill>
                  <a:schemeClr val="tx1"/>
                </a:solidFill>
              </a:rPr>
              <a:t>协议，它们之间称为</a:t>
            </a:r>
            <a:r>
              <a:rPr lang="en-US" altLang="zh-CN" sz="2400">
                <a:solidFill>
                  <a:schemeClr val="tx1"/>
                </a:solidFill>
              </a:rPr>
              <a:t>IBGP Peer</a:t>
            </a:r>
            <a:r>
              <a:rPr lang="zh-CN" altLang="en-US" sz="2400">
                <a:solidFill>
                  <a:schemeClr val="tx1"/>
                </a:solidFill>
              </a:rPr>
              <a:t>；</a:t>
            </a:r>
            <a:r>
              <a:rPr lang="en-US" altLang="zh-CN" sz="2400">
                <a:solidFill>
                  <a:schemeClr val="tx1"/>
                </a:solidFill>
              </a:rPr>
              <a:t>BPG1</a:t>
            </a:r>
            <a:r>
              <a:rPr lang="zh-CN" altLang="en-US" sz="2400">
                <a:solidFill>
                  <a:schemeClr val="tx1"/>
                </a:solidFill>
              </a:rPr>
              <a:t>、</a:t>
            </a:r>
            <a:r>
              <a:rPr lang="en-US" altLang="zh-CN" sz="2400">
                <a:solidFill>
                  <a:schemeClr val="tx1"/>
                </a:solidFill>
              </a:rPr>
              <a:t>BGP2</a:t>
            </a:r>
            <a:r>
              <a:rPr lang="zh-CN" altLang="en-US" sz="2400">
                <a:solidFill>
                  <a:schemeClr val="tx1"/>
                </a:solidFill>
              </a:rPr>
              <a:t>之间采用</a:t>
            </a:r>
            <a:r>
              <a:rPr lang="en-US" altLang="zh-CN" sz="2400">
                <a:solidFill>
                  <a:schemeClr val="tx1"/>
                </a:solidFill>
              </a:rPr>
              <a:t>EBGP</a:t>
            </a:r>
            <a:r>
              <a:rPr lang="zh-CN" altLang="en-US" sz="2400">
                <a:solidFill>
                  <a:schemeClr val="tx1"/>
                </a:solidFill>
              </a:rPr>
              <a:t>协议，它们之间称为</a:t>
            </a:r>
            <a:r>
              <a:rPr lang="en-US" altLang="zh-CN" sz="2400">
                <a:solidFill>
                  <a:schemeClr val="tx1"/>
                </a:solidFill>
              </a:rPr>
              <a:t>EBGP Peer.</a:t>
            </a:r>
          </a:p>
        </p:txBody>
      </p:sp>
      <p:sp>
        <p:nvSpPr>
          <p:cNvPr id="87067" name="Line 14"/>
          <p:cNvSpPr>
            <a:spLocks noChangeShapeType="1"/>
          </p:cNvSpPr>
          <p:nvPr/>
        </p:nvSpPr>
        <p:spPr bwMode="auto">
          <a:xfrm flipH="1" flipV="1">
            <a:off x="3749675" y="2397125"/>
            <a:ext cx="831850" cy="1001713"/>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87068" name="Oval 4"/>
          <p:cNvSpPr>
            <a:spLocks noChangeArrowheads="1"/>
          </p:cNvSpPr>
          <p:nvPr/>
        </p:nvSpPr>
        <p:spPr bwMode="auto">
          <a:xfrm>
            <a:off x="725488" y="3860800"/>
            <a:ext cx="1825625" cy="11414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b="1"/>
          </a:p>
        </p:txBody>
      </p:sp>
      <p:pic>
        <p:nvPicPr>
          <p:cNvPr id="87069"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3916363"/>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7070" name="Line 14"/>
          <p:cNvSpPr>
            <a:spLocks noChangeShapeType="1"/>
          </p:cNvSpPr>
          <p:nvPr/>
        </p:nvSpPr>
        <p:spPr bwMode="auto">
          <a:xfrm flipH="1" flipV="1">
            <a:off x="1519238" y="3090863"/>
            <a:ext cx="42862" cy="839787"/>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b="1"/>
          </a:p>
        </p:txBody>
      </p:sp>
      <p:sp>
        <p:nvSpPr>
          <p:cNvPr id="87071" name="Text Box 18"/>
          <p:cNvSpPr txBox="1">
            <a:spLocks noChangeArrowheads="1"/>
          </p:cNvSpPr>
          <p:nvPr/>
        </p:nvSpPr>
        <p:spPr bwMode="auto">
          <a:xfrm>
            <a:off x="1754188" y="3670300"/>
            <a:ext cx="93571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BGP6</a:t>
            </a:r>
          </a:p>
          <a:p>
            <a:pPr algn="ctr" eaLnBrk="1" hangingPunct="1">
              <a:lnSpc>
                <a:spcPct val="90000"/>
              </a:lnSpc>
            </a:pPr>
            <a:r>
              <a:rPr lang="en-US" altLang="zh-CN" sz="1400" b="1" dirty="0">
                <a:solidFill>
                  <a:srgbClr val="333399"/>
                </a:solidFill>
                <a:latin typeface="Arial" panose="020B0604020202020204" pitchFamily="34" charset="0"/>
                <a:ea typeface="宋体" panose="02010600030101010101" pitchFamily="2" charset="-122"/>
              </a:rPr>
              <a:t>speaker</a:t>
            </a:r>
            <a:endParaRPr lang="zh-CN" altLang="en-US" sz="1400" b="1" dirty="0">
              <a:solidFill>
                <a:srgbClr val="333399"/>
              </a:solidFill>
              <a:latin typeface="Arial" panose="020B0604020202020204" pitchFamily="34" charset="0"/>
              <a:ea typeface="宋体" panose="02010600030101010101" pitchFamily="2" charset="-122"/>
            </a:endParaRPr>
          </a:p>
        </p:txBody>
      </p:sp>
      <p:sp>
        <p:nvSpPr>
          <p:cNvPr id="87072" name="Text Box 109"/>
          <p:cNvSpPr txBox="1">
            <a:spLocks noChangeArrowheads="1"/>
          </p:cNvSpPr>
          <p:nvPr/>
        </p:nvSpPr>
        <p:spPr bwMode="auto">
          <a:xfrm>
            <a:off x="2237518" y="1411288"/>
            <a:ext cx="6367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b="1">
                <a:solidFill>
                  <a:srgbClr val="333399"/>
                </a:solidFill>
                <a:latin typeface="Arial" panose="020B0604020202020204" pitchFamily="34" charset="0"/>
                <a:ea typeface="宋体" panose="02010600030101010101" pitchFamily="2" charset="-122"/>
              </a:rPr>
              <a:t>AS</a:t>
            </a:r>
            <a:r>
              <a:rPr lang="en-US" altLang="zh-CN" sz="2000" b="1" baseline="-25000">
                <a:solidFill>
                  <a:srgbClr val="333399"/>
                </a:solidFill>
                <a:latin typeface="Arial" panose="020B0604020202020204" pitchFamily="34" charset="0"/>
                <a:ea typeface="宋体" panose="02010600030101010101" pitchFamily="2" charset="-122"/>
              </a:rPr>
              <a:t>1</a:t>
            </a:r>
          </a:p>
        </p:txBody>
      </p:sp>
      <p:sp>
        <p:nvSpPr>
          <p:cNvPr id="87073" name="Text Box 109"/>
          <p:cNvSpPr txBox="1">
            <a:spLocks noChangeArrowheads="1"/>
          </p:cNvSpPr>
          <p:nvPr/>
        </p:nvSpPr>
        <p:spPr bwMode="auto">
          <a:xfrm>
            <a:off x="5712324" y="1993900"/>
            <a:ext cx="6848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b="1">
                <a:solidFill>
                  <a:srgbClr val="333399"/>
                </a:solidFill>
                <a:latin typeface="Arial" panose="020B0604020202020204" pitchFamily="34" charset="0"/>
                <a:ea typeface="宋体" panose="02010600030101010101" pitchFamily="2" charset="-122"/>
              </a:rPr>
              <a:t>AS2</a:t>
            </a:r>
            <a:endParaRPr lang="en-US" altLang="zh-CN" sz="2000" b="1" baseline="-25000">
              <a:solidFill>
                <a:srgbClr val="333399"/>
              </a:solidFill>
              <a:latin typeface="Arial" panose="020B0604020202020204" pitchFamily="34" charset="0"/>
              <a:ea typeface="宋体" panose="02010600030101010101" pitchFamily="2" charset="-122"/>
            </a:endParaRPr>
          </a:p>
        </p:txBody>
      </p:sp>
      <p:sp>
        <p:nvSpPr>
          <p:cNvPr id="87074" name="Text Box 109"/>
          <p:cNvSpPr txBox="1">
            <a:spLocks noChangeArrowheads="1"/>
          </p:cNvSpPr>
          <p:nvPr/>
        </p:nvSpPr>
        <p:spPr bwMode="auto">
          <a:xfrm>
            <a:off x="1397499" y="4400550"/>
            <a:ext cx="6848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b="1">
                <a:solidFill>
                  <a:srgbClr val="333399"/>
                </a:solidFill>
                <a:latin typeface="Arial" panose="020B0604020202020204" pitchFamily="34" charset="0"/>
                <a:ea typeface="宋体" panose="02010600030101010101" pitchFamily="2" charset="-122"/>
              </a:rPr>
              <a:t>AS3</a:t>
            </a:r>
            <a:endParaRPr lang="en-US" altLang="zh-CN" sz="2000" b="1" baseline="-25000">
              <a:solidFill>
                <a:srgbClr val="333399"/>
              </a:solidFill>
              <a:latin typeface="Arial" panose="020B0604020202020204" pitchFamily="34" charset="0"/>
              <a:ea typeface="宋体" panose="02010600030101010101" pitchFamily="2" charset="-122"/>
            </a:endParaRPr>
          </a:p>
        </p:txBody>
      </p:sp>
      <p:sp>
        <p:nvSpPr>
          <p:cNvPr id="87075" name="Text Box 109"/>
          <p:cNvSpPr txBox="1">
            <a:spLocks noChangeArrowheads="1"/>
          </p:cNvSpPr>
          <p:nvPr/>
        </p:nvSpPr>
        <p:spPr bwMode="auto">
          <a:xfrm>
            <a:off x="4743450" y="4010025"/>
            <a:ext cx="42370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en-US" altLang="zh-CN" sz="2400">
                <a:solidFill>
                  <a:srgbClr val="333399"/>
                </a:solidFill>
                <a:latin typeface="Arial" panose="020B0604020202020204" pitchFamily="34" charset="0"/>
                <a:ea typeface="宋体" panose="02010600030101010101" pitchFamily="2" charset="-122"/>
              </a:rPr>
              <a:t>AS</a:t>
            </a:r>
            <a:r>
              <a:rPr lang="en-US" altLang="zh-CN" sz="2400" baseline="-25000">
                <a:solidFill>
                  <a:srgbClr val="333399"/>
                </a:solidFill>
                <a:latin typeface="Arial" panose="020B0604020202020204" pitchFamily="34" charset="0"/>
                <a:ea typeface="宋体" panose="02010600030101010101" pitchFamily="2" charset="-122"/>
              </a:rPr>
              <a:t>1</a:t>
            </a:r>
            <a:r>
              <a:rPr lang="zh-CN" altLang="en-US" sz="2400">
                <a:solidFill>
                  <a:srgbClr val="333399"/>
                </a:solidFill>
                <a:latin typeface="Arial" panose="020B0604020202020204" pitchFamily="34" charset="0"/>
                <a:ea typeface="宋体" panose="02010600030101010101" pitchFamily="2" charset="-122"/>
              </a:rPr>
              <a:t>没有画出内部的路由器，仅仅画出了边界路由器。</a:t>
            </a:r>
            <a:endParaRPr lang="en-US" altLang="zh-CN" sz="2400">
              <a:solidFill>
                <a:srgbClr val="333399"/>
              </a:solidFill>
              <a:latin typeface="Arial" panose="020B0604020202020204" pitchFamily="34" charset="0"/>
              <a:ea typeface="宋体" panose="02010600030101010101" pitchFamily="2" charset="-122"/>
            </a:endParaRPr>
          </a:p>
        </p:txBody>
      </p:sp>
      <p:sp>
        <p:nvSpPr>
          <p:cNvPr id="87076" name="矩形 223"/>
          <p:cNvSpPr>
            <a:spLocks noChangeArrowheads="1"/>
          </p:cNvSpPr>
          <p:nvPr/>
        </p:nvSpPr>
        <p:spPr bwMode="auto">
          <a:xfrm rot="-966080">
            <a:off x="2629357" y="2298864"/>
            <a:ext cx="529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dirty="0">
                <a:solidFill>
                  <a:srgbClr val="FF0000"/>
                </a:solidFill>
                <a:latin typeface="Arial" panose="020B0604020202020204" pitchFamily="34" charset="0"/>
                <a:ea typeface="宋体" panose="02010600030101010101" pitchFamily="2" charset="-122"/>
              </a:rPr>
              <a:t>IBGP</a:t>
            </a:r>
            <a:endParaRPr lang="zh-CN" altLang="en-US" sz="1100" b="1" dirty="0">
              <a:solidFill>
                <a:srgbClr val="FF0000"/>
              </a:solidFill>
            </a:endParaRPr>
          </a:p>
        </p:txBody>
      </p:sp>
      <p:sp>
        <p:nvSpPr>
          <p:cNvPr id="87077" name="矩形 223"/>
          <p:cNvSpPr>
            <a:spLocks noChangeArrowheads="1"/>
          </p:cNvSpPr>
          <p:nvPr/>
        </p:nvSpPr>
        <p:spPr bwMode="auto">
          <a:xfrm rot="-2303317">
            <a:off x="3216732" y="2538576"/>
            <a:ext cx="529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a:solidFill>
                  <a:srgbClr val="FF0000"/>
                </a:solidFill>
                <a:latin typeface="Arial" panose="020B0604020202020204" pitchFamily="34" charset="0"/>
                <a:ea typeface="宋体" panose="02010600030101010101" pitchFamily="2" charset="-122"/>
              </a:rPr>
              <a:t>IBGP</a:t>
            </a:r>
            <a:endParaRPr lang="zh-CN" altLang="en-US" sz="1100" b="1">
              <a:solidFill>
                <a:srgbClr val="FF0000"/>
              </a:solidFill>
            </a:endParaRPr>
          </a:p>
        </p:txBody>
      </p:sp>
      <p:sp>
        <p:nvSpPr>
          <p:cNvPr id="87078" name="矩形 223"/>
          <p:cNvSpPr>
            <a:spLocks noChangeArrowheads="1"/>
          </p:cNvSpPr>
          <p:nvPr/>
        </p:nvSpPr>
        <p:spPr bwMode="auto">
          <a:xfrm>
            <a:off x="2160588" y="2981325"/>
            <a:ext cx="529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dirty="0">
                <a:solidFill>
                  <a:srgbClr val="FF0000"/>
                </a:solidFill>
                <a:latin typeface="Arial" panose="020B0604020202020204" pitchFamily="34" charset="0"/>
                <a:ea typeface="宋体" panose="02010600030101010101" pitchFamily="2" charset="-122"/>
              </a:rPr>
              <a:t>IBGP</a:t>
            </a:r>
            <a:endParaRPr lang="zh-CN" altLang="en-US" sz="1100" b="1" dirty="0">
              <a:solidFill>
                <a:srgbClr val="FF0000"/>
              </a:solidFill>
            </a:endParaRPr>
          </a:p>
        </p:txBody>
      </p:sp>
      <p:sp>
        <p:nvSpPr>
          <p:cNvPr id="87079" name="矩形 223"/>
          <p:cNvSpPr>
            <a:spLocks noChangeArrowheads="1"/>
          </p:cNvSpPr>
          <p:nvPr/>
        </p:nvSpPr>
        <p:spPr bwMode="auto">
          <a:xfrm>
            <a:off x="1168400" y="2357438"/>
            <a:ext cx="529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a:solidFill>
                  <a:srgbClr val="FF0000"/>
                </a:solidFill>
                <a:latin typeface="Arial" panose="020B0604020202020204" pitchFamily="34" charset="0"/>
                <a:ea typeface="宋体" panose="02010600030101010101" pitchFamily="2" charset="-122"/>
              </a:rPr>
              <a:t>IBGP</a:t>
            </a:r>
            <a:endParaRPr lang="zh-CN" altLang="en-US" sz="1100" b="1">
              <a:solidFill>
                <a:srgbClr val="FF0000"/>
              </a:solidFill>
            </a:endParaRPr>
          </a:p>
        </p:txBody>
      </p:sp>
      <p:sp>
        <p:nvSpPr>
          <p:cNvPr id="87080" name="矩形 223"/>
          <p:cNvSpPr>
            <a:spLocks noChangeArrowheads="1"/>
          </p:cNvSpPr>
          <p:nvPr/>
        </p:nvSpPr>
        <p:spPr bwMode="auto">
          <a:xfrm rot="1840099">
            <a:off x="2132469" y="2173451"/>
            <a:ext cx="529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a:solidFill>
                  <a:srgbClr val="FF0000"/>
                </a:solidFill>
                <a:latin typeface="Arial" panose="020B0604020202020204" pitchFamily="34" charset="0"/>
                <a:ea typeface="宋体" panose="02010600030101010101" pitchFamily="2" charset="-122"/>
              </a:rPr>
              <a:t>IBGP</a:t>
            </a:r>
            <a:endParaRPr lang="zh-CN" altLang="en-US" sz="1100" b="1">
              <a:solidFill>
                <a:srgbClr val="FF0000"/>
              </a:solidFill>
            </a:endParaRPr>
          </a:p>
        </p:txBody>
      </p:sp>
      <p:sp>
        <p:nvSpPr>
          <p:cNvPr id="87081" name="矩形 187"/>
          <p:cNvSpPr>
            <a:spLocks noChangeArrowheads="1"/>
          </p:cNvSpPr>
          <p:nvPr/>
        </p:nvSpPr>
        <p:spPr bwMode="auto">
          <a:xfrm>
            <a:off x="1465263" y="3465513"/>
            <a:ext cx="5854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a:solidFill>
                  <a:srgbClr val="FF0000"/>
                </a:solidFill>
                <a:latin typeface="Arial" panose="020B0604020202020204" pitchFamily="34" charset="0"/>
                <a:ea typeface="宋体" panose="02010600030101010101" pitchFamily="2" charset="-122"/>
              </a:rPr>
              <a:t>EBGP</a:t>
            </a:r>
            <a:endParaRPr lang="zh-CN" altLang="en-US" sz="1100" b="1">
              <a:solidFill>
                <a:srgbClr val="FF0000"/>
              </a:solidFill>
            </a:endParaRPr>
          </a:p>
        </p:txBody>
      </p:sp>
      <p:sp>
        <p:nvSpPr>
          <p:cNvPr id="87082" name="矩形 187"/>
          <p:cNvSpPr>
            <a:spLocks noChangeArrowheads="1"/>
          </p:cNvSpPr>
          <p:nvPr/>
        </p:nvSpPr>
        <p:spPr bwMode="auto">
          <a:xfrm>
            <a:off x="4191000" y="2728913"/>
            <a:ext cx="5854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b="1">
                <a:solidFill>
                  <a:srgbClr val="FF0000"/>
                </a:solidFill>
                <a:latin typeface="Arial" panose="020B0604020202020204" pitchFamily="34" charset="0"/>
                <a:ea typeface="宋体" panose="02010600030101010101" pitchFamily="2" charset="-122"/>
              </a:rPr>
              <a:t>EBGP</a:t>
            </a:r>
            <a:endParaRPr lang="zh-CN" altLang="en-US" sz="1100" b="1">
              <a:solidFill>
                <a:srgbClr val="FF0000"/>
              </a:solidFill>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916113"/>
            <a:ext cx="51847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Text Box 18"/>
          <p:cNvSpPr txBox="1">
            <a:spLocks noChangeArrowheads="1"/>
          </p:cNvSpPr>
          <p:nvPr/>
        </p:nvSpPr>
        <p:spPr bwMode="auto">
          <a:xfrm>
            <a:off x="2771775" y="2781300"/>
            <a:ext cx="9334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 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89092" name="Text Box 18"/>
          <p:cNvSpPr txBox="1">
            <a:spLocks noChangeArrowheads="1"/>
          </p:cNvSpPr>
          <p:nvPr/>
        </p:nvSpPr>
        <p:spPr bwMode="auto">
          <a:xfrm>
            <a:off x="5364163" y="3141663"/>
            <a:ext cx="9334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 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89093" name="Text Box 18"/>
          <p:cNvSpPr txBox="1">
            <a:spLocks noChangeArrowheads="1"/>
          </p:cNvSpPr>
          <p:nvPr/>
        </p:nvSpPr>
        <p:spPr bwMode="auto">
          <a:xfrm>
            <a:off x="6372225" y="4076700"/>
            <a:ext cx="9334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 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89094" name="Text Box 18"/>
          <p:cNvSpPr txBox="1">
            <a:spLocks noChangeArrowheads="1"/>
          </p:cNvSpPr>
          <p:nvPr/>
        </p:nvSpPr>
        <p:spPr bwMode="auto">
          <a:xfrm>
            <a:off x="1406525" y="4221163"/>
            <a:ext cx="9334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 speaker</a:t>
            </a:r>
            <a:endParaRPr lang="zh-CN" altLang="en-US" sz="1400">
              <a:solidFill>
                <a:srgbClr val="333399"/>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20"/>
          <p:cNvSpPr>
            <a:spLocks noChangeArrowheads="1"/>
          </p:cNvSpPr>
          <p:nvPr/>
        </p:nvSpPr>
        <p:spPr bwMode="auto">
          <a:xfrm>
            <a:off x="101600" y="987425"/>
            <a:ext cx="9036050" cy="5545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1139" name="Oval 4"/>
          <p:cNvSpPr>
            <a:spLocks noChangeArrowheads="1"/>
          </p:cNvSpPr>
          <p:nvPr/>
        </p:nvSpPr>
        <p:spPr bwMode="auto">
          <a:xfrm>
            <a:off x="4224338" y="1314450"/>
            <a:ext cx="1943100" cy="11525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1140" name="Oval 4"/>
          <p:cNvSpPr>
            <a:spLocks noChangeArrowheads="1"/>
          </p:cNvSpPr>
          <p:nvPr/>
        </p:nvSpPr>
        <p:spPr bwMode="auto">
          <a:xfrm>
            <a:off x="304800" y="1062038"/>
            <a:ext cx="3028950" cy="198596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1141" name="Text Box 18"/>
          <p:cNvSpPr txBox="1">
            <a:spLocks noChangeArrowheads="1"/>
          </p:cNvSpPr>
          <p:nvPr/>
        </p:nvSpPr>
        <p:spPr bwMode="auto">
          <a:xfrm>
            <a:off x="4119563" y="1112838"/>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BGP2</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pic>
        <p:nvPicPr>
          <p:cNvPr id="91142"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363" y="1612900"/>
            <a:ext cx="48101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1143" name="矩形 187"/>
          <p:cNvSpPr>
            <a:spLocks noChangeArrowheads="1"/>
          </p:cNvSpPr>
          <p:nvPr/>
        </p:nvSpPr>
        <p:spPr bwMode="auto">
          <a:xfrm>
            <a:off x="3546475" y="1536700"/>
            <a:ext cx="5778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EBGP</a:t>
            </a:r>
            <a:endParaRPr lang="zh-CN" altLang="en-US" sz="1100">
              <a:solidFill>
                <a:srgbClr val="FF0000"/>
              </a:solidFill>
            </a:endParaRPr>
          </a:p>
        </p:txBody>
      </p:sp>
      <p:sp>
        <p:nvSpPr>
          <p:cNvPr id="3" name="弧形 2"/>
          <p:cNvSpPr/>
          <p:nvPr/>
        </p:nvSpPr>
        <p:spPr bwMode="auto">
          <a:xfrm>
            <a:off x="1116013" y="2205038"/>
            <a:ext cx="1222375" cy="912812"/>
          </a:xfrm>
          <a:prstGeom prst="arc">
            <a:avLst/>
          </a:prstGeom>
          <a:noFill/>
          <a:ln>
            <a:noFill/>
          </a:ln>
        </p:spPr>
        <p:txBody>
          <a:bodyPr anchor="b"/>
          <a:lstStyle/>
          <a:p>
            <a:pPr algn="ctr" eaLnBrk="1" hangingPunct="1">
              <a:defRPr/>
            </a:pPr>
            <a:endParaRPr lang="zh-CN" altLang="en-US"/>
          </a:p>
        </p:txBody>
      </p:sp>
      <p:sp>
        <p:nvSpPr>
          <p:cNvPr id="4" name="弧形 3"/>
          <p:cNvSpPr/>
          <p:nvPr/>
        </p:nvSpPr>
        <p:spPr bwMode="auto">
          <a:xfrm>
            <a:off x="6372225" y="1346200"/>
            <a:ext cx="1338263" cy="327025"/>
          </a:xfrm>
          <a:prstGeom prst="arc">
            <a:avLst/>
          </a:prstGeom>
          <a:noFill/>
          <a:ln>
            <a:noFill/>
          </a:ln>
        </p:spPr>
        <p:txBody>
          <a:bodyPr anchor="b"/>
          <a:lstStyle/>
          <a:p>
            <a:pPr algn="ctr" eaLnBrk="1" hangingPunct="1">
              <a:defRPr/>
            </a:pPr>
            <a:endParaRPr lang="zh-CN" altLang="en-US"/>
          </a:p>
        </p:txBody>
      </p:sp>
      <p:pic>
        <p:nvPicPr>
          <p:cNvPr id="91146"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1325563"/>
            <a:ext cx="48101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1147"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381250"/>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1148"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2376488"/>
            <a:ext cx="4826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1149"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1628775"/>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1150" name="Text Box 18"/>
          <p:cNvSpPr txBox="1">
            <a:spLocks noChangeArrowheads="1"/>
          </p:cNvSpPr>
          <p:nvPr/>
        </p:nvSpPr>
        <p:spPr bwMode="auto">
          <a:xfrm>
            <a:off x="2393950" y="2714625"/>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BGP4</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1151" name="Text Box 18"/>
          <p:cNvSpPr txBox="1">
            <a:spLocks noChangeArrowheads="1"/>
          </p:cNvSpPr>
          <p:nvPr/>
        </p:nvSpPr>
        <p:spPr bwMode="auto">
          <a:xfrm>
            <a:off x="498475" y="842963"/>
            <a:ext cx="8477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BGP3</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1152" name="Text Box 18"/>
          <p:cNvSpPr txBox="1">
            <a:spLocks noChangeArrowheads="1"/>
          </p:cNvSpPr>
          <p:nvPr/>
        </p:nvSpPr>
        <p:spPr bwMode="auto">
          <a:xfrm>
            <a:off x="92075" y="2638425"/>
            <a:ext cx="8461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BGP5</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1153" name="Text Box 18"/>
          <p:cNvSpPr txBox="1">
            <a:spLocks noChangeArrowheads="1"/>
          </p:cNvSpPr>
          <p:nvPr/>
        </p:nvSpPr>
        <p:spPr bwMode="auto">
          <a:xfrm>
            <a:off x="2970213" y="1179513"/>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BGP1</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cxnSp>
        <p:nvCxnSpPr>
          <p:cNvPr id="91154" name="直接连接符 6"/>
          <p:cNvCxnSpPr>
            <a:cxnSpLocks noChangeShapeType="1"/>
          </p:cNvCxnSpPr>
          <p:nvPr/>
        </p:nvCxnSpPr>
        <p:spPr bwMode="auto">
          <a:xfrm flipV="1">
            <a:off x="1193800" y="1979613"/>
            <a:ext cx="1658938" cy="461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1155" name="直接连接符 203"/>
          <p:cNvCxnSpPr>
            <a:cxnSpLocks noChangeShapeType="1"/>
            <a:endCxn id="91148" idx="1"/>
          </p:cNvCxnSpPr>
          <p:nvPr/>
        </p:nvCxnSpPr>
        <p:spPr bwMode="auto">
          <a:xfrm>
            <a:off x="1193800" y="2573338"/>
            <a:ext cx="1087438"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1156" name="直接连接符 205"/>
          <p:cNvCxnSpPr>
            <a:cxnSpLocks noChangeShapeType="1"/>
            <a:stCxn id="91146" idx="2"/>
            <a:endCxn id="91147" idx="0"/>
          </p:cNvCxnSpPr>
          <p:nvPr/>
        </p:nvCxnSpPr>
        <p:spPr bwMode="auto">
          <a:xfrm flipH="1">
            <a:off x="995363" y="1743075"/>
            <a:ext cx="68262"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1157" name="直接连接符 208"/>
          <p:cNvCxnSpPr>
            <a:cxnSpLocks noChangeShapeType="1"/>
            <a:stCxn id="91142" idx="2"/>
          </p:cNvCxnSpPr>
          <p:nvPr/>
        </p:nvCxnSpPr>
        <p:spPr bwMode="auto">
          <a:xfrm flipH="1">
            <a:off x="2559050" y="2030413"/>
            <a:ext cx="455613" cy="341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1158" name="直接连接符 211"/>
          <p:cNvCxnSpPr>
            <a:cxnSpLocks noChangeShapeType="1"/>
          </p:cNvCxnSpPr>
          <p:nvPr/>
        </p:nvCxnSpPr>
        <p:spPr bwMode="auto">
          <a:xfrm>
            <a:off x="1195388" y="1643063"/>
            <a:ext cx="117475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1159" name="直接连接符 214"/>
          <p:cNvCxnSpPr>
            <a:cxnSpLocks noChangeShapeType="1"/>
            <a:stCxn id="91146" idx="3"/>
          </p:cNvCxnSpPr>
          <p:nvPr/>
        </p:nvCxnSpPr>
        <p:spPr bwMode="auto">
          <a:xfrm>
            <a:off x="1304925" y="1533525"/>
            <a:ext cx="1620838"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1160" name="矩形 223"/>
          <p:cNvSpPr>
            <a:spLocks noChangeArrowheads="1"/>
          </p:cNvSpPr>
          <p:nvPr/>
        </p:nvSpPr>
        <p:spPr bwMode="auto">
          <a:xfrm rot="635908">
            <a:off x="1768475" y="1498600"/>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IBGP</a:t>
            </a:r>
            <a:endParaRPr lang="zh-CN" altLang="en-US" sz="1100">
              <a:solidFill>
                <a:srgbClr val="FF0000"/>
              </a:solidFill>
            </a:endParaRPr>
          </a:p>
        </p:txBody>
      </p:sp>
      <p:sp>
        <p:nvSpPr>
          <p:cNvPr id="91161" name="Line 14"/>
          <p:cNvSpPr>
            <a:spLocks noChangeShapeType="1"/>
          </p:cNvSpPr>
          <p:nvPr/>
        </p:nvSpPr>
        <p:spPr bwMode="auto">
          <a:xfrm flipH="1" flipV="1">
            <a:off x="3270250" y="1806575"/>
            <a:ext cx="1031875" cy="65088"/>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1162" name="矩形 21"/>
          <p:cNvSpPr>
            <a:spLocks noChangeArrowheads="1"/>
          </p:cNvSpPr>
          <p:nvPr/>
        </p:nvSpPr>
        <p:spPr bwMode="auto">
          <a:xfrm>
            <a:off x="114300" y="3311525"/>
            <a:ext cx="868045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20000"/>
              </a:lnSpc>
            </a:pPr>
            <a:r>
              <a:rPr lang="en-US" altLang="zh-CN" sz="2000" b="1">
                <a:solidFill>
                  <a:srgbClr val="0070C0"/>
                </a:solidFill>
                <a:latin typeface="Adobe 繁黑體 Std B" panose="020B0700000000000000" pitchFamily="34" charset="-128"/>
                <a:ea typeface="Adobe 繁黑體 Std B" panose="020B0700000000000000" pitchFamily="34" charset="-128"/>
              </a:rPr>
              <a:t>BGP</a:t>
            </a:r>
            <a:r>
              <a:rPr lang="zh-CN" altLang="en-US" sz="2000" b="1">
                <a:solidFill>
                  <a:srgbClr val="0070C0"/>
                </a:solidFill>
                <a:latin typeface="Adobe 繁黑體 Std B" panose="020B0700000000000000" pitchFamily="34" charset="-128"/>
                <a:ea typeface="Adobe 繁黑體 Std B" panose="020B0700000000000000" pitchFamily="34" charset="-128"/>
              </a:rPr>
              <a:t>对等体之间的交互原则</a:t>
            </a:r>
          </a:p>
          <a:p>
            <a:pPr>
              <a:lnSpc>
                <a:spcPct val="120000"/>
              </a:lnSpc>
            </a:pPr>
            <a:r>
              <a:rPr lang="en-US" altLang="zh-CN" sz="2000" b="1">
                <a:solidFill>
                  <a:srgbClr val="121212"/>
                </a:solidFill>
                <a:latin typeface="宋体" panose="02010600030101010101" pitchFamily="2" charset="-122"/>
                <a:ea typeface="宋体" panose="02010600030101010101" pitchFamily="2" charset="-122"/>
              </a:rPr>
              <a:t>BGP </a:t>
            </a:r>
            <a:r>
              <a:rPr lang="zh-CN" altLang="en-US" sz="2000" b="1">
                <a:solidFill>
                  <a:srgbClr val="121212"/>
                </a:solidFill>
                <a:latin typeface="宋体" panose="02010600030101010101" pitchFamily="2" charset="-122"/>
                <a:ea typeface="宋体" panose="02010600030101010101" pitchFamily="2" charset="-122"/>
              </a:rPr>
              <a:t>设备内存储了</a:t>
            </a:r>
            <a:r>
              <a:rPr lang="en-US" altLang="zh-CN" sz="2000" b="1">
                <a:solidFill>
                  <a:srgbClr val="121212"/>
                </a:solidFill>
                <a:latin typeface="宋体" panose="02010600030101010101" pitchFamily="2" charset="-122"/>
                <a:ea typeface="宋体" panose="02010600030101010101" pitchFamily="2" charset="-122"/>
              </a:rPr>
              <a:t>BGP </a:t>
            </a:r>
            <a:r>
              <a:rPr lang="zh-CN" altLang="en-US" sz="2000" b="1">
                <a:solidFill>
                  <a:srgbClr val="121212"/>
                </a:solidFill>
                <a:latin typeface="宋体" panose="02010600030101010101" pitchFamily="2" charset="-122"/>
                <a:ea typeface="宋体" panose="02010600030101010101" pitchFamily="2" charset="-122"/>
              </a:rPr>
              <a:t>路由。</a:t>
            </a:r>
            <a:r>
              <a:rPr lang="en-US" altLang="zh-CN" sz="2000" b="1">
                <a:solidFill>
                  <a:srgbClr val="121212"/>
                </a:solidFill>
                <a:latin typeface="宋体" panose="02010600030101010101" pitchFamily="2" charset="-122"/>
                <a:ea typeface="宋体" panose="02010600030101010101" pitchFamily="2" charset="-122"/>
              </a:rPr>
              <a:t>BGP </a:t>
            </a:r>
            <a:r>
              <a:rPr lang="zh-CN" altLang="en-US" sz="2000" b="1">
                <a:solidFill>
                  <a:srgbClr val="121212"/>
                </a:solidFill>
                <a:latin typeface="宋体" panose="02010600030101010101" pitchFamily="2" charset="-122"/>
                <a:ea typeface="宋体" panose="02010600030101010101" pitchFamily="2" charset="-122"/>
              </a:rPr>
              <a:t>设备与对等体建立邻居关系后，采取以下交互原则：</a:t>
            </a:r>
          </a:p>
          <a:p>
            <a:pPr>
              <a:lnSpc>
                <a:spcPct val="120000"/>
              </a:lnSpc>
            </a:pPr>
            <a:r>
              <a:rPr lang="en-US" altLang="zh-CN" sz="2000" b="1">
                <a:solidFill>
                  <a:srgbClr val="121212"/>
                </a:solidFill>
                <a:latin typeface="宋体" panose="02010600030101010101" pitchFamily="2" charset="-122"/>
                <a:ea typeface="宋体" panose="02010600030101010101" pitchFamily="2" charset="-122"/>
              </a:rPr>
              <a:t>1</a:t>
            </a:r>
            <a:r>
              <a:rPr lang="zh-CN" altLang="en-US" sz="2000" b="1">
                <a:solidFill>
                  <a:srgbClr val="121212"/>
                </a:solidFill>
                <a:latin typeface="宋体" panose="02010600030101010101" pitchFamily="2" charset="-122"/>
                <a:ea typeface="宋体" panose="02010600030101010101" pitchFamily="2" charset="-122"/>
              </a:rPr>
              <a:t>、从 </a:t>
            </a:r>
            <a:r>
              <a:rPr lang="en-US" altLang="zh-CN" sz="2000" b="1">
                <a:solidFill>
                  <a:srgbClr val="121212"/>
                </a:solidFill>
                <a:latin typeface="宋体" panose="02010600030101010101" pitchFamily="2" charset="-122"/>
                <a:ea typeface="宋体" panose="02010600030101010101" pitchFamily="2" charset="-122"/>
              </a:rPr>
              <a:t>IBGP </a:t>
            </a:r>
            <a:r>
              <a:rPr lang="zh-CN" altLang="en-US" sz="2000" b="1">
                <a:solidFill>
                  <a:srgbClr val="121212"/>
                </a:solidFill>
                <a:latin typeface="宋体" panose="02010600030101010101" pitchFamily="2" charset="-122"/>
                <a:ea typeface="宋体" panose="02010600030101010101" pitchFamily="2" charset="-122"/>
              </a:rPr>
              <a:t>对等体获得的 </a:t>
            </a:r>
            <a:r>
              <a:rPr lang="en-US" altLang="zh-CN" sz="2000" b="1">
                <a:solidFill>
                  <a:srgbClr val="121212"/>
                </a:solidFill>
                <a:latin typeface="宋体" panose="02010600030101010101" pitchFamily="2" charset="-122"/>
                <a:ea typeface="宋体" panose="02010600030101010101" pitchFamily="2" charset="-122"/>
              </a:rPr>
              <a:t>BGP </a:t>
            </a:r>
            <a:r>
              <a:rPr lang="zh-CN" altLang="en-US" sz="2000" b="1">
                <a:solidFill>
                  <a:srgbClr val="121212"/>
                </a:solidFill>
                <a:latin typeface="宋体" panose="02010600030101010101" pitchFamily="2" charset="-122"/>
                <a:ea typeface="宋体" panose="02010600030101010101" pitchFamily="2" charset="-122"/>
              </a:rPr>
              <a:t>路由， </a:t>
            </a:r>
            <a:r>
              <a:rPr lang="en-US" altLang="zh-CN" sz="2000" b="1">
                <a:solidFill>
                  <a:srgbClr val="121212"/>
                </a:solidFill>
                <a:latin typeface="宋体" panose="02010600030101010101" pitchFamily="2" charset="-122"/>
                <a:ea typeface="宋体" panose="02010600030101010101" pitchFamily="2" charset="-122"/>
              </a:rPr>
              <a:t>BGP </a:t>
            </a:r>
            <a:r>
              <a:rPr lang="zh-CN" altLang="en-US" sz="2000" b="1">
                <a:solidFill>
                  <a:srgbClr val="121212"/>
                </a:solidFill>
                <a:latin typeface="宋体" panose="02010600030101010101" pitchFamily="2" charset="-122"/>
                <a:ea typeface="宋体" panose="02010600030101010101" pitchFamily="2" charset="-122"/>
              </a:rPr>
              <a:t>设备只发布给它的 </a:t>
            </a:r>
            <a:r>
              <a:rPr lang="en-US" altLang="zh-CN" sz="2000" b="1">
                <a:solidFill>
                  <a:srgbClr val="121212"/>
                </a:solidFill>
                <a:latin typeface="宋体" panose="02010600030101010101" pitchFamily="2" charset="-122"/>
                <a:ea typeface="宋体" panose="02010600030101010101" pitchFamily="2" charset="-122"/>
              </a:rPr>
              <a:t>EBGP </a:t>
            </a:r>
            <a:r>
              <a:rPr lang="zh-CN" altLang="en-US" sz="2000" b="1">
                <a:solidFill>
                  <a:srgbClr val="121212"/>
                </a:solidFill>
                <a:latin typeface="宋体" panose="02010600030101010101" pitchFamily="2" charset="-122"/>
                <a:ea typeface="宋体" panose="02010600030101010101" pitchFamily="2" charset="-122"/>
              </a:rPr>
              <a:t>对等体。</a:t>
            </a:r>
            <a:r>
              <a:rPr lang="en-US" altLang="zh-CN" sz="2000" b="1">
                <a:solidFill>
                  <a:srgbClr val="121212"/>
                </a:solidFill>
                <a:latin typeface="宋体" panose="02010600030101010101" pitchFamily="2" charset="-122"/>
                <a:ea typeface="宋体" panose="02010600030101010101" pitchFamily="2" charset="-122"/>
              </a:rPr>
              <a:t>BGP1</a:t>
            </a:r>
            <a:r>
              <a:rPr lang="zh-CN" altLang="en-US" sz="2000" b="1">
                <a:solidFill>
                  <a:srgbClr val="121212"/>
                </a:solidFill>
                <a:latin typeface="宋体" panose="02010600030101010101" pitchFamily="2" charset="-122"/>
                <a:ea typeface="宋体" panose="02010600030101010101" pitchFamily="2" charset="-122"/>
              </a:rPr>
              <a:t>从</a:t>
            </a:r>
            <a:r>
              <a:rPr lang="en-US" altLang="zh-CN" sz="2000" b="1">
                <a:solidFill>
                  <a:srgbClr val="121212"/>
                </a:solidFill>
                <a:latin typeface="宋体" panose="02010600030101010101" pitchFamily="2" charset="-122"/>
                <a:ea typeface="宋体" panose="02010600030101010101" pitchFamily="2" charset="-122"/>
              </a:rPr>
              <a:t>BPG3</a:t>
            </a:r>
            <a:r>
              <a:rPr lang="zh-CN" altLang="en-US" sz="2000" b="1">
                <a:solidFill>
                  <a:srgbClr val="121212"/>
                </a:solidFill>
                <a:latin typeface="宋体" panose="02010600030101010101" pitchFamily="2" charset="-122"/>
                <a:ea typeface="宋体" panose="02010600030101010101" pitchFamily="2" charset="-122"/>
              </a:rPr>
              <a:t>、</a:t>
            </a:r>
            <a:r>
              <a:rPr lang="en-US" altLang="zh-CN" sz="2000" b="1">
                <a:solidFill>
                  <a:srgbClr val="121212"/>
                </a:solidFill>
                <a:latin typeface="宋体" panose="02010600030101010101" pitchFamily="2" charset="-122"/>
                <a:ea typeface="宋体" panose="02010600030101010101" pitchFamily="2" charset="-122"/>
              </a:rPr>
              <a:t>4</a:t>
            </a:r>
            <a:r>
              <a:rPr lang="zh-CN" altLang="en-US" sz="2000" b="1">
                <a:solidFill>
                  <a:srgbClr val="121212"/>
                </a:solidFill>
                <a:latin typeface="宋体" panose="02010600030101010101" pitchFamily="2" charset="-122"/>
                <a:ea typeface="宋体" panose="02010600030101010101" pitchFamily="2" charset="-122"/>
              </a:rPr>
              <a:t>、</a:t>
            </a:r>
            <a:r>
              <a:rPr lang="en-US" altLang="zh-CN" sz="2000" b="1">
                <a:solidFill>
                  <a:srgbClr val="121212"/>
                </a:solidFill>
                <a:latin typeface="宋体" panose="02010600030101010101" pitchFamily="2" charset="-122"/>
                <a:ea typeface="宋体" panose="02010600030101010101" pitchFamily="2" charset="-122"/>
              </a:rPr>
              <a:t>5</a:t>
            </a:r>
            <a:r>
              <a:rPr lang="zh-CN" altLang="en-US" sz="2000" b="1">
                <a:solidFill>
                  <a:srgbClr val="121212"/>
                </a:solidFill>
                <a:latin typeface="宋体" panose="02010600030101010101" pitchFamily="2" charset="-122"/>
                <a:ea typeface="宋体" panose="02010600030101010101" pitchFamily="2" charset="-122"/>
              </a:rPr>
              <a:t>获得的路由信息只传递给</a:t>
            </a:r>
            <a:r>
              <a:rPr lang="en-US" altLang="zh-CN" sz="2000" b="1">
                <a:solidFill>
                  <a:srgbClr val="121212"/>
                </a:solidFill>
                <a:latin typeface="宋体" panose="02010600030101010101" pitchFamily="2" charset="-122"/>
                <a:ea typeface="宋体" panose="02010600030101010101" pitchFamily="2" charset="-122"/>
              </a:rPr>
              <a:t>BGP2</a:t>
            </a:r>
            <a:r>
              <a:rPr lang="zh-CN" altLang="en-US" sz="2000" b="1">
                <a:solidFill>
                  <a:srgbClr val="121212"/>
                </a:solidFill>
                <a:latin typeface="宋体" panose="02010600030101010101" pitchFamily="2" charset="-122"/>
                <a:ea typeface="宋体" panose="02010600030101010101" pitchFamily="2" charset="-122"/>
              </a:rPr>
              <a:t>等和它连接的其他</a:t>
            </a:r>
            <a:r>
              <a:rPr lang="en-US" altLang="zh-CN" sz="2000" b="1">
                <a:solidFill>
                  <a:srgbClr val="121212"/>
                </a:solidFill>
                <a:latin typeface="宋体" panose="02010600030101010101" pitchFamily="2" charset="-122"/>
                <a:ea typeface="宋体" panose="02010600030101010101" pitchFamily="2" charset="-122"/>
              </a:rPr>
              <a:t>AS</a:t>
            </a:r>
            <a:r>
              <a:rPr lang="zh-CN" altLang="en-US" sz="2000" b="1">
                <a:solidFill>
                  <a:srgbClr val="121212"/>
                </a:solidFill>
                <a:latin typeface="宋体" panose="02010600030101010101" pitchFamily="2" charset="-122"/>
                <a:ea typeface="宋体" panose="02010600030101010101" pitchFamily="2" charset="-122"/>
              </a:rPr>
              <a:t>的</a:t>
            </a:r>
            <a:r>
              <a:rPr lang="en-US" altLang="zh-CN" sz="2000" b="1">
                <a:solidFill>
                  <a:srgbClr val="121212"/>
                </a:solidFill>
                <a:latin typeface="宋体" panose="02010600030101010101" pitchFamily="2" charset="-122"/>
                <a:ea typeface="宋体" panose="02010600030101010101" pitchFamily="2" charset="-122"/>
              </a:rPr>
              <a:t>BGP speaker</a:t>
            </a:r>
            <a:r>
              <a:rPr lang="zh-CN" altLang="en-US" sz="2000" b="1">
                <a:solidFill>
                  <a:srgbClr val="121212"/>
                </a:solidFill>
                <a:latin typeface="宋体" panose="02010600030101010101" pitchFamily="2" charset="-122"/>
                <a:ea typeface="宋体" panose="02010600030101010101" pitchFamily="2" charset="-122"/>
              </a:rPr>
              <a:t>；（避免内部回路）</a:t>
            </a:r>
          </a:p>
          <a:p>
            <a:pPr>
              <a:lnSpc>
                <a:spcPct val="120000"/>
              </a:lnSpc>
            </a:pPr>
            <a:r>
              <a:rPr lang="en-US" altLang="zh-CN" sz="2000" b="1">
                <a:solidFill>
                  <a:srgbClr val="121212"/>
                </a:solidFill>
                <a:latin typeface="宋体" panose="02010600030101010101" pitchFamily="2" charset="-122"/>
                <a:ea typeface="宋体" panose="02010600030101010101" pitchFamily="2" charset="-122"/>
              </a:rPr>
              <a:t>2</a:t>
            </a:r>
            <a:r>
              <a:rPr lang="zh-CN" altLang="en-US" sz="2000" b="1">
                <a:solidFill>
                  <a:srgbClr val="121212"/>
                </a:solidFill>
                <a:latin typeface="宋体" panose="02010600030101010101" pitchFamily="2" charset="-122"/>
                <a:ea typeface="宋体" panose="02010600030101010101" pitchFamily="2" charset="-122"/>
              </a:rPr>
              <a:t>、从 </a:t>
            </a:r>
            <a:r>
              <a:rPr lang="en-US" altLang="zh-CN" sz="2000" b="1">
                <a:solidFill>
                  <a:srgbClr val="121212"/>
                </a:solidFill>
                <a:latin typeface="宋体" panose="02010600030101010101" pitchFamily="2" charset="-122"/>
                <a:ea typeface="宋体" panose="02010600030101010101" pitchFamily="2" charset="-122"/>
              </a:rPr>
              <a:t>EBGP </a:t>
            </a:r>
            <a:r>
              <a:rPr lang="zh-CN" altLang="en-US" sz="2000" b="1">
                <a:solidFill>
                  <a:srgbClr val="121212"/>
                </a:solidFill>
                <a:latin typeface="宋体" panose="02010600030101010101" pitchFamily="2" charset="-122"/>
                <a:ea typeface="宋体" panose="02010600030101010101" pitchFamily="2" charset="-122"/>
              </a:rPr>
              <a:t>对等体获得的 </a:t>
            </a:r>
            <a:r>
              <a:rPr lang="en-US" altLang="zh-CN" sz="2000" b="1">
                <a:solidFill>
                  <a:srgbClr val="121212"/>
                </a:solidFill>
                <a:latin typeface="宋体" panose="02010600030101010101" pitchFamily="2" charset="-122"/>
                <a:ea typeface="宋体" panose="02010600030101010101" pitchFamily="2" charset="-122"/>
              </a:rPr>
              <a:t>BGP </a:t>
            </a:r>
            <a:r>
              <a:rPr lang="zh-CN" altLang="en-US" sz="2000" b="1">
                <a:solidFill>
                  <a:srgbClr val="121212"/>
                </a:solidFill>
                <a:latin typeface="宋体" panose="02010600030101010101" pitchFamily="2" charset="-122"/>
                <a:ea typeface="宋体" panose="02010600030101010101" pitchFamily="2" charset="-122"/>
              </a:rPr>
              <a:t>路由， </a:t>
            </a:r>
            <a:r>
              <a:rPr lang="en-US" altLang="zh-CN" sz="2000" b="1">
                <a:solidFill>
                  <a:srgbClr val="121212"/>
                </a:solidFill>
                <a:latin typeface="宋体" panose="02010600030101010101" pitchFamily="2" charset="-122"/>
                <a:ea typeface="宋体" panose="02010600030101010101" pitchFamily="2" charset="-122"/>
              </a:rPr>
              <a:t>BGP </a:t>
            </a:r>
            <a:r>
              <a:rPr lang="zh-CN" altLang="en-US" sz="2000" b="1">
                <a:solidFill>
                  <a:srgbClr val="121212"/>
                </a:solidFill>
                <a:latin typeface="宋体" panose="02010600030101010101" pitchFamily="2" charset="-122"/>
                <a:ea typeface="宋体" panose="02010600030101010101" pitchFamily="2" charset="-122"/>
              </a:rPr>
              <a:t>设备发布给它所有 </a:t>
            </a:r>
            <a:r>
              <a:rPr lang="en-US" altLang="zh-CN" sz="2000" b="1">
                <a:solidFill>
                  <a:srgbClr val="121212"/>
                </a:solidFill>
                <a:latin typeface="宋体" panose="02010600030101010101" pitchFamily="2" charset="-122"/>
                <a:ea typeface="宋体" panose="02010600030101010101" pitchFamily="2" charset="-122"/>
              </a:rPr>
              <a:t>EBGP </a:t>
            </a:r>
            <a:r>
              <a:rPr lang="zh-CN" altLang="en-US" sz="2000" b="1">
                <a:solidFill>
                  <a:srgbClr val="121212"/>
                </a:solidFill>
                <a:latin typeface="宋体" panose="02010600030101010101" pitchFamily="2" charset="-122"/>
                <a:ea typeface="宋体" panose="02010600030101010101" pitchFamily="2" charset="-122"/>
              </a:rPr>
              <a:t>和 </a:t>
            </a:r>
            <a:r>
              <a:rPr lang="en-US" altLang="zh-CN" sz="2000" b="1">
                <a:solidFill>
                  <a:srgbClr val="121212"/>
                </a:solidFill>
                <a:latin typeface="宋体" panose="02010600030101010101" pitchFamily="2" charset="-122"/>
                <a:ea typeface="宋体" panose="02010600030101010101" pitchFamily="2" charset="-122"/>
              </a:rPr>
              <a:t>IBGP </a:t>
            </a:r>
            <a:r>
              <a:rPr lang="zh-CN" altLang="en-US" sz="2000" b="1">
                <a:solidFill>
                  <a:srgbClr val="121212"/>
                </a:solidFill>
                <a:latin typeface="宋体" panose="02010600030101010101" pitchFamily="2" charset="-122"/>
                <a:ea typeface="宋体" panose="02010600030101010101" pitchFamily="2" charset="-122"/>
              </a:rPr>
              <a:t>对等体。如</a:t>
            </a:r>
            <a:r>
              <a:rPr lang="en-US" altLang="zh-CN" sz="2000" b="1">
                <a:solidFill>
                  <a:srgbClr val="121212"/>
                </a:solidFill>
                <a:latin typeface="宋体" panose="02010600030101010101" pitchFamily="2" charset="-122"/>
                <a:ea typeface="宋体" panose="02010600030101010101" pitchFamily="2" charset="-122"/>
              </a:rPr>
              <a:t>BGP1</a:t>
            </a:r>
            <a:r>
              <a:rPr lang="zh-CN" altLang="en-US" sz="2000" b="1">
                <a:solidFill>
                  <a:srgbClr val="121212"/>
                </a:solidFill>
                <a:latin typeface="宋体" panose="02010600030101010101" pitchFamily="2" charset="-122"/>
                <a:ea typeface="宋体" panose="02010600030101010101" pitchFamily="2" charset="-122"/>
              </a:rPr>
              <a:t>从</a:t>
            </a:r>
            <a:r>
              <a:rPr lang="en-US" altLang="zh-CN" sz="2000" b="1">
                <a:solidFill>
                  <a:srgbClr val="333399"/>
                </a:solidFill>
                <a:latin typeface="宋体" panose="02010600030101010101" pitchFamily="2" charset="-122"/>
                <a:ea typeface="宋体" panose="02010600030101010101" pitchFamily="2" charset="-122"/>
              </a:rPr>
              <a:t>BGP2</a:t>
            </a:r>
            <a:r>
              <a:rPr lang="zh-CN" altLang="en-US" sz="2000" b="1">
                <a:solidFill>
                  <a:srgbClr val="333399"/>
                </a:solidFill>
                <a:latin typeface="宋体" panose="02010600030101010101" pitchFamily="2" charset="-122"/>
                <a:ea typeface="宋体" panose="02010600030101010101" pitchFamily="2" charset="-122"/>
              </a:rPr>
              <a:t>获得的路由信息会传递给</a:t>
            </a:r>
            <a:r>
              <a:rPr lang="en-US" altLang="zh-CN" sz="2000" b="1">
                <a:solidFill>
                  <a:srgbClr val="333399"/>
                </a:solidFill>
                <a:latin typeface="宋体" panose="02010600030101010101" pitchFamily="2" charset="-122"/>
                <a:ea typeface="宋体" panose="02010600030101010101" pitchFamily="2" charset="-122"/>
              </a:rPr>
              <a:t>IBGP Peer</a:t>
            </a:r>
            <a:r>
              <a:rPr lang="zh-CN" altLang="en-US" sz="2000" b="1">
                <a:solidFill>
                  <a:srgbClr val="333399"/>
                </a:solidFill>
                <a:latin typeface="宋体" panose="02010600030101010101" pitchFamily="2" charset="-122"/>
                <a:ea typeface="宋体" panose="02010600030101010101" pitchFamily="2" charset="-122"/>
              </a:rPr>
              <a:t>和其他</a:t>
            </a:r>
            <a:r>
              <a:rPr lang="en-US" altLang="zh-CN" sz="2000" b="1">
                <a:solidFill>
                  <a:srgbClr val="121212"/>
                </a:solidFill>
                <a:latin typeface="宋体" panose="02010600030101010101" pitchFamily="2" charset="-122"/>
                <a:ea typeface="宋体" panose="02010600030101010101" pitchFamily="2" charset="-122"/>
              </a:rPr>
              <a:t>AS</a:t>
            </a:r>
            <a:r>
              <a:rPr lang="zh-CN" altLang="en-US" sz="2000" b="1">
                <a:solidFill>
                  <a:srgbClr val="121212"/>
                </a:solidFill>
                <a:latin typeface="宋体" panose="02010600030101010101" pitchFamily="2" charset="-122"/>
                <a:ea typeface="宋体" panose="02010600030101010101" pitchFamily="2" charset="-122"/>
              </a:rPr>
              <a:t>的</a:t>
            </a:r>
            <a:r>
              <a:rPr lang="en-US" altLang="zh-CN" sz="2000" b="1">
                <a:solidFill>
                  <a:srgbClr val="121212"/>
                </a:solidFill>
                <a:latin typeface="宋体" panose="02010600030101010101" pitchFamily="2" charset="-122"/>
                <a:ea typeface="宋体" panose="02010600030101010101" pitchFamily="2" charset="-122"/>
              </a:rPr>
              <a:t>BGP speaker</a:t>
            </a:r>
            <a:r>
              <a:rPr lang="zh-CN" altLang="en-US" sz="2000" b="1">
                <a:solidFill>
                  <a:srgbClr val="121212"/>
                </a:solidFill>
                <a:latin typeface="宋体" panose="02010600030101010101" pitchFamily="2" charset="-122"/>
                <a:ea typeface="宋体" panose="02010600030101010101" pitchFamily="2" charset="-122"/>
              </a:rPr>
              <a:t>。</a:t>
            </a:r>
            <a:endParaRPr lang="en-US" altLang="zh-CN" sz="2000" b="1">
              <a:solidFill>
                <a:srgbClr val="333399"/>
              </a:solidFill>
              <a:latin typeface="宋体" panose="02010600030101010101" pitchFamily="2" charset="-122"/>
              <a:ea typeface="宋体" panose="02010600030101010101" pitchFamily="2" charset="-122"/>
            </a:endParaRPr>
          </a:p>
          <a:p>
            <a:pPr>
              <a:lnSpc>
                <a:spcPct val="120000"/>
              </a:lnSpc>
            </a:pPr>
            <a:endParaRPr lang="zh-CN" altLang="en-US" sz="2000" b="1">
              <a:solidFill>
                <a:srgbClr val="121212"/>
              </a:solidFill>
              <a:latin typeface="宋体" panose="02010600030101010101" pitchFamily="2" charset="-122"/>
              <a:ea typeface="宋体" panose="02010600030101010101" pitchFamily="2" charset="-122"/>
            </a:endParaRPr>
          </a:p>
        </p:txBody>
      </p:sp>
      <p:sp>
        <p:nvSpPr>
          <p:cNvPr id="91163" name="矩形 22"/>
          <p:cNvSpPr>
            <a:spLocks noChangeArrowheads="1"/>
          </p:cNvSpPr>
          <p:nvPr/>
        </p:nvSpPr>
        <p:spPr bwMode="auto">
          <a:xfrm>
            <a:off x="87313" y="220663"/>
            <a:ext cx="4949825" cy="590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eaLnBrk="1" hangingPunct="1">
              <a:lnSpc>
                <a:spcPct val="90000"/>
              </a:lnSpc>
            </a:pPr>
            <a:r>
              <a:rPr lang="zh-CN" altLang="en-US" sz="3600" i="1">
                <a:solidFill>
                  <a:srgbClr val="333399"/>
                </a:solidFill>
                <a:latin typeface="Arial" panose="020B0604020202020204" pitchFamily="34" charset="0"/>
                <a:ea typeface="宋体" panose="02010600030101010101" pitchFamily="2" charset="-122"/>
              </a:rPr>
              <a:t>不同</a:t>
            </a:r>
            <a:r>
              <a:rPr lang="en-US" altLang="zh-CN" sz="3600" i="1">
                <a:solidFill>
                  <a:srgbClr val="333399"/>
                </a:solidFill>
                <a:latin typeface="Arial" panose="020B0604020202020204" pitchFamily="34" charset="0"/>
                <a:ea typeface="宋体" panose="02010600030101010101" pitchFamily="2" charset="-122"/>
              </a:rPr>
              <a:t>AS</a:t>
            </a:r>
            <a:r>
              <a:rPr lang="zh-CN" altLang="en-US" sz="3600" i="1">
                <a:solidFill>
                  <a:srgbClr val="333399"/>
                </a:solidFill>
                <a:latin typeface="Arial" panose="020B0604020202020204" pitchFamily="34" charset="0"/>
                <a:ea typeface="宋体" panose="02010600030101010101" pitchFamily="2" charset="-122"/>
              </a:rPr>
              <a:t>之间路由交互</a:t>
            </a:r>
          </a:p>
        </p:txBody>
      </p:sp>
      <p:sp>
        <p:nvSpPr>
          <p:cNvPr id="91164" name="Line 14"/>
          <p:cNvSpPr>
            <a:spLocks noChangeShapeType="1"/>
          </p:cNvSpPr>
          <p:nvPr/>
        </p:nvSpPr>
        <p:spPr bwMode="auto">
          <a:xfrm flipH="1" flipV="1">
            <a:off x="3125788" y="1995488"/>
            <a:ext cx="831850" cy="1001712"/>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1165" name="Text Box 109"/>
          <p:cNvSpPr txBox="1">
            <a:spLocks noChangeArrowheads="1"/>
          </p:cNvSpPr>
          <p:nvPr/>
        </p:nvSpPr>
        <p:spPr bwMode="auto">
          <a:xfrm>
            <a:off x="1087438" y="1879600"/>
            <a:ext cx="6159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1</a:t>
            </a:r>
          </a:p>
        </p:txBody>
      </p:sp>
      <p:sp>
        <p:nvSpPr>
          <p:cNvPr id="91166" name="Text Box 109"/>
          <p:cNvSpPr txBox="1">
            <a:spLocks noChangeArrowheads="1"/>
          </p:cNvSpPr>
          <p:nvPr/>
        </p:nvSpPr>
        <p:spPr bwMode="auto">
          <a:xfrm>
            <a:off x="5037138" y="1692275"/>
            <a:ext cx="6699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AS2</a:t>
            </a:r>
            <a:endParaRPr lang="en-US" altLang="zh-CN" sz="2000" baseline="-25000">
              <a:solidFill>
                <a:srgbClr val="333399"/>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矩形 20"/>
          <p:cNvSpPr>
            <a:spLocks noChangeArrowheads="1"/>
          </p:cNvSpPr>
          <p:nvPr/>
        </p:nvSpPr>
        <p:spPr bwMode="auto">
          <a:xfrm>
            <a:off x="139700" y="949325"/>
            <a:ext cx="9004300" cy="5545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3187" name="Oval 4"/>
          <p:cNvSpPr>
            <a:spLocks noChangeArrowheads="1"/>
          </p:cNvSpPr>
          <p:nvPr/>
        </p:nvSpPr>
        <p:spPr bwMode="auto">
          <a:xfrm>
            <a:off x="4814888" y="1512888"/>
            <a:ext cx="2157412" cy="128270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3188" name="Oval 4"/>
          <p:cNvSpPr>
            <a:spLocks noChangeArrowheads="1"/>
          </p:cNvSpPr>
          <p:nvPr/>
        </p:nvSpPr>
        <p:spPr bwMode="auto">
          <a:xfrm>
            <a:off x="928688" y="1317625"/>
            <a:ext cx="3028950" cy="19859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3189" name="Text Box 18"/>
          <p:cNvSpPr txBox="1">
            <a:spLocks noChangeArrowheads="1"/>
          </p:cNvSpPr>
          <p:nvPr/>
        </p:nvSpPr>
        <p:spPr bwMode="auto">
          <a:xfrm>
            <a:off x="4743450" y="1368425"/>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BGP2</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pic>
        <p:nvPicPr>
          <p:cNvPr id="93190"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0" y="1868488"/>
            <a:ext cx="48101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191" name="矩形 187"/>
          <p:cNvSpPr>
            <a:spLocks noChangeArrowheads="1"/>
          </p:cNvSpPr>
          <p:nvPr/>
        </p:nvSpPr>
        <p:spPr bwMode="auto">
          <a:xfrm>
            <a:off x="4170363" y="1792288"/>
            <a:ext cx="5778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EBGP</a:t>
            </a:r>
            <a:endParaRPr lang="zh-CN" altLang="en-US" sz="1100">
              <a:solidFill>
                <a:srgbClr val="FF0000"/>
              </a:solidFill>
            </a:endParaRPr>
          </a:p>
        </p:txBody>
      </p:sp>
      <p:sp>
        <p:nvSpPr>
          <p:cNvPr id="3" name="弧形 2"/>
          <p:cNvSpPr/>
          <p:nvPr/>
        </p:nvSpPr>
        <p:spPr bwMode="auto">
          <a:xfrm>
            <a:off x="1739900" y="2460625"/>
            <a:ext cx="1222375" cy="912813"/>
          </a:xfrm>
          <a:prstGeom prst="arc">
            <a:avLst/>
          </a:prstGeom>
          <a:noFill/>
          <a:ln>
            <a:noFill/>
          </a:ln>
        </p:spPr>
        <p:txBody>
          <a:bodyPr anchor="b"/>
          <a:lstStyle/>
          <a:p>
            <a:pPr algn="ctr" eaLnBrk="1" hangingPunct="1">
              <a:defRPr/>
            </a:pPr>
            <a:endParaRPr lang="zh-CN" altLang="en-US"/>
          </a:p>
        </p:txBody>
      </p:sp>
      <p:sp>
        <p:nvSpPr>
          <p:cNvPr id="4" name="弧形 3"/>
          <p:cNvSpPr/>
          <p:nvPr/>
        </p:nvSpPr>
        <p:spPr bwMode="auto">
          <a:xfrm>
            <a:off x="6372225" y="1346200"/>
            <a:ext cx="1338263" cy="327025"/>
          </a:xfrm>
          <a:prstGeom prst="arc">
            <a:avLst/>
          </a:prstGeom>
          <a:noFill/>
          <a:ln>
            <a:noFill/>
          </a:ln>
        </p:spPr>
        <p:txBody>
          <a:bodyPr anchor="b"/>
          <a:lstStyle/>
          <a:p>
            <a:pPr algn="ctr" eaLnBrk="1" hangingPunct="1">
              <a:defRPr/>
            </a:pPr>
            <a:endParaRPr lang="zh-CN" altLang="en-US"/>
          </a:p>
        </p:txBody>
      </p:sp>
      <p:pic>
        <p:nvPicPr>
          <p:cNvPr id="93194"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81150"/>
            <a:ext cx="4810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195"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0" y="2636838"/>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196"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25" y="2632075"/>
            <a:ext cx="4826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197"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1884363"/>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198" name="Text Box 18"/>
          <p:cNvSpPr txBox="1">
            <a:spLocks noChangeArrowheads="1"/>
          </p:cNvSpPr>
          <p:nvPr/>
        </p:nvSpPr>
        <p:spPr bwMode="auto">
          <a:xfrm>
            <a:off x="3017838" y="2970213"/>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BGP4</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3199" name="Text Box 18"/>
          <p:cNvSpPr txBox="1">
            <a:spLocks noChangeArrowheads="1"/>
          </p:cNvSpPr>
          <p:nvPr/>
        </p:nvSpPr>
        <p:spPr bwMode="auto">
          <a:xfrm>
            <a:off x="1122363" y="1098550"/>
            <a:ext cx="84772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BGP3</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3200" name="Text Box 18"/>
          <p:cNvSpPr txBox="1">
            <a:spLocks noChangeArrowheads="1"/>
          </p:cNvSpPr>
          <p:nvPr/>
        </p:nvSpPr>
        <p:spPr bwMode="auto">
          <a:xfrm>
            <a:off x="715963" y="2894013"/>
            <a:ext cx="8461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BGP5</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3201" name="Text Box 18"/>
          <p:cNvSpPr txBox="1">
            <a:spLocks noChangeArrowheads="1"/>
          </p:cNvSpPr>
          <p:nvPr/>
        </p:nvSpPr>
        <p:spPr bwMode="auto">
          <a:xfrm>
            <a:off x="3594100" y="1435100"/>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BGP1</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cxnSp>
        <p:nvCxnSpPr>
          <p:cNvPr id="93202" name="直接连接符 6"/>
          <p:cNvCxnSpPr>
            <a:cxnSpLocks noChangeShapeType="1"/>
          </p:cNvCxnSpPr>
          <p:nvPr/>
        </p:nvCxnSpPr>
        <p:spPr bwMode="auto">
          <a:xfrm flipV="1">
            <a:off x="1817688" y="2235200"/>
            <a:ext cx="1658937" cy="461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203" name="直接连接符 203"/>
          <p:cNvCxnSpPr>
            <a:cxnSpLocks noChangeShapeType="1"/>
            <a:endCxn id="93196" idx="1"/>
          </p:cNvCxnSpPr>
          <p:nvPr/>
        </p:nvCxnSpPr>
        <p:spPr bwMode="auto">
          <a:xfrm>
            <a:off x="1817688" y="2828925"/>
            <a:ext cx="1087437"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204" name="直接连接符 205"/>
          <p:cNvCxnSpPr>
            <a:cxnSpLocks noChangeShapeType="1"/>
            <a:stCxn id="93194" idx="2"/>
            <a:endCxn id="93195" idx="0"/>
          </p:cNvCxnSpPr>
          <p:nvPr/>
        </p:nvCxnSpPr>
        <p:spPr bwMode="auto">
          <a:xfrm flipH="1">
            <a:off x="1619250" y="1998663"/>
            <a:ext cx="68263"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205" name="直接连接符 208"/>
          <p:cNvCxnSpPr>
            <a:cxnSpLocks noChangeShapeType="1"/>
            <a:stCxn id="93190" idx="2"/>
          </p:cNvCxnSpPr>
          <p:nvPr/>
        </p:nvCxnSpPr>
        <p:spPr bwMode="auto">
          <a:xfrm flipH="1">
            <a:off x="3182938" y="2286000"/>
            <a:ext cx="455612" cy="3413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206" name="直接连接符 211"/>
          <p:cNvCxnSpPr>
            <a:cxnSpLocks noChangeShapeType="1"/>
          </p:cNvCxnSpPr>
          <p:nvPr/>
        </p:nvCxnSpPr>
        <p:spPr bwMode="auto">
          <a:xfrm>
            <a:off x="1819275" y="1898650"/>
            <a:ext cx="117475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3207" name="直接连接符 214"/>
          <p:cNvCxnSpPr>
            <a:cxnSpLocks noChangeShapeType="1"/>
            <a:stCxn id="93194" idx="3"/>
          </p:cNvCxnSpPr>
          <p:nvPr/>
        </p:nvCxnSpPr>
        <p:spPr bwMode="auto">
          <a:xfrm>
            <a:off x="1928813" y="1789113"/>
            <a:ext cx="1439862" cy="31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3208" name="矩形 223"/>
          <p:cNvSpPr>
            <a:spLocks noChangeArrowheads="1"/>
          </p:cNvSpPr>
          <p:nvPr/>
        </p:nvSpPr>
        <p:spPr bwMode="auto">
          <a:xfrm rot="635908">
            <a:off x="2392363" y="1754188"/>
            <a:ext cx="5207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IBGP</a:t>
            </a:r>
            <a:endParaRPr lang="zh-CN" altLang="en-US" sz="1100">
              <a:solidFill>
                <a:srgbClr val="FF0000"/>
              </a:solidFill>
            </a:endParaRPr>
          </a:p>
        </p:txBody>
      </p:sp>
      <p:sp>
        <p:nvSpPr>
          <p:cNvPr id="93209" name="Line 14"/>
          <p:cNvSpPr>
            <a:spLocks noChangeShapeType="1"/>
          </p:cNvSpPr>
          <p:nvPr/>
        </p:nvSpPr>
        <p:spPr bwMode="auto">
          <a:xfrm flipH="1" flipV="1">
            <a:off x="3894138" y="2062163"/>
            <a:ext cx="1031875" cy="65087"/>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3210" name="Line 14"/>
          <p:cNvSpPr>
            <a:spLocks noChangeShapeType="1"/>
          </p:cNvSpPr>
          <p:nvPr/>
        </p:nvSpPr>
        <p:spPr bwMode="auto">
          <a:xfrm flipH="1" flipV="1">
            <a:off x="3749675" y="2251075"/>
            <a:ext cx="831850" cy="1001713"/>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3211" name="Oval 4"/>
          <p:cNvSpPr>
            <a:spLocks noChangeArrowheads="1"/>
          </p:cNvSpPr>
          <p:nvPr/>
        </p:nvSpPr>
        <p:spPr bwMode="auto">
          <a:xfrm>
            <a:off x="725488" y="3714750"/>
            <a:ext cx="1825625" cy="11414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pic>
        <p:nvPicPr>
          <p:cNvPr id="93212"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3770313"/>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3213" name="Line 14"/>
          <p:cNvSpPr>
            <a:spLocks noChangeShapeType="1"/>
          </p:cNvSpPr>
          <p:nvPr/>
        </p:nvSpPr>
        <p:spPr bwMode="auto">
          <a:xfrm flipH="1" flipV="1">
            <a:off x="1519238" y="2944813"/>
            <a:ext cx="42862" cy="839787"/>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3214" name="Text Box 18"/>
          <p:cNvSpPr txBox="1">
            <a:spLocks noChangeArrowheads="1"/>
          </p:cNvSpPr>
          <p:nvPr/>
        </p:nvSpPr>
        <p:spPr bwMode="auto">
          <a:xfrm>
            <a:off x="1754188" y="3524250"/>
            <a:ext cx="8461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BGP6</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3215" name="任意多边形 1"/>
          <p:cNvSpPr>
            <a:spLocks/>
          </p:cNvSpPr>
          <p:nvPr/>
        </p:nvSpPr>
        <p:spPr bwMode="auto">
          <a:xfrm>
            <a:off x="1443038" y="1992313"/>
            <a:ext cx="3678237" cy="1838325"/>
          </a:xfrm>
          <a:custGeom>
            <a:avLst/>
            <a:gdLst>
              <a:gd name="T0" fmla="*/ 187612 w 3679086"/>
              <a:gd name="T1" fmla="*/ 1840768 h 1837105"/>
              <a:gd name="T2" fmla="*/ 215300 w 3679086"/>
              <a:gd name="T3" fmla="*/ 831996 h 1837105"/>
              <a:gd name="T4" fmla="*/ 2356654 w 3679086"/>
              <a:gd name="T5" fmla="*/ 54595 h 1837105"/>
              <a:gd name="T6" fmla="*/ 3658080 w 3679086"/>
              <a:gd name="T7" fmla="*/ 63849 h 1837105"/>
              <a:gd name="T8" fmla="*/ 3658080 w 3679086"/>
              <a:gd name="T9" fmla="*/ 63849 h 1837105"/>
              <a:gd name="T10" fmla="*/ 3667311 w 3679086"/>
              <a:gd name="T11" fmla="*/ 91615 h 1837105"/>
              <a:gd name="T12" fmla="*/ 3676540 w 3679086"/>
              <a:gd name="T13" fmla="*/ 100869 h 1837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79086" h="1837105">
                <a:moveTo>
                  <a:pt x="187741" y="1837105"/>
                </a:moveTo>
                <a:cubicBezTo>
                  <a:pt x="20717" y="1482274"/>
                  <a:pt x="-146307" y="1127444"/>
                  <a:pt x="215450" y="830341"/>
                </a:cubicBezTo>
                <a:cubicBezTo>
                  <a:pt x="577207" y="533238"/>
                  <a:pt x="1784092" y="182257"/>
                  <a:pt x="2358286" y="54487"/>
                </a:cubicBezTo>
                <a:cubicBezTo>
                  <a:pt x="2932480" y="-73283"/>
                  <a:pt x="3660613" y="63723"/>
                  <a:pt x="3660613" y="63723"/>
                </a:cubicBezTo>
                <a:cubicBezTo>
                  <a:pt x="3662152" y="68341"/>
                  <a:pt x="3666771" y="85274"/>
                  <a:pt x="3669850" y="91432"/>
                </a:cubicBezTo>
                <a:cubicBezTo>
                  <a:pt x="3672929" y="97589"/>
                  <a:pt x="3676007" y="99128"/>
                  <a:pt x="3679086" y="100668"/>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p>
            <a:endParaRPr lang="zh-CN" altLang="en-US"/>
          </a:p>
        </p:txBody>
      </p:sp>
      <p:sp>
        <p:nvSpPr>
          <p:cNvPr id="93216" name="任意多边形 4"/>
          <p:cNvSpPr>
            <a:spLocks/>
          </p:cNvSpPr>
          <p:nvPr/>
        </p:nvSpPr>
        <p:spPr bwMode="auto">
          <a:xfrm>
            <a:off x="1482725" y="1970088"/>
            <a:ext cx="3722688" cy="1943100"/>
          </a:xfrm>
          <a:custGeom>
            <a:avLst/>
            <a:gdLst>
              <a:gd name="T0" fmla="*/ 0 w 3722254"/>
              <a:gd name="T1" fmla="*/ 1944462 h 1942419"/>
              <a:gd name="T2" fmla="*/ 120115 w 3722254"/>
              <a:gd name="T3" fmla="*/ 788702 h 1942419"/>
              <a:gd name="T4" fmla="*/ 120115 w 3722254"/>
              <a:gd name="T5" fmla="*/ 788702 h 1942419"/>
              <a:gd name="T6" fmla="*/ 2208262 w 3722254"/>
              <a:gd name="T7" fmla="*/ 49015 h 1942419"/>
              <a:gd name="T8" fmla="*/ 3723555 w 3722254"/>
              <a:gd name="T9" fmla="*/ 67509 h 19424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22254" h="1942419">
                <a:moveTo>
                  <a:pt x="0" y="1942419"/>
                </a:moveTo>
                <a:lnTo>
                  <a:pt x="120073" y="787874"/>
                </a:lnTo>
                <a:cubicBezTo>
                  <a:pt x="467976" y="664722"/>
                  <a:pt x="1607128" y="169037"/>
                  <a:pt x="2207491" y="48964"/>
                </a:cubicBezTo>
                <a:cubicBezTo>
                  <a:pt x="2807855" y="-71109"/>
                  <a:pt x="3722254" y="67437"/>
                  <a:pt x="3722254" y="67437"/>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p>
            <a:endParaRPr lang="zh-CN" altLang="en-US"/>
          </a:p>
        </p:txBody>
      </p:sp>
      <p:sp>
        <p:nvSpPr>
          <p:cNvPr id="93217" name="任意多边形 7"/>
          <p:cNvSpPr>
            <a:spLocks/>
          </p:cNvSpPr>
          <p:nvPr/>
        </p:nvSpPr>
        <p:spPr bwMode="auto">
          <a:xfrm>
            <a:off x="1360488" y="1958975"/>
            <a:ext cx="3595687" cy="1954213"/>
          </a:xfrm>
          <a:custGeom>
            <a:avLst/>
            <a:gdLst>
              <a:gd name="T0" fmla="*/ 187645 w 3808281"/>
              <a:gd name="T1" fmla="*/ 1955426 h 1953606"/>
              <a:gd name="T2" fmla="*/ 206120 w 3808281"/>
              <a:gd name="T3" fmla="*/ 864520 h 1953606"/>
              <a:gd name="T4" fmla="*/ 2284518 w 3808281"/>
              <a:gd name="T5" fmla="*/ 78696 h 1953606"/>
              <a:gd name="T6" fmla="*/ 3808675 w 3808281"/>
              <a:gd name="T7" fmla="*/ 69454 h 19536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08281" h="1953606">
                <a:moveTo>
                  <a:pt x="187626" y="1953606"/>
                </a:moveTo>
                <a:cubicBezTo>
                  <a:pt x="22141" y="1564909"/>
                  <a:pt x="-143343" y="1176212"/>
                  <a:pt x="206099" y="863715"/>
                </a:cubicBezTo>
                <a:cubicBezTo>
                  <a:pt x="555541" y="551218"/>
                  <a:pt x="1683917" y="211012"/>
                  <a:pt x="2284281" y="78624"/>
                </a:cubicBezTo>
                <a:cubicBezTo>
                  <a:pt x="2884645" y="-53764"/>
                  <a:pt x="3346463" y="7812"/>
                  <a:pt x="3808281" y="69388"/>
                </a:cubicBezTo>
              </a:path>
            </a:pathLst>
          </a:custGeom>
          <a:noFill/>
          <a:ln w="44450">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93218" name="Text Box 18"/>
          <p:cNvSpPr txBox="1">
            <a:spLocks noChangeArrowheads="1"/>
          </p:cNvSpPr>
          <p:nvPr/>
        </p:nvSpPr>
        <p:spPr bwMode="auto">
          <a:xfrm>
            <a:off x="139700" y="4856163"/>
            <a:ext cx="875347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lnSpc>
                <a:spcPct val="120000"/>
              </a:lnSpc>
            </a:pPr>
            <a:r>
              <a:rPr lang="en-US" altLang="zh-CN" sz="2400">
                <a:solidFill>
                  <a:srgbClr val="333399"/>
                </a:solidFill>
                <a:latin typeface="Arial" panose="020B0604020202020204" pitchFamily="34" charset="0"/>
                <a:ea typeface="宋体" panose="02010600030101010101" pitchFamily="2" charset="-122"/>
              </a:rPr>
              <a:t>BGP6</a:t>
            </a:r>
            <a:r>
              <a:rPr lang="zh-CN" altLang="en-US" sz="2400">
                <a:solidFill>
                  <a:srgbClr val="333399"/>
                </a:solidFill>
                <a:latin typeface="Arial" panose="020B0604020202020204" pitchFamily="34" charset="0"/>
                <a:ea typeface="宋体" panose="02010600030101010101" pitchFamily="2" charset="-122"/>
              </a:rPr>
              <a:t>的路由信息通过</a:t>
            </a:r>
            <a:r>
              <a:rPr lang="en-US" altLang="zh-CN" sz="2400">
                <a:solidFill>
                  <a:srgbClr val="333399"/>
                </a:solidFill>
                <a:latin typeface="Arial" panose="020B0604020202020204" pitchFamily="34" charset="0"/>
                <a:ea typeface="宋体" panose="02010600030101010101" pitchFamily="2" charset="-122"/>
              </a:rPr>
              <a:t>EBGP</a:t>
            </a:r>
            <a:r>
              <a:rPr lang="zh-CN" altLang="en-US" sz="2400">
                <a:solidFill>
                  <a:srgbClr val="333399"/>
                </a:solidFill>
                <a:latin typeface="Arial" panose="020B0604020202020204" pitchFamily="34" charset="0"/>
                <a:ea typeface="宋体" panose="02010600030101010101" pitchFamily="2" charset="-122"/>
              </a:rPr>
              <a:t>传递给</a:t>
            </a:r>
            <a:r>
              <a:rPr lang="en-US" altLang="zh-CN" sz="2400">
                <a:solidFill>
                  <a:srgbClr val="333399"/>
                </a:solidFill>
                <a:latin typeface="Arial" panose="020B0604020202020204" pitchFamily="34" charset="0"/>
                <a:ea typeface="宋体" panose="02010600030101010101" pitchFamily="2" charset="-122"/>
              </a:rPr>
              <a:t>BGP5,</a:t>
            </a:r>
            <a:r>
              <a:rPr lang="zh-CN" altLang="en-US" sz="2400">
                <a:solidFill>
                  <a:srgbClr val="333399"/>
                </a:solidFill>
                <a:latin typeface="Arial" panose="020B0604020202020204" pitchFamily="34" charset="0"/>
                <a:ea typeface="宋体" panose="02010600030101010101" pitchFamily="2" charset="-122"/>
              </a:rPr>
              <a:t>然后通过</a:t>
            </a:r>
            <a:r>
              <a:rPr lang="en-US" altLang="zh-CN" sz="2400">
                <a:solidFill>
                  <a:srgbClr val="333399"/>
                </a:solidFill>
                <a:latin typeface="Arial" panose="020B0604020202020204" pitchFamily="34" charset="0"/>
                <a:ea typeface="宋体" panose="02010600030101010101" pitchFamily="2" charset="-122"/>
              </a:rPr>
              <a:t>IBGP</a:t>
            </a:r>
            <a:r>
              <a:rPr lang="zh-CN" altLang="en-US" sz="2400">
                <a:solidFill>
                  <a:srgbClr val="333399"/>
                </a:solidFill>
                <a:latin typeface="Arial" panose="020B0604020202020204" pitchFamily="34" charset="0"/>
                <a:ea typeface="宋体" panose="02010600030101010101" pitchFamily="2" charset="-122"/>
              </a:rPr>
              <a:t>传递给</a:t>
            </a:r>
            <a:r>
              <a:rPr lang="en-US" altLang="zh-CN" sz="2400">
                <a:solidFill>
                  <a:srgbClr val="333399"/>
                </a:solidFill>
                <a:latin typeface="Arial" panose="020B0604020202020204" pitchFamily="34" charset="0"/>
                <a:ea typeface="宋体" panose="02010600030101010101" pitchFamily="2" charset="-122"/>
              </a:rPr>
              <a:t>BGP1,</a:t>
            </a:r>
            <a:r>
              <a:rPr lang="zh-CN" altLang="en-US" sz="2400">
                <a:solidFill>
                  <a:srgbClr val="333399"/>
                </a:solidFill>
                <a:latin typeface="Arial" panose="020B0604020202020204" pitchFamily="34" charset="0"/>
                <a:ea typeface="宋体" panose="02010600030101010101" pitchFamily="2" charset="-122"/>
              </a:rPr>
              <a:t>然后通过</a:t>
            </a:r>
            <a:r>
              <a:rPr lang="en-US" altLang="zh-CN" sz="2400">
                <a:solidFill>
                  <a:srgbClr val="333399"/>
                </a:solidFill>
                <a:latin typeface="Arial" panose="020B0604020202020204" pitchFamily="34" charset="0"/>
                <a:ea typeface="宋体" panose="02010600030101010101" pitchFamily="2" charset="-122"/>
              </a:rPr>
              <a:t>EBGP</a:t>
            </a:r>
            <a:r>
              <a:rPr lang="zh-CN" altLang="en-US" sz="2400">
                <a:solidFill>
                  <a:srgbClr val="333399"/>
                </a:solidFill>
                <a:latin typeface="Arial" panose="020B0604020202020204" pitchFamily="34" charset="0"/>
                <a:ea typeface="宋体" panose="02010600030101010101" pitchFamily="2" charset="-122"/>
              </a:rPr>
              <a:t>传递给</a:t>
            </a:r>
            <a:r>
              <a:rPr lang="en-US" altLang="zh-CN" sz="2400">
                <a:solidFill>
                  <a:srgbClr val="333399"/>
                </a:solidFill>
                <a:latin typeface="Arial" panose="020B0604020202020204" pitchFamily="34" charset="0"/>
                <a:ea typeface="宋体" panose="02010600030101010101" pitchFamily="2" charset="-122"/>
              </a:rPr>
              <a:t>BGP2</a:t>
            </a:r>
          </a:p>
        </p:txBody>
      </p:sp>
      <p:sp>
        <p:nvSpPr>
          <p:cNvPr id="9" name="任意多边形 8"/>
          <p:cNvSpPr>
            <a:spLocks/>
          </p:cNvSpPr>
          <p:nvPr/>
        </p:nvSpPr>
        <p:spPr bwMode="auto">
          <a:xfrm>
            <a:off x="3063081" y="2279814"/>
            <a:ext cx="1893888" cy="2154237"/>
          </a:xfrm>
          <a:custGeom>
            <a:avLst/>
            <a:gdLst>
              <a:gd name="T0" fmla="*/ 349366 w 1894321"/>
              <a:gd name="T1" fmla="*/ 2155662 h 2153525"/>
              <a:gd name="T2" fmla="*/ 3374 w 1894321"/>
              <a:gd name="T3" fmla="*/ 884895 h 2153525"/>
              <a:gd name="T4" fmla="*/ 535670 w 1894321"/>
              <a:gd name="T5" fmla="*/ 102885 h 2153525"/>
              <a:gd name="T6" fmla="*/ 1893021 w 1894321"/>
              <a:gd name="T7" fmla="*/ 31795 h 21535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94321" h="2153525">
                <a:moveTo>
                  <a:pt x="349606" y="2153525"/>
                </a:moveTo>
                <a:cubicBezTo>
                  <a:pt x="160955" y="1689666"/>
                  <a:pt x="-27695" y="1225808"/>
                  <a:pt x="3377" y="884018"/>
                </a:cubicBezTo>
                <a:cubicBezTo>
                  <a:pt x="34449" y="542228"/>
                  <a:pt x="220880" y="244826"/>
                  <a:pt x="536037" y="102783"/>
                </a:cubicBezTo>
                <a:cubicBezTo>
                  <a:pt x="851194" y="-39260"/>
                  <a:pt x="1372757" y="-3749"/>
                  <a:pt x="1894321" y="31762"/>
                </a:cubicBezTo>
              </a:path>
            </a:pathLst>
          </a:custGeom>
          <a:noFill/>
          <a:ln w="47625">
            <a:solidFill>
              <a:srgbClr val="0070C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10" name="任意多边形 9"/>
          <p:cNvSpPr>
            <a:spLocks/>
          </p:cNvSpPr>
          <p:nvPr/>
        </p:nvSpPr>
        <p:spPr bwMode="auto">
          <a:xfrm>
            <a:off x="894556" y="865380"/>
            <a:ext cx="4021137" cy="982663"/>
          </a:xfrm>
          <a:custGeom>
            <a:avLst/>
            <a:gdLst>
              <a:gd name="T0" fmla="*/ 0 w 4021585"/>
              <a:gd name="T1" fmla="*/ 0 h 982417"/>
              <a:gd name="T2" fmla="*/ 585732 w 4021585"/>
              <a:gd name="T3" fmla="*/ 746284 h 982417"/>
              <a:gd name="T4" fmla="*/ 2618038 w 4021585"/>
              <a:gd name="T5" fmla="*/ 959507 h 982417"/>
              <a:gd name="T6" fmla="*/ 4020242 w 4021585"/>
              <a:gd name="T7" fmla="*/ 968391 h 982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21585" h="982417">
                <a:moveTo>
                  <a:pt x="0" y="0"/>
                </a:moveTo>
                <a:cubicBezTo>
                  <a:pt x="74721" y="292963"/>
                  <a:pt x="149442" y="585926"/>
                  <a:pt x="585927" y="745724"/>
                </a:cubicBezTo>
                <a:cubicBezTo>
                  <a:pt x="1022413" y="905522"/>
                  <a:pt x="2046303" y="921798"/>
                  <a:pt x="2618913" y="958788"/>
                </a:cubicBezTo>
                <a:cubicBezTo>
                  <a:pt x="3191523" y="995778"/>
                  <a:pt x="3606554" y="981722"/>
                  <a:pt x="4021585" y="967666"/>
                </a:cubicBezTo>
              </a:path>
            </a:pathLst>
          </a:custGeom>
          <a:noFill/>
          <a:ln w="47625">
            <a:solidFill>
              <a:srgbClr val="0070C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93221" name="矩形 22"/>
          <p:cNvSpPr>
            <a:spLocks noChangeArrowheads="1"/>
          </p:cNvSpPr>
          <p:nvPr/>
        </p:nvSpPr>
        <p:spPr bwMode="auto">
          <a:xfrm>
            <a:off x="87313" y="220663"/>
            <a:ext cx="4949825" cy="5905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eaLnBrk="1" hangingPunct="1">
              <a:lnSpc>
                <a:spcPct val="90000"/>
              </a:lnSpc>
            </a:pPr>
            <a:r>
              <a:rPr lang="zh-CN" altLang="en-US" sz="3600" i="1">
                <a:solidFill>
                  <a:srgbClr val="333399"/>
                </a:solidFill>
                <a:latin typeface="Arial" panose="020B0604020202020204" pitchFamily="34" charset="0"/>
                <a:ea typeface="宋体" panose="02010600030101010101" pitchFamily="2" charset="-122"/>
              </a:rPr>
              <a:t>不同</a:t>
            </a:r>
            <a:r>
              <a:rPr lang="en-US" altLang="zh-CN" sz="3600" i="1">
                <a:solidFill>
                  <a:srgbClr val="333399"/>
                </a:solidFill>
                <a:latin typeface="Arial" panose="020B0604020202020204" pitchFamily="34" charset="0"/>
                <a:ea typeface="宋体" panose="02010600030101010101" pitchFamily="2" charset="-122"/>
              </a:rPr>
              <a:t>AS</a:t>
            </a:r>
            <a:r>
              <a:rPr lang="zh-CN" altLang="en-US" sz="3600" i="1">
                <a:solidFill>
                  <a:srgbClr val="333399"/>
                </a:solidFill>
                <a:latin typeface="Arial" panose="020B0604020202020204" pitchFamily="34" charset="0"/>
                <a:ea typeface="宋体" panose="02010600030101010101" pitchFamily="2" charset="-122"/>
              </a:rPr>
              <a:t>之间路由交互</a:t>
            </a:r>
          </a:p>
        </p:txBody>
      </p:sp>
      <p:sp>
        <p:nvSpPr>
          <p:cNvPr id="93222" name="Oval 4"/>
          <p:cNvSpPr>
            <a:spLocks noChangeArrowheads="1"/>
          </p:cNvSpPr>
          <p:nvPr/>
        </p:nvSpPr>
        <p:spPr bwMode="auto">
          <a:xfrm>
            <a:off x="6919913" y="2970213"/>
            <a:ext cx="1744662" cy="104457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pic>
        <p:nvPicPr>
          <p:cNvPr id="93223"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950" y="2268538"/>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24"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650" y="3076575"/>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3225"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113" y="3579813"/>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93226" name="直接连接符 211"/>
          <p:cNvCxnSpPr>
            <a:cxnSpLocks noChangeShapeType="1"/>
          </p:cNvCxnSpPr>
          <p:nvPr/>
        </p:nvCxnSpPr>
        <p:spPr bwMode="auto">
          <a:xfrm>
            <a:off x="5418138" y="2127250"/>
            <a:ext cx="814387"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3227" name="Line 14"/>
          <p:cNvSpPr>
            <a:spLocks noChangeShapeType="1"/>
          </p:cNvSpPr>
          <p:nvPr/>
        </p:nvSpPr>
        <p:spPr bwMode="auto">
          <a:xfrm flipH="1" flipV="1">
            <a:off x="6573838" y="2597150"/>
            <a:ext cx="584200" cy="479425"/>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3228" name="Text Box 109"/>
          <p:cNvSpPr txBox="1">
            <a:spLocks noChangeArrowheads="1"/>
          </p:cNvSpPr>
          <p:nvPr/>
        </p:nvSpPr>
        <p:spPr bwMode="auto">
          <a:xfrm>
            <a:off x="977900" y="2054225"/>
            <a:ext cx="6159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1</a:t>
            </a:r>
          </a:p>
        </p:txBody>
      </p:sp>
      <p:sp>
        <p:nvSpPr>
          <p:cNvPr id="93229" name="Text Box 109"/>
          <p:cNvSpPr txBox="1">
            <a:spLocks noChangeArrowheads="1"/>
          </p:cNvSpPr>
          <p:nvPr/>
        </p:nvSpPr>
        <p:spPr bwMode="auto">
          <a:xfrm>
            <a:off x="5916613" y="1563688"/>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AS2</a:t>
            </a:r>
            <a:endParaRPr lang="en-US" altLang="zh-CN" sz="2000" baseline="-25000">
              <a:solidFill>
                <a:srgbClr val="333399"/>
              </a:solidFill>
              <a:latin typeface="Arial" panose="020B0604020202020204" pitchFamily="34" charset="0"/>
              <a:ea typeface="宋体" panose="02010600030101010101" pitchFamily="2" charset="-122"/>
            </a:endParaRPr>
          </a:p>
        </p:txBody>
      </p:sp>
      <p:sp>
        <p:nvSpPr>
          <p:cNvPr id="93230" name="Text Box 109"/>
          <p:cNvSpPr txBox="1">
            <a:spLocks noChangeArrowheads="1"/>
          </p:cNvSpPr>
          <p:nvPr/>
        </p:nvSpPr>
        <p:spPr bwMode="auto">
          <a:xfrm>
            <a:off x="1200150" y="4338638"/>
            <a:ext cx="622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4</a:t>
            </a:r>
          </a:p>
        </p:txBody>
      </p:sp>
      <p:sp>
        <p:nvSpPr>
          <p:cNvPr id="93231" name="Text Box 109"/>
          <p:cNvSpPr txBox="1">
            <a:spLocks noChangeArrowheads="1"/>
          </p:cNvSpPr>
          <p:nvPr/>
        </p:nvSpPr>
        <p:spPr bwMode="auto">
          <a:xfrm>
            <a:off x="7691438" y="3173413"/>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AS5</a:t>
            </a:r>
            <a:endParaRPr lang="en-US" altLang="zh-CN" sz="2000" baseline="-25000">
              <a:solidFill>
                <a:srgbClr val="333399"/>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9321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7" grpId="0" animBg="1"/>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20"/>
          <p:cNvSpPr>
            <a:spLocks noChangeArrowheads="1"/>
          </p:cNvSpPr>
          <p:nvPr/>
        </p:nvSpPr>
        <p:spPr bwMode="auto">
          <a:xfrm>
            <a:off x="101600" y="987425"/>
            <a:ext cx="9036050" cy="5545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sz="2400">
              <a:solidFill>
                <a:srgbClr val="0070C0"/>
              </a:solidFill>
            </a:endParaRPr>
          </a:p>
        </p:txBody>
      </p:sp>
      <p:sp>
        <p:nvSpPr>
          <p:cNvPr id="95235" name="Oval 4"/>
          <p:cNvSpPr>
            <a:spLocks noChangeArrowheads="1"/>
          </p:cNvSpPr>
          <p:nvPr/>
        </p:nvSpPr>
        <p:spPr bwMode="auto">
          <a:xfrm>
            <a:off x="4217988" y="1436688"/>
            <a:ext cx="1743075" cy="99377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36" name="Oval 4"/>
          <p:cNvSpPr>
            <a:spLocks noChangeArrowheads="1"/>
          </p:cNvSpPr>
          <p:nvPr/>
        </p:nvSpPr>
        <p:spPr bwMode="auto">
          <a:xfrm>
            <a:off x="304800" y="1062038"/>
            <a:ext cx="3028950" cy="198596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37" name="Line 14"/>
          <p:cNvSpPr>
            <a:spLocks noChangeShapeType="1"/>
          </p:cNvSpPr>
          <p:nvPr/>
        </p:nvSpPr>
        <p:spPr bwMode="auto">
          <a:xfrm flipH="1" flipV="1">
            <a:off x="1138238" y="1706563"/>
            <a:ext cx="261937" cy="22860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5238" name="Text Box 18"/>
          <p:cNvSpPr txBox="1">
            <a:spLocks noChangeArrowheads="1"/>
          </p:cNvSpPr>
          <p:nvPr/>
        </p:nvSpPr>
        <p:spPr bwMode="auto">
          <a:xfrm>
            <a:off x="4119563" y="1112838"/>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BGP2</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pic>
        <p:nvPicPr>
          <p:cNvPr id="95239"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363" y="1612900"/>
            <a:ext cx="48101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95240" name="Group 49"/>
          <p:cNvGrpSpPr>
            <a:grpSpLocks/>
          </p:cNvGrpSpPr>
          <p:nvPr/>
        </p:nvGrpSpPr>
        <p:grpSpPr bwMode="auto">
          <a:xfrm>
            <a:off x="1271588" y="1730375"/>
            <a:ext cx="1111250" cy="522288"/>
            <a:chOff x="2949" y="196"/>
            <a:chExt cx="941" cy="598"/>
          </a:xfrm>
        </p:grpSpPr>
        <p:sp>
          <p:nvSpPr>
            <p:cNvPr id="95273"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74"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75"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76" name="Oval 5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77"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78"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79"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80" name="Oval 5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95281" name="Freeform 58"/>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95282" name="Freeform 59"/>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95283" name="Freeform 60"/>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sp>
        <p:nvSpPr>
          <p:cNvPr id="95241" name="矩形 187"/>
          <p:cNvSpPr>
            <a:spLocks noChangeArrowheads="1"/>
          </p:cNvSpPr>
          <p:nvPr/>
        </p:nvSpPr>
        <p:spPr bwMode="auto">
          <a:xfrm>
            <a:off x="3546475" y="1536700"/>
            <a:ext cx="5778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EBGP</a:t>
            </a:r>
            <a:endParaRPr lang="zh-CN" altLang="en-US" sz="1100">
              <a:solidFill>
                <a:srgbClr val="FF0000"/>
              </a:solidFill>
            </a:endParaRPr>
          </a:p>
        </p:txBody>
      </p:sp>
      <p:sp>
        <p:nvSpPr>
          <p:cNvPr id="3" name="弧形 2"/>
          <p:cNvSpPr/>
          <p:nvPr/>
        </p:nvSpPr>
        <p:spPr bwMode="auto">
          <a:xfrm>
            <a:off x="1116013" y="2205038"/>
            <a:ext cx="1222375" cy="912812"/>
          </a:xfrm>
          <a:prstGeom prst="arc">
            <a:avLst/>
          </a:prstGeom>
          <a:noFill/>
          <a:ln>
            <a:noFill/>
          </a:ln>
        </p:spPr>
        <p:txBody>
          <a:bodyPr anchor="b"/>
          <a:lstStyle/>
          <a:p>
            <a:pPr algn="ctr" eaLnBrk="1" hangingPunct="1">
              <a:defRPr/>
            </a:pPr>
            <a:endParaRPr lang="zh-CN" altLang="en-US"/>
          </a:p>
        </p:txBody>
      </p:sp>
      <p:sp>
        <p:nvSpPr>
          <p:cNvPr id="4" name="弧形 3"/>
          <p:cNvSpPr/>
          <p:nvPr/>
        </p:nvSpPr>
        <p:spPr bwMode="auto">
          <a:xfrm>
            <a:off x="6372225" y="1346200"/>
            <a:ext cx="1338263" cy="327025"/>
          </a:xfrm>
          <a:prstGeom prst="arc">
            <a:avLst/>
          </a:prstGeom>
          <a:noFill/>
          <a:ln>
            <a:noFill/>
          </a:ln>
        </p:spPr>
        <p:txBody>
          <a:bodyPr anchor="b"/>
          <a:lstStyle/>
          <a:p>
            <a:pPr algn="ctr" eaLnBrk="1" hangingPunct="1">
              <a:defRPr/>
            </a:pPr>
            <a:endParaRPr lang="zh-CN" altLang="en-US"/>
          </a:p>
        </p:txBody>
      </p:sp>
      <p:pic>
        <p:nvPicPr>
          <p:cNvPr id="95244"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1325563"/>
            <a:ext cx="48101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5245"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381250"/>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5246"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2376488"/>
            <a:ext cx="4826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5247" name="Picture 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1663700"/>
            <a:ext cx="482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5248" name="Text Box 18"/>
          <p:cNvSpPr txBox="1">
            <a:spLocks noChangeArrowheads="1"/>
          </p:cNvSpPr>
          <p:nvPr/>
        </p:nvSpPr>
        <p:spPr bwMode="auto">
          <a:xfrm>
            <a:off x="2393950" y="2714625"/>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BGP4</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5249" name="Text Box 18"/>
          <p:cNvSpPr txBox="1">
            <a:spLocks noChangeArrowheads="1"/>
          </p:cNvSpPr>
          <p:nvPr/>
        </p:nvSpPr>
        <p:spPr bwMode="auto">
          <a:xfrm>
            <a:off x="498475" y="842963"/>
            <a:ext cx="8477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BGP3</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5250" name="Text Box 18"/>
          <p:cNvSpPr txBox="1">
            <a:spLocks noChangeArrowheads="1"/>
          </p:cNvSpPr>
          <p:nvPr/>
        </p:nvSpPr>
        <p:spPr bwMode="auto">
          <a:xfrm>
            <a:off x="92075" y="2638425"/>
            <a:ext cx="8461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BGP5</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sp>
        <p:nvSpPr>
          <p:cNvPr id="95251" name="Text Box 18"/>
          <p:cNvSpPr txBox="1">
            <a:spLocks noChangeArrowheads="1"/>
          </p:cNvSpPr>
          <p:nvPr/>
        </p:nvSpPr>
        <p:spPr bwMode="auto">
          <a:xfrm>
            <a:off x="2970213" y="1179513"/>
            <a:ext cx="8477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BGP1</a:t>
            </a:r>
          </a:p>
          <a:p>
            <a:pPr algn="ctr" eaLnBrk="1" hangingPunct="1">
              <a:lnSpc>
                <a:spcPct val="90000"/>
              </a:lnSpc>
            </a:pPr>
            <a:r>
              <a:rPr lang="en-US" altLang="zh-CN" sz="1400">
                <a:solidFill>
                  <a:srgbClr val="333399"/>
                </a:solidFill>
                <a:latin typeface="Arial" panose="020B0604020202020204" pitchFamily="34" charset="0"/>
                <a:ea typeface="宋体" panose="02010600030101010101" pitchFamily="2" charset="-122"/>
              </a:rPr>
              <a:t>speaker</a:t>
            </a:r>
            <a:endParaRPr lang="zh-CN" altLang="en-US" sz="1400">
              <a:solidFill>
                <a:srgbClr val="333399"/>
              </a:solidFill>
              <a:latin typeface="Arial" panose="020B0604020202020204" pitchFamily="34" charset="0"/>
              <a:ea typeface="宋体" panose="02010600030101010101" pitchFamily="2" charset="-122"/>
            </a:endParaRPr>
          </a:p>
        </p:txBody>
      </p:sp>
      <p:cxnSp>
        <p:nvCxnSpPr>
          <p:cNvPr id="95252" name="直接连接符 6"/>
          <p:cNvCxnSpPr>
            <a:cxnSpLocks noChangeShapeType="1"/>
          </p:cNvCxnSpPr>
          <p:nvPr/>
        </p:nvCxnSpPr>
        <p:spPr bwMode="auto">
          <a:xfrm flipV="1">
            <a:off x="1193800" y="1979613"/>
            <a:ext cx="1658938" cy="461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3" name="直接连接符 203"/>
          <p:cNvCxnSpPr>
            <a:cxnSpLocks noChangeShapeType="1"/>
            <a:endCxn id="95246" idx="1"/>
          </p:cNvCxnSpPr>
          <p:nvPr/>
        </p:nvCxnSpPr>
        <p:spPr bwMode="auto">
          <a:xfrm>
            <a:off x="1193800" y="2573338"/>
            <a:ext cx="1087438"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4" name="直接连接符 205"/>
          <p:cNvCxnSpPr>
            <a:cxnSpLocks noChangeShapeType="1"/>
            <a:stCxn id="95244" idx="2"/>
            <a:endCxn id="95245" idx="0"/>
          </p:cNvCxnSpPr>
          <p:nvPr/>
        </p:nvCxnSpPr>
        <p:spPr bwMode="auto">
          <a:xfrm flipH="1">
            <a:off x="995363" y="1743075"/>
            <a:ext cx="68262" cy="638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5" name="直接连接符 208"/>
          <p:cNvCxnSpPr>
            <a:cxnSpLocks noChangeShapeType="1"/>
            <a:stCxn id="95239" idx="2"/>
          </p:cNvCxnSpPr>
          <p:nvPr/>
        </p:nvCxnSpPr>
        <p:spPr bwMode="auto">
          <a:xfrm flipH="1">
            <a:off x="2559050" y="2030413"/>
            <a:ext cx="455613" cy="341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6" name="直接连接符 211"/>
          <p:cNvCxnSpPr>
            <a:cxnSpLocks noChangeShapeType="1"/>
          </p:cNvCxnSpPr>
          <p:nvPr/>
        </p:nvCxnSpPr>
        <p:spPr bwMode="auto">
          <a:xfrm>
            <a:off x="1195388" y="1643063"/>
            <a:ext cx="1174750" cy="755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95257" name="直接连接符 214"/>
          <p:cNvCxnSpPr>
            <a:cxnSpLocks noChangeShapeType="1"/>
            <a:stCxn id="95244" idx="3"/>
          </p:cNvCxnSpPr>
          <p:nvPr/>
        </p:nvCxnSpPr>
        <p:spPr bwMode="auto">
          <a:xfrm>
            <a:off x="1304925" y="1533525"/>
            <a:ext cx="1620838" cy="4397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95258" name="Line 14"/>
          <p:cNvSpPr>
            <a:spLocks noChangeShapeType="1"/>
          </p:cNvSpPr>
          <p:nvPr/>
        </p:nvSpPr>
        <p:spPr bwMode="auto">
          <a:xfrm flipH="1">
            <a:off x="1131888" y="2168525"/>
            <a:ext cx="304800" cy="20320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5259" name="Line 14"/>
          <p:cNvSpPr>
            <a:spLocks noChangeShapeType="1"/>
          </p:cNvSpPr>
          <p:nvPr/>
        </p:nvSpPr>
        <p:spPr bwMode="auto">
          <a:xfrm flipH="1" flipV="1">
            <a:off x="2060575" y="2268538"/>
            <a:ext cx="261938" cy="22860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5260" name="Line 14"/>
          <p:cNvSpPr>
            <a:spLocks noChangeShapeType="1"/>
          </p:cNvSpPr>
          <p:nvPr/>
        </p:nvSpPr>
        <p:spPr bwMode="auto">
          <a:xfrm flipH="1">
            <a:off x="2322513" y="1971675"/>
            <a:ext cx="460375" cy="22225"/>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5261" name="矩形 223"/>
          <p:cNvSpPr>
            <a:spLocks noChangeArrowheads="1"/>
          </p:cNvSpPr>
          <p:nvPr/>
        </p:nvSpPr>
        <p:spPr bwMode="auto">
          <a:xfrm rot="635908">
            <a:off x="1768475" y="1498600"/>
            <a:ext cx="520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IBGP</a:t>
            </a:r>
            <a:endParaRPr lang="zh-CN" altLang="en-US" sz="1100">
              <a:solidFill>
                <a:srgbClr val="FF0000"/>
              </a:solidFill>
            </a:endParaRPr>
          </a:p>
        </p:txBody>
      </p:sp>
      <p:sp>
        <p:nvSpPr>
          <p:cNvPr id="95262" name="Line 14"/>
          <p:cNvSpPr>
            <a:spLocks noChangeShapeType="1"/>
          </p:cNvSpPr>
          <p:nvPr/>
        </p:nvSpPr>
        <p:spPr bwMode="auto">
          <a:xfrm flipH="1" flipV="1">
            <a:off x="3270250" y="1806575"/>
            <a:ext cx="947738" cy="63500"/>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5263" name="矩形 21"/>
          <p:cNvSpPr>
            <a:spLocks noChangeArrowheads="1"/>
          </p:cNvSpPr>
          <p:nvPr/>
        </p:nvSpPr>
        <p:spPr bwMode="auto">
          <a:xfrm>
            <a:off x="79375" y="3671888"/>
            <a:ext cx="897890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20000"/>
              </a:lnSpc>
              <a:buFont typeface="Wingdings" panose="05000000000000000000" pitchFamily="2" charset="2"/>
              <a:buChar char="l"/>
            </a:pPr>
            <a:r>
              <a:rPr lang="en-US" altLang="zh-CN" sz="2200">
                <a:solidFill>
                  <a:schemeClr val="tx1"/>
                </a:solidFill>
              </a:rPr>
              <a:t>BGP</a:t>
            </a:r>
            <a:r>
              <a:rPr lang="zh-CN" altLang="en-US" sz="2200">
                <a:solidFill>
                  <a:schemeClr val="tx1"/>
                </a:solidFill>
              </a:rPr>
              <a:t>与</a:t>
            </a:r>
            <a:r>
              <a:rPr lang="en-US" altLang="zh-CN" sz="2200">
                <a:solidFill>
                  <a:schemeClr val="tx1"/>
                </a:solidFill>
              </a:rPr>
              <a:t>IGP</a:t>
            </a:r>
            <a:r>
              <a:rPr lang="zh-CN" altLang="en-US" sz="2200">
                <a:solidFill>
                  <a:schemeClr val="tx1"/>
                </a:solidFill>
              </a:rPr>
              <a:t>在设备中使用不同的路由表，为了实现不同</a:t>
            </a:r>
            <a:r>
              <a:rPr lang="en-US" altLang="zh-CN" sz="2200">
                <a:solidFill>
                  <a:schemeClr val="tx1"/>
                </a:solidFill>
              </a:rPr>
              <a:t>AS</a:t>
            </a:r>
            <a:r>
              <a:rPr lang="zh-CN" altLang="en-US" sz="2200">
                <a:solidFill>
                  <a:schemeClr val="tx1"/>
                </a:solidFill>
              </a:rPr>
              <a:t>间相互通讯，</a:t>
            </a:r>
            <a:r>
              <a:rPr lang="en-US" altLang="zh-CN" sz="2200">
                <a:solidFill>
                  <a:schemeClr val="tx1"/>
                </a:solidFill>
              </a:rPr>
              <a:t>BGP</a:t>
            </a:r>
            <a:r>
              <a:rPr lang="zh-CN" altLang="en-US" sz="2200">
                <a:solidFill>
                  <a:schemeClr val="tx1"/>
                </a:solidFill>
              </a:rPr>
              <a:t>需要与</a:t>
            </a:r>
            <a:r>
              <a:rPr lang="en-US" altLang="zh-CN" sz="2200">
                <a:solidFill>
                  <a:schemeClr val="tx1"/>
                </a:solidFill>
              </a:rPr>
              <a:t>IGP</a:t>
            </a:r>
            <a:r>
              <a:rPr lang="zh-CN" altLang="en-US" sz="2200">
                <a:solidFill>
                  <a:schemeClr val="tx1"/>
                </a:solidFill>
              </a:rPr>
              <a:t>进行交互，即</a:t>
            </a:r>
            <a:r>
              <a:rPr lang="en-US" altLang="zh-CN" sz="2200">
                <a:solidFill>
                  <a:schemeClr val="tx1"/>
                </a:solidFill>
              </a:rPr>
              <a:t>BGP</a:t>
            </a:r>
            <a:r>
              <a:rPr lang="zh-CN" altLang="en-US" sz="2200">
                <a:solidFill>
                  <a:schemeClr val="tx1"/>
                </a:solidFill>
              </a:rPr>
              <a:t>路由表和</a:t>
            </a:r>
            <a:r>
              <a:rPr lang="en-US" altLang="zh-CN" sz="2200">
                <a:solidFill>
                  <a:schemeClr val="tx1"/>
                </a:solidFill>
              </a:rPr>
              <a:t>IGP</a:t>
            </a:r>
            <a:r>
              <a:rPr lang="zh-CN" altLang="en-US" sz="2200">
                <a:solidFill>
                  <a:schemeClr val="tx1"/>
                </a:solidFill>
              </a:rPr>
              <a:t>路由表相互引入。</a:t>
            </a:r>
            <a:endParaRPr lang="en-US" altLang="zh-CN" sz="2200">
              <a:solidFill>
                <a:schemeClr val="tx1"/>
              </a:solidFill>
            </a:endParaRPr>
          </a:p>
          <a:p>
            <a:pPr>
              <a:lnSpc>
                <a:spcPct val="120000"/>
              </a:lnSpc>
              <a:buFont typeface="Wingdings" panose="05000000000000000000" pitchFamily="2" charset="2"/>
              <a:buChar char="l"/>
            </a:pPr>
            <a:r>
              <a:rPr lang="en-US" altLang="zh-CN" sz="2200" b="1">
                <a:solidFill>
                  <a:srgbClr val="0070C0"/>
                </a:solidFill>
              </a:rPr>
              <a:t>BGP</a:t>
            </a:r>
            <a:r>
              <a:rPr lang="zh-CN" altLang="en-US" sz="2200" b="1">
                <a:solidFill>
                  <a:srgbClr val="0070C0"/>
                </a:solidFill>
              </a:rPr>
              <a:t>引入</a:t>
            </a:r>
            <a:r>
              <a:rPr lang="en-US" altLang="zh-CN" sz="2200" b="1">
                <a:solidFill>
                  <a:srgbClr val="0070C0"/>
                </a:solidFill>
              </a:rPr>
              <a:t>IGP</a:t>
            </a:r>
            <a:r>
              <a:rPr lang="zh-CN" altLang="en-US" sz="2200" b="1">
                <a:solidFill>
                  <a:srgbClr val="0070C0"/>
                </a:solidFill>
              </a:rPr>
              <a:t>路由：</a:t>
            </a:r>
            <a:r>
              <a:rPr lang="en-US" altLang="zh-CN" sz="2200">
                <a:solidFill>
                  <a:schemeClr val="tx1"/>
                </a:solidFill>
              </a:rPr>
              <a:t>BGP</a:t>
            </a:r>
            <a:r>
              <a:rPr lang="zh-CN" altLang="en-US" sz="2200">
                <a:solidFill>
                  <a:schemeClr val="tx1"/>
                </a:solidFill>
              </a:rPr>
              <a:t>协议本身不发现路由，因此需要将其他路由引入到</a:t>
            </a:r>
            <a:r>
              <a:rPr lang="en-US" altLang="zh-CN" sz="2200">
                <a:solidFill>
                  <a:schemeClr val="tx1"/>
                </a:solidFill>
              </a:rPr>
              <a:t>BGP</a:t>
            </a:r>
            <a:r>
              <a:rPr lang="zh-CN" altLang="en-US" sz="2200">
                <a:solidFill>
                  <a:schemeClr val="tx1"/>
                </a:solidFill>
              </a:rPr>
              <a:t>路由表，实现</a:t>
            </a:r>
            <a:r>
              <a:rPr lang="en-US" altLang="zh-CN" sz="2200">
                <a:solidFill>
                  <a:schemeClr val="tx1"/>
                </a:solidFill>
              </a:rPr>
              <a:t>AS</a:t>
            </a:r>
            <a:r>
              <a:rPr lang="zh-CN" altLang="en-US" sz="2200">
                <a:solidFill>
                  <a:schemeClr val="tx1"/>
                </a:solidFill>
              </a:rPr>
              <a:t>间的路由互通。当一个</a:t>
            </a:r>
            <a:r>
              <a:rPr lang="en-US" altLang="zh-CN" sz="2200">
                <a:solidFill>
                  <a:schemeClr val="tx1"/>
                </a:solidFill>
              </a:rPr>
              <a:t>AS</a:t>
            </a:r>
            <a:r>
              <a:rPr lang="zh-CN" altLang="en-US" sz="2200">
                <a:solidFill>
                  <a:schemeClr val="tx1"/>
                </a:solidFill>
              </a:rPr>
              <a:t>需要将路由发布给其他</a:t>
            </a:r>
            <a:r>
              <a:rPr lang="en-US" altLang="zh-CN" sz="2200">
                <a:solidFill>
                  <a:schemeClr val="tx1"/>
                </a:solidFill>
              </a:rPr>
              <a:t>AS</a:t>
            </a:r>
            <a:r>
              <a:rPr lang="zh-CN" altLang="en-US" sz="2200">
                <a:solidFill>
                  <a:schemeClr val="tx1"/>
                </a:solidFill>
              </a:rPr>
              <a:t>时，</a:t>
            </a:r>
            <a:r>
              <a:rPr lang="en-US" altLang="zh-CN" sz="2200">
                <a:solidFill>
                  <a:schemeClr val="tx1"/>
                </a:solidFill>
              </a:rPr>
              <a:t>AS</a:t>
            </a:r>
            <a:r>
              <a:rPr lang="zh-CN" altLang="en-US" sz="2200">
                <a:solidFill>
                  <a:schemeClr val="tx1"/>
                </a:solidFill>
              </a:rPr>
              <a:t>边缘路由器会在</a:t>
            </a:r>
            <a:r>
              <a:rPr lang="en-US" altLang="zh-CN" sz="2200">
                <a:solidFill>
                  <a:schemeClr val="tx1"/>
                </a:solidFill>
              </a:rPr>
              <a:t>BGP</a:t>
            </a:r>
            <a:r>
              <a:rPr lang="zh-CN" altLang="en-US" sz="2200">
                <a:solidFill>
                  <a:schemeClr val="tx1"/>
                </a:solidFill>
              </a:rPr>
              <a:t>路由表中引入</a:t>
            </a:r>
            <a:r>
              <a:rPr lang="en-US" altLang="zh-CN" sz="2200">
                <a:solidFill>
                  <a:schemeClr val="tx1"/>
                </a:solidFill>
              </a:rPr>
              <a:t>IGP</a:t>
            </a:r>
            <a:r>
              <a:rPr lang="zh-CN" altLang="en-US" sz="2200">
                <a:solidFill>
                  <a:schemeClr val="tx1"/>
                </a:solidFill>
              </a:rPr>
              <a:t>的路由。</a:t>
            </a:r>
            <a:endParaRPr lang="en-US" altLang="zh-CN" sz="2200">
              <a:solidFill>
                <a:schemeClr val="tx1"/>
              </a:solidFill>
            </a:endParaRPr>
          </a:p>
          <a:p>
            <a:pPr>
              <a:lnSpc>
                <a:spcPct val="120000"/>
              </a:lnSpc>
              <a:buFont typeface="Wingdings" panose="05000000000000000000" pitchFamily="2" charset="2"/>
              <a:buChar char="l"/>
            </a:pPr>
            <a:r>
              <a:rPr lang="en-US" altLang="zh-CN" sz="2200" b="1">
                <a:solidFill>
                  <a:srgbClr val="0070C0"/>
                </a:solidFill>
              </a:rPr>
              <a:t>IGP</a:t>
            </a:r>
            <a:r>
              <a:rPr lang="zh-CN" altLang="en-US" sz="2200" b="1">
                <a:solidFill>
                  <a:srgbClr val="0070C0"/>
                </a:solidFill>
              </a:rPr>
              <a:t>引入</a:t>
            </a:r>
            <a:r>
              <a:rPr lang="en-US" altLang="zh-CN" sz="2200" b="1">
                <a:solidFill>
                  <a:srgbClr val="0070C0"/>
                </a:solidFill>
              </a:rPr>
              <a:t>BGP</a:t>
            </a:r>
            <a:r>
              <a:rPr lang="zh-CN" altLang="en-US" sz="2200" b="1">
                <a:solidFill>
                  <a:srgbClr val="0070C0"/>
                </a:solidFill>
              </a:rPr>
              <a:t>路由：</a:t>
            </a:r>
            <a:r>
              <a:rPr lang="zh-CN" altLang="en-US" sz="2200">
                <a:solidFill>
                  <a:schemeClr val="tx1"/>
                </a:solidFill>
              </a:rPr>
              <a:t>当一个</a:t>
            </a:r>
            <a:r>
              <a:rPr lang="en-US" altLang="zh-CN" sz="2200">
                <a:solidFill>
                  <a:schemeClr val="tx1"/>
                </a:solidFill>
              </a:rPr>
              <a:t>AS</a:t>
            </a:r>
            <a:r>
              <a:rPr lang="zh-CN" altLang="en-US" sz="2200">
                <a:solidFill>
                  <a:schemeClr val="tx1"/>
                </a:solidFill>
              </a:rPr>
              <a:t>需要引入其他</a:t>
            </a:r>
            <a:r>
              <a:rPr lang="en-US" altLang="zh-CN" sz="2200">
                <a:solidFill>
                  <a:schemeClr val="tx1"/>
                </a:solidFill>
              </a:rPr>
              <a:t>AS</a:t>
            </a:r>
            <a:r>
              <a:rPr lang="zh-CN" altLang="en-US" sz="2200">
                <a:solidFill>
                  <a:schemeClr val="tx1"/>
                </a:solidFill>
              </a:rPr>
              <a:t>的路由时，</a:t>
            </a:r>
            <a:r>
              <a:rPr lang="en-US" altLang="zh-CN" sz="2200">
                <a:solidFill>
                  <a:schemeClr val="tx1"/>
                </a:solidFill>
              </a:rPr>
              <a:t>AS</a:t>
            </a:r>
            <a:r>
              <a:rPr lang="zh-CN" altLang="en-US" sz="2200">
                <a:solidFill>
                  <a:schemeClr val="tx1"/>
                </a:solidFill>
              </a:rPr>
              <a:t>边缘路由器会在</a:t>
            </a:r>
            <a:r>
              <a:rPr lang="en-US" altLang="zh-CN" sz="2200">
                <a:solidFill>
                  <a:schemeClr val="tx1"/>
                </a:solidFill>
              </a:rPr>
              <a:t>IGP</a:t>
            </a:r>
            <a:r>
              <a:rPr lang="zh-CN" altLang="en-US" sz="2200">
                <a:solidFill>
                  <a:schemeClr val="tx1"/>
                </a:solidFill>
              </a:rPr>
              <a:t>路由表中引入</a:t>
            </a:r>
            <a:r>
              <a:rPr lang="en-US" altLang="zh-CN" sz="2200">
                <a:solidFill>
                  <a:schemeClr val="tx1"/>
                </a:solidFill>
              </a:rPr>
              <a:t>BGP</a:t>
            </a:r>
            <a:r>
              <a:rPr lang="zh-CN" altLang="en-US" sz="2200">
                <a:solidFill>
                  <a:schemeClr val="tx1"/>
                </a:solidFill>
              </a:rPr>
              <a:t>的路由。</a:t>
            </a:r>
          </a:p>
        </p:txBody>
      </p:sp>
      <p:sp>
        <p:nvSpPr>
          <p:cNvPr id="95264" name="矩形 22"/>
          <p:cNvSpPr>
            <a:spLocks noChangeArrowheads="1"/>
          </p:cNvSpPr>
          <p:nvPr/>
        </p:nvSpPr>
        <p:spPr bwMode="auto">
          <a:xfrm>
            <a:off x="25400" y="176213"/>
            <a:ext cx="9112250" cy="5857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3200" i="1">
                <a:solidFill>
                  <a:schemeClr val="tx1"/>
                </a:solidFill>
              </a:rPr>
              <a:t>AS</a:t>
            </a:r>
            <a:r>
              <a:rPr lang="zh-CN" altLang="en-US" sz="3200" i="1">
                <a:solidFill>
                  <a:schemeClr val="tx1"/>
                </a:solidFill>
              </a:rPr>
              <a:t>内部和外部的路由交换：</a:t>
            </a:r>
            <a:r>
              <a:rPr lang="en-US" altLang="zh-CN" sz="3200" i="1">
                <a:solidFill>
                  <a:schemeClr val="tx1"/>
                </a:solidFill>
              </a:rPr>
              <a:t>BGP</a:t>
            </a:r>
            <a:r>
              <a:rPr lang="zh-CN" altLang="en-US" sz="3200" i="1">
                <a:solidFill>
                  <a:schemeClr val="tx1"/>
                </a:solidFill>
              </a:rPr>
              <a:t>和</a:t>
            </a:r>
            <a:r>
              <a:rPr lang="en-US" altLang="zh-CN" sz="3200" i="1">
                <a:solidFill>
                  <a:schemeClr val="tx1"/>
                </a:solidFill>
              </a:rPr>
              <a:t>IGP</a:t>
            </a:r>
            <a:r>
              <a:rPr lang="zh-CN" altLang="en-US" sz="3200" i="1">
                <a:solidFill>
                  <a:schemeClr val="tx1"/>
                </a:solidFill>
              </a:rPr>
              <a:t>路由交换</a:t>
            </a:r>
            <a:endParaRPr lang="en-US" altLang="zh-CN" sz="3200" i="1">
              <a:solidFill>
                <a:schemeClr val="tx1"/>
              </a:solidFill>
            </a:endParaRPr>
          </a:p>
        </p:txBody>
      </p:sp>
      <p:sp>
        <p:nvSpPr>
          <p:cNvPr id="95265" name="Line 14"/>
          <p:cNvSpPr>
            <a:spLocks noChangeShapeType="1"/>
          </p:cNvSpPr>
          <p:nvPr/>
        </p:nvSpPr>
        <p:spPr bwMode="auto">
          <a:xfrm flipH="1" flipV="1">
            <a:off x="3125788" y="1995488"/>
            <a:ext cx="831850" cy="1001712"/>
          </a:xfrm>
          <a:prstGeom prst="line">
            <a:avLst/>
          </a:prstGeom>
          <a:noFill/>
          <a:ln w="508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5266" name="Text Box 109"/>
          <p:cNvSpPr txBox="1">
            <a:spLocks noChangeArrowheads="1"/>
          </p:cNvSpPr>
          <p:nvPr/>
        </p:nvSpPr>
        <p:spPr bwMode="auto">
          <a:xfrm>
            <a:off x="420688" y="1792288"/>
            <a:ext cx="6159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a:t>
            </a:r>
            <a:r>
              <a:rPr lang="en-US" altLang="zh-CN" sz="2000" baseline="-25000">
                <a:solidFill>
                  <a:srgbClr val="333399"/>
                </a:solidFill>
                <a:latin typeface="Arial" panose="020B0604020202020204" pitchFamily="34" charset="0"/>
                <a:ea typeface="宋体" panose="02010600030101010101" pitchFamily="2" charset="-122"/>
              </a:rPr>
              <a:t>1</a:t>
            </a:r>
          </a:p>
        </p:txBody>
      </p:sp>
      <p:sp>
        <p:nvSpPr>
          <p:cNvPr id="95267" name="Text Box 109"/>
          <p:cNvSpPr txBox="1">
            <a:spLocks noChangeArrowheads="1"/>
          </p:cNvSpPr>
          <p:nvPr/>
        </p:nvSpPr>
        <p:spPr bwMode="auto">
          <a:xfrm>
            <a:off x="5062538" y="1762125"/>
            <a:ext cx="66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rgbClr val="333399"/>
                </a:solidFill>
                <a:latin typeface="Arial" panose="020B0604020202020204" pitchFamily="34" charset="0"/>
                <a:ea typeface="宋体" panose="02010600030101010101" pitchFamily="2" charset="-122"/>
              </a:rPr>
              <a:t>AS2</a:t>
            </a:r>
            <a:endParaRPr lang="en-US" altLang="zh-CN" sz="2000" baseline="-25000">
              <a:solidFill>
                <a:srgbClr val="333399"/>
              </a:solidFill>
              <a:latin typeface="Arial" panose="020B0604020202020204" pitchFamily="34" charset="0"/>
              <a:ea typeface="宋体" panose="02010600030101010101" pitchFamily="2" charset="-122"/>
            </a:endParaRPr>
          </a:p>
        </p:txBody>
      </p:sp>
      <p:sp>
        <p:nvSpPr>
          <p:cNvPr id="95268" name="矩形 1"/>
          <p:cNvSpPr>
            <a:spLocks noChangeArrowheads="1"/>
          </p:cNvSpPr>
          <p:nvPr/>
        </p:nvSpPr>
        <p:spPr bwMode="auto">
          <a:xfrm>
            <a:off x="5292725" y="2497138"/>
            <a:ext cx="37973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20000"/>
              </a:lnSpc>
            </a:pPr>
            <a:r>
              <a:rPr lang="zh-CN" altLang="en-US" sz="2400">
                <a:solidFill>
                  <a:srgbClr val="FF0000"/>
                </a:solidFill>
              </a:rPr>
              <a:t>每个</a:t>
            </a:r>
            <a:r>
              <a:rPr lang="en-US" altLang="zh-CN" sz="2400">
                <a:solidFill>
                  <a:srgbClr val="FF0000"/>
                </a:solidFill>
              </a:rPr>
              <a:t>BGP Speaker</a:t>
            </a:r>
            <a:r>
              <a:rPr lang="zh-CN" altLang="en-US" sz="2400">
                <a:solidFill>
                  <a:srgbClr val="FF0000"/>
                </a:solidFill>
              </a:rPr>
              <a:t>都同时运行</a:t>
            </a:r>
            <a:r>
              <a:rPr lang="en-US" altLang="zh-CN" sz="2400">
                <a:solidFill>
                  <a:srgbClr val="FF0000"/>
                </a:solidFill>
              </a:rPr>
              <a:t>BGP</a:t>
            </a:r>
            <a:r>
              <a:rPr lang="zh-CN" altLang="en-US" sz="2400">
                <a:solidFill>
                  <a:srgbClr val="FF0000"/>
                </a:solidFill>
              </a:rPr>
              <a:t>和</a:t>
            </a:r>
            <a:r>
              <a:rPr lang="en-US" altLang="zh-CN" sz="2400">
                <a:solidFill>
                  <a:srgbClr val="FF0000"/>
                </a:solidFill>
              </a:rPr>
              <a:t>IGP</a:t>
            </a:r>
            <a:r>
              <a:rPr lang="zh-CN" altLang="en-US" sz="2400">
                <a:solidFill>
                  <a:srgbClr val="FF0000"/>
                </a:solidFill>
              </a:rPr>
              <a:t>协议；</a:t>
            </a:r>
            <a:endParaRPr lang="en-US" altLang="zh-CN" sz="2400">
              <a:solidFill>
                <a:srgbClr val="FF0000"/>
              </a:solidFill>
            </a:endParaRPr>
          </a:p>
        </p:txBody>
      </p:sp>
      <p:sp>
        <p:nvSpPr>
          <p:cNvPr id="95269" name="矩形 223"/>
          <p:cNvSpPr>
            <a:spLocks noChangeArrowheads="1"/>
          </p:cNvSpPr>
          <p:nvPr/>
        </p:nvSpPr>
        <p:spPr bwMode="auto">
          <a:xfrm rot="2375859">
            <a:off x="1871663" y="2295525"/>
            <a:ext cx="4254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IGP</a:t>
            </a:r>
            <a:endParaRPr lang="zh-CN" altLang="en-US" sz="1100">
              <a:solidFill>
                <a:srgbClr val="FF0000"/>
              </a:solidFill>
            </a:endParaRPr>
          </a:p>
        </p:txBody>
      </p:sp>
      <p:sp>
        <p:nvSpPr>
          <p:cNvPr id="95270" name="矩形 223"/>
          <p:cNvSpPr>
            <a:spLocks noChangeArrowheads="1"/>
          </p:cNvSpPr>
          <p:nvPr/>
        </p:nvSpPr>
        <p:spPr bwMode="auto">
          <a:xfrm rot="-282514">
            <a:off x="2295525" y="1831975"/>
            <a:ext cx="4270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IGP</a:t>
            </a:r>
            <a:endParaRPr lang="zh-CN" altLang="en-US" sz="1100">
              <a:solidFill>
                <a:srgbClr val="FF0000"/>
              </a:solidFill>
            </a:endParaRPr>
          </a:p>
        </p:txBody>
      </p:sp>
      <p:sp>
        <p:nvSpPr>
          <p:cNvPr id="95271" name="矩形 223"/>
          <p:cNvSpPr>
            <a:spLocks noChangeArrowheads="1"/>
          </p:cNvSpPr>
          <p:nvPr/>
        </p:nvSpPr>
        <p:spPr bwMode="auto">
          <a:xfrm rot="-2102609">
            <a:off x="1006475" y="2063750"/>
            <a:ext cx="4270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IGP</a:t>
            </a:r>
            <a:endParaRPr lang="zh-CN" altLang="en-US" sz="1100">
              <a:solidFill>
                <a:srgbClr val="FF0000"/>
              </a:solidFill>
            </a:endParaRPr>
          </a:p>
        </p:txBody>
      </p:sp>
      <p:sp>
        <p:nvSpPr>
          <p:cNvPr id="95272" name="矩形 223"/>
          <p:cNvSpPr>
            <a:spLocks noChangeArrowheads="1"/>
          </p:cNvSpPr>
          <p:nvPr/>
        </p:nvSpPr>
        <p:spPr bwMode="auto">
          <a:xfrm rot="1741013">
            <a:off x="1203325" y="1582738"/>
            <a:ext cx="4270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en-US" altLang="zh-CN" sz="1100">
                <a:solidFill>
                  <a:srgbClr val="FF0000"/>
                </a:solidFill>
                <a:latin typeface="Arial" panose="020B0604020202020204" pitchFamily="34" charset="0"/>
                <a:ea typeface="宋体" panose="02010600030101010101" pitchFamily="2" charset="-122"/>
              </a:rPr>
              <a:t>IGP</a:t>
            </a:r>
            <a:endParaRPr lang="zh-CN" altLang="en-US" sz="1100">
              <a:solidFill>
                <a:srgbClr val="FF0000"/>
              </a:solidFill>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1"/>
          <p:cNvSpPr>
            <a:spLocks noChangeArrowheads="1"/>
          </p:cNvSpPr>
          <p:nvPr/>
        </p:nvSpPr>
        <p:spPr bwMode="auto">
          <a:xfrm>
            <a:off x="323850" y="1074738"/>
            <a:ext cx="86407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b="1">
                <a:solidFill>
                  <a:srgbClr val="121212"/>
                </a:solidFill>
                <a:latin typeface="宋体" panose="02010600030101010101" pitchFamily="2" charset="-122"/>
                <a:ea typeface="宋体" panose="02010600030101010101" pitchFamily="2" charset="-122"/>
              </a:rPr>
              <a:t>路由反射器</a:t>
            </a:r>
            <a:endParaRPr lang="zh-CN" altLang="en-US">
              <a:solidFill>
                <a:srgbClr val="121212"/>
              </a:solidFill>
              <a:latin typeface="宋体" panose="02010600030101010101" pitchFamily="2" charset="-122"/>
              <a:ea typeface="宋体" panose="02010600030101010101" pitchFamily="2" charset="-122"/>
            </a:endParaRPr>
          </a:p>
        </p:txBody>
      </p:sp>
      <p:sp>
        <p:nvSpPr>
          <p:cNvPr id="97283" name="矩形 4"/>
          <p:cNvSpPr>
            <a:spLocks noChangeArrowheads="1"/>
          </p:cNvSpPr>
          <p:nvPr/>
        </p:nvSpPr>
        <p:spPr bwMode="auto">
          <a:xfrm>
            <a:off x="304800" y="1773238"/>
            <a:ext cx="8712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21212"/>
                </a:solidFill>
                <a:latin typeface="宋体" panose="02010600030101010101" pitchFamily="2" charset="-122"/>
                <a:ea typeface="宋体" panose="02010600030101010101" pitchFamily="2" charset="-122"/>
              </a:rPr>
              <a:t>为保证 </a:t>
            </a:r>
            <a:r>
              <a:rPr lang="en-US" altLang="zh-CN" sz="2400" dirty="0">
                <a:solidFill>
                  <a:srgbClr val="121212"/>
                </a:solidFill>
                <a:latin typeface="宋体" panose="02010600030101010101" pitchFamily="2" charset="-122"/>
                <a:ea typeface="宋体" panose="02010600030101010101" pitchFamily="2" charset="-122"/>
              </a:rPr>
              <a:t>IBGP </a:t>
            </a:r>
            <a:r>
              <a:rPr lang="zh-CN" altLang="en-US" sz="2400" dirty="0">
                <a:solidFill>
                  <a:srgbClr val="121212"/>
                </a:solidFill>
                <a:latin typeface="宋体" panose="02010600030101010101" pitchFamily="2" charset="-122"/>
                <a:ea typeface="宋体" panose="02010600030101010101" pitchFamily="2" charset="-122"/>
              </a:rPr>
              <a:t>对等体之间的连通性，需要在 </a:t>
            </a:r>
            <a:r>
              <a:rPr lang="en-US" altLang="zh-CN" sz="2400" dirty="0">
                <a:solidFill>
                  <a:srgbClr val="121212"/>
                </a:solidFill>
                <a:latin typeface="宋体" panose="02010600030101010101" pitchFamily="2" charset="-122"/>
                <a:ea typeface="宋体" panose="02010600030101010101" pitchFamily="2" charset="-122"/>
              </a:rPr>
              <a:t>IBGP </a:t>
            </a:r>
            <a:r>
              <a:rPr lang="zh-CN" altLang="en-US" sz="2400" dirty="0">
                <a:solidFill>
                  <a:srgbClr val="121212"/>
                </a:solidFill>
                <a:latin typeface="宋体" panose="02010600030101010101" pitchFamily="2" charset="-122"/>
                <a:ea typeface="宋体" panose="02010600030101010101" pitchFamily="2" charset="-122"/>
              </a:rPr>
              <a:t>对等体之间建立全连接关系。假设在一个 </a:t>
            </a:r>
            <a:r>
              <a:rPr lang="en-US" altLang="zh-CN" sz="2400" dirty="0">
                <a:solidFill>
                  <a:srgbClr val="121212"/>
                </a:solidFill>
                <a:latin typeface="宋体" panose="02010600030101010101" pitchFamily="2" charset="-122"/>
                <a:ea typeface="宋体" panose="02010600030101010101" pitchFamily="2" charset="-122"/>
              </a:rPr>
              <a:t>AS </a:t>
            </a:r>
            <a:r>
              <a:rPr lang="zh-CN" altLang="en-US" sz="2400" dirty="0">
                <a:solidFill>
                  <a:srgbClr val="121212"/>
                </a:solidFill>
                <a:latin typeface="宋体" panose="02010600030101010101" pitchFamily="2" charset="-122"/>
                <a:ea typeface="宋体" panose="02010600030101010101" pitchFamily="2" charset="-122"/>
              </a:rPr>
              <a:t>内部有 </a:t>
            </a:r>
            <a:r>
              <a:rPr lang="en-US" altLang="zh-CN" sz="2400" dirty="0">
                <a:solidFill>
                  <a:srgbClr val="121212"/>
                </a:solidFill>
                <a:latin typeface="宋体" panose="02010600030101010101" pitchFamily="2" charset="-122"/>
                <a:ea typeface="宋体" panose="02010600030101010101" pitchFamily="2" charset="-122"/>
              </a:rPr>
              <a:t>n </a:t>
            </a:r>
            <a:r>
              <a:rPr lang="zh-CN" altLang="en-US" sz="2400" dirty="0" smtClean="0">
                <a:solidFill>
                  <a:srgbClr val="121212"/>
                </a:solidFill>
                <a:latin typeface="宋体" panose="02010600030101010101" pitchFamily="2" charset="-122"/>
                <a:ea typeface="宋体" panose="02010600030101010101" pitchFamily="2" charset="-122"/>
              </a:rPr>
              <a:t>台</a:t>
            </a:r>
            <a:r>
              <a:rPr lang="en-US" altLang="zh-CN" sz="2400" dirty="0" smtClean="0">
                <a:solidFill>
                  <a:srgbClr val="121212"/>
                </a:solidFill>
                <a:latin typeface="宋体" panose="02010600030101010101" pitchFamily="2" charset="-122"/>
                <a:ea typeface="宋体" panose="02010600030101010101" pitchFamily="2" charset="-122"/>
              </a:rPr>
              <a:t>BGP</a:t>
            </a:r>
            <a:r>
              <a:rPr lang="zh-CN" altLang="en-US" sz="2400" dirty="0" smtClean="0">
                <a:solidFill>
                  <a:srgbClr val="121212"/>
                </a:solidFill>
                <a:latin typeface="宋体" panose="02010600030101010101" pitchFamily="2" charset="-122"/>
                <a:ea typeface="宋体" panose="02010600030101010101" pitchFamily="2" charset="-122"/>
              </a:rPr>
              <a:t>设备</a:t>
            </a:r>
            <a:r>
              <a:rPr lang="zh-CN" altLang="en-US" sz="2400" dirty="0">
                <a:solidFill>
                  <a:srgbClr val="121212"/>
                </a:solidFill>
                <a:latin typeface="宋体" panose="02010600030101010101" pitchFamily="2" charset="-122"/>
                <a:ea typeface="宋体" panose="02010600030101010101" pitchFamily="2" charset="-122"/>
              </a:rPr>
              <a:t>，那么建立的 </a:t>
            </a:r>
            <a:r>
              <a:rPr lang="en-US" altLang="zh-CN" sz="2400" dirty="0">
                <a:solidFill>
                  <a:srgbClr val="121212"/>
                </a:solidFill>
                <a:latin typeface="宋体" panose="02010600030101010101" pitchFamily="2" charset="-122"/>
                <a:ea typeface="宋体" panose="02010600030101010101" pitchFamily="2" charset="-122"/>
              </a:rPr>
              <a:t>IBGP </a:t>
            </a:r>
            <a:r>
              <a:rPr lang="zh-CN" altLang="en-US" sz="2400" dirty="0">
                <a:solidFill>
                  <a:srgbClr val="121212"/>
                </a:solidFill>
                <a:latin typeface="宋体" panose="02010600030101010101" pitchFamily="2" charset="-122"/>
                <a:ea typeface="宋体" panose="02010600030101010101" pitchFamily="2" charset="-122"/>
              </a:rPr>
              <a:t>连接数就为 </a:t>
            </a:r>
            <a:r>
              <a:rPr lang="en-US" altLang="zh-CN" sz="2400" dirty="0">
                <a:solidFill>
                  <a:srgbClr val="121212"/>
                </a:solidFill>
                <a:latin typeface="宋体" panose="02010600030101010101" pitchFamily="2" charset="-122"/>
                <a:ea typeface="宋体" panose="02010600030101010101" pitchFamily="2" charset="-122"/>
              </a:rPr>
              <a:t>n(n-1)/2</a:t>
            </a:r>
            <a:r>
              <a:rPr lang="zh-CN" altLang="en-US" sz="2400" dirty="0">
                <a:solidFill>
                  <a:srgbClr val="121212"/>
                </a:solidFill>
                <a:latin typeface="宋体" panose="02010600030101010101" pitchFamily="2" charset="-122"/>
                <a:ea typeface="宋体" panose="02010600030101010101" pitchFamily="2" charset="-122"/>
              </a:rPr>
              <a:t>。当设备数目很多时，设备配置将十分复杂，而且配置后网络资源和 </a:t>
            </a:r>
            <a:r>
              <a:rPr lang="en-US" altLang="zh-CN" sz="2400" dirty="0">
                <a:solidFill>
                  <a:srgbClr val="121212"/>
                </a:solidFill>
                <a:latin typeface="宋体" panose="02010600030101010101" pitchFamily="2" charset="-122"/>
                <a:ea typeface="宋体" panose="02010600030101010101" pitchFamily="2" charset="-122"/>
              </a:rPr>
              <a:t>CPU </a:t>
            </a:r>
            <a:r>
              <a:rPr lang="zh-CN" altLang="en-US" sz="2400" dirty="0">
                <a:solidFill>
                  <a:srgbClr val="121212"/>
                </a:solidFill>
                <a:latin typeface="宋体" panose="02010600030101010101" pitchFamily="2" charset="-122"/>
                <a:ea typeface="宋体" panose="02010600030101010101" pitchFamily="2" charset="-122"/>
              </a:rPr>
              <a:t>资源的消耗都很大。在 </a:t>
            </a:r>
            <a:r>
              <a:rPr lang="en-US" altLang="zh-CN" sz="2400" dirty="0">
                <a:solidFill>
                  <a:srgbClr val="121212"/>
                </a:solidFill>
                <a:latin typeface="宋体" panose="02010600030101010101" pitchFamily="2" charset="-122"/>
                <a:ea typeface="宋体" panose="02010600030101010101" pitchFamily="2" charset="-122"/>
              </a:rPr>
              <a:t>IBGP </a:t>
            </a:r>
            <a:r>
              <a:rPr lang="zh-CN" altLang="en-US" sz="2400" dirty="0">
                <a:solidFill>
                  <a:srgbClr val="121212"/>
                </a:solidFill>
                <a:latin typeface="宋体" panose="02010600030101010101" pitchFamily="2" charset="-122"/>
                <a:ea typeface="宋体" panose="02010600030101010101" pitchFamily="2" charset="-122"/>
              </a:rPr>
              <a:t>对等体间使用路由反射器可以解决以上问题。</a:t>
            </a:r>
          </a:p>
        </p:txBody>
      </p:sp>
      <p:pic>
        <p:nvPicPr>
          <p:cNvPr id="97284"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789363"/>
            <a:ext cx="40386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矩形 7"/>
          <p:cNvSpPr>
            <a:spLocks noChangeArrowheads="1"/>
          </p:cNvSpPr>
          <p:nvPr/>
        </p:nvSpPr>
        <p:spPr bwMode="auto">
          <a:xfrm>
            <a:off x="4397375" y="3789363"/>
            <a:ext cx="4746625"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just">
              <a:lnSpc>
                <a:spcPct val="120000"/>
              </a:lnSpc>
            </a:pPr>
            <a:r>
              <a:rPr lang="zh-CN" altLang="en-US" sz="1600" b="1" dirty="0">
                <a:solidFill>
                  <a:srgbClr val="0070C0"/>
                </a:solidFill>
                <a:latin typeface="-apple-system"/>
              </a:rPr>
              <a:t>路由反射器 </a:t>
            </a:r>
            <a:r>
              <a:rPr lang="en-US" altLang="zh-CN" sz="1600" b="1" dirty="0">
                <a:solidFill>
                  <a:srgbClr val="0070C0"/>
                </a:solidFill>
                <a:latin typeface="-apple-system"/>
              </a:rPr>
              <a:t>RR</a:t>
            </a:r>
            <a:r>
              <a:rPr lang="zh-CN" altLang="en-US" sz="1600" b="1" dirty="0">
                <a:solidFill>
                  <a:srgbClr val="0070C0"/>
                </a:solidFill>
                <a:latin typeface="-apple-system"/>
              </a:rPr>
              <a:t>（</a:t>
            </a:r>
            <a:r>
              <a:rPr lang="en-US" altLang="zh-CN" sz="1600" b="1" dirty="0">
                <a:solidFill>
                  <a:srgbClr val="0070C0"/>
                </a:solidFill>
                <a:latin typeface="-apple-system"/>
              </a:rPr>
              <a:t>Route Reflector</a:t>
            </a:r>
            <a:r>
              <a:rPr lang="zh-CN" altLang="en-US" sz="1600" b="1" dirty="0">
                <a:solidFill>
                  <a:srgbClr val="0070C0"/>
                </a:solidFill>
                <a:latin typeface="-apple-system"/>
              </a:rPr>
              <a:t>）</a:t>
            </a:r>
            <a:r>
              <a:rPr lang="zh-CN" altLang="en-US" sz="1600" dirty="0">
                <a:solidFill>
                  <a:srgbClr val="121212"/>
                </a:solidFill>
                <a:latin typeface="-apple-system"/>
              </a:rPr>
              <a:t>：允许把从 </a:t>
            </a:r>
            <a:r>
              <a:rPr lang="en-US" altLang="zh-CN" sz="1600" dirty="0">
                <a:solidFill>
                  <a:srgbClr val="121212"/>
                </a:solidFill>
                <a:latin typeface="-apple-system"/>
              </a:rPr>
              <a:t>IBGP </a:t>
            </a:r>
            <a:r>
              <a:rPr lang="zh-CN" altLang="en-US" sz="1600" dirty="0">
                <a:solidFill>
                  <a:srgbClr val="121212"/>
                </a:solidFill>
                <a:latin typeface="-apple-system"/>
              </a:rPr>
              <a:t>对等体学到的路由反射到其他 </a:t>
            </a:r>
            <a:r>
              <a:rPr lang="en-US" altLang="zh-CN" sz="1600" dirty="0">
                <a:solidFill>
                  <a:srgbClr val="121212"/>
                </a:solidFill>
                <a:latin typeface="-apple-system"/>
              </a:rPr>
              <a:t>IBGP </a:t>
            </a:r>
            <a:r>
              <a:rPr lang="zh-CN" altLang="en-US" sz="1600" dirty="0">
                <a:solidFill>
                  <a:srgbClr val="121212"/>
                </a:solidFill>
                <a:latin typeface="-apple-system"/>
              </a:rPr>
              <a:t>对等体的 </a:t>
            </a:r>
            <a:r>
              <a:rPr lang="en-US" altLang="zh-CN" sz="1600" dirty="0">
                <a:solidFill>
                  <a:srgbClr val="121212"/>
                </a:solidFill>
                <a:latin typeface="-apple-system"/>
              </a:rPr>
              <a:t>BGP </a:t>
            </a:r>
            <a:r>
              <a:rPr lang="zh-CN" altLang="en-US" sz="1600" dirty="0" smtClean="0">
                <a:solidFill>
                  <a:srgbClr val="121212"/>
                </a:solidFill>
                <a:latin typeface="-apple-system"/>
              </a:rPr>
              <a:t>设备。</a:t>
            </a:r>
            <a:endParaRPr lang="zh-CN" altLang="en-US" sz="1600" dirty="0">
              <a:solidFill>
                <a:srgbClr val="121212"/>
              </a:solidFill>
              <a:latin typeface="-apple-system"/>
            </a:endParaRPr>
          </a:p>
          <a:p>
            <a:pPr algn="just">
              <a:lnSpc>
                <a:spcPct val="120000"/>
              </a:lnSpc>
            </a:pPr>
            <a:r>
              <a:rPr lang="zh-CN" altLang="en-US" sz="1600" b="1" dirty="0">
                <a:solidFill>
                  <a:srgbClr val="0070C0"/>
                </a:solidFill>
                <a:latin typeface="-apple-system"/>
              </a:rPr>
              <a:t>客户机（</a:t>
            </a:r>
            <a:r>
              <a:rPr lang="en-US" altLang="zh-CN" sz="1600" b="1" dirty="0">
                <a:solidFill>
                  <a:srgbClr val="0070C0"/>
                </a:solidFill>
                <a:latin typeface="-apple-system"/>
              </a:rPr>
              <a:t>Client</a:t>
            </a:r>
            <a:r>
              <a:rPr lang="zh-CN" altLang="en-US" sz="1600" b="1" dirty="0">
                <a:solidFill>
                  <a:srgbClr val="0070C0"/>
                </a:solidFill>
                <a:latin typeface="-apple-system"/>
              </a:rPr>
              <a:t>）</a:t>
            </a:r>
            <a:r>
              <a:rPr lang="zh-CN" altLang="en-US" sz="1600" dirty="0">
                <a:solidFill>
                  <a:srgbClr val="0070C0"/>
                </a:solidFill>
                <a:latin typeface="-apple-system"/>
              </a:rPr>
              <a:t>：</a:t>
            </a:r>
            <a:r>
              <a:rPr lang="zh-CN" altLang="en-US" sz="1600" dirty="0">
                <a:solidFill>
                  <a:srgbClr val="121212"/>
                </a:solidFill>
                <a:latin typeface="-apple-system"/>
              </a:rPr>
              <a:t>与 </a:t>
            </a:r>
            <a:r>
              <a:rPr lang="en-US" altLang="zh-CN" sz="1600" dirty="0">
                <a:solidFill>
                  <a:srgbClr val="121212"/>
                </a:solidFill>
                <a:latin typeface="-apple-system"/>
              </a:rPr>
              <a:t>RR </a:t>
            </a:r>
            <a:r>
              <a:rPr lang="zh-CN" altLang="en-US" sz="1600" dirty="0">
                <a:solidFill>
                  <a:srgbClr val="121212"/>
                </a:solidFill>
                <a:latin typeface="-apple-system"/>
              </a:rPr>
              <a:t>形成反射邻居关系的 </a:t>
            </a:r>
            <a:r>
              <a:rPr lang="en-US" altLang="zh-CN" sz="1600" dirty="0">
                <a:solidFill>
                  <a:srgbClr val="121212"/>
                </a:solidFill>
                <a:latin typeface="-apple-system"/>
              </a:rPr>
              <a:t>IBGP </a:t>
            </a:r>
            <a:r>
              <a:rPr lang="zh-CN" altLang="en-US" sz="1600" dirty="0">
                <a:solidFill>
                  <a:srgbClr val="121212"/>
                </a:solidFill>
                <a:latin typeface="-apple-system"/>
              </a:rPr>
              <a:t>设备。在 </a:t>
            </a:r>
            <a:r>
              <a:rPr lang="en-US" altLang="zh-CN" sz="1600" dirty="0">
                <a:solidFill>
                  <a:srgbClr val="121212"/>
                </a:solidFill>
                <a:latin typeface="-apple-system"/>
              </a:rPr>
              <a:t>AS </a:t>
            </a:r>
            <a:r>
              <a:rPr lang="zh-CN" altLang="en-US" sz="1600" dirty="0">
                <a:solidFill>
                  <a:srgbClr val="121212"/>
                </a:solidFill>
                <a:latin typeface="-apple-system"/>
              </a:rPr>
              <a:t>内部客户机只需要与 </a:t>
            </a:r>
            <a:r>
              <a:rPr lang="en-US" altLang="zh-CN" sz="1600" dirty="0">
                <a:solidFill>
                  <a:srgbClr val="121212"/>
                </a:solidFill>
                <a:latin typeface="-apple-system"/>
              </a:rPr>
              <a:t>RR</a:t>
            </a:r>
            <a:r>
              <a:rPr lang="zh-CN" altLang="en-US" sz="1600" dirty="0">
                <a:solidFill>
                  <a:srgbClr val="121212"/>
                </a:solidFill>
                <a:latin typeface="-apple-system"/>
              </a:rPr>
              <a:t>直连。</a:t>
            </a:r>
          </a:p>
          <a:p>
            <a:pPr algn="just">
              <a:lnSpc>
                <a:spcPct val="120000"/>
              </a:lnSpc>
            </a:pPr>
            <a:r>
              <a:rPr lang="zh-CN" altLang="en-US" sz="1600" b="1" dirty="0">
                <a:solidFill>
                  <a:srgbClr val="0070C0"/>
                </a:solidFill>
                <a:latin typeface="-apple-system"/>
              </a:rPr>
              <a:t>非客户机（</a:t>
            </a:r>
            <a:r>
              <a:rPr lang="en-US" altLang="zh-CN" sz="1600" b="1" dirty="0">
                <a:solidFill>
                  <a:srgbClr val="0070C0"/>
                </a:solidFill>
                <a:latin typeface="-apple-system"/>
              </a:rPr>
              <a:t>Non-Client</a:t>
            </a:r>
            <a:r>
              <a:rPr lang="zh-CN" altLang="en-US" sz="1600" b="1" dirty="0">
                <a:solidFill>
                  <a:srgbClr val="0070C0"/>
                </a:solidFill>
                <a:latin typeface="-apple-system"/>
              </a:rPr>
              <a:t>）：</a:t>
            </a:r>
            <a:r>
              <a:rPr lang="zh-CN" altLang="en-US" sz="1600" dirty="0">
                <a:solidFill>
                  <a:srgbClr val="121212"/>
                </a:solidFill>
                <a:latin typeface="-apple-system"/>
              </a:rPr>
              <a:t>既不是 </a:t>
            </a:r>
            <a:r>
              <a:rPr lang="en-US" altLang="zh-CN" sz="1600" dirty="0">
                <a:solidFill>
                  <a:srgbClr val="121212"/>
                </a:solidFill>
                <a:latin typeface="-apple-system"/>
              </a:rPr>
              <a:t>RR </a:t>
            </a:r>
            <a:r>
              <a:rPr lang="zh-CN" altLang="en-US" sz="1600" dirty="0">
                <a:solidFill>
                  <a:srgbClr val="121212"/>
                </a:solidFill>
                <a:latin typeface="-apple-system"/>
              </a:rPr>
              <a:t>也不是客户机的 </a:t>
            </a:r>
            <a:r>
              <a:rPr lang="en-US" altLang="zh-CN" sz="1600" dirty="0">
                <a:solidFill>
                  <a:srgbClr val="121212"/>
                </a:solidFill>
                <a:latin typeface="-apple-system"/>
              </a:rPr>
              <a:t>IBGP </a:t>
            </a:r>
            <a:r>
              <a:rPr lang="zh-CN" altLang="en-US" sz="1600" dirty="0">
                <a:solidFill>
                  <a:srgbClr val="121212"/>
                </a:solidFill>
                <a:latin typeface="-apple-system"/>
              </a:rPr>
              <a:t>设备。在 </a:t>
            </a:r>
            <a:r>
              <a:rPr lang="en-US" altLang="zh-CN" sz="1600" dirty="0">
                <a:solidFill>
                  <a:srgbClr val="121212"/>
                </a:solidFill>
                <a:latin typeface="-apple-system"/>
              </a:rPr>
              <a:t>AS </a:t>
            </a:r>
            <a:r>
              <a:rPr lang="zh-CN" altLang="en-US" sz="1600" dirty="0">
                <a:solidFill>
                  <a:srgbClr val="121212"/>
                </a:solidFill>
                <a:latin typeface="-apple-system"/>
              </a:rPr>
              <a:t>内部非客户机与 </a:t>
            </a:r>
            <a:r>
              <a:rPr lang="en-US" altLang="zh-CN" sz="1600" dirty="0">
                <a:solidFill>
                  <a:srgbClr val="121212"/>
                </a:solidFill>
                <a:latin typeface="-apple-system"/>
              </a:rPr>
              <a:t>RR</a:t>
            </a:r>
            <a:r>
              <a:rPr lang="zh-CN" altLang="en-US" sz="1600" dirty="0">
                <a:solidFill>
                  <a:srgbClr val="121212"/>
                </a:solidFill>
                <a:latin typeface="-apple-system"/>
              </a:rPr>
              <a:t>之间，以及所有的非客户机之间仍然必须建立全连接关系。</a:t>
            </a: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弧形 3"/>
          <p:cNvSpPr/>
          <p:nvPr/>
        </p:nvSpPr>
        <p:spPr bwMode="auto">
          <a:xfrm>
            <a:off x="6372225" y="1346200"/>
            <a:ext cx="1338263" cy="327025"/>
          </a:xfrm>
          <a:prstGeom prst="arc">
            <a:avLst/>
          </a:prstGeom>
          <a:noFill/>
          <a:ln>
            <a:noFill/>
          </a:ln>
        </p:spPr>
        <p:txBody>
          <a:bodyPr anchor="b"/>
          <a:lstStyle/>
          <a:p>
            <a:pPr algn="ctr" eaLnBrk="1" hangingPunct="1">
              <a:defRPr/>
            </a:pPr>
            <a:endParaRPr lang="zh-CN" altLang="en-US"/>
          </a:p>
        </p:txBody>
      </p:sp>
      <p:grpSp>
        <p:nvGrpSpPr>
          <p:cNvPr id="99331" name="Group 49"/>
          <p:cNvGrpSpPr>
            <a:grpSpLocks/>
          </p:cNvGrpSpPr>
          <p:nvPr/>
        </p:nvGrpSpPr>
        <p:grpSpPr bwMode="auto">
          <a:xfrm>
            <a:off x="3808413" y="1847850"/>
            <a:ext cx="1397000" cy="685800"/>
            <a:chOff x="2949" y="196"/>
            <a:chExt cx="941" cy="598"/>
          </a:xfrm>
        </p:grpSpPr>
        <p:sp>
          <p:nvSpPr>
            <p:cNvPr id="99376"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77"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78"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79" name="Oval 5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80"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81"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82"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83" name="Oval 5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84" name="Freeform 58"/>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a:r>
                <a:rPr lang="en-US" altLang="zh-CN">
                  <a:solidFill>
                    <a:srgbClr val="0070C0"/>
                  </a:solidFill>
                </a:rPr>
                <a:t>AS1</a:t>
              </a:r>
              <a:endParaRPr lang="zh-CN" altLang="en-US">
                <a:solidFill>
                  <a:srgbClr val="0070C0"/>
                </a:solidFill>
              </a:endParaRPr>
            </a:p>
          </p:txBody>
        </p:sp>
        <p:sp>
          <p:nvSpPr>
            <p:cNvPr id="99385" name="Freeform 59"/>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99386" name="Freeform 60"/>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sp>
        <p:nvSpPr>
          <p:cNvPr id="99332" name="矩形 1"/>
          <p:cNvSpPr>
            <a:spLocks noChangeArrowheads="1"/>
          </p:cNvSpPr>
          <p:nvPr/>
        </p:nvSpPr>
        <p:spPr bwMode="auto">
          <a:xfrm>
            <a:off x="538163" y="1031875"/>
            <a:ext cx="40020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a:solidFill>
                  <a:srgbClr val="494949"/>
                </a:solidFill>
                <a:latin typeface="微软雅黑" panose="020B0503020204020204" pitchFamily="34" charset="-122"/>
                <a:ea typeface="微软雅黑" panose="020B0503020204020204" pitchFamily="34" charset="-122"/>
              </a:rPr>
              <a:t>常见的</a:t>
            </a:r>
            <a:r>
              <a:rPr lang="en-US" altLang="zh-CN">
                <a:solidFill>
                  <a:srgbClr val="494949"/>
                </a:solidFill>
                <a:latin typeface="微软雅黑" panose="020B0503020204020204" pitchFamily="34" charset="-122"/>
                <a:ea typeface="微软雅黑" panose="020B0503020204020204" pitchFamily="34" charset="-122"/>
              </a:rPr>
              <a:t>IP</a:t>
            </a:r>
            <a:r>
              <a:rPr lang="zh-CN" altLang="en-US">
                <a:solidFill>
                  <a:srgbClr val="494949"/>
                </a:solidFill>
                <a:latin typeface="微软雅黑" panose="020B0503020204020204" pitchFamily="34" charset="-122"/>
                <a:ea typeface="微软雅黑" panose="020B0503020204020204" pitchFamily="34" charset="-122"/>
              </a:rPr>
              <a:t>骨干网的拓扑结构</a:t>
            </a:r>
            <a:endParaRPr lang="zh-CN" altLang="en-US"/>
          </a:p>
        </p:txBody>
      </p:sp>
      <p:grpSp>
        <p:nvGrpSpPr>
          <p:cNvPr id="99333" name="Group 49"/>
          <p:cNvGrpSpPr>
            <a:grpSpLocks/>
          </p:cNvGrpSpPr>
          <p:nvPr/>
        </p:nvGrpSpPr>
        <p:grpSpPr bwMode="auto">
          <a:xfrm>
            <a:off x="1546225" y="3030538"/>
            <a:ext cx="1336675" cy="771525"/>
            <a:chOff x="2949" y="196"/>
            <a:chExt cx="941" cy="598"/>
          </a:xfrm>
        </p:grpSpPr>
        <p:sp>
          <p:nvSpPr>
            <p:cNvPr id="99365"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66"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67"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68" name="Oval 5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69"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70"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71"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72" name="Oval 5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73" name="Freeform 58"/>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a:r>
                <a:rPr lang="en-US" altLang="zh-CN">
                  <a:solidFill>
                    <a:srgbClr val="0070C0"/>
                  </a:solidFill>
                </a:rPr>
                <a:t>AS2</a:t>
              </a:r>
              <a:endParaRPr lang="zh-CN" altLang="en-US">
                <a:solidFill>
                  <a:srgbClr val="0070C0"/>
                </a:solidFill>
              </a:endParaRPr>
            </a:p>
          </p:txBody>
        </p:sp>
        <p:sp>
          <p:nvSpPr>
            <p:cNvPr id="99374" name="Freeform 59"/>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99375" name="Freeform 60"/>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grpSp>
        <p:nvGrpSpPr>
          <p:cNvPr id="99334" name="Group 49"/>
          <p:cNvGrpSpPr>
            <a:grpSpLocks/>
          </p:cNvGrpSpPr>
          <p:nvPr/>
        </p:nvGrpSpPr>
        <p:grpSpPr bwMode="auto">
          <a:xfrm>
            <a:off x="3732213" y="3111500"/>
            <a:ext cx="1341437" cy="711200"/>
            <a:chOff x="2949" y="196"/>
            <a:chExt cx="941" cy="598"/>
          </a:xfrm>
        </p:grpSpPr>
        <p:sp>
          <p:nvSpPr>
            <p:cNvPr id="99354"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55"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56"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57" name="Oval 5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58"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59"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60"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61" name="Oval 5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62" name="Freeform 58"/>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a:r>
                <a:rPr lang="en-US" altLang="zh-CN">
                  <a:solidFill>
                    <a:srgbClr val="0070C0"/>
                  </a:solidFill>
                </a:rPr>
                <a:t>AS3</a:t>
              </a:r>
              <a:endParaRPr lang="zh-CN" altLang="en-US">
                <a:solidFill>
                  <a:srgbClr val="0070C0"/>
                </a:solidFill>
              </a:endParaRPr>
            </a:p>
          </p:txBody>
        </p:sp>
        <p:sp>
          <p:nvSpPr>
            <p:cNvPr id="99363" name="Freeform 59"/>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99364" name="Freeform 60"/>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grpSp>
        <p:nvGrpSpPr>
          <p:cNvPr id="99335" name="Group 49"/>
          <p:cNvGrpSpPr>
            <a:grpSpLocks/>
          </p:cNvGrpSpPr>
          <p:nvPr/>
        </p:nvGrpSpPr>
        <p:grpSpPr bwMode="auto">
          <a:xfrm>
            <a:off x="5915025" y="3148013"/>
            <a:ext cx="1320800" cy="688975"/>
            <a:chOff x="2949" y="196"/>
            <a:chExt cx="941" cy="598"/>
          </a:xfrm>
        </p:grpSpPr>
        <p:sp>
          <p:nvSpPr>
            <p:cNvPr id="99343"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44"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45"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46" name="Oval 53"/>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47"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48"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49"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50" name="Oval 57"/>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solidFill>
                  <a:srgbClr val="0070C0"/>
                </a:solidFill>
              </a:endParaRPr>
            </a:p>
          </p:txBody>
        </p:sp>
        <p:sp>
          <p:nvSpPr>
            <p:cNvPr id="99351" name="Freeform 58"/>
            <p:cNvSpPr>
              <a:spLocks noChangeArrowheads="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a:r>
                <a:rPr lang="en-US" altLang="zh-CN">
                  <a:solidFill>
                    <a:srgbClr val="0070C0"/>
                  </a:solidFill>
                </a:rPr>
                <a:t>ASn</a:t>
              </a:r>
              <a:endParaRPr lang="zh-CN" altLang="en-US">
                <a:solidFill>
                  <a:srgbClr val="0070C0"/>
                </a:solidFill>
              </a:endParaRPr>
            </a:p>
          </p:txBody>
        </p:sp>
        <p:sp>
          <p:nvSpPr>
            <p:cNvPr id="99352" name="Freeform 59"/>
            <p:cNvSpPr>
              <a:spLocks noChangeArrowheads="1"/>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99353" name="Freeform 60"/>
            <p:cNvSpPr>
              <a:spLocks noChangeArrowheads="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grpSp>
      <p:sp>
        <p:nvSpPr>
          <p:cNvPr id="99336" name="矩形 5"/>
          <p:cNvSpPr>
            <a:spLocks noChangeArrowheads="1"/>
          </p:cNvSpPr>
          <p:nvPr/>
        </p:nvSpPr>
        <p:spPr bwMode="auto">
          <a:xfrm>
            <a:off x="63500" y="4027488"/>
            <a:ext cx="90805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nSpc>
                <a:spcPct val="120000"/>
              </a:lnSpc>
            </a:pPr>
            <a:r>
              <a:rPr lang="zh-CN" altLang="en-US" sz="2200">
                <a:solidFill>
                  <a:srgbClr val="494949"/>
                </a:solidFill>
                <a:latin typeface="微软雅黑" panose="020B0503020204020204" pitchFamily="34" charset="-122"/>
                <a:ea typeface="微软雅黑" panose="020B0503020204020204" pitchFamily="34" charset="-122"/>
              </a:rPr>
              <a:t>骨干层和汇聚层分别是自治系统，处于骨干层的</a:t>
            </a:r>
            <a:r>
              <a:rPr lang="en-US" altLang="zh-CN" sz="2200">
                <a:solidFill>
                  <a:srgbClr val="494949"/>
                </a:solidFill>
                <a:latin typeface="微软雅黑" panose="020B0503020204020204" pitchFamily="34" charset="-122"/>
                <a:ea typeface="微软雅黑" panose="020B0503020204020204" pitchFamily="34" charset="-122"/>
              </a:rPr>
              <a:t>AS</a:t>
            </a:r>
            <a:r>
              <a:rPr lang="zh-CN" altLang="en-US" sz="2200">
                <a:solidFill>
                  <a:srgbClr val="494949"/>
                </a:solidFill>
                <a:latin typeface="微软雅黑" panose="020B0503020204020204" pitchFamily="34" charset="-122"/>
                <a:ea typeface="微软雅黑" panose="020B0503020204020204" pitchFamily="34" charset="-122"/>
              </a:rPr>
              <a:t>和处于汇聚层的</a:t>
            </a:r>
            <a:r>
              <a:rPr lang="en-US" altLang="zh-CN" sz="2200">
                <a:solidFill>
                  <a:srgbClr val="494949"/>
                </a:solidFill>
                <a:latin typeface="微软雅黑" panose="020B0503020204020204" pitchFamily="34" charset="-122"/>
                <a:ea typeface="微软雅黑" panose="020B0503020204020204" pitchFamily="34" charset="-122"/>
              </a:rPr>
              <a:t>AS</a:t>
            </a:r>
            <a:r>
              <a:rPr lang="zh-CN" altLang="en-US" sz="2200">
                <a:solidFill>
                  <a:srgbClr val="494949"/>
                </a:solidFill>
                <a:latin typeface="微软雅黑" panose="020B0503020204020204" pitchFamily="34" charset="-122"/>
                <a:ea typeface="微软雅黑" panose="020B0503020204020204" pitchFamily="34" charset="-122"/>
              </a:rPr>
              <a:t>之间的地位是非对称的，骨干层</a:t>
            </a:r>
            <a:r>
              <a:rPr lang="en-US" altLang="zh-CN" sz="2200">
                <a:solidFill>
                  <a:srgbClr val="494949"/>
                </a:solidFill>
                <a:latin typeface="微软雅黑" panose="020B0503020204020204" pitchFamily="34" charset="-122"/>
                <a:ea typeface="微软雅黑" panose="020B0503020204020204" pitchFamily="34" charset="-122"/>
              </a:rPr>
              <a:t>AS</a:t>
            </a:r>
            <a:r>
              <a:rPr lang="zh-CN" altLang="en-US" sz="2200">
                <a:solidFill>
                  <a:srgbClr val="494949"/>
                </a:solidFill>
                <a:latin typeface="微软雅黑" panose="020B0503020204020204" pitchFamily="34" charset="-122"/>
                <a:ea typeface="微软雅黑" panose="020B0503020204020204" pitchFamily="34" charset="-122"/>
              </a:rPr>
              <a:t>中路由器的性能高。</a:t>
            </a:r>
            <a:endParaRPr lang="zh-CN" altLang="en-US" sz="2200">
              <a:latin typeface="微软雅黑" panose="020B0503020204020204" pitchFamily="34" charset="-122"/>
              <a:ea typeface="微软雅黑" panose="020B0503020204020204" pitchFamily="34" charset="-122"/>
            </a:endParaRPr>
          </a:p>
        </p:txBody>
      </p:sp>
      <p:sp>
        <p:nvSpPr>
          <p:cNvPr id="99337" name="矩形 7"/>
          <p:cNvSpPr>
            <a:spLocks noChangeArrowheads="1"/>
          </p:cNvSpPr>
          <p:nvPr/>
        </p:nvSpPr>
        <p:spPr bwMode="auto">
          <a:xfrm>
            <a:off x="2214563" y="2028825"/>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000">
                <a:solidFill>
                  <a:srgbClr val="494949"/>
                </a:solidFill>
                <a:latin typeface="微软雅黑" panose="020B0503020204020204" pitchFamily="34" charset="-122"/>
                <a:ea typeface="微软雅黑" panose="020B0503020204020204" pitchFamily="34" charset="-122"/>
              </a:rPr>
              <a:t>骨干层</a:t>
            </a:r>
            <a:endParaRPr lang="zh-CN" altLang="en-US" sz="2000"/>
          </a:p>
        </p:txBody>
      </p:sp>
      <p:sp>
        <p:nvSpPr>
          <p:cNvPr id="99338" name="矩形 8"/>
          <p:cNvSpPr>
            <a:spLocks noChangeArrowheads="1"/>
          </p:cNvSpPr>
          <p:nvPr/>
        </p:nvSpPr>
        <p:spPr bwMode="auto">
          <a:xfrm>
            <a:off x="153988" y="3074988"/>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r>
              <a:rPr lang="zh-CN" altLang="en-US" sz="2000">
                <a:solidFill>
                  <a:srgbClr val="494949"/>
                </a:solidFill>
                <a:latin typeface="微软雅黑" panose="020B0503020204020204" pitchFamily="34" charset="-122"/>
                <a:ea typeface="微软雅黑" panose="020B0503020204020204" pitchFamily="34" charset="-122"/>
              </a:rPr>
              <a:t>汇聚层</a:t>
            </a:r>
            <a:endParaRPr lang="zh-CN" altLang="en-US" sz="2000"/>
          </a:p>
        </p:txBody>
      </p:sp>
      <p:sp>
        <p:nvSpPr>
          <p:cNvPr id="99339" name="Line 14"/>
          <p:cNvSpPr>
            <a:spLocks noChangeShapeType="1"/>
          </p:cNvSpPr>
          <p:nvPr/>
        </p:nvSpPr>
        <p:spPr bwMode="auto">
          <a:xfrm flipV="1">
            <a:off x="2444750" y="2406650"/>
            <a:ext cx="1644650" cy="661988"/>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9340" name="Line 14"/>
          <p:cNvSpPr>
            <a:spLocks noChangeShapeType="1"/>
          </p:cNvSpPr>
          <p:nvPr/>
        </p:nvSpPr>
        <p:spPr bwMode="auto">
          <a:xfrm flipV="1">
            <a:off x="4448175" y="2568575"/>
            <a:ext cx="14288" cy="57785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9341" name="Line 14"/>
          <p:cNvSpPr>
            <a:spLocks noChangeShapeType="1"/>
          </p:cNvSpPr>
          <p:nvPr/>
        </p:nvSpPr>
        <p:spPr bwMode="auto">
          <a:xfrm flipH="1" flipV="1">
            <a:off x="4899025" y="2481263"/>
            <a:ext cx="1304925" cy="692150"/>
          </a:xfrm>
          <a:prstGeom prst="line">
            <a:avLst/>
          </a:prstGeom>
          <a:noFill/>
          <a:ln w="1905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35"/>
          <p:cNvSpPr>
            <a:spLocks noGrp="1" noChangeArrowheads="1"/>
          </p:cNvSpPr>
          <p:nvPr>
            <p:ph type="title"/>
          </p:nvPr>
        </p:nvSpPr>
        <p:spPr/>
        <p:txBody>
          <a:bodyPr/>
          <a:lstStyle/>
          <a:p>
            <a:pPr eaLnBrk="1" hangingPunct="1"/>
            <a:r>
              <a:rPr lang="zh-CN" altLang="en-US" sz="3200" smtClean="0"/>
              <a:t>自治系统和内部网关协议、外部网关协议 </a:t>
            </a:r>
          </a:p>
        </p:txBody>
      </p:sp>
      <p:grpSp>
        <p:nvGrpSpPr>
          <p:cNvPr id="15363" name="Group 136"/>
          <p:cNvGrpSpPr>
            <a:grpSpLocks/>
          </p:cNvGrpSpPr>
          <p:nvPr/>
        </p:nvGrpSpPr>
        <p:grpSpPr bwMode="auto">
          <a:xfrm>
            <a:off x="250825" y="2311400"/>
            <a:ext cx="2767013" cy="1727200"/>
            <a:chOff x="912" y="768"/>
            <a:chExt cx="2400" cy="1584"/>
          </a:xfrm>
        </p:grpSpPr>
        <p:sp>
          <p:nvSpPr>
            <p:cNvPr id="15395" name="Oval 13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6" name="Oval 13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7" name="Oval 13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8" name="Oval 14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9" name="Oval 14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00" name="Oval 14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01" name="Oval 14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02" name="Oval 14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03" name="Oval 14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grpSp>
          <p:nvGrpSpPr>
            <p:cNvPr id="15404" name="Group 146"/>
            <p:cNvGrpSpPr>
              <a:grpSpLocks/>
            </p:cNvGrpSpPr>
            <p:nvPr/>
          </p:nvGrpSpPr>
          <p:grpSpPr bwMode="auto">
            <a:xfrm>
              <a:off x="912" y="768"/>
              <a:ext cx="2386" cy="1553"/>
              <a:chOff x="912" y="768"/>
              <a:chExt cx="2386" cy="1553"/>
            </a:xfrm>
          </p:grpSpPr>
          <p:sp>
            <p:nvSpPr>
              <p:cNvPr id="15405" name="Oval 14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06" name="Oval 14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07" name="Oval 14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08" name="Oval 15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09" name="Oval 15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10" name="Oval 15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11" name="Oval 15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12" name="Oval 15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413" name="Oval 15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grpSp>
      </p:grpSp>
      <p:grpSp>
        <p:nvGrpSpPr>
          <p:cNvPr id="15364" name="Group 156"/>
          <p:cNvGrpSpPr>
            <a:grpSpLocks/>
          </p:cNvGrpSpPr>
          <p:nvPr/>
        </p:nvGrpSpPr>
        <p:grpSpPr bwMode="auto">
          <a:xfrm>
            <a:off x="6000750" y="2182813"/>
            <a:ext cx="3035300" cy="1987550"/>
            <a:chOff x="912" y="768"/>
            <a:chExt cx="2400" cy="1584"/>
          </a:xfrm>
        </p:grpSpPr>
        <p:sp>
          <p:nvSpPr>
            <p:cNvPr id="15376" name="Oval 157"/>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77" name="Oval 158"/>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78" name="Oval 159"/>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79" name="Oval 160"/>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80" name="Oval 161"/>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81" name="Oval 162"/>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82" name="Oval 163"/>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83" name="Oval 164"/>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84" name="Oval 165"/>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grpSp>
          <p:nvGrpSpPr>
            <p:cNvPr id="15385" name="Group 166"/>
            <p:cNvGrpSpPr>
              <a:grpSpLocks/>
            </p:cNvGrpSpPr>
            <p:nvPr/>
          </p:nvGrpSpPr>
          <p:grpSpPr bwMode="auto">
            <a:xfrm>
              <a:off x="912" y="768"/>
              <a:ext cx="2386" cy="1553"/>
              <a:chOff x="912" y="768"/>
              <a:chExt cx="2386" cy="1553"/>
            </a:xfrm>
          </p:grpSpPr>
          <p:sp>
            <p:nvSpPr>
              <p:cNvPr id="15386" name="Oval 167"/>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87" name="Oval 168"/>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88" name="Oval 169"/>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89" name="Oval 170"/>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0" name="Oval 171"/>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1" name="Oval 172"/>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2" name="Oval 173"/>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3" name="Oval 174"/>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sp>
            <p:nvSpPr>
              <p:cNvPr id="15394" name="Oval 175"/>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endParaRPr lang="zh-CN" altLang="en-US"/>
              </a:p>
            </p:txBody>
          </p:sp>
        </p:grpSp>
      </p:grpSp>
      <p:sp>
        <p:nvSpPr>
          <p:cNvPr id="15365" name="Text Box 176"/>
          <p:cNvSpPr txBox="1">
            <a:spLocks noChangeArrowheads="1"/>
          </p:cNvSpPr>
          <p:nvPr/>
        </p:nvSpPr>
        <p:spPr bwMode="auto">
          <a:xfrm>
            <a:off x="615950" y="2892425"/>
            <a:ext cx="203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chemeClr val="folHlink"/>
                </a:solidFill>
                <a:latin typeface="Arial" panose="020B0604020202020204" pitchFamily="34" charset="0"/>
                <a:ea typeface="宋体" panose="02010600030101010101" pitchFamily="2" charset="-122"/>
              </a:rPr>
              <a:t> </a:t>
            </a:r>
            <a:r>
              <a:rPr lang="zh-CN" altLang="en-US" sz="2000">
                <a:solidFill>
                  <a:schemeClr val="folHlink"/>
                </a:solidFill>
                <a:latin typeface="Arial" panose="020B0604020202020204" pitchFamily="34" charset="0"/>
                <a:ea typeface="宋体" panose="02010600030101010101" pitchFamily="2" charset="-122"/>
              </a:rPr>
              <a:t>用内部网关协议</a:t>
            </a:r>
          </a:p>
          <a:p>
            <a:pPr algn="ctr" eaLnBrk="1" hangingPunct="1"/>
            <a:r>
              <a:rPr lang="zh-CN" altLang="en-US" sz="2000">
                <a:solidFill>
                  <a:schemeClr val="folHlink"/>
                </a:solidFill>
                <a:latin typeface="Arial" panose="020B0604020202020204" pitchFamily="34" charset="0"/>
                <a:ea typeface="宋体" panose="02010600030101010101" pitchFamily="2" charset="-122"/>
              </a:rPr>
              <a:t>（例如，</a:t>
            </a:r>
            <a:r>
              <a:rPr lang="en-US" altLang="zh-CN" sz="2000">
                <a:solidFill>
                  <a:schemeClr val="folHlink"/>
                </a:solidFill>
                <a:latin typeface="Arial" panose="020B0604020202020204" pitchFamily="34" charset="0"/>
                <a:ea typeface="宋体" panose="02010600030101010101" pitchFamily="2" charset="-122"/>
              </a:rPr>
              <a:t>RIP</a:t>
            </a:r>
            <a:r>
              <a:rPr lang="zh-CN" altLang="en-US" sz="2000">
                <a:solidFill>
                  <a:schemeClr val="folHlink"/>
                </a:solidFill>
                <a:latin typeface="Arial" panose="020B0604020202020204" pitchFamily="34" charset="0"/>
                <a:ea typeface="宋体" panose="02010600030101010101" pitchFamily="2" charset="-122"/>
              </a:rPr>
              <a:t>）</a:t>
            </a:r>
          </a:p>
        </p:txBody>
      </p:sp>
      <p:sp>
        <p:nvSpPr>
          <p:cNvPr id="15366" name="Text Box 177"/>
          <p:cNvSpPr txBox="1">
            <a:spLocks noChangeArrowheads="1"/>
          </p:cNvSpPr>
          <p:nvPr/>
        </p:nvSpPr>
        <p:spPr bwMode="auto">
          <a:xfrm>
            <a:off x="6894513" y="1844675"/>
            <a:ext cx="1439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chemeClr val="folHlink"/>
                </a:solidFill>
                <a:latin typeface="Arial" panose="020B0604020202020204" pitchFamily="34" charset="0"/>
                <a:ea typeface="宋体" panose="02010600030101010101" pitchFamily="2" charset="-122"/>
              </a:rPr>
              <a:t>自治系统 </a:t>
            </a:r>
            <a:r>
              <a:rPr lang="en-US" altLang="zh-CN" sz="2000">
                <a:solidFill>
                  <a:schemeClr val="folHlink"/>
                </a:solidFill>
                <a:latin typeface="Arial" panose="020B0604020202020204" pitchFamily="34" charset="0"/>
                <a:ea typeface="宋体" panose="02010600030101010101" pitchFamily="2" charset="-122"/>
              </a:rPr>
              <a:t>B</a:t>
            </a:r>
          </a:p>
        </p:txBody>
      </p:sp>
      <p:sp>
        <p:nvSpPr>
          <p:cNvPr id="15367" name="Text Box 178"/>
          <p:cNvSpPr txBox="1">
            <a:spLocks noChangeArrowheads="1"/>
          </p:cNvSpPr>
          <p:nvPr/>
        </p:nvSpPr>
        <p:spPr bwMode="auto">
          <a:xfrm>
            <a:off x="911225" y="1973263"/>
            <a:ext cx="1439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chemeClr val="folHlink"/>
                </a:solidFill>
                <a:latin typeface="Arial" panose="020B0604020202020204" pitchFamily="34" charset="0"/>
                <a:ea typeface="宋体" panose="02010600030101010101" pitchFamily="2" charset="-122"/>
              </a:rPr>
              <a:t>自治系统 </a:t>
            </a:r>
            <a:r>
              <a:rPr lang="en-US" altLang="zh-CN" sz="2000">
                <a:solidFill>
                  <a:schemeClr val="folHlink"/>
                </a:solidFill>
                <a:latin typeface="Arial" panose="020B0604020202020204" pitchFamily="34" charset="0"/>
                <a:ea typeface="宋体" panose="02010600030101010101" pitchFamily="2" charset="-122"/>
              </a:rPr>
              <a:t>A</a:t>
            </a:r>
          </a:p>
        </p:txBody>
      </p:sp>
      <p:pic>
        <p:nvPicPr>
          <p:cNvPr id="15368" name="Picture 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9550" y="2709863"/>
            <a:ext cx="660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5369" name="Picture 18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2709863"/>
            <a:ext cx="6604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5370" name="Text Box 181"/>
          <p:cNvSpPr txBox="1">
            <a:spLocks noChangeArrowheads="1"/>
          </p:cNvSpPr>
          <p:nvPr/>
        </p:nvSpPr>
        <p:spPr bwMode="auto">
          <a:xfrm>
            <a:off x="3468688" y="2225675"/>
            <a:ext cx="2216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a:solidFill>
                  <a:schemeClr val="folHlink"/>
                </a:solidFill>
                <a:latin typeface="Arial" panose="020B0604020202020204" pitchFamily="34" charset="0"/>
                <a:ea typeface="宋体" panose="02010600030101010101" pitchFamily="2" charset="-122"/>
              </a:rPr>
              <a:t>用外部网关协议</a:t>
            </a:r>
          </a:p>
          <a:p>
            <a:pPr algn="ctr" eaLnBrk="1" hangingPunct="1"/>
            <a:r>
              <a:rPr lang="zh-CN" altLang="en-US" sz="2000">
                <a:solidFill>
                  <a:schemeClr val="folHlink"/>
                </a:solidFill>
                <a:latin typeface="Arial" panose="020B0604020202020204" pitchFamily="34" charset="0"/>
                <a:ea typeface="宋体" panose="02010600030101010101" pitchFamily="2" charset="-122"/>
              </a:rPr>
              <a:t>（例如，</a:t>
            </a:r>
            <a:r>
              <a:rPr lang="en-US" altLang="zh-CN" sz="2000">
                <a:solidFill>
                  <a:schemeClr val="folHlink"/>
                </a:solidFill>
                <a:latin typeface="Arial" panose="020B0604020202020204" pitchFamily="34" charset="0"/>
                <a:ea typeface="宋体" panose="02010600030101010101" pitchFamily="2" charset="-122"/>
              </a:rPr>
              <a:t>BGP-4</a:t>
            </a:r>
            <a:r>
              <a:rPr lang="zh-CN" altLang="en-US" sz="2000">
                <a:solidFill>
                  <a:schemeClr val="folHlink"/>
                </a:solidFill>
                <a:latin typeface="Arial" panose="020B0604020202020204" pitchFamily="34" charset="0"/>
                <a:ea typeface="宋体" panose="02010600030101010101" pitchFamily="2" charset="-122"/>
              </a:rPr>
              <a:t>）</a:t>
            </a:r>
          </a:p>
        </p:txBody>
      </p:sp>
      <p:sp>
        <p:nvSpPr>
          <p:cNvPr id="15371" name="Text Box 182"/>
          <p:cNvSpPr txBox="1">
            <a:spLocks noChangeArrowheads="1"/>
          </p:cNvSpPr>
          <p:nvPr/>
        </p:nvSpPr>
        <p:spPr bwMode="auto">
          <a:xfrm>
            <a:off x="2749550" y="23050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chemeClr val="folHlink"/>
                </a:solidFill>
                <a:latin typeface="Arial" panose="020B0604020202020204" pitchFamily="34" charset="0"/>
                <a:ea typeface="宋体" panose="02010600030101010101" pitchFamily="2" charset="-122"/>
              </a:rPr>
              <a:t>R</a:t>
            </a:r>
            <a:r>
              <a:rPr lang="en-US" altLang="zh-CN" sz="2000" baseline="-25000">
                <a:solidFill>
                  <a:schemeClr val="folHlink"/>
                </a:solidFill>
                <a:latin typeface="Arial" panose="020B0604020202020204" pitchFamily="34" charset="0"/>
                <a:ea typeface="宋体" panose="02010600030101010101" pitchFamily="2" charset="-122"/>
              </a:rPr>
              <a:t>1</a:t>
            </a:r>
          </a:p>
        </p:txBody>
      </p:sp>
      <p:sp>
        <p:nvSpPr>
          <p:cNvPr id="15372" name="Text Box 183"/>
          <p:cNvSpPr txBox="1">
            <a:spLocks noChangeArrowheads="1"/>
          </p:cNvSpPr>
          <p:nvPr/>
        </p:nvSpPr>
        <p:spPr bwMode="auto">
          <a:xfrm>
            <a:off x="5965825" y="23320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chemeClr val="folHlink"/>
                </a:solidFill>
                <a:latin typeface="Arial" panose="020B0604020202020204" pitchFamily="34" charset="0"/>
                <a:ea typeface="宋体" panose="02010600030101010101" pitchFamily="2" charset="-122"/>
              </a:rPr>
              <a:t>R</a:t>
            </a:r>
            <a:r>
              <a:rPr lang="en-US" altLang="zh-CN" sz="2000" baseline="-25000">
                <a:solidFill>
                  <a:schemeClr val="folHlink"/>
                </a:solidFill>
                <a:latin typeface="Arial" panose="020B0604020202020204" pitchFamily="34" charset="0"/>
                <a:ea typeface="宋体" panose="02010600030101010101" pitchFamily="2" charset="-122"/>
              </a:rPr>
              <a:t>2</a:t>
            </a:r>
          </a:p>
        </p:txBody>
      </p:sp>
      <p:sp>
        <p:nvSpPr>
          <p:cNvPr id="15373" name="Text Box 184"/>
          <p:cNvSpPr txBox="1">
            <a:spLocks noChangeArrowheads="1"/>
          </p:cNvSpPr>
          <p:nvPr/>
        </p:nvSpPr>
        <p:spPr bwMode="auto">
          <a:xfrm>
            <a:off x="6580188" y="2879725"/>
            <a:ext cx="2146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algn="ctr" eaLnBrk="1" hangingPunct="1"/>
            <a:r>
              <a:rPr lang="en-US" altLang="zh-CN" sz="2000">
                <a:solidFill>
                  <a:schemeClr val="folHlink"/>
                </a:solidFill>
                <a:latin typeface="Arial" panose="020B0604020202020204" pitchFamily="34" charset="0"/>
                <a:ea typeface="宋体" panose="02010600030101010101" pitchFamily="2" charset="-122"/>
              </a:rPr>
              <a:t> </a:t>
            </a:r>
            <a:r>
              <a:rPr lang="zh-CN" altLang="en-US" sz="2000">
                <a:solidFill>
                  <a:schemeClr val="folHlink"/>
                </a:solidFill>
                <a:latin typeface="Arial" panose="020B0604020202020204" pitchFamily="34" charset="0"/>
                <a:ea typeface="宋体" panose="02010600030101010101" pitchFamily="2" charset="-122"/>
              </a:rPr>
              <a:t>用内部网关协议</a:t>
            </a:r>
          </a:p>
          <a:p>
            <a:pPr algn="ctr" eaLnBrk="1" hangingPunct="1"/>
            <a:r>
              <a:rPr lang="zh-CN" altLang="en-US" sz="2000">
                <a:solidFill>
                  <a:schemeClr val="folHlink"/>
                </a:solidFill>
                <a:latin typeface="Arial" panose="020B0604020202020204" pitchFamily="34" charset="0"/>
                <a:ea typeface="宋体" panose="02010600030101010101" pitchFamily="2" charset="-122"/>
              </a:rPr>
              <a:t>（例如，</a:t>
            </a:r>
            <a:r>
              <a:rPr lang="en-US" altLang="zh-CN" sz="2000">
                <a:solidFill>
                  <a:schemeClr val="folHlink"/>
                </a:solidFill>
                <a:latin typeface="Arial" panose="020B0604020202020204" pitchFamily="34" charset="0"/>
                <a:ea typeface="宋体" panose="02010600030101010101" pitchFamily="2" charset="-122"/>
              </a:rPr>
              <a:t>OSPF</a:t>
            </a:r>
            <a:r>
              <a:rPr lang="zh-CN" altLang="en-US" sz="2000">
                <a:solidFill>
                  <a:schemeClr val="folHlink"/>
                </a:solidFill>
                <a:latin typeface="Arial" panose="020B0604020202020204" pitchFamily="34" charset="0"/>
                <a:ea typeface="宋体" panose="02010600030101010101" pitchFamily="2" charset="-122"/>
              </a:rPr>
              <a:t>）</a:t>
            </a:r>
          </a:p>
        </p:txBody>
      </p:sp>
      <p:sp>
        <p:nvSpPr>
          <p:cNvPr id="15374" name="Line 185"/>
          <p:cNvSpPr>
            <a:spLocks noChangeShapeType="1"/>
          </p:cNvSpPr>
          <p:nvPr/>
        </p:nvSpPr>
        <p:spPr bwMode="auto">
          <a:xfrm>
            <a:off x="3365500" y="2941638"/>
            <a:ext cx="2430463" cy="3175"/>
          </a:xfrm>
          <a:prstGeom prst="line">
            <a:avLst/>
          </a:prstGeom>
          <a:noFill/>
          <a:ln w="57150">
            <a:solidFill>
              <a:schemeClr val="hlink"/>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75" name="Text Box 187"/>
          <p:cNvSpPr txBox="1">
            <a:spLocks noChangeArrowheads="1"/>
          </p:cNvSpPr>
          <p:nvPr/>
        </p:nvSpPr>
        <p:spPr bwMode="auto">
          <a:xfrm>
            <a:off x="250825" y="4403725"/>
            <a:ext cx="8694738" cy="181610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500">
                <a:solidFill>
                  <a:schemeClr val="bg1"/>
                </a:solidFill>
                <a:latin typeface="黑体" panose="02010609060101010101" pitchFamily="49" charset="-122"/>
                <a:ea typeface="黑体" panose="02010609060101010101" pitchFamily="49" charset="-122"/>
              </a:defRPr>
            </a:lvl1pPr>
            <a:lvl2pPr marL="742950" indent="-285750">
              <a:defRPr sz="2500">
                <a:solidFill>
                  <a:schemeClr val="bg1"/>
                </a:solidFill>
                <a:latin typeface="黑体" panose="02010609060101010101" pitchFamily="49" charset="-122"/>
                <a:ea typeface="黑体" panose="02010609060101010101" pitchFamily="49" charset="-122"/>
              </a:defRPr>
            </a:lvl2pPr>
            <a:lvl3pPr marL="1143000" indent="-228600">
              <a:defRPr sz="2500">
                <a:solidFill>
                  <a:schemeClr val="bg1"/>
                </a:solidFill>
                <a:latin typeface="黑体" panose="02010609060101010101" pitchFamily="49" charset="-122"/>
                <a:ea typeface="黑体" panose="02010609060101010101" pitchFamily="49" charset="-122"/>
              </a:defRPr>
            </a:lvl3pPr>
            <a:lvl4pPr marL="1600200" indent="-228600">
              <a:defRPr sz="2500">
                <a:solidFill>
                  <a:schemeClr val="bg1"/>
                </a:solidFill>
                <a:latin typeface="黑体" panose="02010609060101010101" pitchFamily="49" charset="-122"/>
                <a:ea typeface="黑体" panose="02010609060101010101" pitchFamily="49" charset="-122"/>
              </a:defRPr>
            </a:lvl4pPr>
            <a:lvl5pPr marL="2057400" indent="-228600">
              <a:defRPr sz="2500">
                <a:solidFill>
                  <a:schemeClr val="bg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500">
                <a:solidFill>
                  <a:schemeClr val="bg1"/>
                </a:solidFill>
                <a:latin typeface="黑体" panose="02010609060101010101" pitchFamily="49" charset="-122"/>
                <a:ea typeface="黑体" panose="02010609060101010101" pitchFamily="49" charset="-122"/>
              </a:defRPr>
            </a:lvl9pPr>
          </a:lstStyle>
          <a:p>
            <a:pPr eaLnBrk="1" hangingPunct="1"/>
            <a:r>
              <a:rPr lang="zh-CN" altLang="en-US" sz="2800">
                <a:solidFill>
                  <a:schemeClr val="folHlink"/>
                </a:solidFill>
                <a:latin typeface="Arial" panose="020B0604020202020204" pitchFamily="34" charset="0"/>
                <a:ea typeface="宋体" panose="02010600030101010101" pitchFamily="2" charset="-122"/>
              </a:rPr>
              <a:t>自治系统之间的路由选择也叫做</a:t>
            </a:r>
            <a:r>
              <a:rPr lang="zh-CN" altLang="en-US" sz="2800">
                <a:solidFill>
                  <a:schemeClr val="hlink"/>
                </a:solidFill>
                <a:latin typeface="Arial" panose="020B0604020202020204" pitchFamily="34" charset="0"/>
                <a:ea typeface="宋体" panose="02010600030101010101" pitchFamily="2" charset="-122"/>
              </a:rPr>
              <a:t>域间路由选择</a:t>
            </a:r>
            <a:r>
              <a:rPr lang="en-US" altLang="zh-CN" sz="2800">
                <a:solidFill>
                  <a:schemeClr val="folHlink"/>
                </a:solidFill>
                <a:latin typeface="Arial" panose="020B0604020202020204" pitchFamily="34" charset="0"/>
                <a:ea typeface="宋体" panose="02010600030101010101" pitchFamily="2" charset="-122"/>
              </a:rPr>
              <a:t>(interdomain routing)</a:t>
            </a:r>
            <a:r>
              <a:rPr lang="zh-CN" altLang="en-US" sz="2800">
                <a:solidFill>
                  <a:schemeClr val="folHlink"/>
                </a:solidFill>
                <a:latin typeface="Arial" panose="020B0604020202020204" pitchFamily="34" charset="0"/>
                <a:ea typeface="宋体" panose="02010600030101010101" pitchFamily="2" charset="-122"/>
              </a:rPr>
              <a:t>；</a:t>
            </a:r>
          </a:p>
          <a:p>
            <a:pPr eaLnBrk="1" hangingPunct="1"/>
            <a:r>
              <a:rPr lang="zh-CN" altLang="en-US" sz="2800">
                <a:solidFill>
                  <a:schemeClr val="folHlink"/>
                </a:solidFill>
                <a:latin typeface="Arial" panose="020B0604020202020204" pitchFamily="34" charset="0"/>
                <a:ea typeface="宋体" panose="02010600030101010101" pitchFamily="2" charset="-122"/>
              </a:rPr>
              <a:t>在自治系统内部的路由选择叫做</a:t>
            </a:r>
            <a:r>
              <a:rPr lang="zh-CN" altLang="en-US" sz="2800">
                <a:solidFill>
                  <a:schemeClr val="hlink"/>
                </a:solidFill>
                <a:latin typeface="Arial" panose="020B0604020202020204" pitchFamily="34" charset="0"/>
                <a:ea typeface="宋体" panose="02010600030101010101" pitchFamily="2" charset="-122"/>
              </a:rPr>
              <a:t>域内路由选择</a:t>
            </a:r>
            <a:r>
              <a:rPr lang="en-US" altLang="zh-CN" sz="2800">
                <a:solidFill>
                  <a:schemeClr val="folHlink"/>
                </a:solidFill>
                <a:latin typeface="Arial" panose="020B0604020202020204" pitchFamily="34" charset="0"/>
                <a:ea typeface="宋体" panose="02010600030101010101" pitchFamily="2" charset="-122"/>
              </a:rPr>
              <a:t>(intradomain routing) </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9750" y="836613"/>
            <a:ext cx="8116888" cy="768350"/>
          </a:xfrm>
        </p:spPr>
        <p:txBody>
          <a:bodyPr/>
          <a:lstStyle/>
          <a:p>
            <a:pPr eaLnBrk="1" hangingPunct="1"/>
            <a:r>
              <a:rPr lang="zh-CN" altLang="en-US" smtClean="0"/>
              <a:t>因特网有两大类路由选择协议 </a:t>
            </a:r>
          </a:p>
        </p:txBody>
      </p:sp>
      <p:sp>
        <p:nvSpPr>
          <p:cNvPr id="551939" name="Rectangle 3"/>
          <p:cNvSpPr>
            <a:spLocks noGrp="1" noChangeArrowheads="1"/>
          </p:cNvSpPr>
          <p:nvPr>
            <p:ph idx="1"/>
          </p:nvPr>
        </p:nvSpPr>
        <p:spPr>
          <a:xfrm>
            <a:off x="107950" y="1916113"/>
            <a:ext cx="8640763" cy="4475162"/>
          </a:xfrm>
        </p:spPr>
        <p:txBody>
          <a:bodyPr/>
          <a:lstStyle/>
          <a:p>
            <a:pPr algn="just" eaLnBrk="1" hangingPunct="1"/>
            <a:r>
              <a:rPr lang="zh-CN" altLang="en-US" sz="2800" smtClean="0">
                <a:solidFill>
                  <a:schemeClr val="hlink"/>
                </a:solidFill>
              </a:rPr>
              <a:t>内部网关协议</a:t>
            </a:r>
            <a:r>
              <a:rPr lang="zh-CN" altLang="en-US" sz="2800" smtClean="0"/>
              <a:t> </a:t>
            </a:r>
            <a:r>
              <a:rPr lang="en-US" altLang="zh-CN" sz="2800" smtClean="0"/>
              <a:t>IGP (Interior Gateway Protocol)    </a:t>
            </a:r>
            <a:r>
              <a:rPr lang="zh-CN" altLang="en-US" sz="2800" smtClean="0"/>
              <a:t>即在一个自治系统内部使用的路由选择协议。目前这类路由选择协议使用得最多，如 </a:t>
            </a:r>
            <a:r>
              <a:rPr lang="en-US" altLang="zh-CN" sz="2800" smtClean="0"/>
              <a:t>RIP </a:t>
            </a:r>
            <a:r>
              <a:rPr lang="zh-CN" altLang="en-US" sz="2800" smtClean="0"/>
              <a:t>和 </a:t>
            </a:r>
            <a:r>
              <a:rPr lang="en-US" altLang="zh-CN" sz="2800" smtClean="0"/>
              <a:t>OSPF </a:t>
            </a:r>
            <a:r>
              <a:rPr lang="zh-CN" altLang="en-US" sz="2800" smtClean="0"/>
              <a:t>协议。</a:t>
            </a:r>
          </a:p>
          <a:p>
            <a:pPr algn="just" eaLnBrk="1" hangingPunct="1"/>
            <a:r>
              <a:rPr lang="zh-CN" altLang="en-US" sz="2800" smtClean="0">
                <a:solidFill>
                  <a:schemeClr val="hlink"/>
                </a:solidFill>
              </a:rPr>
              <a:t>外部网关协议</a:t>
            </a:r>
            <a:r>
              <a:rPr lang="en-US" altLang="zh-CN" sz="2800" smtClean="0"/>
              <a:t>EGP (External Gateway Protocol)    </a:t>
            </a:r>
            <a:r>
              <a:rPr lang="zh-CN" altLang="en-US" sz="2800" smtClean="0"/>
              <a:t>若源站和目的站处在不同的自治系统中，当数据报传到一个自治系统的边界时，就需要使用一种协议将路由选择信息传递到另一个自治系统中。这样的协议就是外部网关协议 </a:t>
            </a:r>
            <a:r>
              <a:rPr lang="en-US" altLang="zh-CN" sz="2800" smtClean="0"/>
              <a:t>EGP</a:t>
            </a:r>
            <a:r>
              <a:rPr lang="zh-CN" altLang="en-US" sz="2800" smtClean="0"/>
              <a:t>。在外部网关协议中目前使用最多的是 </a:t>
            </a:r>
            <a:r>
              <a:rPr lang="en-US" altLang="zh-CN" sz="2800" smtClean="0"/>
              <a:t>BGP-4</a:t>
            </a:r>
            <a:r>
              <a:rPr lang="zh-CN" altLang="en-US" sz="2800" smtClean="0"/>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750" y="836613"/>
            <a:ext cx="8116888" cy="768350"/>
          </a:xfrm>
        </p:spPr>
        <p:txBody>
          <a:bodyPr/>
          <a:lstStyle/>
          <a:p>
            <a:pPr eaLnBrk="1" hangingPunct="1"/>
            <a:r>
              <a:rPr lang="zh-CN" altLang="en-US" smtClean="0"/>
              <a:t>因特网的路由选择协议 </a:t>
            </a:r>
          </a:p>
        </p:txBody>
      </p:sp>
      <p:sp>
        <p:nvSpPr>
          <p:cNvPr id="555011" name="Rectangle 3"/>
          <p:cNvSpPr>
            <a:spLocks noGrp="1" noChangeArrowheads="1"/>
          </p:cNvSpPr>
          <p:nvPr>
            <p:ph idx="1"/>
          </p:nvPr>
        </p:nvSpPr>
        <p:spPr>
          <a:xfrm>
            <a:off x="539750" y="1916113"/>
            <a:ext cx="8604250" cy="2089150"/>
          </a:xfrm>
        </p:spPr>
        <p:txBody>
          <a:bodyPr/>
          <a:lstStyle/>
          <a:p>
            <a:pPr eaLnBrk="1" hangingPunct="1"/>
            <a:r>
              <a:rPr lang="zh-CN" altLang="en-US" smtClean="0"/>
              <a:t>内部网关协议 </a:t>
            </a:r>
            <a:r>
              <a:rPr lang="en-US" altLang="zh-CN" smtClean="0"/>
              <a:t>IGP</a:t>
            </a:r>
            <a:r>
              <a:rPr lang="zh-CN" altLang="en-US" smtClean="0"/>
              <a:t>：具体的协议有多种，如 </a:t>
            </a:r>
            <a:r>
              <a:rPr lang="en-US" altLang="zh-CN" smtClean="0"/>
              <a:t>RIP </a:t>
            </a:r>
            <a:r>
              <a:rPr lang="zh-CN" altLang="en-US" smtClean="0"/>
              <a:t>和 </a:t>
            </a:r>
            <a:r>
              <a:rPr lang="en-US" altLang="zh-CN" smtClean="0"/>
              <a:t>OSPF </a:t>
            </a:r>
            <a:r>
              <a:rPr lang="zh-CN" altLang="en-US" smtClean="0"/>
              <a:t>等。</a:t>
            </a:r>
          </a:p>
          <a:p>
            <a:pPr eaLnBrk="1" hangingPunct="1"/>
            <a:r>
              <a:rPr lang="zh-CN" altLang="en-US" smtClean="0"/>
              <a:t>外部网关协议 </a:t>
            </a:r>
            <a:r>
              <a:rPr lang="en-US" altLang="zh-CN" smtClean="0"/>
              <a:t>EGP</a:t>
            </a:r>
            <a:r>
              <a:rPr lang="zh-CN" altLang="en-US" smtClean="0"/>
              <a:t>：目前使用的协议就是 </a:t>
            </a:r>
            <a:r>
              <a:rPr lang="en-US" altLang="zh-CN" smtClean="0"/>
              <a:t>BGP</a:t>
            </a:r>
            <a:r>
              <a:rPr lang="zh-CN" altLang="en-US" smtClean="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87450" y="2924175"/>
            <a:ext cx="6769100" cy="671513"/>
          </a:xfrm>
        </p:spPr>
        <p:txBody>
          <a:bodyPr/>
          <a:lstStyle/>
          <a:p>
            <a:pPr algn="ctr" eaLnBrk="1" hangingPunct="1"/>
            <a:r>
              <a:rPr lang="en-US" altLang="zh-CN" sz="3600" b="1" i="1" smtClean="0">
                <a:solidFill>
                  <a:srgbClr val="002060"/>
                </a:solidFill>
              </a:rPr>
              <a:t>RIP</a:t>
            </a:r>
            <a:r>
              <a:rPr lang="en-US" altLang="zh-CN" sz="2400" b="1" i="1" smtClean="0">
                <a:solidFill>
                  <a:srgbClr val="002060"/>
                </a:solidFill>
              </a:rPr>
              <a:t> (Routing Information Protocol)</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8" y="188913"/>
            <a:ext cx="8748712" cy="1462087"/>
          </a:xfrm>
        </p:spPr>
        <p:txBody>
          <a:bodyPr/>
          <a:lstStyle/>
          <a:p>
            <a:pPr algn="ctr" eaLnBrk="1" hangingPunct="1"/>
            <a:r>
              <a:rPr lang="zh-CN" altLang="en-US" sz="3600" smtClean="0"/>
              <a:t>路由信息协议</a:t>
            </a:r>
            <a:r>
              <a:rPr lang="en-US" altLang="zh-CN" sz="3600" smtClean="0"/>
              <a:t>RIP</a:t>
            </a:r>
            <a:r>
              <a:rPr lang="en-US" altLang="zh-CN" sz="2400" smtClean="0"/>
              <a:t> (Routing Information Protocol)</a:t>
            </a:r>
          </a:p>
        </p:txBody>
      </p:sp>
      <p:sp>
        <p:nvSpPr>
          <p:cNvPr id="23555" name="Rectangle 3"/>
          <p:cNvSpPr>
            <a:spLocks noGrp="1" noChangeArrowheads="1"/>
          </p:cNvSpPr>
          <p:nvPr>
            <p:ph idx="1"/>
          </p:nvPr>
        </p:nvSpPr>
        <p:spPr>
          <a:xfrm>
            <a:off x="468313" y="1916113"/>
            <a:ext cx="8567737" cy="4475162"/>
          </a:xfrm>
        </p:spPr>
        <p:txBody>
          <a:bodyPr/>
          <a:lstStyle/>
          <a:p>
            <a:pPr eaLnBrk="1" hangingPunct="1"/>
            <a:r>
              <a:rPr lang="en-US" altLang="zh-CN" smtClean="0"/>
              <a:t>RIP </a:t>
            </a:r>
            <a:r>
              <a:rPr lang="zh-CN" altLang="en-US" smtClean="0"/>
              <a:t>是内部网关协议 </a:t>
            </a:r>
            <a:r>
              <a:rPr lang="en-US" altLang="zh-CN" smtClean="0"/>
              <a:t>IGP</a:t>
            </a:r>
            <a:r>
              <a:rPr lang="zh-CN" altLang="en-US" smtClean="0"/>
              <a:t>中最先得到广泛使用的协议。</a:t>
            </a:r>
          </a:p>
          <a:p>
            <a:pPr eaLnBrk="1" hangingPunct="1"/>
            <a:r>
              <a:rPr lang="en-US" altLang="zh-CN" smtClean="0"/>
              <a:t>RIP </a:t>
            </a:r>
            <a:r>
              <a:rPr lang="zh-CN" altLang="en-US" smtClean="0"/>
              <a:t>是一种分布式的基于</a:t>
            </a:r>
            <a:r>
              <a:rPr lang="zh-CN" altLang="en-US" smtClean="0">
                <a:solidFill>
                  <a:schemeClr val="hlink"/>
                </a:solidFill>
              </a:rPr>
              <a:t>距离向量</a:t>
            </a:r>
            <a:r>
              <a:rPr lang="zh-CN" altLang="en-US" smtClean="0"/>
              <a:t>的路由选择协议。</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500" b="0"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500" b="0"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500" b="0"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500" b="0"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500" b="0"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500" b="0" i="0" u="none" strike="noStrike" cap="none" normalizeH="0" baseline="0" smtClean="0">
            <a:ln>
              <a:noFill/>
            </a:ln>
            <a:solidFill>
              <a:schemeClr val="bg1"/>
            </a:solidFill>
            <a:effectLst/>
            <a:latin typeface="黑体" panose="02010609060101010101" pitchFamily="49" charset="-122"/>
            <a:ea typeface="黑体" panose="02010609060101010101"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1519</TotalTime>
  <Words>3323</Words>
  <Application>Microsoft Office PowerPoint</Application>
  <PresentationFormat>全屏显示(4:3)</PresentationFormat>
  <Paragraphs>414</Paragraphs>
  <Slides>46</Slides>
  <Notes>46</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46</vt:i4>
      </vt:variant>
    </vt:vector>
  </HeadingPairs>
  <TitlesOfParts>
    <vt:vector size="61" baseType="lpstr">
      <vt:lpstr>Adobe 繁黑體 Std B</vt:lpstr>
      <vt:lpstr>-apple-system</vt:lpstr>
      <vt:lpstr>PingFang SC</vt:lpstr>
      <vt:lpstr>黑体</vt:lpstr>
      <vt:lpstr>华文仿宋</vt:lpstr>
      <vt:lpstr>楷体_GB2312</vt:lpstr>
      <vt:lpstr>宋体</vt:lpstr>
      <vt:lpstr>微软雅黑</vt:lpstr>
      <vt:lpstr>Arial</vt:lpstr>
      <vt:lpstr>Times New Roman</vt:lpstr>
      <vt:lpstr>Verdana</vt:lpstr>
      <vt:lpstr>Wingdings</vt:lpstr>
      <vt:lpstr>自定义设计方案</vt:lpstr>
      <vt:lpstr>1_自定义设计方案</vt:lpstr>
      <vt:lpstr>Profile</vt:lpstr>
      <vt:lpstr>PowerPoint 演示文稿</vt:lpstr>
      <vt:lpstr>因特网的路由选择协议</vt:lpstr>
      <vt:lpstr>分层次的路由选择协议</vt:lpstr>
      <vt:lpstr>自治系统 AS(Autonomous System) </vt:lpstr>
      <vt:lpstr>自治系统和内部网关协议、外部网关协议 </vt:lpstr>
      <vt:lpstr>因特网有两大类路由选择协议 </vt:lpstr>
      <vt:lpstr>因特网的路由选择协议 </vt:lpstr>
      <vt:lpstr>RIP (Routing Information Protocol)</vt:lpstr>
      <vt:lpstr>路由信息协议RIP (Routing Information Protocol)</vt:lpstr>
      <vt:lpstr>“距离”的定义 </vt:lpstr>
      <vt:lpstr>PowerPoint 演示文稿</vt:lpstr>
      <vt:lpstr>RIP 协议的三个要点 </vt:lpstr>
      <vt:lpstr>路由表的建立 </vt:lpstr>
      <vt:lpstr>距离向量算法-如何根据RIP更新路由表</vt:lpstr>
      <vt:lpstr>示例</vt:lpstr>
      <vt:lpstr>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RIP 协议的优缺点 </vt:lpstr>
      <vt:lpstr>OSPF (Open Shortest Path First)</vt:lpstr>
      <vt:lpstr>OSPF (Open Shortest Path First)</vt:lpstr>
      <vt:lpstr>OSPF (Open Shortest Path First)</vt:lpstr>
      <vt:lpstr>概念</vt:lpstr>
      <vt:lpstr>概念</vt:lpstr>
      <vt:lpstr>概念</vt:lpstr>
      <vt:lpstr>链路状态数据库(link-state database) </vt:lpstr>
      <vt:lpstr>概念</vt:lpstr>
      <vt:lpstr>OSPF基本过程 </vt:lpstr>
      <vt:lpstr>外部网关协议 BGP</vt:lpstr>
      <vt:lpstr>BGP 使用的环境 </vt:lpstr>
      <vt:lpstr>IBGP,EBGP,BGP speaker,Peer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wjm</cp:lastModifiedBy>
  <cp:revision>1343</cp:revision>
  <dcterms:created xsi:type="dcterms:W3CDTF">2020-04-21T23:38:54Z</dcterms:created>
  <dcterms:modified xsi:type="dcterms:W3CDTF">2023-04-10T14:50:38Z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E30FDC4CC33B4AF385C29714FC3CF107</vt:lpwstr>
  </property>
</Properties>
</file>