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3" r:id="rId1"/>
    <p:sldMasterId id="2147483734" r:id="rId2"/>
    <p:sldMasterId id="2147483735" r:id="rId3"/>
  </p:sldMasterIdLst>
  <p:notesMasterIdLst>
    <p:notesMasterId r:id="rId29"/>
  </p:notesMasterIdLst>
  <p:handoutMasterIdLst>
    <p:handoutMasterId r:id="rId30"/>
  </p:handoutMasterIdLst>
  <p:sldIdLst>
    <p:sldId id="258" r:id="rId4"/>
    <p:sldId id="988" r:id="rId5"/>
    <p:sldId id="967" r:id="rId6"/>
    <p:sldId id="940" r:id="rId7"/>
    <p:sldId id="968" r:id="rId8"/>
    <p:sldId id="941" r:id="rId9"/>
    <p:sldId id="942" r:id="rId10"/>
    <p:sldId id="943" r:id="rId11"/>
    <p:sldId id="986" r:id="rId12"/>
    <p:sldId id="969" r:id="rId13"/>
    <p:sldId id="944" r:id="rId14"/>
    <p:sldId id="970" r:id="rId15"/>
    <p:sldId id="972" r:id="rId16"/>
    <p:sldId id="973" r:id="rId17"/>
    <p:sldId id="974" r:id="rId18"/>
    <p:sldId id="975" r:id="rId19"/>
    <p:sldId id="992" r:id="rId20"/>
    <p:sldId id="946" r:id="rId21"/>
    <p:sldId id="983" r:id="rId22"/>
    <p:sldId id="984" r:id="rId23"/>
    <p:sldId id="965" r:id="rId24"/>
    <p:sldId id="991" r:id="rId25"/>
    <p:sldId id="989" r:id="rId26"/>
    <p:sldId id="990" r:id="rId27"/>
    <p:sldId id="985" r:id="rId28"/>
  </p:sldIdLst>
  <p:sldSz cx="9144000" cy="6858000" type="screen4x3"/>
  <p:notesSz cx="6858000" cy="9144000"/>
  <p:defaultTextStyle>
    <a:defPPr>
      <a:defRPr lang="en-US"/>
    </a:defPPr>
    <a:lvl1pPr algn="l" rtl="0" eaLnBrk="0" fontAlgn="base" hangingPunct="0">
      <a:spcBef>
        <a:spcPct val="0"/>
      </a:spcBef>
      <a:spcAft>
        <a:spcPct val="0"/>
      </a:spcAft>
      <a:defRPr sz="2500" kern="1200">
        <a:solidFill>
          <a:schemeClr val="bg1"/>
        </a:solidFill>
        <a:latin typeface="黑体" panose="02010609060101010101" pitchFamily="49" charset="-122"/>
        <a:ea typeface="黑体" panose="02010609060101010101" pitchFamily="49" charset="-122"/>
        <a:cs typeface="+mn-cs"/>
      </a:defRPr>
    </a:lvl1pPr>
    <a:lvl2pPr marL="457200" algn="l" rtl="0" eaLnBrk="0" fontAlgn="base" hangingPunct="0">
      <a:spcBef>
        <a:spcPct val="0"/>
      </a:spcBef>
      <a:spcAft>
        <a:spcPct val="0"/>
      </a:spcAft>
      <a:defRPr sz="2500" kern="1200">
        <a:solidFill>
          <a:schemeClr val="bg1"/>
        </a:solidFill>
        <a:latin typeface="黑体" panose="02010609060101010101" pitchFamily="49" charset="-122"/>
        <a:ea typeface="黑体" panose="02010609060101010101" pitchFamily="49" charset="-122"/>
        <a:cs typeface="+mn-cs"/>
      </a:defRPr>
    </a:lvl2pPr>
    <a:lvl3pPr marL="914400" algn="l" rtl="0" eaLnBrk="0" fontAlgn="base" hangingPunct="0">
      <a:spcBef>
        <a:spcPct val="0"/>
      </a:spcBef>
      <a:spcAft>
        <a:spcPct val="0"/>
      </a:spcAft>
      <a:defRPr sz="2500" kern="1200">
        <a:solidFill>
          <a:schemeClr val="bg1"/>
        </a:solidFill>
        <a:latin typeface="黑体" panose="02010609060101010101" pitchFamily="49" charset="-122"/>
        <a:ea typeface="黑体" panose="02010609060101010101" pitchFamily="49" charset="-122"/>
        <a:cs typeface="+mn-cs"/>
      </a:defRPr>
    </a:lvl3pPr>
    <a:lvl4pPr marL="1371600" algn="l" rtl="0" eaLnBrk="0" fontAlgn="base" hangingPunct="0">
      <a:spcBef>
        <a:spcPct val="0"/>
      </a:spcBef>
      <a:spcAft>
        <a:spcPct val="0"/>
      </a:spcAft>
      <a:defRPr sz="2500" kern="1200">
        <a:solidFill>
          <a:schemeClr val="bg1"/>
        </a:solidFill>
        <a:latin typeface="黑体" panose="02010609060101010101" pitchFamily="49" charset="-122"/>
        <a:ea typeface="黑体" panose="02010609060101010101" pitchFamily="49" charset="-122"/>
        <a:cs typeface="+mn-cs"/>
      </a:defRPr>
    </a:lvl4pPr>
    <a:lvl5pPr marL="1828800" algn="l" rtl="0" eaLnBrk="0" fontAlgn="base" hangingPunct="0">
      <a:spcBef>
        <a:spcPct val="0"/>
      </a:spcBef>
      <a:spcAft>
        <a:spcPct val="0"/>
      </a:spcAft>
      <a:defRPr sz="2500" kern="1200">
        <a:solidFill>
          <a:schemeClr val="bg1"/>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sz="2500" kern="1200">
        <a:solidFill>
          <a:schemeClr val="bg1"/>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sz="2500" kern="1200">
        <a:solidFill>
          <a:schemeClr val="bg1"/>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sz="2500" kern="1200">
        <a:solidFill>
          <a:schemeClr val="bg1"/>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sz="2500" kern="1200">
        <a:solidFill>
          <a:schemeClr val="bg1"/>
        </a:solidFill>
        <a:latin typeface="黑体" panose="02010609060101010101" pitchFamily="49" charset="-122"/>
        <a:ea typeface="黑体" panose="02010609060101010101" pitchFamily="49" charset="-122"/>
        <a:cs typeface="+mn-cs"/>
      </a:defRPr>
    </a:lvl9pPr>
  </p:defaultTextStyle>
  <p:extLst>
    <p:ext uri="{EFAFB233-063F-42B5-8137-9DF3F51BA10A}">
      <p15:sldGuideLst xmlns:p15="http://schemas.microsoft.com/office/powerpoint/2012/main">
        <p15:guide id="1" orient="horz" pos="220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516FA7"/>
    <a:srgbClr val="CCECFF"/>
    <a:srgbClr val="CC0000"/>
    <a:srgbClr val="FF9933"/>
    <a:srgbClr val="FFCC00"/>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9" autoAdjust="0"/>
    <p:restoredTop sz="99822" autoAdjust="0"/>
  </p:normalViewPr>
  <p:slideViewPr>
    <p:cSldViewPr>
      <p:cViewPr varScale="1">
        <p:scale>
          <a:sx n="85" d="100"/>
          <a:sy n="85" d="100"/>
        </p:scale>
        <p:origin x="1320" y="67"/>
      </p:cViewPr>
      <p:guideLst>
        <p:guide orient="horz" pos="2205"/>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41" d="100"/>
          <a:sy n="41" d="100"/>
        </p:scale>
        <p:origin x="-205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kumimoji="1" sz="1200">
                <a:solidFill>
                  <a:schemeClr val="tx1"/>
                </a:solidFill>
                <a:latin typeface="Times New Roman" pitchFamily="18" charset="0"/>
                <a:ea typeface="宋体" pitchFamily="2" charset="-122"/>
              </a:defRPr>
            </a:lvl1pPr>
          </a:lstStyle>
          <a:p>
            <a:pPr>
              <a:defRPr/>
            </a:pPr>
            <a:endParaRPr lang="zh-CN" altLang="en-US"/>
          </a:p>
        </p:txBody>
      </p:sp>
      <p:sp>
        <p:nvSpPr>
          <p:cNvPr id="23859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solidFill>
                  <a:schemeClr val="tx1"/>
                </a:solidFill>
                <a:latin typeface="Times New Roman" pitchFamily="18" charset="0"/>
                <a:ea typeface="宋体" pitchFamily="2" charset="-122"/>
              </a:defRPr>
            </a:lvl1pPr>
          </a:lstStyle>
          <a:p>
            <a:pPr>
              <a:defRPr/>
            </a:pPr>
            <a:fld id="{F59734A0-1031-4C19-8BB5-8E695A3A5B08}" type="datetime1">
              <a:rPr lang="zh-CN" altLang="en-US"/>
              <a:pPr>
                <a:defRPr/>
              </a:pPr>
              <a:t>2024/3/29</a:t>
            </a:fld>
            <a:endParaRPr lang="en-US" altLang="zh-CN"/>
          </a:p>
        </p:txBody>
      </p:sp>
      <p:sp>
        <p:nvSpPr>
          <p:cNvPr id="23859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kumimoji="1" sz="1200">
                <a:solidFill>
                  <a:schemeClr val="tx1"/>
                </a:solidFill>
                <a:latin typeface="Times New Roman" pitchFamily="18" charset="0"/>
                <a:ea typeface="宋体" pitchFamily="2" charset="-122"/>
              </a:defRPr>
            </a:lvl1pPr>
          </a:lstStyle>
          <a:p>
            <a:pPr>
              <a:defRPr/>
            </a:pPr>
            <a:endParaRPr lang="en-US" altLang="zh-CN"/>
          </a:p>
        </p:txBody>
      </p:sp>
      <p:sp>
        <p:nvSpPr>
          <p:cNvPr id="23859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solidFill>
                  <a:schemeClr val="tx1"/>
                </a:solidFill>
                <a:latin typeface="Times New Roman" panose="02020603050405020304" pitchFamily="18" charset="0"/>
                <a:ea typeface="宋体" panose="02010600030101010101" pitchFamily="2" charset="-122"/>
              </a:defRPr>
            </a:lvl1pPr>
          </a:lstStyle>
          <a:p>
            <a:pPr>
              <a:defRPr/>
            </a:pPr>
            <a:fld id="{8818DA1F-3D81-44D2-BD4D-14D3A3AD4077}" type="slidenum">
              <a:rPr lang="zh-CN" altLang="en-US"/>
              <a:pPr>
                <a:defRPr/>
              </a:pPr>
              <a:t>‹#›</a:t>
            </a:fld>
            <a:endParaRPr lang="en-US" altLang="zh-CN"/>
          </a:p>
        </p:txBody>
      </p:sp>
    </p:spTree>
    <p:extLst>
      <p:ext uri="{BB962C8B-B14F-4D97-AF65-F5344CB8AC3E}">
        <p14:creationId xmlns:p14="http://schemas.microsoft.com/office/powerpoint/2010/main" val="3860135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kumimoji="1" sz="1200">
                <a:solidFill>
                  <a:schemeClr val="tx1"/>
                </a:solidFill>
                <a:latin typeface="Times New Roman" pitchFamily="18" charset="0"/>
                <a:ea typeface="宋体" pitchFamily="2" charset="-122"/>
              </a:defRPr>
            </a:lvl1pPr>
          </a:lstStyle>
          <a:p>
            <a:pPr>
              <a:defRPr/>
            </a:pPr>
            <a:endParaRPr lang="zh-CN" altLang="en-US"/>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solidFill>
                  <a:schemeClr val="tx1"/>
                </a:solidFill>
                <a:latin typeface="Times New Roman" pitchFamily="18" charset="0"/>
                <a:ea typeface="宋体" pitchFamily="2" charset="-122"/>
              </a:defRPr>
            </a:lvl1pPr>
          </a:lstStyle>
          <a:p>
            <a:pPr>
              <a:defRPr/>
            </a:pPr>
            <a:fld id="{572BBA53-566C-4578-A9E2-7EE839AA4F3D}" type="datetime1">
              <a:rPr lang="zh-CN" altLang="en-US"/>
              <a:pPr>
                <a:defRPr/>
              </a:pPr>
              <a:t>2024/3/29</a:t>
            </a:fld>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kumimoji="1" sz="1200">
                <a:solidFill>
                  <a:schemeClr val="tx1"/>
                </a:solidFill>
                <a:latin typeface="Times New Roman" pitchFamily="18" charset="0"/>
                <a:ea typeface="宋体"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solidFill>
                  <a:schemeClr val="tx1"/>
                </a:solidFill>
                <a:latin typeface="Times New Roman" panose="02020603050405020304" pitchFamily="18" charset="0"/>
                <a:ea typeface="宋体" panose="02010600030101010101" pitchFamily="2" charset="-122"/>
              </a:defRPr>
            </a:lvl1pPr>
          </a:lstStyle>
          <a:p>
            <a:pPr>
              <a:defRPr/>
            </a:pPr>
            <a:fld id="{340E5039-9A88-4425-847F-C4A5B0315592}" type="slidenum">
              <a:rPr lang="zh-CN" altLang="en-US"/>
              <a:pPr>
                <a:defRPr/>
              </a:pPr>
              <a:t>‹#›</a:t>
            </a:fld>
            <a:endParaRPr lang="en-US" altLang="zh-CN"/>
          </a:p>
        </p:txBody>
      </p:sp>
    </p:spTree>
    <p:extLst>
      <p:ext uri="{BB962C8B-B14F-4D97-AF65-F5344CB8AC3E}">
        <p14:creationId xmlns:p14="http://schemas.microsoft.com/office/powerpoint/2010/main" val="511961805"/>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6312B5F-3AA9-4C39-B347-000B4B1C115B}" type="datetime1">
              <a:rPr lang="zh-CN" altLang="en-US" smtClean="0"/>
              <a:pPr>
                <a:spcBef>
                  <a:spcPct val="0"/>
                </a:spcBef>
              </a:pPr>
              <a:t>2024/3/29</a:t>
            </a:fld>
            <a:endParaRPr lang="en-US" altLang="zh-CN" smtClean="0"/>
          </a:p>
        </p:txBody>
      </p:sp>
      <p:sp>
        <p:nvSpPr>
          <p:cNvPr id="8195"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23F1FED-AB79-476A-B2B6-4B8585A41C85}" type="slidenum">
              <a:rPr lang="zh-CN" altLang="en-US" smtClean="0"/>
              <a:pPr>
                <a:spcBef>
                  <a:spcPct val="0"/>
                </a:spcBef>
              </a:pPr>
              <a:t>1</a:t>
            </a:fld>
            <a:endParaRPr lang="en-US" altLang="zh-CN" smtClean="0"/>
          </a:p>
        </p:txBody>
      </p:sp>
      <p:sp>
        <p:nvSpPr>
          <p:cNvPr id="8196" name="Rectangle 2"/>
          <p:cNvSpPr>
            <a:spLocks noGrp="1" noRot="1" noChangeAspect="1" noChangeArrowheads="1" noTextEdit="1"/>
          </p:cNvSpPr>
          <p:nvPr>
            <p:ph type="sldImg"/>
          </p:nvPr>
        </p:nvSpPr>
        <p:spPr>
          <a:ln/>
        </p:spPr>
      </p:sp>
      <p:sp>
        <p:nvSpPr>
          <p:cNvPr id="8197"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4179105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dt" sz="quarter" idx="1"/>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7C5ADFF-A68A-46C3-8CBE-027B032B8985}" type="datetime1">
              <a:rPr lang="zh-CN" altLang="en-US" smtClean="0"/>
              <a:pPr>
                <a:spcBef>
                  <a:spcPct val="0"/>
                </a:spcBef>
              </a:pPr>
              <a:t>2024/3/29</a:t>
            </a:fld>
            <a:endParaRPr lang="en-US" altLang="zh-CN" smtClean="0"/>
          </a:p>
        </p:txBody>
      </p:sp>
      <p:sp>
        <p:nvSpPr>
          <p:cNvPr id="10243"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12A0D2C-1712-41D5-9545-9C83AB58134A}" type="slidenum">
              <a:rPr lang="zh-CN" altLang="en-US" smtClean="0"/>
              <a:pPr>
                <a:spcBef>
                  <a:spcPct val="0"/>
                </a:spcBef>
              </a:pPr>
              <a:t>2</a:t>
            </a:fld>
            <a:endParaRPr lang="en-US" altLang="zh-CN" smtClean="0"/>
          </a:p>
        </p:txBody>
      </p:sp>
      <p:sp>
        <p:nvSpPr>
          <p:cNvPr id="10244" name="Rectangle 2"/>
          <p:cNvSpPr>
            <a:spLocks noGrp="1" noRot="1" noChangeAspect="1" noChangeArrowheads="1" noTextEdit="1"/>
          </p:cNvSpPr>
          <p:nvPr>
            <p:ph type="sldImg"/>
          </p:nvPr>
        </p:nvSpPr>
        <p:spPr>
          <a:ln/>
        </p:spPr>
      </p:sp>
      <p:sp>
        <p:nvSpPr>
          <p:cNvPr id="10245"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467238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E7C0BB55-66A7-4510-89F6-857C330F27F3}" type="datetime11">
              <a:rPr lang="zh-CN" altLang="en-US"/>
              <a:pPr>
                <a:defRPr/>
              </a:pPr>
              <a:t>13:41:21</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F886B24-6045-4335-AB4A-6527D7FA11DF}" type="slidenum">
              <a:rPr lang="zh-CN" altLang="en-US"/>
              <a:pPr>
                <a:defRPr/>
              </a:pPr>
              <a:t>‹#›</a:t>
            </a:fld>
            <a:endParaRPr lang="en-US" altLang="zh-CN"/>
          </a:p>
        </p:txBody>
      </p:sp>
    </p:spTree>
    <p:extLst>
      <p:ext uri="{BB962C8B-B14F-4D97-AF65-F5344CB8AC3E}">
        <p14:creationId xmlns:p14="http://schemas.microsoft.com/office/powerpoint/2010/main" val="3530480526"/>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D437A47A-331E-46B7-8394-D654CB4BB720}" type="datetime11">
              <a:rPr lang="zh-CN" altLang="en-US"/>
              <a:pPr>
                <a:defRPr/>
              </a:pPr>
              <a:t>13:41:21</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497B634-B261-49A0-BCF5-A686B95651C1}" type="slidenum">
              <a:rPr lang="zh-CN" altLang="en-US"/>
              <a:pPr>
                <a:defRPr/>
              </a:pPr>
              <a:t>‹#›</a:t>
            </a:fld>
            <a:endParaRPr lang="en-US" altLang="zh-CN"/>
          </a:p>
        </p:txBody>
      </p:sp>
    </p:spTree>
    <p:extLst>
      <p:ext uri="{BB962C8B-B14F-4D97-AF65-F5344CB8AC3E}">
        <p14:creationId xmlns:p14="http://schemas.microsoft.com/office/powerpoint/2010/main" val="896267144"/>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99D52D9B-6922-4F1D-93AF-1A31EF3942C3}" type="datetime11">
              <a:rPr lang="zh-CN" altLang="en-US"/>
              <a:pPr>
                <a:defRPr/>
              </a:pPr>
              <a:t>13:41:21</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490AF5A-B098-4CD5-A753-25AC31C28101}" type="slidenum">
              <a:rPr lang="zh-CN" altLang="en-US"/>
              <a:pPr>
                <a:defRPr/>
              </a:pPr>
              <a:t>‹#›</a:t>
            </a:fld>
            <a:endParaRPr lang="en-US" altLang="zh-CN"/>
          </a:p>
        </p:txBody>
      </p:sp>
    </p:spTree>
    <p:extLst>
      <p:ext uri="{BB962C8B-B14F-4D97-AF65-F5344CB8AC3E}">
        <p14:creationId xmlns:p14="http://schemas.microsoft.com/office/powerpoint/2010/main" val="1979875039"/>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6C885990-348F-47D3-BD0C-1DCED47D10C7}" type="datetime11">
              <a:rPr lang="zh-CN" altLang="en-US"/>
              <a:pPr>
                <a:defRPr/>
              </a:pPr>
              <a:t>13:41:21</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1A12E47-0EFB-4CDF-9FAB-B4A1F27F240C}" type="slidenum">
              <a:rPr lang="zh-CN" altLang="en-US"/>
              <a:pPr>
                <a:defRPr/>
              </a:pPr>
              <a:t>‹#›</a:t>
            </a:fld>
            <a:endParaRPr lang="en-US" altLang="zh-CN"/>
          </a:p>
        </p:txBody>
      </p:sp>
    </p:spTree>
    <p:extLst>
      <p:ext uri="{BB962C8B-B14F-4D97-AF65-F5344CB8AC3E}">
        <p14:creationId xmlns:p14="http://schemas.microsoft.com/office/powerpoint/2010/main" val="3195622266"/>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E77900B1-3B59-44D8-A779-3DAFAD2CD814}" type="datetime11">
              <a:rPr lang="zh-CN" altLang="en-US"/>
              <a:pPr>
                <a:defRPr/>
              </a:pPr>
              <a:t>13:41:21</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75201D7-DC80-437C-8F22-683A1FEECB32}" type="slidenum">
              <a:rPr lang="zh-CN" altLang="en-US"/>
              <a:pPr>
                <a:defRPr/>
              </a:pPr>
              <a:t>‹#›</a:t>
            </a:fld>
            <a:endParaRPr lang="en-US" altLang="zh-CN"/>
          </a:p>
        </p:txBody>
      </p:sp>
    </p:spTree>
    <p:extLst>
      <p:ext uri="{BB962C8B-B14F-4D97-AF65-F5344CB8AC3E}">
        <p14:creationId xmlns:p14="http://schemas.microsoft.com/office/powerpoint/2010/main" val="1107041757"/>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ED3F5488-2524-4CDD-A89C-931D28990899}" type="datetime11">
              <a:rPr lang="zh-CN" altLang="en-US"/>
              <a:pPr>
                <a:defRPr/>
              </a:pPr>
              <a:t>13:41:21</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CD8FE8D-62FF-4266-BD34-A3F2ABC0BF9F}" type="slidenum">
              <a:rPr lang="zh-CN" altLang="en-US"/>
              <a:pPr>
                <a:defRPr/>
              </a:pPr>
              <a:t>‹#›</a:t>
            </a:fld>
            <a:endParaRPr lang="en-US" altLang="zh-CN"/>
          </a:p>
        </p:txBody>
      </p:sp>
    </p:spTree>
    <p:extLst>
      <p:ext uri="{BB962C8B-B14F-4D97-AF65-F5344CB8AC3E}">
        <p14:creationId xmlns:p14="http://schemas.microsoft.com/office/powerpoint/2010/main" val="406927300"/>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146BD53C-3006-4DB9-A044-1690186FD3B9}" type="datetime11">
              <a:rPr lang="zh-CN" altLang="en-US"/>
              <a:pPr>
                <a:defRPr/>
              </a:pPr>
              <a:t>13:41:21</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631F332-EE99-48B9-BE9D-71679D05340F}" type="slidenum">
              <a:rPr lang="zh-CN" altLang="en-US"/>
              <a:pPr>
                <a:defRPr/>
              </a:pPr>
              <a:t>‹#›</a:t>
            </a:fld>
            <a:endParaRPr lang="en-US" altLang="zh-CN"/>
          </a:p>
        </p:txBody>
      </p:sp>
    </p:spTree>
    <p:extLst>
      <p:ext uri="{BB962C8B-B14F-4D97-AF65-F5344CB8AC3E}">
        <p14:creationId xmlns:p14="http://schemas.microsoft.com/office/powerpoint/2010/main" val="3660074393"/>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57A6B31C-E246-46E3-A61F-EF8AA80BB3C4}" type="datetime11">
              <a:rPr lang="zh-CN" altLang="en-US"/>
              <a:pPr>
                <a:defRPr/>
              </a:pPr>
              <a:t>13:41:21</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D412E9C-7EB8-4654-9FB1-094F4C38BB5F}" type="slidenum">
              <a:rPr lang="zh-CN" altLang="en-US"/>
              <a:pPr>
                <a:defRPr/>
              </a:pPr>
              <a:t>‹#›</a:t>
            </a:fld>
            <a:endParaRPr lang="en-US" altLang="zh-CN"/>
          </a:p>
        </p:txBody>
      </p:sp>
    </p:spTree>
    <p:extLst>
      <p:ext uri="{BB962C8B-B14F-4D97-AF65-F5344CB8AC3E}">
        <p14:creationId xmlns:p14="http://schemas.microsoft.com/office/powerpoint/2010/main" val="2341106629"/>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0A68C8FD-9284-43DF-8F35-395CEEA053B2}" type="datetime11">
              <a:rPr lang="zh-CN" altLang="en-US"/>
              <a:pPr>
                <a:defRPr/>
              </a:pPr>
              <a:t>13:41:21</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2D6D235-CE42-44C9-96B9-825A7873FFAD}" type="slidenum">
              <a:rPr lang="zh-CN" altLang="en-US"/>
              <a:pPr>
                <a:defRPr/>
              </a:pPr>
              <a:t>‹#›</a:t>
            </a:fld>
            <a:endParaRPr lang="en-US" altLang="zh-CN"/>
          </a:p>
        </p:txBody>
      </p:sp>
    </p:spTree>
    <p:extLst>
      <p:ext uri="{BB962C8B-B14F-4D97-AF65-F5344CB8AC3E}">
        <p14:creationId xmlns:p14="http://schemas.microsoft.com/office/powerpoint/2010/main" val="69116808"/>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A162B1B9-72F6-422A-AE98-99E357966AC8}" type="datetime11">
              <a:rPr lang="zh-CN" altLang="en-US"/>
              <a:pPr>
                <a:defRPr/>
              </a:pPr>
              <a:t>13:41:21</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69DAA391-AFB4-443A-B94A-7BB752A2EE49}" type="slidenum">
              <a:rPr lang="zh-CN" altLang="en-US"/>
              <a:pPr>
                <a:defRPr/>
              </a:pPr>
              <a:t>‹#›</a:t>
            </a:fld>
            <a:endParaRPr lang="en-US" altLang="zh-CN"/>
          </a:p>
        </p:txBody>
      </p:sp>
    </p:spTree>
    <p:extLst>
      <p:ext uri="{BB962C8B-B14F-4D97-AF65-F5344CB8AC3E}">
        <p14:creationId xmlns:p14="http://schemas.microsoft.com/office/powerpoint/2010/main" val="3805733118"/>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4EC52512-D870-4EF0-9528-88D43EF66115}" type="datetime11">
              <a:rPr lang="zh-CN" altLang="en-US"/>
              <a:pPr>
                <a:defRPr/>
              </a:pPr>
              <a:t>13:41:21</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0A55845-B6EC-4C67-87F2-67E6C87B89CB}" type="slidenum">
              <a:rPr lang="zh-CN" altLang="en-US"/>
              <a:pPr>
                <a:defRPr/>
              </a:pPr>
              <a:t>‹#›</a:t>
            </a:fld>
            <a:endParaRPr lang="en-US" altLang="zh-CN"/>
          </a:p>
        </p:txBody>
      </p:sp>
    </p:spTree>
    <p:extLst>
      <p:ext uri="{BB962C8B-B14F-4D97-AF65-F5344CB8AC3E}">
        <p14:creationId xmlns:p14="http://schemas.microsoft.com/office/powerpoint/2010/main" val="108900500"/>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076CD15-C474-46EE-8D08-1712EC506676}" type="datetime11">
              <a:rPr lang="zh-CN" altLang="en-US"/>
              <a:pPr>
                <a:defRPr/>
              </a:pPr>
              <a:t>13:41:21</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1A4BA65-F9CC-4965-AA03-CE8AD04A5FD7}" type="slidenum">
              <a:rPr lang="zh-CN" altLang="en-US"/>
              <a:pPr>
                <a:defRPr/>
              </a:pPr>
              <a:t>‹#›</a:t>
            </a:fld>
            <a:endParaRPr lang="en-US" altLang="zh-CN"/>
          </a:p>
        </p:txBody>
      </p:sp>
    </p:spTree>
    <p:extLst>
      <p:ext uri="{BB962C8B-B14F-4D97-AF65-F5344CB8AC3E}">
        <p14:creationId xmlns:p14="http://schemas.microsoft.com/office/powerpoint/2010/main" val="428840261"/>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037F6CD-A86E-48BB-86D8-2C5BF39F9610}" type="datetime11">
              <a:rPr lang="zh-CN" altLang="en-US"/>
              <a:pPr>
                <a:defRPr/>
              </a:pPr>
              <a:t>13:41:21</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6F3EF34-9166-4F01-BA05-D2B63678A590}" type="slidenum">
              <a:rPr lang="zh-CN" altLang="en-US"/>
              <a:pPr>
                <a:defRPr/>
              </a:pPr>
              <a:t>‹#›</a:t>
            </a:fld>
            <a:endParaRPr lang="en-US" altLang="zh-CN"/>
          </a:p>
        </p:txBody>
      </p:sp>
    </p:spTree>
    <p:extLst>
      <p:ext uri="{BB962C8B-B14F-4D97-AF65-F5344CB8AC3E}">
        <p14:creationId xmlns:p14="http://schemas.microsoft.com/office/powerpoint/2010/main" val="616986034"/>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3AAB6512-77B7-4E77-9AFE-B50559B82EA3}" type="datetime11">
              <a:rPr lang="zh-CN" altLang="en-US"/>
              <a:pPr>
                <a:defRPr/>
              </a:pPr>
              <a:t>13:41:21</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E3BA1D-810D-4B9C-99D1-6BCDB0B15203}" type="slidenum">
              <a:rPr lang="zh-CN" altLang="en-US"/>
              <a:pPr>
                <a:defRPr/>
              </a:pPr>
              <a:t>‹#›</a:t>
            </a:fld>
            <a:endParaRPr lang="en-US" altLang="zh-CN"/>
          </a:p>
        </p:txBody>
      </p:sp>
    </p:spTree>
    <p:extLst>
      <p:ext uri="{BB962C8B-B14F-4D97-AF65-F5344CB8AC3E}">
        <p14:creationId xmlns:p14="http://schemas.microsoft.com/office/powerpoint/2010/main" val="774395731"/>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EFBF3F13-74B4-487B-89BE-EEEBFE6A1BF7}" type="datetime11">
              <a:rPr lang="zh-CN" altLang="en-US"/>
              <a:pPr>
                <a:defRPr/>
              </a:pPr>
              <a:t>13:41:21</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B5CC46A-E44D-4995-A377-BCE5D75666AE}" type="slidenum">
              <a:rPr lang="zh-CN" altLang="en-US"/>
              <a:pPr>
                <a:defRPr/>
              </a:pPr>
              <a:t>‹#›</a:t>
            </a:fld>
            <a:endParaRPr lang="en-US" altLang="zh-CN"/>
          </a:p>
        </p:txBody>
      </p:sp>
    </p:spTree>
    <p:extLst>
      <p:ext uri="{BB962C8B-B14F-4D97-AF65-F5344CB8AC3E}">
        <p14:creationId xmlns:p14="http://schemas.microsoft.com/office/powerpoint/2010/main" val="656600332"/>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4"/>
          <p:cNvSpPr>
            <a:spLocks noChangeArrowheads="1"/>
          </p:cNvSpPr>
          <p:nvPr/>
        </p:nvSpPr>
        <p:spPr bwMode="auto">
          <a:xfrm>
            <a:off x="755650" y="1547813"/>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2627313" y="260350"/>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500">
                <a:solidFill>
                  <a:schemeClr val="bg1"/>
                </a:solidFill>
                <a:latin typeface="黑体" pitchFamily="49" charset="-122"/>
                <a:ea typeface="黑体" pitchFamily="49" charset="-122"/>
              </a:defRPr>
            </a:lvl1pPr>
            <a:lvl2pPr marL="742950" indent="-285750" eaLnBrk="0" hangingPunct="0">
              <a:defRPr sz="2500">
                <a:solidFill>
                  <a:schemeClr val="bg1"/>
                </a:solidFill>
                <a:latin typeface="黑体" pitchFamily="49" charset="-122"/>
                <a:ea typeface="黑体" pitchFamily="49" charset="-122"/>
              </a:defRPr>
            </a:lvl2pPr>
            <a:lvl3pPr marL="1143000" indent="-228600" eaLnBrk="0" hangingPunct="0">
              <a:defRPr sz="2500">
                <a:solidFill>
                  <a:schemeClr val="bg1"/>
                </a:solidFill>
                <a:latin typeface="黑体" pitchFamily="49" charset="-122"/>
                <a:ea typeface="黑体" pitchFamily="49" charset="-122"/>
              </a:defRPr>
            </a:lvl3pPr>
            <a:lvl4pPr marL="1600200" indent="-228600" eaLnBrk="0" hangingPunct="0">
              <a:defRPr sz="2500">
                <a:solidFill>
                  <a:schemeClr val="bg1"/>
                </a:solidFill>
                <a:latin typeface="黑体" pitchFamily="49" charset="-122"/>
                <a:ea typeface="黑体" pitchFamily="49" charset="-122"/>
              </a:defRPr>
            </a:lvl4pPr>
            <a:lvl5pPr marL="2057400" indent="-228600" eaLnBrk="0" hangingPunct="0">
              <a:defRPr sz="2500">
                <a:solidFill>
                  <a:schemeClr val="bg1"/>
                </a:solidFill>
                <a:latin typeface="黑体" pitchFamily="49" charset="-122"/>
                <a:ea typeface="黑体" pitchFamily="49" charset="-122"/>
              </a:defRPr>
            </a:lvl5pPr>
            <a:lvl6pPr marL="2514600" indent="-228600" algn="ctr" eaLnBrk="0" fontAlgn="base" hangingPunct="0">
              <a:spcBef>
                <a:spcPct val="0"/>
              </a:spcBef>
              <a:spcAft>
                <a:spcPct val="0"/>
              </a:spcAft>
              <a:defRPr sz="2500">
                <a:solidFill>
                  <a:schemeClr val="bg1"/>
                </a:solidFill>
                <a:latin typeface="黑体" pitchFamily="49" charset="-122"/>
                <a:ea typeface="黑体" pitchFamily="49" charset="-122"/>
              </a:defRPr>
            </a:lvl6pPr>
            <a:lvl7pPr marL="2971800" indent="-228600" algn="ctr" eaLnBrk="0" fontAlgn="base" hangingPunct="0">
              <a:spcBef>
                <a:spcPct val="0"/>
              </a:spcBef>
              <a:spcAft>
                <a:spcPct val="0"/>
              </a:spcAft>
              <a:defRPr sz="2500">
                <a:solidFill>
                  <a:schemeClr val="bg1"/>
                </a:solidFill>
                <a:latin typeface="黑体" pitchFamily="49" charset="-122"/>
                <a:ea typeface="黑体" pitchFamily="49" charset="-122"/>
              </a:defRPr>
            </a:lvl7pPr>
            <a:lvl8pPr marL="3429000" indent="-228600" algn="ctr" eaLnBrk="0" fontAlgn="base" hangingPunct="0">
              <a:spcBef>
                <a:spcPct val="0"/>
              </a:spcBef>
              <a:spcAft>
                <a:spcPct val="0"/>
              </a:spcAft>
              <a:defRPr sz="2500">
                <a:solidFill>
                  <a:schemeClr val="bg1"/>
                </a:solidFill>
                <a:latin typeface="黑体" pitchFamily="49" charset="-122"/>
                <a:ea typeface="黑体" pitchFamily="49" charset="-122"/>
              </a:defRPr>
            </a:lvl8pPr>
            <a:lvl9pPr marL="3886200" indent="-228600" algn="ctr" eaLnBrk="0" fontAlgn="base" hangingPunct="0">
              <a:spcBef>
                <a:spcPct val="0"/>
              </a:spcBef>
              <a:spcAft>
                <a:spcPct val="0"/>
              </a:spcAft>
              <a:defRPr sz="2500">
                <a:solidFill>
                  <a:schemeClr val="bg1"/>
                </a:solidFill>
                <a:latin typeface="黑体" pitchFamily="49" charset="-122"/>
                <a:ea typeface="黑体" pitchFamily="49" charset="-122"/>
              </a:defRPr>
            </a:lvl9pPr>
          </a:lstStyle>
          <a:p>
            <a:pPr eaLnBrk="1" hangingPunct="1">
              <a:spcBef>
                <a:spcPct val="50000"/>
              </a:spcBef>
              <a:defRPr/>
            </a:pPr>
            <a:r>
              <a:rPr lang="zh-CN" altLang="en-US" sz="2400" b="1" smtClean="0">
                <a:solidFill>
                  <a:srgbClr val="F7F7F7"/>
                </a:solidFill>
                <a:latin typeface="Verdana" pitchFamily="34" charset="0"/>
                <a:ea typeface="楷体_GB2312" pitchFamily="49" charset="-122"/>
              </a:rPr>
              <a:t>计算机与信息学院</a:t>
            </a:r>
          </a:p>
        </p:txBody>
      </p:sp>
      <p:sp>
        <p:nvSpPr>
          <p:cNvPr id="7" name="Text Box 7"/>
          <p:cNvSpPr txBox="1">
            <a:spLocks noChangeArrowheads="1"/>
          </p:cNvSpPr>
          <p:nvPr/>
        </p:nvSpPr>
        <p:spPr bwMode="auto">
          <a:xfrm>
            <a:off x="0" y="6640513"/>
            <a:ext cx="9144000" cy="2444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500">
                <a:solidFill>
                  <a:schemeClr val="bg1"/>
                </a:solidFill>
                <a:latin typeface="黑体" pitchFamily="49" charset="-122"/>
                <a:ea typeface="黑体" pitchFamily="49" charset="-122"/>
              </a:defRPr>
            </a:lvl1pPr>
            <a:lvl2pPr marL="742950" indent="-285750" eaLnBrk="0" hangingPunct="0">
              <a:defRPr sz="2500">
                <a:solidFill>
                  <a:schemeClr val="bg1"/>
                </a:solidFill>
                <a:latin typeface="黑体" pitchFamily="49" charset="-122"/>
                <a:ea typeface="黑体" pitchFamily="49" charset="-122"/>
              </a:defRPr>
            </a:lvl2pPr>
            <a:lvl3pPr marL="1143000" indent="-228600" eaLnBrk="0" hangingPunct="0">
              <a:defRPr sz="2500">
                <a:solidFill>
                  <a:schemeClr val="bg1"/>
                </a:solidFill>
                <a:latin typeface="黑体" pitchFamily="49" charset="-122"/>
                <a:ea typeface="黑体" pitchFamily="49" charset="-122"/>
              </a:defRPr>
            </a:lvl3pPr>
            <a:lvl4pPr marL="1600200" indent="-228600" eaLnBrk="0" hangingPunct="0">
              <a:defRPr sz="2500">
                <a:solidFill>
                  <a:schemeClr val="bg1"/>
                </a:solidFill>
                <a:latin typeface="黑体" pitchFamily="49" charset="-122"/>
                <a:ea typeface="黑体" pitchFamily="49" charset="-122"/>
              </a:defRPr>
            </a:lvl4pPr>
            <a:lvl5pPr marL="2057400" indent="-228600" eaLnBrk="0" hangingPunct="0">
              <a:defRPr sz="2500">
                <a:solidFill>
                  <a:schemeClr val="bg1"/>
                </a:solidFill>
                <a:latin typeface="黑体" pitchFamily="49" charset="-122"/>
                <a:ea typeface="黑体" pitchFamily="49" charset="-122"/>
              </a:defRPr>
            </a:lvl5pPr>
            <a:lvl6pPr marL="2514600" indent="-228600" algn="ctr" eaLnBrk="0" fontAlgn="base" hangingPunct="0">
              <a:spcBef>
                <a:spcPct val="0"/>
              </a:spcBef>
              <a:spcAft>
                <a:spcPct val="0"/>
              </a:spcAft>
              <a:defRPr sz="2500">
                <a:solidFill>
                  <a:schemeClr val="bg1"/>
                </a:solidFill>
                <a:latin typeface="黑体" pitchFamily="49" charset="-122"/>
                <a:ea typeface="黑体" pitchFamily="49" charset="-122"/>
              </a:defRPr>
            </a:lvl6pPr>
            <a:lvl7pPr marL="2971800" indent="-228600" algn="ctr" eaLnBrk="0" fontAlgn="base" hangingPunct="0">
              <a:spcBef>
                <a:spcPct val="0"/>
              </a:spcBef>
              <a:spcAft>
                <a:spcPct val="0"/>
              </a:spcAft>
              <a:defRPr sz="2500">
                <a:solidFill>
                  <a:schemeClr val="bg1"/>
                </a:solidFill>
                <a:latin typeface="黑体" pitchFamily="49" charset="-122"/>
                <a:ea typeface="黑体" pitchFamily="49" charset="-122"/>
              </a:defRPr>
            </a:lvl7pPr>
            <a:lvl8pPr marL="3429000" indent="-228600" algn="ctr" eaLnBrk="0" fontAlgn="base" hangingPunct="0">
              <a:spcBef>
                <a:spcPct val="0"/>
              </a:spcBef>
              <a:spcAft>
                <a:spcPct val="0"/>
              </a:spcAft>
              <a:defRPr sz="2500">
                <a:solidFill>
                  <a:schemeClr val="bg1"/>
                </a:solidFill>
                <a:latin typeface="黑体" pitchFamily="49" charset="-122"/>
                <a:ea typeface="黑体" pitchFamily="49" charset="-122"/>
              </a:defRPr>
            </a:lvl8pPr>
            <a:lvl9pPr marL="3886200" indent="-228600" algn="ctr" eaLnBrk="0" fontAlgn="base" hangingPunct="0">
              <a:spcBef>
                <a:spcPct val="0"/>
              </a:spcBef>
              <a:spcAft>
                <a:spcPct val="0"/>
              </a:spcAft>
              <a:defRPr sz="2500">
                <a:solidFill>
                  <a:schemeClr val="bg1"/>
                </a:solidFill>
                <a:latin typeface="黑体" pitchFamily="49" charset="-122"/>
                <a:ea typeface="黑体" pitchFamily="49" charset="-122"/>
              </a:defRPr>
            </a:lvl9pPr>
          </a:lstStyle>
          <a:p>
            <a:pPr algn="ctr" eaLnBrk="1" hangingPunct="1">
              <a:defRPr/>
            </a:pPr>
            <a:r>
              <a:rPr kumimoji="1" lang="zh-CN" altLang="en-US" sz="1000" smtClean="0">
                <a:latin typeface="Times New Roman" pitchFamily="18" charset="0"/>
                <a:ea typeface="宋体" pitchFamily="2" charset="-122"/>
              </a:rPr>
              <a:t>河海大学计算机与信息学院计算机科学与技术系</a:t>
            </a:r>
            <a:endParaRPr kumimoji="1" lang="en-US" altLang="zh-CN" sz="1000" smtClean="0">
              <a:latin typeface="Times New Roman" pitchFamily="18" charset="0"/>
              <a:ea typeface="宋体" pitchFamily="2" charset="-122"/>
            </a:endParaRPr>
          </a:p>
        </p:txBody>
      </p:sp>
      <p:pic>
        <p:nvPicPr>
          <p:cNvPr id="8" name="Picture 8" descr="邓体字徽（白色透明）"/>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0"/>
            <a:ext cx="223202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0114" name="Rectangle 2"/>
          <p:cNvSpPr>
            <a:spLocks noGrp="1" noChangeArrowheads="1"/>
          </p:cNvSpPr>
          <p:nvPr>
            <p:ph type="ctrTitle"/>
          </p:nvPr>
        </p:nvSpPr>
        <p:spPr>
          <a:xfrm>
            <a:off x="685800" y="990600"/>
            <a:ext cx="7772400" cy="1371600"/>
          </a:xfrm>
        </p:spPr>
        <p:txBody>
          <a:bodyPr/>
          <a:lstStyle>
            <a:lvl1pPr>
              <a:defRPr/>
            </a:lvl1pPr>
          </a:lstStyle>
          <a:p>
            <a:pPr lvl="0"/>
            <a:r>
              <a:rPr lang="zh-CN" altLang="en-US" noProof="0" smtClean="0"/>
              <a:t>单击此处编辑母版标题样式</a:t>
            </a:r>
          </a:p>
        </p:txBody>
      </p:sp>
      <p:sp>
        <p:nvSpPr>
          <p:cNvPr id="730115" name="Rectangle 3"/>
          <p:cNvSpPr>
            <a:spLocks noGrp="1" noChangeArrowheads="1"/>
          </p:cNvSpPr>
          <p:nvPr>
            <p:ph type="subTitle" idx="1"/>
          </p:nvPr>
        </p:nvSpPr>
        <p:spPr>
          <a:xfrm>
            <a:off x="1447800" y="3429000"/>
            <a:ext cx="7010400" cy="16002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Tree>
    <p:extLst>
      <p:ext uri="{BB962C8B-B14F-4D97-AF65-F5344CB8AC3E}">
        <p14:creationId xmlns:p14="http://schemas.microsoft.com/office/powerpoint/2010/main" val="1719540529"/>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05392357"/>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87473316"/>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68949923"/>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05645463"/>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139674638"/>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90749"/>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018B383F-F3E3-428C-9513-AFC936B6E2C8}" type="datetime11">
              <a:rPr lang="zh-CN" altLang="en-US"/>
              <a:pPr>
                <a:defRPr/>
              </a:pPr>
              <a:t>13:41:21</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0E1B581-47E2-4CCE-9A4C-96C740E7E8E0}" type="slidenum">
              <a:rPr lang="zh-CN" altLang="en-US"/>
              <a:pPr>
                <a:defRPr/>
              </a:pPr>
              <a:t>‹#›</a:t>
            </a:fld>
            <a:endParaRPr lang="en-US" altLang="zh-CN"/>
          </a:p>
        </p:txBody>
      </p:sp>
    </p:spTree>
    <p:extLst>
      <p:ext uri="{BB962C8B-B14F-4D97-AF65-F5344CB8AC3E}">
        <p14:creationId xmlns:p14="http://schemas.microsoft.com/office/powerpoint/2010/main" val="3460631631"/>
      </p:ext>
    </p:extLst>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503161455"/>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224353644"/>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96542327"/>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37860356"/>
      </p:ext>
    </p:extLst>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56811219"/>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00417314"/>
      </p:ext>
    </p:extLst>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99962781"/>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6E365269-E14D-4506-9AAE-337BE876BB2F}" type="datetime11">
              <a:rPr lang="zh-CN" altLang="en-US"/>
              <a:pPr>
                <a:defRPr/>
              </a:pPr>
              <a:t>13:41:21</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4687D98-72D9-4D4F-A3E3-BE79388AAFF8}" type="slidenum">
              <a:rPr lang="zh-CN" altLang="en-US"/>
              <a:pPr>
                <a:defRPr/>
              </a:pPr>
              <a:t>‹#›</a:t>
            </a:fld>
            <a:endParaRPr lang="en-US" altLang="zh-CN"/>
          </a:p>
        </p:txBody>
      </p:sp>
    </p:spTree>
    <p:extLst>
      <p:ext uri="{BB962C8B-B14F-4D97-AF65-F5344CB8AC3E}">
        <p14:creationId xmlns:p14="http://schemas.microsoft.com/office/powerpoint/2010/main" val="795821111"/>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02B237E4-7DCD-42F3-B0AF-B836BDDDEB92}" type="datetime11">
              <a:rPr lang="zh-CN" altLang="en-US"/>
              <a:pPr>
                <a:defRPr/>
              </a:pPr>
              <a:t>13:41:21</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EEAB624-33D4-410A-A4EC-C8514AAAF851}" type="slidenum">
              <a:rPr lang="zh-CN" altLang="en-US"/>
              <a:pPr>
                <a:defRPr/>
              </a:pPr>
              <a:t>‹#›</a:t>
            </a:fld>
            <a:endParaRPr lang="en-US" altLang="zh-CN"/>
          </a:p>
        </p:txBody>
      </p:sp>
    </p:spTree>
    <p:extLst>
      <p:ext uri="{BB962C8B-B14F-4D97-AF65-F5344CB8AC3E}">
        <p14:creationId xmlns:p14="http://schemas.microsoft.com/office/powerpoint/2010/main" val="323263513"/>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3CDB35AC-E2EE-4CFD-832F-DFC8A99DE4B4}" type="datetime11">
              <a:rPr lang="zh-CN" altLang="en-US"/>
              <a:pPr>
                <a:defRPr/>
              </a:pPr>
              <a:t>13:41:21</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64C705B-C67E-4232-A983-DB2CBE59620F}" type="slidenum">
              <a:rPr lang="zh-CN" altLang="en-US"/>
              <a:pPr>
                <a:defRPr/>
              </a:pPr>
              <a:t>‹#›</a:t>
            </a:fld>
            <a:endParaRPr lang="en-US" altLang="zh-CN"/>
          </a:p>
        </p:txBody>
      </p:sp>
    </p:spTree>
    <p:extLst>
      <p:ext uri="{BB962C8B-B14F-4D97-AF65-F5344CB8AC3E}">
        <p14:creationId xmlns:p14="http://schemas.microsoft.com/office/powerpoint/2010/main" val="1131940413"/>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0FB8FC5C-BFED-433E-9E76-A16CC88AFF74}" type="datetime11">
              <a:rPr lang="zh-CN" altLang="en-US"/>
              <a:pPr>
                <a:defRPr/>
              </a:pPr>
              <a:t>13:41:21</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3518C3C-6056-4417-9A99-41BB6297FF1D}" type="slidenum">
              <a:rPr lang="zh-CN" altLang="en-US"/>
              <a:pPr>
                <a:defRPr/>
              </a:pPr>
              <a:t>‹#›</a:t>
            </a:fld>
            <a:endParaRPr lang="en-US" altLang="zh-CN"/>
          </a:p>
        </p:txBody>
      </p:sp>
    </p:spTree>
    <p:extLst>
      <p:ext uri="{BB962C8B-B14F-4D97-AF65-F5344CB8AC3E}">
        <p14:creationId xmlns:p14="http://schemas.microsoft.com/office/powerpoint/2010/main" val="4214820871"/>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E13AA2EB-00B5-4AD0-9FEE-37AD752D12B4}" type="datetime11">
              <a:rPr lang="zh-CN" altLang="en-US"/>
              <a:pPr>
                <a:defRPr/>
              </a:pPr>
              <a:t>13:41:21</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35A5714-86F8-44A1-8C14-EA9641C0DB29}" type="slidenum">
              <a:rPr lang="zh-CN" altLang="en-US"/>
              <a:pPr>
                <a:defRPr/>
              </a:pPr>
              <a:t>‹#›</a:t>
            </a:fld>
            <a:endParaRPr lang="en-US" altLang="zh-CN"/>
          </a:p>
        </p:txBody>
      </p:sp>
    </p:spTree>
    <p:extLst>
      <p:ext uri="{BB962C8B-B14F-4D97-AF65-F5344CB8AC3E}">
        <p14:creationId xmlns:p14="http://schemas.microsoft.com/office/powerpoint/2010/main" val="503690136"/>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9279844-6EBC-4024-A807-79BBA67B903F}" type="datetime11">
              <a:rPr lang="zh-CN" altLang="en-US"/>
              <a:pPr>
                <a:defRPr/>
              </a:pPr>
              <a:t>13:41:21</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3DC560C-FA5C-4600-A1CD-24318F0840A8}" type="slidenum">
              <a:rPr lang="zh-CN" altLang="en-US"/>
              <a:pPr>
                <a:defRPr/>
              </a:pPr>
              <a:t>‹#›</a:t>
            </a:fld>
            <a:endParaRPr lang="en-US" altLang="zh-CN"/>
          </a:p>
        </p:txBody>
      </p:sp>
    </p:spTree>
    <p:extLst>
      <p:ext uri="{BB962C8B-B14F-4D97-AF65-F5344CB8AC3E}">
        <p14:creationId xmlns:p14="http://schemas.microsoft.com/office/powerpoint/2010/main" val="3832957593"/>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image" Target="../media/image2.png"/><Relationship Id="rId2" Type="http://schemas.openxmlformats.org/officeDocument/2006/relationships/slideLayout" Target="../slideLayouts/slideLayout24.xml"/><Relationship Id="rId16" Type="http://schemas.openxmlformats.org/officeDocument/2006/relationships/image" Target="../media/image1.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118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kumimoji="1" sz="1400">
                <a:solidFill>
                  <a:schemeClr val="tx1"/>
                </a:solidFill>
                <a:latin typeface="Times New Roman" pitchFamily="18" charset="0"/>
                <a:ea typeface="+mn-ea"/>
              </a:defRPr>
            </a:lvl1pPr>
          </a:lstStyle>
          <a:p>
            <a:pPr>
              <a:defRPr/>
            </a:pPr>
            <a:fld id="{5722B7D6-7F33-40E1-AF18-78DB147A94FD}" type="datetime11">
              <a:rPr lang="zh-CN" altLang="en-US"/>
              <a:pPr>
                <a:defRPr/>
              </a:pPr>
              <a:t>13:41:21</a:t>
            </a:fld>
            <a:endParaRPr lang="en-US" altLang="zh-CN"/>
          </a:p>
        </p:txBody>
      </p:sp>
      <p:sp>
        <p:nvSpPr>
          <p:cNvPr id="22118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1" sz="1400">
                <a:solidFill>
                  <a:schemeClr val="tx1"/>
                </a:solidFill>
                <a:latin typeface="Times New Roman" pitchFamily="18" charset="0"/>
                <a:ea typeface="+mn-ea"/>
              </a:defRPr>
            </a:lvl1pPr>
          </a:lstStyle>
          <a:p>
            <a:pPr>
              <a:defRPr/>
            </a:pPr>
            <a:endParaRPr lang="en-US" altLang="zh-CN"/>
          </a:p>
        </p:txBody>
      </p:sp>
      <p:sp>
        <p:nvSpPr>
          <p:cNvPr id="22119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400">
                <a:solidFill>
                  <a:schemeClr val="tx1"/>
                </a:solidFill>
                <a:latin typeface="Times New Roman" panose="02020603050405020304" pitchFamily="18" charset="0"/>
                <a:ea typeface="宋体" panose="02010600030101010101" pitchFamily="2" charset="-122"/>
              </a:defRPr>
            </a:lvl1pPr>
          </a:lstStyle>
          <a:p>
            <a:pPr>
              <a:defRPr/>
            </a:pPr>
            <a:fld id="{17F93D74-D6AE-4525-9B30-9D863F139EB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587" r:id="rId1"/>
    <p:sldLayoutId id="2147484588" r:id="rId2"/>
    <p:sldLayoutId id="2147484589" r:id="rId3"/>
    <p:sldLayoutId id="2147484590" r:id="rId4"/>
    <p:sldLayoutId id="2147484591" r:id="rId5"/>
    <p:sldLayoutId id="2147484592" r:id="rId6"/>
    <p:sldLayoutId id="2147484593" r:id="rId7"/>
    <p:sldLayoutId id="2147484594" r:id="rId8"/>
    <p:sldLayoutId id="2147484595" r:id="rId9"/>
    <p:sldLayoutId id="2147484596" r:id="rId10"/>
    <p:sldLayoutId id="2147484597" r:id="rId11"/>
  </p:sldLayoutIdLst>
  <p:transition spd="slow"/>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178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kumimoji="1" sz="1400">
                <a:solidFill>
                  <a:schemeClr val="tx1"/>
                </a:solidFill>
                <a:latin typeface="Times New Roman" pitchFamily="18" charset="0"/>
                <a:ea typeface="+mn-ea"/>
              </a:defRPr>
            </a:lvl1pPr>
          </a:lstStyle>
          <a:p>
            <a:pPr>
              <a:defRPr/>
            </a:pPr>
            <a:fld id="{2CF2A19C-F077-4BAF-98B0-525B409FE36F}" type="datetime11">
              <a:rPr lang="zh-CN" altLang="en-US"/>
              <a:pPr>
                <a:defRPr/>
              </a:pPr>
              <a:t>13:41:21</a:t>
            </a:fld>
            <a:endParaRPr lang="en-US" altLang="zh-CN"/>
          </a:p>
        </p:txBody>
      </p:sp>
      <p:sp>
        <p:nvSpPr>
          <p:cNvPr id="7178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1" sz="1400">
                <a:solidFill>
                  <a:schemeClr val="tx1"/>
                </a:solidFill>
                <a:latin typeface="Times New Roman" pitchFamily="18" charset="0"/>
                <a:ea typeface="+mn-ea"/>
              </a:defRPr>
            </a:lvl1pPr>
          </a:lstStyle>
          <a:p>
            <a:pPr>
              <a:defRPr/>
            </a:pPr>
            <a:endParaRPr lang="en-US" altLang="zh-CN"/>
          </a:p>
        </p:txBody>
      </p:sp>
      <p:sp>
        <p:nvSpPr>
          <p:cNvPr id="7178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400">
                <a:solidFill>
                  <a:schemeClr val="tx1"/>
                </a:solidFill>
                <a:latin typeface="Times New Roman" panose="02020603050405020304" pitchFamily="18" charset="0"/>
                <a:ea typeface="宋体" panose="02010600030101010101" pitchFamily="2" charset="-122"/>
              </a:defRPr>
            </a:lvl1pPr>
          </a:lstStyle>
          <a:p>
            <a:pPr>
              <a:defRPr/>
            </a:pPr>
            <a:fld id="{D1E68339-8DF1-45E3-A9C9-5051C39C352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598" r:id="rId1"/>
    <p:sldLayoutId id="2147484599" r:id="rId2"/>
    <p:sldLayoutId id="2147484600" r:id="rId3"/>
    <p:sldLayoutId id="2147484601" r:id="rId4"/>
    <p:sldLayoutId id="2147484602" r:id="rId5"/>
    <p:sldLayoutId id="2147484603" r:id="rId6"/>
    <p:sldLayoutId id="2147484604" r:id="rId7"/>
    <p:sldLayoutId id="2147484605" r:id="rId8"/>
    <p:sldLayoutId id="2147484606" r:id="rId9"/>
    <p:sldLayoutId id="2147484607" r:id="rId10"/>
    <p:sldLayoutId id="2147484608" r:id="rId11"/>
  </p:sldLayoutIdLst>
  <p:transition spd="slow"/>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6" name="AutoShape 4"/>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077" name="Text Box 5"/>
          <p:cNvSpPr txBox="1">
            <a:spLocks noChangeArrowheads="1"/>
          </p:cNvSpPr>
          <p:nvPr/>
        </p:nvSpPr>
        <p:spPr bwMode="auto">
          <a:xfrm>
            <a:off x="0" y="6613525"/>
            <a:ext cx="9144000" cy="2444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500">
                <a:solidFill>
                  <a:schemeClr val="bg1"/>
                </a:solidFill>
                <a:latin typeface="黑体" pitchFamily="49" charset="-122"/>
                <a:ea typeface="黑体" pitchFamily="49" charset="-122"/>
              </a:defRPr>
            </a:lvl1pPr>
            <a:lvl2pPr marL="742950" indent="-285750" eaLnBrk="0" hangingPunct="0">
              <a:defRPr sz="2500">
                <a:solidFill>
                  <a:schemeClr val="bg1"/>
                </a:solidFill>
                <a:latin typeface="黑体" pitchFamily="49" charset="-122"/>
                <a:ea typeface="黑体" pitchFamily="49" charset="-122"/>
              </a:defRPr>
            </a:lvl2pPr>
            <a:lvl3pPr marL="1143000" indent="-228600" eaLnBrk="0" hangingPunct="0">
              <a:defRPr sz="2500">
                <a:solidFill>
                  <a:schemeClr val="bg1"/>
                </a:solidFill>
                <a:latin typeface="黑体" pitchFamily="49" charset="-122"/>
                <a:ea typeface="黑体" pitchFamily="49" charset="-122"/>
              </a:defRPr>
            </a:lvl3pPr>
            <a:lvl4pPr marL="1600200" indent="-228600" eaLnBrk="0" hangingPunct="0">
              <a:defRPr sz="2500">
                <a:solidFill>
                  <a:schemeClr val="bg1"/>
                </a:solidFill>
                <a:latin typeface="黑体" pitchFamily="49" charset="-122"/>
                <a:ea typeface="黑体" pitchFamily="49" charset="-122"/>
              </a:defRPr>
            </a:lvl4pPr>
            <a:lvl5pPr marL="2057400" indent="-228600" eaLnBrk="0" hangingPunct="0">
              <a:defRPr sz="2500">
                <a:solidFill>
                  <a:schemeClr val="bg1"/>
                </a:solidFill>
                <a:latin typeface="黑体" pitchFamily="49" charset="-122"/>
                <a:ea typeface="黑体" pitchFamily="49" charset="-122"/>
              </a:defRPr>
            </a:lvl5pPr>
            <a:lvl6pPr marL="2514600" indent="-228600" algn="ctr" eaLnBrk="0" fontAlgn="base" hangingPunct="0">
              <a:spcBef>
                <a:spcPct val="0"/>
              </a:spcBef>
              <a:spcAft>
                <a:spcPct val="0"/>
              </a:spcAft>
              <a:defRPr sz="2500">
                <a:solidFill>
                  <a:schemeClr val="bg1"/>
                </a:solidFill>
                <a:latin typeface="黑体" pitchFamily="49" charset="-122"/>
                <a:ea typeface="黑体" pitchFamily="49" charset="-122"/>
              </a:defRPr>
            </a:lvl6pPr>
            <a:lvl7pPr marL="2971800" indent="-228600" algn="ctr" eaLnBrk="0" fontAlgn="base" hangingPunct="0">
              <a:spcBef>
                <a:spcPct val="0"/>
              </a:spcBef>
              <a:spcAft>
                <a:spcPct val="0"/>
              </a:spcAft>
              <a:defRPr sz="2500">
                <a:solidFill>
                  <a:schemeClr val="bg1"/>
                </a:solidFill>
                <a:latin typeface="黑体" pitchFamily="49" charset="-122"/>
                <a:ea typeface="黑体" pitchFamily="49" charset="-122"/>
              </a:defRPr>
            </a:lvl7pPr>
            <a:lvl8pPr marL="3429000" indent="-228600" algn="ctr" eaLnBrk="0" fontAlgn="base" hangingPunct="0">
              <a:spcBef>
                <a:spcPct val="0"/>
              </a:spcBef>
              <a:spcAft>
                <a:spcPct val="0"/>
              </a:spcAft>
              <a:defRPr sz="2500">
                <a:solidFill>
                  <a:schemeClr val="bg1"/>
                </a:solidFill>
                <a:latin typeface="黑体" pitchFamily="49" charset="-122"/>
                <a:ea typeface="黑体" pitchFamily="49" charset="-122"/>
              </a:defRPr>
            </a:lvl8pPr>
            <a:lvl9pPr marL="3886200" indent="-228600" algn="ctr" eaLnBrk="0" fontAlgn="base" hangingPunct="0">
              <a:spcBef>
                <a:spcPct val="0"/>
              </a:spcBef>
              <a:spcAft>
                <a:spcPct val="0"/>
              </a:spcAft>
              <a:defRPr sz="2500">
                <a:solidFill>
                  <a:schemeClr val="bg1"/>
                </a:solidFill>
                <a:latin typeface="黑体" pitchFamily="49" charset="-122"/>
                <a:ea typeface="黑体" pitchFamily="49" charset="-122"/>
              </a:defRPr>
            </a:lvl9pPr>
          </a:lstStyle>
          <a:p>
            <a:pPr algn="ctr" eaLnBrk="1" hangingPunct="1">
              <a:defRPr/>
            </a:pPr>
            <a:r>
              <a:rPr kumimoji="1" lang="zh-CN" altLang="en-US" sz="1000" smtClean="0">
                <a:latin typeface="Times New Roman" pitchFamily="18" charset="0"/>
                <a:ea typeface="宋体" pitchFamily="2" charset="-122"/>
              </a:rPr>
              <a:t>河海大学计算机与信息学院计算机科学与技术系 </a:t>
            </a:r>
            <a:endParaRPr kumimoji="1" lang="en-US" altLang="zh-CN" sz="1000" smtClean="0">
              <a:latin typeface="Times New Roman" pitchFamily="18" charset="0"/>
              <a:ea typeface="宋体" pitchFamily="2" charset="-122"/>
            </a:endParaRPr>
          </a:p>
        </p:txBody>
      </p:sp>
      <p:pic>
        <p:nvPicPr>
          <p:cNvPr id="3078"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Text Box 7"/>
          <p:cNvSpPr txBox="1">
            <a:spLocks noChangeArrowheads="1"/>
          </p:cNvSpPr>
          <p:nvPr/>
        </p:nvSpPr>
        <p:spPr bwMode="auto">
          <a:xfrm>
            <a:off x="2484438" y="260350"/>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500">
                <a:solidFill>
                  <a:schemeClr val="bg1"/>
                </a:solidFill>
                <a:latin typeface="黑体" pitchFamily="49" charset="-122"/>
                <a:ea typeface="黑体" pitchFamily="49" charset="-122"/>
              </a:defRPr>
            </a:lvl1pPr>
            <a:lvl2pPr marL="742950" indent="-285750" eaLnBrk="0" hangingPunct="0">
              <a:defRPr sz="2500">
                <a:solidFill>
                  <a:schemeClr val="bg1"/>
                </a:solidFill>
                <a:latin typeface="黑体" pitchFamily="49" charset="-122"/>
                <a:ea typeface="黑体" pitchFamily="49" charset="-122"/>
              </a:defRPr>
            </a:lvl2pPr>
            <a:lvl3pPr marL="1143000" indent="-228600" eaLnBrk="0" hangingPunct="0">
              <a:defRPr sz="2500">
                <a:solidFill>
                  <a:schemeClr val="bg1"/>
                </a:solidFill>
                <a:latin typeface="黑体" pitchFamily="49" charset="-122"/>
                <a:ea typeface="黑体" pitchFamily="49" charset="-122"/>
              </a:defRPr>
            </a:lvl3pPr>
            <a:lvl4pPr marL="1600200" indent="-228600" eaLnBrk="0" hangingPunct="0">
              <a:defRPr sz="2500">
                <a:solidFill>
                  <a:schemeClr val="bg1"/>
                </a:solidFill>
                <a:latin typeface="黑体" pitchFamily="49" charset="-122"/>
                <a:ea typeface="黑体" pitchFamily="49" charset="-122"/>
              </a:defRPr>
            </a:lvl4pPr>
            <a:lvl5pPr marL="2057400" indent="-228600" eaLnBrk="0" hangingPunct="0">
              <a:defRPr sz="2500">
                <a:solidFill>
                  <a:schemeClr val="bg1"/>
                </a:solidFill>
                <a:latin typeface="黑体" pitchFamily="49" charset="-122"/>
                <a:ea typeface="黑体" pitchFamily="49" charset="-122"/>
              </a:defRPr>
            </a:lvl5pPr>
            <a:lvl6pPr marL="2514600" indent="-228600" algn="ctr" eaLnBrk="0" fontAlgn="base" hangingPunct="0">
              <a:spcBef>
                <a:spcPct val="0"/>
              </a:spcBef>
              <a:spcAft>
                <a:spcPct val="0"/>
              </a:spcAft>
              <a:defRPr sz="2500">
                <a:solidFill>
                  <a:schemeClr val="bg1"/>
                </a:solidFill>
                <a:latin typeface="黑体" pitchFamily="49" charset="-122"/>
                <a:ea typeface="黑体" pitchFamily="49" charset="-122"/>
              </a:defRPr>
            </a:lvl6pPr>
            <a:lvl7pPr marL="2971800" indent="-228600" algn="ctr" eaLnBrk="0" fontAlgn="base" hangingPunct="0">
              <a:spcBef>
                <a:spcPct val="0"/>
              </a:spcBef>
              <a:spcAft>
                <a:spcPct val="0"/>
              </a:spcAft>
              <a:defRPr sz="2500">
                <a:solidFill>
                  <a:schemeClr val="bg1"/>
                </a:solidFill>
                <a:latin typeface="黑体" pitchFamily="49" charset="-122"/>
                <a:ea typeface="黑体" pitchFamily="49" charset="-122"/>
              </a:defRPr>
            </a:lvl7pPr>
            <a:lvl8pPr marL="3429000" indent="-228600" algn="ctr" eaLnBrk="0" fontAlgn="base" hangingPunct="0">
              <a:spcBef>
                <a:spcPct val="0"/>
              </a:spcBef>
              <a:spcAft>
                <a:spcPct val="0"/>
              </a:spcAft>
              <a:defRPr sz="2500">
                <a:solidFill>
                  <a:schemeClr val="bg1"/>
                </a:solidFill>
                <a:latin typeface="黑体" pitchFamily="49" charset="-122"/>
                <a:ea typeface="黑体" pitchFamily="49" charset="-122"/>
              </a:defRPr>
            </a:lvl8pPr>
            <a:lvl9pPr marL="3886200" indent="-228600" algn="ctr" eaLnBrk="0" fontAlgn="base" hangingPunct="0">
              <a:spcBef>
                <a:spcPct val="0"/>
              </a:spcBef>
              <a:spcAft>
                <a:spcPct val="0"/>
              </a:spcAft>
              <a:defRPr sz="2500">
                <a:solidFill>
                  <a:schemeClr val="bg1"/>
                </a:solidFill>
                <a:latin typeface="黑体" pitchFamily="49" charset="-122"/>
                <a:ea typeface="黑体" pitchFamily="49" charset="-122"/>
              </a:defRPr>
            </a:lvl9pPr>
          </a:lstStyle>
          <a:p>
            <a:pPr eaLnBrk="1" hangingPunct="1">
              <a:spcBef>
                <a:spcPct val="50000"/>
              </a:spcBef>
              <a:defRPr/>
            </a:pPr>
            <a:r>
              <a:rPr lang="zh-CN" altLang="en-US" sz="2400" b="1" smtClean="0">
                <a:solidFill>
                  <a:srgbClr val="F7F7F7"/>
                </a:solidFill>
                <a:latin typeface="Verdana" pitchFamily="34" charset="0"/>
                <a:ea typeface="楷体_GB2312" pitchFamily="49" charset="-122"/>
              </a:rPr>
              <a:t>计算机与信息学院</a:t>
            </a:r>
          </a:p>
        </p:txBody>
      </p:sp>
      <p:pic>
        <p:nvPicPr>
          <p:cNvPr id="3080" name="Picture 8" descr="邓体字徽（白色透明）"/>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79388" y="0"/>
            <a:ext cx="223202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22" r:id="rId1"/>
    <p:sldLayoutId id="2147484609" r:id="rId2"/>
    <p:sldLayoutId id="2147484610" r:id="rId3"/>
    <p:sldLayoutId id="2147484611" r:id="rId4"/>
    <p:sldLayoutId id="2147484612" r:id="rId5"/>
    <p:sldLayoutId id="2147484613" r:id="rId6"/>
    <p:sldLayoutId id="2147484614" r:id="rId7"/>
    <p:sldLayoutId id="2147484615" r:id="rId8"/>
    <p:sldLayoutId id="2147484616" r:id="rId9"/>
    <p:sldLayoutId id="2147484617" r:id="rId10"/>
    <p:sldLayoutId id="2147484618" r:id="rId11"/>
    <p:sldLayoutId id="2147484619" r:id="rId12"/>
    <p:sldLayoutId id="2147484620" r:id="rId13"/>
    <p:sldLayoutId id="2147484621" r:id="rId14"/>
  </p:sldLayoutIdLst>
  <p:transition spd="slow"/>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Text Box 12"/>
          <p:cNvSpPr txBox="1">
            <a:spLocks noChangeArrowheads="1"/>
          </p:cNvSpPr>
          <p:nvPr/>
        </p:nvSpPr>
        <p:spPr bwMode="auto">
          <a:xfrm>
            <a:off x="2627313" y="5157788"/>
            <a:ext cx="4537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000" b="1">
                <a:ea typeface="黑体" panose="02010609060101010101" pitchFamily="49" charset="-122"/>
              </a:rPr>
              <a:t>河海大学计算机与信息学院</a:t>
            </a:r>
          </a:p>
        </p:txBody>
      </p:sp>
      <p:sp>
        <p:nvSpPr>
          <p:cNvPr id="7171" name="Text Box 14"/>
          <p:cNvSpPr txBox="1">
            <a:spLocks noChangeArrowheads="1"/>
          </p:cNvSpPr>
          <p:nvPr/>
        </p:nvSpPr>
        <p:spPr bwMode="auto">
          <a:xfrm>
            <a:off x="3492500" y="5734050"/>
            <a:ext cx="28813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FontTx/>
              <a:buNone/>
            </a:pPr>
            <a:fld id="{A9452911-0F8D-4890-B2B8-6DB071FEABF0}" type="datetime3">
              <a:rPr lang="zh-CN" altLang="en-US" sz="1800" b="1">
                <a:latin typeface="黑体" panose="02010609060101010101" pitchFamily="49" charset="-122"/>
                <a:ea typeface="黑体" panose="02010609060101010101" pitchFamily="49" charset="-122"/>
              </a:rPr>
              <a:pPr algn="ctr" eaLnBrk="1" hangingPunct="1">
                <a:spcBef>
                  <a:spcPct val="50000"/>
                </a:spcBef>
                <a:buClrTx/>
                <a:buFontTx/>
                <a:buNone/>
              </a:pPr>
              <a:t>2024年3月29日星期五</a:t>
            </a:fld>
            <a:endParaRPr lang="en-US" altLang="zh-CN" sz="1800" b="1">
              <a:latin typeface="黑体" panose="02010609060101010101" pitchFamily="49" charset="-122"/>
              <a:ea typeface="黑体" panose="02010609060101010101" pitchFamily="49" charset="-122"/>
            </a:endParaRPr>
          </a:p>
        </p:txBody>
      </p:sp>
      <p:sp>
        <p:nvSpPr>
          <p:cNvPr id="7172" name="Text Box 15"/>
          <p:cNvSpPr txBox="1">
            <a:spLocks noChangeArrowheads="1"/>
          </p:cNvSpPr>
          <p:nvPr/>
        </p:nvSpPr>
        <p:spPr bwMode="auto">
          <a:xfrm>
            <a:off x="611188" y="3500438"/>
            <a:ext cx="8208962" cy="628650"/>
          </a:xfrm>
          <a:prstGeom prst="rect">
            <a:avLst/>
          </a:prstGeom>
          <a:noFill/>
          <a:ln>
            <a:noFill/>
          </a:ln>
          <a:effectLst>
            <a:outerShdw dist="35921" dir="2700000" algn="ctr" rotWithShape="0">
              <a:srgbClr val="FFFF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80000"/>
              </a:lnSpc>
              <a:spcBef>
                <a:spcPct val="50000"/>
              </a:spcBef>
              <a:buClrTx/>
              <a:buFontTx/>
              <a:buNone/>
            </a:pPr>
            <a:r>
              <a:rPr kumimoji="1" lang="zh-CN" altLang="en-US" sz="4400" b="1">
                <a:solidFill>
                  <a:srgbClr val="FF0000"/>
                </a:solidFill>
                <a:latin typeface="黑体" panose="02010609060101010101" pitchFamily="49" charset="-122"/>
                <a:ea typeface="黑体" panose="02010609060101010101" pitchFamily="49" charset="-122"/>
              </a:rPr>
              <a:t>计算机网络</a:t>
            </a:r>
          </a:p>
        </p:txBody>
      </p:sp>
      <p:sp>
        <p:nvSpPr>
          <p:cNvPr id="7173" name="Text Box 16"/>
          <p:cNvSpPr txBox="1">
            <a:spLocks noChangeArrowheads="1"/>
          </p:cNvSpPr>
          <p:nvPr/>
        </p:nvSpPr>
        <p:spPr bwMode="auto">
          <a:xfrm>
            <a:off x="971550" y="1773238"/>
            <a:ext cx="4033838" cy="482600"/>
          </a:xfrm>
          <a:prstGeom prst="rect">
            <a:avLst/>
          </a:prstGeom>
          <a:noFill/>
          <a:ln>
            <a:noFill/>
          </a:ln>
          <a:effectLst>
            <a:outerShdw dist="35921" dir="2700000" algn="ctr" rotWithShape="0">
              <a:srgbClr val="FFFF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80000"/>
              </a:lnSpc>
              <a:spcBef>
                <a:spcPct val="50000"/>
              </a:spcBef>
              <a:buClrTx/>
              <a:buFontTx/>
              <a:buNone/>
            </a:pPr>
            <a:r>
              <a:rPr kumimoji="1" lang="zh-CN" altLang="en-US" sz="3200" b="1">
                <a:solidFill>
                  <a:srgbClr val="CC0000"/>
                </a:solidFill>
                <a:latin typeface="黑体" panose="02010609060101010101" pitchFamily="49" charset="-122"/>
                <a:ea typeface="黑体" panose="02010609060101010101" pitchFamily="49" charset="-122"/>
              </a:rPr>
              <a:t>计算机专业课程</a:t>
            </a:r>
            <a:endParaRPr kumimoji="1" lang="en-US" altLang="zh-CN" sz="3200" b="1">
              <a:solidFill>
                <a:srgbClr val="CC0000"/>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11188" y="44450"/>
            <a:ext cx="8116887" cy="1462088"/>
          </a:xfrm>
        </p:spPr>
        <p:txBody>
          <a:bodyPr/>
          <a:lstStyle/>
          <a:p>
            <a:pPr eaLnBrk="1" hangingPunct="1"/>
            <a:r>
              <a:rPr lang="en-US" altLang="zh-CN" sz="3200" smtClean="0"/>
              <a:t>ICMP </a:t>
            </a:r>
            <a:r>
              <a:rPr lang="zh-CN" altLang="en-US" sz="3200" smtClean="0"/>
              <a:t>差错报告</a:t>
            </a:r>
          </a:p>
        </p:txBody>
      </p:sp>
      <p:sp>
        <p:nvSpPr>
          <p:cNvPr id="2" name="矩形 1"/>
          <p:cNvSpPr/>
          <p:nvPr/>
        </p:nvSpPr>
        <p:spPr>
          <a:xfrm>
            <a:off x="349250" y="1844675"/>
            <a:ext cx="8640763" cy="3579813"/>
          </a:xfrm>
          <a:prstGeom prst="rect">
            <a:avLst/>
          </a:prstGeom>
        </p:spPr>
        <p:txBody>
          <a:bodyPr>
            <a:spAutoFit/>
          </a:bodyPr>
          <a:lstStyle/>
          <a:p>
            <a:pPr algn="just">
              <a:lnSpc>
                <a:spcPct val="120000"/>
              </a:lnSpc>
              <a:defRPr/>
            </a:pPr>
            <a:r>
              <a:rPr lang="zh-CN" altLang="en-US" sz="2400" b="1" dirty="0">
                <a:solidFill>
                  <a:srgbClr val="FF0000"/>
                </a:solidFill>
                <a:latin typeface="+mn-ea"/>
                <a:ea typeface="+mn-ea"/>
              </a:rPr>
              <a:t>（</a:t>
            </a:r>
            <a:r>
              <a:rPr lang="en-US" altLang="zh-CN" sz="2400" b="1" dirty="0">
                <a:solidFill>
                  <a:srgbClr val="FF0000"/>
                </a:solidFill>
                <a:latin typeface="+mn-ea"/>
                <a:ea typeface="+mn-ea"/>
              </a:rPr>
              <a:t>3</a:t>
            </a:r>
            <a:r>
              <a:rPr lang="zh-CN" altLang="en-US" sz="2400" b="1" dirty="0">
                <a:solidFill>
                  <a:srgbClr val="FF0000"/>
                </a:solidFill>
                <a:latin typeface="+mn-ea"/>
                <a:ea typeface="+mn-ea"/>
              </a:rPr>
              <a:t>）</a:t>
            </a:r>
            <a:r>
              <a:rPr lang="en-US" altLang="zh-CN" sz="2400" b="1" dirty="0">
                <a:solidFill>
                  <a:srgbClr val="FF0000"/>
                </a:solidFill>
                <a:latin typeface="+mn-ea"/>
                <a:ea typeface="+mn-ea"/>
              </a:rPr>
              <a:t>ICMP</a:t>
            </a:r>
            <a:r>
              <a:rPr lang="zh-CN" altLang="en-US" sz="2400" b="1" dirty="0">
                <a:solidFill>
                  <a:srgbClr val="FF0000"/>
                </a:solidFill>
                <a:latin typeface="+mn-ea"/>
                <a:ea typeface="+mn-ea"/>
              </a:rPr>
              <a:t>差错报文不享受任何优先权</a:t>
            </a:r>
            <a:r>
              <a:rPr lang="zh-CN" altLang="en-US" sz="2400" b="1" dirty="0">
                <a:solidFill>
                  <a:schemeClr val="tx1"/>
                </a:solidFill>
                <a:latin typeface="+mn-ea"/>
                <a:ea typeface="+mn-ea"/>
              </a:rPr>
              <a:t>，也没有特别的可靠性保证措施，与普通的</a:t>
            </a:r>
            <a:r>
              <a:rPr lang="en-US" altLang="zh-CN" sz="2400" b="1" dirty="0">
                <a:solidFill>
                  <a:schemeClr val="tx1"/>
                </a:solidFill>
                <a:latin typeface="+mn-ea"/>
                <a:ea typeface="+mn-ea"/>
              </a:rPr>
              <a:t>IP</a:t>
            </a:r>
            <a:r>
              <a:rPr lang="zh-CN" altLang="en-US" sz="2400" b="1" dirty="0">
                <a:solidFill>
                  <a:schemeClr val="tx1"/>
                </a:solidFill>
                <a:latin typeface="+mn-ea"/>
                <a:ea typeface="+mn-ea"/>
              </a:rPr>
              <a:t>数据报一样进行传输，传输过程中可能被丢弃、损坏，甚至被抛弃。</a:t>
            </a:r>
            <a:endParaRPr lang="en-US" altLang="zh-CN" sz="2400" b="1" dirty="0">
              <a:solidFill>
                <a:schemeClr val="tx1"/>
              </a:solidFill>
              <a:latin typeface="+mn-ea"/>
              <a:ea typeface="+mn-ea"/>
            </a:endParaRPr>
          </a:p>
          <a:p>
            <a:pPr algn="just">
              <a:lnSpc>
                <a:spcPct val="120000"/>
              </a:lnSpc>
              <a:defRPr/>
            </a:pPr>
            <a:r>
              <a:rPr lang="zh-CN" altLang="en-US" sz="2400" b="1" dirty="0">
                <a:solidFill>
                  <a:schemeClr val="tx1"/>
                </a:solidFill>
                <a:latin typeface="+mn-ea"/>
                <a:ea typeface="+mn-ea"/>
              </a:rPr>
              <a:t>（</a:t>
            </a:r>
            <a:r>
              <a:rPr lang="en-US" altLang="zh-CN" sz="2400" b="1" dirty="0">
                <a:solidFill>
                  <a:schemeClr val="tx1"/>
                </a:solidFill>
                <a:latin typeface="+mn-ea"/>
                <a:ea typeface="+mn-ea"/>
              </a:rPr>
              <a:t>4</a:t>
            </a:r>
            <a:r>
              <a:rPr lang="zh-CN" altLang="en-US" sz="2400" b="1" dirty="0">
                <a:solidFill>
                  <a:schemeClr val="tx1"/>
                </a:solidFill>
                <a:latin typeface="+mn-ea"/>
                <a:ea typeface="+mn-ea"/>
              </a:rPr>
              <a:t>）为了防止网络中产生大量的</a:t>
            </a:r>
            <a:r>
              <a:rPr lang="en-US" altLang="zh-CN" sz="2400" b="1" dirty="0">
                <a:solidFill>
                  <a:schemeClr val="tx1"/>
                </a:solidFill>
                <a:latin typeface="+mn-ea"/>
                <a:ea typeface="+mn-ea"/>
              </a:rPr>
              <a:t>ICMP</a:t>
            </a:r>
            <a:r>
              <a:rPr lang="zh-CN" altLang="en-US" sz="2400" b="1" dirty="0">
                <a:solidFill>
                  <a:schemeClr val="tx1"/>
                </a:solidFill>
                <a:latin typeface="+mn-ea"/>
                <a:ea typeface="+mn-ea"/>
              </a:rPr>
              <a:t>差错报文，影响网络的正常工作，</a:t>
            </a:r>
            <a:r>
              <a:rPr lang="zh-CN" altLang="en-US" sz="2400" b="1" dirty="0">
                <a:solidFill>
                  <a:schemeClr val="tx1"/>
                </a:solidFill>
                <a:latin typeface="+mn-ea"/>
              </a:rPr>
              <a:t>有些情况下，</a:t>
            </a:r>
            <a:r>
              <a:rPr lang="zh-CN" altLang="en-US" sz="2400" b="1" dirty="0">
                <a:solidFill>
                  <a:schemeClr val="tx1"/>
                </a:solidFill>
                <a:latin typeface="+mn-ea"/>
                <a:ea typeface="+mn-ea"/>
              </a:rPr>
              <a:t>即使发生差错，也不会差生</a:t>
            </a:r>
            <a:r>
              <a:rPr lang="en-US" altLang="zh-CN" sz="2400" b="1" dirty="0">
                <a:solidFill>
                  <a:schemeClr val="tx1"/>
                </a:solidFill>
                <a:latin typeface="+mn-ea"/>
                <a:ea typeface="+mn-ea"/>
              </a:rPr>
              <a:t>ICMP</a:t>
            </a:r>
            <a:r>
              <a:rPr lang="zh-CN" altLang="en-US" sz="2400" b="1" dirty="0">
                <a:solidFill>
                  <a:schemeClr val="tx1"/>
                </a:solidFill>
                <a:latin typeface="+mn-ea"/>
                <a:ea typeface="+mn-ea"/>
              </a:rPr>
              <a:t>差错报文，这些情况包括：</a:t>
            </a:r>
            <a:endParaRPr lang="en-US" altLang="zh-CN" sz="2400" b="1" dirty="0">
              <a:solidFill>
                <a:schemeClr val="tx1"/>
              </a:solidFill>
              <a:latin typeface="+mn-ea"/>
              <a:ea typeface="+mn-ea"/>
            </a:endParaRPr>
          </a:p>
          <a:p>
            <a:pPr algn="just">
              <a:lnSpc>
                <a:spcPct val="120000"/>
              </a:lnSpc>
              <a:defRPr/>
            </a:pPr>
            <a:r>
              <a:rPr lang="en-US" altLang="zh-CN" sz="2400" b="1" dirty="0">
                <a:solidFill>
                  <a:srgbClr val="0070C0"/>
                </a:solidFill>
                <a:latin typeface="+mn-ea"/>
                <a:ea typeface="+mn-ea"/>
              </a:rPr>
              <a:t>ICMP</a:t>
            </a:r>
            <a:r>
              <a:rPr lang="zh-CN" altLang="en-US" sz="2400" b="1" dirty="0">
                <a:solidFill>
                  <a:srgbClr val="0070C0"/>
                </a:solidFill>
                <a:latin typeface="+mn-ea"/>
                <a:ea typeface="+mn-ea"/>
              </a:rPr>
              <a:t>报文发生错误；目的地址是广播地址或多播地址；不是</a:t>
            </a:r>
            <a:r>
              <a:rPr lang="en-US" altLang="zh-CN" sz="2400" b="1" dirty="0">
                <a:solidFill>
                  <a:srgbClr val="0070C0"/>
                </a:solidFill>
                <a:latin typeface="+mn-ea"/>
                <a:ea typeface="+mn-ea"/>
              </a:rPr>
              <a:t>IP</a:t>
            </a:r>
            <a:r>
              <a:rPr lang="zh-CN" altLang="en-US" sz="2400" b="1" dirty="0">
                <a:solidFill>
                  <a:srgbClr val="0070C0"/>
                </a:solidFill>
                <a:latin typeface="+mn-ea"/>
                <a:ea typeface="+mn-ea"/>
              </a:rPr>
              <a:t>分片的第一片；源地址不是单个主机的数据报。</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417513" y="4662488"/>
            <a:ext cx="4183062" cy="5969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9459" name="Rectangle 3"/>
          <p:cNvSpPr>
            <a:spLocks noGrp="1" noChangeArrowheads="1"/>
          </p:cNvSpPr>
          <p:nvPr>
            <p:ph type="title"/>
          </p:nvPr>
        </p:nvSpPr>
        <p:spPr>
          <a:xfrm>
            <a:off x="684213" y="765175"/>
            <a:ext cx="8116887" cy="839788"/>
          </a:xfrm>
        </p:spPr>
        <p:txBody>
          <a:bodyPr/>
          <a:lstStyle/>
          <a:p>
            <a:pPr eaLnBrk="1" hangingPunct="1"/>
            <a:r>
              <a:rPr lang="en-US" altLang="zh-CN" sz="3000" smtClean="0"/>
              <a:t>ICMP </a:t>
            </a:r>
            <a:r>
              <a:rPr lang="zh-CN" altLang="en-US" sz="3000" smtClean="0"/>
              <a:t>差错报告 报文格式</a:t>
            </a:r>
          </a:p>
        </p:txBody>
      </p:sp>
      <p:sp>
        <p:nvSpPr>
          <p:cNvPr id="19460" name="Rectangle 4"/>
          <p:cNvSpPr>
            <a:spLocks noChangeArrowheads="1"/>
          </p:cNvSpPr>
          <p:nvPr/>
        </p:nvSpPr>
        <p:spPr bwMode="auto">
          <a:xfrm>
            <a:off x="0" y="3262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9461" name="Rectangle 5"/>
          <p:cNvSpPr>
            <a:spLocks noChangeArrowheads="1"/>
          </p:cNvSpPr>
          <p:nvPr/>
        </p:nvSpPr>
        <p:spPr bwMode="auto">
          <a:xfrm>
            <a:off x="1109663" y="4662488"/>
            <a:ext cx="3490912" cy="596900"/>
          </a:xfrm>
          <a:prstGeom prst="rect">
            <a:avLst/>
          </a:prstGeom>
          <a:solidFill>
            <a:srgbClr val="CCEC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9462" name="Line 6"/>
          <p:cNvSpPr>
            <a:spLocks noChangeShapeType="1"/>
          </p:cNvSpPr>
          <p:nvPr/>
        </p:nvSpPr>
        <p:spPr bwMode="auto">
          <a:xfrm>
            <a:off x="417513" y="5468938"/>
            <a:ext cx="4183062" cy="20637"/>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3" name="Text Box 7"/>
          <p:cNvSpPr txBox="1">
            <a:spLocks noChangeArrowheads="1"/>
          </p:cNvSpPr>
          <p:nvPr/>
        </p:nvSpPr>
        <p:spPr bwMode="auto">
          <a:xfrm>
            <a:off x="420688" y="4791075"/>
            <a:ext cx="692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80000"/>
              </a:lnSpc>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首部</a:t>
            </a:r>
          </a:p>
        </p:txBody>
      </p:sp>
      <p:sp>
        <p:nvSpPr>
          <p:cNvPr id="19464" name="Line 8"/>
          <p:cNvSpPr>
            <a:spLocks noChangeShapeType="1"/>
          </p:cNvSpPr>
          <p:nvPr/>
        </p:nvSpPr>
        <p:spPr bwMode="auto">
          <a:xfrm>
            <a:off x="1109663" y="4662488"/>
            <a:ext cx="0" cy="5969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5" name="Rectangle 9"/>
          <p:cNvSpPr>
            <a:spLocks noChangeArrowheads="1"/>
          </p:cNvSpPr>
          <p:nvPr/>
        </p:nvSpPr>
        <p:spPr bwMode="auto">
          <a:xfrm>
            <a:off x="1968500" y="5318125"/>
            <a:ext cx="1120775" cy="311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9466" name="Text Box 10"/>
          <p:cNvSpPr txBox="1">
            <a:spLocks noChangeArrowheads="1"/>
          </p:cNvSpPr>
          <p:nvPr/>
        </p:nvSpPr>
        <p:spPr bwMode="auto">
          <a:xfrm>
            <a:off x="1916113" y="5240338"/>
            <a:ext cx="1255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IP </a:t>
            </a:r>
            <a:r>
              <a:rPr kumimoji="1" lang="zh-CN" altLang="en-US" sz="2000">
                <a:solidFill>
                  <a:srgbClr val="333399"/>
                </a:solidFill>
                <a:latin typeface="Arial" panose="020B0604020202020204" pitchFamily="34" charset="0"/>
                <a:ea typeface="黑体" panose="02010609060101010101" pitchFamily="49" charset="-122"/>
              </a:rPr>
              <a:t>数据报</a:t>
            </a:r>
          </a:p>
        </p:txBody>
      </p:sp>
      <p:sp>
        <p:nvSpPr>
          <p:cNvPr id="19467" name="Rectangle 11"/>
          <p:cNvSpPr>
            <a:spLocks noChangeArrowheads="1"/>
          </p:cNvSpPr>
          <p:nvPr/>
        </p:nvSpPr>
        <p:spPr bwMode="auto">
          <a:xfrm>
            <a:off x="1109663" y="3641725"/>
            <a:ext cx="3490912" cy="595313"/>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9468" name="Rectangle 12"/>
          <p:cNvSpPr>
            <a:spLocks noChangeArrowheads="1"/>
          </p:cNvSpPr>
          <p:nvPr/>
        </p:nvSpPr>
        <p:spPr bwMode="auto">
          <a:xfrm>
            <a:off x="1109663" y="3641725"/>
            <a:ext cx="3490912" cy="595313"/>
          </a:xfrm>
          <a:prstGeom prst="rect">
            <a:avLst/>
          </a:prstGeom>
          <a:solidFill>
            <a:srgbClr val="CCEC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9469" name="Text Box 13"/>
          <p:cNvSpPr txBox="1">
            <a:spLocks noChangeArrowheads="1"/>
          </p:cNvSpPr>
          <p:nvPr/>
        </p:nvSpPr>
        <p:spPr bwMode="auto">
          <a:xfrm>
            <a:off x="1146175" y="3663950"/>
            <a:ext cx="12271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80000"/>
              </a:lnSpc>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ICMP </a:t>
            </a:r>
            <a:r>
              <a:rPr kumimoji="1" lang="zh-CN" altLang="en-US" sz="2000">
                <a:solidFill>
                  <a:srgbClr val="333399"/>
                </a:solidFill>
                <a:latin typeface="Arial" panose="020B0604020202020204" pitchFamily="34" charset="0"/>
                <a:ea typeface="黑体" panose="02010609060101010101" pitchFamily="49" charset="-122"/>
              </a:rPr>
              <a:t>的</a:t>
            </a:r>
          </a:p>
          <a:p>
            <a:pPr algn="ctr" eaLnBrk="1" hangingPunct="1">
              <a:lnSpc>
                <a:spcPct val="80000"/>
              </a:lnSpc>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前 </a:t>
            </a:r>
            <a:r>
              <a:rPr kumimoji="1" lang="en-US" altLang="zh-CN" sz="2000">
                <a:solidFill>
                  <a:srgbClr val="333399"/>
                </a:solidFill>
                <a:latin typeface="Arial" panose="020B0604020202020204" pitchFamily="34" charset="0"/>
                <a:ea typeface="黑体" panose="02010609060101010101" pitchFamily="49" charset="-122"/>
              </a:rPr>
              <a:t>8 </a:t>
            </a:r>
            <a:r>
              <a:rPr kumimoji="1" lang="zh-CN" altLang="en-US" sz="2000">
                <a:solidFill>
                  <a:srgbClr val="333399"/>
                </a:solidFill>
                <a:latin typeface="Arial" panose="020B0604020202020204" pitchFamily="34" charset="0"/>
                <a:ea typeface="黑体" panose="02010609060101010101" pitchFamily="49" charset="-122"/>
              </a:rPr>
              <a:t>字节</a:t>
            </a:r>
          </a:p>
        </p:txBody>
      </p:sp>
      <p:sp>
        <p:nvSpPr>
          <p:cNvPr id="19470" name="Line 14"/>
          <p:cNvSpPr>
            <a:spLocks noChangeShapeType="1"/>
          </p:cNvSpPr>
          <p:nvPr/>
        </p:nvSpPr>
        <p:spPr bwMode="auto">
          <a:xfrm>
            <a:off x="2386013" y="3641725"/>
            <a:ext cx="0" cy="5953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1" name="Text Box 15"/>
          <p:cNvSpPr txBox="1">
            <a:spLocks noChangeArrowheads="1"/>
          </p:cNvSpPr>
          <p:nvPr/>
        </p:nvSpPr>
        <p:spPr bwMode="auto">
          <a:xfrm>
            <a:off x="4606925" y="4760913"/>
            <a:ext cx="3370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装入 </a:t>
            </a:r>
            <a:r>
              <a:rPr kumimoji="1" lang="en-US" altLang="zh-CN" sz="2000">
                <a:solidFill>
                  <a:srgbClr val="333399"/>
                </a:solidFill>
                <a:latin typeface="Arial" panose="020B0604020202020204" pitchFamily="34" charset="0"/>
                <a:ea typeface="黑体" panose="02010609060101010101" pitchFamily="49" charset="-122"/>
              </a:rPr>
              <a:t>ICMP </a:t>
            </a:r>
            <a:r>
              <a:rPr kumimoji="1" lang="zh-CN" altLang="en-US" sz="2000">
                <a:solidFill>
                  <a:srgbClr val="333399"/>
                </a:solidFill>
                <a:latin typeface="Arial" panose="020B0604020202020204" pitchFamily="34" charset="0"/>
                <a:ea typeface="黑体" panose="02010609060101010101" pitchFamily="49" charset="-122"/>
              </a:rPr>
              <a:t>报文的 </a:t>
            </a:r>
            <a:r>
              <a:rPr kumimoji="1" lang="en-US" altLang="zh-CN" sz="2000">
                <a:solidFill>
                  <a:srgbClr val="333399"/>
                </a:solidFill>
                <a:latin typeface="Arial" panose="020B0604020202020204" pitchFamily="34" charset="0"/>
                <a:ea typeface="黑体" panose="02010609060101010101" pitchFamily="49" charset="-122"/>
              </a:rPr>
              <a:t>IP </a:t>
            </a:r>
            <a:r>
              <a:rPr kumimoji="1" lang="zh-CN" altLang="en-US" sz="2000">
                <a:solidFill>
                  <a:srgbClr val="333399"/>
                </a:solidFill>
                <a:latin typeface="Arial" panose="020B0604020202020204" pitchFamily="34" charset="0"/>
                <a:ea typeface="黑体" panose="02010609060101010101" pitchFamily="49" charset="-122"/>
              </a:rPr>
              <a:t>数据报</a:t>
            </a:r>
          </a:p>
        </p:txBody>
      </p:sp>
      <p:sp>
        <p:nvSpPr>
          <p:cNvPr id="19472" name="Rectangle 16"/>
          <p:cNvSpPr>
            <a:spLocks noChangeArrowheads="1"/>
          </p:cNvSpPr>
          <p:nvPr/>
        </p:nvSpPr>
        <p:spPr bwMode="auto">
          <a:xfrm>
            <a:off x="2386013" y="2619375"/>
            <a:ext cx="6046787" cy="596900"/>
          </a:xfrm>
          <a:prstGeom prst="rect">
            <a:avLst/>
          </a:prstGeom>
          <a:solidFill>
            <a:srgbClr val="FFFF99"/>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9473" name="Text Box 17"/>
          <p:cNvSpPr txBox="1">
            <a:spLocks noChangeArrowheads="1"/>
          </p:cNvSpPr>
          <p:nvPr/>
        </p:nvSpPr>
        <p:spPr bwMode="auto">
          <a:xfrm>
            <a:off x="2508250" y="2632075"/>
            <a:ext cx="12557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80000"/>
              </a:lnSpc>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IP </a:t>
            </a:r>
            <a:r>
              <a:rPr kumimoji="1" lang="zh-CN" altLang="en-US" sz="2000">
                <a:solidFill>
                  <a:srgbClr val="333399"/>
                </a:solidFill>
                <a:latin typeface="Arial" panose="020B0604020202020204" pitchFamily="34" charset="0"/>
                <a:ea typeface="黑体" panose="02010609060101010101" pitchFamily="49" charset="-122"/>
              </a:rPr>
              <a:t>数据报</a:t>
            </a:r>
          </a:p>
          <a:p>
            <a:pPr algn="ctr" eaLnBrk="1" hangingPunct="1">
              <a:lnSpc>
                <a:spcPct val="80000"/>
              </a:lnSpc>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首部</a:t>
            </a:r>
          </a:p>
        </p:txBody>
      </p:sp>
      <p:sp>
        <p:nvSpPr>
          <p:cNvPr id="19474" name="Line 18"/>
          <p:cNvSpPr>
            <a:spLocks noChangeShapeType="1"/>
          </p:cNvSpPr>
          <p:nvPr/>
        </p:nvSpPr>
        <p:spPr bwMode="auto">
          <a:xfrm>
            <a:off x="4003675" y="2619375"/>
            <a:ext cx="0" cy="5969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5" name="Text Box 19"/>
          <p:cNvSpPr txBox="1">
            <a:spLocks noChangeArrowheads="1"/>
          </p:cNvSpPr>
          <p:nvPr/>
        </p:nvSpPr>
        <p:spPr bwMode="auto">
          <a:xfrm>
            <a:off x="4695825" y="3752850"/>
            <a:ext cx="2411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ICMP </a:t>
            </a:r>
            <a:r>
              <a:rPr kumimoji="1" lang="zh-CN" altLang="en-US" sz="2000">
                <a:solidFill>
                  <a:srgbClr val="333399"/>
                </a:solidFill>
                <a:latin typeface="Arial" panose="020B0604020202020204" pitchFamily="34" charset="0"/>
                <a:ea typeface="黑体" panose="02010609060101010101" pitchFamily="49" charset="-122"/>
              </a:rPr>
              <a:t>差错报告报文</a:t>
            </a:r>
          </a:p>
        </p:txBody>
      </p:sp>
      <p:sp>
        <p:nvSpPr>
          <p:cNvPr id="19476" name="Text Box 20"/>
          <p:cNvSpPr txBox="1">
            <a:spLocks noChangeArrowheads="1"/>
          </p:cNvSpPr>
          <p:nvPr/>
        </p:nvSpPr>
        <p:spPr bwMode="auto">
          <a:xfrm>
            <a:off x="3973513" y="2624138"/>
            <a:ext cx="692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80000"/>
              </a:lnSpc>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8</a:t>
            </a:r>
          </a:p>
          <a:p>
            <a:pPr algn="ctr" eaLnBrk="1" hangingPunct="1">
              <a:lnSpc>
                <a:spcPct val="80000"/>
              </a:lnSpc>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字节</a:t>
            </a:r>
          </a:p>
        </p:txBody>
      </p:sp>
      <p:sp>
        <p:nvSpPr>
          <p:cNvPr id="19477" name="Line 21"/>
          <p:cNvSpPr>
            <a:spLocks noChangeShapeType="1"/>
          </p:cNvSpPr>
          <p:nvPr/>
        </p:nvSpPr>
        <p:spPr bwMode="auto">
          <a:xfrm>
            <a:off x="4600575" y="2619375"/>
            <a:ext cx="0" cy="5969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8" name="Text Box 22"/>
          <p:cNvSpPr txBox="1">
            <a:spLocks noChangeArrowheads="1"/>
          </p:cNvSpPr>
          <p:nvPr/>
        </p:nvSpPr>
        <p:spPr bwMode="auto">
          <a:xfrm>
            <a:off x="323850" y="2671763"/>
            <a:ext cx="2087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收到的 </a:t>
            </a:r>
            <a:r>
              <a:rPr kumimoji="1" lang="en-US" altLang="zh-CN" sz="2000">
                <a:solidFill>
                  <a:srgbClr val="333399"/>
                </a:solidFill>
                <a:latin typeface="Arial" panose="020B0604020202020204" pitchFamily="34" charset="0"/>
                <a:ea typeface="黑体" panose="02010609060101010101" pitchFamily="49" charset="-122"/>
              </a:rPr>
              <a:t>IP </a:t>
            </a:r>
            <a:r>
              <a:rPr kumimoji="1" lang="zh-CN" altLang="en-US" sz="2000">
                <a:solidFill>
                  <a:srgbClr val="333399"/>
                </a:solidFill>
                <a:latin typeface="Arial" panose="020B0604020202020204" pitchFamily="34" charset="0"/>
                <a:ea typeface="黑体" panose="02010609060101010101" pitchFamily="49" charset="-122"/>
              </a:rPr>
              <a:t>数据报</a:t>
            </a:r>
          </a:p>
        </p:txBody>
      </p:sp>
      <p:sp>
        <p:nvSpPr>
          <p:cNvPr id="19479" name="Line 23"/>
          <p:cNvSpPr>
            <a:spLocks noChangeShapeType="1"/>
          </p:cNvSpPr>
          <p:nvPr/>
        </p:nvSpPr>
        <p:spPr bwMode="auto">
          <a:xfrm>
            <a:off x="4600575" y="3216275"/>
            <a:ext cx="0" cy="4254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0" name="Line 24"/>
          <p:cNvSpPr>
            <a:spLocks noChangeShapeType="1"/>
          </p:cNvSpPr>
          <p:nvPr/>
        </p:nvSpPr>
        <p:spPr bwMode="auto">
          <a:xfrm>
            <a:off x="4003675" y="3641725"/>
            <a:ext cx="0" cy="59531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1" name="Text Box 25"/>
          <p:cNvSpPr txBox="1">
            <a:spLocks noChangeArrowheads="1"/>
          </p:cNvSpPr>
          <p:nvPr/>
        </p:nvSpPr>
        <p:spPr bwMode="auto">
          <a:xfrm>
            <a:off x="2508250" y="3663950"/>
            <a:ext cx="12557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80000"/>
              </a:lnSpc>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IP </a:t>
            </a:r>
            <a:r>
              <a:rPr kumimoji="1" lang="zh-CN" altLang="en-US" sz="2000">
                <a:solidFill>
                  <a:srgbClr val="333399"/>
                </a:solidFill>
                <a:latin typeface="Arial" panose="020B0604020202020204" pitchFamily="34" charset="0"/>
                <a:ea typeface="黑体" panose="02010609060101010101" pitchFamily="49" charset="-122"/>
              </a:rPr>
              <a:t>数据报</a:t>
            </a:r>
          </a:p>
          <a:p>
            <a:pPr algn="ctr" eaLnBrk="1" hangingPunct="1">
              <a:lnSpc>
                <a:spcPct val="80000"/>
              </a:lnSpc>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首部</a:t>
            </a:r>
          </a:p>
        </p:txBody>
      </p:sp>
      <p:sp>
        <p:nvSpPr>
          <p:cNvPr id="19482" name="Text Box 26"/>
          <p:cNvSpPr txBox="1">
            <a:spLocks noChangeArrowheads="1"/>
          </p:cNvSpPr>
          <p:nvPr/>
        </p:nvSpPr>
        <p:spPr bwMode="auto">
          <a:xfrm>
            <a:off x="3981450" y="3663950"/>
            <a:ext cx="692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80000"/>
              </a:lnSpc>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8</a:t>
            </a:r>
          </a:p>
          <a:p>
            <a:pPr algn="ctr" eaLnBrk="1" hangingPunct="1">
              <a:lnSpc>
                <a:spcPct val="80000"/>
              </a:lnSpc>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字节</a:t>
            </a:r>
          </a:p>
        </p:txBody>
      </p:sp>
      <p:sp>
        <p:nvSpPr>
          <p:cNvPr id="19483" name="AutoShape 27"/>
          <p:cNvSpPr>
            <a:spLocks noChangeArrowheads="1"/>
          </p:cNvSpPr>
          <p:nvPr/>
        </p:nvSpPr>
        <p:spPr bwMode="auto">
          <a:xfrm>
            <a:off x="2982913" y="3187700"/>
            <a:ext cx="255587" cy="509588"/>
          </a:xfrm>
          <a:prstGeom prst="downArrow">
            <a:avLst>
              <a:gd name="adj1" fmla="val 47222"/>
              <a:gd name="adj2" fmla="val 10301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9484" name="AutoShape 28"/>
          <p:cNvSpPr>
            <a:spLocks noChangeArrowheads="1"/>
          </p:cNvSpPr>
          <p:nvPr/>
        </p:nvSpPr>
        <p:spPr bwMode="auto">
          <a:xfrm>
            <a:off x="4203700" y="3187700"/>
            <a:ext cx="254000" cy="509588"/>
          </a:xfrm>
          <a:prstGeom prst="downArrow">
            <a:avLst>
              <a:gd name="adj1" fmla="val 47222"/>
              <a:gd name="adj2" fmla="val 1036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9485" name="Text Box 29"/>
          <p:cNvSpPr txBox="1">
            <a:spLocks noChangeArrowheads="1"/>
          </p:cNvSpPr>
          <p:nvPr/>
        </p:nvSpPr>
        <p:spPr bwMode="auto">
          <a:xfrm>
            <a:off x="1668463" y="4791075"/>
            <a:ext cx="241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80000"/>
              </a:lnSpc>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ICMP </a:t>
            </a:r>
            <a:r>
              <a:rPr kumimoji="1" lang="zh-CN" altLang="en-US" sz="2000">
                <a:solidFill>
                  <a:srgbClr val="333399"/>
                </a:solidFill>
                <a:latin typeface="Arial" panose="020B0604020202020204" pitchFamily="34" charset="0"/>
                <a:ea typeface="黑体" panose="02010609060101010101" pitchFamily="49" charset="-122"/>
              </a:rPr>
              <a:t>差错报告报文</a:t>
            </a:r>
          </a:p>
        </p:txBody>
      </p:sp>
      <p:sp>
        <p:nvSpPr>
          <p:cNvPr id="19486" name="Text Box 30"/>
          <p:cNvSpPr txBox="1">
            <a:spLocks noChangeArrowheads="1"/>
          </p:cNvSpPr>
          <p:nvPr/>
        </p:nvSpPr>
        <p:spPr bwMode="auto">
          <a:xfrm>
            <a:off x="4986338" y="2024063"/>
            <a:ext cx="2525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IP </a:t>
            </a:r>
            <a:r>
              <a:rPr kumimoji="1" lang="zh-CN" altLang="en-US" sz="2000">
                <a:solidFill>
                  <a:srgbClr val="333399"/>
                </a:solidFill>
                <a:latin typeface="Arial" panose="020B0604020202020204" pitchFamily="34" charset="0"/>
                <a:ea typeface="黑体" panose="02010609060101010101" pitchFamily="49" charset="-122"/>
              </a:rPr>
              <a:t>数据报的数据字段</a:t>
            </a:r>
          </a:p>
        </p:txBody>
      </p:sp>
      <p:sp>
        <p:nvSpPr>
          <p:cNvPr id="19487" name="AutoShape 31"/>
          <p:cNvSpPr>
            <a:spLocks/>
          </p:cNvSpPr>
          <p:nvPr/>
        </p:nvSpPr>
        <p:spPr bwMode="auto">
          <a:xfrm rot="5400000">
            <a:off x="6090444" y="277019"/>
            <a:ext cx="169862" cy="4343400"/>
          </a:xfrm>
          <a:prstGeom prst="leftBrace">
            <a:avLst>
              <a:gd name="adj1" fmla="val 213085"/>
              <a:gd name="adj2" fmla="val 50000"/>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9488" name="Line 32"/>
          <p:cNvSpPr>
            <a:spLocks noChangeShapeType="1"/>
          </p:cNvSpPr>
          <p:nvPr/>
        </p:nvSpPr>
        <p:spPr bwMode="auto">
          <a:xfrm>
            <a:off x="2386013" y="3216275"/>
            <a:ext cx="0" cy="4254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9" name="Line 33"/>
          <p:cNvSpPr>
            <a:spLocks noChangeShapeType="1"/>
          </p:cNvSpPr>
          <p:nvPr/>
        </p:nvSpPr>
        <p:spPr bwMode="auto">
          <a:xfrm>
            <a:off x="1109663" y="4237038"/>
            <a:ext cx="0" cy="4254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90" name="Line 34"/>
          <p:cNvSpPr>
            <a:spLocks noChangeShapeType="1"/>
          </p:cNvSpPr>
          <p:nvPr/>
        </p:nvSpPr>
        <p:spPr bwMode="auto">
          <a:xfrm>
            <a:off x="4600575" y="4237038"/>
            <a:ext cx="0" cy="4254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91" name="AutoShape 35"/>
          <p:cNvSpPr>
            <a:spLocks noChangeArrowheads="1"/>
          </p:cNvSpPr>
          <p:nvPr/>
        </p:nvSpPr>
        <p:spPr bwMode="auto">
          <a:xfrm>
            <a:off x="2811463" y="4211638"/>
            <a:ext cx="257175" cy="511175"/>
          </a:xfrm>
          <a:prstGeom prst="downArrow">
            <a:avLst>
              <a:gd name="adj1" fmla="val 47222"/>
              <a:gd name="adj2" fmla="val 10269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title"/>
          </p:nvPr>
        </p:nvSpPr>
        <p:spPr>
          <a:xfrm>
            <a:off x="611188" y="765175"/>
            <a:ext cx="8116887" cy="839788"/>
          </a:xfrm>
        </p:spPr>
        <p:txBody>
          <a:bodyPr/>
          <a:lstStyle/>
          <a:p>
            <a:pPr eaLnBrk="1" hangingPunct="1"/>
            <a:r>
              <a:rPr lang="en-US" altLang="zh-CN" sz="3000" smtClean="0"/>
              <a:t>ICMP </a:t>
            </a:r>
            <a:r>
              <a:rPr lang="zh-CN" altLang="en-US" sz="3000" smtClean="0"/>
              <a:t>差错报告报文</a:t>
            </a:r>
            <a:r>
              <a:rPr lang="en-US" altLang="zh-CN" sz="3000" smtClean="0"/>
              <a:t>- </a:t>
            </a:r>
            <a:r>
              <a:rPr lang="zh-CN" altLang="en-US" sz="3000" smtClean="0">
                <a:solidFill>
                  <a:srgbClr val="002060"/>
                </a:solidFill>
              </a:rPr>
              <a:t>类型</a:t>
            </a:r>
            <a:r>
              <a:rPr lang="en-US" altLang="zh-CN" sz="3000" smtClean="0">
                <a:solidFill>
                  <a:srgbClr val="002060"/>
                </a:solidFill>
              </a:rPr>
              <a:t>3</a:t>
            </a:r>
            <a:r>
              <a:rPr lang="zh-CN" altLang="en-US" sz="3000" smtClean="0">
                <a:solidFill>
                  <a:srgbClr val="002060"/>
                </a:solidFill>
              </a:rPr>
              <a:t>：</a:t>
            </a:r>
            <a:r>
              <a:rPr lang="zh-CN" altLang="en-US" sz="3200" smtClean="0">
                <a:solidFill>
                  <a:srgbClr val="002060"/>
                </a:solidFill>
              </a:rPr>
              <a:t>终点不可达</a:t>
            </a:r>
            <a:endParaRPr lang="zh-CN" altLang="en-US" sz="3000" smtClean="0">
              <a:solidFill>
                <a:srgbClr val="002060"/>
              </a:solidFill>
            </a:endParaRPr>
          </a:p>
        </p:txBody>
      </p:sp>
      <p:sp>
        <p:nvSpPr>
          <p:cNvPr id="20483" name="内容占位符 2"/>
          <p:cNvSpPr>
            <a:spLocks noGrp="1" noChangeArrowheads="1"/>
          </p:cNvSpPr>
          <p:nvPr>
            <p:ph idx="1"/>
          </p:nvPr>
        </p:nvSpPr>
        <p:spPr>
          <a:xfrm>
            <a:off x="436563" y="1741488"/>
            <a:ext cx="8291512" cy="1616075"/>
          </a:xfrm>
        </p:spPr>
        <p:txBody>
          <a:bodyPr/>
          <a:lstStyle/>
          <a:p>
            <a:pPr marL="0" indent="0">
              <a:lnSpc>
                <a:spcPct val="120000"/>
              </a:lnSpc>
              <a:buFont typeface="Wingdings" panose="05000000000000000000" pitchFamily="2" charset="2"/>
              <a:buNone/>
            </a:pPr>
            <a:r>
              <a:rPr lang="zh-CN" altLang="en-US" sz="2400" smtClean="0">
                <a:latin typeface="宋体" panose="02010600030101010101" pitchFamily="2" charset="-122"/>
                <a:sym typeface="Arial" panose="020B0604020202020204" pitchFamily="34" charset="0"/>
              </a:rPr>
              <a:t>当路由器检测到数据报无法传递到目的地时，向创建数据报的源主机发出目的地不可达报文。这报文区分：网络不通（如路由器故障），目的主机连不通（没开机），协议不可达、端口不可达、以及共</a:t>
            </a:r>
            <a:r>
              <a:rPr lang="en-US" altLang="zh-CN" sz="2400" smtClean="0">
                <a:latin typeface="宋体" panose="02010600030101010101" pitchFamily="2" charset="-122"/>
                <a:sym typeface="Arial" panose="020B0604020202020204" pitchFamily="34" charset="0"/>
              </a:rPr>
              <a:t>15</a:t>
            </a:r>
            <a:r>
              <a:rPr lang="zh-CN" altLang="en-US" sz="2400" smtClean="0">
                <a:latin typeface="宋体" panose="02010600030101010101" pitchFamily="2" charset="-122"/>
                <a:sym typeface="Arial" panose="020B0604020202020204" pitchFamily="34" charset="0"/>
              </a:rPr>
              <a:t>种不同的情况，用不同代码表示。</a:t>
            </a:r>
            <a:endParaRPr lang="zh-CN" altLang="en-US" sz="2400" smtClean="0"/>
          </a:p>
        </p:txBody>
      </p:sp>
      <p:pic>
        <p:nvPicPr>
          <p:cNvPr id="2048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117475"/>
            <a:ext cx="3563937"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4188" y="3644900"/>
            <a:ext cx="8370887"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a:xfrm>
            <a:off x="549275" y="671513"/>
            <a:ext cx="8116888" cy="839787"/>
          </a:xfrm>
        </p:spPr>
        <p:txBody>
          <a:bodyPr/>
          <a:lstStyle/>
          <a:p>
            <a:pPr eaLnBrk="1" hangingPunct="1"/>
            <a:r>
              <a:rPr lang="en-US" altLang="zh-CN" sz="3000" smtClean="0"/>
              <a:t>ICMP </a:t>
            </a:r>
            <a:r>
              <a:rPr lang="zh-CN" altLang="en-US" sz="3000" smtClean="0"/>
              <a:t>差错报告报文</a:t>
            </a:r>
            <a:r>
              <a:rPr lang="en-US" altLang="zh-CN" sz="3000" smtClean="0"/>
              <a:t>-</a:t>
            </a:r>
            <a:r>
              <a:rPr lang="zh-CN" altLang="en-US" sz="3000" smtClean="0">
                <a:solidFill>
                  <a:srgbClr val="002060"/>
                </a:solidFill>
              </a:rPr>
              <a:t>类型</a:t>
            </a:r>
            <a:r>
              <a:rPr lang="en-US" altLang="zh-CN" sz="3000" smtClean="0">
                <a:solidFill>
                  <a:srgbClr val="002060"/>
                </a:solidFill>
              </a:rPr>
              <a:t>4:</a:t>
            </a:r>
            <a:r>
              <a:rPr lang="zh-CN" altLang="en-US" sz="3200" smtClean="0">
                <a:solidFill>
                  <a:srgbClr val="002060"/>
                </a:solidFill>
              </a:rPr>
              <a:t>源点抑制</a:t>
            </a:r>
            <a:endParaRPr lang="zh-CN" altLang="en-US" sz="3000" smtClean="0">
              <a:solidFill>
                <a:srgbClr val="002060"/>
              </a:solidFill>
            </a:endParaRPr>
          </a:p>
        </p:txBody>
      </p:sp>
      <p:sp>
        <p:nvSpPr>
          <p:cNvPr id="21507" name="Rectangle 4"/>
          <p:cNvSpPr>
            <a:spLocks noChangeArrowheads="1"/>
          </p:cNvSpPr>
          <p:nvPr/>
        </p:nvSpPr>
        <p:spPr bwMode="auto">
          <a:xfrm>
            <a:off x="0" y="3262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pic>
        <p:nvPicPr>
          <p:cNvPr id="2150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0"/>
            <a:ext cx="3411538"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825" y="3009900"/>
            <a:ext cx="8415338"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内容占位符 2"/>
          <p:cNvSpPr>
            <a:spLocks noGrp="1" noChangeArrowheads="1"/>
          </p:cNvSpPr>
          <p:nvPr>
            <p:ph idx="1"/>
          </p:nvPr>
        </p:nvSpPr>
        <p:spPr>
          <a:xfrm>
            <a:off x="250825" y="1677988"/>
            <a:ext cx="8713788" cy="1584325"/>
          </a:xfrm>
          <a:solidFill>
            <a:schemeClr val="bg1"/>
          </a:solidFill>
        </p:spPr>
        <p:txBody>
          <a:bodyPr/>
          <a:lstStyle/>
          <a:p>
            <a:pPr marL="0" indent="0">
              <a:spcBef>
                <a:spcPct val="50000"/>
              </a:spcBef>
              <a:buFont typeface="Wingdings" panose="05000000000000000000" pitchFamily="2" charset="2"/>
              <a:buNone/>
            </a:pPr>
            <a:r>
              <a:rPr lang="zh-CN" altLang="en-US" sz="2400" b="1" dirty="0" smtClean="0">
                <a:solidFill>
                  <a:srgbClr val="0070C0"/>
                </a:solidFill>
                <a:sym typeface="Arial" panose="020B0604020202020204" pitchFamily="34" charset="0"/>
              </a:rPr>
              <a:t>目的：进行流量控制和拥塞控制。</a:t>
            </a:r>
          </a:p>
          <a:p>
            <a:pPr marL="0" indent="0">
              <a:spcBef>
                <a:spcPct val="50000"/>
              </a:spcBef>
              <a:buFont typeface="Wingdings" panose="05000000000000000000" pitchFamily="2" charset="2"/>
              <a:buNone/>
            </a:pPr>
            <a:r>
              <a:rPr lang="zh-CN" altLang="en-US" sz="2400" b="1" dirty="0" smtClean="0">
                <a:sym typeface="Arial" panose="020B0604020202020204" pitchFamily="34" charset="0"/>
              </a:rPr>
              <a:t>当路由器或者目的</a:t>
            </a:r>
            <a:r>
              <a:rPr lang="zh-CN" altLang="en-US" sz="2400" b="1" dirty="0" smtClean="0">
                <a:sym typeface="Arial" panose="020B0604020202020204" pitchFamily="34" charset="0"/>
              </a:rPr>
              <a:t>主机</a:t>
            </a:r>
            <a:r>
              <a:rPr lang="zh-CN" altLang="en-US" sz="2400" b="1" dirty="0" smtClean="0">
                <a:solidFill>
                  <a:srgbClr val="0000FF"/>
                </a:solidFill>
                <a:sym typeface="Arial" panose="020B0604020202020204" pitchFamily="34" charset="0"/>
              </a:rPr>
              <a:t>由于拥塞丢弃</a:t>
            </a:r>
            <a:r>
              <a:rPr lang="zh-CN" altLang="en-US" sz="2400" b="1" dirty="0" smtClean="0">
                <a:solidFill>
                  <a:srgbClr val="0000FF"/>
                </a:solidFill>
                <a:sym typeface="Arial" panose="020B0604020202020204" pitchFamily="34" charset="0"/>
              </a:rPr>
              <a:t>数据报</a:t>
            </a:r>
            <a:r>
              <a:rPr lang="zh-CN" altLang="en-US" sz="2400" b="1" dirty="0" smtClean="0">
                <a:sym typeface="Arial" panose="020B0604020202020204" pitchFamily="34" charset="0"/>
              </a:rPr>
              <a:t>时，需要向源主机发送源抑制报文。 </a:t>
            </a:r>
            <a:endParaRPr lang="zh-CN" altLang="en-US" sz="2400" b="1" dirty="0" smtClean="0"/>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0" y="3262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4" name="内容占位符 2"/>
          <p:cNvSpPr>
            <a:spLocks noGrp="1" noChangeArrowheads="1"/>
          </p:cNvSpPr>
          <p:nvPr>
            <p:ph idx="1"/>
          </p:nvPr>
        </p:nvSpPr>
        <p:spPr>
          <a:xfrm>
            <a:off x="115888" y="1773238"/>
            <a:ext cx="8712200" cy="4632325"/>
          </a:xfrm>
        </p:spPr>
        <p:txBody>
          <a:bodyPr/>
          <a:lstStyle/>
          <a:p>
            <a:pPr marL="0" indent="0">
              <a:buFont typeface="Wingdings" panose="05000000000000000000" pitchFamily="2" charset="2"/>
              <a:buNone/>
              <a:defRPr/>
            </a:pPr>
            <a:r>
              <a:rPr lang="zh-CN" altLang="en-US" sz="2000" b="1" dirty="0" smtClean="0">
                <a:sym typeface="Arial" panose="020B0604020202020204" pitchFamily="34" charset="0"/>
              </a:rPr>
              <a:t>下面几点要注意：</a:t>
            </a:r>
            <a:endParaRPr lang="en-US" altLang="zh-CN" sz="2000" b="1" dirty="0" smtClean="0"/>
          </a:p>
          <a:p>
            <a:pPr>
              <a:buFont typeface="Wingdings" panose="05000000000000000000" pitchFamily="2" charset="2"/>
              <a:buChar char="l"/>
              <a:defRPr/>
            </a:pPr>
            <a:r>
              <a:rPr lang="zh-CN" altLang="en-US" sz="2000" b="1" dirty="0" smtClean="0">
                <a:solidFill>
                  <a:srgbClr val="0070C0"/>
                </a:solidFill>
                <a:sym typeface="Arial" panose="020B0604020202020204" pitchFamily="34" charset="0"/>
              </a:rPr>
              <a:t>经受拥塞的路由器或者目的主机必须为每一个丢弃的数据报向源主机发送源站抑制报文</a:t>
            </a:r>
            <a:r>
              <a:rPr lang="zh-CN" altLang="en-US" sz="2000" b="1" dirty="0" smtClean="0">
                <a:sym typeface="Arial" panose="020B0604020202020204" pitchFamily="34" charset="0"/>
              </a:rPr>
              <a:t>。</a:t>
            </a:r>
            <a:endParaRPr lang="en-US" altLang="zh-CN" sz="2000" b="1" dirty="0" smtClean="0"/>
          </a:p>
          <a:p>
            <a:pPr>
              <a:buFont typeface="Wingdings" panose="05000000000000000000" pitchFamily="2" charset="2"/>
              <a:buChar char="l"/>
              <a:defRPr/>
            </a:pPr>
            <a:r>
              <a:rPr lang="zh-CN" altLang="en-US" sz="2000" b="1" dirty="0" smtClean="0">
                <a:sym typeface="Arial" panose="020B0604020202020204" pitchFamily="34" charset="0"/>
              </a:rPr>
              <a:t>没有一种机制可以告诉源站，拥塞程度已经减轻，因为可以按照原来的速率发送数据报。源站应继续降低发送速率，直到不再收到更多的源站抑制报文为止。</a:t>
            </a:r>
            <a:endParaRPr lang="en-US" altLang="zh-CN" sz="2000" b="1" dirty="0" smtClean="0"/>
          </a:p>
          <a:p>
            <a:pPr>
              <a:buFont typeface="Wingdings" panose="05000000000000000000" pitchFamily="2" charset="2"/>
              <a:buChar char="l"/>
              <a:defRPr/>
            </a:pPr>
            <a:r>
              <a:rPr lang="zh-CN" altLang="en-US" sz="2000" b="1" dirty="0" smtClean="0">
                <a:sym typeface="Arial" panose="020B0604020202020204" pitchFamily="34" charset="0"/>
              </a:rPr>
              <a:t>在一对一的通信中，每个主机可以很快地产生数据报，使得路由器和主机难于跟得上处理。这种情况下，源站抑制报文就有用处了，这些报文告诉源站要放慢发送速率。</a:t>
            </a:r>
          </a:p>
          <a:p>
            <a:pPr>
              <a:buFont typeface="Wingdings" panose="05000000000000000000" pitchFamily="2" charset="2"/>
              <a:buChar char="l"/>
              <a:defRPr/>
            </a:pPr>
            <a:r>
              <a:rPr lang="zh-CN" altLang="en-US" sz="2000" b="1" dirty="0" smtClean="0">
                <a:sym typeface="Arial" panose="020B0604020202020204" pitchFamily="34" charset="0"/>
              </a:rPr>
              <a:t>而在多对一的通信中，许多个源站产生的数据报都必须由路由器或目的主机来处理。在这种情况下，有的会以低速率发送，而有的则以高速率发送，这就导致了源站抑制报文在发送后，路由器或主机并不知道哪一个源站应对拥塞负责。它可能丢弃从不非常低速率的源站法来的数据报，而没有丢弃真正产生拥塞的源站所发来的数据报。</a:t>
            </a:r>
            <a:endParaRPr lang="zh-CN" altLang="en-US" sz="2000" b="1" dirty="0" smtClean="0"/>
          </a:p>
        </p:txBody>
      </p:sp>
      <p:sp>
        <p:nvSpPr>
          <p:cNvPr id="22532" name="Rectangle 3"/>
          <p:cNvSpPr>
            <a:spLocks noGrp="1" noChangeArrowheads="1"/>
          </p:cNvSpPr>
          <p:nvPr>
            <p:ph type="title"/>
          </p:nvPr>
        </p:nvSpPr>
        <p:spPr>
          <a:xfrm>
            <a:off x="549275" y="671513"/>
            <a:ext cx="8116888" cy="839787"/>
          </a:xfrm>
        </p:spPr>
        <p:txBody>
          <a:bodyPr/>
          <a:lstStyle/>
          <a:p>
            <a:pPr eaLnBrk="1" hangingPunct="1"/>
            <a:r>
              <a:rPr lang="en-US" altLang="zh-CN" sz="3000" smtClean="0"/>
              <a:t>ICMP </a:t>
            </a:r>
            <a:r>
              <a:rPr lang="zh-CN" altLang="en-US" sz="3000" smtClean="0"/>
              <a:t>差错报告报文</a:t>
            </a:r>
            <a:r>
              <a:rPr lang="en-US" altLang="zh-CN" sz="3000" smtClean="0"/>
              <a:t>-</a:t>
            </a:r>
            <a:r>
              <a:rPr lang="zh-CN" altLang="en-US" sz="3000" smtClean="0">
                <a:solidFill>
                  <a:srgbClr val="002060"/>
                </a:solidFill>
              </a:rPr>
              <a:t>类型</a:t>
            </a:r>
            <a:r>
              <a:rPr lang="en-US" altLang="zh-CN" sz="3000" smtClean="0">
                <a:solidFill>
                  <a:srgbClr val="002060"/>
                </a:solidFill>
              </a:rPr>
              <a:t>4:</a:t>
            </a:r>
            <a:r>
              <a:rPr lang="zh-CN" altLang="en-US" sz="3200" smtClean="0">
                <a:solidFill>
                  <a:srgbClr val="002060"/>
                </a:solidFill>
              </a:rPr>
              <a:t>源点抑制</a:t>
            </a:r>
            <a:endParaRPr lang="zh-CN" altLang="en-US" sz="3000" smtClean="0">
              <a:solidFill>
                <a:srgbClr val="002060"/>
              </a:solidFill>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363" y="3262313"/>
            <a:ext cx="8532812"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3"/>
          <p:cNvSpPr>
            <a:spLocks noGrp="1" noChangeArrowheads="1"/>
          </p:cNvSpPr>
          <p:nvPr>
            <p:ph type="title"/>
          </p:nvPr>
        </p:nvSpPr>
        <p:spPr>
          <a:xfrm>
            <a:off x="684213" y="765175"/>
            <a:ext cx="8116887" cy="839788"/>
          </a:xfrm>
        </p:spPr>
        <p:txBody>
          <a:bodyPr/>
          <a:lstStyle/>
          <a:p>
            <a:pPr eaLnBrk="1" hangingPunct="1"/>
            <a:r>
              <a:rPr lang="en-US" altLang="zh-CN" sz="3000" smtClean="0"/>
              <a:t>ICMP </a:t>
            </a:r>
            <a:r>
              <a:rPr lang="zh-CN" altLang="en-US" sz="3000" smtClean="0"/>
              <a:t>差错报告报文</a:t>
            </a:r>
            <a:r>
              <a:rPr lang="en-US" altLang="zh-CN" sz="3000" smtClean="0"/>
              <a:t>-</a:t>
            </a:r>
            <a:r>
              <a:rPr lang="zh-CN" altLang="en-US" sz="3000" smtClean="0">
                <a:solidFill>
                  <a:srgbClr val="002060"/>
                </a:solidFill>
              </a:rPr>
              <a:t>类型</a:t>
            </a:r>
            <a:r>
              <a:rPr lang="en-US" altLang="zh-CN" sz="3000" smtClean="0">
                <a:solidFill>
                  <a:srgbClr val="002060"/>
                </a:solidFill>
              </a:rPr>
              <a:t>11</a:t>
            </a:r>
            <a:r>
              <a:rPr lang="zh-CN" altLang="en-US" sz="3000" smtClean="0">
                <a:solidFill>
                  <a:srgbClr val="002060"/>
                </a:solidFill>
              </a:rPr>
              <a:t>：</a:t>
            </a:r>
            <a:r>
              <a:rPr lang="zh-CN" altLang="en-US" sz="3200" smtClean="0">
                <a:solidFill>
                  <a:srgbClr val="002060"/>
                </a:solidFill>
              </a:rPr>
              <a:t>超时</a:t>
            </a:r>
            <a:endParaRPr lang="zh-CN" altLang="en-US" sz="3000" smtClean="0">
              <a:solidFill>
                <a:srgbClr val="002060"/>
              </a:solidFill>
            </a:endParaRPr>
          </a:p>
        </p:txBody>
      </p:sp>
      <p:sp>
        <p:nvSpPr>
          <p:cNvPr id="23556" name="Rectangle 4"/>
          <p:cNvSpPr>
            <a:spLocks noChangeArrowheads="1"/>
          </p:cNvSpPr>
          <p:nvPr/>
        </p:nvSpPr>
        <p:spPr bwMode="auto">
          <a:xfrm>
            <a:off x="0" y="3262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4" name="内容占位符 2"/>
          <p:cNvSpPr>
            <a:spLocks noGrp="1" noChangeArrowheads="1"/>
          </p:cNvSpPr>
          <p:nvPr>
            <p:ph idx="1"/>
          </p:nvPr>
        </p:nvSpPr>
        <p:spPr>
          <a:xfrm>
            <a:off x="360363" y="1725613"/>
            <a:ext cx="8291512" cy="2095500"/>
          </a:xfrm>
          <a:solidFill>
            <a:schemeClr val="bg1"/>
          </a:solidFill>
        </p:spPr>
        <p:txBody>
          <a:bodyPr/>
          <a:lstStyle/>
          <a:p>
            <a:pPr marL="0" indent="0">
              <a:lnSpc>
                <a:spcPct val="120000"/>
              </a:lnSpc>
              <a:buFont typeface="Wingdings" panose="05000000000000000000" pitchFamily="2" charset="2"/>
              <a:buNone/>
              <a:defRPr/>
            </a:pPr>
            <a:r>
              <a:rPr lang="zh-CN" altLang="en-US" sz="2200" b="1" dirty="0" smtClean="0">
                <a:solidFill>
                  <a:srgbClr val="0070C0"/>
                </a:solidFill>
                <a:latin typeface="宋体" panose="02010600030101010101" pitchFamily="2" charset="-122"/>
                <a:sym typeface="Arial" panose="020B0604020202020204" pitchFamily="34" charset="0"/>
              </a:rPr>
              <a:t>两种情况：</a:t>
            </a:r>
          </a:p>
          <a:p>
            <a:pPr>
              <a:lnSpc>
                <a:spcPct val="120000"/>
              </a:lnSpc>
              <a:buFont typeface="Wingdings" panose="05000000000000000000" pitchFamily="2" charset="2"/>
              <a:buChar char="l"/>
              <a:defRPr/>
            </a:pPr>
            <a:r>
              <a:rPr lang="zh-CN" altLang="en-US" sz="2200" b="1" dirty="0" smtClean="0">
                <a:solidFill>
                  <a:srgbClr val="0070C0"/>
                </a:solidFill>
                <a:latin typeface="宋体" panose="02010600030101010101" pitchFamily="2" charset="-122"/>
                <a:sym typeface="Arial" panose="020B0604020202020204" pitchFamily="34" charset="0"/>
              </a:rPr>
              <a:t>路由器把数据报的生存时间减至零时，路由器丢弃数据报，并向源主机发送超时报文；（代码</a:t>
            </a:r>
            <a:r>
              <a:rPr lang="en-US" altLang="zh-CN" sz="2200" b="1" dirty="0" smtClean="0">
                <a:solidFill>
                  <a:srgbClr val="0070C0"/>
                </a:solidFill>
                <a:latin typeface="宋体" panose="02010600030101010101" pitchFamily="2" charset="-122"/>
                <a:sym typeface="Arial" panose="020B0604020202020204" pitchFamily="34" charset="0"/>
              </a:rPr>
              <a:t>0</a:t>
            </a:r>
            <a:r>
              <a:rPr lang="zh-CN" altLang="en-US" sz="2200" b="1" dirty="0" smtClean="0">
                <a:solidFill>
                  <a:srgbClr val="0070C0"/>
                </a:solidFill>
                <a:latin typeface="宋体" panose="02010600030101010101" pitchFamily="2" charset="-122"/>
                <a:sym typeface="Arial" panose="020B0604020202020204" pitchFamily="34" charset="0"/>
              </a:rPr>
              <a:t>）</a:t>
            </a:r>
          </a:p>
          <a:p>
            <a:pPr>
              <a:lnSpc>
                <a:spcPct val="120000"/>
              </a:lnSpc>
              <a:buFont typeface="Wingdings" panose="05000000000000000000" pitchFamily="2" charset="2"/>
              <a:buChar char="l"/>
              <a:defRPr/>
            </a:pPr>
            <a:r>
              <a:rPr lang="zh-CN" altLang="en-US" sz="2200" b="1" dirty="0" smtClean="0">
                <a:solidFill>
                  <a:srgbClr val="0070C0"/>
                </a:solidFill>
                <a:latin typeface="宋体" panose="02010600030101010101" pitchFamily="2" charset="-122"/>
                <a:sym typeface="Arial" panose="020B0604020202020204" pitchFamily="34" charset="0"/>
              </a:rPr>
              <a:t>在规定的时间内没有收到所有的分片时，它就丢弃所有的分片</a:t>
            </a:r>
            <a:r>
              <a:rPr lang="zh-CN" altLang="en-US" sz="2200" b="1" dirty="0" smtClean="0">
                <a:latin typeface="宋体" panose="02010600030101010101" pitchFamily="2" charset="-122"/>
                <a:sym typeface="Arial" panose="020B0604020202020204" pitchFamily="34" charset="0"/>
              </a:rPr>
              <a:t>，并向源站发送超时报文。（代码</a:t>
            </a:r>
            <a:r>
              <a:rPr lang="en-US" altLang="zh-CN" sz="2200" b="1" dirty="0" smtClean="0">
                <a:latin typeface="宋体" panose="02010600030101010101" pitchFamily="2" charset="-122"/>
                <a:sym typeface="Arial" panose="020B0604020202020204" pitchFamily="34" charset="0"/>
              </a:rPr>
              <a:t>1</a:t>
            </a:r>
            <a:r>
              <a:rPr lang="zh-CN" altLang="en-US" sz="2200" b="1" dirty="0" smtClean="0">
                <a:latin typeface="宋体" panose="02010600030101010101" pitchFamily="2" charset="-122"/>
                <a:sym typeface="Arial" panose="020B0604020202020204" pitchFamily="34" charset="0"/>
              </a:rPr>
              <a:t>）</a:t>
            </a:r>
            <a:endParaRPr lang="en-US" altLang="zh-CN" sz="2200" b="1" dirty="0" smtClean="0">
              <a:latin typeface="宋体" panose="02010600030101010101" pitchFamily="2" charset="-122"/>
            </a:endParaRPr>
          </a:p>
          <a:p>
            <a:pPr>
              <a:lnSpc>
                <a:spcPct val="120000"/>
              </a:lnSpc>
              <a:defRPr/>
            </a:pPr>
            <a:endParaRPr lang="zh-CN" altLang="en-US" sz="2200" dirty="0" smtClean="0"/>
          </a:p>
        </p:txBody>
      </p:sp>
      <p:pic>
        <p:nvPicPr>
          <p:cNvPr id="23558"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0"/>
            <a:ext cx="4211637"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矩形 1"/>
          <p:cNvSpPr>
            <a:spLocks noChangeArrowheads="1"/>
          </p:cNvSpPr>
          <p:nvPr/>
        </p:nvSpPr>
        <p:spPr bwMode="auto">
          <a:xfrm>
            <a:off x="7667625" y="5876925"/>
            <a:ext cx="1296988"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title"/>
          </p:nvPr>
        </p:nvSpPr>
        <p:spPr>
          <a:xfrm>
            <a:off x="503238" y="765175"/>
            <a:ext cx="8116887" cy="839788"/>
          </a:xfrm>
        </p:spPr>
        <p:txBody>
          <a:bodyPr/>
          <a:lstStyle/>
          <a:p>
            <a:pPr eaLnBrk="1" hangingPunct="1"/>
            <a:r>
              <a:rPr lang="en-US" altLang="zh-CN" sz="3000" smtClean="0"/>
              <a:t>ICMP </a:t>
            </a:r>
            <a:r>
              <a:rPr lang="zh-CN" altLang="en-US" sz="3000" smtClean="0"/>
              <a:t>差错报告报文</a:t>
            </a:r>
            <a:r>
              <a:rPr lang="en-US" altLang="zh-CN" sz="3000" smtClean="0"/>
              <a:t>-</a:t>
            </a:r>
            <a:r>
              <a:rPr lang="zh-CN" altLang="en-US" sz="3000" smtClean="0">
                <a:solidFill>
                  <a:srgbClr val="002060"/>
                </a:solidFill>
              </a:rPr>
              <a:t>类型</a:t>
            </a:r>
            <a:r>
              <a:rPr lang="en-US" altLang="zh-CN" sz="3000" smtClean="0">
                <a:solidFill>
                  <a:srgbClr val="002060"/>
                </a:solidFill>
              </a:rPr>
              <a:t>12</a:t>
            </a:r>
            <a:r>
              <a:rPr lang="zh-CN" altLang="en-US" sz="3000" smtClean="0">
                <a:solidFill>
                  <a:srgbClr val="002060"/>
                </a:solidFill>
              </a:rPr>
              <a:t>：</a:t>
            </a:r>
            <a:r>
              <a:rPr lang="zh-CN" altLang="en-US" sz="3200" smtClean="0">
                <a:solidFill>
                  <a:srgbClr val="002060"/>
                </a:solidFill>
              </a:rPr>
              <a:t>参数问题</a:t>
            </a:r>
            <a:endParaRPr lang="zh-CN" altLang="en-US" sz="3000" smtClean="0">
              <a:solidFill>
                <a:srgbClr val="002060"/>
              </a:solidFill>
            </a:endParaRPr>
          </a:p>
        </p:txBody>
      </p:sp>
      <p:sp>
        <p:nvSpPr>
          <p:cNvPr id="24579" name="Rectangle 4"/>
          <p:cNvSpPr>
            <a:spLocks noChangeArrowheads="1"/>
          </p:cNvSpPr>
          <p:nvPr/>
        </p:nvSpPr>
        <p:spPr bwMode="auto">
          <a:xfrm>
            <a:off x="0" y="3262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24580" name="内容占位符 2"/>
          <p:cNvSpPr>
            <a:spLocks noGrp="1"/>
          </p:cNvSpPr>
          <p:nvPr>
            <p:ph idx="1"/>
          </p:nvPr>
        </p:nvSpPr>
        <p:spPr>
          <a:xfrm>
            <a:off x="412750" y="1839913"/>
            <a:ext cx="8461375" cy="792162"/>
          </a:xfrm>
        </p:spPr>
        <p:txBody>
          <a:bodyPr/>
          <a:lstStyle/>
          <a:p>
            <a:pPr marL="0" indent="0">
              <a:lnSpc>
                <a:spcPct val="120000"/>
              </a:lnSpc>
              <a:buFont typeface="Wingdings" panose="05000000000000000000" pitchFamily="2" charset="2"/>
              <a:buNone/>
            </a:pPr>
            <a:r>
              <a:rPr lang="zh-CN" altLang="en-US" sz="2200" b="1" noProof="1" smtClean="0">
                <a:solidFill>
                  <a:srgbClr val="0070C0"/>
                </a:solidFill>
                <a:latin typeface="Times New Roman" panose="02020603050405020304" pitchFamily="18" charset="0"/>
              </a:rPr>
              <a:t>当路由器或目的主机收到数据报后，根据其首部中的检验和字段发现首部在传输过程中出现了误码，就丢弃该数据报，并向源点发送参数问题报文。</a:t>
            </a:r>
            <a:endParaRPr lang="zh-CN" altLang="zh-CN" sz="2200" b="1" noProof="1" smtClean="0">
              <a:solidFill>
                <a:srgbClr val="0070C0"/>
              </a:solidFill>
              <a:latin typeface="Times New Roman" panose="02020603050405020304" pitchFamily="18" charset="0"/>
            </a:endParaRPr>
          </a:p>
        </p:txBody>
      </p:sp>
      <p:pic>
        <p:nvPicPr>
          <p:cNvPr id="24581"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15875"/>
            <a:ext cx="4489450"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2750" y="3255963"/>
            <a:ext cx="8396288"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xfrm>
            <a:off x="0" y="14288"/>
            <a:ext cx="9144000" cy="839787"/>
          </a:xfrm>
          <a:solidFill>
            <a:schemeClr val="bg1"/>
          </a:solidFill>
        </p:spPr>
        <p:txBody>
          <a:bodyPr/>
          <a:lstStyle/>
          <a:p>
            <a:pPr eaLnBrk="1" hangingPunct="1"/>
            <a:r>
              <a:rPr lang="en-US" altLang="zh-CN" sz="3000" smtClean="0"/>
              <a:t>ICMP </a:t>
            </a:r>
            <a:r>
              <a:rPr lang="zh-CN" altLang="en-US" sz="3000" smtClean="0"/>
              <a:t>差错报告报文</a:t>
            </a:r>
            <a:r>
              <a:rPr lang="en-US" altLang="zh-CN" sz="3000" smtClean="0"/>
              <a:t>-</a:t>
            </a:r>
            <a:r>
              <a:rPr lang="zh-CN" altLang="en-US" sz="3000" smtClean="0">
                <a:solidFill>
                  <a:srgbClr val="002060"/>
                </a:solidFill>
              </a:rPr>
              <a:t>类型</a:t>
            </a:r>
            <a:r>
              <a:rPr lang="en-US" altLang="zh-CN" sz="3000" smtClean="0">
                <a:solidFill>
                  <a:srgbClr val="002060"/>
                </a:solidFill>
              </a:rPr>
              <a:t>5</a:t>
            </a:r>
            <a:r>
              <a:rPr lang="zh-CN" altLang="en-US" sz="3000" smtClean="0">
                <a:solidFill>
                  <a:srgbClr val="002060"/>
                </a:solidFill>
              </a:rPr>
              <a:t>：重定向</a:t>
            </a:r>
          </a:p>
        </p:txBody>
      </p:sp>
      <p:sp>
        <p:nvSpPr>
          <p:cNvPr id="25603" name="Rectangle 4"/>
          <p:cNvSpPr>
            <a:spLocks noChangeArrowheads="1"/>
          </p:cNvSpPr>
          <p:nvPr/>
        </p:nvSpPr>
        <p:spPr bwMode="auto">
          <a:xfrm>
            <a:off x="0" y="3262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25604" name="内容占位符 2"/>
          <p:cNvSpPr>
            <a:spLocks noGrp="1"/>
          </p:cNvSpPr>
          <p:nvPr>
            <p:ph idx="1"/>
          </p:nvPr>
        </p:nvSpPr>
        <p:spPr>
          <a:xfrm>
            <a:off x="107950" y="938213"/>
            <a:ext cx="8928100" cy="1516062"/>
          </a:xfrm>
          <a:solidFill>
            <a:schemeClr val="bg1"/>
          </a:solidFill>
        </p:spPr>
        <p:txBody>
          <a:bodyPr/>
          <a:lstStyle/>
          <a:p>
            <a:pPr marL="0" indent="0">
              <a:lnSpc>
                <a:spcPct val="120000"/>
              </a:lnSpc>
              <a:buFont typeface="Wingdings" panose="05000000000000000000" pitchFamily="2" charset="2"/>
              <a:buNone/>
            </a:pPr>
            <a:r>
              <a:rPr lang="zh-CN" altLang="en-US" sz="2200" b="1" noProof="1" smtClean="0">
                <a:latin typeface="Times New Roman" panose="02020603050405020304" pitchFamily="18" charset="0"/>
              </a:rPr>
              <a:t>如果路由器发现发送端主机使用了次优的路径发送数据，那么它会返回一个</a:t>
            </a:r>
            <a:r>
              <a:rPr lang="en-US" altLang="zh-CN" sz="2200" b="1" noProof="1" smtClean="0">
                <a:latin typeface="Times New Roman" panose="02020603050405020304" pitchFamily="18" charset="0"/>
              </a:rPr>
              <a:t>ICMP</a:t>
            </a:r>
            <a:r>
              <a:rPr lang="zh-CN" altLang="en-US" sz="2200" b="1" noProof="1" smtClean="0">
                <a:latin typeface="Times New Roman" panose="02020603050405020304" pitchFamily="18" charset="0"/>
              </a:rPr>
              <a:t>重定向（</a:t>
            </a:r>
            <a:r>
              <a:rPr lang="en-US" altLang="zh-CN" sz="2200" b="1" noProof="1" smtClean="0">
                <a:latin typeface="Times New Roman" panose="02020603050405020304" pitchFamily="18" charset="0"/>
              </a:rPr>
              <a:t>ICMP Redirect Message</a:t>
            </a:r>
            <a:r>
              <a:rPr lang="zh-CN" altLang="en-US" sz="2200" b="1" noProof="1" smtClean="0">
                <a:latin typeface="Times New Roman" panose="02020603050405020304" pitchFamily="18" charset="0"/>
              </a:rPr>
              <a:t>）的消息给这个主机。在这个消息中包含了最合适的路由信息和源数据。这主要发生在路由器持有更好的路由信息的情况下。路由器会通过这样的</a:t>
            </a:r>
            <a:r>
              <a:rPr lang="en-US" altLang="zh-CN" sz="2200" b="1" noProof="1" smtClean="0">
                <a:latin typeface="Times New Roman" panose="02020603050405020304" pitchFamily="18" charset="0"/>
              </a:rPr>
              <a:t>ICMP</a:t>
            </a:r>
            <a:r>
              <a:rPr lang="zh-CN" altLang="en-US" sz="2200" b="1" noProof="1" smtClean="0">
                <a:latin typeface="Times New Roman" panose="02020603050405020304" pitchFamily="18" charset="0"/>
              </a:rPr>
              <a:t>消息给发送端主机一个更合适的发送路由。</a:t>
            </a:r>
            <a:endParaRPr lang="zh-CN" altLang="zh-CN" sz="2200" b="1" noProof="1" smtClean="0">
              <a:latin typeface="Times New Roman" panose="02020603050405020304" pitchFamily="18" charset="0"/>
            </a:endParaRPr>
          </a:p>
        </p:txBody>
      </p:sp>
      <p:pic>
        <p:nvPicPr>
          <p:cNvPr id="2560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946400"/>
            <a:ext cx="6858000"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843213" y="2636838"/>
            <a:ext cx="2630487" cy="625475"/>
          </a:xfrm>
        </p:spPr>
        <p:txBody>
          <a:bodyPr/>
          <a:lstStyle/>
          <a:p>
            <a:pPr eaLnBrk="1" hangingPunct="1"/>
            <a:r>
              <a:rPr lang="en-US" altLang="zh-CN" sz="3400" b="1" smtClean="0">
                <a:solidFill>
                  <a:srgbClr val="002060"/>
                </a:solidFill>
              </a:rPr>
              <a:t>ICMP </a:t>
            </a:r>
            <a:r>
              <a:rPr lang="zh-CN" altLang="en-US" sz="3400" b="1" smtClean="0">
                <a:solidFill>
                  <a:srgbClr val="002060"/>
                </a:solidFill>
              </a:rPr>
              <a:t>询问</a:t>
            </a:r>
          </a:p>
        </p:txBody>
      </p:sp>
      <p:sp>
        <p:nvSpPr>
          <p:cNvPr id="26627" name="Rectangle 3"/>
          <p:cNvSpPr>
            <a:spLocks noGrp="1" noChangeArrowheads="1"/>
          </p:cNvSpPr>
          <p:nvPr>
            <p:ph type="body" idx="1"/>
          </p:nvPr>
        </p:nvSpPr>
        <p:spPr>
          <a:xfrm>
            <a:off x="2627313" y="3860800"/>
            <a:ext cx="3889375" cy="1235075"/>
          </a:xfrm>
        </p:spPr>
        <p:txBody>
          <a:bodyPr/>
          <a:lstStyle/>
          <a:p>
            <a:pPr algn="just" eaLnBrk="1" hangingPunct="1">
              <a:lnSpc>
                <a:spcPct val="150000"/>
              </a:lnSpc>
              <a:buFont typeface="Wingdings" panose="05000000000000000000" pitchFamily="2" charset="2"/>
              <a:buChar char="l"/>
            </a:pPr>
            <a:r>
              <a:rPr lang="zh-CN" altLang="en-US" sz="2800" smtClean="0"/>
              <a:t>回送请求和回答</a:t>
            </a:r>
            <a:endParaRPr lang="en-US" altLang="zh-CN" sz="2800" smtClean="0"/>
          </a:p>
          <a:p>
            <a:pPr algn="just" eaLnBrk="1" hangingPunct="1">
              <a:lnSpc>
                <a:spcPct val="150000"/>
              </a:lnSpc>
              <a:buFont typeface="Wingdings" panose="05000000000000000000" pitchFamily="2" charset="2"/>
              <a:buChar char="l"/>
            </a:pPr>
            <a:r>
              <a:rPr lang="zh-CN" altLang="en-US" sz="2800" smtClean="0"/>
              <a:t>时间戳请求和回答</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39750" y="549275"/>
            <a:ext cx="8116888" cy="985838"/>
          </a:xfrm>
        </p:spPr>
        <p:txBody>
          <a:bodyPr/>
          <a:lstStyle/>
          <a:p>
            <a:pPr eaLnBrk="1" hangingPunct="1"/>
            <a:r>
              <a:rPr lang="en-US" altLang="zh-CN" sz="2800" smtClean="0"/>
              <a:t>ICMP </a:t>
            </a:r>
            <a:r>
              <a:rPr lang="zh-CN" altLang="en-US" sz="2800" smtClean="0"/>
              <a:t>回送请求（</a:t>
            </a:r>
            <a:r>
              <a:rPr lang="en-US" altLang="zh-CN" sz="2800" smtClean="0"/>
              <a:t>8</a:t>
            </a:r>
            <a:r>
              <a:rPr lang="zh-CN" altLang="en-US" sz="2800" smtClean="0"/>
              <a:t>）和回答（</a:t>
            </a:r>
            <a:r>
              <a:rPr lang="en-US" altLang="zh-CN" sz="2800" smtClean="0"/>
              <a:t>0</a:t>
            </a:r>
            <a:r>
              <a:rPr lang="zh-CN" altLang="en-US" sz="2800" smtClean="0"/>
              <a:t>）报文</a:t>
            </a:r>
          </a:p>
        </p:txBody>
      </p:sp>
      <p:sp>
        <p:nvSpPr>
          <p:cNvPr id="27651" name="内容占位符 2"/>
          <p:cNvSpPr>
            <a:spLocks noGrp="1" noChangeArrowheads="1"/>
          </p:cNvSpPr>
          <p:nvPr>
            <p:ph idx="1"/>
          </p:nvPr>
        </p:nvSpPr>
        <p:spPr>
          <a:xfrm>
            <a:off x="382588" y="1844675"/>
            <a:ext cx="8291512" cy="1622425"/>
          </a:xfrm>
        </p:spPr>
        <p:txBody>
          <a:bodyPr/>
          <a:lstStyle/>
          <a:p>
            <a:pPr>
              <a:lnSpc>
                <a:spcPct val="120000"/>
              </a:lnSpc>
              <a:buFont typeface="Wingdings" panose="05000000000000000000" pitchFamily="2" charset="2"/>
              <a:buChar char="l"/>
            </a:pPr>
            <a:r>
              <a:rPr lang="zh-CN" altLang="en-US" sz="2200" smtClean="0"/>
              <a:t>回送请求和应答数据包用来测试从发送主机到接收主机的网络链路是否完好以及目标主机的 TCP/IP 协议是否工作正常。</a:t>
            </a:r>
          </a:p>
          <a:p>
            <a:pPr>
              <a:lnSpc>
                <a:spcPct val="120000"/>
              </a:lnSpc>
              <a:buFont typeface="Wingdings" panose="05000000000000000000" pitchFamily="2" charset="2"/>
              <a:buChar char="l"/>
            </a:pPr>
            <a:r>
              <a:rPr lang="zh-CN" altLang="en-US" sz="2200" smtClean="0"/>
              <a:t>回送请求与应答数据包的格式</a:t>
            </a:r>
          </a:p>
        </p:txBody>
      </p:sp>
      <p:sp>
        <p:nvSpPr>
          <p:cNvPr id="6" name="文本框 5"/>
          <p:cNvSpPr txBox="1">
            <a:spLocks noChangeArrowheads="1"/>
          </p:cNvSpPr>
          <p:nvPr/>
        </p:nvSpPr>
        <p:spPr bwMode="auto">
          <a:xfrm>
            <a:off x="433388" y="3357563"/>
            <a:ext cx="8567737" cy="242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defRPr/>
            </a:pPr>
            <a:r>
              <a:rPr lang="zh-CN" altLang="en-US" sz="2200" dirty="0">
                <a:solidFill>
                  <a:schemeClr val="tx1"/>
                </a:solidFill>
                <a:latin typeface="Arial" panose="020B0604020202020204" pitchFamily="34" charset="0"/>
                <a:ea typeface="微软雅黑" panose="020B0503020204020204" pitchFamily="34" charset="-122"/>
              </a:rPr>
              <a:t>其中：</a:t>
            </a:r>
          </a:p>
          <a:p>
            <a:pPr marL="469900" indent="-469900">
              <a:lnSpc>
                <a:spcPct val="130000"/>
              </a:lnSpc>
              <a:spcBef>
                <a:spcPct val="20000"/>
              </a:spcBef>
              <a:buClr>
                <a:schemeClr val="accent2"/>
              </a:buClr>
              <a:buFont typeface="Wingdings" panose="05000000000000000000" pitchFamily="2" charset="2"/>
              <a:buChar char="l"/>
              <a:defRPr/>
            </a:pPr>
            <a:r>
              <a:rPr lang="zh-CN" altLang="en-US" sz="2200" dirty="0">
                <a:solidFill>
                  <a:schemeClr val="tx1"/>
                </a:solidFill>
                <a:latin typeface="+mn-lt"/>
                <a:ea typeface="+mn-ea"/>
              </a:rPr>
              <a:t>可选数据字段是一个变长的字段，发送方可以用任何数据填充该字段，该字段的长度也可以为 0 。</a:t>
            </a:r>
          </a:p>
          <a:p>
            <a:pPr marL="469900" indent="-469900">
              <a:lnSpc>
                <a:spcPct val="130000"/>
              </a:lnSpc>
              <a:spcBef>
                <a:spcPct val="20000"/>
              </a:spcBef>
              <a:buClr>
                <a:schemeClr val="accent2"/>
              </a:buClr>
              <a:buFont typeface="Wingdings" panose="05000000000000000000" pitchFamily="2" charset="2"/>
              <a:buChar char="l"/>
              <a:defRPr/>
            </a:pPr>
            <a:r>
              <a:rPr lang="zh-CN" altLang="en-US" sz="2200" dirty="0">
                <a:solidFill>
                  <a:schemeClr val="tx1"/>
                </a:solidFill>
                <a:latin typeface="+mn-lt"/>
                <a:ea typeface="+mn-ea"/>
              </a:rPr>
              <a:t>标识和序列号字段是发送方用来匹配请求数据包和应答数据包的。可由发送方任意使用。</a:t>
            </a:r>
          </a:p>
        </p:txBody>
      </p:sp>
      <p:pic>
        <p:nvPicPr>
          <p:cNvPr id="27653"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4238" y="0"/>
            <a:ext cx="4427537"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Text Box 15"/>
          <p:cNvSpPr txBox="1">
            <a:spLocks noChangeArrowheads="1"/>
          </p:cNvSpPr>
          <p:nvPr/>
        </p:nvSpPr>
        <p:spPr bwMode="auto">
          <a:xfrm>
            <a:off x="2700338" y="3213100"/>
            <a:ext cx="3382962" cy="628650"/>
          </a:xfrm>
          <a:prstGeom prst="rect">
            <a:avLst/>
          </a:prstGeom>
          <a:noFill/>
          <a:ln>
            <a:noFill/>
          </a:ln>
          <a:effectLst>
            <a:outerShdw dist="35921" dir="2700000" algn="ctr" rotWithShape="0">
              <a:srgbClr val="FFFF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80000"/>
              </a:lnSpc>
              <a:spcBef>
                <a:spcPct val="50000"/>
              </a:spcBef>
              <a:buClrTx/>
              <a:buFontTx/>
              <a:buNone/>
            </a:pPr>
            <a:r>
              <a:rPr kumimoji="1" lang="en-US" altLang="zh-CN" sz="4400" b="1">
                <a:solidFill>
                  <a:srgbClr val="FF0000"/>
                </a:solidFill>
                <a:latin typeface="黑体" panose="02010609060101010101" pitchFamily="49" charset="-122"/>
                <a:ea typeface="黑体" panose="02010609060101010101" pitchFamily="49" charset="-122"/>
              </a:rPr>
              <a:t>ICMP</a:t>
            </a:r>
            <a:r>
              <a:rPr kumimoji="1" lang="zh-CN" altLang="en-US" sz="4400" b="1">
                <a:solidFill>
                  <a:srgbClr val="FF0000"/>
                </a:solidFill>
                <a:latin typeface="黑体" panose="02010609060101010101" pitchFamily="49" charset="-122"/>
                <a:ea typeface="黑体" panose="02010609060101010101" pitchFamily="49" charset="-122"/>
              </a:rPr>
              <a:t>协议</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39750" y="549275"/>
            <a:ext cx="8116888" cy="985838"/>
          </a:xfrm>
        </p:spPr>
        <p:txBody>
          <a:bodyPr/>
          <a:lstStyle/>
          <a:p>
            <a:pPr eaLnBrk="1" hangingPunct="1"/>
            <a:r>
              <a:rPr lang="en-US" altLang="zh-CN" sz="2800" smtClean="0"/>
              <a:t>ICMP </a:t>
            </a:r>
            <a:r>
              <a:rPr lang="zh-CN" altLang="en-US" sz="2800" smtClean="0"/>
              <a:t>回送请求和回答报文</a:t>
            </a:r>
          </a:p>
        </p:txBody>
      </p:sp>
      <p:sp>
        <p:nvSpPr>
          <p:cNvPr id="28675" name="文本框 4"/>
          <p:cNvSpPr txBox="1">
            <a:spLocks noChangeArrowheads="1"/>
          </p:cNvSpPr>
          <p:nvPr/>
        </p:nvSpPr>
        <p:spPr bwMode="auto">
          <a:xfrm>
            <a:off x="479425" y="1624013"/>
            <a:ext cx="8569325" cy="317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nSpc>
                <a:spcPct val="130000"/>
              </a:lnSpc>
            </a:pPr>
            <a:r>
              <a:rPr lang="zh-CN" altLang="en-US" sz="2200">
                <a:solidFill>
                  <a:schemeClr val="tx1"/>
                </a:solidFill>
                <a:latin typeface="Arial" panose="020B0604020202020204" pitchFamily="34" charset="0"/>
                <a:ea typeface="微软雅黑" panose="020B0503020204020204" pitchFamily="34" charset="-122"/>
              </a:rPr>
              <a:t>工作过程如下：</a:t>
            </a:r>
          </a:p>
          <a:p>
            <a:pPr>
              <a:lnSpc>
                <a:spcPct val="130000"/>
              </a:lnSpc>
            </a:pPr>
            <a:r>
              <a:rPr lang="en-US" altLang="zh-CN" sz="2200">
                <a:solidFill>
                  <a:schemeClr val="tx1"/>
                </a:solidFill>
                <a:latin typeface="Arial" panose="020B0604020202020204" pitchFamily="34" charset="0"/>
                <a:ea typeface="微软雅黑" panose="020B0503020204020204" pitchFamily="34" charset="-122"/>
              </a:rPr>
              <a:t>1</a:t>
            </a:r>
            <a:r>
              <a:rPr lang="zh-CN" altLang="en-US" sz="2200">
                <a:solidFill>
                  <a:schemeClr val="tx1"/>
                </a:solidFill>
                <a:latin typeface="Arial" panose="020B0604020202020204" pitchFamily="34" charset="0"/>
                <a:ea typeface="微软雅黑" panose="020B0503020204020204" pitchFamily="34" charset="-122"/>
              </a:rPr>
              <a:t>）发送方构造一个回送请求数据包，类型是</a:t>
            </a:r>
            <a:r>
              <a:rPr lang="en-US" altLang="zh-CN" sz="2200">
                <a:solidFill>
                  <a:schemeClr val="tx1"/>
                </a:solidFill>
                <a:latin typeface="Arial" panose="020B0604020202020204" pitchFamily="34" charset="0"/>
                <a:ea typeface="微软雅黑" panose="020B0503020204020204" pitchFamily="34" charset="-122"/>
              </a:rPr>
              <a:t>8</a:t>
            </a:r>
            <a:r>
              <a:rPr lang="zh-CN" altLang="en-US" sz="2200">
                <a:solidFill>
                  <a:schemeClr val="tx1"/>
                </a:solidFill>
                <a:latin typeface="Arial" panose="020B0604020202020204" pitchFamily="34" charset="0"/>
                <a:ea typeface="微软雅黑" panose="020B0503020204020204" pitchFamily="34" charset="-122"/>
              </a:rPr>
              <a:t>，代码为</a:t>
            </a:r>
            <a:r>
              <a:rPr lang="en-US" altLang="zh-CN" sz="2200">
                <a:solidFill>
                  <a:schemeClr val="tx1"/>
                </a:solidFill>
                <a:latin typeface="Arial" panose="020B0604020202020204" pitchFamily="34" charset="0"/>
                <a:ea typeface="微软雅黑" panose="020B0503020204020204" pitchFamily="34" charset="-122"/>
              </a:rPr>
              <a:t>0</a:t>
            </a:r>
            <a:r>
              <a:rPr lang="zh-CN" altLang="en-US" sz="2200">
                <a:solidFill>
                  <a:schemeClr val="tx1"/>
                </a:solidFill>
                <a:latin typeface="Arial" panose="020B0604020202020204" pitchFamily="34" charset="0"/>
                <a:ea typeface="微软雅黑" panose="020B0503020204020204" pitchFamily="34" charset="-122"/>
              </a:rPr>
              <a:t>，它可以设置任意长度的可选数据字段，其中可以随意填写数据。</a:t>
            </a:r>
          </a:p>
          <a:p>
            <a:pPr>
              <a:lnSpc>
                <a:spcPct val="130000"/>
              </a:lnSpc>
            </a:pPr>
            <a:r>
              <a:rPr lang="en-US" altLang="zh-CN" sz="2200">
                <a:solidFill>
                  <a:schemeClr val="tx1"/>
                </a:solidFill>
                <a:latin typeface="Arial" panose="020B0604020202020204" pitchFamily="34" charset="0"/>
                <a:ea typeface="微软雅黑" panose="020B0503020204020204" pitchFamily="34" charset="-122"/>
              </a:rPr>
              <a:t>2</a:t>
            </a:r>
            <a:r>
              <a:rPr lang="zh-CN" altLang="en-US" sz="2200">
                <a:solidFill>
                  <a:schemeClr val="tx1"/>
                </a:solidFill>
                <a:latin typeface="Arial" panose="020B0604020202020204" pitchFamily="34" charset="0"/>
                <a:ea typeface="微软雅黑" panose="020B0503020204020204" pitchFamily="34" charset="-122"/>
              </a:rPr>
              <a:t>）目标主机收到该数据包后将类型字段由 8 改为 0 ，再发送给请求数据包的发送方。</a:t>
            </a:r>
          </a:p>
          <a:p>
            <a:pPr>
              <a:lnSpc>
                <a:spcPct val="130000"/>
              </a:lnSpc>
            </a:pPr>
            <a:r>
              <a:rPr lang="en-US" altLang="zh-CN" sz="2200">
                <a:solidFill>
                  <a:schemeClr val="tx1"/>
                </a:solidFill>
                <a:latin typeface="Arial" panose="020B0604020202020204" pitchFamily="34" charset="0"/>
                <a:ea typeface="微软雅黑" panose="020B0503020204020204" pitchFamily="34" charset="-122"/>
              </a:rPr>
              <a:t>3</a:t>
            </a:r>
            <a:r>
              <a:rPr lang="zh-CN" altLang="en-US" sz="2200">
                <a:solidFill>
                  <a:schemeClr val="tx1"/>
                </a:solidFill>
                <a:latin typeface="Arial" panose="020B0604020202020204" pitchFamily="34" charset="0"/>
                <a:ea typeface="微软雅黑" panose="020B0503020204020204" pitchFamily="34" charset="-122"/>
              </a:rPr>
              <a:t>）一旦请求发送方收到请求应答数据包，可以肯定：从发送方到接收方的网络通路工作正常；目标主机的 TCP/IP 协议工作正常。</a:t>
            </a:r>
          </a:p>
        </p:txBody>
      </p:sp>
      <p:pic>
        <p:nvPicPr>
          <p:cNvPr id="2867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4797425"/>
            <a:ext cx="4635500"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9750" y="549275"/>
            <a:ext cx="8116888" cy="985838"/>
          </a:xfrm>
        </p:spPr>
        <p:txBody>
          <a:bodyPr/>
          <a:lstStyle/>
          <a:p>
            <a:pPr eaLnBrk="1" hangingPunct="1"/>
            <a:r>
              <a:rPr lang="en-US" altLang="zh-CN" sz="2800" smtClean="0"/>
              <a:t>ICMP </a:t>
            </a:r>
            <a:r>
              <a:rPr lang="zh-CN" altLang="en-US" sz="2800" smtClean="0"/>
              <a:t>时间戳请求（</a:t>
            </a:r>
            <a:r>
              <a:rPr lang="en-US" altLang="zh-CN" sz="2800" smtClean="0"/>
              <a:t>13</a:t>
            </a:r>
            <a:r>
              <a:rPr lang="zh-CN" altLang="en-US" sz="2800" smtClean="0"/>
              <a:t>）和回答（</a:t>
            </a:r>
            <a:r>
              <a:rPr lang="en-US" altLang="zh-CN" sz="2800" smtClean="0"/>
              <a:t>14</a:t>
            </a:r>
            <a:r>
              <a:rPr lang="zh-CN" altLang="en-US" sz="2800" smtClean="0"/>
              <a:t>）报文</a:t>
            </a:r>
          </a:p>
        </p:txBody>
      </p:sp>
      <p:sp>
        <p:nvSpPr>
          <p:cNvPr id="29699" name="内容占位符 2"/>
          <p:cNvSpPr>
            <a:spLocks noGrp="1" noChangeArrowheads="1"/>
          </p:cNvSpPr>
          <p:nvPr>
            <p:ph idx="1"/>
          </p:nvPr>
        </p:nvSpPr>
        <p:spPr>
          <a:xfrm>
            <a:off x="452438" y="1844675"/>
            <a:ext cx="8291512" cy="2422525"/>
          </a:xfrm>
        </p:spPr>
        <p:txBody>
          <a:bodyPr/>
          <a:lstStyle/>
          <a:p>
            <a:pPr marL="0" indent="0">
              <a:buFont typeface="Wingdings" panose="05000000000000000000" pitchFamily="2" charset="2"/>
              <a:buNone/>
            </a:pPr>
            <a:r>
              <a:rPr lang="zh-CN" altLang="en-US" sz="2400" dirty="0" smtClean="0"/>
              <a:t>目的：</a:t>
            </a:r>
          </a:p>
          <a:p>
            <a:pPr marL="0" indent="0">
              <a:buFont typeface="Wingdings" panose="05000000000000000000" pitchFamily="2" charset="2"/>
              <a:buNone/>
            </a:pPr>
            <a:r>
              <a:rPr lang="zh-CN" altLang="en-US" sz="2400" dirty="0" smtClean="0"/>
              <a:t>（</a:t>
            </a:r>
            <a:r>
              <a:rPr lang="en-US" altLang="zh-CN" sz="2400" dirty="0" smtClean="0"/>
              <a:t>1</a:t>
            </a:r>
            <a:r>
              <a:rPr lang="zh-CN" altLang="en-US" sz="2400" dirty="0" smtClean="0"/>
              <a:t>）用来确定</a:t>
            </a:r>
            <a:r>
              <a:rPr lang="en-US" altLang="zh-CN" sz="2400" dirty="0" smtClean="0"/>
              <a:t>IP</a:t>
            </a:r>
            <a:r>
              <a:rPr lang="zh-CN" altLang="en-US" sz="2400" dirty="0" smtClean="0"/>
              <a:t>数据包在这两个机器之间来回所需的往返时间</a:t>
            </a:r>
          </a:p>
          <a:p>
            <a:pPr marL="0" indent="0">
              <a:buFont typeface="Wingdings" panose="05000000000000000000" pitchFamily="2" charset="2"/>
              <a:buNone/>
            </a:pPr>
            <a:r>
              <a:rPr lang="zh-CN" altLang="en-US" sz="2400" dirty="0" smtClean="0"/>
              <a:t>（</a:t>
            </a:r>
            <a:r>
              <a:rPr lang="en-US" altLang="zh-CN" sz="2400" dirty="0" smtClean="0"/>
              <a:t>2</a:t>
            </a:r>
            <a:r>
              <a:rPr lang="zh-CN" altLang="en-US" sz="2400" dirty="0" smtClean="0"/>
              <a:t>）也可用于同步两个机器的时钟</a:t>
            </a:r>
          </a:p>
          <a:p>
            <a:pPr marL="0" indent="0">
              <a:buFont typeface="Wingdings" panose="05000000000000000000" pitchFamily="2" charset="2"/>
              <a:buNone/>
            </a:pPr>
            <a:r>
              <a:rPr lang="zh-CN" altLang="en-US" sz="2400" dirty="0" smtClean="0"/>
              <a:t>I C M P时间戳请求和应答报文格式如图所示</a:t>
            </a:r>
          </a:p>
        </p:txBody>
      </p:sp>
      <p:graphicFrame>
        <p:nvGraphicFramePr>
          <p:cNvPr id="6" name="Group 3"/>
          <p:cNvGraphicFramePr>
            <a:graphicFrameLocks noGrp="1"/>
          </p:cNvGraphicFramePr>
          <p:nvPr>
            <p:extLst>
              <p:ext uri="{D42A27DB-BD31-4B8C-83A1-F6EECF244321}">
                <p14:modId xmlns:p14="http://schemas.microsoft.com/office/powerpoint/2010/main" val="114659239"/>
              </p:ext>
            </p:extLst>
          </p:nvPr>
        </p:nvGraphicFramePr>
        <p:xfrm>
          <a:off x="712788" y="4267200"/>
          <a:ext cx="7772400" cy="2019301"/>
        </p:xfrm>
        <a:graphic>
          <a:graphicData uri="http://schemas.openxmlformats.org/drawingml/2006/table">
            <a:tbl>
              <a:tblPr/>
              <a:tblGrid>
                <a:gridCol w="2222500"/>
                <a:gridCol w="1625600"/>
                <a:gridCol w="3924300"/>
              </a:tblGrid>
              <a:tr h="366220">
                <a:tc>
                  <a:txBody>
                    <a:bodyPr/>
                    <a:lstStyle/>
                    <a:p>
                      <a:pPr marL="0" marR="0" lvl="0" indent="0" algn="ctr" defTabSz="914400" rtl="0" eaLnBrk="0" fontAlgn="base" latinLnBrk="0" hangingPunct="0">
                        <a:spcBef>
                          <a:spcPct val="20000"/>
                        </a:spcBef>
                        <a:spcAft>
                          <a:spcPct val="0"/>
                        </a:spcAft>
                        <a:buClrTx/>
                        <a:buSzTx/>
                        <a:buFontTx/>
                        <a:buNone/>
                      </a:pPr>
                      <a:r>
                        <a:rPr kumimoji="0" lang="zh-CN" sz="1800" b="1" i="0" u="none" strike="noStrike" cap="none" normalizeH="0" baseline="0" dirty="0" smtClean="0">
                          <a:ln>
                            <a:noFill/>
                          </a:ln>
                          <a:solidFill>
                            <a:srgbClr val="FF0000"/>
                          </a:solidFill>
                          <a:effectLst/>
                          <a:latin typeface="Calibri" pitchFamily="34" charset="0"/>
                          <a:ea typeface="宋体" pitchFamily="2" charset="-122"/>
                        </a:rPr>
                        <a:t>类型</a:t>
                      </a:r>
                      <a:r>
                        <a:rPr kumimoji="0" lang="zh-CN" altLang="en-US" sz="1800" b="1" i="0" u="none" strike="noStrike" cap="none" normalizeH="0" baseline="0" dirty="0" smtClean="0">
                          <a:ln>
                            <a:noFill/>
                          </a:ln>
                          <a:solidFill>
                            <a:srgbClr val="FF0000"/>
                          </a:solidFill>
                          <a:effectLst/>
                          <a:latin typeface="Calibri" pitchFamily="34" charset="0"/>
                          <a:ea typeface="宋体" pitchFamily="2" charset="-122"/>
                        </a:rPr>
                        <a:t>（</a:t>
                      </a:r>
                      <a:r>
                        <a:rPr kumimoji="0" lang="en-US" altLang="zh-CN" sz="1800" b="1" i="0" u="none" strike="noStrike" cap="none" normalizeH="0" baseline="0" dirty="0" smtClean="0">
                          <a:ln>
                            <a:noFill/>
                          </a:ln>
                          <a:solidFill>
                            <a:srgbClr val="FF0000"/>
                          </a:solidFill>
                          <a:effectLst/>
                          <a:latin typeface="Calibri" pitchFamily="34" charset="0"/>
                          <a:ea typeface="宋体" pitchFamily="2" charset="-122"/>
                        </a:rPr>
                        <a:t>17</a:t>
                      </a:r>
                      <a:r>
                        <a:rPr kumimoji="0" lang="zh-CN" altLang="en-US" sz="1800" b="1" i="0" u="none" strike="noStrike" cap="none" normalizeH="0" baseline="0" dirty="0" smtClean="0">
                          <a:ln>
                            <a:noFill/>
                          </a:ln>
                          <a:solidFill>
                            <a:srgbClr val="FF0000"/>
                          </a:solidFill>
                          <a:effectLst/>
                          <a:latin typeface="Calibri" pitchFamily="34" charset="0"/>
                          <a:ea typeface="宋体" pitchFamily="2" charset="-122"/>
                        </a:rPr>
                        <a:t>或</a:t>
                      </a:r>
                      <a:r>
                        <a:rPr kumimoji="0" lang="en-US" altLang="zh-CN" sz="1800" b="1" i="0" u="none" strike="noStrike" cap="none" normalizeH="0" baseline="0" dirty="0" smtClean="0">
                          <a:ln>
                            <a:noFill/>
                          </a:ln>
                          <a:solidFill>
                            <a:srgbClr val="FF0000"/>
                          </a:solidFill>
                          <a:effectLst/>
                          <a:latin typeface="Calibri" pitchFamily="34" charset="0"/>
                          <a:ea typeface="宋体" pitchFamily="2" charset="-122"/>
                        </a:rPr>
                        <a:t>18</a:t>
                      </a:r>
                      <a:r>
                        <a:rPr kumimoji="0" lang="zh-CN" altLang="en-US" sz="1800" b="1" i="0" u="none" strike="noStrike" cap="none" normalizeH="0" baseline="0" dirty="0" smtClean="0">
                          <a:ln>
                            <a:noFill/>
                          </a:ln>
                          <a:solidFill>
                            <a:srgbClr val="FF0000"/>
                          </a:solidFill>
                          <a:effectLst/>
                          <a:latin typeface="Calibri" pitchFamily="34" charset="0"/>
                          <a:ea typeface="宋体" pitchFamily="2" charset="-122"/>
                        </a:rPr>
                        <a:t>）</a:t>
                      </a:r>
                      <a:endParaRPr kumimoji="0" lang="zh-CN" sz="1800" b="1" i="0" u="none" strike="noStrike" cap="none" normalizeH="0" baseline="0" dirty="0" smtClean="0">
                        <a:ln>
                          <a:noFill/>
                        </a:ln>
                        <a:solidFill>
                          <a:srgbClr val="FF0000"/>
                        </a:solidFill>
                        <a:effectLst/>
                        <a:latin typeface="Calibri" pitchFamily="34" charset="0"/>
                        <a:ea typeface="宋体" pitchFamily="2" charset="-122"/>
                      </a:endParaRPr>
                    </a:p>
                  </a:txBody>
                  <a:tcPr marT="45778" marB="45778" horzOverflow="overflow">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25400" cap="flat" cmpd="sng" algn="ctr">
                      <a:solidFill>
                        <a:srgbClr val="C0504D"/>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spcBef>
                          <a:spcPct val="20000"/>
                        </a:spcBef>
                        <a:spcAft>
                          <a:spcPct val="0"/>
                        </a:spcAft>
                        <a:buClrTx/>
                        <a:buSzTx/>
                        <a:buFontTx/>
                        <a:buNone/>
                      </a:pPr>
                      <a:r>
                        <a:rPr kumimoji="0" lang="zh-CN" altLang="zh-CN" sz="1800" b="1" i="0" u="none" strike="noStrike" cap="none" normalizeH="0" baseline="0" smtClean="0">
                          <a:ln>
                            <a:noFill/>
                          </a:ln>
                          <a:solidFill>
                            <a:srgbClr val="FF0000"/>
                          </a:solidFill>
                          <a:effectLst/>
                          <a:latin typeface="Calibri" pitchFamily="34" charset="0"/>
                          <a:ea typeface="宋体" pitchFamily="2" charset="-122"/>
                        </a:rPr>
                        <a:t> </a:t>
                      </a:r>
                      <a:r>
                        <a:rPr kumimoji="0" lang="zh-CN" sz="1800" b="1" i="0" u="none" strike="noStrike" cap="none" normalizeH="0" baseline="0" smtClean="0">
                          <a:ln>
                            <a:noFill/>
                          </a:ln>
                          <a:solidFill>
                            <a:srgbClr val="FF0000"/>
                          </a:solidFill>
                          <a:effectLst/>
                          <a:latin typeface="Calibri" pitchFamily="34" charset="0"/>
                          <a:ea typeface="宋体" pitchFamily="2" charset="-122"/>
                        </a:rPr>
                        <a:t>代码（</a:t>
                      </a:r>
                      <a:r>
                        <a:rPr kumimoji="0" lang="zh-CN" altLang="zh-CN" sz="1800" b="1" i="0" u="none" strike="noStrike" cap="none" normalizeH="0" baseline="0" smtClean="0">
                          <a:ln>
                            <a:noFill/>
                          </a:ln>
                          <a:solidFill>
                            <a:srgbClr val="FF0000"/>
                          </a:solidFill>
                          <a:effectLst/>
                          <a:latin typeface="Calibri" pitchFamily="34" charset="0"/>
                          <a:ea typeface="宋体" pitchFamily="2" charset="-122"/>
                        </a:rPr>
                        <a:t>0</a:t>
                      </a:r>
                      <a:r>
                        <a:rPr kumimoji="0" lang="zh-CN" sz="1800" b="1" i="0" u="none" strike="noStrike" cap="none" normalizeH="0" baseline="0" smtClean="0">
                          <a:ln>
                            <a:noFill/>
                          </a:ln>
                          <a:solidFill>
                            <a:srgbClr val="FF0000"/>
                          </a:solidFill>
                          <a:effectLst/>
                          <a:latin typeface="Calibri" pitchFamily="34" charset="0"/>
                          <a:ea typeface="宋体" pitchFamily="2" charset="-122"/>
                        </a:rPr>
                        <a:t>）</a:t>
                      </a:r>
                    </a:p>
                  </a:txBody>
                  <a:tcPr marT="45778" marB="45778" horzOverflow="overflow">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25400" cap="flat" cmpd="sng" algn="ctr">
                      <a:solidFill>
                        <a:srgbClr val="C0504D"/>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spcBef>
                          <a:spcPct val="20000"/>
                        </a:spcBef>
                        <a:spcAft>
                          <a:spcPct val="0"/>
                        </a:spcAft>
                        <a:buClrTx/>
                        <a:buSzTx/>
                        <a:buFontTx/>
                        <a:buNone/>
                      </a:pPr>
                      <a:r>
                        <a:rPr kumimoji="0" lang="zh-CN" sz="1800" b="1" i="0" u="none" strike="noStrike" cap="none" normalizeH="0" baseline="0" smtClean="0">
                          <a:ln>
                            <a:noFill/>
                          </a:ln>
                          <a:solidFill>
                            <a:srgbClr val="FF0000"/>
                          </a:solidFill>
                          <a:effectLst/>
                          <a:latin typeface="Calibri" pitchFamily="34" charset="0"/>
                          <a:ea typeface="宋体" pitchFamily="2" charset="-122"/>
                        </a:rPr>
                        <a:t>检验和</a:t>
                      </a:r>
                    </a:p>
                  </a:txBody>
                  <a:tcPr marT="45778" marB="45778" horzOverflow="overflow">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25400" cap="flat" cmpd="sng" algn="ctr">
                      <a:solidFill>
                        <a:srgbClr val="C0504D"/>
                      </a:solidFill>
                      <a:prstDash val="solid"/>
                      <a:round/>
                      <a:headEnd type="none" w="med" len="med"/>
                      <a:tailEnd type="none" w="med" len="med"/>
                    </a:lnB>
                    <a:lnTlToBr>
                      <a:noFill/>
                    </a:lnTlToBr>
                    <a:lnBlToTr>
                      <a:noFill/>
                    </a:lnBlToTr>
                    <a:solidFill>
                      <a:srgbClr val="FFFFFF"/>
                    </a:solidFill>
                  </a:tcPr>
                </a:tc>
              </a:tr>
              <a:tr h="367175">
                <a:tc gridSpan="2">
                  <a:txBody>
                    <a:bodyPr/>
                    <a:lstStyle/>
                    <a:p>
                      <a:pPr marL="0" marR="0" lvl="0" indent="0" algn="ctr" defTabSz="914400" rtl="0" eaLnBrk="0" fontAlgn="base" latinLnBrk="0" hangingPunct="0">
                        <a:spcBef>
                          <a:spcPct val="20000"/>
                        </a:spcBef>
                        <a:spcAft>
                          <a:spcPct val="0"/>
                        </a:spcAft>
                        <a:buClrTx/>
                        <a:buSzTx/>
                        <a:buFontTx/>
                        <a:buNone/>
                      </a:pPr>
                      <a:r>
                        <a:rPr kumimoji="0" lang="zh-CN" sz="1800" b="1" i="0" u="none" strike="noStrike" cap="none" normalizeH="0" baseline="0" dirty="0" smtClean="0">
                          <a:ln>
                            <a:noFill/>
                          </a:ln>
                          <a:solidFill>
                            <a:srgbClr val="FF0000"/>
                          </a:solidFill>
                          <a:effectLst/>
                          <a:latin typeface="Calibri" pitchFamily="34" charset="0"/>
                          <a:ea typeface="宋体" pitchFamily="2" charset="-122"/>
                        </a:rPr>
                        <a:t>标识符</a:t>
                      </a:r>
                    </a:p>
                  </a:txBody>
                  <a:tcPr marT="45778" marB="45778" horzOverflow="overflow">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254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lnTlToBr>
                      <a:noFill/>
                    </a:lnTlToBr>
                    <a:lnBlToTr>
                      <a:noFill/>
                    </a:lnBlToTr>
                    <a:solidFill>
                      <a:srgbClr val="FFFFFF">
                        <a:alpha val="20000"/>
                      </a:srgbClr>
                    </a:solidFill>
                  </a:tcPr>
                </a:tc>
                <a:tc hMerge="1">
                  <a:txBody>
                    <a:bodyPr/>
                    <a:lstStyle/>
                    <a:p>
                      <a:endParaRPr lang="zh-CN"/>
                    </a:p>
                  </a:txBody>
                  <a:tcPr/>
                </a:tc>
                <a:tc>
                  <a:txBody>
                    <a:bodyPr/>
                    <a:lstStyle/>
                    <a:p>
                      <a:pPr marL="0" marR="0" lvl="0" indent="0" algn="ctr" defTabSz="914400" rtl="0" eaLnBrk="0" fontAlgn="base" latinLnBrk="0" hangingPunct="0">
                        <a:spcBef>
                          <a:spcPct val="20000"/>
                        </a:spcBef>
                        <a:spcAft>
                          <a:spcPct val="0"/>
                        </a:spcAft>
                        <a:buClrTx/>
                        <a:buSzTx/>
                        <a:buFontTx/>
                        <a:buNone/>
                      </a:pPr>
                      <a:r>
                        <a:rPr kumimoji="0" lang="zh-CN" sz="1800" b="1" i="0" u="none" strike="noStrike" cap="none" normalizeH="0" baseline="0" dirty="0" smtClean="0">
                          <a:ln>
                            <a:noFill/>
                          </a:ln>
                          <a:solidFill>
                            <a:srgbClr val="FF0000"/>
                          </a:solidFill>
                          <a:effectLst/>
                          <a:latin typeface="Calibri" pitchFamily="34" charset="0"/>
                          <a:ea typeface="宋体" pitchFamily="2" charset="-122"/>
                        </a:rPr>
                        <a:t>序列号</a:t>
                      </a:r>
                    </a:p>
                  </a:txBody>
                  <a:tcPr marT="45778" marB="45778" horzOverflow="overflow">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254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lnTlToBr>
                      <a:noFill/>
                    </a:lnTlToBr>
                    <a:lnBlToTr>
                      <a:noFill/>
                    </a:lnBlToTr>
                    <a:solidFill>
                      <a:srgbClr val="FFFFFF">
                        <a:alpha val="20000"/>
                      </a:srgbClr>
                    </a:solidFill>
                  </a:tcPr>
                </a:tc>
              </a:tr>
              <a:tr h="421218">
                <a:tc gridSpan="3">
                  <a:txBody>
                    <a:bodyPr/>
                    <a:lstStyle/>
                    <a:p>
                      <a:pPr marL="0" marR="0" lvl="0" indent="0" algn="ctr" defTabSz="914400" rtl="0" eaLnBrk="0" fontAlgn="base" latinLnBrk="0" hangingPunct="0">
                        <a:spcBef>
                          <a:spcPct val="20000"/>
                        </a:spcBef>
                        <a:spcAft>
                          <a:spcPct val="0"/>
                        </a:spcAft>
                        <a:buClrTx/>
                        <a:buSzTx/>
                        <a:buFontTx/>
                        <a:buNone/>
                      </a:pPr>
                      <a:r>
                        <a:rPr kumimoji="0" lang="zh-CN" sz="1800" b="1" i="0" u="none" strike="noStrike" cap="none" normalizeH="0" baseline="0" dirty="0" smtClean="0">
                          <a:ln>
                            <a:noFill/>
                          </a:ln>
                          <a:solidFill>
                            <a:srgbClr val="0000FF"/>
                          </a:solidFill>
                          <a:effectLst/>
                          <a:latin typeface="Calibri" pitchFamily="34" charset="0"/>
                          <a:ea typeface="宋体" pitchFamily="2" charset="-122"/>
                        </a:rPr>
                        <a:t>发起时间戳</a:t>
                      </a:r>
                    </a:p>
                  </a:txBody>
                  <a:tcPr marT="45778" marB="45778" horzOverflow="overflow">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r>
              <a:tr h="432344">
                <a:tc gridSpan="3">
                  <a:txBody>
                    <a:bodyPr/>
                    <a:lstStyle/>
                    <a:p>
                      <a:pPr marL="0" marR="0" lvl="0" indent="0" algn="ctr" defTabSz="914400" rtl="0" eaLnBrk="0" fontAlgn="base" latinLnBrk="0" hangingPunct="0">
                        <a:spcBef>
                          <a:spcPct val="20000"/>
                        </a:spcBef>
                        <a:spcAft>
                          <a:spcPct val="0"/>
                        </a:spcAft>
                        <a:buClrTx/>
                        <a:buSzTx/>
                        <a:buFontTx/>
                        <a:buNone/>
                      </a:pPr>
                      <a:r>
                        <a:rPr kumimoji="0" lang="zh-CN" sz="1800" b="1" i="0" u="none" strike="noStrike" cap="none" normalizeH="0" baseline="0" dirty="0" smtClean="0">
                          <a:ln>
                            <a:noFill/>
                          </a:ln>
                          <a:solidFill>
                            <a:srgbClr val="0000FF"/>
                          </a:solidFill>
                          <a:effectLst/>
                          <a:latin typeface="Calibri" pitchFamily="34" charset="0"/>
                          <a:ea typeface="宋体" pitchFamily="2" charset="-122"/>
                        </a:rPr>
                        <a:t>接收时间戳</a:t>
                      </a:r>
                    </a:p>
                  </a:txBody>
                  <a:tcPr marT="45778" marB="45778" horzOverflow="overflow">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r>
              <a:tr h="432344">
                <a:tc gridSpan="3">
                  <a:txBody>
                    <a:bodyPr/>
                    <a:lstStyle/>
                    <a:p>
                      <a:pPr marL="0" marR="0" lvl="0" indent="0" algn="ctr" defTabSz="914400" rtl="0" eaLnBrk="0" fontAlgn="base" latinLnBrk="0" hangingPunct="0">
                        <a:spcBef>
                          <a:spcPct val="2000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Calibri" pitchFamily="34" charset="0"/>
                          <a:ea typeface="宋体" pitchFamily="2" charset="-122"/>
                        </a:rPr>
                        <a:t>回传</a:t>
                      </a:r>
                      <a:r>
                        <a:rPr kumimoji="0" lang="zh-CN" sz="1800" b="1" i="0" u="none" strike="noStrike" cap="none" normalizeH="0" baseline="0" dirty="0" smtClean="0">
                          <a:ln>
                            <a:noFill/>
                          </a:ln>
                          <a:solidFill>
                            <a:srgbClr val="0000FF"/>
                          </a:solidFill>
                          <a:effectLst/>
                          <a:latin typeface="Calibri" pitchFamily="34" charset="0"/>
                          <a:ea typeface="宋体" pitchFamily="2" charset="-122"/>
                        </a:rPr>
                        <a:t>时间</a:t>
                      </a:r>
                      <a:r>
                        <a:rPr kumimoji="0" lang="zh-CN" sz="1800" b="1" i="0" u="none" strike="noStrike" cap="none" normalizeH="0" baseline="0" dirty="0" smtClean="0">
                          <a:ln>
                            <a:noFill/>
                          </a:ln>
                          <a:solidFill>
                            <a:srgbClr val="0000FF"/>
                          </a:solidFill>
                          <a:effectLst/>
                          <a:latin typeface="Calibri" pitchFamily="34" charset="0"/>
                          <a:ea typeface="宋体" pitchFamily="2" charset="-122"/>
                        </a:rPr>
                        <a:t>戳</a:t>
                      </a:r>
                    </a:p>
                  </a:txBody>
                  <a:tcPr marT="45778" marB="45778" horzOverflow="overflow">
                    <a:lnL w="12700" cap="flat" cmpd="sng" algn="ctr">
                      <a:solidFill>
                        <a:srgbClr val="C0504D"/>
                      </a:solidFill>
                      <a:prstDash val="solid"/>
                      <a:round/>
                      <a:headEnd type="none" w="med" len="med"/>
                      <a:tailEnd type="none" w="med" len="med"/>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r>
            </a:tbl>
          </a:graphicData>
        </a:graphic>
      </p:graphicFrame>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11188" y="1052513"/>
            <a:ext cx="1081087" cy="409575"/>
          </a:xfrm>
        </p:spPr>
        <p:txBody>
          <a:bodyPr/>
          <a:lstStyle/>
          <a:p>
            <a:pPr eaLnBrk="1" hangingPunct="1"/>
            <a:r>
              <a:rPr lang="zh-CN" altLang="en-US" sz="3200" b="1" smtClean="0">
                <a:solidFill>
                  <a:srgbClr val="0070C0"/>
                </a:solidFill>
                <a:latin typeface="黑体" panose="02010609060101010101" pitchFamily="49" charset="-122"/>
                <a:ea typeface="黑体" panose="02010609060101010101" pitchFamily="49" charset="-122"/>
              </a:rPr>
              <a:t>补充</a:t>
            </a:r>
          </a:p>
        </p:txBody>
      </p:sp>
      <p:sp>
        <p:nvSpPr>
          <p:cNvPr id="30723" name="矩形 2"/>
          <p:cNvSpPr>
            <a:spLocks noChangeArrowheads="1"/>
          </p:cNvSpPr>
          <p:nvPr/>
        </p:nvSpPr>
        <p:spPr bwMode="auto">
          <a:xfrm>
            <a:off x="1692275" y="3141663"/>
            <a:ext cx="53133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en-US" altLang="zh-CN" sz="3200">
                <a:solidFill>
                  <a:srgbClr val="0070C0"/>
                </a:solidFill>
              </a:rPr>
              <a:t>ICMP </a:t>
            </a:r>
            <a:r>
              <a:rPr lang="zh-CN" altLang="en-US" sz="3200">
                <a:solidFill>
                  <a:srgbClr val="0070C0"/>
                </a:solidFill>
              </a:rPr>
              <a:t>差错报告报文代码分类</a:t>
            </a:r>
            <a:endParaRPr lang="zh-CN" altLang="en-US" sz="2800">
              <a:solidFill>
                <a:srgbClr val="0070C0"/>
              </a:solidFill>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title"/>
          </p:nvPr>
        </p:nvSpPr>
        <p:spPr>
          <a:xfrm>
            <a:off x="512763" y="763588"/>
            <a:ext cx="7659687" cy="839787"/>
          </a:xfrm>
        </p:spPr>
        <p:txBody>
          <a:bodyPr/>
          <a:lstStyle/>
          <a:p>
            <a:pPr eaLnBrk="1" hangingPunct="1"/>
            <a:r>
              <a:rPr lang="en-US" altLang="zh-CN" sz="3200" smtClean="0"/>
              <a:t>ICMP </a:t>
            </a:r>
            <a:r>
              <a:rPr lang="zh-CN" altLang="en-US" sz="3200" smtClean="0"/>
              <a:t>差错报告报文</a:t>
            </a:r>
            <a:r>
              <a:rPr lang="en-US" altLang="zh-CN" sz="3200" smtClean="0"/>
              <a:t>-</a:t>
            </a:r>
            <a:r>
              <a:rPr lang="zh-CN" altLang="en-US" sz="3200" smtClean="0">
                <a:solidFill>
                  <a:srgbClr val="002060"/>
                </a:solidFill>
              </a:rPr>
              <a:t>类型</a:t>
            </a:r>
            <a:r>
              <a:rPr lang="en-US" altLang="zh-CN" sz="3200" smtClean="0">
                <a:solidFill>
                  <a:srgbClr val="002060"/>
                </a:solidFill>
              </a:rPr>
              <a:t>3</a:t>
            </a:r>
            <a:r>
              <a:rPr lang="zh-CN" altLang="en-US" sz="3200" smtClean="0">
                <a:solidFill>
                  <a:srgbClr val="002060"/>
                </a:solidFill>
              </a:rPr>
              <a:t>：终点不可达</a:t>
            </a:r>
          </a:p>
        </p:txBody>
      </p:sp>
      <p:sp>
        <p:nvSpPr>
          <p:cNvPr id="31747" name="Rectangle 4"/>
          <p:cNvSpPr>
            <a:spLocks noChangeArrowheads="1"/>
          </p:cNvSpPr>
          <p:nvPr/>
        </p:nvSpPr>
        <p:spPr bwMode="auto">
          <a:xfrm>
            <a:off x="0" y="3262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31748" name="内容占位符 2"/>
          <p:cNvSpPr>
            <a:spLocks noGrp="1" noChangeArrowheads="1"/>
          </p:cNvSpPr>
          <p:nvPr>
            <p:ph idx="1"/>
          </p:nvPr>
        </p:nvSpPr>
        <p:spPr>
          <a:xfrm>
            <a:off x="155575" y="1773238"/>
            <a:ext cx="9009063" cy="4956175"/>
          </a:xfrm>
        </p:spPr>
        <p:txBody>
          <a:bodyPr/>
          <a:lstStyle/>
          <a:p>
            <a:pPr>
              <a:buFont typeface="Wingdings" panose="05000000000000000000" pitchFamily="2" charset="2"/>
              <a:buChar char="l"/>
            </a:pPr>
            <a:r>
              <a:rPr lang="zh-CN" altLang="en-US" sz="2000" b="1" smtClean="0">
                <a:solidFill>
                  <a:srgbClr val="0070C0"/>
                </a:solidFill>
                <a:sym typeface="Arial" panose="020B0604020202020204" pitchFamily="34" charset="0"/>
              </a:rPr>
              <a:t>代码</a:t>
            </a:r>
            <a:r>
              <a:rPr lang="en-US" altLang="zh-CN" sz="2000" b="1" smtClean="0">
                <a:solidFill>
                  <a:srgbClr val="0070C0"/>
                </a:solidFill>
                <a:sym typeface="Arial" panose="020B0604020202020204" pitchFamily="34" charset="0"/>
              </a:rPr>
              <a:t>0. </a:t>
            </a:r>
            <a:r>
              <a:rPr lang="zh-CN" altLang="en-US" sz="2000" b="1" smtClean="0">
                <a:sym typeface="Arial" panose="020B0604020202020204" pitchFamily="34" charset="0"/>
              </a:rPr>
              <a:t>网络不可达，可能是硬件故障。这种类型的报文只能由路由器产生。</a:t>
            </a:r>
            <a:endParaRPr lang="zh-CN" altLang="en-US" sz="2000" b="1" smtClean="0"/>
          </a:p>
          <a:p>
            <a:pPr>
              <a:buFont typeface="Wingdings" panose="05000000000000000000" pitchFamily="2" charset="2"/>
              <a:buChar char="l"/>
            </a:pPr>
            <a:r>
              <a:rPr lang="zh-CN" altLang="en-US" sz="2000" b="1" smtClean="0">
                <a:solidFill>
                  <a:srgbClr val="0070C0"/>
                </a:solidFill>
                <a:sym typeface="Arial" panose="020B0604020202020204" pitchFamily="34" charset="0"/>
              </a:rPr>
              <a:t>代码</a:t>
            </a:r>
            <a:r>
              <a:rPr lang="en-US" altLang="zh-CN" sz="2000" b="1" smtClean="0">
                <a:solidFill>
                  <a:srgbClr val="0070C0"/>
                </a:solidFill>
                <a:sym typeface="Arial" panose="020B0604020202020204" pitchFamily="34" charset="0"/>
              </a:rPr>
              <a:t>1. </a:t>
            </a:r>
            <a:r>
              <a:rPr lang="zh-CN" altLang="en-US" sz="2000" b="1" smtClean="0">
                <a:sym typeface="Arial" panose="020B0604020202020204" pitchFamily="34" charset="0"/>
              </a:rPr>
              <a:t>主机不可达，这也可能是硬件故障。这种类型的报文只能由路由器产生。</a:t>
            </a:r>
            <a:endParaRPr lang="zh-CN" altLang="en-US" sz="2000" b="1" smtClean="0"/>
          </a:p>
          <a:p>
            <a:pPr>
              <a:buFont typeface="Wingdings" panose="05000000000000000000" pitchFamily="2" charset="2"/>
              <a:buChar char="l"/>
            </a:pPr>
            <a:r>
              <a:rPr lang="zh-CN" altLang="en-US" sz="2000" b="1" smtClean="0">
                <a:solidFill>
                  <a:srgbClr val="0070C0"/>
                </a:solidFill>
                <a:sym typeface="Arial" panose="020B0604020202020204" pitchFamily="34" charset="0"/>
              </a:rPr>
              <a:t>代码</a:t>
            </a:r>
            <a:r>
              <a:rPr lang="en-US" altLang="zh-CN" sz="2000" b="1" smtClean="0">
                <a:solidFill>
                  <a:srgbClr val="0070C0"/>
                </a:solidFill>
                <a:sym typeface="Arial" panose="020B0604020202020204" pitchFamily="34" charset="0"/>
              </a:rPr>
              <a:t>2. </a:t>
            </a:r>
            <a:r>
              <a:rPr lang="zh-CN" altLang="en-US" sz="2000" b="1" smtClean="0">
                <a:sym typeface="Arial" panose="020B0604020202020204" pitchFamily="34" charset="0"/>
              </a:rPr>
              <a:t>协议不可达，</a:t>
            </a:r>
            <a:r>
              <a:rPr lang="en-US" altLang="zh-CN" sz="2000" b="1" smtClean="0">
                <a:sym typeface="Arial" panose="020B0604020202020204" pitchFamily="34" charset="0"/>
              </a:rPr>
              <a:t>IP</a:t>
            </a:r>
            <a:r>
              <a:rPr lang="zh-CN" altLang="en-US" sz="2000" b="1" smtClean="0">
                <a:sym typeface="Arial" panose="020B0604020202020204" pitchFamily="34" charset="0"/>
              </a:rPr>
              <a:t>数据报携带的数据可能属于高层协议的。若目的主机收到了一个数据报文，但是此时，这个高层协议并未运行，则发出代码</a:t>
            </a:r>
            <a:r>
              <a:rPr lang="en-US" altLang="zh-CN" sz="2000" b="1" smtClean="0">
                <a:sym typeface="Arial" panose="020B0604020202020204" pitchFamily="34" charset="0"/>
              </a:rPr>
              <a:t>2</a:t>
            </a:r>
            <a:r>
              <a:rPr lang="zh-CN" altLang="en-US" sz="2000" b="1" smtClean="0">
                <a:sym typeface="Arial" panose="020B0604020202020204" pitchFamily="34" charset="0"/>
              </a:rPr>
              <a:t>的报文。这类报文只能由目的主机产生。（主机收到了一个数据报，它要交给</a:t>
            </a:r>
            <a:r>
              <a:rPr lang="en-US" altLang="zh-CN" sz="2000" b="1" smtClean="0">
                <a:sym typeface="Arial" panose="020B0604020202020204" pitchFamily="34" charset="0"/>
              </a:rPr>
              <a:t>TCP</a:t>
            </a:r>
            <a:r>
              <a:rPr lang="zh-CN" altLang="en-US" sz="2000" b="1" smtClean="0">
                <a:sym typeface="Arial" panose="020B0604020202020204" pitchFamily="34" charset="0"/>
              </a:rPr>
              <a:t>协议，但是</a:t>
            </a:r>
            <a:r>
              <a:rPr lang="en-US" altLang="zh-CN" sz="2000" b="1" smtClean="0">
                <a:sym typeface="Arial" panose="020B0604020202020204" pitchFamily="34" charset="0"/>
              </a:rPr>
              <a:t>TCP</a:t>
            </a:r>
            <a:r>
              <a:rPr lang="zh-CN" altLang="en-US" sz="2000" b="1" smtClean="0">
                <a:sym typeface="Arial" panose="020B0604020202020204" pitchFamily="34" charset="0"/>
              </a:rPr>
              <a:t>协议并没有运行）</a:t>
            </a:r>
            <a:endParaRPr lang="zh-CN" altLang="en-US" sz="2000" b="1" smtClean="0"/>
          </a:p>
          <a:p>
            <a:pPr>
              <a:buFont typeface="Wingdings" panose="05000000000000000000" pitchFamily="2" charset="2"/>
              <a:buChar char="l"/>
            </a:pPr>
            <a:r>
              <a:rPr lang="zh-CN" altLang="en-US" sz="2000" b="1" smtClean="0">
                <a:solidFill>
                  <a:srgbClr val="0070C0"/>
                </a:solidFill>
                <a:sym typeface="Arial" panose="020B0604020202020204" pitchFamily="34" charset="0"/>
              </a:rPr>
              <a:t>代码</a:t>
            </a:r>
            <a:r>
              <a:rPr lang="en-US" altLang="zh-CN" sz="2000" b="1" smtClean="0">
                <a:solidFill>
                  <a:srgbClr val="0070C0"/>
                </a:solidFill>
                <a:sym typeface="Arial" panose="020B0604020202020204" pitchFamily="34" charset="0"/>
              </a:rPr>
              <a:t>3. </a:t>
            </a:r>
            <a:r>
              <a:rPr lang="zh-CN" altLang="en-US" sz="2000" b="1" smtClean="0">
                <a:sym typeface="Arial" panose="020B0604020202020204" pitchFamily="34" charset="0"/>
              </a:rPr>
              <a:t>端口不可达，数据要交付的那个应用程序（进程）此时未运行。</a:t>
            </a:r>
            <a:endParaRPr lang="zh-CN" altLang="en-US" sz="2000" b="1" smtClean="0"/>
          </a:p>
          <a:p>
            <a:pPr>
              <a:buFont typeface="Wingdings" panose="05000000000000000000" pitchFamily="2" charset="2"/>
              <a:buChar char="l"/>
            </a:pPr>
            <a:r>
              <a:rPr lang="zh-CN" altLang="en-US" sz="2000" b="1" smtClean="0">
                <a:solidFill>
                  <a:srgbClr val="0070C0"/>
                </a:solidFill>
                <a:sym typeface="Arial" panose="020B0604020202020204" pitchFamily="34" charset="0"/>
              </a:rPr>
              <a:t>代码</a:t>
            </a:r>
            <a:r>
              <a:rPr lang="en-US" altLang="zh-CN" sz="2000" b="1" smtClean="0">
                <a:solidFill>
                  <a:srgbClr val="0070C0"/>
                </a:solidFill>
                <a:sym typeface="Arial" panose="020B0604020202020204" pitchFamily="34" charset="0"/>
              </a:rPr>
              <a:t>4. </a:t>
            </a:r>
            <a:r>
              <a:rPr lang="zh-CN" altLang="en-US" sz="2000" b="1" smtClean="0">
                <a:sym typeface="Arial" panose="020B0604020202020204" pitchFamily="34" charset="0"/>
              </a:rPr>
              <a:t>需要进行分片，但该数据报的</a:t>
            </a:r>
            <a:r>
              <a:rPr lang="en-US" altLang="zh-CN" sz="2000" b="1" smtClean="0">
                <a:sym typeface="Arial" panose="020B0604020202020204" pitchFamily="34" charset="0"/>
              </a:rPr>
              <a:t>DF</a:t>
            </a:r>
            <a:r>
              <a:rPr lang="zh-CN" altLang="en-US" sz="2000" b="1" smtClean="0">
                <a:sym typeface="Arial" panose="020B0604020202020204" pitchFamily="34" charset="0"/>
              </a:rPr>
              <a:t>（不分片）字段已经被设置。（数据报的发送站已经指明该数据报不能分片，但是不进行分片又不可能进行路由选择）</a:t>
            </a:r>
            <a:endParaRPr lang="zh-CN" altLang="en-US" sz="2000" b="1" smtClean="0"/>
          </a:p>
          <a:p>
            <a:pPr>
              <a:buFont typeface="Wingdings" panose="05000000000000000000" pitchFamily="2" charset="2"/>
              <a:buChar char="l"/>
            </a:pPr>
            <a:r>
              <a:rPr lang="zh-CN" altLang="en-US" sz="2000" b="1" smtClean="0">
                <a:solidFill>
                  <a:srgbClr val="0070C0"/>
                </a:solidFill>
                <a:sym typeface="Arial" panose="020B0604020202020204" pitchFamily="34" charset="0"/>
              </a:rPr>
              <a:t>代码</a:t>
            </a:r>
            <a:r>
              <a:rPr lang="en-US" altLang="zh-CN" sz="2000" b="1" smtClean="0">
                <a:solidFill>
                  <a:srgbClr val="0070C0"/>
                </a:solidFill>
                <a:sym typeface="Arial" panose="020B0604020202020204" pitchFamily="34" charset="0"/>
              </a:rPr>
              <a:t>5. </a:t>
            </a:r>
            <a:r>
              <a:rPr lang="zh-CN" altLang="en-US" sz="2000" b="1" smtClean="0">
                <a:sym typeface="Arial" panose="020B0604020202020204" pitchFamily="34" charset="0"/>
              </a:rPr>
              <a:t>源站路由选择不能完成。换言之，在这个源站路由选择选项中定义的一个或多个路由器无法通过。</a:t>
            </a:r>
            <a:endParaRPr lang="zh-CN" altLang="en-US" sz="2000" b="1" smtClean="0"/>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0" y="3262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32771" name="内容占位符 2"/>
          <p:cNvSpPr>
            <a:spLocks noGrp="1" noChangeArrowheads="1"/>
          </p:cNvSpPr>
          <p:nvPr>
            <p:ph idx="1"/>
          </p:nvPr>
        </p:nvSpPr>
        <p:spPr>
          <a:xfrm>
            <a:off x="160338" y="1617663"/>
            <a:ext cx="8804275" cy="5257800"/>
          </a:xfrm>
        </p:spPr>
        <p:txBody>
          <a:bodyPr/>
          <a:lstStyle/>
          <a:p>
            <a:pPr>
              <a:buFont typeface="Wingdings" panose="05000000000000000000" pitchFamily="2" charset="2"/>
              <a:buChar char="l"/>
            </a:pPr>
            <a:r>
              <a:rPr lang="zh-CN" altLang="en-US" sz="2000" b="1" smtClean="0">
                <a:solidFill>
                  <a:srgbClr val="0070C0"/>
                </a:solidFill>
                <a:sym typeface="Arial" panose="020B0604020202020204" pitchFamily="34" charset="0"/>
              </a:rPr>
              <a:t>代码</a:t>
            </a:r>
            <a:r>
              <a:rPr lang="en-US" altLang="zh-CN" sz="2000" b="1" smtClean="0">
                <a:solidFill>
                  <a:srgbClr val="0070C0"/>
                </a:solidFill>
                <a:sym typeface="Arial" panose="020B0604020202020204" pitchFamily="34" charset="0"/>
              </a:rPr>
              <a:t>6. </a:t>
            </a:r>
            <a:r>
              <a:rPr lang="zh-CN" altLang="en-US" sz="2000" b="1" smtClean="0">
                <a:sym typeface="Arial" panose="020B0604020202020204" pitchFamily="34" charset="0"/>
              </a:rPr>
              <a:t>目的网络不可知，路由器根本没有关于目的网络的信息。</a:t>
            </a:r>
            <a:endParaRPr lang="zh-CN" altLang="en-US" sz="2000" b="1" smtClean="0"/>
          </a:p>
          <a:p>
            <a:pPr>
              <a:buFont typeface="Wingdings" panose="05000000000000000000" pitchFamily="2" charset="2"/>
              <a:buChar char="l"/>
            </a:pPr>
            <a:r>
              <a:rPr lang="zh-CN" altLang="en-US" sz="2000" b="1" smtClean="0">
                <a:solidFill>
                  <a:srgbClr val="0070C0"/>
                </a:solidFill>
                <a:sym typeface="Arial" panose="020B0604020202020204" pitchFamily="34" charset="0"/>
              </a:rPr>
              <a:t>代码</a:t>
            </a:r>
            <a:r>
              <a:rPr lang="en-US" altLang="zh-CN" sz="2000" b="1" smtClean="0">
                <a:solidFill>
                  <a:srgbClr val="0070C0"/>
                </a:solidFill>
                <a:sym typeface="Arial" panose="020B0604020202020204" pitchFamily="34" charset="0"/>
              </a:rPr>
              <a:t>7. </a:t>
            </a:r>
            <a:r>
              <a:rPr lang="zh-CN" altLang="en-US" sz="2000" b="1" smtClean="0">
                <a:sym typeface="Arial" panose="020B0604020202020204" pitchFamily="34" charset="0"/>
              </a:rPr>
              <a:t>目的主机不可知，路由器根本不知道网络主机的存在。</a:t>
            </a:r>
            <a:endParaRPr lang="zh-CN" altLang="en-US" sz="2000" b="1" smtClean="0"/>
          </a:p>
          <a:p>
            <a:pPr>
              <a:buFont typeface="Wingdings" panose="05000000000000000000" pitchFamily="2" charset="2"/>
              <a:buChar char="l"/>
            </a:pPr>
            <a:r>
              <a:rPr lang="zh-CN" altLang="en-US" sz="2000" b="1" smtClean="0">
                <a:solidFill>
                  <a:srgbClr val="0070C0"/>
                </a:solidFill>
                <a:sym typeface="Arial" panose="020B0604020202020204" pitchFamily="34" charset="0"/>
              </a:rPr>
              <a:t>代码</a:t>
            </a:r>
            <a:r>
              <a:rPr lang="en-US" altLang="zh-CN" sz="2000" b="1" smtClean="0">
                <a:solidFill>
                  <a:srgbClr val="0070C0"/>
                </a:solidFill>
                <a:sym typeface="Arial" panose="020B0604020202020204" pitchFamily="34" charset="0"/>
              </a:rPr>
              <a:t>8. </a:t>
            </a:r>
            <a:r>
              <a:rPr lang="zh-CN" altLang="en-US" sz="2000" b="1" smtClean="0">
                <a:sym typeface="Arial" panose="020B0604020202020204" pitchFamily="34" charset="0"/>
              </a:rPr>
              <a:t>源主机是孤立的。</a:t>
            </a:r>
            <a:endParaRPr lang="zh-CN" altLang="en-US" sz="2000" b="1" smtClean="0"/>
          </a:p>
          <a:p>
            <a:pPr>
              <a:buFont typeface="Wingdings" panose="05000000000000000000" pitchFamily="2" charset="2"/>
              <a:buChar char="l"/>
            </a:pPr>
            <a:r>
              <a:rPr lang="zh-CN" altLang="en-US" sz="2000" b="1" smtClean="0">
                <a:solidFill>
                  <a:srgbClr val="0070C0"/>
                </a:solidFill>
                <a:sym typeface="Arial" panose="020B0604020202020204" pitchFamily="34" charset="0"/>
              </a:rPr>
              <a:t>代码</a:t>
            </a:r>
            <a:r>
              <a:rPr lang="en-US" altLang="zh-CN" sz="2000" b="1" smtClean="0">
                <a:solidFill>
                  <a:srgbClr val="0070C0"/>
                </a:solidFill>
                <a:sym typeface="Arial" panose="020B0604020202020204" pitchFamily="34" charset="0"/>
              </a:rPr>
              <a:t>9. </a:t>
            </a:r>
            <a:r>
              <a:rPr lang="zh-CN" altLang="en-US" sz="2000" b="1" smtClean="0">
                <a:sym typeface="Arial" panose="020B0604020202020204" pitchFamily="34" charset="0"/>
              </a:rPr>
              <a:t>与目的网络的通信从管理上是禁止的。</a:t>
            </a:r>
            <a:endParaRPr lang="zh-CN" altLang="en-US" sz="2000" b="1" smtClean="0"/>
          </a:p>
          <a:p>
            <a:pPr>
              <a:buFont typeface="Wingdings" panose="05000000000000000000" pitchFamily="2" charset="2"/>
              <a:buChar char="l"/>
            </a:pPr>
            <a:r>
              <a:rPr lang="zh-CN" altLang="en-US" sz="2000" b="1" smtClean="0">
                <a:solidFill>
                  <a:srgbClr val="0070C0"/>
                </a:solidFill>
                <a:sym typeface="Arial" panose="020B0604020202020204" pitchFamily="34" charset="0"/>
              </a:rPr>
              <a:t>代码</a:t>
            </a:r>
            <a:r>
              <a:rPr lang="en-US" altLang="zh-CN" sz="2000" b="1" smtClean="0">
                <a:solidFill>
                  <a:srgbClr val="0070C0"/>
                </a:solidFill>
                <a:sym typeface="Arial" panose="020B0604020202020204" pitchFamily="34" charset="0"/>
              </a:rPr>
              <a:t>10. </a:t>
            </a:r>
            <a:r>
              <a:rPr lang="zh-CN" altLang="en-US" sz="2000" b="1" smtClean="0">
                <a:sym typeface="Arial" panose="020B0604020202020204" pitchFamily="34" charset="0"/>
              </a:rPr>
              <a:t>与目的主机的通信从管理上是禁止的。</a:t>
            </a:r>
            <a:endParaRPr lang="zh-CN" altLang="en-US" sz="2000" b="1" smtClean="0"/>
          </a:p>
          <a:p>
            <a:pPr>
              <a:buFont typeface="Wingdings" panose="05000000000000000000" pitchFamily="2" charset="2"/>
              <a:buChar char="l"/>
            </a:pPr>
            <a:r>
              <a:rPr lang="zh-CN" altLang="en-US" sz="2000" b="1" smtClean="0">
                <a:solidFill>
                  <a:srgbClr val="0070C0"/>
                </a:solidFill>
                <a:sym typeface="Arial" panose="020B0604020202020204" pitchFamily="34" charset="0"/>
              </a:rPr>
              <a:t>代码</a:t>
            </a:r>
            <a:r>
              <a:rPr lang="en-US" altLang="zh-CN" sz="2000" b="1" smtClean="0">
                <a:solidFill>
                  <a:srgbClr val="0070C0"/>
                </a:solidFill>
                <a:sym typeface="Arial" panose="020B0604020202020204" pitchFamily="34" charset="0"/>
              </a:rPr>
              <a:t>11. </a:t>
            </a:r>
            <a:r>
              <a:rPr lang="zh-CN" altLang="en-US" sz="2000" b="1" smtClean="0">
                <a:sym typeface="Arial" panose="020B0604020202020204" pitchFamily="34" charset="0"/>
              </a:rPr>
              <a:t>对指明的服务类型，网络不可达。如果源站被请求一个可用的服务类型，路由器可以为数据报找到另一条路由。</a:t>
            </a:r>
            <a:endParaRPr lang="zh-CN" altLang="en-US" sz="2000" b="1" smtClean="0"/>
          </a:p>
          <a:p>
            <a:pPr>
              <a:buFont typeface="Wingdings" panose="05000000000000000000" pitchFamily="2" charset="2"/>
              <a:buChar char="l"/>
            </a:pPr>
            <a:r>
              <a:rPr lang="zh-CN" altLang="en-US" sz="2000" b="1" smtClean="0">
                <a:solidFill>
                  <a:srgbClr val="0070C0"/>
                </a:solidFill>
                <a:sym typeface="Arial" panose="020B0604020202020204" pitchFamily="34" charset="0"/>
              </a:rPr>
              <a:t>代码</a:t>
            </a:r>
            <a:r>
              <a:rPr lang="en-US" altLang="zh-CN" sz="2000" b="1" smtClean="0">
                <a:solidFill>
                  <a:srgbClr val="0070C0"/>
                </a:solidFill>
                <a:sym typeface="Arial" panose="020B0604020202020204" pitchFamily="34" charset="0"/>
              </a:rPr>
              <a:t>12. </a:t>
            </a:r>
            <a:r>
              <a:rPr lang="zh-CN" altLang="en-US" sz="2000" b="1" smtClean="0">
                <a:sym typeface="Arial" panose="020B0604020202020204" pitchFamily="34" charset="0"/>
              </a:rPr>
              <a:t>对指明的服务器类型，主机不可达。如果源站被请求一个可用的服务类型，路由器可以为数据报找到另一条路由。</a:t>
            </a:r>
            <a:endParaRPr lang="zh-CN" altLang="en-US" sz="2000" b="1" smtClean="0"/>
          </a:p>
          <a:p>
            <a:pPr>
              <a:buFont typeface="Wingdings" panose="05000000000000000000" pitchFamily="2" charset="2"/>
              <a:buChar char="l"/>
            </a:pPr>
            <a:r>
              <a:rPr lang="zh-CN" altLang="en-US" sz="2000" b="1" smtClean="0">
                <a:solidFill>
                  <a:srgbClr val="0070C0"/>
                </a:solidFill>
                <a:sym typeface="Arial" panose="020B0604020202020204" pitchFamily="34" charset="0"/>
              </a:rPr>
              <a:t>代码</a:t>
            </a:r>
            <a:r>
              <a:rPr lang="en-US" altLang="zh-CN" sz="2000" b="1" smtClean="0">
                <a:solidFill>
                  <a:srgbClr val="0070C0"/>
                </a:solidFill>
                <a:sym typeface="Arial" panose="020B0604020202020204" pitchFamily="34" charset="0"/>
              </a:rPr>
              <a:t>13. </a:t>
            </a:r>
            <a:r>
              <a:rPr lang="zh-CN" altLang="en-US" sz="2000" b="1" smtClean="0">
                <a:sym typeface="Arial" panose="020B0604020202020204" pitchFamily="34" charset="0"/>
              </a:rPr>
              <a:t>主机不可达，因为管理机构放置了一个过滤器在它上面。</a:t>
            </a:r>
            <a:endParaRPr lang="zh-CN" altLang="en-US" sz="2000" b="1" smtClean="0"/>
          </a:p>
          <a:p>
            <a:pPr>
              <a:buFont typeface="Wingdings" panose="05000000000000000000" pitchFamily="2" charset="2"/>
              <a:buChar char="l"/>
            </a:pPr>
            <a:r>
              <a:rPr lang="zh-CN" altLang="en-US" sz="2000" b="1" smtClean="0">
                <a:solidFill>
                  <a:srgbClr val="0070C0"/>
                </a:solidFill>
                <a:sym typeface="Arial" panose="020B0604020202020204" pitchFamily="34" charset="0"/>
              </a:rPr>
              <a:t>代码</a:t>
            </a:r>
            <a:r>
              <a:rPr lang="en-US" altLang="zh-CN" sz="2000" b="1" smtClean="0">
                <a:solidFill>
                  <a:srgbClr val="0070C0"/>
                </a:solidFill>
                <a:sym typeface="Arial" panose="020B0604020202020204" pitchFamily="34" charset="0"/>
              </a:rPr>
              <a:t>14. </a:t>
            </a:r>
            <a:r>
              <a:rPr lang="zh-CN" altLang="en-US" sz="2000" b="1" smtClean="0">
                <a:sym typeface="Arial" panose="020B0604020202020204" pitchFamily="34" charset="0"/>
              </a:rPr>
              <a:t>主机不可达，因为主机的优先级被破坏了。这个报文由路由器发出，指出锁清秋的优先级对该目的站是不允许的。</a:t>
            </a:r>
            <a:endParaRPr lang="zh-CN" altLang="en-US" sz="2000" b="1" smtClean="0"/>
          </a:p>
          <a:p>
            <a:pPr>
              <a:buFont typeface="Wingdings" panose="05000000000000000000" pitchFamily="2" charset="2"/>
              <a:buChar char="l"/>
            </a:pPr>
            <a:r>
              <a:rPr lang="zh-CN" altLang="en-US" sz="2000" b="1" smtClean="0">
                <a:solidFill>
                  <a:srgbClr val="0070C0"/>
                </a:solidFill>
                <a:sym typeface="Arial" panose="020B0604020202020204" pitchFamily="34" charset="0"/>
              </a:rPr>
              <a:t>代码</a:t>
            </a:r>
            <a:r>
              <a:rPr lang="en-US" altLang="zh-CN" sz="2000" b="1" smtClean="0">
                <a:solidFill>
                  <a:srgbClr val="0070C0"/>
                </a:solidFill>
                <a:sym typeface="Arial" panose="020B0604020202020204" pitchFamily="34" charset="0"/>
              </a:rPr>
              <a:t>15. </a:t>
            </a:r>
            <a:r>
              <a:rPr lang="zh-CN" altLang="en-US" sz="2000" b="1" smtClean="0">
                <a:sym typeface="Arial" panose="020B0604020202020204" pitchFamily="34" charset="0"/>
              </a:rPr>
              <a:t>主机不可达，因为它的优先级被删掉了。（当网络操作员已经采用了运行该网络的最小优先级时就产生这个报文，但是这个数据报以比这个优先级更低的优先级发送出去）</a:t>
            </a:r>
            <a:endParaRPr lang="en-US" altLang="zh-CN" sz="2000" b="1" smtClean="0"/>
          </a:p>
          <a:p>
            <a:pPr>
              <a:buFont typeface="Wingdings" panose="05000000000000000000" pitchFamily="2" charset="2"/>
              <a:buChar char="l"/>
            </a:pPr>
            <a:endParaRPr lang="zh-CN" altLang="en-US" sz="2000" smtClean="0"/>
          </a:p>
        </p:txBody>
      </p:sp>
      <p:sp>
        <p:nvSpPr>
          <p:cNvPr id="32772" name="Rectangle 3"/>
          <p:cNvSpPr>
            <a:spLocks noGrp="1" noChangeArrowheads="1"/>
          </p:cNvSpPr>
          <p:nvPr>
            <p:ph type="title"/>
          </p:nvPr>
        </p:nvSpPr>
        <p:spPr>
          <a:xfrm>
            <a:off x="512763" y="763588"/>
            <a:ext cx="7659687" cy="839787"/>
          </a:xfrm>
        </p:spPr>
        <p:txBody>
          <a:bodyPr/>
          <a:lstStyle/>
          <a:p>
            <a:pPr eaLnBrk="1" hangingPunct="1"/>
            <a:r>
              <a:rPr lang="en-US" altLang="zh-CN" sz="3200" smtClean="0"/>
              <a:t>ICMP </a:t>
            </a:r>
            <a:r>
              <a:rPr lang="zh-CN" altLang="en-US" sz="3200" smtClean="0"/>
              <a:t>差错报告报文</a:t>
            </a:r>
            <a:r>
              <a:rPr lang="en-US" altLang="zh-CN" sz="3200" smtClean="0"/>
              <a:t>-</a:t>
            </a:r>
            <a:r>
              <a:rPr lang="zh-CN" altLang="en-US" sz="3200" smtClean="0">
                <a:solidFill>
                  <a:srgbClr val="002060"/>
                </a:solidFill>
              </a:rPr>
              <a:t>类型</a:t>
            </a:r>
            <a:r>
              <a:rPr lang="en-US" altLang="zh-CN" sz="3200" smtClean="0">
                <a:solidFill>
                  <a:srgbClr val="002060"/>
                </a:solidFill>
              </a:rPr>
              <a:t>3</a:t>
            </a:r>
            <a:r>
              <a:rPr lang="zh-CN" altLang="en-US" sz="3200" smtClean="0">
                <a:solidFill>
                  <a:srgbClr val="002060"/>
                </a:solidFill>
              </a:rPr>
              <a:t>：终点不可达</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39750" y="549275"/>
            <a:ext cx="8116888" cy="985838"/>
          </a:xfrm>
        </p:spPr>
        <p:txBody>
          <a:bodyPr/>
          <a:lstStyle/>
          <a:p>
            <a:pPr eaLnBrk="1" hangingPunct="1"/>
            <a:r>
              <a:rPr lang="zh-CN" altLang="en-US" sz="2800" smtClean="0"/>
              <a:t>作业</a:t>
            </a:r>
          </a:p>
        </p:txBody>
      </p:sp>
      <p:sp>
        <p:nvSpPr>
          <p:cNvPr id="33795" name="矩形 2"/>
          <p:cNvSpPr>
            <a:spLocks noChangeArrowheads="1"/>
          </p:cNvSpPr>
          <p:nvPr/>
        </p:nvSpPr>
        <p:spPr bwMode="auto">
          <a:xfrm>
            <a:off x="571500" y="1916113"/>
            <a:ext cx="7961313"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nSpc>
                <a:spcPct val="150000"/>
              </a:lnSpc>
            </a:pPr>
            <a:r>
              <a:rPr lang="en-US" altLang="zh-CN" sz="2400">
                <a:solidFill>
                  <a:schemeClr val="tx1"/>
                </a:solidFill>
              </a:rPr>
              <a:t>1.</a:t>
            </a:r>
            <a:r>
              <a:rPr lang="zh-CN" altLang="en-US" sz="2400">
                <a:solidFill>
                  <a:schemeClr val="tx1"/>
                </a:solidFill>
              </a:rPr>
              <a:t>简述为什么要在网络层提供</a:t>
            </a:r>
            <a:r>
              <a:rPr lang="en-US" altLang="zh-CN" sz="2400">
                <a:solidFill>
                  <a:schemeClr val="tx1"/>
                </a:solidFill>
              </a:rPr>
              <a:t>ICMP</a:t>
            </a:r>
            <a:r>
              <a:rPr lang="zh-CN" altLang="en-US" sz="2400">
                <a:solidFill>
                  <a:schemeClr val="tx1"/>
                </a:solidFill>
              </a:rPr>
              <a:t>？</a:t>
            </a:r>
            <a:endParaRPr lang="en-US" altLang="zh-CN" sz="2400">
              <a:solidFill>
                <a:schemeClr val="tx1"/>
              </a:solidFill>
            </a:endParaRPr>
          </a:p>
          <a:p>
            <a:pPr>
              <a:lnSpc>
                <a:spcPct val="150000"/>
              </a:lnSpc>
            </a:pPr>
            <a:r>
              <a:rPr lang="en-US" altLang="zh-CN" sz="2400">
                <a:solidFill>
                  <a:schemeClr val="tx1"/>
                </a:solidFill>
              </a:rPr>
              <a:t>2.</a:t>
            </a:r>
            <a:r>
              <a:rPr lang="zh-CN" altLang="en-US" sz="2400">
                <a:solidFill>
                  <a:schemeClr val="tx1"/>
                </a:solidFill>
              </a:rPr>
              <a:t> 简述</a:t>
            </a:r>
            <a:r>
              <a:rPr lang="en-US" altLang="zh-CN" sz="2400">
                <a:solidFill>
                  <a:schemeClr val="tx1"/>
                </a:solidFill>
              </a:rPr>
              <a:t>ICMP</a:t>
            </a:r>
            <a:r>
              <a:rPr lang="zh-CN" altLang="en-US" sz="2400">
                <a:solidFill>
                  <a:schemeClr val="tx1"/>
                </a:solidFill>
              </a:rPr>
              <a:t>差错报告报文的功能。</a:t>
            </a:r>
            <a:endParaRPr lang="en-US" altLang="zh-CN" sz="2400">
              <a:solidFill>
                <a:schemeClr val="tx1"/>
              </a:solidFill>
            </a:endParaRPr>
          </a:p>
          <a:p>
            <a:pPr>
              <a:lnSpc>
                <a:spcPct val="150000"/>
              </a:lnSpc>
            </a:pPr>
            <a:r>
              <a:rPr lang="en-US" altLang="zh-CN" sz="2400">
                <a:solidFill>
                  <a:schemeClr val="tx1"/>
                </a:solidFill>
              </a:rPr>
              <a:t>3. </a:t>
            </a:r>
            <a:r>
              <a:rPr lang="zh-CN" altLang="en-US" sz="2400">
                <a:solidFill>
                  <a:schemeClr val="tx1"/>
                </a:solidFill>
              </a:rPr>
              <a:t>了解</a:t>
            </a:r>
            <a:r>
              <a:rPr lang="en-US" altLang="zh-CN" sz="2400">
                <a:solidFill>
                  <a:schemeClr val="tx1"/>
                </a:solidFill>
              </a:rPr>
              <a:t>PING</a:t>
            </a:r>
            <a:r>
              <a:rPr lang="zh-CN" altLang="en-US" sz="2400">
                <a:solidFill>
                  <a:schemeClr val="tx1"/>
                </a:solidFill>
              </a:rPr>
              <a:t>的实现原理。</a:t>
            </a:r>
            <a:endParaRPr lang="zh-CN" altLang="en-US">
              <a:solidFill>
                <a:schemeClr val="tx1"/>
              </a:solidFill>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z="2800" b="1" smtClean="0">
                <a:latin typeface="宋体" panose="02010600030101010101" pitchFamily="2" charset="-122"/>
              </a:rPr>
              <a:t>IP</a:t>
            </a:r>
            <a:r>
              <a:rPr lang="zh-CN" altLang="en-US" sz="2800" b="1" smtClean="0">
                <a:latin typeface="宋体" panose="02010600030101010101" pitchFamily="2" charset="-122"/>
              </a:rPr>
              <a:t>协议的缺点</a:t>
            </a:r>
            <a:endParaRPr lang="en-US" altLang="zh-CN" sz="3400" b="1" smtClean="0">
              <a:latin typeface="宋体" panose="02010600030101010101" pitchFamily="2" charset="-122"/>
            </a:endParaRPr>
          </a:p>
        </p:txBody>
      </p:sp>
      <p:sp>
        <p:nvSpPr>
          <p:cNvPr id="3" name="矩形 2"/>
          <p:cNvSpPr/>
          <p:nvPr/>
        </p:nvSpPr>
        <p:spPr>
          <a:xfrm>
            <a:off x="395288" y="1628775"/>
            <a:ext cx="8461375" cy="3452813"/>
          </a:xfrm>
          <a:prstGeom prst="rect">
            <a:avLst/>
          </a:prstGeom>
        </p:spPr>
        <p:txBody>
          <a:bodyPr>
            <a:spAutoFit/>
          </a:bodyPr>
          <a:lstStyle/>
          <a:p>
            <a:pPr>
              <a:lnSpc>
                <a:spcPct val="130000"/>
              </a:lnSpc>
              <a:defRPr/>
            </a:pPr>
            <a:r>
              <a:rPr lang="zh-CN" altLang="en-US" sz="2400" b="1" dirty="0">
                <a:solidFill>
                  <a:srgbClr val="0070C0"/>
                </a:solidFill>
                <a:latin typeface="+mj-ea"/>
                <a:ea typeface="+mj-ea"/>
                <a:sym typeface="幼圆" panose="02010509060101010101" pitchFamily="49" charset="-122"/>
              </a:rPr>
              <a:t>（</a:t>
            </a:r>
            <a:r>
              <a:rPr lang="en-US" altLang="zh-CN" sz="2400" b="1" dirty="0">
                <a:solidFill>
                  <a:srgbClr val="0070C0"/>
                </a:solidFill>
                <a:latin typeface="+mj-ea"/>
                <a:ea typeface="+mj-ea"/>
                <a:sym typeface="幼圆" panose="02010509060101010101" pitchFamily="49" charset="-122"/>
              </a:rPr>
              <a:t>1</a:t>
            </a:r>
            <a:r>
              <a:rPr lang="zh-CN" altLang="en-US" sz="2400" b="1" dirty="0">
                <a:solidFill>
                  <a:srgbClr val="0070C0"/>
                </a:solidFill>
                <a:latin typeface="+mj-ea"/>
                <a:ea typeface="+mj-ea"/>
                <a:sym typeface="幼圆" panose="02010509060101010101" pitchFamily="49" charset="-122"/>
              </a:rPr>
              <a:t>）</a:t>
            </a:r>
            <a:r>
              <a:rPr lang="en-US" altLang="zh-CN" sz="2400" b="1" dirty="0">
                <a:solidFill>
                  <a:srgbClr val="0070C0"/>
                </a:solidFill>
                <a:latin typeface="+mj-ea"/>
                <a:ea typeface="+mj-ea"/>
                <a:sym typeface="幼圆" panose="02010509060101010101" pitchFamily="49" charset="-122"/>
              </a:rPr>
              <a:t>IP</a:t>
            </a:r>
            <a:r>
              <a:rPr lang="zh-CN" altLang="en-US" sz="2400" b="1" dirty="0">
                <a:solidFill>
                  <a:srgbClr val="0070C0"/>
                </a:solidFill>
                <a:latin typeface="+mj-ea"/>
                <a:ea typeface="+mj-ea"/>
                <a:sym typeface="幼圆" panose="02010509060101010101" pitchFamily="49" charset="-122"/>
              </a:rPr>
              <a:t>协议没有差错报告或者差错纠正机制。</a:t>
            </a:r>
          </a:p>
          <a:p>
            <a:pPr>
              <a:lnSpc>
                <a:spcPct val="130000"/>
              </a:lnSpc>
              <a:defRPr/>
            </a:pPr>
            <a:r>
              <a:rPr lang="zh-CN" altLang="en-US" sz="2400" b="1" dirty="0">
                <a:solidFill>
                  <a:schemeClr val="tx1"/>
                </a:solidFill>
                <a:latin typeface="+mj-ea"/>
                <a:ea typeface="+mj-ea"/>
                <a:sym typeface="幼圆" panose="02010509060101010101" pitchFamily="49" charset="-122"/>
              </a:rPr>
              <a:t>当遇到网络通不通、主机是否可达、路由是否可用等情况时，</a:t>
            </a:r>
            <a:r>
              <a:rPr lang="en-US" altLang="zh-CN" sz="2400" b="1" dirty="0">
                <a:solidFill>
                  <a:schemeClr val="tx1"/>
                </a:solidFill>
                <a:latin typeface="+mj-ea"/>
                <a:ea typeface="+mj-ea"/>
                <a:sym typeface="幼圆" panose="02010509060101010101" pitchFamily="49" charset="-122"/>
              </a:rPr>
              <a:t>IP</a:t>
            </a:r>
            <a:r>
              <a:rPr lang="zh-CN" altLang="en-US" sz="2400" b="1" dirty="0">
                <a:solidFill>
                  <a:schemeClr val="tx1"/>
                </a:solidFill>
                <a:latin typeface="+mj-ea"/>
                <a:ea typeface="+mj-ea"/>
                <a:sym typeface="幼圆" panose="02010509060101010101" pitchFamily="49" charset="-122"/>
              </a:rPr>
              <a:t>协议没有内建的机制可以通知发出该数据报的主机</a:t>
            </a:r>
            <a:r>
              <a:rPr lang="en-US" altLang="zh-CN" sz="2400" b="1" dirty="0">
                <a:solidFill>
                  <a:schemeClr val="tx1"/>
                </a:solidFill>
                <a:latin typeface="+mj-ea"/>
                <a:ea typeface="+mj-ea"/>
                <a:sym typeface="幼圆" panose="02010509060101010101" pitchFamily="49" charset="-122"/>
              </a:rPr>
              <a:t>.</a:t>
            </a:r>
            <a:endParaRPr lang="zh-CN" altLang="en-US" sz="2400" b="1" dirty="0">
              <a:solidFill>
                <a:schemeClr val="tx1"/>
              </a:solidFill>
              <a:latin typeface="+mj-ea"/>
              <a:ea typeface="+mj-ea"/>
              <a:sym typeface="幼圆" panose="02010509060101010101" pitchFamily="49" charset="-122"/>
            </a:endParaRPr>
          </a:p>
          <a:p>
            <a:pPr>
              <a:lnSpc>
                <a:spcPct val="130000"/>
              </a:lnSpc>
              <a:defRPr/>
            </a:pPr>
            <a:r>
              <a:rPr lang="zh-CN" altLang="en-US" sz="2400" b="1" dirty="0">
                <a:solidFill>
                  <a:srgbClr val="0070C0"/>
                </a:solidFill>
                <a:latin typeface="+mj-ea"/>
                <a:ea typeface="+mj-ea"/>
                <a:sym typeface="幼圆" panose="02010509060101010101" pitchFamily="49" charset="-122"/>
              </a:rPr>
              <a:t>（</a:t>
            </a:r>
            <a:r>
              <a:rPr lang="en-US" altLang="zh-CN" sz="2400" b="1" dirty="0">
                <a:solidFill>
                  <a:srgbClr val="0070C0"/>
                </a:solidFill>
                <a:latin typeface="+mj-ea"/>
                <a:ea typeface="+mj-ea"/>
                <a:sym typeface="幼圆" panose="02010509060101010101" pitchFamily="49" charset="-122"/>
              </a:rPr>
              <a:t>2</a:t>
            </a:r>
            <a:r>
              <a:rPr lang="zh-CN" altLang="en-US" sz="2400" b="1" dirty="0">
                <a:solidFill>
                  <a:srgbClr val="0070C0"/>
                </a:solidFill>
                <a:latin typeface="+mj-ea"/>
                <a:ea typeface="+mj-ea"/>
                <a:sym typeface="幼圆" panose="02010509060101010101" pitchFamily="49" charset="-122"/>
              </a:rPr>
              <a:t>）</a:t>
            </a:r>
            <a:r>
              <a:rPr lang="en-US" altLang="zh-CN" sz="2400" b="1" dirty="0">
                <a:solidFill>
                  <a:srgbClr val="0070C0"/>
                </a:solidFill>
                <a:latin typeface="+mj-ea"/>
                <a:ea typeface="+mj-ea"/>
                <a:sym typeface="幼圆" panose="02010509060101010101" pitchFamily="49" charset="-122"/>
              </a:rPr>
              <a:t>IP</a:t>
            </a:r>
            <a:r>
              <a:rPr lang="zh-CN" altLang="en-US" sz="2400" b="1" dirty="0">
                <a:solidFill>
                  <a:srgbClr val="0070C0"/>
                </a:solidFill>
                <a:latin typeface="+mj-ea"/>
                <a:ea typeface="+mj-ea"/>
                <a:sym typeface="幼圆" panose="02010509060101010101" pitchFamily="49" charset="-122"/>
              </a:rPr>
              <a:t>协议还缺少主机和管理查询所需要的机制。</a:t>
            </a:r>
            <a:endParaRPr lang="zh-CN" altLang="en-US" sz="2400" b="1" dirty="0">
              <a:solidFill>
                <a:srgbClr val="0070C0"/>
              </a:solidFill>
              <a:latin typeface="+mj-ea"/>
              <a:ea typeface="+mj-ea"/>
            </a:endParaRPr>
          </a:p>
          <a:p>
            <a:pPr>
              <a:lnSpc>
                <a:spcPct val="130000"/>
              </a:lnSpc>
              <a:defRPr/>
            </a:pPr>
            <a:r>
              <a:rPr lang="zh-CN" altLang="en-US" sz="2400" b="1" dirty="0">
                <a:solidFill>
                  <a:schemeClr val="tx1"/>
                </a:solidFill>
                <a:latin typeface="+mj-ea"/>
                <a:ea typeface="+mj-ea"/>
                <a:sym typeface="幼圆" panose="02010509060101010101" pitchFamily="49" charset="-122"/>
              </a:rPr>
              <a:t>主机有时候需要判断某个路由器或者对方主机是否活跃。有时网络管理员也需要来自其他主机或者路由器的信息。</a:t>
            </a:r>
            <a:endParaRPr lang="zh-CN" altLang="en-US" sz="2400" b="1" dirty="0">
              <a:solidFill>
                <a:schemeClr val="tx1"/>
              </a:solidFill>
              <a:latin typeface="+mj-ea"/>
              <a:ea typeface="+mj-ea"/>
            </a:endParaRPr>
          </a:p>
          <a:p>
            <a:pPr>
              <a:lnSpc>
                <a:spcPct val="130000"/>
              </a:lnSpc>
              <a:defRPr/>
            </a:pPr>
            <a:endParaRPr lang="en-US" altLang="zh-CN" sz="2400" b="1" dirty="0">
              <a:solidFill>
                <a:schemeClr val="tx1"/>
              </a:solidFill>
              <a:latin typeface="+mj-ea"/>
              <a:ea typeface="+mj-ea"/>
              <a:sym typeface="幼圆" panose="02010509060101010101" pitchFamily="49" charset="-122"/>
            </a:endParaRPr>
          </a:p>
        </p:txBody>
      </p:sp>
      <p:pic>
        <p:nvPicPr>
          <p:cNvPr id="11268" name="Picture 5" descr="https://gimg2.baidu.com/image_search/src=http%3A%2F%2Fimg-blog.csdnimg.cn%2F20200908184713606.png%3Fx-oss-process%3Dimage%2Fwatermark%2Ctype_ZmFuZ3poZW5naGVpdGk%2Cshadow_10%2Ctext_aHR0cHM6Ly9ibG9nLmNzZG4ubmV0L3dlaXhpbl80MzYzMzc4NA%3D%3D%2Csize_16%2Ccolor_FFFFFF%2Ct_70%23pic_center&amp;refer=http%3A%2F%2Fimg-blog.csdnimg.cn&amp;app=2002&amp;size=f9999,10000&amp;q=a80&amp;n=0&amp;g=0n&amp;fmt=auto?sec=1663372989&amp;t=d3aaf9ff43005d01f3541f89f4fe03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4437063"/>
            <a:ext cx="3892550" cy="242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z="3400" b="1" smtClean="0">
                <a:latin typeface="宋体" panose="02010600030101010101" pitchFamily="2" charset="-122"/>
              </a:rPr>
              <a:t>因特网控制</a:t>
            </a:r>
            <a:r>
              <a:rPr lang="en-US" altLang="zh-CN" sz="3600" smtClean="0">
                <a:latin typeface="Arial" panose="020B0604020202020204" pitchFamily="34" charset="0"/>
                <a:sym typeface="Arial" panose="020B0604020202020204" pitchFamily="34" charset="0"/>
              </a:rPr>
              <a:t>消息</a:t>
            </a:r>
            <a:r>
              <a:rPr lang="zh-CN" altLang="en-US" sz="3400" b="1" smtClean="0">
                <a:latin typeface="宋体" panose="02010600030101010101" pitchFamily="2" charset="-122"/>
              </a:rPr>
              <a:t>协议 </a:t>
            </a:r>
            <a:r>
              <a:rPr lang="en-US" altLang="zh-CN" sz="3400" b="1" smtClean="0">
                <a:latin typeface="宋体" panose="02010600030101010101" pitchFamily="2" charset="-122"/>
              </a:rPr>
              <a:t>ICMP</a:t>
            </a:r>
          </a:p>
        </p:txBody>
      </p:sp>
      <p:sp>
        <p:nvSpPr>
          <p:cNvPr id="12291" name="Rectangle 3"/>
          <p:cNvSpPr>
            <a:spLocks noGrp="1" noChangeArrowheads="1"/>
          </p:cNvSpPr>
          <p:nvPr>
            <p:ph type="body" idx="1"/>
          </p:nvPr>
        </p:nvSpPr>
        <p:spPr>
          <a:xfrm>
            <a:off x="574675" y="1844675"/>
            <a:ext cx="8318500" cy="2808288"/>
          </a:xfrm>
        </p:spPr>
        <p:txBody>
          <a:bodyPr/>
          <a:lstStyle/>
          <a:p>
            <a:pPr marL="0" indent="0" eaLnBrk="1" hangingPunct="1">
              <a:lnSpc>
                <a:spcPct val="120000"/>
              </a:lnSpc>
              <a:buFont typeface="Wingdings" panose="05000000000000000000" pitchFamily="2" charset="2"/>
              <a:buNone/>
            </a:pPr>
            <a:r>
              <a:rPr lang="en-US" altLang="zh-CN" sz="2600" smtClean="0">
                <a:latin typeface="Arial" panose="020B0604020202020204" pitchFamily="34" charset="0"/>
                <a:sym typeface="Arial" panose="020B0604020202020204" pitchFamily="34" charset="0"/>
              </a:rPr>
              <a:t>ICMP: Internet Control Message Protocol。</a:t>
            </a:r>
          </a:p>
          <a:p>
            <a:pPr marL="0" indent="0" eaLnBrk="1" hangingPunct="1">
              <a:lnSpc>
                <a:spcPct val="120000"/>
              </a:lnSpc>
              <a:buFont typeface="Wingdings" panose="05000000000000000000" pitchFamily="2" charset="2"/>
              <a:buNone/>
            </a:pPr>
            <a:r>
              <a:rPr lang="en-US" altLang="zh-CN" sz="2600" smtClean="0">
                <a:solidFill>
                  <a:srgbClr val="0070C0"/>
                </a:solidFill>
                <a:latin typeface="Arial" panose="020B0604020202020204" pitchFamily="34" charset="0"/>
                <a:sym typeface="Arial" panose="020B0604020202020204" pitchFamily="34" charset="0"/>
              </a:rPr>
              <a:t>用于在IP主机、路由器之间传递控制消息。控制消息是指网络通不通、主机是否可达、路由是否可用等网络本身的消息</a:t>
            </a:r>
            <a:r>
              <a:rPr lang="en-US" altLang="zh-CN" sz="2600" smtClean="0">
                <a:latin typeface="Arial" panose="020B0604020202020204" pitchFamily="34" charset="0"/>
                <a:sym typeface="Arial" panose="020B0604020202020204" pitchFamily="34" charset="0"/>
              </a:rPr>
              <a:t>。这些控制消息虽然并不传输用户数据，但是对于用户数据的传递起着重要的作用。</a:t>
            </a:r>
          </a:p>
          <a:p>
            <a:pPr marL="0" indent="0" eaLnBrk="1" hangingPunct="1">
              <a:lnSpc>
                <a:spcPct val="120000"/>
              </a:lnSpc>
              <a:buFont typeface="Wingdings" panose="05000000000000000000" pitchFamily="2" charset="2"/>
              <a:buNone/>
            </a:pPr>
            <a:endParaRPr lang="zh-CN" altLang="en-US" sz="2600" smtClean="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内容占位符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4213" y="1703388"/>
            <a:ext cx="7858125" cy="4048125"/>
          </a:xfrm>
        </p:spPr>
      </p:pic>
      <p:sp>
        <p:nvSpPr>
          <p:cNvPr id="4" name="矩形 3"/>
          <p:cNvSpPr/>
          <p:nvPr/>
        </p:nvSpPr>
        <p:spPr>
          <a:xfrm>
            <a:off x="514350" y="981075"/>
            <a:ext cx="3057525" cy="522288"/>
          </a:xfrm>
          <a:prstGeom prst="rect">
            <a:avLst/>
          </a:prstGeom>
        </p:spPr>
        <p:txBody>
          <a:bodyPr wrap="none">
            <a:spAutoFit/>
          </a:bodyPr>
          <a:lstStyle/>
          <a:p>
            <a:pPr>
              <a:defRPr/>
            </a:pPr>
            <a:r>
              <a:rPr lang="en-US" altLang="zh-CN" sz="2800" b="1" dirty="0">
                <a:solidFill>
                  <a:schemeClr val="tx1"/>
                </a:solidFill>
                <a:latin typeface="+mn-ea"/>
                <a:ea typeface="+mn-ea"/>
              </a:rPr>
              <a:t>ICMP</a:t>
            </a:r>
            <a:r>
              <a:rPr lang="zh-CN" altLang="en-US" sz="2800" b="1" dirty="0">
                <a:solidFill>
                  <a:schemeClr val="tx1"/>
                </a:solidFill>
                <a:latin typeface="+mn-ea"/>
                <a:ea typeface="+mn-ea"/>
              </a:rPr>
              <a:t>数据包的层次</a:t>
            </a:r>
          </a:p>
        </p:txBody>
      </p:sp>
      <p:sp>
        <p:nvSpPr>
          <p:cNvPr id="6" name="文本框 4"/>
          <p:cNvSpPr txBox="1">
            <a:spLocks noChangeArrowheads="1"/>
          </p:cNvSpPr>
          <p:nvPr/>
        </p:nvSpPr>
        <p:spPr bwMode="auto">
          <a:xfrm>
            <a:off x="323850" y="5661025"/>
            <a:ext cx="8640763"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defRPr/>
            </a:pPr>
            <a:r>
              <a:rPr lang="en-US" altLang="zh-CN" sz="2200" b="1" dirty="0">
                <a:solidFill>
                  <a:schemeClr val="tx1"/>
                </a:solidFill>
                <a:latin typeface="+mn-ea"/>
                <a:ea typeface="+mn-ea"/>
              </a:rPr>
              <a:t>ICMP</a:t>
            </a:r>
            <a:r>
              <a:rPr lang="zh-CN" altLang="en-US" sz="2200" b="1" dirty="0">
                <a:solidFill>
                  <a:schemeClr val="tx1"/>
                </a:solidFill>
                <a:latin typeface="+mn-ea"/>
                <a:ea typeface="+mn-ea"/>
              </a:rPr>
              <a:t>本身是一个网络协议，但是并不是直接传递给数据链路层，而是将</a:t>
            </a:r>
            <a:r>
              <a:rPr lang="en-US" altLang="zh-CN" sz="2200" b="1" dirty="0">
                <a:solidFill>
                  <a:schemeClr val="tx1"/>
                </a:solidFill>
                <a:latin typeface="+mn-ea"/>
                <a:ea typeface="+mn-ea"/>
                <a:sym typeface="幼圆" panose="02010509060101010101" pitchFamily="49" charset="-122"/>
              </a:rPr>
              <a:t>ICMP</a:t>
            </a:r>
            <a:r>
              <a:rPr lang="zh-CN" altLang="en-US" sz="2200" b="1" dirty="0">
                <a:solidFill>
                  <a:schemeClr val="tx1"/>
                </a:solidFill>
                <a:latin typeface="+mn-ea"/>
                <a:ea typeface="+mn-ea"/>
                <a:sym typeface="幼圆" panose="02010509060101010101" pitchFamily="49" charset="-122"/>
              </a:rPr>
              <a:t>消息封装在</a:t>
            </a:r>
            <a:r>
              <a:rPr lang="en-US" altLang="zh-CN" sz="2200" b="1" dirty="0">
                <a:solidFill>
                  <a:schemeClr val="tx1"/>
                </a:solidFill>
                <a:latin typeface="+mn-ea"/>
                <a:ea typeface="+mn-ea"/>
                <a:sym typeface="幼圆" panose="02010509060101010101" pitchFamily="49" charset="-122"/>
              </a:rPr>
              <a:t>IP</a:t>
            </a:r>
            <a:r>
              <a:rPr lang="zh-CN" altLang="en-US" sz="2200" b="1" dirty="0">
                <a:solidFill>
                  <a:schemeClr val="tx1"/>
                </a:solidFill>
                <a:latin typeface="+mn-ea"/>
                <a:ea typeface="+mn-ea"/>
                <a:sym typeface="幼圆" panose="02010509060101010101" pitchFamily="49" charset="-122"/>
              </a:rPr>
              <a:t>数据报中。</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339975" y="5757863"/>
            <a:ext cx="4248150" cy="39052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4339" name="Rectangle 3"/>
          <p:cNvSpPr>
            <a:spLocks noGrp="1" noChangeArrowheads="1"/>
          </p:cNvSpPr>
          <p:nvPr>
            <p:ph type="title"/>
          </p:nvPr>
        </p:nvSpPr>
        <p:spPr/>
        <p:txBody>
          <a:bodyPr/>
          <a:lstStyle/>
          <a:p>
            <a:pPr eaLnBrk="1" hangingPunct="1"/>
            <a:r>
              <a:rPr lang="en-US" altLang="zh-CN" sz="3000" smtClean="0"/>
              <a:t>ICMP </a:t>
            </a:r>
            <a:r>
              <a:rPr lang="zh-CN" altLang="en-US" sz="3000" smtClean="0"/>
              <a:t>报文的格式</a:t>
            </a:r>
          </a:p>
        </p:txBody>
      </p:sp>
      <p:sp>
        <p:nvSpPr>
          <p:cNvPr id="14340" name="Rectangle 4"/>
          <p:cNvSpPr>
            <a:spLocks noChangeArrowheads="1"/>
          </p:cNvSpPr>
          <p:nvPr/>
        </p:nvSpPr>
        <p:spPr bwMode="auto">
          <a:xfrm>
            <a:off x="3498850" y="5764213"/>
            <a:ext cx="3089275" cy="3841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4341" name="Freeform 5"/>
          <p:cNvSpPr>
            <a:spLocks/>
          </p:cNvSpPr>
          <p:nvPr/>
        </p:nvSpPr>
        <p:spPr bwMode="auto">
          <a:xfrm>
            <a:off x="2363788" y="4537075"/>
            <a:ext cx="5613400" cy="468313"/>
          </a:xfrm>
          <a:custGeom>
            <a:avLst/>
            <a:gdLst>
              <a:gd name="T0" fmla="*/ 0 w 2790"/>
              <a:gd name="T1" fmla="*/ 2147483646 h 279"/>
              <a:gd name="T2" fmla="*/ 2147483646 w 2790"/>
              <a:gd name="T3" fmla="*/ 2147483646 h 279"/>
              <a:gd name="T4" fmla="*/ 2147483646 w 2790"/>
              <a:gd name="T5" fmla="*/ 2147483646 h 279"/>
              <a:gd name="T6" fmla="*/ 2147483646 w 2790"/>
              <a:gd name="T7" fmla="*/ 0 h 279"/>
              <a:gd name="T8" fmla="*/ 0 w 2790"/>
              <a:gd name="T9" fmla="*/ 2147483646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0" h="279">
                <a:moveTo>
                  <a:pt x="0" y="6"/>
                </a:moveTo>
                <a:lnTo>
                  <a:pt x="561" y="279"/>
                </a:lnTo>
                <a:lnTo>
                  <a:pt x="2100" y="276"/>
                </a:lnTo>
                <a:lnTo>
                  <a:pt x="2790" y="0"/>
                </a:lnTo>
                <a:lnTo>
                  <a:pt x="0" y="6"/>
                </a:ln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2" name="Line 6"/>
          <p:cNvSpPr>
            <a:spLocks noChangeShapeType="1"/>
          </p:cNvSpPr>
          <p:nvPr/>
        </p:nvSpPr>
        <p:spPr bwMode="auto">
          <a:xfrm>
            <a:off x="2339975" y="6381750"/>
            <a:ext cx="4248150"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3" name="Text Box 7"/>
          <p:cNvSpPr txBox="1">
            <a:spLocks noChangeArrowheads="1"/>
          </p:cNvSpPr>
          <p:nvPr/>
        </p:nvSpPr>
        <p:spPr bwMode="auto">
          <a:xfrm>
            <a:off x="2438400" y="5754688"/>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首  部</a:t>
            </a:r>
          </a:p>
        </p:txBody>
      </p:sp>
      <p:sp>
        <p:nvSpPr>
          <p:cNvPr id="14344" name="Rectangle 8"/>
          <p:cNvSpPr>
            <a:spLocks noChangeArrowheads="1"/>
          </p:cNvSpPr>
          <p:nvPr/>
        </p:nvSpPr>
        <p:spPr bwMode="auto">
          <a:xfrm>
            <a:off x="3498850" y="4981575"/>
            <a:ext cx="3089275" cy="392113"/>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ICMP </a:t>
            </a:r>
            <a:r>
              <a:rPr kumimoji="1" lang="zh-CN" altLang="en-US" sz="2000">
                <a:solidFill>
                  <a:srgbClr val="333399"/>
                </a:solidFill>
                <a:latin typeface="Arial" panose="020B0604020202020204" pitchFamily="34" charset="0"/>
                <a:ea typeface="黑体" panose="02010609060101010101" pitchFamily="49" charset="-122"/>
              </a:rPr>
              <a:t>报文</a:t>
            </a:r>
          </a:p>
        </p:txBody>
      </p:sp>
      <p:sp>
        <p:nvSpPr>
          <p:cNvPr id="14345" name="Text Box 9"/>
          <p:cNvSpPr txBox="1">
            <a:spLocks noChangeArrowheads="1"/>
          </p:cNvSpPr>
          <p:nvPr/>
        </p:nvSpPr>
        <p:spPr bwMode="auto">
          <a:xfrm>
            <a:off x="2251075" y="2624138"/>
            <a:ext cx="325438"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0</a:t>
            </a:r>
          </a:p>
        </p:txBody>
      </p:sp>
      <p:sp>
        <p:nvSpPr>
          <p:cNvPr id="14346" name="Line 10"/>
          <p:cNvSpPr>
            <a:spLocks noChangeShapeType="1"/>
          </p:cNvSpPr>
          <p:nvPr/>
        </p:nvSpPr>
        <p:spPr bwMode="auto">
          <a:xfrm>
            <a:off x="3498850" y="5757863"/>
            <a:ext cx="0" cy="390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7" name="Text Box 11"/>
          <p:cNvSpPr txBox="1">
            <a:spLocks noChangeArrowheads="1"/>
          </p:cNvSpPr>
          <p:nvPr/>
        </p:nvSpPr>
        <p:spPr bwMode="auto">
          <a:xfrm>
            <a:off x="4129088" y="5754688"/>
            <a:ext cx="16176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数  据  部  分</a:t>
            </a:r>
          </a:p>
        </p:txBody>
      </p:sp>
      <p:sp>
        <p:nvSpPr>
          <p:cNvPr id="14348" name="AutoShape 12"/>
          <p:cNvSpPr>
            <a:spLocks noChangeArrowheads="1"/>
          </p:cNvSpPr>
          <p:nvPr/>
        </p:nvSpPr>
        <p:spPr bwMode="auto">
          <a:xfrm>
            <a:off x="4849813" y="5373688"/>
            <a:ext cx="288925" cy="468312"/>
          </a:xfrm>
          <a:prstGeom prst="downArrow">
            <a:avLst>
              <a:gd name="adj1" fmla="val 47222"/>
              <a:gd name="adj2" fmla="val 837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4349" name="Rectangle 13"/>
          <p:cNvSpPr>
            <a:spLocks noChangeArrowheads="1"/>
          </p:cNvSpPr>
          <p:nvPr/>
        </p:nvSpPr>
        <p:spPr bwMode="auto">
          <a:xfrm>
            <a:off x="2339975" y="3003550"/>
            <a:ext cx="5600700" cy="15636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4350" name="Line 14"/>
          <p:cNvSpPr>
            <a:spLocks noChangeShapeType="1"/>
          </p:cNvSpPr>
          <p:nvPr/>
        </p:nvSpPr>
        <p:spPr bwMode="auto">
          <a:xfrm rot="5400000" flipV="1">
            <a:off x="5140325" y="563563"/>
            <a:ext cx="0" cy="5600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1" name="Line 15"/>
          <p:cNvSpPr>
            <a:spLocks noChangeShapeType="1"/>
          </p:cNvSpPr>
          <p:nvPr/>
        </p:nvSpPr>
        <p:spPr bwMode="auto">
          <a:xfrm flipV="1">
            <a:off x="3738563" y="2973388"/>
            <a:ext cx="0" cy="390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2" name="Line 16"/>
          <p:cNvSpPr>
            <a:spLocks noChangeShapeType="1"/>
          </p:cNvSpPr>
          <p:nvPr/>
        </p:nvSpPr>
        <p:spPr bwMode="auto">
          <a:xfrm flipV="1">
            <a:off x="5138738" y="2973388"/>
            <a:ext cx="0" cy="390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3" name="Line 17"/>
          <p:cNvSpPr>
            <a:spLocks noChangeShapeType="1"/>
          </p:cNvSpPr>
          <p:nvPr/>
        </p:nvSpPr>
        <p:spPr bwMode="auto">
          <a:xfrm flipV="1">
            <a:off x="5138738" y="2973388"/>
            <a:ext cx="0" cy="390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3826" name="Text Box 18"/>
          <p:cNvSpPr txBox="1">
            <a:spLocks noChangeArrowheads="1"/>
          </p:cNvSpPr>
          <p:nvPr/>
        </p:nvSpPr>
        <p:spPr bwMode="auto">
          <a:xfrm>
            <a:off x="6018213" y="2990850"/>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FF0000"/>
                </a:solidFill>
                <a:latin typeface="Arial" panose="020B0604020202020204" pitchFamily="34" charset="0"/>
                <a:ea typeface="黑体" panose="02010609060101010101" pitchFamily="49" charset="-122"/>
              </a:rPr>
              <a:t>检验和</a:t>
            </a:r>
          </a:p>
        </p:txBody>
      </p:sp>
      <p:sp>
        <p:nvSpPr>
          <p:cNvPr id="1143827" name="Text Box 19"/>
          <p:cNvSpPr txBox="1">
            <a:spLocks noChangeArrowheads="1"/>
          </p:cNvSpPr>
          <p:nvPr/>
        </p:nvSpPr>
        <p:spPr bwMode="auto">
          <a:xfrm>
            <a:off x="2665413" y="2990850"/>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FF0000"/>
                </a:solidFill>
                <a:latin typeface="Arial" panose="020B0604020202020204" pitchFamily="34" charset="0"/>
                <a:ea typeface="黑体" panose="02010609060101010101" pitchFamily="49" charset="-122"/>
              </a:rPr>
              <a:t>类型</a:t>
            </a:r>
          </a:p>
        </p:txBody>
      </p:sp>
      <p:sp>
        <p:nvSpPr>
          <p:cNvPr id="1143828" name="Text Box 20"/>
          <p:cNvSpPr txBox="1">
            <a:spLocks noChangeArrowheads="1"/>
          </p:cNvSpPr>
          <p:nvPr/>
        </p:nvSpPr>
        <p:spPr bwMode="auto">
          <a:xfrm>
            <a:off x="4135438" y="2997200"/>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FF0000"/>
                </a:solidFill>
                <a:latin typeface="Arial" panose="020B0604020202020204" pitchFamily="34" charset="0"/>
                <a:ea typeface="黑体" panose="02010609060101010101" pitchFamily="49" charset="-122"/>
              </a:rPr>
              <a:t>代码</a:t>
            </a:r>
          </a:p>
        </p:txBody>
      </p:sp>
      <p:sp>
        <p:nvSpPr>
          <p:cNvPr id="14357" name="Text Box 21"/>
          <p:cNvSpPr txBox="1">
            <a:spLocks noChangeArrowheads="1"/>
          </p:cNvSpPr>
          <p:nvPr/>
        </p:nvSpPr>
        <p:spPr bwMode="auto">
          <a:xfrm>
            <a:off x="2573338" y="3343275"/>
            <a:ext cx="4797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（这 </a:t>
            </a:r>
            <a:r>
              <a:rPr kumimoji="1" lang="en-US" altLang="zh-CN" sz="2000">
                <a:solidFill>
                  <a:srgbClr val="333399"/>
                </a:solidFill>
                <a:latin typeface="Arial" panose="020B0604020202020204" pitchFamily="34" charset="0"/>
                <a:ea typeface="黑体" panose="02010609060101010101" pitchFamily="49" charset="-122"/>
              </a:rPr>
              <a:t>4 </a:t>
            </a:r>
            <a:r>
              <a:rPr kumimoji="1" lang="zh-CN" altLang="en-US" sz="2000">
                <a:solidFill>
                  <a:srgbClr val="333399"/>
                </a:solidFill>
                <a:latin typeface="Arial" panose="020B0604020202020204" pitchFamily="34" charset="0"/>
                <a:ea typeface="黑体" panose="02010609060101010101" pitchFamily="49" charset="-122"/>
              </a:rPr>
              <a:t>个字节取决于 </a:t>
            </a:r>
            <a:r>
              <a:rPr kumimoji="1" lang="en-US" altLang="zh-CN" sz="2000">
                <a:solidFill>
                  <a:srgbClr val="333399"/>
                </a:solidFill>
                <a:latin typeface="Arial" panose="020B0604020202020204" pitchFamily="34" charset="0"/>
                <a:ea typeface="黑体" panose="02010609060101010101" pitchFamily="49" charset="-122"/>
              </a:rPr>
              <a:t>ICMP </a:t>
            </a:r>
            <a:r>
              <a:rPr kumimoji="1" lang="zh-CN" altLang="en-US" sz="2000">
                <a:solidFill>
                  <a:srgbClr val="333399"/>
                </a:solidFill>
                <a:latin typeface="Arial" panose="020B0604020202020204" pitchFamily="34" charset="0"/>
                <a:ea typeface="黑体" panose="02010609060101010101" pitchFamily="49" charset="-122"/>
              </a:rPr>
              <a:t>报文的类型）</a:t>
            </a:r>
          </a:p>
        </p:txBody>
      </p:sp>
      <p:sp>
        <p:nvSpPr>
          <p:cNvPr id="14358" name="Text Box 22"/>
          <p:cNvSpPr txBox="1">
            <a:spLocks noChangeArrowheads="1"/>
          </p:cNvSpPr>
          <p:nvPr/>
        </p:nvSpPr>
        <p:spPr bwMode="auto">
          <a:xfrm>
            <a:off x="3632200" y="2624138"/>
            <a:ext cx="325438"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8</a:t>
            </a:r>
          </a:p>
        </p:txBody>
      </p:sp>
      <p:sp>
        <p:nvSpPr>
          <p:cNvPr id="14359" name="Text Box 23"/>
          <p:cNvSpPr txBox="1">
            <a:spLocks noChangeArrowheads="1"/>
          </p:cNvSpPr>
          <p:nvPr/>
        </p:nvSpPr>
        <p:spPr bwMode="auto">
          <a:xfrm>
            <a:off x="4960938" y="2624138"/>
            <a:ext cx="466725"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16</a:t>
            </a:r>
          </a:p>
        </p:txBody>
      </p:sp>
      <p:sp>
        <p:nvSpPr>
          <p:cNvPr id="14360" name="Rectangle 24"/>
          <p:cNvSpPr>
            <a:spLocks noChangeArrowheads="1"/>
          </p:cNvSpPr>
          <p:nvPr/>
        </p:nvSpPr>
        <p:spPr bwMode="auto">
          <a:xfrm>
            <a:off x="3770313" y="6226175"/>
            <a:ext cx="1273175" cy="285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2500">
              <a:solidFill>
                <a:schemeClr val="bg1"/>
              </a:solidFill>
              <a:latin typeface="黑体" panose="02010609060101010101" pitchFamily="49" charset="-122"/>
              <a:ea typeface="黑体" panose="02010609060101010101" pitchFamily="49" charset="-122"/>
            </a:endParaRPr>
          </a:p>
        </p:txBody>
      </p:sp>
      <p:sp>
        <p:nvSpPr>
          <p:cNvPr id="14361" name="Text Box 25"/>
          <p:cNvSpPr txBox="1">
            <a:spLocks noChangeArrowheads="1"/>
          </p:cNvSpPr>
          <p:nvPr/>
        </p:nvSpPr>
        <p:spPr bwMode="auto">
          <a:xfrm>
            <a:off x="7610475" y="2624138"/>
            <a:ext cx="466725"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31</a:t>
            </a:r>
          </a:p>
        </p:txBody>
      </p:sp>
      <p:sp>
        <p:nvSpPr>
          <p:cNvPr id="14362" name="Text Box 26"/>
          <p:cNvSpPr txBox="1">
            <a:spLocks noChangeArrowheads="1"/>
          </p:cNvSpPr>
          <p:nvPr/>
        </p:nvSpPr>
        <p:spPr bwMode="auto">
          <a:xfrm>
            <a:off x="3736975" y="6188075"/>
            <a:ext cx="1257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IP </a:t>
            </a:r>
            <a:r>
              <a:rPr kumimoji="1" lang="zh-CN" altLang="en-US" sz="2000">
                <a:solidFill>
                  <a:srgbClr val="333399"/>
                </a:solidFill>
                <a:latin typeface="Arial" panose="020B0604020202020204" pitchFamily="34" charset="0"/>
                <a:ea typeface="黑体" panose="02010609060101010101" pitchFamily="49" charset="-122"/>
              </a:rPr>
              <a:t>数据报</a:t>
            </a:r>
          </a:p>
        </p:txBody>
      </p:sp>
      <p:sp>
        <p:nvSpPr>
          <p:cNvPr id="14363" name="Line 27"/>
          <p:cNvSpPr>
            <a:spLocks noChangeShapeType="1"/>
          </p:cNvSpPr>
          <p:nvPr/>
        </p:nvSpPr>
        <p:spPr bwMode="auto">
          <a:xfrm rot="-5400000">
            <a:off x="5140325" y="955675"/>
            <a:ext cx="0" cy="5600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3836" name="Text Box 28"/>
          <p:cNvSpPr txBox="1">
            <a:spLocks noChangeArrowheads="1"/>
          </p:cNvSpPr>
          <p:nvPr/>
        </p:nvSpPr>
        <p:spPr bwMode="auto">
          <a:xfrm>
            <a:off x="458788" y="2767013"/>
            <a:ext cx="14811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90000"/>
              </a:lnSpc>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前 </a:t>
            </a:r>
            <a:r>
              <a:rPr kumimoji="1" lang="en-US" altLang="zh-CN" sz="2000">
                <a:solidFill>
                  <a:srgbClr val="333399"/>
                </a:solidFill>
                <a:latin typeface="Arial" panose="020B0604020202020204" pitchFamily="34" charset="0"/>
                <a:ea typeface="黑体" panose="02010609060101010101" pitchFamily="49" charset="-122"/>
              </a:rPr>
              <a:t>4 </a:t>
            </a:r>
            <a:r>
              <a:rPr kumimoji="1" lang="zh-CN" altLang="en-US" sz="2000">
                <a:solidFill>
                  <a:srgbClr val="333399"/>
                </a:solidFill>
                <a:latin typeface="Arial" panose="020B0604020202020204" pitchFamily="34" charset="0"/>
                <a:ea typeface="黑体" panose="02010609060101010101" pitchFamily="49" charset="-122"/>
              </a:rPr>
              <a:t>个字节</a:t>
            </a:r>
          </a:p>
          <a:p>
            <a:pPr algn="ctr" eaLnBrk="1" hangingPunct="1">
              <a:lnSpc>
                <a:spcPct val="90000"/>
              </a:lnSpc>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都是一样的</a:t>
            </a:r>
          </a:p>
        </p:txBody>
      </p:sp>
      <p:sp>
        <p:nvSpPr>
          <p:cNvPr id="14365" name="Text Box 29"/>
          <p:cNvSpPr txBox="1">
            <a:spLocks noChangeArrowheads="1"/>
          </p:cNvSpPr>
          <p:nvPr/>
        </p:nvSpPr>
        <p:spPr bwMode="auto">
          <a:xfrm>
            <a:off x="2925763" y="3954463"/>
            <a:ext cx="444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2000">
                <a:solidFill>
                  <a:srgbClr val="333399"/>
                </a:solidFill>
                <a:latin typeface="Arial" panose="020B0604020202020204" pitchFamily="34" charset="0"/>
                <a:ea typeface="黑体" panose="02010609060101010101" pitchFamily="49" charset="-122"/>
              </a:rPr>
              <a:t>ICMP </a:t>
            </a:r>
            <a:r>
              <a:rPr kumimoji="1" lang="zh-CN" altLang="en-US" sz="2000">
                <a:solidFill>
                  <a:srgbClr val="333399"/>
                </a:solidFill>
                <a:latin typeface="Arial" panose="020B0604020202020204" pitchFamily="34" charset="0"/>
                <a:ea typeface="黑体" panose="02010609060101010101" pitchFamily="49" charset="-122"/>
              </a:rPr>
              <a:t>的数据部分（长度取决于类型）</a:t>
            </a:r>
          </a:p>
        </p:txBody>
      </p:sp>
      <p:sp>
        <p:nvSpPr>
          <p:cNvPr id="1143838" name="Line 30"/>
          <p:cNvSpPr>
            <a:spLocks noChangeShapeType="1"/>
          </p:cNvSpPr>
          <p:nvPr/>
        </p:nvSpPr>
        <p:spPr bwMode="auto">
          <a:xfrm>
            <a:off x="1855788" y="3128963"/>
            <a:ext cx="484187"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矩形 1"/>
          <p:cNvSpPr/>
          <p:nvPr/>
        </p:nvSpPr>
        <p:spPr>
          <a:xfrm>
            <a:off x="395288" y="1719263"/>
            <a:ext cx="8650287" cy="768350"/>
          </a:xfrm>
          <a:prstGeom prst="rect">
            <a:avLst/>
          </a:prstGeom>
        </p:spPr>
        <p:txBody>
          <a:bodyPr>
            <a:spAutoFit/>
          </a:bodyPr>
          <a:lstStyle/>
          <a:p>
            <a:pPr>
              <a:defRPr/>
            </a:pPr>
            <a:r>
              <a:rPr lang="en-US" altLang="zh-CN" sz="2200" dirty="0">
                <a:solidFill>
                  <a:schemeClr val="tx1"/>
                </a:solidFill>
                <a:latin typeface="+mn-ea"/>
                <a:ea typeface="+mn-ea"/>
              </a:rPr>
              <a:t>ICMP </a:t>
            </a:r>
            <a:r>
              <a:rPr lang="zh-CN" altLang="en-US" sz="2200" dirty="0">
                <a:solidFill>
                  <a:schemeClr val="tx1"/>
                </a:solidFill>
                <a:latin typeface="+mn-ea"/>
                <a:ea typeface="+mn-ea"/>
              </a:rPr>
              <a:t>报文的前 </a:t>
            </a:r>
            <a:r>
              <a:rPr lang="en-US" altLang="zh-CN" sz="2200" dirty="0">
                <a:solidFill>
                  <a:schemeClr val="tx1"/>
                </a:solidFill>
                <a:latin typeface="+mn-ea"/>
                <a:ea typeface="+mn-ea"/>
              </a:rPr>
              <a:t>4 </a:t>
            </a:r>
            <a:r>
              <a:rPr lang="zh-CN" altLang="en-US" sz="2200" dirty="0">
                <a:solidFill>
                  <a:schemeClr val="tx1"/>
                </a:solidFill>
                <a:latin typeface="+mn-ea"/>
                <a:ea typeface="+mn-ea"/>
              </a:rPr>
              <a:t>个字节是统一的格式，共有三个字段：即类型、代码和检验和。接着的 </a:t>
            </a:r>
            <a:r>
              <a:rPr lang="en-US" altLang="zh-CN" sz="2200" dirty="0">
                <a:solidFill>
                  <a:schemeClr val="tx1"/>
                </a:solidFill>
                <a:latin typeface="+mn-ea"/>
                <a:ea typeface="+mn-ea"/>
              </a:rPr>
              <a:t>4 </a:t>
            </a:r>
            <a:r>
              <a:rPr lang="zh-CN" altLang="en-US" sz="2200" dirty="0">
                <a:solidFill>
                  <a:schemeClr val="tx1"/>
                </a:solidFill>
                <a:latin typeface="+mn-ea"/>
                <a:ea typeface="+mn-ea"/>
              </a:rPr>
              <a:t>个字节的内容与 </a:t>
            </a:r>
            <a:r>
              <a:rPr lang="en-US" altLang="zh-CN" sz="2200" dirty="0">
                <a:solidFill>
                  <a:schemeClr val="tx1"/>
                </a:solidFill>
                <a:latin typeface="+mn-ea"/>
                <a:ea typeface="+mn-ea"/>
              </a:rPr>
              <a:t>ICMP </a:t>
            </a:r>
            <a:r>
              <a:rPr lang="zh-CN" altLang="en-US" sz="2200" dirty="0">
                <a:solidFill>
                  <a:schemeClr val="tx1"/>
                </a:solidFill>
                <a:latin typeface="+mn-ea"/>
                <a:ea typeface="+mn-ea"/>
              </a:rPr>
              <a:t>的类型有关。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grpId="0" nodeType="clickEffect">
                                  <p:stCondLst>
                                    <p:cond delay="500"/>
                                  </p:stCondLst>
                                  <p:childTnLst>
                                    <p:anim calcmode="discrete" valueType="str">
                                      <p:cBhvr>
                                        <p:cTn id="6" dur="1000" fill="hold"/>
                                        <p:tgtEl>
                                          <p:spTgt spid="1143836"/>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500"/>
                                  </p:stCondLst>
                                  <p:childTnLst>
                                    <p:anim calcmode="discrete" valueType="str">
                                      <p:cBhvr>
                                        <p:cTn id="8" dur="1000" fill="hold"/>
                                        <p:tgtEl>
                                          <p:spTgt spid="1143838"/>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500"/>
                                  </p:stCondLst>
                                  <p:childTnLst>
                                    <p:anim calcmode="discrete" valueType="str">
                                      <p:cBhvr>
                                        <p:cTn id="10" dur="1000" fill="hold"/>
                                        <p:tgtEl>
                                          <p:spTgt spid="1143827"/>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500"/>
                                  </p:stCondLst>
                                  <p:childTnLst>
                                    <p:anim calcmode="discrete" valueType="str">
                                      <p:cBhvr>
                                        <p:cTn id="12" dur="1000" fill="hold"/>
                                        <p:tgtEl>
                                          <p:spTgt spid="1143828"/>
                                        </p:tgtEl>
                                        <p:attrNameLst>
                                          <p:attrName>style.visibility</p:attrName>
                                        </p:attrNameLst>
                                      </p:cBhvr>
                                      <p:tavLst>
                                        <p:tav tm="0">
                                          <p:val>
                                            <p:strVal val="hidden"/>
                                          </p:val>
                                        </p:tav>
                                        <p:tav tm="50000">
                                          <p:val>
                                            <p:strVal val="visible"/>
                                          </p:val>
                                        </p:tav>
                                      </p:tavLst>
                                    </p:anim>
                                  </p:childTnLst>
                                </p:cTn>
                              </p:par>
                              <p:par>
                                <p:cTn id="13" presetID="35" presetClass="emph" presetSubtype="0" repeatCount="3000" fill="hold" grpId="0" nodeType="withEffect">
                                  <p:stCondLst>
                                    <p:cond delay="500"/>
                                  </p:stCondLst>
                                  <p:childTnLst>
                                    <p:anim calcmode="discrete" valueType="str">
                                      <p:cBhvr>
                                        <p:cTn id="14" dur="1000" fill="hold"/>
                                        <p:tgtEl>
                                          <p:spTgt spid="114382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26" grpId="0"/>
      <p:bldP spid="1143827" grpId="0"/>
      <p:bldP spid="1143828" grpId="0"/>
      <p:bldP spid="1143836" grpId="0"/>
      <p:bldP spid="114383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47688" y="115888"/>
            <a:ext cx="8116887" cy="1462087"/>
          </a:xfrm>
        </p:spPr>
        <p:txBody>
          <a:bodyPr/>
          <a:lstStyle/>
          <a:p>
            <a:pPr eaLnBrk="1" hangingPunct="1"/>
            <a:r>
              <a:rPr lang="en-US" altLang="zh-CN" sz="2800" smtClean="0"/>
              <a:t>ICMP </a:t>
            </a:r>
            <a:r>
              <a:rPr lang="zh-CN" altLang="en-US" sz="2800" smtClean="0"/>
              <a:t>报文类型</a:t>
            </a:r>
          </a:p>
        </p:txBody>
      </p:sp>
      <p:sp>
        <p:nvSpPr>
          <p:cNvPr id="1144835" name="Rectangle 3"/>
          <p:cNvSpPr>
            <a:spLocks noGrp="1" noChangeArrowheads="1"/>
          </p:cNvSpPr>
          <p:nvPr>
            <p:ph type="body" idx="1"/>
          </p:nvPr>
        </p:nvSpPr>
        <p:spPr>
          <a:xfrm>
            <a:off x="274638" y="1773238"/>
            <a:ext cx="8618537" cy="2386012"/>
          </a:xfrm>
        </p:spPr>
        <p:txBody>
          <a:bodyPr/>
          <a:lstStyle/>
          <a:p>
            <a:pPr marL="0" indent="0" algn="just" eaLnBrk="1" hangingPunct="1">
              <a:buFont typeface="Wingdings" panose="05000000000000000000" pitchFamily="2" charset="2"/>
              <a:buNone/>
              <a:defRPr/>
            </a:pPr>
            <a:r>
              <a:rPr lang="en-US" altLang="zh-CN" sz="2400" dirty="0" smtClean="0"/>
              <a:t>ICMP </a:t>
            </a:r>
            <a:r>
              <a:rPr lang="zh-CN" altLang="en-US" sz="2400" dirty="0" smtClean="0"/>
              <a:t>报文的</a:t>
            </a:r>
            <a:r>
              <a:rPr lang="zh-CN" altLang="en-US" sz="2400" b="1" dirty="0">
                <a:solidFill>
                  <a:srgbClr val="0070C0"/>
                </a:solidFill>
              </a:rPr>
              <a:t>类型</a:t>
            </a:r>
            <a:r>
              <a:rPr lang="zh-CN" altLang="en-US" sz="2400" dirty="0" smtClean="0"/>
              <a:t>有两种，即 </a:t>
            </a:r>
            <a:r>
              <a:rPr lang="en-US" altLang="zh-CN" sz="2400" dirty="0" smtClean="0"/>
              <a:t>ICMP </a:t>
            </a:r>
            <a:r>
              <a:rPr lang="zh-CN" altLang="en-US" sz="2400" dirty="0" smtClean="0"/>
              <a:t>差错报告报文和 </a:t>
            </a:r>
            <a:r>
              <a:rPr lang="en-US" altLang="zh-CN" sz="2400" dirty="0" smtClean="0"/>
              <a:t>ICMP </a:t>
            </a:r>
            <a:r>
              <a:rPr lang="zh-CN" altLang="en-US" sz="2400" dirty="0" smtClean="0"/>
              <a:t>询问报文。 </a:t>
            </a:r>
            <a:endParaRPr lang="en-US" altLang="zh-CN" sz="2400" dirty="0" smtClean="0"/>
          </a:p>
          <a:p>
            <a:pPr>
              <a:buFont typeface="Wingdings" panose="05000000000000000000" pitchFamily="2" charset="2"/>
              <a:buChar char="l"/>
              <a:defRPr/>
            </a:pPr>
            <a:r>
              <a:rPr lang="zh-CN" altLang="en-US" sz="2400" dirty="0" smtClean="0">
                <a:solidFill>
                  <a:srgbClr val="0070C0"/>
                </a:solidFill>
              </a:rPr>
              <a:t>差错报告报文</a:t>
            </a:r>
            <a:r>
              <a:rPr lang="zh-CN" altLang="en-US" sz="2400" dirty="0" smtClean="0"/>
              <a:t>报告了路由器或者主机在处理</a:t>
            </a:r>
            <a:r>
              <a:rPr lang="en-US" altLang="zh-CN" sz="2400" dirty="0" smtClean="0"/>
              <a:t>IP</a:t>
            </a:r>
            <a:r>
              <a:rPr lang="zh-CN" altLang="en-US" sz="2400" dirty="0" smtClean="0"/>
              <a:t>数据包时可能遇到的问题</a:t>
            </a:r>
          </a:p>
          <a:p>
            <a:pPr>
              <a:buFont typeface="Wingdings" panose="05000000000000000000" pitchFamily="2" charset="2"/>
              <a:buChar char="l"/>
              <a:defRPr/>
            </a:pPr>
            <a:r>
              <a:rPr lang="zh-CN" altLang="en-US" sz="2400" dirty="0" smtClean="0">
                <a:solidFill>
                  <a:srgbClr val="0070C0"/>
                </a:solidFill>
              </a:rPr>
              <a:t>查询报文</a:t>
            </a:r>
            <a:r>
              <a:rPr lang="zh-CN" altLang="en-US" sz="2400" dirty="0" smtClean="0"/>
              <a:t>总是成双成对的出现，他帮助主机或者网络管理员从某个路由器或者对方主机那里获取特定的信息。</a:t>
            </a:r>
          </a:p>
          <a:p>
            <a:pPr algn="just" eaLnBrk="1" hangingPunct="1">
              <a:buFont typeface="Wingdings" panose="05000000000000000000" pitchFamily="2" charset="2"/>
              <a:buChar char="l"/>
              <a:defRPr/>
            </a:pPr>
            <a:endParaRPr lang="zh-CN" altLang="en-US" sz="2400" dirty="0" smtClean="0"/>
          </a:p>
        </p:txBody>
      </p:sp>
      <p:pic>
        <p:nvPicPr>
          <p:cNvPr id="1536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05338" y="0"/>
            <a:ext cx="4538662"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3"/>
          <p:cNvSpPr txBox="1">
            <a:spLocks noChangeArrowheads="1"/>
          </p:cNvSpPr>
          <p:nvPr/>
        </p:nvSpPr>
        <p:spPr bwMode="auto">
          <a:xfrm>
            <a:off x="249238" y="4332288"/>
            <a:ext cx="3303587"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zh-CN" altLang="en-US" sz="2200" b="1" dirty="0">
                <a:solidFill>
                  <a:srgbClr val="0070C0"/>
                </a:solidFill>
                <a:latin typeface="Arial" panose="020B0604020202020204" pitchFamily="34" charset="0"/>
                <a:ea typeface="宋体" panose="02010600030101010101" pitchFamily="2" charset="-122"/>
                <a:sym typeface="Arial" panose="020B0604020202020204" pitchFamily="34" charset="0"/>
              </a:rPr>
              <a:t>差错报告报文的类型有</a:t>
            </a:r>
            <a:r>
              <a:rPr lang="zh-CN" altLang="en-US" sz="2200" dirty="0">
                <a:solidFill>
                  <a:srgbClr val="0070C0"/>
                </a:solidFill>
                <a:latin typeface="Arial" panose="020B0604020202020204" pitchFamily="34" charset="0"/>
                <a:ea typeface="宋体" panose="02010600030101010101" pitchFamily="2" charset="-122"/>
                <a:sym typeface="Arial" panose="020B0604020202020204" pitchFamily="34" charset="0"/>
              </a:rPr>
              <a:t>：</a:t>
            </a:r>
          </a:p>
          <a:p>
            <a:pPr marL="342900" indent="-342900">
              <a:buFont typeface="Wingdings" panose="05000000000000000000" pitchFamily="2" charset="2"/>
              <a:buChar char="l"/>
              <a:defRPr/>
            </a:pPr>
            <a:r>
              <a:rPr lang="zh-CN" altLang="en-US" sz="2200" dirty="0">
                <a:solidFill>
                  <a:srgbClr val="0070C0"/>
                </a:solidFill>
                <a:latin typeface="Arial" panose="020B0604020202020204" pitchFamily="34" charset="0"/>
                <a:ea typeface="宋体" panose="02010600030101010101" pitchFamily="2" charset="-122"/>
                <a:sym typeface="Arial" panose="020B0604020202020204" pitchFamily="34" charset="0"/>
              </a:rPr>
              <a:t>类型</a:t>
            </a:r>
            <a:r>
              <a:rPr lang="en-US" altLang="zh-CN" sz="2200" dirty="0">
                <a:solidFill>
                  <a:srgbClr val="0070C0"/>
                </a:solidFill>
                <a:latin typeface="Arial" panose="020B0604020202020204" pitchFamily="34" charset="0"/>
                <a:ea typeface="宋体" panose="02010600030101010101" pitchFamily="2" charset="-122"/>
                <a:sym typeface="Arial" panose="020B0604020202020204" pitchFamily="34" charset="0"/>
              </a:rPr>
              <a:t>3</a:t>
            </a:r>
            <a:r>
              <a:rPr lang="zh-CN" altLang="en-US" sz="2200" dirty="0">
                <a:solidFill>
                  <a:srgbClr val="0070C0"/>
                </a:solidFill>
                <a:latin typeface="Arial" panose="020B0604020202020204" pitchFamily="34" charset="0"/>
                <a:ea typeface="宋体" panose="02010600030101010101" pitchFamily="2" charset="-122"/>
                <a:sym typeface="Arial" panose="020B0604020202020204" pitchFamily="34" charset="0"/>
              </a:rPr>
              <a:t>：目的站不可达</a:t>
            </a:r>
          </a:p>
          <a:p>
            <a:pPr marL="342900" indent="-342900">
              <a:buFont typeface="Wingdings" panose="05000000000000000000" pitchFamily="2" charset="2"/>
              <a:buChar char="l"/>
              <a:defRPr/>
            </a:pPr>
            <a:r>
              <a:rPr lang="zh-CN" altLang="en-US" sz="2200" dirty="0">
                <a:solidFill>
                  <a:srgbClr val="0070C0"/>
                </a:solidFill>
                <a:latin typeface="Arial" panose="020B0604020202020204" pitchFamily="34" charset="0"/>
                <a:ea typeface="宋体" panose="02010600030101010101" pitchFamily="2" charset="-122"/>
                <a:sym typeface="Arial" panose="020B0604020202020204" pitchFamily="34" charset="0"/>
              </a:rPr>
              <a:t>类型</a:t>
            </a:r>
            <a:r>
              <a:rPr lang="en-US" altLang="zh-CN" sz="2200" dirty="0">
                <a:solidFill>
                  <a:srgbClr val="0070C0"/>
                </a:solidFill>
                <a:latin typeface="Arial" panose="020B0604020202020204" pitchFamily="34" charset="0"/>
                <a:ea typeface="宋体" panose="02010600030101010101" pitchFamily="2" charset="-122"/>
                <a:sym typeface="Arial" panose="020B0604020202020204" pitchFamily="34" charset="0"/>
              </a:rPr>
              <a:t>4</a:t>
            </a:r>
            <a:r>
              <a:rPr lang="zh-CN" altLang="en-US" sz="2200" dirty="0">
                <a:solidFill>
                  <a:srgbClr val="0070C0"/>
                </a:solidFill>
                <a:latin typeface="Arial" panose="020B0604020202020204" pitchFamily="34" charset="0"/>
                <a:ea typeface="宋体" panose="02010600030101010101" pitchFamily="2" charset="-122"/>
                <a:sym typeface="Arial" panose="020B0604020202020204" pitchFamily="34" charset="0"/>
              </a:rPr>
              <a:t>：源站抑制</a:t>
            </a:r>
          </a:p>
          <a:p>
            <a:pPr marL="342900" indent="-342900">
              <a:buFont typeface="Wingdings" panose="05000000000000000000" pitchFamily="2" charset="2"/>
              <a:buChar char="l"/>
              <a:defRPr/>
            </a:pPr>
            <a:r>
              <a:rPr lang="zh-CN" altLang="en-US" sz="2200" dirty="0">
                <a:solidFill>
                  <a:srgbClr val="0070C0"/>
                </a:solidFill>
                <a:latin typeface="Arial" panose="020B0604020202020204" pitchFamily="34" charset="0"/>
                <a:ea typeface="宋体" panose="02010600030101010101" pitchFamily="2" charset="-122"/>
                <a:sym typeface="Arial" panose="020B0604020202020204" pitchFamily="34" charset="0"/>
              </a:rPr>
              <a:t>类型</a:t>
            </a:r>
            <a:r>
              <a:rPr lang="en-US" altLang="zh-CN" sz="2200" dirty="0">
                <a:solidFill>
                  <a:srgbClr val="0070C0"/>
                </a:solidFill>
                <a:latin typeface="Arial" panose="020B0604020202020204" pitchFamily="34" charset="0"/>
                <a:ea typeface="宋体" panose="02010600030101010101" pitchFamily="2" charset="-122"/>
                <a:sym typeface="Arial" panose="020B0604020202020204" pitchFamily="34" charset="0"/>
              </a:rPr>
              <a:t>11</a:t>
            </a:r>
            <a:r>
              <a:rPr lang="zh-CN" altLang="en-US" sz="2200" dirty="0">
                <a:solidFill>
                  <a:srgbClr val="0070C0"/>
                </a:solidFill>
                <a:latin typeface="Arial" panose="020B0604020202020204" pitchFamily="34" charset="0"/>
                <a:ea typeface="宋体" panose="02010600030101010101" pitchFamily="2" charset="-122"/>
                <a:sym typeface="Arial" panose="020B0604020202020204" pitchFamily="34" charset="0"/>
              </a:rPr>
              <a:t>：时间超过</a:t>
            </a:r>
          </a:p>
          <a:p>
            <a:pPr marL="342900" indent="-342900">
              <a:buFont typeface="Wingdings" panose="05000000000000000000" pitchFamily="2" charset="2"/>
              <a:buChar char="l"/>
              <a:defRPr/>
            </a:pPr>
            <a:r>
              <a:rPr lang="zh-CN" altLang="en-US" sz="2200" dirty="0">
                <a:solidFill>
                  <a:srgbClr val="0070C0"/>
                </a:solidFill>
                <a:latin typeface="Arial" panose="020B0604020202020204" pitchFamily="34" charset="0"/>
                <a:ea typeface="宋体" panose="02010600030101010101" pitchFamily="2" charset="-122"/>
                <a:sym typeface="Arial" panose="020B0604020202020204" pitchFamily="34" charset="0"/>
              </a:rPr>
              <a:t>类型</a:t>
            </a:r>
            <a:r>
              <a:rPr lang="en-US" altLang="zh-CN" sz="2200" dirty="0">
                <a:solidFill>
                  <a:srgbClr val="0070C0"/>
                </a:solidFill>
                <a:latin typeface="Arial" panose="020B0604020202020204" pitchFamily="34" charset="0"/>
                <a:ea typeface="宋体" panose="02010600030101010101" pitchFamily="2" charset="-122"/>
                <a:sym typeface="Arial" panose="020B0604020202020204" pitchFamily="34" charset="0"/>
              </a:rPr>
              <a:t>12</a:t>
            </a:r>
            <a:r>
              <a:rPr lang="zh-CN" altLang="en-US" sz="2200" dirty="0">
                <a:solidFill>
                  <a:srgbClr val="0070C0"/>
                </a:solidFill>
                <a:latin typeface="Arial" panose="020B0604020202020204" pitchFamily="34" charset="0"/>
                <a:ea typeface="宋体" panose="02010600030101010101" pitchFamily="2" charset="-122"/>
                <a:sym typeface="Arial" panose="020B0604020202020204" pitchFamily="34" charset="0"/>
              </a:rPr>
              <a:t>：参数问题</a:t>
            </a:r>
          </a:p>
          <a:p>
            <a:pPr marL="342900" indent="-342900">
              <a:buFont typeface="Wingdings" panose="05000000000000000000" pitchFamily="2" charset="2"/>
              <a:buChar char="l"/>
              <a:defRPr/>
            </a:pPr>
            <a:r>
              <a:rPr lang="zh-CN" altLang="en-US" sz="2200" dirty="0">
                <a:solidFill>
                  <a:srgbClr val="0070C0"/>
                </a:solidFill>
                <a:latin typeface="Arial" panose="020B0604020202020204" pitchFamily="34" charset="0"/>
                <a:ea typeface="宋体" panose="02010600030101010101" pitchFamily="2" charset="-122"/>
                <a:sym typeface="Arial" panose="020B0604020202020204" pitchFamily="34" charset="0"/>
              </a:rPr>
              <a:t>类型</a:t>
            </a:r>
            <a:r>
              <a:rPr lang="en-US" altLang="zh-CN" sz="2200" dirty="0">
                <a:solidFill>
                  <a:srgbClr val="0070C0"/>
                </a:solidFill>
                <a:latin typeface="Arial" panose="020B0604020202020204" pitchFamily="34" charset="0"/>
                <a:ea typeface="宋体" panose="02010600030101010101" pitchFamily="2" charset="-122"/>
                <a:sym typeface="Arial" panose="020B0604020202020204" pitchFamily="34" charset="0"/>
              </a:rPr>
              <a:t>5</a:t>
            </a:r>
            <a:r>
              <a:rPr lang="zh-CN" altLang="en-US" sz="2200" dirty="0">
                <a:solidFill>
                  <a:srgbClr val="0070C0"/>
                </a:solidFill>
                <a:latin typeface="Arial" panose="020B0604020202020204" pitchFamily="34" charset="0"/>
                <a:ea typeface="宋体" panose="02010600030101010101" pitchFamily="2" charset="-122"/>
                <a:sym typeface="Arial" panose="020B0604020202020204" pitchFamily="34" charset="0"/>
              </a:rPr>
              <a:t>：重定向</a:t>
            </a:r>
          </a:p>
        </p:txBody>
      </p:sp>
      <p:sp>
        <p:nvSpPr>
          <p:cNvPr id="7" name="文本框 4"/>
          <p:cNvSpPr txBox="1">
            <a:spLocks noChangeArrowheads="1"/>
          </p:cNvSpPr>
          <p:nvPr/>
        </p:nvSpPr>
        <p:spPr bwMode="auto">
          <a:xfrm>
            <a:off x="4065588" y="4352925"/>
            <a:ext cx="48275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zh-CN" altLang="en-US" sz="2200" b="1" dirty="0">
                <a:solidFill>
                  <a:srgbClr val="0070C0"/>
                </a:solidFill>
                <a:latin typeface="Arial" panose="020B0604020202020204" pitchFamily="34" charset="0"/>
                <a:ea typeface="宋体" panose="02010600030101010101" pitchFamily="2" charset="-122"/>
                <a:sym typeface="幼圆" panose="02010509060101010101" pitchFamily="49" charset="-122"/>
              </a:rPr>
              <a:t>查询报文的类型有</a:t>
            </a:r>
            <a:r>
              <a:rPr lang="zh-CN" altLang="en-US" sz="2200" dirty="0">
                <a:solidFill>
                  <a:srgbClr val="0070C0"/>
                </a:solidFill>
                <a:latin typeface="Arial" panose="020B0604020202020204" pitchFamily="34" charset="0"/>
                <a:ea typeface="宋体" panose="02010600030101010101" pitchFamily="2" charset="-122"/>
                <a:sym typeface="幼圆" panose="02010509060101010101" pitchFamily="49" charset="-122"/>
              </a:rPr>
              <a:t>：</a:t>
            </a:r>
          </a:p>
          <a:p>
            <a:pPr marL="342900" indent="-342900">
              <a:buFont typeface="Wingdings" panose="05000000000000000000" pitchFamily="2" charset="2"/>
              <a:buChar char="l"/>
              <a:defRPr/>
            </a:pPr>
            <a:r>
              <a:rPr lang="zh-CN" altLang="en-US" sz="2200" dirty="0">
                <a:solidFill>
                  <a:srgbClr val="0070C0"/>
                </a:solidFill>
                <a:latin typeface="Arial" panose="020B0604020202020204" pitchFamily="34" charset="0"/>
                <a:ea typeface="宋体" panose="02010600030101010101" pitchFamily="2" charset="-122"/>
                <a:sym typeface="幼圆" panose="02010509060101010101" pitchFamily="49" charset="-122"/>
              </a:rPr>
              <a:t>类型</a:t>
            </a:r>
            <a:r>
              <a:rPr lang="en-US" altLang="zh-CN" sz="2200" dirty="0">
                <a:solidFill>
                  <a:srgbClr val="0070C0"/>
                </a:solidFill>
                <a:latin typeface="Arial" panose="020B0604020202020204" pitchFamily="34" charset="0"/>
                <a:ea typeface="宋体" panose="02010600030101010101" pitchFamily="2" charset="-122"/>
                <a:sym typeface="幼圆" panose="02010509060101010101" pitchFamily="49" charset="-122"/>
              </a:rPr>
              <a:t>8</a:t>
            </a:r>
            <a:r>
              <a:rPr lang="zh-CN" altLang="en-US" sz="2200" dirty="0">
                <a:solidFill>
                  <a:srgbClr val="0070C0"/>
                </a:solidFill>
                <a:latin typeface="Arial" panose="020B0604020202020204" pitchFamily="34" charset="0"/>
                <a:ea typeface="宋体" panose="02010600030101010101" pitchFamily="2" charset="-122"/>
                <a:sym typeface="幼圆" panose="02010509060101010101" pitchFamily="49" charset="-122"/>
              </a:rPr>
              <a:t>或</a:t>
            </a:r>
            <a:r>
              <a:rPr lang="en-US" altLang="zh-CN" sz="2200" dirty="0">
                <a:solidFill>
                  <a:srgbClr val="0070C0"/>
                </a:solidFill>
                <a:latin typeface="Arial" panose="020B0604020202020204" pitchFamily="34" charset="0"/>
                <a:ea typeface="宋体" panose="02010600030101010101" pitchFamily="2" charset="-122"/>
                <a:sym typeface="幼圆" panose="02010509060101010101" pitchFamily="49" charset="-122"/>
              </a:rPr>
              <a:t>0</a:t>
            </a:r>
            <a:r>
              <a:rPr lang="zh-CN" altLang="en-US" sz="2200" dirty="0">
                <a:solidFill>
                  <a:srgbClr val="0070C0"/>
                </a:solidFill>
                <a:latin typeface="Arial" panose="020B0604020202020204" pitchFamily="34" charset="0"/>
                <a:ea typeface="宋体" panose="02010600030101010101" pitchFamily="2" charset="-122"/>
                <a:sym typeface="幼圆" panose="02010509060101010101" pitchFamily="49" charset="-122"/>
              </a:rPr>
              <a:t>：回送请求或回答</a:t>
            </a:r>
          </a:p>
          <a:p>
            <a:pPr marL="342900" indent="-342900">
              <a:buFont typeface="Wingdings" panose="05000000000000000000" pitchFamily="2" charset="2"/>
              <a:buChar char="l"/>
              <a:defRPr/>
            </a:pPr>
            <a:r>
              <a:rPr lang="zh-CN" altLang="en-US" sz="2200" dirty="0">
                <a:solidFill>
                  <a:srgbClr val="0070C0"/>
                </a:solidFill>
                <a:latin typeface="Arial" panose="020B0604020202020204" pitchFamily="34" charset="0"/>
                <a:ea typeface="宋体" panose="02010600030101010101" pitchFamily="2" charset="-122"/>
                <a:sym typeface="幼圆" panose="02010509060101010101" pitchFamily="49" charset="-122"/>
              </a:rPr>
              <a:t>类型</a:t>
            </a:r>
            <a:r>
              <a:rPr lang="en-US" altLang="zh-CN" sz="2200" dirty="0">
                <a:solidFill>
                  <a:srgbClr val="0070C0"/>
                </a:solidFill>
                <a:latin typeface="Arial" panose="020B0604020202020204" pitchFamily="34" charset="0"/>
                <a:ea typeface="宋体" panose="02010600030101010101" pitchFamily="2" charset="-122"/>
                <a:sym typeface="幼圆" panose="02010509060101010101" pitchFamily="49" charset="-122"/>
              </a:rPr>
              <a:t>13</a:t>
            </a:r>
            <a:r>
              <a:rPr lang="zh-CN" altLang="en-US" sz="2200" dirty="0">
                <a:solidFill>
                  <a:srgbClr val="0070C0"/>
                </a:solidFill>
                <a:latin typeface="Arial" panose="020B0604020202020204" pitchFamily="34" charset="0"/>
                <a:ea typeface="宋体" panose="02010600030101010101" pitchFamily="2" charset="-122"/>
                <a:sym typeface="幼圆" panose="02010509060101010101" pitchFamily="49" charset="-122"/>
              </a:rPr>
              <a:t>或</a:t>
            </a:r>
            <a:r>
              <a:rPr lang="en-US" altLang="zh-CN" sz="2200" dirty="0">
                <a:solidFill>
                  <a:srgbClr val="0070C0"/>
                </a:solidFill>
                <a:latin typeface="Arial" panose="020B0604020202020204" pitchFamily="34" charset="0"/>
                <a:ea typeface="宋体" panose="02010600030101010101" pitchFamily="2" charset="-122"/>
                <a:sym typeface="幼圆" panose="02010509060101010101" pitchFamily="49" charset="-122"/>
              </a:rPr>
              <a:t>14</a:t>
            </a:r>
            <a:r>
              <a:rPr lang="zh-CN" altLang="en-US" sz="2200" dirty="0">
                <a:solidFill>
                  <a:srgbClr val="0070C0"/>
                </a:solidFill>
                <a:latin typeface="Arial" panose="020B0604020202020204" pitchFamily="34" charset="0"/>
                <a:ea typeface="宋体" panose="02010600030101010101" pitchFamily="2" charset="-122"/>
                <a:sym typeface="幼圆" panose="02010509060101010101" pitchFamily="49" charset="-122"/>
              </a:rPr>
              <a:t>：时间戳请求或回答</a:t>
            </a:r>
          </a:p>
          <a:p>
            <a:pPr marL="342900" indent="-342900">
              <a:buFont typeface="Wingdings" panose="05000000000000000000" pitchFamily="2" charset="2"/>
              <a:buChar char="l"/>
              <a:defRPr/>
            </a:pPr>
            <a:r>
              <a:rPr lang="zh-CN" altLang="en-US" sz="2200" dirty="0">
                <a:solidFill>
                  <a:srgbClr val="0070C0"/>
                </a:solidFill>
                <a:latin typeface="Arial" panose="020B0604020202020204" pitchFamily="34" charset="0"/>
                <a:ea typeface="宋体" panose="02010600030101010101" pitchFamily="2" charset="-122"/>
                <a:sym typeface="幼圆" panose="02010509060101010101" pitchFamily="49" charset="-122"/>
              </a:rPr>
              <a:t>类型</a:t>
            </a:r>
            <a:r>
              <a:rPr lang="en-US" altLang="zh-CN" sz="2200" dirty="0">
                <a:solidFill>
                  <a:srgbClr val="0070C0"/>
                </a:solidFill>
                <a:latin typeface="Arial" panose="020B0604020202020204" pitchFamily="34" charset="0"/>
                <a:ea typeface="宋体" panose="02010600030101010101" pitchFamily="2" charset="-122"/>
                <a:sym typeface="幼圆" panose="02010509060101010101" pitchFamily="49" charset="-122"/>
              </a:rPr>
              <a:t>17</a:t>
            </a:r>
            <a:r>
              <a:rPr lang="zh-CN" altLang="en-US" sz="2200" dirty="0">
                <a:solidFill>
                  <a:srgbClr val="0070C0"/>
                </a:solidFill>
                <a:latin typeface="Arial" panose="020B0604020202020204" pitchFamily="34" charset="0"/>
                <a:ea typeface="宋体" panose="02010600030101010101" pitchFamily="2" charset="-122"/>
                <a:sym typeface="幼圆" panose="02010509060101010101" pitchFamily="49" charset="-122"/>
              </a:rPr>
              <a:t>或</a:t>
            </a:r>
            <a:r>
              <a:rPr lang="en-US" altLang="zh-CN" sz="2200" dirty="0">
                <a:solidFill>
                  <a:srgbClr val="0070C0"/>
                </a:solidFill>
                <a:latin typeface="Arial" panose="020B0604020202020204" pitchFamily="34" charset="0"/>
                <a:ea typeface="宋体" panose="02010600030101010101" pitchFamily="2" charset="-122"/>
                <a:sym typeface="幼圆" panose="02010509060101010101" pitchFamily="49" charset="-122"/>
              </a:rPr>
              <a:t>18</a:t>
            </a:r>
            <a:r>
              <a:rPr lang="zh-CN" altLang="en-US" sz="2200" dirty="0">
                <a:solidFill>
                  <a:srgbClr val="0070C0"/>
                </a:solidFill>
                <a:latin typeface="Arial" panose="020B0604020202020204" pitchFamily="34" charset="0"/>
                <a:ea typeface="宋体" panose="02010600030101010101" pitchFamily="2" charset="-122"/>
                <a:sym typeface="幼圆" panose="02010509060101010101" pitchFamily="49" charset="-122"/>
              </a:rPr>
              <a:t>：地址掩码请求或回答</a:t>
            </a:r>
          </a:p>
        </p:txBody>
      </p:sp>
      <p:cxnSp>
        <p:nvCxnSpPr>
          <p:cNvPr id="15367" name="直接连接符 2"/>
          <p:cNvCxnSpPr>
            <a:cxnSpLocks noChangeShapeType="1"/>
          </p:cNvCxnSpPr>
          <p:nvPr/>
        </p:nvCxnSpPr>
        <p:spPr bwMode="auto">
          <a:xfrm>
            <a:off x="4787900" y="620713"/>
            <a:ext cx="720725" cy="0"/>
          </a:xfrm>
          <a:prstGeom prst="line">
            <a:avLst/>
          </a:prstGeom>
          <a:noFill/>
          <a:ln w="5080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916238" y="2565400"/>
            <a:ext cx="3527425" cy="596900"/>
          </a:xfrm>
        </p:spPr>
        <p:txBody>
          <a:bodyPr/>
          <a:lstStyle/>
          <a:p>
            <a:pPr eaLnBrk="1" hangingPunct="1"/>
            <a:r>
              <a:rPr lang="en-US" altLang="zh-CN" sz="3200" b="1" smtClean="0">
                <a:solidFill>
                  <a:srgbClr val="002060"/>
                </a:solidFill>
              </a:rPr>
              <a:t>ICMP </a:t>
            </a:r>
            <a:r>
              <a:rPr lang="zh-CN" altLang="en-US" sz="3200" b="1" smtClean="0">
                <a:solidFill>
                  <a:srgbClr val="002060"/>
                </a:solidFill>
              </a:rPr>
              <a:t>差错报告</a:t>
            </a:r>
          </a:p>
        </p:txBody>
      </p:sp>
      <p:pic>
        <p:nvPicPr>
          <p:cNvPr id="16387"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13" y="4221163"/>
            <a:ext cx="7989887"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11188" y="44450"/>
            <a:ext cx="8116887" cy="1462088"/>
          </a:xfrm>
        </p:spPr>
        <p:txBody>
          <a:bodyPr/>
          <a:lstStyle/>
          <a:p>
            <a:pPr eaLnBrk="1" hangingPunct="1"/>
            <a:r>
              <a:rPr lang="en-US" altLang="zh-CN" sz="3200" smtClean="0"/>
              <a:t>ICMP </a:t>
            </a:r>
            <a:r>
              <a:rPr lang="zh-CN" altLang="en-US" sz="3200" smtClean="0"/>
              <a:t>差错报告</a:t>
            </a:r>
          </a:p>
        </p:txBody>
      </p:sp>
      <p:pic>
        <p:nvPicPr>
          <p:cNvPr id="17411"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0"/>
            <a:ext cx="54356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0" y="1773238"/>
            <a:ext cx="8990013" cy="3194050"/>
          </a:xfrm>
          <a:prstGeom prst="rect">
            <a:avLst/>
          </a:prstGeom>
        </p:spPr>
        <p:txBody>
          <a:bodyPr>
            <a:spAutoFit/>
          </a:bodyPr>
          <a:lstStyle/>
          <a:p>
            <a:pPr algn="just">
              <a:lnSpc>
                <a:spcPct val="120000"/>
              </a:lnSpc>
              <a:defRPr/>
            </a:pPr>
            <a:r>
              <a:rPr lang="zh-CN" altLang="en-US" sz="2400" b="1" dirty="0">
                <a:solidFill>
                  <a:schemeClr val="tx1"/>
                </a:solidFill>
                <a:latin typeface="+mn-ea"/>
                <a:ea typeface="+mn-ea"/>
              </a:rPr>
              <a:t>报告</a:t>
            </a:r>
            <a:r>
              <a:rPr lang="en-US" altLang="zh-CN" sz="2400" b="1" dirty="0">
                <a:solidFill>
                  <a:schemeClr val="tx1"/>
                </a:solidFill>
                <a:latin typeface="+mn-ea"/>
                <a:ea typeface="+mn-ea"/>
              </a:rPr>
              <a:t>IP</a:t>
            </a:r>
            <a:r>
              <a:rPr lang="zh-CN" altLang="en-US" sz="2400" b="1" dirty="0">
                <a:solidFill>
                  <a:schemeClr val="tx1"/>
                </a:solidFill>
                <a:latin typeface="+mn-ea"/>
                <a:ea typeface="+mn-ea"/>
              </a:rPr>
              <a:t>数据报在传输中的差错是</a:t>
            </a:r>
            <a:r>
              <a:rPr lang="en-US" altLang="zh-CN" sz="2400" b="1" dirty="0">
                <a:solidFill>
                  <a:schemeClr val="tx1"/>
                </a:solidFill>
                <a:latin typeface="+mn-ea"/>
                <a:ea typeface="+mn-ea"/>
              </a:rPr>
              <a:t>ICMP</a:t>
            </a:r>
            <a:r>
              <a:rPr lang="zh-CN" altLang="en-US" sz="2400" b="1" dirty="0">
                <a:solidFill>
                  <a:schemeClr val="tx1"/>
                </a:solidFill>
                <a:latin typeface="+mn-ea"/>
                <a:ea typeface="+mn-ea"/>
              </a:rPr>
              <a:t>报文最基本的功能，</a:t>
            </a:r>
            <a:r>
              <a:rPr lang="en-US" altLang="zh-CN" sz="2400" b="1" dirty="0">
                <a:solidFill>
                  <a:schemeClr val="tx1"/>
                </a:solidFill>
                <a:latin typeface="+mn-ea"/>
                <a:ea typeface="+mn-ea"/>
              </a:rPr>
              <a:t>ICMP</a:t>
            </a:r>
            <a:r>
              <a:rPr lang="zh-CN" altLang="en-US" sz="2400" b="1" dirty="0">
                <a:solidFill>
                  <a:schemeClr val="tx1"/>
                </a:solidFill>
                <a:latin typeface="+mn-ea"/>
                <a:ea typeface="+mn-ea"/>
              </a:rPr>
              <a:t>差错报文有如下特点：</a:t>
            </a:r>
            <a:endParaRPr lang="en-US" altLang="zh-CN" sz="2400" b="1" dirty="0">
              <a:solidFill>
                <a:schemeClr val="tx1"/>
              </a:solidFill>
              <a:latin typeface="+mn-ea"/>
              <a:ea typeface="+mn-ea"/>
            </a:endParaRPr>
          </a:p>
          <a:p>
            <a:pPr algn="just">
              <a:lnSpc>
                <a:spcPct val="120000"/>
              </a:lnSpc>
              <a:defRPr/>
            </a:pPr>
            <a:r>
              <a:rPr lang="zh-CN" altLang="en-US" sz="2400" b="1" dirty="0">
                <a:solidFill>
                  <a:schemeClr val="tx1"/>
                </a:solidFill>
                <a:latin typeface="+mn-ea"/>
                <a:ea typeface="+mn-ea"/>
              </a:rPr>
              <a:t>（</a:t>
            </a:r>
            <a:r>
              <a:rPr lang="en-US" altLang="zh-CN" sz="2400" b="1" dirty="0">
                <a:solidFill>
                  <a:schemeClr val="tx1"/>
                </a:solidFill>
                <a:latin typeface="+mn-ea"/>
                <a:ea typeface="+mn-ea"/>
              </a:rPr>
              <a:t>1</a:t>
            </a:r>
            <a:r>
              <a:rPr lang="zh-CN" altLang="en-US" sz="2400" b="1" dirty="0">
                <a:solidFill>
                  <a:schemeClr val="tx1"/>
                </a:solidFill>
                <a:latin typeface="+mn-ea"/>
                <a:ea typeface="+mn-ea"/>
              </a:rPr>
              <a:t>）</a:t>
            </a:r>
            <a:r>
              <a:rPr lang="zh-CN" altLang="en-US" sz="2400" b="1" dirty="0">
                <a:solidFill>
                  <a:srgbClr val="0000FF"/>
                </a:solidFill>
                <a:latin typeface="+mn-ea"/>
                <a:ea typeface="+mn-ea"/>
              </a:rPr>
              <a:t>路由器或者目的主机抛弃数据报需要向源主机发送差报文</a:t>
            </a:r>
            <a:r>
              <a:rPr lang="zh-CN" altLang="en-US" sz="2400" b="1" dirty="0">
                <a:solidFill>
                  <a:schemeClr val="tx1"/>
                </a:solidFill>
                <a:latin typeface="+mn-ea"/>
              </a:rPr>
              <a:t>。</a:t>
            </a:r>
            <a:endParaRPr lang="en-US" altLang="zh-CN" sz="2400" b="1" dirty="0">
              <a:solidFill>
                <a:schemeClr val="tx1"/>
              </a:solidFill>
              <a:latin typeface="+mn-ea"/>
            </a:endParaRPr>
          </a:p>
          <a:p>
            <a:pPr algn="just">
              <a:lnSpc>
                <a:spcPct val="120000"/>
              </a:lnSpc>
              <a:defRPr/>
            </a:pPr>
            <a:r>
              <a:rPr lang="zh-CN" altLang="en-US" sz="2400" b="1" dirty="0">
                <a:solidFill>
                  <a:schemeClr val="tx1"/>
                </a:solidFill>
                <a:latin typeface="+mn-ea"/>
                <a:ea typeface="+mn-ea"/>
              </a:rPr>
              <a:t>（</a:t>
            </a:r>
            <a:r>
              <a:rPr lang="en-US" altLang="zh-CN" sz="2400" b="1" dirty="0">
                <a:solidFill>
                  <a:schemeClr val="tx1"/>
                </a:solidFill>
                <a:latin typeface="+mn-ea"/>
                <a:ea typeface="+mn-ea"/>
              </a:rPr>
              <a:t>2</a:t>
            </a:r>
            <a:r>
              <a:rPr lang="zh-CN" altLang="en-US" sz="2400" b="1" dirty="0">
                <a:solidFill>
                  <a:schemeClr val="tx1"/>
                </a:solidFill>
                <a:latin typeface="+mn-ea"/>
                <a:ea typeface="+mn-ea"/>
              </a:rPr>
              <a:t>）</a:t>
            </a:r>
            <a:r>
              <a:rPr lang="en-US" altLang="zh-CN" sz="2400" b="1" dirty="0">
                <a:solidFill>
                  <a:schemeClr val="tx1"/>
                </a:solidFill>
                <a:latin typeface="+mn-ea"/>
                <a:ea typeface="+mn-ea"/>
              </a:rPr>
              <a:t>ICMP</a:t>
            </a:r>
            <a:r>
              <a:rPr lang="zh-CN" altLang="en-US" sz="2400" b="1" dirty="0">
                <a:solidFill>
                  <a:schemeClr val="tx1"/>
                </a:solidFill>
                <a:latin typeface="+mn-ea"/>
                <a:ea typeface="+mn-ea"/>
              </a:rPr>
              <a:t>差错报文只提供</a:t>
            </a:r>
            <a:r>
              <a:rPr lang="en-US" altLang="zh-CN" sz="2400" b="1" dirty="0">
                <a:solidFill>
                  <a:schemeClr val="tx1"/>
                </a:solidFill>
                <a:latin typeface="+mn-ea"/>
                <a:ea typeface="+mn-ea"/>
              </a:rPr>
              <a:t>IP</a:t>
            </a:r>
            <a:r>
              <a:rPr lang="zh-CN" altLang="en-US" sz="2400" b="1" dirty="0">
                <a:solidFill>
                  <a:schemeClr val="tx1"/>
                </a:solidFill>
                <a:latin typeface="+mn-ea"/>
                <a:ea typeface="+mn-ea"/>
              </a:rPr>
              <a:t>数据报在传输过程中的</a:t>
            </a:r>
            <a:r>
              <a:rPr lang="zh-CN" altLang="en-US" sz="2400" b="1" dirty="0">
                <a:solidFill>
                  <a:srgbClr val="0000FF"/>
                </a:solidFill>
                <a:latin typeface="+mn-ea"/>
                <a:ea typeface="+mn-ea"/>
              </a:rPr>
              <a:t>差错报告，并不规定对各类差错应采取什么样的处理措施</a:t>
            </a:r>
            <a:r>
              <a:rPr lang="zh-CN" altLang="en-US" sz="2400" b="1" dirty="0">
                <a:solidFill>
                  <a:schemeClr val="tx1"/>
                </a:solidFill>
                <a:latin typeface="+mn-ea"/>
                <a:ea typeface="+mn-ea"/>
              </a:rPr>
              <a:t>。具体对差错的处理，由收到</a:t>
            </a:r>
            <a:r>
              <a:rPr lang="en-US" altLang="zh-CN" sz="2400" b="1" dirty="0">
                <a:solidFill>
                  <a:schemeClr val="tx1"/>
                </a:solidFill>
                <a:latin typeface="+mn-ea"/>
                <a:ea typeface="+mn-ea"/>
              </a:rPr>
              <a:t>ICMP</a:t>
            </a:r>
            <a:r>
              <a:rPr lang="zh-CN" altLang="en-US" sz="2400" b="1" dirty="0">
                <a:solidFill>
                  <a:schemeClr val="tx1"/>
                </a:solidFill>
                <a:latin typeface="+mn-ea"/>
                <a:ea typeface="+mn-ea"/>
              </a:rPr>
              <a:t>差错报文的源主机将相应的差错与应用程序联系起来才能进行相应的差错处理。</a:t>
            </a:r>
            <a:endParaRPr lang="en-US" altLang="zh-CN" sz="2400" b="1" dirty="0">
              <a:solidFill>
                <a:schemeClr val="tx1"/>
              </a:solidFill>
              <a:latin typeface="+mn-ea"/>
              <a:ea typeface="+mn-ea"/>
            </a:endParaRP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500" b="0" i="0" u="none" strike="noStrike" cap="none" normalizeH="0" baseline="0" smtClean="0">
            <a:ln>
              <a:noFill/>
            </a:ln>
            <a:solidFill>
              <a:schemeClr val="bg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500" b="0" i="0" u="none" strike="noStrike" cap="none" normalizeH="0" baseline="0" smtClean="0">
            <a:ln>
              <a:noFill/>
            </a:ln>
            <a:solidFill>
              <a:schemeClr val="bg1"/>
            </a:solidFill>
            <a:effectLst/>
            <a:latin typeface="黑体" pitchFamily="49" charset="-122"/>
            <a:ea typeface="黑体" pitchFamily="49"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500" b="0" i="0" u="none" strike="noStrike" cap="none" normalizeH="0" baseline="0" smtClean="0">
            <a:ln>
              <a:noFill/>
            </a:ln>
            <a:solidFill>
              <a:schemeClr val="bg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500" b="0" i="0" u="none" strike="noStrike" cap="none" normalizeH="0" baseline="0" smtClean="0">
            <a:ln>
              <a:noFill/>
            </a:ln>
            <a:solidFill>
              <a:schemeClr val="bg1"/>
            </a:solidFill>
            <a:effectLst/>
            <a:latin typeface="黑体" pitchFamily="49" charset="-122"/>
            <a:ea typeface="黑体"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500" b="0" i="0" u="none" strike="noStrike" cap="none" normalizeH="0" baseline="0" smtClean="0">
            <a:ln>
              <a:noFill/>
            </a:ln>
            <a:solidFill>
              <a:schemeClr val="bg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500" b="0" i="0" u="none" strike="noStrike" cap="none" normalizeH="0" baseline="0" smtClean="0">
            <a:ln>
              <a:noFill/>
            </a:ln>
            <a:solidFill>
              <a:schemeClr val="bg1"/>
            </a:solidFill>
            <a:effectLst/>
            <a:latin typeface="黑体" pitchFamily="49" charset="-122"/>
            <a:ea typeface="黑体" pitchFamily="49"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6736</TotalTime>
  <Words>2006</Words>
  <Application>Microsoft Office PowerPoint</Application>
  <PresentationFormat>全屏显示(4:3)</PresentationFormat>
  <Paragraphs>147</Paragraphs>
  <Slides>25</Slides>
  <Notes>2</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25</vt:i4>
      </vt:variant>
    </vt:vector>
  </HeadingPairs>
  <TitlesOfParts>
    <vt:vector size="38" baseType="lpstr">
      <vt:lpstr>黑体</vt:lpstr>
      <vt:lpstr>楷体_GB2312</vt:lpstr>
      <vt:lpstr>宋体</vt:lpstr>
      <vt:lpstr>微软雅黑</vt:lpstr>
      <vt:lpstr>幼圆</vt:lpstr>
      <vt:lpstr>Arial</vt:lpstr>
      <vt:lpstr>Calibri</vt:lpstr>
      <vt:lpstr>Times New Roman</vt:lpstr>
      <vt:lpstr>Verdana</vt:lpstr>
      <vt:lpstr>Wingdings</vt:lpstr>
      <vt:lpstr>自定义设计方案</vt:lpstr>
      <vt:lpstr>1_自定义设计方案</vt:lpstr>
      <vt:lpstr>Profile</vt:lpstr>
      <vt:lpstr>PowerPoint 演示文稿</vt:lpstr>
      <vt:lpstr>PowerPoint 演示文稿</vt:lpstr>
      <vt:lpstr>IP协议的缺点</vt:lpstr>
      <vt:lpstr>因特网控制消息协议 ICMP</vt:lpstr>
      <vt:lpstr>PowerPoint 演示文稿</vt:lpstr>
      <vt:lpstr>ICMP 报文的格式</vt:lpstr>
      <vt:lpstr>ICMP 报文类型</vt:lpstr>
      <vt:lpstr>ICMP 差错报告</vt:lpstr>
      <vt:lpstr>ICMP 差错报告</vt:lpstr>
      <vt:lpstr>ICMP 差错报告</vt:lpstr>
      <vt:lpstr>ICMP 差错报告 报文格式</vt:lpstr>
      <vt:lpstr>ICMP 差错报告报文- 类型3：终点不可达</vt:lpstr>
      <vt:lpstr>ICMP 差错报告报文-类型4:源点抑制</vt:lpstr>
      <vt:lpstr>ICMP 差错报告报文-类型4:源点抑制</vt:lpstr>
      <vt:lpstr>ICMP 差错报告报文-类型11：超时</vt:lpstr>
      <vt:lpstr>ICMP 差错报告报文-类型12：参数问题</vt:lpstr>
      <vt:lpstr>ICMP 差错报告报文-类型5：重定向</vt:lpstr>
      <vt:lpstr>ICMP 询问</vt:lpstr>
      <vt:lpstr>ICMP 回送请求（8）和回答（0）报文</vt:lpstr>
      <vt:lpstr>ICMP 回送请求和回答报文</vt:lpstr>
      <vt:lpstr>ICMP 时间戳请求（13）和回答（14）报文</vt:lpstr>
      <vt:lpstr>补充</vt:lpstr>
      <vt:lpstr>ICMP 差错报告报文-类型3：终点不可达</vt:lpstr>
      <vt:lpstr>ICMP 差错报告报文-类型3：终点不可达</vt:lpstr>
      <vt:lpstr>作业</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wjm</cp:lastModifiedBy>
  <cp:revision>1168</cp:revision>
  <dcterms:created xsi:type="dcterms:W3CDTF">1601-01-01T00:00:00Z</dcterms:created>
  <dcterms:modified xsi:type="dcterms:W3CDTF">2024-03-29T05:46:30Z</dcterms:modified>
</cp:coreProperties>
</file>