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61" r:id="rId2"/>
    <p:sldMasterId id="2147483662" r:id="rId3"/>
    <p:sldMasterId id="2147483949" r:id="rId4"/>
    <p:sldMasterId id="2147483965" r:id="rId5"/>
  </p:sldMasterIdLst>
  <p:notesMasterIdLst>
    <p:notesMasterId r:id="rId18"/>
  </p:notesMasterIdLst>
  <p:handoutMasterIdLst>
    <p:handoutMasterId r:id="rId19"/>
  </p:handoutMasterIdLst>
  <p:sldIdLst>
    <p:sldId id="321" r:id="rId6"/>
    <p:sldId id="330" r:id="rId7"/>
    <p:sldId id="404" r:id="rId8"/>
    <p:sldId id="414" r:id="rId9"/>
    <p:sldId id="325" r:id="rId10"/>
    <p:sldId id="408" r:id="rId11"/>
    <p:sldId id="332" r:id="rId12"/>
    <p:sldId id="409" r:id="rId13"/>
    <p:sldId id="269" r:id="rId14"/>
    <p:sldId id="270" r:id="rId15"/>
    <p:sldId id="271" r:id="rId16"/>
    <p:sldId id="41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00FF"/>
    <a:srgbClr val="DDDDDD"/>
    <a:srgbClr val="663300"/>
    <a:srgbClr val="000066"/>
    <a:srgbClr val="CC0000"/>
    <a:srgbClr val="8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6" autoAdjust="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B416F1-3CCE-43EB-9624-C52F7AA1B9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627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8754F69-A5A8-4FB6-846C-7C9962F81C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51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154781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河海大学计算机与信息学院计算机科学与技术系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Picture 8" descr="邓体字徽（白色透明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961030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9135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54635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7264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99955439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EA678-A30E-4FEC-8CF5-13734B1E0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25607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1FFF9-BD75-47F1-9786-3440E7E5D1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72233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9EA7E-1D8F-4AD2-B02A-BFD6EA2865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679600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E553E-D720-4B67-9E96-985C728BE4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35455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AA912-EB46-4ACE-BD73-9C738AEDF7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856989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C4B3C-333A-44EB-B304-D90BA97148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7452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13380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8394B-E077-43F5-AA77-855F34372A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16187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022D0-B3AD-4FF3-9646-22A218A86F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326563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DFD97-EBC8-452E-B2C9-E16A80B6C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599461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D78D2-365C-4C0A-842F-70595287B2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004449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10087-6797-4512-867D-7A3F879716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332953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56696-D369-4C7A-866A-111BA11800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48029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55667-4621-40AB-B982-9D9B92E2F4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02712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50FFB-5446-42D7-ACD7-BC6BA3489F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084462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AF3C-20C6-48B0-9D0C-15BEAE4ED4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75713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14F9B-D445-4C7F-8B41-D82232A1BA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14116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3187360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40C1-2CDC-4A65-A233-B52CE69821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56419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E71C1-1964-451D-A589-0ABA494C83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490534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00BE4-B065-4574-83AC-2A61406649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08362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B4BEE-562B-403E-AB66-9AC5217369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78699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603B9-8C2D-41F3-A25E-1DDE548A07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209458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3D625-BFBB-4DAF-98ED-ED30A3C1E5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331430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河海大学计算机与信息学院计算机科学与技术系 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Picture 15" descr="邓体字徽（白色透明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4923249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32656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590800"/>
            <a:ext cx="8001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95869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5423335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3054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24070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78410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36098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118861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335460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9293742"/>
      </p:ext>
    </p:extLst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784468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84435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43956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86206414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3620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3344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F952D-07EC-4774-A61C-50F07040D618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39158-DD14-40B5-8E0A-AEBA7F6F2B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993451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F0073-A5BE-48A5-BA7B-BB9E59340B53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B2138-DA11-45A2-9EE8-E5CAF33829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279691"/>
      </p:ext>
    </p:extLst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6E07-6D36-4B19-8664-18B8F62A7029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03B70-90CF-4DF7-89D5-8061F3C618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50321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D6187-054A-4004-ADD1-E040CC28748B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B61EA-997B-4954-97E6-37FAF1C39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950160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0498F-3ECC-43D2-B846-ADA40669082C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1F268-6458-425E-ADBA-8FE8E6EF7C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01925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3E87-A74D-4603-8C1F-519599B42CD2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99692-A2E2-4A94-B0C1-40A44B9A4E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823923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182CC-647A-4C08-8D3A-34CD7CE0FEB9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3D777-3760-4C6E-84A8-3867343B5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961987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68639-0113-4140-A951-ED7DA612A13E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CF03B-48C2-4FD8-9DAF-9F37E4602B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329343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B3C0D-D470-4294-B8CC-74080C83A027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9B563-BCFC-4541-8B9F-9A3627517F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132746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248FA-79BA-4E30-B705-06A9E9D0ABA6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0637-66D5-4547-BC0D-AB1A762706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97859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16101"/>
      </p:ext>
    </p:extLst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EFCEE-2D40-45AC-BDE8-8F72B55F8DFA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9F49F-14B1-4819-AB33-A363ADE00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7674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19583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82760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90519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河海大学计算机与信息学院计算机科学与技术系 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1032" name="Picture 8" descr="邓体字徽（白色透明）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2DD00B8-4671-426B-BF63-188EB5FA8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4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3456B5-F3C9-4537-9334-605B166B3E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河海大学计算机与信息学院计算机科学与技术系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102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4104" name="Picture 15" descr="邓体字徽（白色透明）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E51F617A-9CAE-4390-8582-E7BDE07550A7}" type="datetime11">
              <a:rPr lang="zh-CN" altLang="en-US"/>
              <a:pPr>
                <a:defRPr/>
              </a:pPr>
              <a:t>13:48:54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6582BE-DBAD-4000-A6D1-0244ABBE3E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852738"/>
            <a:ext cx="3008313" cy="73025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传输层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642350" cy="134302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</a:rPr>
              <a:t>网络环境中一对通信的进程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</a:rPr>
              <a:t>A,B</a:t>
            </a:r>
            <a:r>
              <a:rPr lang="zh-CN" altLang="en-US" b="1" smtClean="0">
                <a:solidFill>
                  <a:schemeClr val="bg1"/>
                </a:solidFill>
                <a:latin typeface="宋体" panose="02010600030101010101" pitchFamily="2" charset="-122"/>
              </a:rPr>
              <a:t>需要一个五元组来表示：</a:t>
            </a: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 smtClean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28925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11188" y="1052513"/>
            <a:ext cx="559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一对通信的进程的标识（五元组）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835150" y="1989138"/>
            <a:ext cx="5473700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双方使用的传输层</a:t>
            </a:r>
            <a:r>
              <a:rPr lang="zh-CN" altLang="en-US" b="1">
                <a:latin typeface="宋体" panose="02010600030101010101" pitchFamily="2" charset="-122"/>
              </a:rPr>
              <a:t>协议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宋体" panose="02010600030101010101" pitchFamily="2" charset="-122"/>
              </a:rPr>
              <a:t>A</a:t>
            </a:r>
            <a:r>
              <a:rPr lang="zh-CN" altLang="en-US" b="1">
                <a:latin typeface="宋体" panose="02010600030101010101" pitchFamily="2" charset="-122"/>
              </a:rPr>
              <a:t>所在的主机地址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宋体" panose="02010600030101010101" pitchFamily="2" charset="-122"/>
              </a:rPr>
              <a:t>A</a:t>
            </a:r>
            <a:r>
              <a:rPr lang="zh-CN" altLang="en-US" b="1">
                <a:latin typeface="宋体" panose="02010600030101010101" pitchFamily="2" charset="-122"/>
              </a:rPr>
              <a:t>进程端口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宋体" panose="02010600030101010101" pitchFamily="2" charset="-122"/>
              </a:rPr>
              <a:t>B</a:t>
            </a:r>
            <a:r>
              <a:rPr lang="zh-CN" altLang="en-US" b="1">
                <a:latin typeface="宋体" panose="02010600030101010101" pitchFamily="2" charset="-122"/>
              </a:rPr>
              <a:t>所在的主机地址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宋体" panose="02010600030101010101" pitchFamily="2" charset="-122"/>
              </a:rPr>
              <a:t>B</a:t>
            </a:r>
            <a:r>
              <a:rPr lang="zh-CN" altLang="en-US" b="1">
                <a:latin typeface="宋体" panose="02010600030101010101" pitchFamily="2" charset="-122"/>
              </a:rPr>
              <a:t>进程端口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997200"/>
            <a:ext cx="7367587" cy="5762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进程间相互作用模式：</a:t>
            </a: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Client/Server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908050"/>
            <a:ext cx="7367587" cy="5762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进程间相互作用模式：</a:t>
            </a: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Client/Server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>
          <a:xfrm>
            <a:off x="528638" y="1700213"/>
            <a:ext cx="8569325" cy="1944687"/>
          </a:xfrm>
        </p:spPr>
        <p:txBody>
          <a:bodyPr/>
          <a:lstStyle/>
          <a:p>
            <a:pPr marL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smtClean="0"/>
              <a:t>客  户</a:t>
            </a:r>
            <a:r>
              <a:rPr lang="zh-CN" altLang="en-US" sz="2800" b="1" smtClean="0">
                <a:latin typeface="Arial" panose="020B0604020202020204" pitchFamily="34" charset="0"/>
              </a:rPr>
              <a:t>—</a:t>
            </a:r>
            <a:r>
              <a:rPr lang="zh-CN" altLang="en-US" sz="2800" b="1" smtClean="0"/>
              <a:t> 一次进程通信中发起的一方；</a:t>
            </a:r>
          </a:p>
          <a:p>
            <a:pPr marL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smtClean="0"/>
              <a:t>服务器</a:t>
            </a:r>
            <a:r>
              <a:rPr lang="zh-CN" altLang="en-US" sz="2800" b="1" smtClean="0">
                <a:latin typeface="Arial" panose="020B0604020202020204" pitchFamily="34" charset="0"/>
              </a:rPr>
              <a:t>—</a:t>
            </a:r>
            <a:r>
              <a:rPr lang="zh-CN" altLang="en-US" sz="2800" b="1" smtClean="0"/>
              <a:t> 接受进程通信的请求，提供服务的一方；</a:t>
            </a:r>
          </a:p>
          <a:p>
            <a:pPr marL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smtClean="0"/>
              <a:t>每一次通信由客户进程随机启动；</a:t>
            </a:r>
          </a:p>
          <a:p>
            <a:pPr marL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smtClean="0"/>
              <a:t>服务器进程处于等待状态，及时响应客户服务请求。</a:t>
            </a:r>
            <a:r>
              <a:rPr lang="zh-CN" altLang="en-US" sz="2800" smtClean="0"/>
              <a:t> </a:t>
            </a:r>
          </a:p>
        </p:txBody>
      </p:sp>
      <p:pic>
        <p:nvPicPr>
          <p:cNvPr id="2150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3862388"/>
            <a:ext cx="555307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7843838" cy="703263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  <a:ea typeface="黑体" panose="02010609060101010101" pitchFamily="49" charset="-122"/>
              </a:rPr>
              <a:t>传输层的任务</a:t>
            </a:r>
            <a:r>
              <a:rPr lang="en-US" altLang="zh-CN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1268" name="Text Box 242"/>
          <p:cNvSpPr txBox="1">
            <a:spLocks noChangeArrowheads="1"/>
          </p:cNvSpPr>
          <p:nvPr/>
        </p:nvSpPr>
        <p:spPr bwMode="auto">
          <a:xfrm>
            <a:off x="611188" y="1946275"/>
            <a:ext cx="81375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将数据从进程传递到进程。实现进程之间的数据传递。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pic>
        <p:nvPicPr>
          <p:cNvPr id="1126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81300"/>
            <a:ext cx="6335712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372225" y="51577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latin typeface="Helvetica" panose="020B0604020202020204" pitchFamily="34" charset="0"/>
              </a:rPr>
              <a:t>通信子网层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70238" y="1874838"/>
            <a:ext cx="1824037" cy="4254500"/>
          </a:xfrm>
          <a:prstGeom prst="rect">
            <a:avLst/>
          </a:prstGeom>
          <a:solidFill>
            <a:srgbClr val="B0DEF5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tx1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3162300" y="4333875"/>
            <a:ext cx="182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157538" y="4967288"/>
            <a:ext cx="182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176588" y="5588000"/>
            <a:ext cx="182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157538" y="3702050"/>
            <a:ext cx="182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167063" y="3717925"/>
            <a:ext cx="1817687" cy="606425"/>
          </a:xfrm>
          <a:prstGeom prst="rect">
            <a:avLst/>
          </a:prstGeom>
          <a:solidFill>
            <a:srgbClr val="CC0000"/>
          </a:solidFill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563938" y="3789363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FF00"/>
                </a:solidFill>
                <a:latin typeface="Helvetica" panose="020B0604020202020204" pitchFamily="34" charset="0"/>
                <a:ea typeface="黑体" panose="02010609060101010101" pitchFamily="49" charset="-122"/>
              </a:rPr>
              <a:t>传输层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167063" y="4959350"/>
            <a:ext cx="1817687" cy="6064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392488" y="50657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Helvetica" panose="020B0604020202020204" pitchFamily="34" charset="0"/>
              </a:rPr>
              <a:t>数据链路层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167063" y="4352925"/>
            <a:ext cx="1817687" cy="6064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621088" y="44450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Helvetica" panose="020B0604020202020204" pitchFamily="34" charset="0"/>
              </a:rPr>
              <a:t>网络层</a:t>
            </a:r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5054600" y="4378325"/>
            <a:ext cx="1009650" cy="1824038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765E47"/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3176588" y="5519738"/>
            <a:ext cx="182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3309938" y="6237288"/>
            <a:ext cx="182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3182938" y="5559425"/>
            <a:ext cx="1817687" cy="6064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621088" y="56753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Helvetica" panose="020B0604020202020204" pitchFamily="34" charset="0"/>
              </a:rPr>
              <a:t>物理层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0" y="23495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 b="1">
                <a:latin typeface="Helvetica" panose="020B0604020202020204" pitchFamily="34" charset="0"/>
              </a:rPr>
              <a:t>资源子网层 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3176588" y="3013075"/>
            <a:ext cx="1825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3171825" y="2438400"/>
            <a:ext cx="182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168650" y="2473325"/>
            <a:ext cx="182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3149600" y="3101975"/>
            <a:ext cx="182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144838" y="2470150"/>
            <a:ext cx="182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3125788" y="3079750"/>
            <a:ext cx="182403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3144838" y="1852613"/>
            <a:ext cx="1862137" cy="619125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3154363" y="2473325"/>
            <a:ext cx="1865312" cy="606425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3154363" y="3086100"/>
            <a:ext cx="1865312" cy="549275"/>
          </a:xfrm>
          <a:prstGeom prst="rect">
            <a:avLst/>
          </a:prstGeom>
          <a:solidFill>
            <a:srgbClr val="99CC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 flipH="1">
            <a:off x="2124075" y="1844675"/>
            <a:ext cx="1009650" cy="1790700"/>
          </a:xfrm>
          <a:prstGeom prst="homePlate">
            <a:avLst>
              <a:gd name="adj" fmla="val 25000"/>
            </a:avLst>
          </a:prstGeom>
          <a:solidFill>
            <a:srgbClr val="CC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3646488" y="31480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Helvetica" panose="020B0604020202020204" pitchFamily="34" charset="0"/>
              </a:rPr>
              <a:t>会话层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3646488" y="25463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Helvetica" panose="020B0604020202020204" pitchFamily="34" charset="0"/>
              </a:rPr>
              <a:t>表示层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3646488" y="19446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Helvetica" panose="020B0604020202020204" pitchFamily="34" charset="0"/>
              </a:rPr>
              <a:t>应用层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5233988" y="1700213"/>
            <a:ext cx="3887787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u="sng">
                <a:latin typeface="宋体" panose="02010600030101010101" pitchFamily="2" charset="-122"/>
              </a:rPr>
              <a:t>1</a:t>
            </a:r>
            <a:r>
              <a:rPr kumimoji="1" lang="zh-CN" altLang="en-US" sz="2400" b="1" u="sng">
                <a:latin typeface="宋体" panose="02010600030101010101" pitchFamily="2" charset="-122"/>
              </a:rPr>
              <a:t>～</a:t>
            </a:r>
            <a:r>
              <a:rPr kumimoji="1" lang="en-US" altLang="zh-CN" sz="2400" b="1" u="sng">
                <a:latin typeface="宋体" panose="02010600030101010101" pitchFamily="2" charset="-122"/>
              </a:rPr>
              <a:t>3</a:t>
            </a:r>
            <a:r>
              <a:rPr kumimoji="1" lang="zh-CN" altLang="en-US" sz="2400" b="1" u="sng">
                <a:latin typeface="宋体" panose="02010600030101010101" pitchFamily="2" charset="-122"/>
              </a:rPr>
              <a:t>层主要负责通信功能，一般称为通信子网层。上三层即</a:t>
            </a:r>
            <a:r>
              <a:rPr kumimoji="1" lang="en-US" altLang="zh-CN" sz="2400" b="1" u="sng">
                <a:latin typeface="宋体" panose="02010600030101010101" pitchFamily="2" charset="-122"/>
              </a:rPr>
              <a:t>5</a:t>
            </a:r>
            <a:r>
              <a:rPr kumimoji="1" lang="zh-CN" altLang="en-US" sz="2400" b="1" u="sng">
                <a:latin typeface="宋体" panose="02010600030101010101" pitchFamily="2" charset="-122"/>
              </a:rPr>
              <a:t>～</a:t>
            </a:r>
            <a:r>
              <a:rPr kumimoji="1" lang="en-US" altLang="zh-CN" sz="2400" b="1" u="sng">
                <a:latin typeface="宋体" panose="02010600030101010101" pitchFamily="2" charset="-122"/>
              </a:rPr>
              <a:t>7</a:t>
            </a:r>
            <a:r>
              <a:rPr kumimoji="1" lang="zh-CN" altLang="en-US" sz="2400" b="1" u="sng">
                <a:latin typeface="宋体" panose="02010600030101010101" pitchFamily="2" charset="-122"/>
              </a:rPr>
              <a:t>层属于资源子网的功能范畴，称为资源子网层。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 u="sng">
                <a:latin typeface="宋体" panose="02010600030101010101" pitchFamily="2" charset="-122"/>
              </a:rPr>
              <a:t>传输层起着衔接上下三层的作用。</a:t>
            </a:r>
            <a:r>
              <a:rPr kumimoji="1" lang="zh-CN" altLang="en-US" sz="2400" u="sng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250" name="Rectangle 34"/>
          <p:cNvSpPr>
            <a:spLocks noGrp="1" noChangeArrowheads="1"/>
          </p:cNvSpPr>
          <p:nvPr>
            <p:ph type="title"/>
          </p:nvPr>
        </p:nvSpPr>
        <p:spPr>
          <a:xfrm>
            <a:off x="500063" y="908050"/>
            <a:ext cx="7848600" cy="658813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传输层在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  <a:ea typeface="+mn-ea"/>
              </a:rPr>
              <a:t>OSI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协议层次结构中的位置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331913" y="2565400"/>
            <a:ext cx="679291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Helvetica" panose="020B0604020202020204" pitchFamily="34" charset="0"/>
              </a:rPr>
              <a:t>互联网中进程的标识和交互模式</a:t>
            </a:r>
            <a:endParaRPr lang="en-US" altLang="zh-CN" sz="2800" b="1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Helvetica" panose="020B0604020202020204" pitchFamily="34" charset="0"/>
              </a:rPr>
              <a:t>向上层提供的服务（可靠 </a:t>
            </a:r>
            <a:r>
              <a:rPr lang="en-US" altLang="zh-CN" sz="2800" b="1">
                <a:latin typeface="Helvetica" panose="020B0604020202020204" pitchFamily="34" charset="0"/>
              </a:rPr>
              <a:t>OR </a:t>
            </a:r>
            <a:r>
              <a:rPr lang="zh-CN" altLang="en-US" sz="2800" b="1">
                <a:latin typeface="Helvetica" panose="020B0604020202020204" pitchFamily="34" charset="0"/>
              </a:rPr>
              <a:t>不可靠）</a:t>
            </a:r>
          </a:p>
        </p:txBody>
      </p:sp>
      <p:sp>
        <p:nvSpPr>
          <p:cNvPr id="9250" name="Rectangle 34"/>
          <p:cNvSpPr>
            <a:spLocks noGrp="1" noChangeArrowheads="1"/>
          </p:cNvSpPr>
          <p:nvPr>
            <p:ph type="title"/>
          </p:nvPr>
        </p:nvSpPr>
        <p:spPr>
          <a:xfrm>
            <a:off x="500063" y="908050"/>
            <a:ext cx="7848600" cy="658813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传输层要解决的问题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411413" y="3068638"/>
            <a:ext cx="4068762" cy="79216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Helvetica" panose="020B0604020202020204" pitchFamily="34" charset="0"/>
              </a:rPr>
              <a:t>互联网中进程的标识</a:t>
            </a:r>
            <a:endParaRPr lang="en-US" altLang="zh-CN" sz="3200" b="1" smtClean="0">
              <a:latin typeface="Helvetica" panose="020B0604020202020204" pitchFamily="34" charset="0"/>
            </a:endParaRPr>
          </a:p>
        </p:txBody>
      </p:sp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571500" y="333375"/>
            <a:ext cx="8001000" cy="1216025"/>
          </a:xfrm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9425"/>
            <a:ext cx="8001000" cy="1041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网络环境中 进程标识（三元组）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92275" y="2349500"/>
            <a:ext cx="6156325" cy="15843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主机地址</a:t>
            </a:r>
            <a:endParaRPr lang="en-US" altLang="zh-CN" sz="2800" b="1" dirty="0" smtClean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• 进程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端口</a:t>
            </a:r>
            <a:endParaRPr lang="en-US" altLang="zh-CN" sz="2800" b="1" dirty="0" smtClean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• 进程使用的传输层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协议（</a:t>
            </a:r>
            <a:r>
              <a:rPr lang="en-US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TCP/UDP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）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2288" y="4941888"/>
            <a:ext cx="849788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latin typeface="宋体" panose="02010600030101010101" pitchFamily="2" charset="-122"/>
              </a:rPr>
              <a:t>标识网络中的一个</a:t>
            </a:r>
            <a:r>
              <a:rPr lang="en-US" altLang="zh-CN" b="1" kern="0" dirty="0" smtClean="0">
                <a:latin typeface="宋体" panose="02010600030101010101" pitchFamily="2" charset="-122"/>
              </a:rPr>
              <a:t>Web</a:t>
            </a:r>
            <a:r>
              <a:rPr lang="zh-CN" altLang="en-US" b="1" kern="0" dirty="0" smtClean="0">
                <a:latin typeface="宋体" panose="02010600030101010101" pitchFamily="2" charset="-122"/>
              </a:rPr>
              <a:t>服务器：</a:t>
            </a:r>
            <a:r>
              <a:rPr lang="en-US" altLang="zh-CN" b="1" kern="0" dirty="0" smtClean="0">
                <a:latin typeface="宋体" panose="02010600030101010101" pitchFamily="2" charset="-122"/>
              </a:rPr>
              <a:t>(IP,80,TCP)</a:t>
            </a:r>
            <a:endParaRPr lang="zh-CN" altLang="en-US" b="1" kern="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1075"/>
            <a:ext cx="2447925" cy="5365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进程端口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752600"/>
            <a:ext cx="8424863" cy="4267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latin typeface="Times New Roman" panose="02020603050405020304" pitchFamily="18" charset="0"/>
              </a:rPr>
              <a:t>从</a:t>
            </a:r>
            <a:r>
              <a:rPr lang="en-US" altLang="zh-CN" sz="2800" b="1" smtClean="0">
                <a:latin typeface="Times New Roman" panose="02020603050405020304" pitchFamily="18" charset="0"/>
              </a:rPr>
              <a:t>0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到</a:t>
            </a:r>
            <a:r>
              <a:rPr lang="en-US" altLang="zh-CN" sz="2800" b="1" smtClean="0">
                <a:latin typeface="Times New Roman" panose="02020603050405020304" pitchFamily="18" charset="0"/>
              </a:rPr>
              <a:t>255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被规定作为公共应用服务的端口，如</a:t>
            </a:r>
            <a:r>
              <a:rPr lang="en-US" altLang="zh-CN" sz="2800" b="1" smtClean="0">
                <a:latin typeface="Times New Roman" panose="02020603050405020304" pitchFamily="18" charset="0"/>
              </a:rPr>
              <a:t>WWW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FTP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DNS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和电子邮件服务等，又被称为著名端口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(Well-known ports)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。这些端口所对应的服务是固定、公开的，因此可以通过访问这些端口来访问对应的服务。</a:t>
            </a: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latin typeface="Times New Roman" panose="02020603050405020304" pitchFamily="18" charset="0"/>
              </a:rPr>
              <a:t>从</a:t>
            </a:r>
            <a:r>
              <a:rPr lang="en-US" altLang="zh-CN" sz="2800" b="1" smtClean="0">
                <a:latin typeface="Times New Roman" panose="02020603050405020304" pitchFamily="18" charset="0"/>
              </a:rPr>
              <a:t>256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到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1023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的端口，被保留用作商业性的应用开发，如一些网络设备厂商专用协议的通信端口等。</a:t>
            </a: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en-US" altLang="zh-CN" sz="2800" b="1" smtClean="0">
                <a:latin typeface="Times New Roman" panose="02020603050405020304" pitchFamily="18" charset="0"/>
              </a:rPr>
              <a:t>1023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以上端口未做限定，即作为自由端口，以本地方式进行分配。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1075"/>
            <a:ext cx="5688013" cy="5365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每个端口和一片收、发缓冲区关联</a:t>
            </a:r>
          </a:p>
        </p:txBody>
      </p:sp>
      <p:pic>
        <p:nvPicPr>
          <p:cNvPr id="1741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00213"/>
            <a:ext cx="83502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7272338" cy="706437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进程使用的传输层协议（多重协议的识别）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87525"/>
            <a:ext cx="8713787" cy="24336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800" b="1" smtClean="0">
                <a:latin typeface="宋体" panose="02010600030101010101" pitchFamily="2" charset="-122"/>
              </a:rPr>
              <a:t>TCP/IP</a:t>
            </a:r>
            <a:r>
              <a:rPr lang="zh-CN" altLang="en-US" sz="2800" b="1" smtClean="0">
                <a:latin typeface="宋体" panose="02010600030101010101" pitchFamily="2" charset="-122"/>
              </a:rPr>
              <a:t>协议族的传输层有</a:t>
            </a:r>
            <a:r>
              <a:rPr lang="en-US" altLang="zh-CN" sz="2800" b="1" smtClean="0">
                <a:latin typeface="宋体" panose="02010600030101010101" pitchFamily="2" charset="-122"/>
              </a:rPr>
              <a:t>TCP</a:t>
            </a:r>
            <a:r>
              <a:rPr lang="zh-CN" altLang="en-US" sz="2800" b="1" smtClean="0">
                <a:latin typeface="宋体" panose="02010600030101010101" pitchFamily="2" charset="-122"/>
              </a:rPr>
              <a:t>协议和</a:t>
            </a:r>
            <a:r>
              <a:rPr lang="en-US" altLang="zh-CN" sz="2800" b="1" smtClean="0">
                <a:latin typeface="宋体" panose="02010600030101010101" pitchFamily="2" charset="-122"/>
              </a:rPr>
              <a:t>UDP</a:t>
            </a:r>
            <a:r>
              <a:rPr lang="zh-CN" altLang="en-US" sz="2800" b="1" smtClean="0">
                <a:latin typeface="宋体" panose="02010600030101010101" pitchFamily="2" charset="-122"/>
              </a:rPr>
              <a:t>协议；</a:t>
            </a:r>
            <a:endParaRPr lang="en-US" altLang="zh-CN" sz="2800" b="1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b="1" smtClean="0">
                <a:latin typeface="宋体" panose="02010600030101010101" pitchFamily="2" charset="-122"/>
              </a:rPr>
              <a:t>应用层进程会选择</a:t>
            </a:r>
            <a:r>
              <a:rPr lang="en-US" altLang="zh-CN" sz="2800" b="1" smtClean="0">
                <a:latin typeface="宋体" panose="02010600030101010101" pitchFamily="2" charset="-122"/>
              </a:rPr>
              <a:t>TCP </a:t>
            </a:r>
            <a:r>
              <a:rPr lang="zh-CN" altLang="en-US" sz="2800" b="1" smtClean="0">
                <a:latin typeface="宋体" panose="02010600030101010101" pitchFamily="2" charset="-122"/>
              </a:rPr>
              <a:t>或 </a:t>
            </a:r>
            <a:r>
              <a:rPr lang="en-US" altLang="zh-CN" sz="2800" b="1" smtClean="0">
                <a:latin typeface="宋体" panose="02010600030101010101" pitchFamily="2" charset="-122"/>
              </a:rPr>
              <a:t>UDP </a:t>
            </a:r>
            <a:r>
              <a:rPr lang="zh-CN" altLang="en-US" sz="2800" b="1" smtClean="0">
                <a:latin typeface="宋体" panose="02010600030101010101" pitchFamily="2" charset="-122"/>
              </a:rPr>
              <a:t>进行数据传输；</a:t>
            </a:r>
            <a:endParaRPr lang="en-US" altLang="zh-CN" sz="2800" b="1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b="1" smtClean="0">
                <a:latin typeface="宋体" panose="02010600030101010101" pitchFamily="2" charset="-122"/>
              </a:rPr>
              <a:t>基于</a:t>
            </a:r>
            <a:r>
              <a:rPr lang="en-US" altLang="zh-CN" sz="2800" b="1" smtClean="0">
                <a:latin typeface="宋体" panose="02010600030101010101" pitchFamily="2" charset="-122"/>
              </a:rPr>
              <a:t>TCP</a:t>
            </a:r>
            <a:r>
              <a:rPr lang="zh-CN" altLang="en-US" sz="2800" b="1" smtClean="0">
                <a:latin typeface="宋体" panose="02010600030101010101" pitchFamily="2" charset="-122"/>
              </a:rPr>
              <a:t>传输的端口在</a:t>
            </a:r>
            <a:r>
              <a:rPr lang="en-US" altLang="zh-CN" sz="2800" b="1" smtClean="0">
                <a:latin typeface="宋体" panose="02010600030101010101" pitchFamily="2" charset="-122"/>
              </a:rPr>
              <a:t>0-65535</a:t>
            </a:r>
            <a:r>
              <a:rPr lang="zh-CN" altLang="en-US" sz="2800" b="1" smtClean="0">
                <a:latin typeface="宋体" panose="02010600030101010101" pitchFamily="2" charset="-122"/>
              </a:rPr>
              <a:t>之间，基于</a:t>
            </a:r>
            <a:r>
              <a:rPr lang="en-US" altLang="zh-CN" sz="2800" b="1" smtClean="0">
                <a:latin typeface="宋体" panose="02010600030101010101" pitchFamily="2" charset="-122"/>
              </a:rPr>
              <a:t>UDP</a:t>
            </a:r>
            <a:r>
              <a:rPr lang="zh-CN" altLang="en-US" sz="2800" b="1" smtClean="0">
                <a:latin typeface="宋体" panose="02010600030101010101" pitchFamily="2" charset="-122"/>
              </a:rPr>
              <a:t>传输的进程的端口在</a:t>
            </a:r>
            <a:r>
              <a:rPr lang="en-US" altLang="zh-CN" sz="2800" b="1" smtClean="0">
                <a:latin typeface="宋体" panose="02010600030101010101" pitchFamily="2" charset="-122"/>
              </a:rPr>
              <a:t>0-65535.</a:t>
            </a:r>
            <a:endParaRPr lang="zh-CN" altLang="en-US" sz="2800" b="1" smtClean="0">
              <a:latin typeface="宋体" panose="02010600030101010101" pitchFamily="2" charset="-122"/>
            </a:endParaRPr>
          </a:p>
        </p:txBody>
      </p:sp>
      <p:pic>
        <p:nvPicPr>
          <p:cNvPr id="1843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535488"/>
            <a:ext cx="5332412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++ 初步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++ 初步" id="{6DFD752B-3019-43AF-9E16-2C17FB180799}" vid="{28EDF487-3E81-4BC9-9874-6D6B42F827F9}"/>
    </a:ext>
  </a:extLst>
</a:theme>
</file>

<file path=ppt/theme/theme5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</Template>
  <TotalTime>1711</TotalTime>
  <Words>427</Words>
  <Application>Microsoft Office PowerPoint</Application>
  <PresentationFormat>全屏显示(4:3)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Verdana</vt:lpstr>
      <vt:lpstr>仿宋</vt:lpstr>
      <vt:lpstr>Arial</vt:lpstr>
      <vt:lpstr>宋体</vt:lpstr>
      <vt:lpstr>Wingdings</vt:lpstr>
      <vt:lpstr>Times New Roman</vt:lpstr>
      <vt:lpstr>楷体_GB2312</vt:lpstr>
      <vt:lpstr>黑体</vt:lpstr>
      <vt:lpstr>Helvetica</vt:lpstr>
      <vt:lpstr>1_Profile</vt:lpstr>
      <vt:lpstr>自定义设计方案</vt:lpstr>
      <vt:lpstr>1_自定义设计方案</vt:lpstr>
      <vt:lpstr>C++ 初步</vt:lpstr>
      <vt:lpstr>2_自定义设计方案</vt:lpstr>
      <vt:lpstr>传输层</vt:lpstr>
      <vt:lpstr>传输层的任务 </vt:lpstr>
      <vt:lpstr>传输层在OSI协议层次结构中的位置</vt:lpstr>
      <vt:lpstr>传输层要解决的问题</vt:lpstr>
      <vt:lpstr>PowerPoint 演示文稿</vt:lpstr>
      <vt:lpstr>网络环境中 进程标识（三元组）</vt:lpstr>
      <vt:lpstr>进程端口</vt:lpstr>
      <vt:lpstr>每个端口和一片收、发缓冲区关联</vt:lpstr>
      <vt:lpstr>进程使用的传输层协议（多重协议的识别）</vt:lpstr>
      <vt:lpstr>PowerPoint 演示文稿</vt:lpstr>
      <vt:lpstr>进程间相互作用模式：Client/Server模型</vt:lpstr>
      <vt:lpstr>进程间相互作用模式：Client/Server模型</vt:lpstr>
    </vt:vector>
  </TitlesOfParts>
  <Company>tup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NTKO</cp:lastModifiedBy>
  <cp:revision>651</cp:revision>
  <cp:lastPrinted>1601-01-01T00:00:00Z</cp:lastPrinted>
  <dcterms:created xsi:type="dcterms:W3CDTF">2003-05-27T06:14:28Z</dcterms:created>
  <dcterms:modified xsi:type="dcterms:W3CDTF">2022-08-21T05:49:29Z</dcterms:modified>
</cp:coreProperties>
</file>