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  <p:sldMasterId id="2147483661" r:id="rId2"/>
    <p:sldMasterId id="2147483662" r:id="rId3"/>
  </p:sldMasterIdLst>
  <p:notesMasterIdLst>
    <p:notesMasterId r:id="rId21"/>
  </p:notesMasterIdLst>
  <p:handoutMasterIdLst>
    <p:handoutMasterId r:id="rId22"/>
  </p:handoutMasterIdLst>
  <p:sldIdLst>
    <p:sldId id="321" r:id="rId4"/>
    <p:sldId id="447" r:id="rId5"/>
    <p:sldId id="449" r:id="rId6"/>
    <p:sldId id="429" r:id="rId7"/>
    <p:sldId id="452" r:id="rId8"/>
    <p:sldId id="394" r:id="rId9"/>
    <p:sldId id="397" r:id="rId10"/>
    <p:sldId id="451" r:id="rId11"/>
    <p:sldId id="453" r:id="rId12"/>
    <p:sldId id="454" r:id="rId13"/>
    <p:sldId id="455" r:id="rId14"/>
    <p:sldId id="457" r:id="rId15"/>
    <p:sldId id="456" r:id="rId16"/>
    <p:sldId id="458" r:id="rId17"/>
    <p:sldId id="399" r:id="rId18"/>
    <p:sldId id="400" r:id="rId19"/>
    <p:sldId id="43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仿宋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2"/>
    <a:srgbClr val="66FF33"/>
    <a:srgbClr val="9900FF"/>
    <a:srgbClr val="DDDDDD"/>
    <a:srgbClr val="663300"/>
    <a:srgbClr val="000066"/>
    <a:srgbClr val="CC0000"/>
    <a:srgbClr val="8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6" autoAdjust="0"/>
  </p:normalViewPr>
  <p:slideViewPr>
    <p:cSldViewPr>
      <p:cViewPr varScale="1">
        <p:scale>
          <a:sx n="81" d="100"/>
          <a:sy n="81" d="100"/>
        </p:scale>
        <p:origin x="70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A72ED1-F039-42EA-9F17-338393C2EB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8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A7B563-9C41-4C34-889A-B0708FF727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896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7B563-9C41-4C34-889A-B0708FF7273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22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154781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河海大学计算机与信息学院计算机科学与技术系</a:t>
            </a:r>
            <a:endParaRPr kumimoji="1" lang="en-US" altLang="zh-CN" sz="10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Picture 8" descr="邓体字徽（白色透明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580237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2795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1824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4891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716496259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8CAAF-55E5-4622-96B3-4D1BCC04F3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702810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30D81-9B4D-4764-9750-CC68DECA7A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754973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B24F1-5B9C-4A83-B0D4-669BC78DB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34683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55BA2-8D8D-45AC-8EFB-97AB13CC85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973955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2122A-4701-49EB-B1D7-71C51AE34C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860421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66677-70A1-410C-B580-AA9548B223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19211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97854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FCC6F-7FBF-4D2C-9FD0-EA1DB8A75D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711173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107D-4A54-41F3-8734-B1EB98EB42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284935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3CBEE-7B53-4EBA-BC49-1A89F7FCD9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36839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47C92-FDE3-40D8-B9FD-2A694A681F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165379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A5DBB-B473-4AC9-AE9D-7002FFE9E6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335487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67066-BA92-47A1-9432-B8971F380E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341520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3B576-425D-4232-8C7B-88B61FDF03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007079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DF82-84D9-4F51-9B7E-22F6BB81A2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917931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ABFC2-D7ED-4B35-9BB2-0D2631C17D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59064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287D-CD06-4C12-8A7D-ACA95DC008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6298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1518920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A4C55-713D-458D-8D06-13D321763F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37244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4AF05-4620-43CA-9976-438B825F46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688202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B5C3-586A-4163-94EE-2D10CD93E3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919892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67890-4E90-4FC0-923D-EC79A9B1D1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325162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44824-1E34-42A7-B729-D5DAFA83DC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026464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CA6B2-78D2-42B2-BEA6-728BE2416C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95574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0577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6812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6537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71506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710888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678546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河海大学计算机与信息学院计算机科学与技术系 </a:t>
            </a:r>
            <a:endParaRPr kumimoji="1" lang="en-US" altLang="zh-CN" sz="10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仿宋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1032" name="Picture 8" descr="邓体字徽（白色透明）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3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E1AA39-2FB6-4DC1-B88F-C49B60CE16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4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C089B3-FCBB-481C-81F2-1F56E2F29B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传输层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01000" cy="1216025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传输层的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多路分用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4" y="1772816"/>
            <a:ext cx="4102040" cy="4766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04048" y="1772816"/>
            <a:ext cx="4139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在主机上的每个套接字能够分配一个端口号，当报文段到达主机时，传输层检查报文段中的目的端口号，并将其定向到相应的套接字，然后报文段中的数据通过套接字进入其所连接的进程</a:t>
            </a:r>
          </a:p>
        </p:txBody>
      </p:sp>
    </p:spTree>
    <p:extLst>
      <p:ext uri="{BB962C8B-B14F-4D97-AF65-F5344CB8AC3E}">
        <p14:creationId xmlns:p14="http://schemas.microsoft.com/office/powerpoint/2010/main" val="73140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01000" cy="1216025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传输层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UDP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多路分用和复用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48" y="1844824"/>
            <a:ext cx="817341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32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01000" cy="1216025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传输层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UDP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多路分用和复用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32051"/>
            <a:ext cx="8122486" cy="38884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552" y="5640303"/>
            <a:ext cx="82665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当报文段从主机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和主机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到达主机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时，主机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的传输层检查报文段中的目的端口号</a:t>
            </a:r>
            <a:r>
              <a:rPr lang="en-US" altLang="zh-CN" sz="2000" dirty="0">
                <a:solidFill>
                  <a:schemeClr val="bg1"/>
                </a:solidFill>
              </a:rPr>
              <a:t>(6428)</a:t>
            </a:r>
            <a:r>
              <a:rPr lang="zh-CN" altLang="en-US" sz="2000" dirty="0">
                <a:solidFill>
                  <a:schemeClr val="bg1"/>
                </a:solidFill>
              </a:rPr>
              <a:t>，并将其定向到相应的套接字</a:t>
            </a:r>
            <a:r>
              <a:rPr lang="en-US" altLang="zh-CN" sz="2000" dirty="0">
                <a:solidFill>
                  <a:schemeClr val="bg1"/>
                </a:solidFill>
              </a:rPr>
              <a:t>(6428)</a:t>
            </a:r>
            <a:r>
              <a:rPr lang="zh-CN" altLang="en-US" sz="2000" dirty="0">
                <a:solidFill>
                  <a:schemeClr val="bg1"/>
                </a:solidFill>
              </a:rPr>
              <a:t>，然后报文段中的数据通过套接字进入其所连接的进程</a:t>
            </a:r>
          </a:p>
        </p:txBody>
      </p:sp>
    </p:spTree>
    <p:extLst>
      <p:ext uri="{BB962C8B-B14F-4D97-AF65-F5344CB8AC3E}">
        <p14:creationId xmlns:p14="http://schemas.microsoft.com/office/powerpoint/2010/main" val="880304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01000" cy="1216025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传输层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TCP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多路分用和复用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8283779" cy="32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935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01000" cy="1216025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传输层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TCP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多路分用和复用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45" y="1628315"/>
            <a:ext cx="8278070" cy="39762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2308" y="5534561"/>
            <a:ext cx="8496944" cy="1323439"/>
          </a:xfrm>
          <a:prstGeom prst="rect">
            <a:avLst/>
          </a:prstGeom>
          <a:solidFill>
            <a:srgbClr val="000092"/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如上图，主机主机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向主机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发起了两个</a:t>
            </a:r>
            <a:r>
              <a:rPr lang="en-US" altLang="zh-CN" sz="2000" dirty="0">
                <a:solidFill>
                  <a:schemeClr val="bg1"/>
                </a:solidFill>
              </a:rPr>
              <a:t>HTTP</a:t>
            </a:r>
            <a:r>
              <a:rPr lang="zh-CN" altLang="en-US" sz="2000" dirty="0">
                <a:solidFill>
                  <a:schemeClr val="bg1"/>
                </a:solidFill>
              </a:rPr>
              <a:t>会话，主机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向主机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发起了一个</a:t>
            </a:r>
            <a:r>
              <a:rPr lang="en-US" altLang="zh-CN" sz="2000" dirty="0">
                <a:solidFill>
                  <a:schemeClr val="bg1"/>
                </a:solidFill>
              </a:rPr>
              <a:t>HTTP</a:t>
            </a:r>
            <a:r>
              <a:rPr lang="zh-CN" altLang="en-US" sz="2000" dirty="0" smtClean="0">
                <a:solidFill>
                  <a:schemeClr val="bg1"/>
                </a:solidFill>
              </a:rPr>
              <a:t>会话</a:t>
            </a:r>
            <a:r>
              <a:rPr lang="en-US" altLang="zh-CN" sz="2000" dirty="0" smtClean="0">
                <a:solidFill>
                  <a:schemeClr val="bg1"/>
                </a:solidFill>
              </a:rPr>
              <a:t>.  </a:t>
            </a:r>
            <a:r>
              <a:rPr lang="zh-CN" altLang="en-US" sz="2000" dirty="0" smtClean="0">
                <a:solidFill>
                  <a:schemeClr val="bg1"/>
                </a:solidFill>
              </a:rPr>
              <a:t>尽管</a:t>
            </a:r>
            <a:r>
              <a:rPr lang="zh-CN" altLang="en-US" sz="2000" dirty="0">
                <a:solidFill>
                  <a:schemeClr val="bg1"/>
                </a:solidFill>
              </a:rPr>
              <a:t>主机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和主机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的源端口号相同，但是对于服务器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来说依旧能够正确地分解这两个具有相同源端口号的连接，因为这两条连接有不同的源</a:t>
            </a:r>
            <a:r>
              <a:rPr lang="en-US" altLang="zh-CN" sz="2000" dirty="0">
                <a:solidFill>
                  <a:schemeClr val="bg1"/>
                </a:solidFill>
              </a:rPr>
              <a:t>IP</a:t>
            </a:r>
            <a:r>
              <a:rPr lang="zh-CN" altLang="en-US" sz="2000" dirty="0">
                <a:solidFill>
                  <a:schemeClr val="bg1"/>
                </a:solidFill>
              </a:rPr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0809907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001000" cy="10541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FFFF00"/>
                </a:solidFill>
                <a:ea typeface="楷体_GB2312" pitchFamily="49" charset="-122"/>
              </a:rPr>
              <a:t>UDP</a:t>
            </a:r>
            <a:r>
              <a:rPr lang="zh-CN" altLang="en-US" sz="3200" b="1" smtClean="0">
                <a:solidFill>
                  <a:srgbClr val="FFFF00"/>
                </a:solidFill>
                <a:ea typeface="楷体_GB2312" pitchFamily="49" charset="-122"/>
              </a:rPr>
              <a:t>端口号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243887" cy="401796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bg1"/>
                </a:solidFill>
                <a:latin typeface="宋体" panose="02010600030101010101" pitchFamily="2" charset="-122"/>
              </a:rPr>
              <a:t>TCP/IP</a:t>
            </a:r>
            <a:r>
              <a:rPr lang="zh-CN" altLang="en-US" smtClean="0">
                <a:solidFill>
                  <a:schemeClr val="bg1"/>
                </a:solidFill>
                <a:latin typeface="宋体" panose="02010600030101010101" pitchFamily="2" charset="-122"/>
              </a:rPr>
              <a:t>协议族中用端口号来标识进程；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bg1"/>
                </a:solidFill>
                <a:latin typeface="宋体" panose="02010600030101010101" pitchFamily="2" charset="-122"/>
              </a:rPr>
              <a:t>端口号是在0到65535之间的整数；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bg1"/>
                </a:solidFill>
                <a:latin typeface="宋体" panose="02010600030101010101" pitchFamily="2" charset="-122"/>
              </a:rPr>
              <a:t>客户程序随机选取的临时端口号；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bg1"/>
                </a:solidFill>
                <a:latin typeface="宋体" panose="02010600030101010101" pitchFamily="2" charset="-122"/>
              </a:rPr>
              <a:t>每一种服务器程序被分配了确定的全局一致的熟知端口号；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bg1"/>
                </a:solidFill>
                <a:latin typeface="宋体" panose="02010600030101010101" pitchFamily="2" charset="-122"/>
              </a:rPr>
              <a:t>每一个客户进程都知道相应的服务器进程的熟知端口号。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7543800" cy="838200"/>
          </a:xfrm>
        </p:spPr>
        <p:txBody>
          <a:bodyPr/>
          <a:lstStyle/>
          <a:p>
            <a:pPr eaLnBrk="1" hangingPunct="1"/>
            <a:r>
              <a:rPr lang="en-US" altLang="zh-CN" sz="3200" u="sng" smtClean="0">
                <a:solidFill>
                  <a:srgbClr val="FFFF00"/>
                </a:solidFill>
                <a:ea typeface="楷体_GB2312" pitchFamily="49" charset="-122"/>
              </a:rPr>
              <a:t>UDP</a:t>
            </a:r>
            <a:r>
              <a:rPr lang="zh-CN" altLang="en-US" sz="3200" u="sng" smtClean="0">
                <a:solidFill>
                  <a:srgbClr val="FFFF00"/>
                </a:solidFill>
                <a:ea typeface="楷体_GB2312" pitchFamily="49" charset="-122"/>
              </a:rPr>
              <a:t>使用的熟知端口号</a:t>
            </a:r>
            <a:endParaRPr lang="zh-CN" altLang="en-US" sz="3200" smtClean="0">
              <a:solidFill>
                <a:srgbClr val="FFFF00"/>
              </a:solidFill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23850" y="1700213"/>
          <a:ext cx="882015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VISIO" r:id="rId3" imgW="4390644" imgH="1876044" progId="Visio.Drawing.6">
                  <p:embed/>
                </p:oleObj>
              </mc:Choice>
              <mc:Fallback>
                <p:oleObj name="VISIO" r:id="rId3" imgW="4390644" imgH="1876044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00213"/>
                        <a:ext cx="8820150" cy="4537075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7115" name="Group 59"/>
          <p:cNvGraphicFramePr>
            <a:graphicFrameLocks noGrp="1"/>
          </p:cNvGraphicFramePr>
          <p:nvPr/>
        </p:nvGraphicFramePr>
        <p:xfrm>
          <a:off x="468313" y="1844675"/>
          <a:ext cx="8229600" cy="3279777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6556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指标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TCP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UDP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是否连接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面向连接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无连接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传输可靠性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可靠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不可靠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速度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较慢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较快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传输质量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较高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较差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84213" y="981075"/>
            <a:ext cx="698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>
                <a:solidFill>
                  <a:srgbClr val="FFFF00"/>
                </a:solidFill>
              </a:rPr>
              <a:t>TCP UDP </a:t>
            </a:r>
            <a:r>
              <a:rPr lang="zh-CN" altLang="en-US" sz="3200" b="1">
                <a:solidFill>
                  <a:srgbClr val="FFFF00"/>
                </a:solidFill>
              </a:rPr>
              <a:t>比较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492375"/>
            <a:ext cx="8001000" cy="12160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600" b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用户报文协议</a:t>
            </a:r>
            <a:r>
              <a:rPr lang="en-US" altLang="zh-CN" sz="3600" b="1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4213" y="115888"/>
            <a:ext cx="7308850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UDP </a:t>
            </a:r>
            <a:r>
              <a:rPr lang="zh-CN" altLang="en-US" kern="0" dirty="0" smtClean="0">
                <a:solidFill>
                  <a:schemeClr val="bg1"/>
                </a:solidFill>
              </a:rPr>
              <a:t>的主要特点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844675"/>
            <a:ext cx="7772400" cy="45370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无连接，即发送数据之前不需要建立连接。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使用尽最大努力交付，即不保证可靠交付，同时也不使用拥塞控制。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面向报文。</a:t>
            </a:r>
            <a:r>
              <a:rPr lang="en-US" altLang="zh-CN" sz="2400" dirty="0" smtClean="0">
                <a:solidFill>
                  <a:schemeClr val="bg1"/>
                </a:solidFill>
              </a:rPr>
              <a:t>UDP </a:t>
            </a:r>
            <a:r>
              <a:rPr lang="zh-CN" altLang="en-US" sz="2400" dirty="0" smtClean="0">
                <a:solidFill>
                  <a:schemeClr val="bg1"/>
                </a:solidFill>
              </a:rPr>
              <a:t>没有拥塞控制，很适合多媒体通信的要求。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支持一对一、一对多、多对一和多对多的交互通信。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首部开销小，只有 </a:t>
            </a:r>
            <a:r>
              <a:rPr lang="en-US" altLang="zh-CN" sz="2400" dirty="0" smtClean="0">
                <a:solidFill>
                  <a:schemeClr val="bg1"/>
                </a:solidFill>
              </a:rPr>
              <a:t>8 </a:t>
            </a:r>
            <a:r>
              <a:rPr lang="zh-CN" altLang="en-US" sz="2400" dirty="0" smtClean="0">
                <a:solidFill>
                  <a:schemeClr val="bg1"/>
                </a:solidFill>
              </a:rPr>
              <a:t>个字节。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76213"/>
            <a:ext cx="8001000" cy="12160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ea typeface="楷体_GB2312" pitchFamily="49" charset="-122"/>
              </a:rPr>
              <a:t>用户报文协议</a:t>
            </a:r>
            <a:r>
              <a:rPr lang="en-US" altLang="zh-CN" sz="3200" b="1" smtClean="0">
                <a:solidFill>
                  <a:srgbClr val="FFFF00"/>
                </a:solidFill>
                <a:ea typeface="楷体_GB2312" pitchFamily="49" charset="-122"/>
              </a:rPr>
              <a:t>UDP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53412" cy="29003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UDP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是一种无连接的、不可靠的传输层协议；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在完成进程到进程的通信中提供了有限的差错检验功能；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设计比较简单的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UDP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协议的目的是希望以最小的开销来达到网络环境中的进程通信目的；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进程发送的报文较短，同时对报文的可靠性要求不高，那么可以使用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UDP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协议。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76213"/>
            <a:ext cx="8001000" cy="12160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ea typeface="楷体_GB2312" pitchFamily="49" charset="-122"/>
              </a:rPr>
              <a:t>用户报文协议</a:t>
            </a:r>
            <a:r>
              <a:rPr lang="en-US" altLang="zh-CN" sz="3200" b="1" smtClean="0">
                <a:solidFill>
                  <a:srgbClr val="FFFF00"/>
                </a:solidFill>
                <a:ea typeface="楷体_GB2312" pitchFamily="49" charset="-122"/>
              </a:rPr>
              <a:t>UDP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53412" cy="29003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UDP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是一种无连接的、不可靠的传输层协议；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在完成进程到进程的通信中提供了有限的差错检验功能；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设计比较简单的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UDP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协议的目的是希望以最小的开销来达到网络环境中的进程通信目的；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进程发送的报文较短，同时对报文的可靠性要求不高，那么可以使用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UDP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协议。</a:t>
            </a:r>
          </a:p>
        </p:txBody>
      </p:sp>
    </p:spTree>
    <p:extLst>
      <p:ext uri="{BB962C8B-B14F-4D97-AF65-F5344CB8AC3E}">
        <p14:creationId xmlns:p14="http://schemas.microsoft.com/office/powerpoint/2010/main" val="2558254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593725"/>
            <a:ext cx="8001000" cy="914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FFFF00"/>
                </a:solidFill>
                <a:ea typeface="楷体_GB2312" pitchFamily="49" charset="-122"/>
              </a:rPr>
              <a:t>UDP</a:t>
            </a:r>
            <a:r>
              <a:rPr lang="zh-CN" altLang="en-US" sz="3200" b="1" smtClean="0">
                <a:solidFill>
                  <a:srgbClr val="FFFF00"/>
                </a:solidFill>
                <a:ea typeface="楷体_GB2312" pitchFamily="49" charset="-122"/>
              </a:rPr>
              <a:t>数据报格式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1268" name="AutoShape 4"/>
          <p:cNvSpPr>
            <a:spLocks noChangeAspect="1" noChangeArrowheads="1" noTextEdit="1"/>
          </p:cNvSpPr>
          <p:nvPr/>
        </p:nvSpPr>
        <p:spPr bwMode="auto">
          <a:xfrm>
            <a:off x="0" y="1563688"/>
            <a:ext cx="91440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389188" y="1490663"/>
            <a:ext cx="1587" cy="968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389188" y="1685925"/>
            <a:ext cx="1587" cy="98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389188" y="1881188"/>
            <a:ext cx="1587" cy="98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389188" y="2078038"/>
            <a:ext cx="1587" cy="98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2389188" y="2273300"/>
            <a:ext cx="1587" cy="98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524375" y="1490663"/>
            <a:ext cx="1588" cy="968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524375" y="1685925"/>
            <a:ext cx="1588" cy="98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4524375" y="1881188"/>
            <a:ext cx="1588" cy="98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524375" y="2078038"/>
            <a:ext cx="1588" cy="98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4524375" y="2273300"/>
            <a:ext cx="1588" cy="98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3321050" y="1781175"/>
            <a:ext cx="347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 B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2968625" y="1947863"/>
            <a:ext cx="857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2798763" y="1947863"/>
            <a:ext cx="8413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>
            <a:off x="2627313" y="1947863"/>
            <a:ext cx="857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>
            <a:off x="2535238" y="1947863"/>
            <a:ext cx="793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Freeform 20"/>
          <p:cNvSpPr>
            <a:spLocks/>
          </p:cNvSpPr>
          <p:nvPr/>
        </p:nvSpPr>
        <p:spPr bwMode="auto">
          <a:xfrm>
            <a:off x="2389188" y="1836738"/>
            <a:ext cx="190500" cy="220662"/>
          </a:xfrm>
          <a:custGeom>
            <a:avLst/>
            <a:gdLst>
              <a:gd name="T0" fmla="*/ 0 w 102"/>
              <a:gd name="T1" fmla="*/ 2147483646 h 103"/>
              <a:gd name="T2" fmla="*/ 2147483646 w 102"/>
              <a:gd name="T3" fmla="*/ 0 h 103"/>
              <a:gd name="T4" fmla="*/ 2147483646 w 102"/>
              <a:gd name="T5" fmla="*/ 2147483646 h 103"/>
              <a:gd name="T6" fmla="*/ 2147483646 w 102"/>
              <a:gd name="T7" fmla="*/ 2147483646 h 103"/>
              <a:gd name="T8" fmla="*/ 2147483646 w 102"/>
              <a:gd name="T9" fmla="*/ 2147483646 h 103"/>
              <a:gd name="T10" fmla="*/ 2147483646 w 102"/>
              <a:gd name="T11" fmla="*/ 2147483646 h 103"/>
              <a:gd name="T12" fmla="*/ 2147483646 w 102"/>
              <a:gd name="T13" fmla="*/ 2147483646 h 103"/>
              <a:gd name="T14" fmla="*/ 2147483646 w 102"/>
              <a:gd name="T15" fmla="*/ 2147483646 h 103"/>
              <a:gd name="T16" fmla="*/ 2147483646 w 102"/>
              <a:gd name="T17" fmla="*/ 2147483646 h 103"/>
              <a:gd name="T18" fmla="*/ 2147483646 w 102"/>
              <a:gd name="T19" fmla="*/ 2147483646 h 103"/>
              <a:gd name="T20" fmla="*/ 2147483646 w 102"/>
              <a:gd name="T21" fmla="*/ 2147483646 h 103"/>
              <a:gd name="T22" fmla="*/ 2147483646 w 102"/>
              <a:gd name="T23" fmla="*/ 2147483646 h 103"/>
              <a:gd name="T24" fmla="*/ 2147483646 w 102"/>
              <a:gd name="T25" fmla="*/ 2147483646 h 103"/>
              <a:gd name="T26" fmla="*/ 2147483646 w 102"/>
              <a:gd name="T27" fmla="*/ 2147483646 h 103"/>
              <a:gd name="T28" fmla="*/ 2147483646 w 102"/>
              <a:gd name="T29" fmla="*/ 2147483646 h 103"/>
              <a:gd name="T30" fmla="*/ 2147483646 w 102"/>
              <a:gd name="T31" fmla="*/ 2147483646 h 103"/>
              <a:gd name="T32" fmla="*/ 2147483646 w 102"/>
              <a:gd name="T33" fmla="*/ 2147483646 h 103"/>
              <a:gd name="T34" fmla="*/ 2147483646 w 102"/>
              <a:gd name="T35" fmla="*/ 2147483646 h 103"/>
              <a:gd name="T36" fmla="*/ 2147483646 w 102"/>
              <a:gd name="T37" fmla="*/ 2147483646 h 103"/>
              <a:gd name="T38" fmla="*/ 0 w 102"/>
              <a:gd name="T39" fmla="*/ 2147483646 h 1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2" h="103">
                <a:moveTo>
                  <a:pt x="0" y="52"/>
                </a:moveTo>
                <a:lnTo>
                  <a:pt x="102" y="0"/>
                </a:lnTo>
                <a:lnTo>
                  <a:pt x="101" y="6"/>
                </a:lnTo>
                <a:lnTo>
                  <a:pt x="97" y="12"/>
                </a:lnTo>
                <a:lnTo>
                  <a:pt x="95" y="20"/>
                </a:lnTo>
                <a:lnTo>
                  <a:pt x="93" y="25"/>
                </a:lnTo>
                <a:lnTo>
                  <a:pt x="93" y="31"/>
                </a:lnTo>
                <a:lnTo>
                  <a:pt x="91" y="37"/>
                </a:lnTo>
                <a:lnTo>
                  <a:pt x="91" y="44"/>
                </a:lnTo>
                <a:lnTo>
                  <a:pt x="91" y="50"/>
                </a:lnTo>
                <a:lnTo>
                  <a:pt x="91" y="56"/>
                </a:lnTo>
                <a:lnTo>
                  <a:pt x="91" y="61"/>
                </a:lnTo>
                <a:lnTo>
                  <a:pt x="91" y="69"/>
                </a:lnTo>
                <a:lnTo>
                  <a:pt x="93" y="75"/>
                </a:lnTo>
                <a:lnTo>
                  <a:pt x="93" y="81"/>
                </a:lnTo>
                <a:lnTo>
                  <a:pt x="95" y="86"/>
                </a:lnTo>
                <a:lnTo>
                  <a:pt x="97" y="92"/>
                </a:lnTo>
                <a:lnTo>
                  <a:pt x="101" y="98"/>
                </a:lnTo>
                <a:lnTo>
                  <a:pt x="102" y="103"/>
                </a:lnTo>
                <a:lnTo>
                  <a:pt x="0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3856038" y="1947863"/>
            <a:ext cx="8413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4025900" y="1947863"/>
            <a:ext cx="857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4197350" y="1947863"/>
            <a:ext cx="841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4367213" y="1947863"/>
            <a:ext cx="111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Freeform 25"/>
          <p:cNvSpPr>
            <a:spLocks/>
          </p:cNvSpPr>
          <p:nvPr/>
        </p:nvSpPr>
        <p:spPr bwMode="auto">
          <a:xfrm>
            <a:off x="4332288" y="1836738"/>
            <a:ext cx="192087" cy="220662"/>
          </a:xfrm>
          <a:custGeom>
            <a:avLst/>
            <a:gdLst>
              <a:gd name="T0" fmla="*/ 2147483646 w 103"/>
              <a:gd name="T1" fmla="*/ 2147483646 h 103"/>
              <a:gd name="T2" fmla="*/ 0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0 w 103"/>
              <a:gd name="T37" fmla="*/ 0 h 103"/>
              <a:gd name="T38" fmla="*/ 2147483646 w 103"/>
              <a:gd name="T39" fmla="*/ 2147483646 h 10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3" h="103">
                <a:moveTo>
                  <a:pt x="103" y="52"/>
                </a:moveTo>
                <a:lnTo>
                  <a:pt x="0" y="103"/>
                </a:lnTo>
                <a:lnTo>
                  <a:pt x="2" y="98"/>
                </a:lnTo>
                <a:lnTo>
                  <a:pt x="6" y="92"/>
                </a:lnTo>
                <a:lnTo>
                  <a:pt x="8" y="86"/>
                </a:lnTo>
                <a:lnTo>
                  <a:pt x="10" y="81"/>
                </a:lnTo>
                <a:lnTo>
                  <a:pt x="10" y="75"/>
                </a:lnTo>
                <a:lnTo>
                  <a:pt x="12" y="69"/>
                </a:lnTo>
                <a:lnTo>
                  <a:pt x="12" y="61"/>
                </a:lnTo>
                <a:lnTo>
                  <a:pt x="12" y="56"/>
                </a:lnTo>
                <a:lnTo>
                  <a:pt x="12" y="50"/>
                </a:lnTo>
                <a:lnTo>
                  <a:pt x="12" y="44"/>
                </a:lnTo>
                <a:lnTo>
                  <a:pt x="12" y="37"/>
                </a:lnTo>
                <a:lnTo>
                  <a:pt x="10" y="31"/>
                </a:lnTo>
                <a:lnTo>
                  <a:pt x="10" y="25"/>
                </a:lnTo>
                <a:lnTo>
                  <a:pt x="8" y="20"/>
                </a:lnTo>
                <a:lnTo>
                  <a:pt x="6" y="12"/>
                </a:lnTo>
                <a:lnTo>
                  <a:pt x="2" y="6"/>
                </a:lnTo>
                <a:lnTo>
                  <a:pt x="0" y="0"/>
                </a:lnTo>
                <a:lnTo>
                  <a:pt x="103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2411413" y="2411413"/>
            <a:ext cx="2135187" cy="920750"/>
          </a:xfrm>
          <a:prstGeom prst="rect">
            <a:avLst/>
          </a:prstGeom>
          <a:solidFill>
            <a:srgbClr val="E6E6E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2987675" y="2698750"/>
            <a:ext cx="8080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头部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4524375" y="2408238"/>
            <a:ext cx="2668588" cy="920750"/>
          </a:xfrm>
          <a:prstGeom prst="rect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5592763" y="2698750"/>
            <a:ext cx="460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52413" y="4552950"/>
            <a:ext cx="4271962" cy="920750"/>
          </a:xfrm>
          <a:prstGeom prst="rect">
            <a:avLst/>
          </a:prstGeom>
          <a:solidFill>
            <a:srgbClr val="E6E6E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1855788" y="4843463"/>
            <a:ext cx="920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源端口号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4524375" y="4552950"/>
            <a:ext cx="4270375" cy="920750"/>
          </a:xfrm>
          <a:prstGeom prst="rect">
            <a:avLst/>
          </a:prstGeom>
          <a:solidFill>
            <a:srgbClr val="E6E6E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5989638" y="4843463"/>
            <a:ext cx="11509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目的端口号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252413" y="5473700"/>
            <a:ext cx="4271962" cy="919163"/>
          </a:xfrm>
          <a:prstGeom prst="rect">
            <a:avLst/>
          </a:prstGeom>
          <a:solidFill>
            <a:srgbClr val="E6E6E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1985963" y="5762625"/>
            <a:ext cx="690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总长度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4524375" y="5473700"/>
            <a:ext cx="4270375" cy="919163"/>
          </a:xfrm>
          <a:prstGeom prst="rect">
            <a:avLst/>
          </a:prstGeom>
          <a:solidFill>
            <a:srgbClr val="E6E6E6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6257925" y="5762625"/>
            <a:ext cx="690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校验和</a:t>
            </a:r>
            <a:endParaRPr lang="zh-CN" altLang="en-US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H="1">
            <a:off x="2314575" y="3328988"/>
            <a:ext cx="74613" cy="444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 flipH="1">
            <a:off x="2162175" y="3414713"/>
            <a:ext cx="74613" cy="444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H="1">
            <a:off x="2008188" y="3505200"/>
            <a:ext cx="79375" cy="396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 flipH="1">
            <a:off x="1858963" y="3590925"/>
            <a:ext cx="74612" cy="444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 flipH="1">
            <a:off x="1706563" y="3676650"/>
            <a:ext cx="74612" cy="444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 flipH="1">
            <a:off x="1552575" y="3767138"/>
            <a:ext cx="77788" cy="396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 flipH="1">
            <a:off x="1403350" y="3852863"/>
            <a:ext cx="74613" cy="444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 flipH="1">
            <a:off x="1249363" y="3938588"/>
            <a:ext cx="76200" cy="444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 flipH="1">
            <a:off x="1096963" y="4027488"/>
            <a:ext cx="77787" cy="412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 flipH="1">
            <a:off x="947738" y="4113213"/>
            <a:ext cx="74612" cy="46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 flipH="1">
            <a:off x="793750" y="4198938"/>
            <a:ext cx="74613" cy="46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 flipH="1">
            <a:off x="641350" y="4287838"/>
            <a:ext cx="77788" cy="42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 flipH="1">
            <a:off x="492125" y="4373563"/>
            <a:ext cx="74613" cy="444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 flipH="1">
            <a:off x="338138" y="4459288"/>
            <a:ext cx="74612" cy="444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252413" y="4549775"/>
            <a:ext cx="11112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7" name="Line 53"/>
          <p:cNvSpPr>
            <a:spLocks noChangeShapeType="1"/>
          </p:cNvSpPr>
          <p:nvPr/>
        </p:nvSpPr>
        <p:spPr bwMode="auto">
          <a:xfrm>
            <a:off x="4524375" y="3328988"/>
            <a:ext cx="82550" cy="238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>
            <a:off x="4687888" y="3378200"/>
            <a:ext cx="82550" cy="238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9" name="Line 55"/>
          <p:cNvSpPr>
            <a:spLocks noChangeShapeType="1"/>
          </p:cNvSpPr>
          <p:nvPr/>
        </p:nvSpPr>
        <p:spPr bwMode="auto">
          <a:xfrm>
            <a:off x="4851400" y="3427413"/>
            <a:ext cx="80963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>
            <a:off x="5014913" y="3470275"/>
            <a:ext cx="82550" cy="25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>
            <a:off x="5180013" y="3519488"/>
            <a:ext cx="82550" cy="25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>
            <a:off x="5341938" y="3568700"/>
            <a:ext cx="82550" cy="25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3" name="Line 59"/>
          <p:cNvSpPr>
            <a:spLocks noChangeShapeType="1"/>
          </p:cNvSpPr>
          <p:nvPr/>
        </p:nvSpPr>
        <p:spPr bwMode="auto">
          <a:xfrm>
            <a:off x="5507038" y="3614738"/>
            <a:ext cx="80962" cy="25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5670550" y="3663950"/>
            <a:ext cx="82550" cy="238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5834063" y="3713163"/>
            <a:ext cx="80962" cy="238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>
            <a:off x="5997575" y="3762375"/>
            <a:ext cx="82550" cy="238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>
            <a:off x="6162675" y="3806825"/>
            <a:ext cx="80963" cy="238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>
            <a:off x="6324600" y="3856038"/>
            <a:ext cx="82550" cy="238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>
            <a:off x="6488113" y="3903663"/>
            <a:ext cx="82550" cy="25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0" name="Line 66"/>
          <p:cNvSpPr>
            <a:spLocks noChangeShapeType="1"/>
          </p:cNvSpPr>
          <p:nvPr/>
        </p:nvSpPr>
        <p:spPr bwMode="auto">
          <a:xfrm>
            <a:off x="6653213" y="3952875"/>
            <a:ext cx="82550" cy="22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1" name="Line 67"/>
          <p:cNvSpPr>
            <a:spLocks noChangeShapeType="1"/>
          </p:cNvSpPr>
          <p:nvPr/>
        </p:nvSpPr>
        <p:spPr bwMode="auto">
          <a:xfrm>
            <a:off x="6815138" y="3997325"/>
            <a:ext cx="82550" cy="269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2" name="Line 68"/>
          <p:cNvSpPr>
            <a:spLocks noChangeShapeType="1"/>
          </p:cNvSpPr>
          <p:nvPr/>
        </p:nvSpPr>
        <p:spPr bwMode="auto">
          <a:xfrm>
            <a:off x="6980238" y="4048125"/>
            <a:ext cx="82550" cy="25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3" name="Line 69"/>
          <p:cNvSpPr>
            <a:spLocks noChangeShapeType="1"/>
          </p:cNvSpPr>
          <p:nvPr/>
        </p:nvSpPr>
        <p:spPr bwMode="auto">
          <a:xfrm>
            <a:off x="7143750" y="4097338"/>
            <a:ext cx="82550" cy="22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>
            <a:off x="7307263" y="4146550"/>
            <a:ext cx="82550" cy="19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7470775" y="4191000"/>
            <a:ext cx="82550" cy="238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>
            <a:off x="7635875" y="4240213"/>
            <a:ext cx="82550" cy="238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7" name="Line 73"/>
          <p:cNvSpPr>
            <a:spLocks noChangeShapeType="1"/>
          </p:cNvSpPr>
          <p:nvPr/>
        </p:nvSpPr>
        <p:spPr bwMode="auto">
          <a:xfrm>
            <a:off x="7797800" y="4287838"/>
            <a:ext cx="82550" cy="25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8" name="Line 74"/>
          <p:cNvSpPr>
            <a:spLocks noChangeShapeType="1"/>
          </p:cNvSpPr>
          <p:nvPr/>
        </p:nvSpPr>
        <p:spPr bwMode="auto">
          <a:xfrm>
            <a:off x="7962900" y="4332288"/>
            <a:ext cx="80963" cy="25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9" name="Line 75"/>
          <p:cNvSpPr>
            <a:spLocks noChangeShapeType="1"/>
          </p:cNvSpPr>
          <p:nvPr/>
        </p:nvSpPr>
        <p:spPr bwMode="auto">
          <a:xfrm>
            <a:off x="8126413" y="4381500"/>
            <a:ext cx="82550" cy="25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0" name="Line 76"/>
          <p:cNvSpPr>
            <a:spLocks noChangeShapeType="1"/>
          </p:cNvSpPr>
          <p:nvPr/>
        </p:nvSpPr>
        <p:spPr bwMode="auto">
          <a:xfrm>
            <a:off x="8289925" y="4430713"/>
            <a:ext cx="80963" cy="269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1" name="Line 77"/>
          <p:cNvSpPr>
            <a:spLocks noChangeShapeType="1"/>
          </p:cNvSpPr>
          <p:nvPr/>
        </p:nvSpPr>
        <p:spPr bwMode="auto">
          <a:xfrm>
            <a:off x="8453438" y="4479925"/>
            <a:ext cx="82550" cy="22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2" name="Line 78"/>
          <p:cNvSpPr>
            <a:spLocks noChangeShapeType="1"/>
          </p:cNvSpPr>
          <p:nvPr/>
        </p:nvSpPr>
        <p:spPr bwMode="auto">
          <a:xfrm>
            <a:off x="8618538" y="4525963"/>
            <a:ext cx="80962" cy="238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3" name="Line 79"/>
          <p:cNvSpPr>
            <a:spLocks noChangeShapeType="1"/>
          </p:cNvSpPr>
          <p:nvPr/>
        </p:nvSpPr>
        <p:spPr bwMode="auto">
          <a:xfrm>
            <a:off x="8780463" y="4575175"/>
            <a:ext cx="14287" cy="47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4" name="Rectangle 80"/>
          <p:cNvSpPr>
            <a:spLocks noChangeArrowheads="1"/>
          </p:cNvSpPr>
          <p:nvPr/>
        </p:nvSpPr>
        <p:spPr bwMode="auto">
          <a:xfrm>
            <a:off x="185738" y="407987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4122738" y="4079875"/>
            <a:ext cx="230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4656138" y="4079875"/>
            <a:ext cx="231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47" name="Rectangle 83"/>
          <p:cNvSpPr>
            <a:spLocks noChangeArrowheads="1"/>
          </p:cNvSpPr>
          <p:nvPr/>
        </p:nvSpPr>
        <p:spPr bwMode="auto">
          <a:xfrm>
            <a:off x="8661400" y="4079875"/>
            <a:ext cx="231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65150"/>
            <a:ext cx="8001000" cy="71278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FFFF00"/>
                </a:solidFill>
                <a:ea typeface="楷体_GB2312" pitchFamily="49" charset="-122"/>
              </a:rPr>
              <a:t>UDP</a:t>
            </a:r>
            <a:r>
              <a:rPr lang="zh-CN" altLang="en-US" sz="3200" b="1" smtClean="0">
                <a:solidFill>
                  <a:srgbClr val="FFFF00"/>
                </a:solidFill>
                <a:ea typeface="楷体_GB2312" pitchFamily="49" charset="-122"/>
              </a:rPr>
              <a:t>的基本工作过程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209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292" name="AutoShape 4"/>
          <p:cNvSpPr>
            <a:spLocks noChangeAspect="1" noChangeArrowheads="1" noTextEdit="1"/>
          </p:cNvSpPr>
          <p:nvPr/>
        </p:nvSpPr>
        <p:spPr bwMode="auto">
          <a:xfrm>
            <a:off x="0" y="1196975"/>
            <a:ext cx="8820150" cy="5472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93938" y="3022600"/>
            <a:ext cx="1127125" cy="60007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481263" y="3211513"/>
            <a:ext cx="81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进程数据</a:t>
            </a:r>
            <a:endParaRPr lang="zh-CN" altLang="en-US" sz="1800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857500" y="2622550"/>
            <a:ext cx="1588" cy="2936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2789238" y="2878138"/>
            <a:ext cx="136525" cy="144462"/>
          </a:xfrm>
          <a:custGeom>
            <a:avLst/>
            <a:gdLst>
              <a:gd name="T0" fmla="*/ 2147483646 w 86"/>
              <a:gd name="T1" fmla="*/ 2147483646 h 91"/>
              <a:gd name="T2" fmla="*/ 0 w 86"/>
              <a:gd name="T3" fmla="*/ 0 h 91"/>
              <a:gd name="T4" fmla="*/ 2147483646 w 86"/>
              <a:gd name="T5" fmla="*/ 2147483646 h 91"/>
              <a:gd name="T6" fmla="*/ 2147483646 w 86"/>
              <a:gd name="T7" fmla="*/ 2147483646 h 91"/>
              <a:gd name="T8" fmla="*/ 2147483646 w 86"/>
              <a:gd name="T9" fmla="*/ 2147483646 h 91"/>
              <a:gd name="T10" fmla="*/ 2147483646 w 86"/>
              <a:gd name="T11" fmla="*/ 2147483646 h 91"/>
              <a:gd name="T12" fmla="*/ 2147483646 w 86"/>
              <a:gd name="T13" fmla="*/ 2147483646 h 91"/>
              <a:gd name="T14" fmla="*/ 2147483646 w 86"/>
              <a:gd name="T15" fmla="*/ 2147483646 h 91"/>
              <a:gd name="T16" fmla="*/ 2147483646 w 86"/>
              <a:gd name="T17" fmla="*/ 2147483646 h 91"/>
              <a:gd name="T18" fmla="*/ 2147483646 w 86"/>
              <a:gd name="T19" fmla="*/ 2147483646 h 91"/>
              <a:gd name="T20" fmla="*/ 2147483646 w 86"/>
              <a:gd name="T21" fmla="*/ 2147483646 h 91"/>
              <a:gd name="T22" fmla="*/ 2147483646 w 86"/>
              <a:gd name="T23" fmla="*/ 2147483646 h 91"/>
              <a:gd name="T24" fmla="*/ 2147483646 w 86"/>
              <a:gd name="T25" fmla="*/ 2147483646 h 91"/>
              <a:gd name="T26" fmla="*/ 2147483646 w 86"/>
              <a:gd name="T27" fmla="*/ 2147483646 h 91"/>
              <a:gd name="T28" fmla="*/ 2147483646 w 86"/>
              <a:gd name="T29" fmla="*/ 2147483646 h 91"/>
              <a:gd name="T30" fmla="*/ 2147483646 w 86"/>
              <a:gd name="T31" fmla="*/ 2147483646 h 91"/>
              <a:gd name="T32" fmla="*/ 2147483646 w 86"/>
              <a:gd name="T33" fmla="*/ 2147483646 h 91"/>
              <a:gd name="T34" fmla="*/ 2147483646 w 86"/>
              <a:gd name="T35" fmla="*/ 2147483646 h 91"/>
              <a:gd name="T36" fmla="*/ 2147483646 w 86"/>
              <a:gd name="T37" fmla="*/ 0 h 91"/>
              <a:gd name="T38" fmla="*/ 2147483646 w 86"/>
              <a:gd name="T39" fmla="*/ 2147483646 h 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6" h="91">
                <a:moveTo>
                  <a:pt x="43" y="91"/>
                </a:moveTo>
                <a:lnTo>
                  <a:pt x="0" y="0"/>
                </a:lnTo>
                <a:lnTo>
                  <a:pt x="5" y="4"/>
                </a:lnTo>
                <a:lnTo>
                  <a:pt x="10" y="5"/>
                </a:lnTo>
                <a:lnTo>
                  <a:pt x="14" y="7"/>
                </a:lnTo>
                <a:lnTo>
                  <a:pt x="19" y="9"/>
                </a:lnTo>
                <a:lnTo>
                  <a:pt x="26" y="10"/>
                </a:lnTo>
                <a:lnTo>
                  <a:pt x="30" y="10"/>
                </a:lnTo>
                <a:lnTo>
                  <a:pt x="35" y="12"/>
                </a:lnTo>
                <a:lnTo>
                  <a:pt x="40" y="12"/>
                </a:lnTo>
                <a:lnTo>
                  <a:pt x="46" y="12"/>
                </a:lnTo>
                <a:lnTo>
                  <a:pt x="51" y="12"/>
                </a:lnTo>
                <a:lnTo>
                  <a:pt x="56" y="10"/>
                </a:lnTo>
                <a:lnTo>
                  <a:pt x="62" y="10"/>
                </a:lnTo>
                <a:lnTo>
                  <a:pt x="67" y="9"/>
                </a:lnTo>
                <a:lnTo>
                  <a:pt x="71" y="7"/>
                </a:lnTo>
                <a:lnTo>
                  <a:pt x="76" y="5"/>
                </a:lnTo>
                <a:lnTo>
                  <a:pt x="81" y="4"/>
                </a:lnTo>
                <a:lnTo>
                  <a:pt x="86" y="0"/>
                </a:lnTo>
                <a:lnTo>
                  <a:pt x="43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293938" y="4025900"/>
            <a:ext cx="1127125" cy="601663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525713" y="4214813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UDP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数据</a:t>
            </a:r>
            <a:endParaRPr lang="zh-CN" altLang="en-US" sz="1800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857500" y="3622675"/>
            <a:ext cx="1588" cy="2936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2789238" y="3879850"/>
            <a:ext cx="136525" cy="146050"/>
          </a:xfrm>
          <a:custGeom>
            <a:avLst/>
            <a:gdLst>
              <a:gd name="T0" fmla="*/ 2147483646 w 86"/>
              <a:gd name="T1" fmla="*/ 2147483646 h 92"/>
              <a:gd name="T2" fmla="*/ 0 w 86"/>
              <a:gd name="T3" fmla="*/ 0 h 92"/>
              <a:gd name="T4" fmla="*/ 2147483646 w 86"/>
              <a:gd name="T5" fmla="*/ 2147483646 h 92"/>
              <a:gd name="T6" fmla="*/ 2147483646 w 86"/>
              <a:gd name="T7" fmla="*/ 2147483646 h 92"/>
              <a:gd name="T8" fmla="*/ 2147483646 w 86"/>
              <a:gd name="T9" fmla="*/ 2147483646 h 92"/>
              <a:gd name="T10" fmla="*/ 2147483646 w 86"/>
              <a:gd name="T11" fmla="*/ 2147483646 h 92"/>
              <a:gd name="T12" fmla="*/ 2147483646 w 86"/>
              <a:gd name="T13" fmla="*/ 2147483646 h 92"/>
              <a:gd name="T14" fmla="*/ 2147483646 w 86"/>
              <a:gd name="T15" fmla="*/ 2147483646 h 92"/>
              <a:gd name="T16" fmla="*/ 2147483646 w 86"/>
              <a:gd name="T17" fmla="*/ 2147483646 h 92"/>
              <a:gd name="T18" fmla="*/ 2147483646 w 86"/>
              <a:gd name="T19" fmla="*/ 2147483646 h 92"/>
              <a:gd name="T20" fmla="*/ 2147483646 w 86"/>
              <a:gd name="T21" fmla="*/ 2147483646 h 92"/>
              <a:gd name="T22" fmla="*/ 2147483646 w 86"/>
              <a:gd name="T23" fmla="*/ 2147483646 h 92"/>
              <a:gd name="T24" fmla="*/ 2147483646 w 86"/>
              <a:gd name="T25" fmla="*/ 2147483646 h 92"/>
              <a:gd name="T26" fmla="*/ 2147483646 w 86"/>
              <a:gd name="T27" fmla="*/ 2147483646 h 92"/>
              <a:gd name="T28" fmla="*/ 2147483646 w 86"/>
              <a:gd name="T29" fmla="*/ 2147483646 h 92"/>
              <a:gd name="T30" fmla="*/ 2147483646 w 86"/>
              <a:gd name="T31" fmla="*/ 2147483646 h 92"/>
              <a:gd name="T32" fmla="*/ 2147483646 w 86"/>
              <a:gd name="T33" fmla="*/ 2147483646 h 92"/>
              <a:gd name="T34" fmla="*/ 2147483646 w 86"/>
              <a:gd name="T35" fmla="*/ 2147483646 h 92"/>
              <a:gd name="T36" fmla="*/ 2147483646 w 86"/>
              <a:gd name="T37" fmla="*/ 0 h 92"/>
              <a:gd name="T38" fmla="*/ 2147483646 w 86"/>
              <a:gd name="T39" fmla="*/ 2147483646 h 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6" h="92">
                <a:moveTo>
                  <a:pt x="43" y="92"/>
                </a:moveTo>
                <a:lnTo>
                  <a:pt x="0" y="0"/>
                </a:lnTo>
                <a:lnTo>
                  <a:pt x="5" y="3"/>
                </a:lnTo>
                <a:lnTo>
                  <a:pt x="10" y="5"/>
                </a:lnTo>
                <a:lnTo>
                  <a:pt x="14" y="7"/>
                </a:lnTo>
                <a:lnTo>
                  <a:pt x="19" y="8"/>
                </a:lnTo>
                <a:lnTo>
                  <a:pt x="26" y="10"/>
                </a:lnTo>
                <a:lnTo>
                  <a:pt x="30" y="10"/>
                </a:lnTo>
                <a:lnTo>
                  <a:pt x="35" y="12"/>
                </a:lnTo>
                <a:lnTo>
                  <a:pt x="40" y="12"/>
                </a:lnTo>
                <a:lnTo>
                  <a:pt x="46" y="12"/>
                </a:lnTo>
                <a:lnTo>
                  <a:pt x="51" y="12"/>
                </a:lnTo>
                <a:lnTo>
                  <a:pt x="56" y="10"/>
                </a:lnTo>
                <a:lnTo>
                  <a:pt x="62" y="10"/>
                </a:lnTo>
                <a:lnTo>
                  <a:pt x="67" y="8"/>
                </a:lnTo>
                <a:lnTo>
                  <a:pt x="71" y="7"/>
                </a:lnTo>
                <a:lnTo>
                  <a:pt x="76" y="5"/>
                </a:lnTo>
                <a:lnTo>
                  <a:pt x="81" y="3"/>
                </a:lnTo>
                <a:lnTo>
                  <a:pt x="86" y="0"/>
                </a:lnTo>
                <a:lnTo>
                  <a:pt x="43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2293938" y="2022475"/>
            <a:ext cx="1127125" cy="600075"/>
          </a:xfrm>
          <a:custGeom>
            <a:avLst/>
            <a:gdLst>
              <a:gd name="T0" fmla="*/ 2147483646 w 710"/>
              <a:gd name="T1" fmla="*/ 2147483646 h 378"/>
              <a:gd name="T2" fmla="*/ 2147483646 w 710"/>
              <a:gd name="T3" fmla="*/ 2147483646 h 378"/>
              <a:gd name="T4" fmla="*/ 2147483646 w 710"/>
              <a:gd name="T5" fmla="*/ 2147483646 h 378"/>
              <a:gd name="T6" fmla="*/ 2147483646 w 710"/>
              <a:gd name="T7" fmla="*/ 2147483646 h 378"/>
              <a:gd name="T8" fmla="*/ 2147483646 w 710"/>
              <a:gd name="T9" fmla="*/ 2147483646 h 378"/>
              <a:gd name="T10" fmla="*/ 2147483646 w 710"/>
              <a:gd name="T11" fmla="*/ 2147483646 h 378"/>
              <a:gd name="T12" fmla="*/ 2147483646 w 710"/>
              <a:gd name="T13" fmla="*/ 2147483646 h 378"/>
              <a:gd name="T14" fmla="*/ 2147483646 w 710"/>
              <a:gd name="T15" fmla="*/ 2147483646 h 378"/>
              <a:gd name="T16" fmla="*/ 2147483646 w 710"/>
              <a:gd name="T17" fmla="*/ 2147483646 h 378"/>
              <a:gd name="T18" fmla="*/ 2147483646 w 710"/>
              <a:gd name="T19" fmla="*/ 2147483646 h 378"/>
              <a:gd name="T20" fmla="*/ 2147483646 w 710"/>
              <a:gd name="T21" fmla="*/ 2147483646 h 378"/>
              <a:gd name="T22" fmla="*/ 2147483646 w 710"/>
              <a:gd name="T23" fmla="*/ 2147483646 h 378"/>
              <a:gd name="T24" fmla="*/ 2147483646 w 710"/>
              <a:gd name="T25" fmla="*/ 2147483646 h 378"/>
              <a:gd name="T26" fmla="*/ 2147483646 w 710"/>
              <a:gd name="T27" fmla="*/ 2147483646 h 378"/>
              <a:gd name="T28" fmla="*/ 2147483646 w 710"/>
              <a:gd name="T29" fmla="*/ 2147483646 h 378"/>
              <a:gd name="T30" fmla="*/ 2147483646 w 710"/>
              <a:gd name="T31" fmla="*/ 2147483646 h 378"/>
              <a:gd name="T32" fmla="*/ 2147483646 w 710"/>
              <a:gd name="T33" fmla="*/ 0 h 378"/>
              <a:gd name="T34" fmla="*/ 2147483646 w 710"/>
              <a:gd name="T35" fmla="*/ 0 h 378"/>
              <a:gd name="T36" fmla="*/ 2147483646 w 710"/>
              <a:gd name="T37" fmla="*/ 2147483646 h 378"/>
              <a:gd name="T38" fmla="*/ 2147483646 w 710"/>
              <a:gd name="T39" fmla="*/ 2147483646 h 378"/>
              <a:gd name="T40" fmla="*/ 2147483646 w 710"/>
              <a:gd name="T41" fmla="*/ 2147483646 h 378"/>
              <a:gd name="T42" fmla="*/ 2147483646 w 710"/>
              <a:gd name="T43" fmla="*/ 2147483646 h 378"/>
              <a:gd name="T44" fmla="*/ 2147483646 w 710"/>
              <a:gd name="T45" fmla="*/ 2147483646 h 378"/>
              <a:gd name="T46" fmla="*/ 2147483646 w 710"/>
              <a:gd name="T47" fmla="*/ 2147483646 h 378"/>
              <a:gd name="T48" fmla="*/ 0 w 710"/>
              <a:gd name="T49" fmla="*/ 2147483646 h 378"/>
              <a:gd name="T50" fmla="*/ 0 w 710"/>
              <a:gd name="T51" fmla="*/ 2147483646 h 378"/>
              <a:gd name="T52" fmla="*/ 2147483646 w 710"/>
              <a:gd name="T53" fmla="*/ 2147483646 h 378"/>
              <a:gd name="T54" fmla="*/ 2147483646 w 710"/>
              <a:gd name="T55" fmla="*/ 2147483646 h 378"/>
              <a:gd name="T56" fmla="*/ 2147483646 w 710"/>
              <a:gd name="T57" fmla="*/ 2147483646 h 378"/>
              <a:gd name="T58" fmla="*/ 2147483646 w 710"/>
              <a:gd name="T59" fmla="*/ 2147483646 h 378"/>
              <a:gd name="T60" fmla="*/ 2147483646 w 710"/>
              <a:gd name="T61" fmla="*/ 2147483646 h 378"/>
              <a:gd name="T62" fmla="*/ 2147483646 w 710"/>
              <a:gd name="T63" fmla="*/ 2147483646 h 378"/>
              <a:gd name="T64" fmla="*/ 2147483646 w 710"/>
              <a:gd name="T65" fmla="*/ 2147483646 h 3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10" h="378">
                <a:moveTo>
                  <a:pt x="118" y="378"/>
                </a:moveTo>
                <a:lnTo>
                  <a:pt x="592" y="378"/>
                </a:lnTo>
                <a:lnTo>
                  <a:pt x="619" y="376"/>
                </a:lnTo>
                <a:lnTo>
                  <a:pt x="644" y="366"/>
                </a:lnTo>
                <a:lnTo>
                  <a:pt x="666" y="351"/>
                </a:lnTo>
                <a:lnTo>
                  <a:pt x="685" y="331"/>
                </a:lnTo>
                <a:lnTo>
                  <a:pt x="699" y="307"/>
                </a:lnTo>
                <a:lnTo>
                  <a:pt x="707" y="280"/>
                </a:lnTo>
                <a:lnTo>
                  <a:pt x="710" y="252"/>
                </a:lnTo>
                <a:lnTo>
                  <a:pt x="710" y="126"/>
                </a:lnTo>
                <a:lnTo>
                  <a:pt x="707" y="99"/>
                </a:lnTo>
                <a:lnTo>
                  <a:pt x="699" y="72"/>
                </a:lnTo>
                <a:lnTo>
                  <a:pt x="685" y="48"/>
                </a:lnTo>
                <a:lnTo>
                  <a:pt x="666" y="28"/>
                </a:lnTo>
                <a:lnTo>
                  <a:pt x="644" y="13"/>
                </a:lnTo>
                <a:lnTo>
                  <a:pt x="619" y="3"/>
                </a:lnTo>
                <a:lnTo>
                  <a:pt x="592" y="0"/>
                </a:lnTo>
                <a:lnTo>
                  <a:pt x="118" y="0"/>
                </a:lnTo>
                <a:lnTo>
                  <a:pt x="91" y="3"/>
                </a:lnTo>
                <a:lnTo>
                  <a:pt x="68" y="13"/>
                </a:lnTo>
                <a:lnTo>
                  <a:pt x="44" y="28"/>
                </a:lnTo>
                <a:lnTo>
                  <a:pt x="25" y="48"/>
                </a:lnTo>
                <a:lnTo>
                  <a:pt x="11" y="72"/>
                </a:lnTo>
                <a:lnTo>
                  <a:pt x="3" y="99"/>
                </a:lnTo>
                <a:lnTo>
                  <a:pt x="0" y="126"/>
                </a:lnTo>
                <a:lnTo>
                  <a:pt x="0" y="252"/>
                </a:lnTo>
                <a:lnTo>
                  <a:pt x="3" y="280"/>
                </a:lnTo>
                <a:lnTo>
                  <a:pt x="11" y="307"/>
                </a:lnTo>
                <a:lnTo>
                  <a:pt x="25" y="331"/>
                </a:lnTo>
                <a:lnTo>
                  <a:pt x="44" y="351"/>
                </a:lnTo>
                <a:lnTo>
                  <a:pt x="68" y="366"/>
                </a:lnTo>
                <a:lnTo>
                  <a:pt x="91" y="376"/>
                </a:lnTo>
                <a:lnTo>
                  <a:pt x="118" y="378"/>
                </a:lnTo>
                <a:close/>
              </a:path>
            </a:pathLst>
          </a:custGeom>
          <a:solidFill>
            <a:srgbClr val="E6E6E6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668588" y="221138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进程</a:t>
            </a:r>
            <a:endParaRPr lang="zh-CN" altLang="en-US" sz="1800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446213" y="4025900"/>
            <a:ext cx="847725" cy="601663"/>
          </a:xfrm>
          <a:prstGeom prst="rect">
            <a:avLst/>
          </a:prstGeom>
          <a:solidFill>
            <a:srgbClr val="E6E6E6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1633538" y="42148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UDP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头</a:t>
            </a:r>
            <a:endParaRPr lang="zh-CN" altLang="en-US" sz="1800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1446213" y="5027613"/>
            <a:ext cx="1974850" cy="60007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151063" y="52165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IP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数据</a:t>
            </a:r>
            <a:endParaRPr lang="zh-CN" altLang="en-US" sz="1800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2857500" y="4627563"/>
            <a:ext cx="1588" cy="2905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2789238" y="4883150"/>
            <a:ext cx="136525" cy="144463"/>
          </a:xfrm>
          <a:custGeom>
            <a:avLst/>
            <a:gdLst>
              <a:gd name="T0" fmla="*/ 2147483646 w 86"/>
              <a:gd name="T1" fmla="*/ 2147483646 h 91"/>
              <a:gd name="T2" fmla="*/ 0 w 86"/>
              <a:gd name="T3" fmla="*/ 0 h 91"/>
              <a:gd name="T4" fmla="*/ 2147483646 w 86"/>
              <a:gd name="T5" fmla="*/ 2147483646 h 91"/>
              <a:gd name="T6" fmla="*/ 2147483646 w 86"/>
              <a:gd name="T7" fmla="*/ 2147483646 h 91"/>
              <a:gd name="T8" fmla="*/ 2147483646 w 86"/>
              <a:gd name="T9" fmla="*/ 2147483646 h 91"/>
              <a:gd name="T10" fmla="*/ 2147483646 w 86"/>
              <a:gd name="T11" fmla="*/ 2147483646 h 91"/>
              <a:gd name="T12" fmla="*/ 2147483646 w 86"/>
              <a:gd name="T13" fmla="*/ 2147483646 h 91"/>
              <a:gd name="T14" fmla="*/ 2147483646 w 86"/>
              <a:gd name="T15" fmla="*/ 2147483646 h 91"/>
              <a:gd name="T16" fmla="*/ 2147483646 w 86"/>
              <a:gd name="T17" fmla="*/ 2147483646 h 91"/>
              <a:gd name="T18" fmla="*/ 2147483646 w 86"/>
              <a:gd name="T19" fmla="*/ 2147483646 h 91"/>
              <a:gd name="T20" fmla="*/ 2147483646 w 86"/>
              <a:gd name="T21" fmla="*/ 2147483646 h 91"/>
              <a:gd name="T22" fmla="*/ 2147483646 w 86"/>
              <a:gd name="T23" fmla="*/ 2147483646 h 91"/>
              <a:gd name="T24" fmla="*/ 2147483646 w 86"/>
              <a:gd name="T25" fmla="*/ 2147483646 h 91"/>
              <a:gd name="T26" fmla="*/ 2147483646 w 86"/>
              <a:gd name="T27" fmla="*/ 2147483646 h 91"/>
              <a:gd name="T28" fmla="*/ 2147483646 w 86"/>
              <a:gd name="T29" fmla="*/ 2147483646 h 91"/>
              <a:gd name="T30" fmla="*/ 2147483646 w 86"/>
              <a:gd name="T31" fmla="*/ 2147483646 h 91"/>
              <a:gd name="T32" fmla="*/ 2147483646 w 86"/>
              <a:gd name="T33" fmla="*/ 2147483646 h 91"/>
              <a:gd name="T34" fmla="*/ 2147483646 w 86"/>
              <a:gd name="T35" fmla="*/ 2147483646 h 91"/>
              <a:gd name="T36" fmla="*/ 2147483646 w 86"/>
              <a:gd name="T37" fmla="*/ 0 h 91"/>
              <a:gd name="T38" fmla="*/ 2147483646 w 86"/>
              <a:gd name="T39" fmla="*/ 2147483646 h 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6" h="91">
                <a:moveTo>
                  <a:pt x="43" y="91"/>
                </a:moveTo>
                <a:lnTo>
                  <a:pt x="0" y="0"/>
                </a:lnTo>
                <a:lnTo>
                  <a:pt x="5" y="2"/>
                </a:lnTo>
                <a:lnTo>
                  <a:pt x="10" y="3"/>
                </a:lnTo>
                <a:lnTo>
                  <a:pt x="14" y="5"/>
                </a:lnTo>
                <a:lnTo>
                  <a:pt x="19" y="7"/>
                </a:lnTo>
                <a:lnTo>
                  <a:pt x="26" y="9"/>
                </a:lnTo>
                <a:lnTo>
                  <a:pt x="30" y="9"/>
                </a:lnTo>
                <a:lnTo>
                  <a:pt x="35" y="10"/>
                </a:lnTo>
                <a:lnTo>
                  <a:pt x="40" y="10"/>
                </a:lnTo>
                <a:lnTo>
                  <a:pt x="46" y="10"/>
                </a:lnTo>
                <a:lnTo>
                  <a:pt x="51" y="10"/>
                </a:lnTo>
                <a:lnTo>
                  <a:pt x="56" y="9"/>
                </a:lnTo>
                <a:lnTo>
                  <a:pt x="62" y="9"/>
                </a:lnTo>
                <a:lnTo>
                  <a:pt x="67" y="7"/>
                </a:lnTo>
                <a:lnTo>
                  <a:pt x="71" y="5"/>
                </a:lnTo>
                <a:lnTo>
                  <a:pt x="76" y="3"/>
                </a:lnTo>
                <a:lnTo>
                  <a:pt x="81" y="2"/>
                </a:lnTo>
                <a:lnTo>
                  <a:pt x="86" y="0"/>
                </a:lnTo>
                <a:lnTo>
                  <a:pt x="43" y="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693738" y="5027613"/>
            <a:ext cx="752475" cy="600075"/>
          </a:xfrm>
          <a:prstGeom prst="rect">
            <a:avLst/>
          </a:prstGeom>
          <a:solidFill>
            <a:srgbClr val="E6E6E6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787400" y="52165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IP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报头</a:t>
            </a:r>
            <a:endParaRPr lang="zh-CN" altLang="en-US" sz="1800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93738" y="6027738"/>
            <a:ext cx="2727325" cy="601662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1776413" y="621665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帧数据</a:t>
            </a:r>
            <a:endParaRPr lang="zh-CN" altLang="en-US" sz="1800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2857500" y="5627688"/>
            <a:ext cx="1588" cy="2921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2789238" y="5884863"/>
            <a:ext cx="136525" cy="142875"/>
          </a:xfrm>
          <a:custGeom>
            <a:avLst/>
            <a:gdLst>
              <a:gd name="T0" fmla="*/ 2147483646 w 86"/>
              <a:gd name="T1" fmla="*/ 2147483646 h 90"/>
              <a:gd name="T2" fmla="*/ 0 w 86"/>
              <a:gd name="T3" fmla="*/ 0 h 90"/>
              <a:gd name="T4" fmla="*/ 2147483646 w 86"/>
              <a:gd name="T5" fmla="*/ 2147483646 h 90"/>
              <a:gd name="T6" fmla="*/ 2147483646 w 86"/>
              <a:gd name="T7" fmla="*/ 2147483646 h 90"/>
              <a:gd name="T8" fmla="*/ 2147483646 w 86"/>
              <a:gd name="T9" fmla="*/ 2147483646 h 90"/>
              <a:gd name="T10" fmla="*/ 2147483646 w 86"/>
              <a:gd name="T11" fmla="*/ 2147483646 h 90"/>
              <a:gd name="T12" fmla="*/ 2147483646 w 86"/>
              <a:gd name="T13" fmla="*/ 2147483646 h 90"/>
              <a:gd name="T14" fmla="*/ 2147483646 w 86"/>
              <a:gd name="T15" fmla="*/ 2147483646 h 90"/>
              <a:gd name="T16" fmla="*/ 2147483646 w 86"/>
              <a:gd name="T17" fmla="*/ 2147483646 h 90"/>
              <a:gd name="T18" fmla="*/ 2147483646 w 86"/>
              <a:gd name="T19" fmla="*/ 2147483646 h 90"/>
              <a:gd name="T20" fmla="*/ 2147483646 w 86"/>
              <a:gd name="T21" fmla="*/ 2147483646 h 90"/>
              <a:gd name="T22" fmla="*/ 2147483646 w 86"/>
              <a:gd name="T23" fmla="*/ 2147483646 h 90"/>
              <a:gd name="T24" fmla="*/ 2147483646 w 86"/>
              <a:gd name="T25" fmla="*/ 2147483646 h 90"/>
              <a:gd name="T26" fmla="*/ 2147483646 w 86"/>
              <a:gd name="T27" fmla="*/ 2147483646 h 90"/>
              <a:gd name="T28" fmla="*/ 2147483646 w 86"/>
              <a:gd name="T29" fmla="*/ 2147483646 h 90"/>
              <a:gd name="T30" fmla="*/ 2147483646 w 86"/>
              <a:gd name="T31" fmla="*/ 2147483646 h 90"/>
              <a:gd name="T32" fmla="*/ 2147483646 w 86"/>
              <a:gd name="T33" fmla="*/ 2147483646 h 90"/>
              <a:gd name="T34" fmla="*/ 2147483646 w 86"/>
              <a:gd name="T35" fmla="*/ 2147483646 h 90"/>
              <a:gd name="T36" fmla="*/ 2147483646 w 86"/>
              <a:gd name="T37" fmla="*/ 0 h 90"/>
              <a:gd name="T38" fmla="*/ 2147483646 w 86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6" h="90">
                <a:moveTo>
                  <a:pt x="43" y="90"/>
                </a:moveTo>
                <a:lnTo>
                  <a:pt x="0" y="0"/>
                </a:lnTo>
                <a:lnTo>
                  <a:pt x="5" y="1"/>
                </a:lnTo>
                <a:lnTo>
                  <a:pt x="10" y="3"/>
                </a:lnTo>
                <a:lnTo>
                  <a:pt x="14" y="5"/>
                </a:lnTo>
                <a:lnTo>
                  <a:pt x="19" y="6"/>
                </a:lnTo>
                <a:lnTo>
                  <a:pt x="26" y="8"/>
                </a:lnTo>
                <a:lnTo>
                  <a:pt x="30" y="8"/>
                </a:lnTo>
                <a:lnTo>
                  <a:pt x="35" y="10"/>
                </a:lnTo>
                <a:lnTo>
                  <a:pt x="40" y="10"/>
                </a:lnTo>
                <a:lnTo>
                  <a:pt x="46" y="10"/>
                </a:lnTo>
                <a:lnTo>
                  <a:pt x="51" y="10"/>
                </a:lnTo>
                <a:lnTo>
                  <a:pt x="56" y="8"/>
                </a:lnTo>
                <a:lnTo>
                  <a:pt x="62" y="8"/>
                </a:lnTo>
                <a:lnTo>
                  <a:pt x="67" y="6"/>
                </a:lnTo>
                <a:lnTo>
                  <a:pt x="71" y="5"/>
                </a:lnTo>
                <a:lnTo>
                  <a:pt x="76" y="3"/>
                </a:lnTo>
                <a:lnTo>
                  <a:pt x="81" y="1"/>
                </a:lnTo>
                <a:lnTo>
                  <a:pt x="86" y="0"/>
                </a:lnTo>
                <a:lnTo>
                  <a:pt x="43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38100" y="6027738"/>
            <a:ext cx="655638" cy="601662"/>
          </a:xfrm>
          <a:prstGeom prst="rect">
            <a:avLst/>
          </a:prstGeom>
          <a:solidFill>
            <a:srgbClr val="E6E6E6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177800" y="6216650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帧头</a:t>
            </a:r>
            <a:endParaRPr lang="zh-CN" altLang="en-US" sz="1800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6992938" y="3022600"/>
            <a:ext cx="1130300" cy="60007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7180263" y="3211513"/>
            <a:ext cx="81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进程数据</a:t>
            </a:r>
            <a:endParaRPr lang="zh-CN" altLang="en-US" sz="1800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V="1">
            <a:off x="7559675" y="2732088"/>
            <a:ext cx="1588" cy="2905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0" name="Freeform 32"/>
          <p:cNvSpPr>
            <a:spLocks/>
          </p:cNvSpPr>
          <p:nvPr/>
        </p:nvSpPr>
        <p:spPr bwMode="auto">
          <a:xfrm>
            <a:off x="7491413" y="2622550"/>
            <a:ext cx="134937" cy="144463"/>
          </a:xfrm>
          <a:custGeom>
            <a:avLst/>
            <a:gdLst>
              <a:gd name="T0" fmla="*/ 2147483646 w 85"/>
              <a:gd name="T1" fmla="*/ 0 h 91"/>
              <a:gd name="T2" fmla="*/ 0 w 85"/>
              <a:gd name="T3" fmla="*/ 2147483646 h 91"/>
              <a:gd name="T4" fmla="*/ 2147483646 w 85"/>
              <a:gd name="T5" fmla="*/ 2147483646 h 91"/>
              <a:gd name="T6" fmla="*/ 2147483646 w 85"/>
              <a:gd name="T7" fmla="*/ 2147483646 h 91"/>
              <a:gd name="T8" fmla="*/ 2147483646 w 85"/>
              <a:gd name="T9" fmla="*/ 2147483646 h 91"/>
              <a:gd name="T10" fmla="*/ 2147483646 w 85"/>
              <a:gd name="T11" fmla="*/ 2147483646 h 91"/>
              <a:gd name="T12" fmla="*/ 2147483646 w 85"/>
              <a:gd name="T13" fmla="*/ 2147483646 h 91"/>
              <a:gd name="T14" fmla="*/ 2147483646 w 85"/>
              <a:gd name="T15" fmla="*/ 2147483646 h 91"/>
              <a:gd name="T16" fmla="*/ 2147483646 w 85"/>
              <a:gd name="T17" fmla="*/ 2147483646 h 91"/>
              <a:gd name="T18" fmla="*/ 2147483646 w 85"/>
              <a:gd name="T19" fmla="*/ 2147483646 h 91"/>
              <a:gd name="T20" fmla="*/ 2147483646 w 85"/>
              <a:gd name="T21" fmla="*/ 2147483646 h 91"/>
              <a:gd name="T22" fmla="*/ 2147483646 w 85"/>
              <a:gd name="T23" fmla="*/ 2147483646 h 91"/>
              <a:gd name="T24" fmla="*/ 2147483646 w 85"/>
              <a:gd name="T25" fmla="*/ 2147483646 h 91"/>
              <a:gd name="T26" fmla="*/ 2147483646 w 85"/>
              <a:gd name="T27" fmla="*/ 2147483646 h 91"/>
              <a:gd name="T28" fmla="*/ 2147483646 w 85"/>
              <a:gd name="T29" fmla="*/ 2147483646 h 91"/>
              <a:gd name="T30" fmla="*/ 2147483646 w 85"/>
              <a:gd name="T31" fmla="*/ 2147483646 h 91"/>
              <a:gd name="T32" fmla="*/ 2147483646 w 85"/>
              <a:gd name="T33" fmla="*/ 2147483646 h 91"/>
              <a:gd name="T34" fmla="*/ 2147483646 w 85"/>
              <a:gd name="T35" fmla="*/ 2147483646 h 91"/>
              <a:gd name="T36" fmla="*/ 2147483646 w 85"/>
              <a:gd name="T37" fmla="*/ 2147483646 h 91"/>
              <a:gd name="T38" fmla="*/ 2147483646 w 85"/>
              <a:gd name="T39" fmla="*/ 0 h 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5" h="91">
                <a:moveTo>
                  <a:pt x="43" y="0"/>
                </a:moveTo>
                <a:lnTo>
                  <a:pt x="0" y="91"/>
                </a:lnTo>
                <a:lnTo>
                  <a:pt x="3" y="89"/>
                </a:lnTo>
                <a:lnTo>
                  <a:pt x="10" y="87"/>
                </a:lnTo>
                <a:lnTo>
                  <a:pt x="14" y="86"/>
                </a:lnTo>
                <a:lnTo>
                  <a:pt x="19" y="84"/>
                </a:lnTo>
                <a:lnTo>
                  <a:pt x="24" y="82"/>
                </a:lnTo>
                <a:lnTo>
                  <a:pt x="29" y="82"/>
                </a:lnTo>
                <a:lnTo>
                  <a:pt x="35" y="81"/>
                </a:lnTo>
                <a:lnTo>
                  <a:pt x="40" y="81"/>
                </a:lnTo>
                <a:lnTo>
                  <a:pt x="44" y="81"/>
                </a:lnTo>
                <a:lnTo>
                  <a:pt x="49" y="81"/>
                </a:lnTo>
                <a:lnTo>
                  <a:pt x="55" y="82"/>
                </a:lnTo>
                <a:lnTo>
                  <a:pt x="60" y="82"/>
                </a:lnTo>
                <a:lnTo>
                  <a:pt x="65" y="84"/>
                </a:lnTo>
                <a:lnTo>
                  <a:pt x="70" y="86"/>
                </a:lnTo>
                <a:lnTo>
                  <a:pt x="74" y="87"/>
                </a:lnTo>
                <a:lnTo>
                  <a:pt x="81" y="89"/>
                </a:lnTo>
                <a:lnTo>
                  <a:pt x="85" y="91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6992938" y="4025900"/>
            <a:ext cx="1130300" cy="601663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226300" y="4214813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UDP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数据</a:t>
            </a:r>
            <a:endParaRPr lang="zh-CN" altLang="en-US" sz="1800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flipV="1">
            <a:off x="7559675" y="3732213"/>
            <a:ext cx="1588" cy="2936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4" name="Freeform 36"/>
          <p:cNvSpPr>
            <a:spLocks/>
          </p:cNvSpPr>
          <p:nvPr/>
        </p:nvSpPr>
        <p:spPr bwMode="auto">
          <a:xfrm>
            <a:off x="7491413" y="3622675"/>
            <a:ext cx="134937" cy="144463"/>
          </a:xfrm>
          <a:custGeom>
            <a:avLst/>
            <a:gdLst>
              <a:gd name="T0" fmla="*/ 2147483646 w 85"/>
              <a:gd name="T1" fmla="*/ 0 h 91"/>
              <a:gd name="T2" fmla="*/ 0 w 85"/>
              <a:gd name="T3" fmla="*/ 2147483646 h 91"/>
              <a:gd name="T4" fmla="*/ 2147483646 w 85"/>
              <a:gd name="T5" fmla="*/ 2147483646 h 91"/>
              <a:gd name="T6" fmla="*/ 2147483646 w 85"/>
              <a:gd name="T7" fmla="*/ 2147483646 h 91"/>
              <a:gd name="T8" fmla="*/ 2147483646 w 85"/>
              <a:gd name="T9" fmla="*/ 2147483646 h 91"/>
              <a:gd name="T10" fmla="*/ 2147483646 w 85"/>
              <a:gd name="T11" fmla="*/ 2147483646 h 91"/>
              <a:gd name="T12" fmla="*/ 2147483646 w 85"/>
              <a:gd name="T13" fmla="*/ 2147483646 h 91"/>
              <a:gd name="T14" fmla="*/ 2147483646 w 85"/>
              <a:gd name="T15" fmla="*/ 2147483646 h 91"/>
              <a:gd name="T16" fmla="*/ 2147483646 w 85"/>
              <a:gd name="T17" fmla="*/ 2147483646 h 91"/>
              <a:gd name="T18" fmla="*/ 2147483646 w 85"/>
              <a:gd name="T19" fmla="*/ 2147483646 h 91"/>
              <a:gd name="T20" fmla="*/ 2147483646 w 85"/>
              <a:gd name="T21" fmla="*/ 2147483646 h 91"/>
              <a:gd name="T22" fmla="*/ 2147483646 w 85"/>
              <a:gd name="T23" fmla="*/ 2147483646 h 91"/>
              <a:gd name="T24" fmla="*/ 2147483646 w 85"/>
              <a:gd name="T25" fmla="*/ 2147483646 h 91"/>
              <a:gd name="T26" fmla="*/ 2147483646 w 85"/>
              <a:gd name="T27" fmla="*/ 2147483646 h 91"/>
              <a:gd name="T28" fmla="*/ 2147483646 w 85"/>
              <a:gd name="T29" fmla="*/ 2147483646 h 91"/>
              <a:gd name="T30" fmla="*/ 2147483646 w 85"/>
              <a:gd name="T31" fmla="*/ 2147483646 h 91"/>
              <a:gd name="T32" fmla="*/ 2147483646 w 85"/>
              <a:gd name="T33" fmla="*/ 2147483646 h 91"/>
              <a:gd name="T34" fmla="*/ 2147483646 w 85"/>
              <a:gd name="T35" fmla="*/ 2147483646 h 91"/>
              <a:gd name="T36" fmla="*/ 2147483646 w 85"/>
              <a:gd name="T37" fmla="*/ 2147483646 h 91"/>
              <a:gd name="T38" fmla="*/ 2147483646 w 85"/>
              <a:gd name="T39" fmla="*/ 0 h 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5" h="91">
                <a:moveTo>
                  <a:pt x="43" y="0"/>
                </a:moveTo>
                <a:lnTo>
                  <a:pt x="0" y="91"/>
                </a:lnTo>
                <a:lnTo>
                  <a:pt x="3" y="90"/>
                </a:lnTo>
                <a:lnTo>
                  <a:pt x="10" y="88"/>
                </a:lnTo>
                <a:lnTo>
                  <a:pt x="14" y="86"/>
                </a:lnTo>
                <a:lnTo>
                  <a:pt x="19" y="85"/>
                </a:lnTo>
                <a:lnTo>
                  <a:pt x="24" y="83"/>
                </a:lnTo>
                <a:lnTo>
                  <a:pt x="29" y="83"/>
                </a:lnTo>
                <a:lnTo>
                  <a:pt x="35" y="81"/>
                </a:lnTo>
                <a:lnTo>
                  <a:pt x="40" y="81"/>
                </a:lnTo>
                <a:lnTo>
                  <a:pt x="44" y="81"/>
                </a:lnTo>
                <a:lnTo>
                  <a:pt x="49" y="81"/>
                </a:lnTo>
                <a:lnTo>
                  <a:pt x="55" y="83"/>
                </a:lnTo>
                <a:lnTo>
                  <a:pt x="60" y="83"/>
                </a:lnTo>
                <a:lnTo>
                  <a:pt x="65" y="85"/>
                </a:lnTo>
                <a:lnTo>
                  <a:pt x="70" y="86"/>
                </a:lnTo>
                <a:lnTo>
                  <a:pt x="74" y="88"/>
                </a:lnTo>
                <a:lnTo>
                  <a:pt x="81" y="90"/>
                </a:lnTo>
                <a:lnTo>
                  <a:pt x="85" y="91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5" name="Freeform 37"/>
          <p:cNvSpPr>
            <a:spLocks/>
          </p:cNvSpPr>
          <p:nvPr/>
        </p:nvSpPr>
        <p:spPr bwMode="auto">
          <a:xfrm>
            <a:off x="6992938" y="2022475"/>
            <a:ext cx="1130300" cy="600075"/>
          </a:xfrm>
          <a:custGeom>
            <a:avLst/>
            <a:gdLst>
              <a:gd name="T0" fmla="*/ 2147483646 w 712"/>
              <a:gd name="T1" fmla="*/ 2147483646 h 378"/>
              <a:gd name="T2" fmla="*/ 2147483646 w 712"/>
              <a:gd name="T3" fmla="*/ 2147483646 h 378"/>
              <a:gd name="T4" fmla="*/ 2147483646 w 712"/>
              <a:gd name="T5" fmla="*/ 2147483646 h 378"/>
              <a:gd name="T6" fmla="*/ 2147483646 w 712"/>
              <a:gd name="T7" fmla="*/ 2147483646 h 378"/>
              <a:gd name="T8" fmla="*/ 2147483646 w 712"/>
              <a:gd name="T9" fmla="*/ 2147483646 h 378"/>
              <a:gd name="T10" fmla="*/ 2147483646 w 712"/>
              <a:gd name="T11" fmla="*/ 2147483646 h 378"/>
              <a:gd name="T12" fmla="*/ 2147483646 w 712"/>
              <a:gd name="T13" fmla="*/ 2147483646 h 378"/>
              <a:gd name="T14" fmla="*/ 2147483646 w 712"/>
              <a:gd name="T15" fmla="*/ 2147483646 h 378"/>
              <a:gd name="T16" fmla="*/ 2147483646 w 712"/>
              <a:gd name="T17" fmla="*/ 2147483646 h 378"/>
              <a:gd name="T18" fmla="*/ 2147483646 w 712"/>
              <a:gd name="T19" fmla="*/ 2147483646 h 378"/>
              <a:gd name="T20" fmla="*/ 2147483646 w 712"/>
              <a:gd name="T21" fmla="*/ 2147483646 h 378"/>
              <a:gd name="T22" fmla="*/ 2147483646 w 712"/>
              <a:gd name="T23" fmla="*/ 2147483646 h 378"/>
              <a:gd name="T24" fmla="*/ 2147483646 w 712"/>
              <a:gd name="T25" fmla="*/ 2147483646 h 378"/>
              <a:gd name="T26" fmla="*/ 2147483646 w 712"/>
              <a:gd name="T27" fmla="*/ 2147483646 h 378"/>
              <a:gd name="T28" fmla="*/ 2147483646 w 712"/>
              <a:gd name="T29" fmla="*/ 2147483646 h 378"/>
              <a:gd name="T30" fmla="*/ 2147483646 w 712"/>
              <a:gd name="T31" fmla="*/ 2147483646 h 378"/>
              <a:gd name="T32" fmla="*/ 2147483646 w 712"/>
              <a:gd name="T33" fmla="*/ 0 h 378"/>
              <a:gd name="T34" fmla="*/ 2147483646 w 712"/>
              <a:gd name="T35" fmla="*/ 0 h 378"/>
              <a:gd name="T36" fmla="*/ 2147483646 w 712"/>
              <a:gd name="T37" fmla="*/ 2147483646 h 378"/>
              <a:gd name="T38" fmla="*/ 2147483646 w 712"/>
              <a:gd name="T39" fmla="*/ 2147483646 h 378"/>
              <a:gd name="T40" fmla="*/ 2147483646 w 712"/>
              <a:gd name="T41" fmla="*/ 2147483646 h 378"/>
              <a:gd name="T42" fmla="*/ 2147483646 w 712"/>
              <a:gd name="T43" fmla="*/ 2147483646 h 378"/>
              <a:gd name="T44" fmla="*/ 2147483646 w 712"/>
              <a:gd name="T45" fmla="*/ 2147483646 h 378"/>
              <a:gd name="T46" fmla="*/ 2147483646 w 712"/>
              <a:gd name="T47" fmla="*/ 2147483646 h 378"/>
              <a:gd name="T48" fmla="*/ 0 w 712"/>
              <a:gd name="T49" fmla="*/ 2147483646 h 378"/>
              <a:gd name="T50" fmla="*/ 0 w 712"/>
              <a:gd name="T51" fmla="*/ 2147483646 h 378"/>
              <a:gd name="T52" fmla="*/ 2147483646 w 712"/>
              <a:gd name="T53" fmla="*/ 2147483646 h 378"/>
              <a:gd name="T54" fmla="*/ 2147483646 w 712"/>
              <a:gd name="T55" fmla="*/ 2147483646 h 378"/>
              <a:gd name="T56" fmla="*/ 2147483646 w 712"/>
              <a:gd name="T57" fmla="*/ 2147483646 h 378"/>
              <a:gd name="T58" fmla="*/ 2147483646 w 712"/>
              <a:gd name="T59" fmla="*/ 2147483646 h 378"/>
              <a:gd name="T60" fmla="*/ 2147483646 w 712"/>
              <a:gd name="T61" fmla="*/ 2147483646 h 378"/>
              <a:gd name="T62" fmla="*/ 2147483646 w 712"/>
              <a:gd name="T63" fmla="*/ 2147483646 h 378"/>
              <a:gd name="T64" fmla="*/ 2147483646 w 712"/>
              <a:gd name="T65" fmla="*/ 2147483646 h 3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12" h="378">
                <a:moveTo>
                  <a:pt x="118" y="378"/>
                </a:moveTo>
                <a:lnTo>
                  <a:pt x="594" y="378"/>
                </a:lnTo>
                <a:lnTo>
                  <a:pt x="619" y="376"/>
                </a:lnTo>
                <a:lnTo>
                  <a:pt x="644" y="366"/>
                </a:lnTo>
                <a:lnTo>
                  <a:pt x="666" y="351"/>
                </a:lnTo>
                <a:lnTo>
                  <a:pt x="685" y="331"/>
                </a:lnTo>
                <a:lnTo>
                  <a:pt x="699" y="307"/>
                </a:lnTo>
                <a:lnTo>
                  <a:pt x="709" y="280"/>
                </a:lnTo>
                <a:lnTo>
                  <a:pt x="712" y="252"/>
                </a:lnTo>
                <a:lnTo>
                  <a:pt x="712" y="126"/>
                </a:lnTo>
                <a:lnTo>
                  <a:pt x="709" y="99"/>
                </a:lnTo>
                <a:lnTo>
                  <a:pt x="699" y="72"/>
                </a:lnTo>
                <a:lnTo>
                  <a:pt x="685" y="48"/>
                </a:lnTo>
                <a:lnTo>
                  <a:pt x="666" y="28"/>
                </a:lnTo>
                <a:lnTo>
                  <a:pt x="644" y="13"/>
                </a:lnTo>
                <a:lnTo>
                  <a:pt x="619" y="3"/>
                </a:lnTo>
                <a:lnTo>
                  <a:pt x="594" y="0"/>
                </a:lnTo>
                <a:lnTo>
                  <a:pt x="118" y="0"/>
                </a:lnTo>
                <a:lnTo>
                  <a:pt x="93" y="3"/>
                </a:lnTo>
                <a:lnTo>
                  <a:pt x="68" y="13"/>
                </a:lnTo>
                <a:lnTo>
                  <a:pt x="46" y="28"/>
                </a:lnTo>
                <a:lnTo>
                  <a:pt x="27" y="48"/>
                </a:lnTo>
                <a:lnTo>
                  <a:pt x="13" y="72"/>
                </a:lnTo>
                <a:lnTo>
                  <a:pt x="3" y="99"/>
                </a:lnTo>
                <a:lnTo>
                  <a:pt x="0" y="126"/>
                </a:lnTo>
                <a:lnTo>
                  <a:pt x="0" y="252"/>
                </a:lnTo>
                <a:lnTo>
                  <a:pt x="3" y="280"/>
                </a:lnTo>
                <a:lnTo>
                  <a:pt x="13" y="307"/>
                </a:lnTo>
                <a:lnTo>
                  <a:pt x="27" y="331"/>
                </a:lnTo>
                <a:lnTo>
                  <a:pt x="46" y="351"/>
                </a:lnTo>
                <a:lnTo>
                  <a:pt x="68" y="366"/>
                </a:lnTo>
                <a:lnTo>
                  <a:pt x="93" y="376"/>
                </a:lnTo>
                <a:lnTo>
                  <a:pt x="118" y="378"/>
                </a:lnTo>
                <a:close/>
              </a:path>
            </a:pathLst>
          </a:custGeom>
          <a:solidFill>
            <a:srgbClr val="E6E6E6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7369175" y="221138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进程</a:t>
            </a:r>
            <a:endParaRPr lang="zh-CN" altLang="en-US" sz="1800"/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6148388" y="4025900"/>
            <a:ext cx="844550" cy="601663"/>
          </a:xfrm>
          <a:prstGeom prst="rect">
            <a:avLst/>
          </a:prstGeom>
          <a:solidFill>
            <a:srgbClr val="E6E6E6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6334125" y="42148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UDP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头</a:t>
            </a:r>
            <a:endParaRPr lang="zh-CN" altLang="en-US" sz="1800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6148388" y="5027613"/>
            <a:ext cx="1974850" cy="60007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6853238" y="52165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IP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数据</a:t>
            </a:r>
            <a:endParaRPr lang="zh-CN" altLang="en-US" sz="1800"/>
          </a:p>
        </p:txBody>
      </p:sp>
      <p:sp>
        <p:nvSpPr>
          <p:cNvPr id="12331" name="Line 43"/>
          <p:cNvSpPr>
            <a:spLocks noChangeShapeType="1"/>
          </p:cNvSpPr>
          <p:nvPr/>
        </p:nvSpPr>
        <p:spPr bwMode="auto">
          <a:xfrm flipV="1">
            <a:off x="7559675" y="4733925"/>
            <a:ext cx="1588" cy="2936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2" name="Freeform 44"/>
          <p:cNvSpPr>
            <a:spLocks/>
          </p:cNvSpPr>
          <p:nvPr/>
        </p:nvSpPr>
        <p:spPr bwMode="auto">
          <a:xfrm>
            <a:off x="7491413" y="4627563"/>
            <a:ext cx="134937" cy="142875"/>
          </a:xfrm>
          <a:custGeom>
            <a:avLst/>
            <a:gdLst>
              <a:gd name="T0" fmla="*/ 2147483646 w 85"/>
              <a:gd name="T1" fmla="*/ 0 h 90"/>
              <a:gd name="T2" fmla="*/ 0 w 85"/>
              <a:gd name="T3" fmla="*/ 2147483646 h 90"/>
              <a:gd name="T4" fmla="*/ 2147483646 w 85"/>
              <a:gd name="T5" fmla="*/ 2147483646 h 90"/>
              <a:gd name="T6" fmla="*/ 2147483646 w 85"/>
              <a:gd name="T7" fmla="*/ 2147483646 h 90"/>
              <a:gd name="T8" fmla="*/ 2147483646 w 85"/>
              <a:gd name="T9" fmla="*/ 2147483646 h 90"/>
              <a:gd name="T10" fmla="*/ 2147483646 w 85"/>
              <a:gd name="T11" fmla="*/ 2147483646 h 90"/>
              <a:gd name="T12" fmla="*/ 2147483646 w 85"/>
              <a:gd name="T13" fmla="*/ 2147483646 h 90"/>
              <a:gd name="T14" fmla="*/ 2147483646 w 85"/>
              <a:gd name="T15" fmla="*/ 2147483646 h 90"/>
              <a:gd name="T16" fmla="*/ 2147483646 w 85"/>
              <a:gd name="T17" fmla="*/ 2147483646 h 90"/>
              <a:gd name="T18" fmla="*/ 2147483646 w 85"/>
              <a:gd name="T19" fmla="*/ 2147483646 h 90"/>
              <a:gd name="T20" fmla="*/ 2147483646 w 85"/>
              <a:gd name="T21" fmla="*/ 2147483646 h 90"/>
              <a:gd name="T22" fmla="*/ 2147483646 w 85"/>
              <a:gd name="T23" fmla="*/ 2147483646 h 90"/>
              <a:gd name="T24" fmla="*/ 2147483646 w 85"/>
              <a:gd name="T25" fmla="*/ 2147483646 h 90"/>
              <a:gd name="T26" fmla="*/ 2147483646 w 85"/>
              <a:gd name="T27" fmla="*/ 2147483646 h 90"/>
              <a:gd name="T28" fmla="*/ 2147483646 w 85"/>
              <a:gd name="T29" fmla="*/ 2147483646 h 90"/>
              <a:gd name="T30" fmla="*/ 2147483646 w 85"/>
              <a:gd name="T31" fmla="*/ 2147483646 h 90"/>
              <a:gd name="T32" fmla="*/ 2147483646 w 85"/>
              <a:gd name="T33" fmla="*/ 2147483646 h 90"/>
              <a:gd name="T34" fmla="*/ 2147483646 w 85"/>
              <a:gd name="T35" fmla="*/ 2147483646 h 90"/>
              <a:gd name="T36" fmla="*/ 2147483646 w 85"/>
              <a:gd name="T37" fmla="*/ 2147483646 h 90"/>
              <a:gd name="T38" fmla="*/ 2147483646 w 85"/>
              <a:gd name="T39" fmla="*/ 0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5" h="90">
                <a:moveTo>
                  <a:pt x="43" y="0"/>
                </a:moveTo>
                <a:lnTo>
                  <a:pt x="0" y="90"/>
                </a:lnTo>
                <a:lnTo>
                  <a:pt x="3" y="87"/>
                </a:lnTo>
                <a:lnTo>
                  <a:pt x="10" y="85"/>
                </a:lnTo>
                <a:lnTo>
                  <a:pt x="14" y="84"/>
                </a:lnTo>
                <a:lnTo>
                  <a:pt x="19" y="82"/>
                </a:lnTo>
                <a:lnTo>
                  <a:pt x="24" y="80"/>
                </a:lnTo>
                <a:lnTo>
                  <a:pt x="29" y="80"/>
                </a:lnTo>
                <a:lnTo>
                  <a:pt x="35" y="79"/>
                </a:lnTo>
                <a:lnTo>
                  <a:pt x="40" y="79"/>
                </a:lnTo>
                <a:lnTo>
                  <a:pt x="44" y="79"/>
                </a:lnTo>
                <a:lnTo>
                  <a:pt x="49" y="79"/>
                </a:lnTo>
                <a:lnTo>
                  <a:pt x="55" y="80"/>
                </a:lnTo>
                <a:lnTo>
                  <a:pt x="60" y="80"/>
                </a:lnTo>
                <a:lnTo>
                  <a:pt x="65" y="82"/>
                </a:lnTo>
                <a:lnTo>
                  <a:pt x="70" y="84"/>
                </a:lnTo>
                <a:lnTo>
                  <a:pt x="74" y="85"/>
                </a:lnTo>
                <a:lnTo>
                  <a:pt x="81" y="87"/>
                </a:lnTo>
                <a:lnTo>
                  <a:pt x="85" y="9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5395913" y="5027613"/>
            <a:ext cx="752475" cy="600075"/>
          </a:xfrm>
          <a:prstGeom prst="rect">
            <a:avLst/>
          </a:prstGeom>
          <a:solidFill>
            <a:srgbClr val="E6E6E6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34" name="Rectangle 46"/>
          <p:cNvSpPr>
            <a:spLocks noChangeArrowheads="1"/>
          </p:cNvSpPr>
          <p:nvPr/>
        </p:nvSpPr>
        <p:spPr bwMode="auto">
          <a:xfrm>
            <a:off x="5489575" y="52165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IP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报头</a:t>
            </a:r>
            <a:endParaRPr lang="zh-CN" altLang="en-US" sz="1800"/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5395913" y="6027738"/>
            <a:ext cx="2727325" cy="601662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6477000" y="621665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帧数据</a:t>
            </a:r>
            <a:endParaRPr lang="zh-CN" altLang="en-US" sz="1800"/>
          </a:p>
        </p:txBody>
      </p:sp>
      <p:sp>
        <p:nvSpPr>
          <p:cNvPr id="12337" name="Line 49"/>
          <p:cNvSpPr>
            <a:spLocks noChangeShapeType="1"/>
          </p:cNvSpPr>
          <p:nvPr/>
        </p:nvSpPr>
        <p:spPr bwMode="auto">
          <a:xfrm flipV="1">
            <a:off x="7559675" y="5737225"/>
            <a:ext cx="1588" cy="2905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8" name="Freeform 50"/>
          <p:cNvSpPr>
            <a:spLocks/>
          </p:cNvSpPr>
          <p:nvPr/>
        </p:nvSpPr>
        <p:spPr bwMode="auto">
          <a:xfrm>
            <a:off x="7491413" y="5627688"/>
            <a:ext cx="134937" cy="144462"/>
          </a:xfrm>
          <a:custGeom>
            <a:avLst/>
            <a:gdLst>
              <a:gd name="T0" fmla="*/ 2147483646 w 85"/>
              <a:gd name="T1" fmla="*/ 0 h 91"/>
              <a:gd name="T2" fmla="*/ 0 w 85"/>
              <a:gd name="T3" fmla="*/ 2147483646 h 91"/>
              <a:gd name="T4" fmla="*/ 2147483646 w 85"/>
              <a:gd name="T5" fmla="*/ 2147483646 h 91"/>
              <a:gd name="T6" fmla="*/ 2147483646 w 85"/>
              <a:gd name="T7" fmla="*/ 2147483646 h 91"/>
              <a:gd name="T8" fmla="*/ 2147483646 w 85"/>
              <a:gd name="T9" fmla="*/ 2147483646 h 91"/>
              <a:gd name="T10" fmla="*/ 2147483646 w 85"/>
              <a:gd name="T11" fmla="*/ 2147483646 h 91"/>
              <a:gd name="T12" fmla="*/ 2147483646 w 85"/>
              <a:gd name="T13" fmla="*/ 2147483646 h 91"/>
              <a:gd name="T14" fmla="*/ 2147483646 w 85"/>
              <a:gd name="T15" fmla="*/ 2147483646 h 91"/>
              <a:gd name="T16" fmla="*/ 2147483646 w 85"/>
              <a:gd name="T17" fmla="*/ 2147483646 h 91"/>
              <a:gd name="T18" fmla="*/ 2147483646 w 85"/>
              <a:gd name="T19" fmla="*/ 2147483646 h 91"/>
              <a:gd name="T20" fmla="*/ 2147483646 w 85"/>
              <a:gd name="T21" fmla="*/ 2147483646 h 91"/>
              <a:gd name="T22" fmla="*/ 2147483646 w 85"/>
              <a:gd name="T23" fmla="*/ 2147483646 h 91"/>
              <a:gd name="T24" fmla="*/ 2147483646 w 85"/>
              <a:gd name="T25" fmla="*/ 2147483646 h 91"/>
              <a:gd name="T26" fmla="*/ 2147483646 w 85"/>
              <a:gd name="T27" fmla="*/ 2147483646 h 91"/>
              <a:gd name="T28" fmla="*/ 2147483646 w 85"/>
              <a:gd name="T29" fmla="*/ 2147483646 h 91"/>
              <a:gd name="T30" fmla="*/ 2147483646 w 85"/>
              <a:gd name="T31" fmla="*/ 2147483646 h 91"/>
              <a:gd name="T32" fmla="*/ 2147483646 w 85"/>
              <a:gd name="T33" fmla="*/ 2147483646 h 91"/>
              <a:gd name="T34" fmla="*/ 2147483646 w 85"/>
              <a:gd name="T35" fmla="*/ 2147483646 h 91"/>
              <a:gd name="T36" fmla="*/ 2147483646 w 85"/>
              <a:gd name="T37" fmla="*/ 2147483646 h 91"/>
              <a:gd name="T38" fmla="*/ 2147483646 w 85"/>
              <a:gd name="T39" fmla="*/ 0 h 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5" h="91">
                <a:moveTo>
                  <a:pt x="43" y="0"/>
                </a:moveTo>
                <a:lnTo>
                  <a:pt x="0" y="91"/>
                </a:lnTo>
                <a:lnTo>
                  <a:pt x="3" y="88"/>
                </a:lnTo>
                <a:lnTo>
                  <a:pt x="10" y="86"/>
                </a:lnTo>
                <a:lnTo>
                  <a:pt x="14" y="84"/>
                </a:lnTo>
                <a:lnTo>
                  <a:pt x="19" y="83"/>
                </a:lnTo>
                <a:lnTo>
                  <a:pt x="24" y="81"/>
                </a:lnTo>
                <a:lnTo>
                  <a:pt x="29" y="81"/>
                </a:lnTo>
                <a:lnTo>
                  <a:pt x="35" y="79"/>
                </a:lnTo>
                <a:lnTo>
                  <a:pt x="40" y="79"/>
                </a:lnTo>
                <a:lnTo>
                  <a:pt x="44" y="79"/>
                </a:lnTo>
                <a:lnTo>
                  <a:pt x="49" y="79"/>
                </a:lnTo>
                <a:lnTo>
                  <a:pt x="55" y="81"/>
                </a:lnTo>
                <a:lnTo>
                  <a:pt x="60" y="81"/>
                </a:lnTo>
                <a:lnTo>
                  <a:pt x="65" y="83"/>
                </a:lnTo>
                <a:lnTo>
                  <a:pt x="70" y="84"/>
                </a:lnTo>
                <a:lnTo>
                  <a:pt x="74" y="86"/>
                </a:lnTo>
                <a:lnTo>
                  <a:pt x="81" y="88"/>
                </a:lnTo>
                <a:lnTo>
                  <a:pt x="85" y="91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4737100" y="6027738"/>
            <a:ext cx="658813" cy="601662"/>
          </a:xfrm>
          <a:prstGeom prst="rect">
            <a:avLst/>
          </a:prstGeom>
          <a:solidFill>
            <a:srgbClr val="E6E6E6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4876800" y="6216650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帧头</a:t>
            </a:r>
            <a:endParaRPr lang="zh-CN" altLang="en-US" sz="1800"/>
          </a:p>
        </p:txBody>
      </p:sp>
      <p:sp>
        <p:nvSpPr>
          <p:cNvPr id="12341" name="Rectangle 53"/>
          <p:cNvSpPr>
            <a:spLocks noChangeArrowheads="1"/>
          </p:cNvSpPr>
          <p:nvPr/>
        </p:nvSpPr>
        <p:spPr bwMode="auto">
          <a:xfrm>
            <a:off x="2571750" y="1409700"/>
            <a:ext cx="614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</a:rPr>
              <a:t>发送端</a:t>
            </a:r>
            <a:endParaRPr lang="zh-CN" altLang="en-US" sz="1800"/>
          </a:p>
        </p:txBody>
      </p:sp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7270750" y="1409700"/>
            <a:ext cx="614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</a:rPr>
              <a:t>接收端</a:t>
            </a:r>
            <a:endParaRPr lang="zh-CN" altLang="en-US" sz="1800"/>
          </a:p>
        </p:txBody>
      </p:sp>
      <p:sp>
        <p:nvSpPr>
          <p:cNvPr id="12343" name="Rectangle 55"/>
          <p:cNvSpPr>
            <a:spLocks noChangeArrowheads="1"/>
          </p:cNvSpPr>
          <p:nvPr/>
        </p:nvSpPr>
        <p:spPr bwMode="auto">
          <a:xfrm>
            <a:off x="3421063" y="6027738"/>
            <a:ext cx="658812" cy="601662"/>
          </a:xfrm>
          <a:prstGeom prst="rect">
            <a:avLst/>
          </a:prstGeom>
          <a:solidFill>
            <a:srgbClr val="E6E6E6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44" name="Rectangle 56"/>
          <p:cNvSpPr>
            <a:spLocks noChangeArrowheads="1"/>
          </p:cNvSpPr>
          <p:nvPr/>
        </p:nvSpPr>
        <p:spPr bwMode="auto">
          <a:xfrm>
            <a:off x="3562350" y="6216650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帧尾</a:t>
            </a:r>
            <a:endParaRPr lang="zh-CN" altLang="en-US" sz="1800"/>
          </a:p>
        </p:txBody>
      </p:sp>
      <p:sp>
        <p:nvSpPr>
          <p:cNvPr id="12345" name="Rectangle 57"/>
          <p:cNvSpPr>
            <a:spLocks noChangeArrowheads="1"/>
          </p:cNvSpPr>
          <p:nvPr/>
        </p:nvSpPr>
        <p:spPr bwMode="auto">
          <a:xfrm>
            <a:off x="8123238" y="6027738"/>
            <a:ext cx="657225" cy="601662"/>
          </a:xfrm>
          <a:prstGeom prst="rect">
            <a:avLst/>
          </a:prstGeom>
          <a:solidFill>
            <a:srgbClr val="E6E6E6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ea typeface="仿宋" panose="02010609060101010101" pitchFamily="49" charset="-122"/>
            </a:endParaRPr>
          </a:p>
        </p:txBody>
      </p: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8262938" y="6216650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帧尾</a:t>
            </a:r>
            <a:endParaRPr lang="zh-CN" altLang="en-US" sz="1800"/>
          </a:p>
        </p:txBody>
      </p:sp>
      <p:sp>
        <p:nvSpPr>
          <p:cNvPr id="12347" name="Freeform 59"/>
          <p:cNvSpPr>
            <a:spLocks/>
          </p:cNvSpPr>
          <p:nvPr/>
        </p:nvSpPr>
        <p:spPr bwMode="auto">
          <a:xfrm>
            <a:off x="4173538" y="6229350"/>
            <a:ext cx="471487" cy="200025"/>
          </a:xfrm>
          <a:custGeom>
            <a:avLst/>
            <a:gdLst>
              <a:gd name="T0" fmla="*/ 2147483646 w 297"/>
              <a:gd name="T1" fmla="*/ 2147483646 h 126"/>
              <a:gd name="T2" fmla="*/ 2147483646 w 297"/>
              <a:gd name="T3" fmla="*/ 0 h 126"/>
              <a:gd name="T4" fmla="*/ 2147483646 w 297"/>
              <a:gd name="T5" fmla="*/ 2147483646 h 126"/>
              <a:gd name="T6" fmla="*/ 0 w 297"/>
              <a:gd name="T7" fmla="*/ 2147483646 h 126"/>
              <a:gd name="T8" fmla="*/ 0 w 297"/>
              <a:gd name="T9" fmla="*/ 2147483646 h 126"/>
              <a:gd name="T10" fmla="*/ 2147483646 w 297"/>
              <a:gd name="T11" fmla="*/ 2147483646 h 126"/>
              <a:gd name="T12" fmla="*/ 2147483646 w 297"/>
              <a:gd name="T13" fmla="*/ 2147483646 h 126"/>
              <a:gd name="T14" fmla="*/ 2147483646 w 297"/>
              <a:gd name="T15" fmla="*/ 2147483646 h 1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7" h="126">
                <a:moveTo>
                  <a:pt x="297" y="62"/>
                </a:moveTo>
                <a:lnTo>
                  <a:pt x="237" y="0"/>
                </a:lnTo>
                <a:lnTo>
                  <a:pt x="237" y="40"/>
                </a:lnTo>
                <a:lnTo>
                  <a:pt x="0" y="40"/>
                </a:lnTo>
                <a:lnTo>
                  <a:pt x="0" y="84"/>
                </a:lnTo>
                <a:lnTo>
                  <a:pt x="237" y="84"/>
                </a:lnTo>
                <a:lnTo>
                  <a:pt x="237" y="126"/>
                </a:lnTo>
                <a:lnTo>
                  <a:pt x="297" y="62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 descr="在这里插入图片描述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/>
          <a:stretch/>
        </p:blipFill>
        <p:spPr bwMode="auto">
          <a:xfrm>
            <a:off x="135093" y="1772816"/>
            <a:ext cx="888016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994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01000" cy="1216025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传输层的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多路分用</a:t>
            </a:r>
            <a:r>
              <a:rPr lang="zh-CN" altLang="en-US" sz="2800" b="1" dirty="0">
                <a:solidFill>
                  <a:schemeClr val="bg1"/>
                </a:solidFill>
              </a:rPr>
              <a:t>与多路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分解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8172400" cy="485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013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仿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仿宋" pitchFamily="49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仿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仿宋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仿宋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仿宋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</Template>
  <TotalTime>891</TotalTime>
  <Words>633</Words>
  <Application>Microsoft Office PowerPoint</Application>
  <PresentationFormat>全屏显示(4:3)</PresentationFormat>
  <Paragraphs>84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仿宋</vt:lpstr>
      <vt:lpstr>黑体</vt:lpstr>
      <vt:lpstr>楷体_GB2312</vt:lpstr>
      <vt:lpstr>宋体</vt:lpstr>
      <vt:lpstr>Arial</vt:lpstr>
      <vt:lpstr>Times New Roman</vt:lpstr>
      <vt:lpstr>Verdana</vt:lpstr>
      <vt:lpstr>Wingdings</vt:lpstr>
      <vt:lpstr>1_Profile</vt:lpstr>
      <vt:lpstr>自定义设计方案</vt:lpstr>
      <vt:lpstr>1_自定义设计方案</vt:lpstr>
      <vt:lpstr>VISIO</vt:lpstr>
      <vt:lpstr>传输层</vt:lpstr>
      <vt:lpstr>用户报文协议UDP</vt:lpstr>
      <vt:lpstr>PowerPoint 演示文稿</vt:lpstr>
      <vt:lpstr>用户报文协议UDP</vt:lpstr>
      <vt:lpstr>用户报文协议UDP</vt:lpstr>
      <vt:lpstr>UDP数据报格式</vt:lpstr>
      <vt:lpstr>UDP的基本工作过程</vt:lpstr>
      <vt:lpstr>PowerPoint 演示文稿</vt:lpstr>
      <vt:lpstr>传输层的多路分用与多路分解</vt:lpstr>
      <vt:lpstr>传输层的多路分用</vt:lpstr>
      <vt:lpstr>传输层的UDP多路分用和复用</vt:lpstr>
      <vt:lpstr>传输层的UDP多路分用和复用</vt:lpstr>
      <vt:lpstr>传输层的TCP多路分用和复用</vt:lpstr>
      <vt:lpstr>传输层的TCP多路分用和复用</vt:lpstr>
      <vt:lpstr>UDP端口号</vt:lpstr>
      <vt:lpstr>UDP使用的熟知端口号</vt:lpstr>
      <vt:lpstr>PowerPoint 演示文稿</vt:lpstr>
    </vt:vector>
  </TitlesOfParts>
  <Company>tup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wjm</cp:lastModifiedBy>
  <cp:revision>630</cp:revision>
  <cp:lastPrinted>1601-01-01T00:00:00Z</cp:lastPrinted>
  <dcterms:created xsi:type="dcterms:W3CDTF">2003-05-27T06:14:28Z</dcterms:created>
  <dcterms:modified xsi:type="dcterms:W3CDTF">2024-04-11T15:10:36Z</dcterms:modified>
</cp:coreProperties>
</file>