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 id="2147483650" r:id="rId3"/>
  </p:sldMasterIdLst>
  <p:notesMasterIdLst>
    <p:notesMasterId r:id="rId65"/>
  </p:notesMasterIdLst>
  <p:handoutMasterIdLst>
    <p:handoutMasterId r:id="rId66"/>
  </p:handoutMasterIdLst>
  <p:sldIdLst>
    <p:sldId id="335" r:id="rId4"/>
    <p:sldId id="337" r:id="rId5"/>
    <p:sldId id="517" r:id="rId6"/>
    <p:sldId id="528" r:id="rId7"/>
    <p:sldId id="338" r:id="rId8"/>
    <p:sldId id="425" r:id="rId9"/>
    <p:sldId id="339" r:id="rId10"/>
    <p:sldId id="340" r:id="rId11"/>
    <p:sldId id="342" r:id="rId12"/>
    <p:sldId id="343" r:id="rId13"/>
    <p:sldId id="546" r:id="rId14"/>
    <p:sldId id="591" r:id="rId15"/>
    <p:sldId id="550" r:id="rId16"/>
    <p:sldId id="551" r:id="rId17"/>
    <p:sldId id="552" r:id="rId18"/>
    <p:sldId id="584" r:id="rId19"/>
    <p:sldId id="504" r:id="rId20"/>
    <p:sldId id="518" r:id="rId21"/>
    <p:sldId id="519" r:id="rId22"/>
    <p:sldId id="520" r:id="rId23"/>
    <p:sldId id="506" r:id="rId24"/>
    <p:sldId id="507" r:id="rId25"/>
    <p:sldId id="508" r:id="rId26"/>
    <p:sldId id="509" r:id="rId27"/>
    <p:sldId id="510" r:id="rId28"/>
    <p:sldId id="511" r:id="rId29"/>
    <p:sldId id="512" r:id="rId30"/>
    <p:sldId id="514" r:id="rId31"/>
    <p:sldId id="515" r:id="rId32"/>
    <p:sldId id="516" r:id="rId33"/>
    <p:sldId id="481" r:id="rId34"/>
    <p:sldId id="588" r:id="rId35"/>
    <p:sldId id="412" r:id="rId36"/>
    <p:sldId id="413" r:id="rId37"/>
    <p:sldId id="414" r:id="rId38"/>
    <p:sldId id="590" r:id="rId39"/>
    <p:sldId id="353" r:id="rId40"/>
    <p:sldId id="428" r:id="rId41"/>
    <p:sldId id="417" r:id="rId42"/>
    <p:sldId id="418" r:id="rId43"/>
    <p:sldId id="419" r:id="rId44"/>
    <p:sldId id="361" r:id="rId45"/>
    <p:sldId id="363" r:id="rId46"/>
    <p:sldId id="364" r:id="rId47"/>
    <p:sldId id="376" r:id="rId48"/>
    <p:sldId id="377" r:id="rId49"/>
    <p:sldId id="378" r:id="rId50"/>
    <p:sldId id="379" r:id="rId51"/>
    <p:sldId id="380" r:id="rId52"/>
    <p:sldId id="381" r:id="rId53"/>
    <p:sldId id="471" r:id="rId54"/>
    <p:sldId id="536" r:id="rId55"/>
    <p:sldId id="537" r:id="rId56"/>
    <p:sldId id="538" r:id="rId57"/>
    <p:sldId id="539" r:id="rId58"/>
    <p:sldId id="540" r:id="rId59"/>
    <p:sldId id="541" r:id="rId60"/>
    <p:sldId id="542" r:id="rId61"/>
    <p:sldId id="543" r:id="rId62"/>
    <p:sldId id="544" r:id="rId63"/>
    <p:sldId id="545" r:id="rId64"/>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Verdana" panose="020B0604030504040204" pitchFamily="34" charset="0"/>
        <a:ea typeface="仿宋" panose="02010609060101010101" pitchFamily="49" charset="-122"/>
        <a:cs typeface="+mn-cs"/>
      </a:defRPr>
    </a:lvl1pPr>
    <a:lvl2pPr marL="457200" algn="l" rtl="0" eaLnBrk="0" fontAlgn="base" hangingPunct="0">
      <a:spcBef>
        <a:spcPct val="0"/>
      </a:spcBef>
      <a:spcAft>
        <a:spcPct val="0"/>
      </a:spcAft>
      <a:defRPr sz="2800" kern="1200">
        <a:solidFill>
          <a:schemeClr val="tx1"/>
        </a:solidFill>
        <a:latin typeface="Verdana" panose="020B0604030504040204" pitchFamily="34" charset="0"/>
        <a:ea typeface="仿宋" panose="02010609060101010101" pitchFamily="49" charset="-122"/>
        <a:cs typeface="+mn-cs"/>
      </a:defRPr>
    </a:lvl2pPr>
    <a:lvl3pPr marL="914400" algn="l" rtl="0" eaLnBrk="0" fontAlgn="base" hangingPunct="0">
      <a:spcBef>
        <a:spcPct val="0"/>
      </a:spcBef>
      <a:spcAft>
        <a:spcPct val="0"/>
      </a:spcAft>
      <a:defRPr sz="2800" kern="1200">
        <a:solidFill>
          <a:schemeClr val="tx1"/>
        </a:solidFill>
        <a:latin typeface="Verdana" panose="020B0604030504040204" pitchFamily="34" charset="0"/>
        <a:ea typeface="仿宋" panose="02010609060101010101" pitchFamily="49" charset="-122"/>
        <a:cs typeface="+mn-cs"/>
      </a:defRPr>
    </a:lvl3pPr>
    <a:lvl4pPr marL="1371600" algn="l" rtl="0" eaLnBrk="0" fontAlgn="base" hangingPunct="0">
      <a:spcBef>
        <a:spcPct val="0"/>
      </a:spcBef>
      <a:spcAft>
        <a:spcPct val="0"/>
      </a:spcAft>
      <a:defRPr sz="2800" kern="1200">
        <a:solidFill>
          <a:schemeClr val="tx1"/>
        </a:solidFill>
        <a:latin typeface="Verdana" panose="020B0604030504040204" pitchFamily="34" charset="0"/>
        <a:ea typeface="仿宋" panose="02010609060101010101" pitchFamily="49" charset="-122"/>
        <a:cs typeface="+mn-cs"/>
      </a:defRPr>
    </a:lvl4pPr>
    <a:lvl5pPr marL="1828800" algn="l" rtl="0" eaLnBrk="0" fontAlgn="base" hangingPunct="0">
      <a:spcBef>
        <a:spcPct val="0"/>
      </a:spcBef>
      <a:spcAft>
        <a:spcPct val="0"/>
      </a:spcAft>
      <a:defRPr sz="2800" kern="1200">
        <a:solidFill>
          <a:schemeClr val="tx1"/>
        </a:solidFill>
        <a:latin typeface="Verdana" panose="020B0604030504040204" pitchFamily="34" charset="0"/>
        <a:ea typeface="仿宋" panose="02010609060101010101" pitchFamily="49" charset="-122"/>
        <a:cs typeface="+mn-cs"/>
      </a:defRPr>
    </a:lvl5pPr>
    <a:lvl6pPr marL="2286000" algn="l" defTabSz="914400" rtl="0" eaLnBrk="1" latinLnBrk="0" hangingPunct="1">
      <a:defRPr sz="2800" kern="1200">
        <a:solidFill>
          <a:schemeClr val="tx1"/>
        </a:solidFill>
        <a:latin typeface="Verdana" panose="020B0604030504040204" pitchFamily="34" charset="0"/>
        <a:ea typeface="仿宋" panose="02010609060101010101" pitchFamily="49" charset="-122"/>
        <a:cs typeface="+mn-cs"/>
      </a:defRPr>
    </a:lvl6pPr>
    <a:lvl7pPr marL="2743200" algn="l" defTabSz="914400" rtl="0" eaLnBrk="1" latinLnBrk="0" hangingPunct="1">
      <a:defRPr sz="2800" kern="1200">
        <a:solidFill>
          <a:schemeClr val="tx1"/>
        </a:solidFill>
        <a:latin typeface="Verdana" panose="020B0604030504040204" pitchFamily="34" charset="0"/>
        <a:ea typeface="仿宋" panose="02010609060101010101" pitchFamily="49" charset="-122"/>
        <a:cs typeface="+mn-cs"/>
      </a:defRPr>
    </a:lvl7pPr>
    <a:lvl8pPr marL="3200400" algn="l" defTabSz="914400" rtl="0" eaLnBrk="1" latinLnBrk="0" hangingPunct="1">
      <a:defRPr sz="2800" kern="1200">
        <a:solidFill>
          <a:schemeClr val="tx1"/>
        </a:solidFill>
        <a:latin typeface="Verdana" panose="020B0604030504040204" pitchFamily="34" charset="0"/>
        <a:ea typeface="仿宋" panose="02010609060101010101" pitchFamily="49" charset="-122"/>
        <a:cs typeface="+mn-cs"/>
      </a:defRPr>
    </a:lvl8pPr>
    <a:lvl9pPr marL="3657600" algn="l" defTabSz="914400" rtl="0" eaLnBrk="1" latinLnBrk="0" hangingPunct="1">
      <a:defRPr sz="2800" kern="1200">
        <a:solidFill>
          <a:schemeClr val="tx1"/>
        </a:solidFill>
        <a:latin typeface="Verdana" panose="020B0604030504040204" pitchFamily="34" charset="0"/>
        <a:ea typeface="仿宋"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0082"/>
    <a:srgbClr val="000095"/>
    <a:srgbClr val="000071"/>
    <a:srgbClr val="0000FF"/>
    <a:srgbClr val="FFFF00"/>
    <a:srgbClr val="9900FF"/>
    <a:srgbClr val="DDDDDD"/>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8" autoAdjust="0"/>
    <p:restoredTop sz="92615" autoAdjust="0"/>
  </p:normalViewPr>
  <p:slideViewPr>
    <p:cSldViewPr>
      <p:cViewPr varScale="1">
        <p:scale>
          <a:sx n="73" d="100"/>
          <a:sy n="73" d="100"/>
        </p:scale>
        <p:origin x="182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603050405020304" pitchFamily="18" charset="0"/>
                <a:ea typeface="宋体" panose="02010600030101010101"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a:defRPr/>
            </a:pPr>
            <a:fld id="{40F99EEF-5981-4BA6-B3B8-280145242118}" type="slidenum">
              <a:rPr lang="zh-CN" altLang="en-US"/>
              <a:pPr>
                <a:defRPr/>
              </a:pPr>
              <a:t>‹#›</a:t>
            </a:fld>
            <a:endParaRPr lang="en-US" altLang="zh-CN"/>
          </a:p>
        </p:txBody>
      </p:sp>
    </p:spTree>
    <p:extLst>
      <p:ext uri="{BB962C8B-B14F-4D97-AF65-F5344CB8AC3E}">
        <p14:creationId xmlns:p14="http://schemas.microsoft.com/office/powerpoint/2010/main" val="1367394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603050405020304" pitchFamily="18" charset="0"/>
                <a:ea typeface="宋体" panose="02010600030101010101"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5124"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a:defRPr/>
            </a:pPr>
            <a:fld id="{D928EC5B-220D-498F-AE4B-4E405E7A3465}" type="slidenum">
              <a:rPr lang="zh-CN" altLang="en-US"/>
              <a:pPr>
                <a:defRPr/>
              </a:pPr>
              <a:t>‹#›</a:t>
            </a:fld>
            <a:endParaRPr lang="en-US" altLang="zh-CN"/>
          </a:p>
        </p:txBody>
      </p:sp>
    </p:spTree>
    <p:extLst>
      <p:ext uri="{BB962C8B-B14F-4D97-AF65-F5344CB8AC3E}">
        <p14:creationId xmlns:p14="http://schemas.microsoft.com/office/powerpoint/2010/main" val="8387944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928EC5B-220D-498F-AE4B-4E405E7A3465}" type="slidenum">
              <a:rPr lang="zh-CN" altLang="en-US" smtClean="0"/>
              <a:pPr>
                <a:defRPr/>
              </a:pPr>
              <a:t>14</a:t>
            </a:fld>
            <a:endParaRPr lang="en-US" altLang="zh-CN"/>
          </a:p>
        </p:txBody>
      </p:sp>
    </p:spTree>
    <p:extLst>
      <p:ext uri="{BB962C8B-B14F-4D97-AF65-F5344CB8AC3E}">
        <p14:creationId xmlns:p14="http://schemas.microsoft.com/office/powerpoint/2010/main" val="3724453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4"/>
          <p:cNvSpPr>
            <a:spLocks noChangeArrowheads="1"/>
          </p:cNvSpPr>
          <p:nvPr/>
        </p:nvSpPr>
        <p:spPr bwMode="auto">
          <a:xfrm>
            <a:off x="755650" y="154781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2627313"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Verdana" panose="020B0604030504040204" pitchFamily="34" charset="0"/>
                <a:ea typeface="仿宋" panose="02010609060101010101" pitchFamily="49" charset="-122"/>
              </a:defRPr>
            </a:lvl1pPr>
            <a:lvl2pPr marL="742950" indent="-285750" eaLnBrk="0" hangingPunct="0">
              <a:defRPr sz="2800">
                <a:solidFill>
                  <a:schemeClr val="tx1"/>
                </a:solidFill>
                <a:latin typeface="Verdana" panose="020B0604030504040204" pitchFamily="34" charset="0"/>
                <a:ea typeface="仿宋" panose="02010609060101010101" pitchFamily="49" charset="-122"/>
              </a:defRPr>
            </a:lvl2pPr>
            <a:lvl3pPr marL="1143000" indent="-228600" eaLnBrk="0" hangingPunct="0">
              <a:defRPr sz="2800">
                <a:solidFill>
                  <a:schemeClr val="tx1"/>
                </a:solidFill>
                <a:latin typeface="Verdana" panose="020B0604030504040204" pitchFamily="34" charset="0"/>
                <a:ea typeface="仿宋" panose="02010609060101010101" pitchFamily="49" charset="-122"/>
              </a:defRPr>
            </a:lvl3pPr>
            <a:lvl4pPr marL="1600200" indent="-228600" eaLnBrk="0" hangingPunct="0">
              <a:defRPr sz="2800">
                <a:solidFill>
                  <a:schemeClr val="tx1"/>
                </a:solidFill>
                <a:latin typeface="Verdana" panose="020B0604030504040204" pitchFamily="34" charset="0"/>
                <a:ea typeface="仿宋" panose="02010609060101010101" pitchFamily="49" charset="-122"/>
              </a:defRPr>
            </a:lvl4pPr>
            <a:lvl5pPr marL="2057400" indent="-228600" eaLnBrk="0" hangingPunct="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spcBef>
                <a:spcPct val="50000"/>
              </a:spcBef>
              <a:defRPr/>
            </a:pPr>
            <a:r>
              <a:rPr lang="zh-CN" altLang="en-US" sz="2400" b="1">
                <a:solidFill>
                  <a:srgbClr val="F7F7F7"/>
                </a:solidFill>
                <a:ea typeface="楷体_GB2312" pitchFamily="49" charset="-122"/>
              </a:rPr>
              <a:t>计算机与信息学院</a:t>
            </a:r>
          </a:p>
        </p:txBody>
      </p:sp>
      <p:sp>
        <p:nvSpPr>
          <p:cNvPr id="7" name="Text Box 7"/>
          <p:cNvSpPr txBox="1">
            <a:spLocks noChangeArrowheads="1"/>
          </p:cNvSpPr>
          <p:nvPr/>
        </p:nvSpPr>
        <p:spPr bwMode="auto">
          <a:xfrm>
            <a:off x="0" y="6640513"/>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Verdana" panose="020B0604030504040204" pitchFamily="34" charset="0"/>
                <a:ea typeface="仿宋" panose="02010609060101010101" pitchFamily="49" charset="-122"/>
              </a:defRPr>
            </a:lvl1pPr>
            <a:lvl2pPr marL="742950" indent="-285750" eaLnBrk="0" hangingPunct="0">
              <a:defRPr sz="2800">
                <a:solidFill>
                  <a:schemeClr val="tx1"/>
                </a:solidFill>
                <a:latin typeface="Verdana" panose="020B0604030504040204" pitchFamily="34" charset="0"/>
                <a:ea typeface="仿宋" panose="02010609060101010101" pitchFamily="49" charset="-122"/>
              </a:defRPr>
            </a:lvl2pPr>
            <a:lvl3pPr marL="1143000" indent="-228600" eaLnBrk="0" hangingPunct="0">
              <a:defRPr sz="2800">
                <a:solidFill>
                  <a:schemeClr val="tx1"/>
                </a:solidFill>
                <a:latin typeface="Verdana" panose="020B0604030504040204" pitchFamily="34" charset="0"/>
                <a:ea typeface="仿宋" panose="02010609060101010101" pitchFamily="49" charset="-122"/>
              </a:defRPr>
            </a:lvl3pPr>
            <a:lvl4pPr marL="1600200" indent="-228600" eaLnBrk="0" hangingPunct="0">
              <a:defRPr sz="2800">
                <a:solidFill>
                  <a:schemeClr val="tx1"/>
                </a:solidFill>
                <a:latin typeface="Verdana" panose="020B0604030504040204" pitchFamily="34" charset="0"/>
                <a:ea typeface="仿宋" panose="02010609060101010101" pitchFamily="49" charset="-122"/>
              </a:defRPr>
            </a:lvl4pPr>
            <a:lvl5pPr marL="2057400" indent="-228600" eaLnBrk="0" hangingPunct="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ctr" eaLnBrk="1" hangingPunct="1">
              <a:defRPr/>
            </a:pPr>
            <a:r>
              <a:rPr kumimoji="1" lang="zh-CN" altLang="en-US" sz="1000">
                <a:solidFill>
                  <a:schemeClr val="bg1"/>
                </a:solidFill>
                <a:latin typeface="Times New Roman" panose="02020603050405020304" pitchFamily="18" charset="0"/>
                <a:ea typeface="宋体" panose="02010600030101010101" pitchFamily="2" charset="-122"/>
              </a:rPr>
              <a:t>河海大学计算机与信息学院计算机科学与技术系</a:t>
            </a:r>
            <a:endParaRPr kumimoji="1" lang="en-US" altLang="zh-CN" sz="1000">
              <a:solidFill>
                <a:schemeClr val="bg1"/>
              </a:solidFill>
              <a:latin typeface="Times New Roman" panose="02020603050405020304" pitchFamily="18" charset="0"/>
              <a:ea typeface="宋体" panose="02010600030101010101" pitchFamily="2" charset="-122"/>
            </a:endParaRPr>
          </a:p>
        </p:txBody>
      </p:sp>
      <p:pic>
        <p:nvPicPr>
          <p:cNvPr id="8" name="Picture 8" descr="邓体字徽（白色透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42" name="Rectangle 2"/>
          <p:cNvSpPr>
            <a:spLocks noGrp="1" noChangeArrowheads="1"/>
          </p:cNvSpPr>
          <p:nvPr>
            <p:ph type="ctrTitle"/>
          </p:nvPr>
        </p:nvSpPr>
        <p:spPr>
          <a:xfrm>
            <a:off x="685800" y="990600"/>
            <a:ext cx="7772400" cy="1371600"/>
          </a:xfrm>
        </p:spPr>
        <p:txBody>
          <a:bodyPr/>
          <a:lstStyle>
            <a:lvl1pPr>
              <a:defRPr/>
            </a:lvl1pPr>
          </a:lstStyle>
          <a:p>
            <a:pPr lvl="0"/>
            <a:r>
              <a:rPr lang="zh-CN" altLang="en-US" noProof="0"/>
              <a:t>单击此处编辑母版标题样式</a:t>
            </a:r>
          </a:p>
        </p:txBody>
      </p:sp>
      <p:sp>
        <p:nvSpPr>
          <p:cNvPr id="471043" name="Rectangle 3"/>
          <p:cNvSpPr>
            <a:spLocks noGrp="1" noChangeArrowheads="1"/>
          </p:cNvSpPr>
          <p:nvPr>
            <p:ph type="subTitle" idx="1"/>
          </p:nvPr>
        </p:nvSpPr>
        <p:spPr>
          <a:xfrm>
            <a:off x="1447800" y="3429000"/>
            <a:ext cx="7010400" cy="16002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81223850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42419820"/>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023534285"/>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35915398"/>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noProof="1"/>
              <a:t>单击此处编辑母版标题样式</a:t>
            </a:r>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a:p>
        </p:txBody>
      </p:sp>
    </p:spTree>
    <p:extLst>
      <p:ext uri="{BB962C8B-B14F-4D97-AF65-F5344CB8AC3E}">
        <p14:creationId xmlns:p14="http://schemas.microsoft.com/office/powerpoint/2010/main" val="325848245"/>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B50289-2397-4353-BEB2-5ED63B1BBB9E}" type="slidenum">
              <a:rPr lang="zh-CN" altLang="en-US"/>
              <a:pPr>
                <a:defRPr/>
              </a:pPr>
              <a:t>‹#›</a:t>
            </a:fld>
            <a:endParaRPr lang="en-US" altLang="zh-CN"/>
          </a:p>
        </p:txBody>
      </p:sp>
    </p:spTree>
    <p:extLst>
      <p:ext uri="{BB962C8B-B14F-4D97-AF65-F5344CB8AC3E}">
        <p14:creationId xmlns:p14="http://schemas.microsoft.com/office/powerpoint/2010/main" val="164419684"/>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116113E-4D8A-409B-B0BF-1197DC3E7B02}" type="slidenum">
              <a:rPr lang="zh-CN" altLang="en-US"/>
              <a:pPr>
                <a:defRPr/>
              </a:pPr>
              <a:t>‹#›</a:t>
            </a:fld>
            <a:endParaRPr lang="en-US" altLang="zh-CN"/>
          </a:p>
        </p:txBody>
      </p:sp>
    </p:spTree>
    <p:extLst>
      <p:ext uri="{BB962C8B-B14F-4D97-AF65-F5344CB8AC3E}">
        <p14:creationId xmlns:p14="http://schemas.microsoft.com/office/powerpoint/2010/main" val="2067163853"/>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BCFEF4B-A5CB-4400-9C5E-0113684BE785}" type="slidenum">
              <a:rPr lang="zh-CN" altLang="en-US"/>
              <a:pPr>
                <a:defRPr/>
              </a:pPr>
              <a:t>‹#›</a:t>
            </a:fld>
            <a:endParaRPr lang="en-US" altLang="zh-CN"/>
          </a:p>
        </p:txBody>
      </p:sp>
    </p:spTree>
    <p:extLst>
      <p:ext uri="{BB962C8B-B14F-4D97-AF65-F5344CB8AC3E}">
        <p14:creationId xmlns:p14="http://schemas.microsoft.com/office/powerpoint/2010/main" val="3742288138"/>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0941E1-A2BB-4766-AC51-4B5210E705C4}" type="slidenum">
              <a:rPr lang="zh-CN" altLang="en-US"/>
              <a:pPr>
                <a:defRPr/>
              </a:pPr>
              <a:t>‹#›</a:t>
            </a:fld>
            <a:endParaRPr lang="en-US" altLang="zh-CN"/>
          </a:p>
        </p:txBody>
      </p:sp>
    </p:spTree>
    <p:extLst>
      <p:ext uri="{BB962C8B-B14F-4D97-AF65-F5344CB8AC3E}">
        <p14:creationId xmlns:p14="http://schemas.microsoft.com/office/powerpoint/2010/main" val="3852938017"/>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02A32C5-2DEB-4D43-BE98-22367EA5D5A3}" type="slidenum">
              <a:rPr lang="zh-CN" altLang="en-US"/>
              <a:pPr>
                <a:defRPr/>
              </a:pPr>
              <a:t>‹#›</a:t>
            </a:fld>
            <a:endParaRPr lang="en-US" altLang="zh-CN"/>
          </a:p>
        </p:txBody>
      </p:sp>
    </p:spTree>
    <p:extLst>
      <p:ext uri="{BB962C8B-B14F-4D97-AF65-F5344CB8AC3E}">
        <p14:creationId xmlns:p14="http://schemas.microsoft.com/office/powerpoint/2010/main" val="3557828350"/>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3FD007B-0C6C-4297-A8B6-7568CD394C21}" type="slidenum">
              <a:rPr lang="zh-CN" altLang="en-US"/>
              <a:pPr>
                <a:defRPr/>
              </a:pPr>
              <a:t>‹#›</a:t>
            </a:fld>
            <a:endParaRPr lang="en-US" altLang="zh-CN"/>
          </a:p>
        </p:txBody>
      </p:sp>
    </p:spTree>
    <p:extLst>
      <p:ext uri="{BB962C8B-B14F-4D97-AF65-F5344CB8AC3E}">
        <p14:creationId xmlns:p14="http://schemas.microsoft.com/office/powerpoint/2010/main" val="342942753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49424048"/>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2630287-11AA-44D9-8167-CF49F00DE2C2}" type="slidenum">
              <a:rPr lang="zh-CN" altLang="en-US"/>
              <a:pPr>
                <a:defRPr/>
              </a:pPr>
              <a:t>‹#›</a:t>
            </a:fld>
            <a:endParaRPr lang="en-US" altLang="zh-CN"/>
          </a:p>
        </p:txBody>
      </p:sp>
    </p:spTree>
    <p:extLst>
      <p:ext uri="{BB962C8B-B14F-4D97-AF65-F5344CB8AC3E}">
        <p14:creationId xmlns:p14="http://schemas.microsoft.com/office/powerpoint/2010/main" val="2395142778"/>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E46C703-A180-4660-8B6F-7226EE4286D5}" type="slidenum">
              <a:rPr lang="zh-CN" altLang="en-US"/>
              <a:pPr>
                <a:defRPr/>
              </a:pPr>
              <a:t>‹#›</a:t>
            </a:fld>
            <a:endParaRPr lang="en-US" altLang="zh-CN"/>
          </a:p>
        </p:txBody>
      </p:sp>
    </p:spTree>
    <p:extLst>
      <p:ext uri="{BB962C8B-B14F-4D97-AF65-F5344CB8AC3E}">
        <p14:creationId xmlns:p14="http://schemas.microsoft.com/office/powerpoint/2010/main" val="172838568"/>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C602E94-08C0-4A51-9C55-7E1F6F9DBC8B}" type="slidenum">
              <a:rPr lang="zh-CN" altLang="en-US"/>
              <a:pPr>
                <a:defRPr/>
              </a:pPr>
              <a:t>‹#›</a:t>
            </a:fld>
            <a:endParaRPr lang="en-US" altLang="zh-CN"/>
          </a:p>
        </p:txBody>
      </p:sp>
    </p:spTree>
    <p:extLst>
      <p:ext uri="{BB962C8B-B14F-4D97-AF65-F5344CB8AC3E}">
        <p14:creationId xmlns:p14="http://schemas.microsoft.com/office/powerpoint/2010/main" val="406179360"/>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E16E44-F8A8-4173-8E95-9F655B047482}" type="slidenum">
              <a:rPr lang="zh-CN" altLang="en-US"/>
              <a:pPr>
                <a:defRPr/>
              </a:pPr>
              <a:t>‹#›</a:t>
            </a:fld>
            <a:endParaRPr lang="en-US" altLang="zh-CN"/>
          </a:p>
        </p:txBody>
      </p:sp>
    </p:spTree>
    <p:extLst>
      <p:ext uri="{BB962C8B-B14F-4D97-AF65-F5344CB8AC3E}">
        <p14:creationId xmlns:p14="http://schemas.microsoft.com/office/powerpoint/2010/main" val="1691092521"/>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CDA680C-E0BE-458A-91D6-B0EACE9A98CD}" type="slidenum">
              <a:rPr lang="zh-CN" altLang="en-US"/>
              <a:pPr>
                <a:defRPr/>
              </a:pPr>
              <a:t>‹#›</a:t>
            </a:fld>
            <a:endParaRPr lang="en-US" altLang="zh-CN"/>
          </a:p>
        </p:txBody>
      </p:sp>
    </p:spTree>
    <p:extLst>
      <p:ext uri="{BB962C8B-B14F-4D97-AF65-F5344CB8AC3E}">
        <p14:creationId xmlns:p14="http://schemas.microsoft.com/office/powerpoint/2010/main" val="245679708"/>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5BEDBD6-BDB1-4437-A147-7E596A12145E}" type="slidenum">
              <a:rPr lang="zh-CN" altLang="en-US"/>
              <a:pPr>
                <a:defRPr/>
              </a:pPr>
              <a:t>‹#›</a:t>
            </a:fld>
            <a:endParaRPr lang="en-US" altLang="zh-CN"/>
          </a:p>
        </p:txBody>
      </p:sp>
    </p:spTree>
    <p:extLst>
      <p:ext uri="{BB962C8B-B14F-4D97-AF65-F5344CB8AC3E}">
        <p14:creationId xmlns:p14="http://schemas.microsoft.com/office/powerpoint/2010/main" val="949498389"/>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AF3D287-A073-4993-9100-69C9D9885A50}" type="slidenum">
              <a:rPr lang="zh-CN" altLang="en-US"/>
              <a:pPr>
                <a:defRPr/>
              </a:pPr>
              <a:t>‹#›</a:t>
            </a:fld>
            <a:endParaRPr lang="en-US" altLang="zh-CN"/>
          </a:p>
        </p:txBody>
      </p:sp>
    </p:spTree>
    <p:extLst>
      <p:ext uri="{BB962C8B-B14F-4D97-AF65-F5344CB8AC3E}">
        <p14:creationId xmlns:p14="http://schemas.microsoft.com/office/powerpoint/2010/main" val="3535297460"/>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8C9EFD-BCC2-4072-B547-0D6F8E8EC119}" type="slidenum">
              <a:rPr lang="zh-CN" altLang="en-US"/>
              <a:pPr>
                <a:defRPr/>
              </a:pPr>
              <a:t>‹#›</a:t>
            </a:fld>
            <a:endParaRPr lang="en-US" altLang="zh-CN"/>
          </a:p>
        </p:txBody>
      </p:sp>
    </p:spTree>
    <p:extLst>
      <p:ext uri="{BB962C8B-B14F-4D97-AF65-F5344CB8AC3E}">
        <p14:creationId xmlns:p14="http://schemas.microsoft.com/office/powerpoint/2010/main" val="3860396860"/>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9E15EAF-478B-45D5-87EA-765380B4A56C}" type="slidenum">
              <a:rPr lang="zh-CN" altLang="en-US"/>
              <a:pPr>
                <a:defRPr/>
              </a:pPr>
              <a:t>‹#›</a:t>
            </a:fld>
            <a:endParaRPr lang="en-US" altLang="zh-CN"/>
          </a:p>
        </p:txBody>
      </p:sp>
    </p:spTree>
    <p:extLst>
      <p:ext uri="{BB962C8B-B14F-4D97-AF65-F5344CB8AC3E}">
        <p14:creationId xmlns:p14="http://schemas.microsoft.com/office/powerpoint/2010/main" val="1033888955"/>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8D9C5F8-A728-4539-A6C1-F62C3852954E}" type="slidenum">
              <a:rPr lang="zh-CN" altLang="en-US"/>
              <a:pPr>
                <a:defRPr/>
              </a:pPr>
              <a:t>‹#›</a:t>
            </a:fld>
            <a:endParaRPr lang="en-US" altLang="zh-CN"/>
          </a:p>
        </p:txBody>
      </p:sp>
    </p:spTree>
    <p:extLst>
      <p:ext uri="{BB962C8B-B14F-4D97-AF65-F5344CB8AC3E}">
        <p14:creationId xmlns:p14="http://schemas.microsoft.com/office/powerpoint/2010/main" val="69734830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133029193"/>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E57CD11-0B5E-43E0-A622-F9153C924E81}" type="slidenum">
              <a:rPr lang="zh-CN" altLang="en-US"/>
              <a:pPr>
                <a:defRPr/>
              </a:pPr>
              <a:t>‹#›</a:t>
            </a:fld>
            <a:endParaRPr lang="en-US" altLang="zh-CN"/>
          </a:p>
        </p:txBody>
      </p:sp>
    </p:spTree>
    <p:extLst>
      <p:ext uri="{BB962C8B-B14F-4D97-AF65-F5344CB8AC3E}">
        <p14:creationId xmlns:p14="http://schemas.microsoft.com/office/powerpoint/2010/main" val="2642944934"/>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F773294-B2F4-4C47-970B-CB089779D7C0}" type="slidenum">
              <a:rPr lang="zh-CN" altLang="en-US"/>
              <a:pPr>
                <a:defRPr/>
              </a:pPr>
              <a:t>‹#›</a:t>
            </a:fld>
            <a:endParaRPr lang="en-US" altLang="zh-CN"/>
          </a:p>
        </p:txBody>
      </p:sp>
    </p:spTree>
    <p:extLst>
      <p:ext uri="{BB962C8B-B14F-4D97-AF65-F5344CB8AC3E}">
        <p14:creationId xmlns:p14="http://schemas.microsoft.com/office/powerpoint/2010/main" val="267936006"/>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CED6EA3-8B51-4EAD-9865-E972A2E8DDB0}" type="slidenum">
              <a:rPr lang="zh-CN" altLang="en-US"/>
              <a:pPr>
                <a:defRPr/>
              </a:pPr>
              <a:t>‹#›</a:t>
            </a:fld>
            <a:endParaRPr lang="en-US" altLang="zh-CN"/>
          </a:p>
        </p:txBody>
      </p:sp>
    </p:spTree>
    <p:extLst>
      <p:ext uri="{BB962C8B-B14F-4D97-AF65-F5344CB8AC3E}">
        <p14:creationId xmlns:p14="http://schemas.microsoft.com/office/powerpoint/2010/main" val="3783495931"/>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46316CC-5655-440A-8364-AB6A3064436D}" type="slidenum">
              <a:rPr lang="zh-CN" altLang="en-US"/>
              <a:pPr>
                <a:defRPr/>
              </a:pPr>
              <a:t>‹#›</a:t>
            </a:fld>
            <a:endParaRPr lang="en-US" altLang="zh-CN"/>
          </a:p>
        </p:txBody>
      </p:sp>
    </p:spTree>
    <p:extLst>
      <p:ext uri="{BB962C8B-B14F-4D97-AF65-F5344CB8AC3E}">
        <p14:creationId xmlns:p14="http://schemas.microsoft.com/office/powerpoint/2010/main" val="3075744491"/>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BB6AFF6-A655-4014-A37B-D5939319F1E9}" type="slidenum">
              <a:rPr lang="zh-CN" altLang="en-US"/>
              <a:pPr>
                <a:defRPr/>
              </a:pPr>
              <a:t>‹#›</a:t>
            </a:fld>
            <a:endParaRPr lang="en-US" altLang="zh-CN"/>
          </a:p>
        </p:txBody>
      </p:sp>
    </p:spTree>
    <p:extLst>
      <p:ext uri="{BB962C8B-B14F-4D97-AF65-F5344CB8AC3E}">
        <p14:creationId xmlns:p14="http://schemas.microsoft.com/office/powerpoint/2010/main" val="82103293"/>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8B578C5-1E44-42EE-9551-CC4ECEBC900A}" type="slidenum">
              <a:rPr lang="zh-CN" altLang="en-US"/>
              <a:pPr>
                <a:defRPr/>
              </a:pPr>
              <a:t>‹#›</a:t>
            </a:fld>
            <a:endParaRPr lang="en-US" altLang="zh-CN"/>
          </a:p>
        </p:txBody>
      </p:sp>
    </p:spTree>
    <p:extLst>
      <p:ext uri="{BB962C8B-B14F-4D97-AF65-F5344CB8AC3E}">
        <p14:creationId xmlns:p14="http://schemas.microsoft.com/office/powerpoint/2010/main" val="1410611310"/>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91361564"/>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68511967"/>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647981011"/>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24796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427210466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48329160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000047"/>
            </a:gs>
            <a:gs pos="100000">
              <a:srgbClr val="00009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Text Box 5"/>
          <p:cNvSpPr txBox="1">
            <a:spLocks noChangeArrowheads="1"/>
          </p:cNvSpPr>
          <p:nvPr/>
        </p:nvSpPr>
        <p:spPr bwMode="auto">
          <a:xfrm>
            <a:off x="0" y="6613525"/>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Verdana" panose="020B0604030504040204" pitchFamily="34" charset="0"/>
                <a:ea typeface="仿宋" panose="02010609060101010101" pitchFamily="49" charset="-122"/>
              </a:defRPr>
            </a:lvl1pPr>
            <a:lvl2pPr marL="742950" indent="-285750" eaLnBrk="0" hangingPunct="0">
              <a:defRPr sz="2800">
                <a:solidFill>
                  <a:schemeClr val="tx1"/>
                </a:solidFill>
                <a:latin typeface="Verdana" panose="020B0604030504040204" pitchFamily="34" charset="0"/>
                <a:ea typeface="仿宋" panose="02010609060101010101" pitchFamily="49" charset="-122"/>
              </a:defRPr>
            </a:lvl2pPr>
            <a:lvl3pPr marL="1143000" indent="-228600" eaLnBrk="0" hangingPunct="0">
              <a:defRPr sz="2800">
                <a:solidFill>
                  <a:schemeClr val="tx1"/>
                </a:solidFill>
                <a:latin typeface="Verdana" panose="020B0604030504040204" pitchFamily="34" charset="0"/>
                <a:ea typeface="仿宋" panose="02010609060101010101" pitchFamily="49" charset="-122"/>
              </a:defRPr>
            </a:lvl3pPr>
            <a:lvl4pPr marL="1600200" indent="-228600" eaLnBrk="0" hangingPunct="0">
              <a:defRPr sz="2800">
                <a:solidFill>
                  <a:schemeClr val="tx1"/>
                </a:solidFill>
                <a:latin typeface="Verdana" panose="020B0604030504040204" pitchFamily="34" charset="0"/>
                <a:ea typeface="仿宋" panose="02010609060101010101" pitchFamily="49" charset="-122"/>
              </a:defRPr>
            </a:lvl4pPr>
            <a:lvl5pPr marL="2057400" indent="-228600" eaLnBrk="0" hangingPunct="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ctr" eaLnBrk="1" hangingPunct="1">
              <a:defRPr/>
            </a:pPr>
            <a:r>
              <a:rPr kumimoji="1" lang="zh-CN" altLang="en-US" sz="1000">
                <a:solidFill>
                  <a:schemeClr val="bg1"/>
                </a:solidFill>
                <a:latin typeface="Times New Roman" panose="02020603050405020304" pitchFamily="18" charset="0"/>
                <a:ea typeface="宋体" panose="02010600030101010101" pitchFamily="2" charset="-122"/>
              </a:rPr>
              <a:t>河海大学计算机与信息学院计算机科学与技术系 </a:t>
            </a:r>
            <a:endParaRPr kumimoji="1" lang="en-US" altLang="zh-CN" sz="1000">
              <a:solidFill>
                <a:schemeClr val="bg1"/>
              </a:solidFill>
              <a:latin typeface="Times New Roman" panose="02020603050405020304" pitchFamily="18" charset="0"/>
              <a:ea typeface="宋体" panose="02010600030101010101" pitchFamily="2" charset="-122"/>
            </a:endParaRPr>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7"/>
          <p:cNvSpPr txBox="1">
            <a:spLocks noChangeArrowheads="1"/>
          </p:cNvSpPr>
          <p:nvPr/>
        </p:nvSpPr>
        <p:spPr bwMode="auto">
          <a:xfrm>
            <a:off x="2484438"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Verdana" panose="020B0604030504040204" pitchFamily="34" charset="0"/>
                <a:ea typeface="仿宋" panose="02010609060101010101" pitchFamily="49" charset="-122"/>
              </a:defRPr>
            </a:lvl1pPr>
            <a:lvl2pPr marL="742950" indent="-285750" eaLnBrk="0" hangingPunct="0">
              <a:defRPr sz="2800">
                <a:solidFill>
                  <a:schemeClr val="tx1"/>
                </a:solidFill>
                <a:latin typeface="Verdana" panose="020B0604030504040204" pitchFamily="34" charset="0"/>
                <a:ea typeface="仿宋" panose="02010609060101010101" pitchFamily="49" charset="-122"/>
              </a:defRPr>
            </a:lvl2pPr>
            <a:lvl3pPr marL="1143000" indent="-228600" eaLnBrk="0" hangingPunct="0">
              <a:defRPr sz="2800">
                <a:solidFill>
                  <a:schemeClr val="tx1"/>
                </a:solidFill>
                <a:latin typeface="Verdana" panose="020B0604030504040204" pitchFamily="34" charset="0"/>
                <a:ea typeface="仿宋" panose="02010609060101010101" pitchFamily="49" charset="-122"/>
              </a:defRPr>
            </a:lvl3pPr>
            <a:lvl4pPr marL="1600200" indent="-228600" eaLnBrk="0" hangingPunct="0">
              <a:defRPr sz="2800">
                <a:solidFill>
                  <a:schemeClr val="tx1"/>
                </a:solidFill>
                <a:latin typeface="Verdana" panose="020B0604030504040204" pitchFamily="34" charset="0"/>
                <a:ea typeface="仿宋" panose="02010609060101010101" pitchFamily="49" charset="-122"/>
              </a:defRPr>
            </a:lvl4pPr>
            <a:lvl5pPr marL="2057400" indent="-228600" eaLnBrk="0" hangingPunct="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spcBef>
                <a:spcPct val="50000"/>
              </a:spcBef>
              <a:defRPr/>
            </a:pPr>
            <a:r>
              <a:rPr lang="zh-CN" altLang="en-US" sz="2400" b="1">
                <a:solidFill>
                  <a:srgbClr val="F7F7F7"/>
                </a:solidFill>
                <a:ea typeface="楷体_GB2312" pitchFamily="49" charset="-122"/>
              </a:rPr>
              <a:t>计算机与信息学院</a:t>
            </a:r>
          </a:p>
        </p:txBody>
      </p:sp>
      <p:pic>
        <p:nvPicPr>
          <p:cNvPr id="1032" name="Picture 8" descr="邓体字徽（白色透明）"/>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18"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Lst>
  <p:transition spd="slow"/>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000047"/>
            </a:gs>
            <a:gs pos="100000">
              <a:srgbClr val="000099"/>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7309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400">
                <a:latin typeface="Times New Roman" panose="02020603050405020304" pitchFamily="18" charset="0"/>
                <a:ea typeface="+mn-ea"/>
              </a:defRPr>
            </a:lvl1pPr>
          </a:lstStyle>
          <a:p>
            <a:pPr>
              <a:defRPr/>
            </a:pPr>
            <a:endParaRPr lang="en-US" altLang="zh-CN"/>
          </a:p>
        </p:txBody>
      </p:sp>
      <p:sp>
        <p:nvSpPr>
          <p:cNvPr id="47309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kumimoji="1" sz="1400">
                <a:latin typeface="Times New Roman" panose="02020603050405020304" pitchFamily="18" charset="0"/>
                <a:ea typeface="+mn-ea"/>
              </a:defRPr>
            </a:lvl1pPr>
          </a:lstStyle>
          <a:p>
            <a:pPr>
              <a:defRPr/>
            </a:pPr>
            <a:endParaRPr lang="en-US" altLang="zh-CN"/>
          </a:p>
        </p:txBody>
      </p:sp>
      <p:sp>
        <p:nvSpPr>
          <p:cNvPr id="47309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400">
                <a:latin typeface="Times New Roman" panose="02020603050405020304" pitchFamily="18" charset="0"/>
                <a:ea typeface="宋体" panose="02010600030101010101" pitchFamily="2" charset="-122"/>
              </a:defRPr>
            </a:lvl1pPr>
          </a:lstStyle>
          <a:p>
            <a:pPr>
              <a:defRPr/>
            </a:pPr>
            <a:fld id="{5B8121A2-7221-4FAC-9957-BD306D2339A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ransition spd="slow"/>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000047"/>
            </a:gs>
            <a:gs pos="100000">
              <a:srgbClr val="000099"/>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7411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400">
                <a:latin typeface="Times New Roman" panose="02020603050405020304" pitchFamily="18" charset="0"/>
                <a:ea typeface="+mn-ea"/>
              </a:defRPr>
            </a:lvl1pPr>
          </a:lstStyle>
          <a:p>
            <a:pPr>
              <a:defRPr/>
            </a:pPr>
            <a:endParaRPr lang="en-US" altLang="zh-CN"/>
          </a:p>
        </p:txBody>
      </p:sp>
      <p:sp>
        <p:nvSpPr>
          <p:cNvPr id="47411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kumimoji="1" sz="1400">
                <a:latin typeface="Times New Roman" panose="02020603050405020304" pitchFamily="18" charset="0"/>
                <a:ea typeface="+mn-ea"/>
              </a:defRPr>
            </a:lvl1pPr>
          </a:lstStyle>
          <a:p>
            <a:pPr>
              <a:defRPr/>
            </a:pPr>
            <a:endParaRPr lang="en-US" altLang="zh-CN"/>
          </a:p>
        </p:txBody>
      </p:sp>
      <p:sp>
        <p:nvSpPr>
          <p:cNvPr id="47411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400">
                <a:latin typeface="Times New Roman" panose="02020603050405020304" pitchFamily="18" charset="0"/>
                <a:ea typeface="宋体" panose="02010600030101010101" pitchFamily="2" charset="-122"/>
              </a:defRPr>
            </a:lvl1pPr>
          </a:lstStyle>
          <a:p>
            <a:pPr>
              <a:defRPr/>
            </a:pPr>
            <a:fld id="{7BE1594E-BDAD-4767-A651-B57E516F779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Lst>
  <p:transition spd="slow"/>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750" y="2133600"/>
            <a:ext cx="7478713" cy="625475"/>
          </a:xfrm>
        </p:spPr>
        <p:txBody>
          <a:bodyPr/>
          <a:lstStyle/>
          <a:p>
            <a:pPr algn="ctr" eaLnBrk="1" hangingPunct="1"/>
            <a:r>
              <a:rPr lang="zh-CN" altLang="en-US" sz="3600" b="1">
                <a:solidFill>
                  <a:srgbClr val="FFFF00"/>
                </a:solidFill>
                <a:latin typeface="黑体" panose="02010609060101010101" pitchFamily="49" charset="-122"/>
                <a:ea typeface="黑体" panose="02010609060101010101" pitchFamily="49" charset="-122"/>
              </a:rPr>
              <a:t>传输控制协议</a:t>
            </a:r>
            <a:r>
              <a:rPr lang="en-US" altLang="zh-CN" sz="3600" b="1">
                <a:solidFill>
                  <a:srgbClr val="FFFF00"/>
                </a:solidFill>
                <a:latin typeface="黑体" panose="02010609060101010101" pitchFamily="49" charset="-122"/>
                <a:ea typeface="黑体" panose="02010609060101010101" pitchFamily="49" charset="-122"/>
              </a:rPr>
              <a:t>TCP</a:t>
            </a:r>
          </a:p>
        </p:txBody>
      </p:sp>
      <p:sp>
        <p:nvSpPr>
          <p:cNvPr id="3" name="Rectangle 2"/>
          <p:cNvSpPr txBox="1">
            <a:spLocks noChangeArrowheads="1"/>
          </p:cNvSpPr>
          <p:nvPr/>
        </p:nvSpPr>
        <p:spPr bwMode="auto">
          <a:xfrm>
            <a:off x="2411760" y="2759075"/>
            <a:ext cx="460851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lnSpc>
                <a:spcPct val="120000"/>
              </a:lnSpc>
              <a:defRPr/>
            </a:pPr>
            <a:r>
              <a:rPr lang="zh-CN" altLang="en-US" sz="2800" b="1" kern="0" dirty="0">
                <a:solidFill>
                  <a:schemeClr val="bg1"/>
                </a:solidFill>
                <a:latin typeface="黑体" panose="02010609060101010101" pitchFamily="49" charset="-122"/>
                <a:ea typeface="黑体" panose="02010609060101010101" pitchFamily="49" charset="-122"/>
              </a:rPr>
              <a:t>主要内容：</a:t>
            </a:r>
            <a:endParaRPr lang="en-US" altLang="zh-CN" sz="2800" b="1" kern="0" dirty="0">
              <a:solidFill>
                <a:schemeClr val="bg1"/>
              </a:solidFill>
              <a:latin typeface="黑体" panose="02010609060101010101" pitchFamily="49" charset="-122"/>
              <a:ea typeface="黑体" panose="02010609060101010101" pitchFamily="49" charset="-122"/>
            </a:endParaRPr>
          </a:p>
          <a:p>
            <a:pPr marL="514350" indent="-514350" eaLnBrk="1" hangingPunct="1">
              <a:lnSpc>
                <a:spcPct val="120000"/>
              </a:lnSpc>
              <a:buFont typeface="Wingdings" panose="05000000000000000000" pitchFamily="2" charset="2"/>
              <a:buChar char="l"/>
              <a:defRPr/>
            </a:pPr>
            <a:r>
              <a:rPr lang="en-US" altLang="zh-CN" sz="2800" b="1" kern="0" dirty="0">
                <a:solidFill>
                  <a:schemeClr val="bg1"/>
                </a:solidFill>
                <a:latin typeface="黑体" panose="02010609060101010101" pitchFamily="49" charset="-122"/>
                <a:ea typeface="黑体" panose="02010609060101010101" pitchFamily="49" charset="-122"/>
              </a:rPr>
              <a:t>TCP</a:t>
            </a:r>
            <a:r>
              <a:rPr lang="zh-CN" altLang="en-US" sz="2800" b="1" kern="0" dirty="0">
                <a:solidFill>
                  <a:schemeClr val="bg1"/>
                </a:solidFill>
                <a:latin typeface="黑体" panose="02010609060101010101" pitchFamily="49" charset="-122"/>
                <a:ea typeface="黑体" panose="02010609060101010101" pitchFamily="49" charset="-122"/>
              </a:rPr>
              <a:t>报文格式</a:t>
            </a:r>
            <a:endParaRPr lang="en-US" altLang="zh-CN" sz="2800" b="1" kern="0" dirty="0">
              <a:solidFill>
                <a:schemeClr val="bg1"/>
              </a:solidFill>
              <a:latin typeface="黑体" panose="02010609060101010101" pitchFamily="49" charset="-122"/>
              <a:ea typeface="黑体" panose="02010609060101010101" pitchFamily="49" charset="-122"/>
            </a:endParaRPr>
          </a:p>
          <a:p>
            <a:pPr marL="514350" indent="-514350" eaLnBrk="1" hangingPunct="1">
              <a:lnSpc>
                <a:spcPct val="120000"/>
              </a:lnSpc>
              <a:buFont typeface="Wingdings" panose="05000000000000000000" pitchFamily="2" charset="2"/>
              <a:buChar char="l"/>
              <a:defRPr/>
            </a:pPr>
            <a:r>
              <a:rPr lang="en-US" altLang="zh-CN" sz="2800" b="1" kern="0" dirty="0">
                <a:solidFill>
                  <a:schemeClr val="bg1"/>
                </a:solidFill>
                <a:latin typeface="黑体" panose="02010609060101010101" pitchFamily="49" charset="-122"/>
                <a:ea typeface="黑体" panose="02010609060101010101" pitchFamily="49" charset="-122"/>
              </a:rPr>
              <a:t>TCP</a:t>
            </a:r>
            <a:r>
              <a:rPr lang="zh-CN" altLang="en-US" sz="2800" b="1" kern="0" dirty="0">
                <a:solidFill>
                  <a:schemeClr val="bg1"/>
                </a:solidFill>
                <a:latin typeface="黑体" panose="02010609060101010101" pitchFamily="49" charset="-122"/>
                <a:ea typeface="黑体" panose="02010609060101010101" pitchFamily="49" charset="-122"/>
              </a:rPr>
              <a:t>拥塞控制</a:t>
            </a:r>
            <a:endParaRPr lang="en-US" altLang="zh-CN" sz="2800" b="1" kern="0" dirty="0">
              <a:solidFill>
                <a:schemeClr val="bg1"/>
              </a:solidFill>
              <a:latin typeface="黑体" panose="02010609060101010101" pitchFamily="49" charset="-122"/>
              <a:ea typeface="黑体" panose="02010609060101010101" pitchFamily="49" charset="-122"/>
            </a:endParaRPr>
          </a:p>
          <a:p>
            <a:pPr marL="514350" indent="-514350" eaLnBrk="1" hangingPunct="1">
              <a:lnSpc>
                <a:spcPct val="120000"/>
              </a:lnSpc>
              <a:buFont typeface="Wingdings" panose="05000000000000000000" pitchFamily="2" charset="2"/>
              <a:buChar char="l"/>
              <a:defRPr/>
            </a:pPr>
            <a:r>
              <a:rPr lang="en-US" altLang="zh-CN" sz="2800" b="1" kern="0" dirty="0">
                <a:solidFill>
                  <a:schemeClr val="bg1"/>
                </a:solidFill>
                <a:latin typeface="黑体" panose="02010609060101010101" pitchFamily="49" charset="-122"/>
                <a:ea typeface="黑体" panose="02010609060101010101" pitchFamily="49" charset="-122"/>
              </a:rPr>
              <a:t>TCP</a:t>
            </a:r>
            <a:r>
              <a:rPr lang="zh-CN" altLang="en-US" sz="2800" b="1" kern="0" dirty="0">
                <a:solidFill>
                  <a:schemeClr val="bg1"/>
                </a:solidFill>
                <a:latin typeface="黑体" panose="02010609060101010101" pitchFamily="49" charset="-122"/>
                <a:ea typeface="黑体" panose="02010609060101010101" pitchFamily="49" charset="-122"/>
              </a:rPr>
              <a:t>传输数据的过程</a:t>
            </a:r>
            <a:endParaRPr lang="en-US" altLang="zh-CN" sz="2800" b="1" kern="0"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7488" y="3429000"/>
            <a:ext cx="8707437" cy="3133725"/>
          </a:xfrm>
        </p:spPr>
        <p:txBody>
          <a:bodyPr/>
          <a:lstStyle/>
          <a:p>
            <a:pPr eaLnBrk="1" hangingPunct="1"/>
            <a:r>
              <a:rPr lang="en-US" altLang="zh-CN" sz="2800" b="1" dirty="0">
                <a:solidFill>
                  <a:srgbClr val="FFFF00"/>
                </a:solidFill>
                <a:latin typeface="宋体" panose="02010600030101010101" pitchFamily="2" charset="-122"/>
              </a:rPr>
              <a:t>8 </a:t>
            </a:r>
            <a:r>
              <a:rPr lang="zh-CN" altLang="en-US" sz="2800" b="1" dirty="0">
                <a:solidFill>
                  <a:srgbClr val="FFFF00"/>
                </a:solidFill>
                <a:latin typeface="宋体" panose="02010600030101010101" pitchFamily="2" charset="-122"/>
              </a:rPr>
              <a:t>窗口大小</a:t>
            </a:r>
            <a:r>
              <a:rPr lang="en-US" altLang="zh-CN" sz="2800" b="1" dirty="0">
                <a:solidFill>
                  <a:schemeClr val="bg1"/>
                </a:solidFill>
                <a:latin typeface="宋体" panose="02010600030101010101" pitchFamily="2" charset="-122"/>
              </a:rPr>
              <a:t>  </a:t>
            </a:r>
            <a:r>
              <a:rPr lang="zh-CN" altLang="en-US" sz="2800" b="1" dirty="0">
                <a:solidFill>
                  <a:schemeClr val="bg1"/>
                </a:solidFill>
                <a:latin typeface="宋体" panose="02010600030101010101" pitchFamily="2" charset="-122"/>
              </a:rPr>
              <a:t>占</a:t>
            </a:r>
            <a:r>
              <a:rPr lang="en-US" altLang="zh-CN" sz="2800" b="1" dirty="0">
                <a:solidFill>
                  <a:schemeClr val="bg1"/>
                </a:solidFill>
                <a:latin typeface="宋体" panose="02010600030101010101" pitchFamily="2" charset="-122"/>
              </a:rPr>
              <a:t>2</a:t>
            </a:r>
            <a:r>
              <a:rPr lang="zh-CN" altLang="en-US" sz="2800" b="1" dirty="0">
                <a:solidFill>
                  <a:schemeClr val="bg1"/>
                </a:solidFill>
                <a:latin typeface="宋体" panose="02010600030101010101" pitchFamily="2" charset="-122"/>
              </a:rPr>
              <a:t>字节。窗口字段实际上是报文段发送方的接收窗口，单位为字节。通过此窗口告诉对方，“在未收到我的确认时，你能发送的数据的字节数至多是此窗口的大小。”</a:t>
            </a:r>
            <a:br>
              <a:rPr lang="zh-CN" altLang="en-US" sz="2800" b="1" dirty="0">
                <a:solidFill>
                  <a:schemeClr val="bg1"/>
                </a:solidFill>
                <a:latin typeface="宋体" panose="02010600030101010101" pitchFamily="2" charset="-122"/>
              </a:rPr>
            </a:br>
            <a:br>
              <a:rPr lang="zh-CN" altLang="en-US" sz="2800" b="1" dirty="0">
                <a:solidFill>
                  <a:schemeClr val="bg1"/>
                </a:solidFill>
                <a:latin typeface="宋体" panose="02010600030101010101" pitchFamily="2" charset="-122"/>
              </a:rPr>
            </a:br>
            <a:r>
              <a:rPr lang="en-US" altLang="zh-CN" sz="2800" b="1" dirty="0">
                <a:solidFill>
                  <a:srgbClr val="FFFF00"/>
                </a:solidFill>
                <a:latin typeface="宋体" panose="02010600030101010101" pitchFamily="2" charset="-122"/>
              </a:rPr>
              <a:t>9 </a:t>
            </a:r>
            <a:r>
              <a:rPr lang="zh-CN" altLang="en-US" sz="2800" b="1" dirty="0">
                <a:solidFill>
                  <a:srgbClr val="FFFF00"/>
                </a:solidFill>
                <a:latin typeface="宋体" panose="02010600030101010101" pitchFamily="2" charset="-122"/>
              </a:rPr>
              <a:t>检验和</a:t>
            </a:r>
            <a:r>
              <a:rPr lang="zh-CN" altLang="en-US" sz="2800" b="1" dirty="0">
                <a:solidFill>
                  <a:schemeClr val="bg1"/>
                </a:solidFill>
                <a:latin typeface="宋体" panose="02010600030101010101" pitchFamily="2" charset="-122"/>
              </a:rPr>
              <a:t>  占</a:t>
            </a:r>
            <a:r>
              <a:rPr lang="en-US" altLang="zh-CN" sz="2800" b="1" dirty="0">
                <a:solidFill>
                  <a:schemeClr val="bg1"/>
                </a:solidFill>
                <a:latin typeface="宋体" panose="02010600030101010101" pitchFamily="2" charset="-122"/>
              </a:rPr>
              <a:t>2</a:t>
            </a:r>
            <a:r>
              <a:rPr lang="zh-CN" altLang="en-US" sz="2800" b="1" dirty="0">
                <a:solidFill>
                  <a:schemeClr val="bg1"/>
                </a:solidFill>
                <a:latin typeface="宋体" panose="02010600030101010101" pitchFamily="2" charset="-122"/>
              </a:rPr>
              <a:t>字节。检验和字段检验的范围包括首部和数据这两部分。</a:t>
            </a: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5888"/>
            <a:ext cx="8856663"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2562" y="3717032"/>
            <a:ext cx="8707437" cy="613445"/>
          </a:xfrm>
        </p:spPr>
        <p:txBody>
          <a:bodyPr/>
          <a:lstStyle/>
          <a:p>
            <a:pPr eaLnBrk="1" hangingPunct="1"/>
            <a:r>
              <a:rPr lang="en-US" altLang="zh-CN" sz="2800" b="1" dirty="0">
                <a:solidFill>
                  <a:srgbClr val="FFFF00"/>
                </a:solidFill>
                <a:latin typeface="宋体" panose="02010600030101010101" pitchFamily="2" charset="-122"/>
              </a:rPr>
              <a:t>10. </a:t>
            </a:r>
            <a:r>
              <a:rPr lang="zh-CN" altLang="en-US" sz="2800" b="1" dirty="0">
                <a:solidFill>
                  <a:srgbClr val="FFFF00"/>
                </a:solidFill>
                <a:latin typeface="宋体" panose="02010600030101010101" pitchFamily="2" charset="-122"/>
              </a:rPr>
              <a:t>选项及填充。 见后面的 补充 “</a:t>
            </a:r>
            <a:r>
              <a:rPr lang="en-US" altLang="zh-CN" sz="2800" b="1" dirty="0">
                <a:solidFill>
                  <a:srgbClr val="FFFF00"/>
                </a:solidFill>
                <a:latin typeface="宋体" panose="02010600030101010101" pitchFamily="2" charset="-122"/>
              </a:rPr>
              <a:t>TCP</a:t>
            </a:r>
            <a:r>
              <a:rPr lang="zh-CN" altLang="en-US" sz="2800" b="1" dirty="0">
                <a:solidFill>
                  <a:srgbClr val="FFFF00"/>
                </a:solidFill>
                <a:latin typeface="宋体" panose="02010600030101010101" pitchFamily="2" charset="-122"/>
              </a:rPr>
              <a:t>报文选项”。</a:t>
            </a:r>
            <a:endParaRPr lang="zh-CN" altLang="en-US" sz="2800" b="1" dirty="0">
              <a:solidFill>
                <a:schemeClr val="bg1"/>
              </a:solidFill>
              <a:latin typeface="宋体" panose="02010600030101010101" pitchFamily="2" charset="-122"/>
            </a:endParaRP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5888"/>
            <a:ext cx="8856663"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975374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395288" y="2492375"/>
            <a:ext cx="8562975" cy="4032250"/>
          </a:xfrm>
        </p:spPr>
        <p:txBody>
          <a:bodyPr lIns="0" tIns="0" rIns="0" bIns="0"/>
          <a:lstStyle/>
          <a:p>
            <a:pPr eaLnBrk="1" hangingPunct="1">
              <a:buFont typeface="Wingdings" panose="05000000000000000000" pitchFamily="2" charset="2"/>
              <a:buChar char="l"/>
            </a:pPr>
            <a:r>
              <a:rPr lang="zh-CN" altLang="en-US" b="1">
                <a:solidFill>
                  <a:srgbClr val="FFFF00"/>
                </a:solidFill>
                <a:latin typeface="宋体" panose="02010600030101010101" pitchFamily="2" charset="-122"/>
              </a:rPr>
              <a:t>拥塞窗口</a:t>
            </a:r>
            <a:r>
              <a:rPr lang="zh-CN" altLang="en-US" b="1">
                <a:solidFill>
                  <a:schemeClr val="bg1"/>
                </a:solidFill>
                <a:latin typeface="宋体" panose="02010600030101010101" pitchFamily="2" charset="-122"/>
              </a:rPr>
              <a:t>：从通信子网拥塞程度考虑确定的在没有收到接收方确认情况，发送方可以发送的数据量；</a:t>
            </a:r>
            <a:r>
              <a:rPr lang="zh-CN" altLang="en-US" b="1">
                <a:solidFill>
                  <a:srgbClr val="FFFF00"/>
                </a:solidFill>
                <a:latin typeface="宋体" panose="02010600030101010101" pitchFamily="2" charset="-122"/>
              </a:rPr>
              <a:t>由于</a:t>
            </a:r>
            <a:r>
              <a:rPr lang="en-US" altLang="zh-CN" b="1">
                <a:solidFill>
                  <a:srgbClr val="FFFF00"/>
                </a:solidFill>
                <a:latin typeface="宋体" panose="02010600030101010101" pitchFamily="2" charset="-122"/>
              </a:rPr>
              <a:t>TCP</a:t>
            </a:r>
            <a:r>
              <a:rPr lang="zh-CN" altLang="en-US" b="1">
                <a:solidFill>
                  <a:srgbClr val="FFFF00"/>
                </a:solidFill>
                <a:latin typeface="宋体" panose="02010600030101010101" pitchFamily="2" charset="-122"/>
              </a:rPr>
              <a:t>拥塞控制确定</a:t>
            </a:r>
            <a:r>
              <a:rPr lang="zh-CN" altLang="en-US" b="1">
                <a:solidFill>
                  <a:schemeClr val="bg1"/>
                </a:solidFill>
                <a:latin typeface="宋体" panose="02010600030101010101" pitchFamily="2" charset="-122"/>
              </a:rPr>
              <a:t>。</a:t>
            </a:r>
          </a:p>
          <a:p>
            <a:pPr eaLnBrk="1" hangingPunct="1">
              <a:buFont typeface="Wingdings" panose="05000000000000000000" pitchFamily="2" charset="2"/>
              <a:buChar char="l"/>
            </a:pPr>
            <a:r>
              <a:rPr lang="zh-CN" altLang="en-US" b="1">
                <a:solidFill>
                  <a:srgbClr val="FFFF00"/>
                </a:solidFill>
                <a:latin typeface="宋体" panose="02010600030101010101" pitchFamily="2" charset="-122"/>
              </a:rPr>
              <a:t>通告窗口</a:t>
            </a:r>
            <a:r>
              <a:rPr lang="zh-CN" altLang="en-US" b="1">
                <a:solidFill>
                  <a:schemeClr val="bg1"/>
                </a:solidFill>
                <a:latin typeface="宋体" panose="02010600030101010101" pitchFamily="2" charset="-122"/>
              </a:rPr>
              <a:t>：从接收方接收能力的角度考虑，确定的在没有收到接收方确认情况，发送方可以发送的数据量；</a:t>
            </a:r>
            <a:r>
              <a:rPr lang="zh-CN" altLang="en-US" b="1">
                <a:solidFill>
                  <a:srgbClr val="FFFF00"/>
                </a:solidFill>
                <a:latin typeface="宋体" panose="02010600030101010101" pitchFamily="2" charset="-122"/>
              </a:rPr>
              <a:t>由接收到的</a:t>
            </a:r>
            <a:r>
              <a:rPr lang="en-US" altLang="zh-CN" b="1">
                <a:solidFill>
                  <a:srgbClr val="FFFF00"/>
                </a:solidFill>
                <a:latin typeface="宋体" panose="02010600030101010101" pitchFamily="2" charset="-122"/>
              </a:rPr>
              <a:t>TCP</a:t>
            </a:r>
            <a:r>
              <a:rPr lang="zh-CN" altLang="en-US" b="1">
                <a:solidFill>
                  <a:srgbClr val="FFFF00"/>
                </a:solidFill>
                <a:latin typeface="宋体" panose="02010600030101010101" pitchFamily="2" charset="-122"/>
              </a:rPr>
              <a:t>报文中的窗口大小字段确定</a:t>
            </a:r>
            <a:r>
              <a:rPr lang="zh-CN" altLang="en-US" b="1">
                <a:solidFill>
                  <a:schemeClr val="bg1"/>
                </a:solidFill>
                <a:latin typeface="宋体" panose="02010600030101010101" pitchFamily="2" charset="-122"/>
              </a:rPr>
              <a:t>。</a:t>
            </a:r>
          </a:p>
        </p:txBody>
      </p:sp>
      <p:sp>
        <p:nvSpPr>
          <p:cNvPr id="58373" name="矩形 2"/>
          <p:cNvSpPr>
            <a:spLocks noChangeArrowheads="1"/>
          </p:cNvSpPr>
          <p:nvPr/>
        </p:nvSpPr>
        <p:spPr bwMode="auto">
          <a:xfrm>
            <a:off x="1042988" y="1763713"/>
            <a:ext cx="684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buFont typeface="Wingdings" panose="05000000000000000000" pitchFamily="2" charset="2"/>
              <a:buNone/>
            </a:pPr>
            <a:r>
              <a:rPr lang="zh-CN" altLang="en-US" b="1">
                <a:solidFill>
                  <a:srgbClr val="66FF33"/>
                </a:solidFill>
              </a:rPr>
              <a:t>发送窗口</a:t>
            </a:r>
            <a:r>
              <a:rPr lang="en-US" altLang="zh-CN" b="1">
                <a:solidFill>
                  <a:srgbClr val="66FF33"/>
                </a:solidFill>
              </a:rPr>
              <a:t>=min{</a:t>
            </a:r>
            <a:r>
              <a:rPr lang="zh-CN" altLang="en-US" b="1">
                <a:solidFill>
                  <a:srgbClr val="66FF33"/>
                </a:solidFill>
              </a:rPr>
              <a:t>拥塞窗口，通告窗口</a:t>
            </a:r>
            <a:r>
              <a:rPr lang="en-US" altLang="zh-CN" b="1">
                <a:solidFill>
                  <a:srgbClr val="66FF33"/>
                </a:solidFill>
              </a:rPr>
              <a:t>}</a:t>
            </a:r>
          </a:p>
        </p:txBody>
      </p:sp>
      <p:sp>
        <p:nvSpPr>
          <p:cNvPr id="58374" name="矩形 6"/>
          <p:cNvSpPr>
            <a:spLocks noChangeArrowheads="1"/>
          </p:cNvSpPr>
          <p:nvPr/>
        </p:nvSpPr>
        <p:spPr bwMode="auto">
          <a:xfrm>
            <a:off x="539552" y="912740"/>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b="1" dirty="0">
                <a:solidFill>
                  <a:srgbClr val="FFFF00"/>
                </a:solidFill>
                <a:latin typeface="黑体" panose="02010609060101010101" pitchFamily="49" charset="-122"/>
                <a:ea typeface="黑体" panose="02010609060101010101" pitchFamily="49" charset="-122"/>
              </a:rPr>
              <a:t>发送窗口大小的确定</a:t>
            </a:r>
          </a:p>
        </p:txBody>
      </p:sp>
    </p:spTree>
    <p:extLst>
      <p:ext uri="{BB962C8B-B14F-4D97-AF65-F5344CB8AC3E}">
        <p14:creationId xmlns:p14="http://schemas.microsoft.com/office/powerpoint/2010/main" val="245416026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矩形 2"/>
          <p:cNvSpPr>
            <a:spLocks noChangeArrowheads="1"/>
          </p:cNvSpPr>
          <p:nvPr/>
        </p:nvSpPr>
        <p:spPr bwMode="auto">
          <a:xfrm>
            <a:off x="1042988" y="1763713"/>
            <a:ext cx="684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buFont typeface="Wingdings" panose="05000000000000000000" pitchFamily="2" charset="2"/>
              <a:buNone/>
            </a:pPr>
            <a:r>
              <a:rPr lang="zh-CN" altLang="en-US" b="1">
                <a:solidFill>
                  <a:srgbClr val="66FF33"/>
                </a:solidFill>
              </a:rPr>
              <a:t>发送窗口</a:t>
            </a:r>
            <a:r>
              <a:rPr lang="en-US" altLang="zh-CN" b="1">
                <a:solidFill>
                  <a:srgbClr val="66FF33"/>
                </a:solidFill>
              </a:rPr>
              <a:t>=min{</a:t>
            </a:r>
            <a:r>
              <a:rPr lang="zh-CN" altLang="en-US" b="1">
                <a:solidFill>
                  <a:srgbClr val="66FF33"/>
                </a:solidFill>
              </a:rPr>
              <a:t>拥塞窗口，通告窗口</a:t>
            </a:r>
            <a:r>
              <a:rPr lang="en-US" altLang="zh-CN" b="1">
                <a:solidFill>
                  <a:srgbClr val="66FF33"/>
                </a:solidFill>
              </a:rPr>
              <a:t>}</a:t>
            </a:r>
          </a:p>
        </p:txBody>
      </p:sp>
      <p:sp>
        <p:nvSpPr>
          <p:cNvPr id="6" name="云形 5"/>
          <p:cNvSpPr/>
          <p:nvPr/>
        </p:nvSpPr>
        <p:spPr bwMode="auto">
          <a:xfrm>
            <a:off x="3238500" y="3408363"/>
            <a:ext cx="2808288" cy="1439862"/>
          </a:xfrm>
          <a:prstGeom prst="cloud">
            <a:avLst/>
          </a:prstGeom>
          <a:blipFill>
            <a:blip r:embed="rId2"/>
            <a:tile tx="0" ty="0" sx="100000" sy="100000" flip="none" algn="tl"/>
          </a:blipFill>
          <a:ln w="9525" cap="flat" cmpd="sng" algn="ctr">
            <a:solidFill>
              <a:schemeClr val="tx1"/>
            </a:solidFill>
            <a:prstDash val="solid"/>
            <a:round/>
            <a:headEnd type="none" w="med" len="med"/>
            <a:tailEnd type="none" w="med" len="med"/>
          </a:ln>
        </p:spPr>
        <p:txBody>
          <a:bodyPr>
            <a:spAutoFit/>
          </a:bodyPr>
          <a:lstStyle/>
          <a:p>
            <a:pPr eaLnBrk="1" hangingPunct="1">
              <a:defRPr/>
            </a:pPr>
            <a:endParaRPr lang="zh-CN" altLang="en-US"/>
          </a:p>
        </p:txBody>
      </p:sp>
      <p:pic>
        <p:nvPicPr>
          <p:cNvPr id="59399"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1700" y="3630613"/>
            <a:ext cx="1363663"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3584575"/>
            <a:ext cx="1477963"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1" name="左右箭头 9"/>
          <p:cNvSpPr>
            <a:spLocks noChangeArrowheads="1"/>
          </p:cNvSpPr>
          <p:nvPr/>
        </p:nvSpPr>
        <p:spPr bwMode="auto">
          <a:xfrm>
            <a:off x="2411413" y="3917950"/>
            <a:ext cx="827087" cy="287338"/>
          </a:xfrm>
          <a:prstGeom prst="leftRightArrow">
            <a:avLst>
              <a:gd name="adj1" fmla="val 50000"/>
              <a:gd name="adj2" fmla="val 50146"/>
            </a:avLst>
          </a:prstGeom>
          <a:pattFill prst="ltHorz">
            <a:fgClr>
              <a:schemeClr val="accent1"/>
            </a:fgClr>
            <a:bgClr>
              <a:schemeClr val="bg1"/>
            </a:bgClr>
          </a:pattFill>
          <a:ln w="9525" algn="ctr">
            <a:solidFill>
              <a:schemeClr val="tx1"/>
            </a:solidFill>
            <a:prstDash val="lgDash"/>
            <a:round/>
            <a:headEnd/>
            <a:tailEnd/>
          </a:ln>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59402" name="左右箭头 11"/>
          <p:cNvSpPr>
            <a:spLocks noChangeArrowheads="1"/>
          </p:cNvSpPr>
          <p:nvPr/>
        </p:nvSpPr>
        <p:spPr bwMode="auto">
          <a:xfrm>
            <a:off x="6046788" y="3917950"/>
            <a:ext cx="827087" cy="287338"/>
          </a:xfrm>
          <a:prstGeom prst="leftRightArrow">
            <a:avLst>
              <a:gd name="adj1" fmla="val 50000"/>
              <a:gd name="adj2" fmla="val 50146"/>
            </a:avLst>
          </a:prstGeom>
          <a:pattFill prst="ltHorz">
            <a:fgClr>
              <a:schemeClr val="accent1"/>
            </a:fgClr>
            <a:bgClr>
              <a:schemeClr val="bg1"/>
            </a:bgClr>
          </a:pattFill>
          <a:ln w="9525" algn="ctr">
            <a:solidFill>
              <a:schemeClr val="tx1"/>
            </a:solidFill>
            <a:prstDash val="lgDash"/>
            <a:round/>
            <a:headEnd/>
            <a:tailEnd/>
          </a:ln>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59403" name="矩形 12"/>
          <p:cNvSpPr>
            <a:spLocks noChangeArrowheads="1"/>
          </p:cNvSpPr>
          <p:nvPr/>
        </p:nvSpPr>
        <p:spPr bwMode="auto">
          <a:xfrm>
            <a:off x="6238875" y="2963863"/>
            <a:ext cx="2259013"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sz="2000" b="1"/>
              <a:t>通告窗口：</a:t>
            </a:r>
            <a:r>
              <a:rPr lang="en-US" altLang="zh-CN" sz="2000" b="1"/>
              <a:t>5000</a:t>
            </a:r>
            <a:endParaRPr lang="zh-CN" altLang="en-US" sz="2000"/>
          </a:p>
        </p:txBody>
      </p:sp>
      <p:sp>
        <p:nvSpPr>
          <p:cNvPr id="59404" name="矩形标注 13"/>
          <p:cNvSpPr>
            <a:spLocks noChangeArrowheads="1"/>
          </p:cNvSpPr>
          <p:nvPr/>
        </p:nvSpPr>
        <p:spPr bwMode="auto">
          <a:xfrm>
            <a:off x="5546725" y="5300663"/>
            <a:ext cx="2881313" cy="708025"/>
          </a:xfrm>
          <a:prstGeom prst="wedgeRectCallout">
            <a:avLst>
              <a:gd name="adj1" fmla="val 29667"/>
              <a:gd name="adj2" fmla="val -145653"/>
            </a:avLst>
          </a:prstGeom>
          <a:solidFill>
            <a:schemeClr val="bg1"/>
          </a:solidFill>
          <a:ln w="9525" algn="ctr">
            <a:solidFill>
              <a:schemeClr val="tx1"/>
            </a:solidFill>
            <a:round/>
            <a:headEnd/>
            <a:tailEnd/>
          </a:ln>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000"/>
              <a:t>我没有给确认时，最多发</a:t>
            </a:r>
            <a:r>
              <a:rPr lang="en-US" altLang="zh-CN" sz="2000"/>
              <a:t>5000</a:t>
            </a:r>
            <a:r>
              <a:rPr lang="zh-CN" altLang="en-US" sz="2000"/>
              <a:t>字节</a:t>
            </a:r>
          </a:p>
        </p:txBody>
      </p:sp>
      <p:sp>
        <p:nvSpPr>
          <p:cNvPr id="59405" name="左箭头 14"/>
          <p:cNvSpPr>
            <a:spLocks noChangeArrowheads="1"/>
          </p:cNvSpPr>
          <p:nvPr/>
        </p:nvSpPr>
        <p:spPr bwMode="auto">
          <a:xfrm>
            <a:off x="5867400" y="3049588"/>
            <a:ext cx="371475" cy="169862"/>
          </a:xfrm>
          <a:prstGeom prst="leftArrow">
            <a:avLst>
              <a:gd name="adj1" fmla="val 50000"/>
              <a:gd name="adj2" fmla="val 50208"/>
            </a:avLst>
          </a:prstGeom>
          <a:solidFill>
            <a:srgbClr val="FFFF00"/>
          </a:solidFill>
          <a:ln w="9525" algn="ctr">
            <a:solidFill>
              <a:schemeClr val="tx1"/>
            </a:solidFill>
            <a:round/>
            <a:headEnd/>
            <a:tailEnd/>
          </a:ln>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59406" name="下弧形箭头 15"/>
          <p:cNvSpPr>
            <a:spLocks noChangeArrowheads="1"/>
          </p:cNvSpPr>
          <p:nvPr/>
        </p:nvSpPr>
        <p:spPr bwMode="auto">
          <a:xfrm>
            <a:off x="2265363" y="4652963"/>
            <a:ext cx="1298575" cy="417512"/>
          </a:xfrm>
          <a:prstGeom prst="curvedUpArrow">
            <a:avLst>
              <a:gd name="adj1" fmla="val 24954"/>
              <a:gd name="adj2" fmla="val 49923"/>
              <a:gd name="adj3" fmla="val 25000"/>
            </a:avLst>
          </a:prstGeom>
          <a:solidFill>
            <a:srgbClr val="FFFF00"/>
          </a:solidFill>
          <a:ln w="9525" algn="ctr">
            <a:solidFill>
              <a:schemeClr val="tx1"/>
            </a:solidFill>
            <a:round/>
            <a:headEnd/>
            <a:tailEnd/>
          </a:ln>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59407" name="矩形标注 18"/>
          <p:cNvSpPr>
            <a:spLocks noChangeArrowheads="1"/>
          </p:cNvSpPr>
          <p:nvPr/>
        </p:nvSpPr>
        <p:spPr bwMode="auto">
          <a:xfrm>
            <a:off x="468313" y="5300663"/>
            <a:ext cx="2879725" cy="1016000"/>
          </a:xfrm>
          <a:prstGeom prst="wedgeRectCallout">
            <a:avLst>
              <a:gd name="adj1" fmla="val -28259"/>
              <a:gd name="adj2" fmla="val -142986"/>
            </a:avLst>
          </a:prstGeom>
          <a:solidFill>
            <a:schemeClr val="bg1"/>
          </a:solidFill>
          <a:ln w="9525" algn="ctr">
            <a:solidFill>
              <a:schemeClr val="tx1"/>
            </a:solidFill>
            <a:round/>
            <a:headEnd/>
            <a:tailEnd/>
          </a:ln>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000"/>
              <a:t>感知到当前网络有些堵，拥塞窗口设置为</a:t>
            </a:r>
            <a:r>
              <a:rPr lang="en-US" altLang="zh-CN" sz="2000"/>
              <a:t>3000</a:t>
            </a:r>
            <a:r>
              <a:rPr lang="zh-CN" altLang="en-US" sz="2000"/>
              <a:t>字节</a:t>
            </a:r>
          </a:p>
        </p:txBody>
      </p:sp>
      <p:sp>
        <p:nvSpPr>
          <p:cNvPr id="59408" name="矩形 16"/>
          <p:cNvSpPr>
            <a:spLocks noChangeArrowheads="1"/>
          </p:cNvSpPr>
          <p:nvPr/>
        </p:nvSpPr>
        <p:spPr bwMode="auto">
          <a:xfrm>
            <a:off x="554038" y="2916238"/>
            <a:ext cx="3008312" cy="52228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b="1">
                <a:solidFill>
                  <a:srgbClr val="66FF33"/>
                </a:solidFill>
              </a:rPr>
              <a:t>发送窗口为</a:t>
            </a:r>
            <a:r>
              <a:rPr lang="en-US" altLang="zh-CN" b="1">
                <a:solidFill>
                  <a:srgbClr val="66FF33"/>
                </a:solidFill>
              </a:rPr>
              <a:t>3000</a:t>
            </a:r>
            <a:endParaRPr lang="zh-CN" altLang="en-US"/>
          </a:p>
        </p:txBody>
      </p:sp>
      <p:sp>
        <p:nvSpPr>
          <p:cNvPr id="17" name="矩形 6"/>
          <p:cNvSpPr>
            <a:spLocks noChangeArrowheads="1"/>
          </p:cNvSpPr>
          <p:nvPr/>
        </p:nvSpPr>
        <p:spPr bwMode="auto">
          <a:xfrm>
            <a:off x="539552" y="912740"/>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b="1" dirty="0">
                <a:solidFill>
                  <a:srgbClr val="FFFF00"/>
                </a:solidFill>
                <a:latin typeface="黑体" panose="02010609060101010101" pitchFamily="49" charset="-122"/>
                <a:ea typeface="黑体" panose="02010609060101010101" pitchFamily="49" charset="-122"/>
              </a:rPr>
              <a:t>发送窗口大小的确定</a:t>
            </a:r>
          </a:p>
        </p:txBody>
      </p:sp>
    </p:spTree>
    <p:extLst>
      <p:ext uri="{BB962C8B-B14F-4D97-AF65-F5344CB8AC3E}">
        <p14:creationId xmlns:p14="http://schemas.microsoft.com/office/powerpoint/2010/main" val="284486848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1"/>
          <p:cNvSpPr>
            <a:spLocks noChangeArrowheads="1"/>
          </p:cNvSpPr>
          <p:nvPr/>
        </p:nvSpPr>
        <p:spPr bwMode="auto">
          <a:xfrm>
            <a:off x="6350" y="41275"/>
            <a:ext cx="9175750" cy="65563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en-US" altLang="zh-CN"/>
              <a:t>                                                                       </a:t>
            </a:r>
            <a:endParaRPr lang="zh-CN" altLang="en-US"/>
          </a:p>
        </p:txBody>
      </p:sp>
      <p:sp>
        <p:nvSpPr>
          <p:cNvPr id="60419" name="Line 4"/>
          <p:cNvSpPr>
            <a:spLocks noChangeShapeType="1"/>
          </p:cNvSpPr>
          <p:nvPr/>
        </p:nvSpPr>
        <p:spPr bwMode="auto">
          <a:xfrm>
            <a:off x="3433763" y="2490788"/>
            <a:ext cx="0" cy="413226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20" name="Rectangle 25"/>
          <p:cNvSpPr>
            <a:spLocks noChangeArrowheads="1"/>
          </p:cNvSpPr>
          <p:nvPr/>
        </p:nvSpPr>
        <p:spPr bwMode="auto">
          <a:xfrm>
            <a:off x="34925" y="2127250"/>
            <a:ext cx="346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a:t>
            </a:r>
          </a:p>
        </p:txBody>
      </p:sp>
      <p:sp>
        <p:nvSpPr>
          <p:cNvPr id="60421" name="Rectangle 26"/>
          <p:cNvSpPr>
            <a:spLocks noChangeArrowheads="1"/>
          </p:cNvSpPr>
          <p:nvPr/>
        </p:nvSpPr>
        <p:spPr bwMode="auto">
          <a:xfrm>
            <a:off x="3246438" y="2127250"/>
            <a:ext cx="333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B</a:t>
            </a:r>
          </a:p>
        </p:txBody>
      </p:sp>
      <p:grpSp>
        <p:nvGrpSpPr>
          <p:cNvPr id="23" name="组合 22"/>
          <p:cNvGrpSpPr>
            <a:grpSpLocks/>
          </p:cNvGrpSpPr>
          <p:nvPr/>
        </p:nvGrpSpPr>
        <p:grpSpPr bwMode="auto">
          <a:xfrm>
            <a:off x="201613" y="3614738"/>
            <a:ext cx="7550150" cy="485775"/>
            <a:chOff x="201613" y="3614738"/>
            <a:chExt cx="7550150" cy="485775"/>
          </a:xfrm>
        </p:grpSpPr>
        <p:sp>
          <p:nvSpPr>
            <p:cNvPr id="60465" name="Line 19"/>
            <p:cNvSpPr>
              <a:spLocks noChangeShapeType="1"/>
            </p:cNvSpPr>
            <p:nvPr/>
          </p:nvSpPr>
          <p:spPr bwMode="auto">
            <a:xfrm flipH="1">
              <a:off x="201613" y="3937000"/>
              <a:ext cx="3249612" cy="0"/>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6" name="Rectangle 20"/>
            <p:cNvSpPr>
              <a:spLocks noChangeArrowheads="1"/>
            </p:cNvSpPr>
            <p:nvPr/>
          </p:nvSpPr>
          <p:spPr bwMode="auto">
            <a:xfrm flipH="1">
              <a:off x="325438" y="3614738"/>
              <a:ext cx="317234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dirty="0">
                  <a:solidFill>
                    <a:schemeClr val="folHlink"/>
                  </a:solidFill>
                  <a:latin typeface="Times New Roman" panose="02020603050405020304" pitchFamily="18" charset="0"/>
                  <a:ea typeface="黑体" panose="02010609060101010101" pitchFamily="49" charset="-122"/>
                </a:rPr>
                <a:t>ACK = 1, </a:t>
              </a:r>
              <a:r>
                <a:rPr kumimoji="1" lang="en-US" altLang="zh-CN" sz="1600" dirty="0" err="1">
                  <a:solidFill>
                    <a:schemeClr val="folHlink"/>
                  </a:solidFill>
                  <a:latin typeface="Times New Roman" panose="02020603050405020304" pitchFamily="18" charset="0"/>
                  <a:ea typeface="黑体" panose="02010609060101010101" pitchFamily="49" charset="-122"/>
                </a:rPr>
                <a:t>ackseq</a:t>
              </a:r>
              <a:r>
                <a:rPr kumimoji="1" lang="en-US" altLang="zh-CN" sz="1600" dirty="0">
                  <a:solidFill>
                    <a:schemeClr val="folHlink"/>
                  </a:solidFill>
                  <a:latin typeface="Times New Roman" panose="02020603050405020304" pitchFamily="18" charset="0"/>
                  <a:ea typeface="黑体" panose="02010609060101010101" pitchFamily="49" charset="-122"/>
                </a:rPr>
                <a:t> = 201, </a:t>
              </a:r>
              <a:r>
                <a:rPr kumimoji="1" lang="en-US" altLang="zh-CN" sz="1600" dirty="0" err="1">
                  <a:solidFill>
                    <a:schemeClr val="folHlink"/>
                  </a:solidFill>
                  <a:latin typeface="Times New Roman" panose="02020603050405020304" pitchFamily="18" charset="0"/>
                  <a:ea typeface="黑体" panose="02010609060101010101" pitchFamily="49" charset="-122"/>
                </a:rPr>
                <a:t>rwnd</a:t>
              </a:r>
              <a:r>
                <a:rPr kumimoji="1" lang="en-US" altLang="zh-CN" sz="1600" dirty="0">
                  <a:solidFill>
                    <a:schemeClr val="folHlink"/>
                  </a:solidFill>
                  <a:latin typeface="Times New Roman" panose="02020603050405020304" pitchFamily="18" charset="0"/>
                  <a:ea typeface="黑体" panose="02010609060101010101" pitchFamily="49" charset="-122"/>
                </a:rPr>
                <a:t> = 300</a:t>
              </a:r>
            </a:p>
          </p:txBody>
        </p:sp>
        <p:sp>
          <p:nvSpPr>
            <p:cNvPr id="60467" name="Rectangle 27"/>
            <p:cNvSpPr>
              <a:spLocks noChangeArrowheads="1"/>
            </p:cNvSpPr>
            <p:nvPr/>
          </p:nvSpPr>
          <p:spPr bwMode="auto">
            <a:xfrm>
              <a:off x="3576638" y="3736975"/>
              <a:ext cx="41751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800">
                  <a:solidFill>
                    <a:schemeClr val="folHlink"/>
                  </a:solidFill>
                  <a:latin typeface="Times New Roman" panose="02020603050405020304" pitchFamily="18" charset="0"/>
                  <a:ea typeface="黑体" panose="02010609060101010101" pitchFamily="49" charset="-122"/>
                </a:rPr>
                <a:t>允许 </a:t>
              </a: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发送序号 </a:t>
              </a:r>
              <a:r>
                <a:rPr kumimoji="1" lang="en-US" altLang="zh-CN" sz="1800">
                  <a:solidFill>
                    <a:schemeClr val="folHlink"/>
                  </a:solidFill>
                  <a:latin typeface="Times New Roman" panose="02020603050405020304" pitchFamily="18" charset="0"/>
                  <a:ea typeface="黑体" panose="02010609060101010101" pitchFamily="49" charset="-122"/>
                </a:rPr>
                <a:t>201 </a:t>
              </a:r>
              <a:r>
                <a:rPr kumimoji="1" lang="zh-CN" altLang="en-US" sz="1800">
                  <a:solidFill>
                    <a:schemeClr val="folHlink"/>
                  </a:solidFill>
                  <a:latin typeface="Times New Roman" panose="02020603050405020304" pitchFamily="18" charset="0"/>
                  <a:ea typeface="黑体" panose="02010609060101010101" pitchFamily="49" charset="-122"/>
                </a:rPr>
                <a:t>至 </a:t>
              </a:r>
              <a:r>
                <a:rPr kumimoji="1" lang="en-US" altLang="zh-CN" sz="1800">
                  <a:solidFill>
                    <a:schemeClr val="folHlink"/>
                  </a:solidFill>
                  <a:latin typeface="Times New Roman" panose="02020603050405020304" pitchFamily="18" charset="0"/>
                  <a:ea typeface="黑体" panose="02010609060101010101" pitchFamily="49" charset="-122"/>
                </a:rPr>
                <a:t>500  </a:t>
              </a:r>
              <a:r>
                <a:rPr kumimoji="1" lang="zh-CN" altLang="en-US" sz="1800">
                  <a:solidFill>
                    <a:schemeClr val="folHlink"/>
                  </a:solidFill>
                  <a:latin typeface="Times New Roman" panose="02020603050405020304" pitchFamily="18" charset="0"/>
                  <a:ea typeface="黑体" panose="02010609060101010101" pitchFamily="49" charset="-122"/>
                </a:rPr>
                <a:t>共 </a:t>
              </a:r>
              <a:r>
                <a:rPr kumimoji="1" lang="en-US" altLang="zh-CN" sz="1800">
                  <a:solidFill>
                    <a:schemeClr val="folHlink"/>
                  </a:solidFill>
                  <a:latin typeface="Times New Roman" panose="02020603050405020304" pitchFamily="18" charset="0"/>
                  <a:ea typeface="黑体" panose="02010609060101010101" pitchFamily="49" charset="-122"/>
                </a:rPr>
                <a:t>300 </a:t>
              </a:r>
              <a:r>
                <a:rPr kumimoji="1" lang="zh-CN" altLang="en-US" sz="1800">
                  <a:solidFill>
                    <a:schemeClr val="folHlink"/>
                  </a:solidFill>
                  <a:latin typeface="Times New Roman" panose="02020603050405020304" pitchFamily="18" charset="0"/>
                  <a:ea typeface="黑体" panose="02010609060101010101" pitchFamily="49" charset="-122"/>
                </a:rPr>
                <a:t>字节</a:t>
              </a:r>
            </a:p>
          </p:txBody>
        </p:sp>
      </p:grpSp>
      <p:grpSp>
        <p:nvGrpSpPr>
          <p:cNvPr id="27" name="组合 26"/>
          <p:cNvGrpSpPr>
            <a:grpSpLocks/>
          </p:cNvGrpSpPr>
          <p:nvPr/>
        </p:nvGrpSpPr>
        <p:grpSpPr bwMode="auto">
          <a:xfrm>
            <a:off x="230188" y="2730500"/>
            <a:ext cx="8021637" cy="495300"/>
            <a:chOff x="230188" y="2730500"/>
            <a:chExt cx="8021637" cy="495300"/>
          </a:xfrm>
        </p:grpSpPr>
        <p:sp>
          <p:nvSpPr>
            <p:cNvPr id="60462" name="Line 13"/>
            <p:cNvSpPr>
              <a:spLocks noChangeShapeType="1"/>
            </p:cNvSpPr>
            <p:nvPr/>
          </p:nvSpPr>
          <p:spPr bwMode="auto">
            <a:xfrm>
              <a:off x="230188" y="3068638"/>
              <a:ext cx="3192462"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3" name="Rectangle 14"/>
            <p:cNvSpPr>
              <a:spLocks noChangeArrowheads="1"/>
            </p:cNvSpPr>
            <p:nvPr/>
          </p:nvSpPr>
          <p:spPr bwMode="auto">
            <a:xfrm>
              <a:off x="754063" y="2730500"/>
              <a:ext cx="18208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101, DATA</a:t>
              </a:r>
            </a:p>
          </p:txBody>
        </p:sp>
        <p:sp>
          <p:nvSpPr>
            <p:cNvPr id="60464" name="Rectangle 28"/>
            <p:cNvSpPr>
              <a:spLocks noChangeArrowheads="1"/>
            </p:cNvSpPr>
            <p:nvPr/>
          </p:nvSpPr>
          <p:spPr bwMode="auto">
            <a:xfrm>
              <a:off x="3562350" y="2862263"/>
              <a:ext cx="4689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发送了序号 </a:t>
              </a:r>
              <a:r>
                <a:rPr kumimoji="1" lang="en-US" altLang="zh-CN" sz="1800">
                  <a:solidFill>
                    <a:schemeClr val="folHlink"/>
                  </a:solidFill>
                  <a:latin typeface="Times New Roman" panose="02020603050405020304" pitchFamily="18" charset="0"/>
                  <a:ea typeface="黑体" panose="02010609060101010101" pitchFamily="49" charset="-122"/>
                </a:rPr>
                <a:t>101 </a:t>
              </a:r>
              <a:r>
                <a:rPr kumimoji="1" lang="zh-CN" altLang="en-US" sz="1800">
                  <a:solidFill>
                    <a:schemeClr val="folHlink"/>
                  </a:solidFill>
                  <a:latin typeface="Times New Roman" panose="02020603050405020304" pitchFamily="18" charset="0"/>
                  <a:ea typeface="黑体" panose="02010609060101010101" pitchFamily="49" charset="-122"/>
                </a:rPr>
                <a:t>至 </a:t>
              </a:r>
              <a:r>
                <a:rPr kumimoji="1" lang="en-US" altLang="zh-CN" sz="1800">
                  <a:solidFill>
                    <a:schemeClr val="folHlink"/>
                  </a:solidFill>
                  <a:latin typeface="Times New Roman" panose="02020603050405020304" pitchFamily="18" charset="0"/>
                  <a:ea typeface="黑体" panose="02010609060101010101" pitchFamily="49" charset="-122"/>
                </a:rPr>
                <a:t>200</a:t>
              </a:r>
              <a:r>
                <a:rPr kumimoji="1" lang="zh-CN" altLang="en-US" sz="1800">
                  <a:solidFill>
                    <a:schemeClr val="folHlink"/>
                  </a:solidFill>
                  <a:latin typeface="Times New Roman" panose="02020603050405020304" pitchFamily="18" charset="0"/>
                  <a:ea typeface="黑体" panose="02010609060101010101" pitchFamily="49" charset="-122"/>
                </a:rPr>
                <a:t>，还能发送 </a:t>
              </a:r>
              <a:r>
                <a:rPr kumimoji="1" lang="en-US" altLang="zh-CN" sz="1800">
                  <a:solidFill>
                    <a:schemeClr val="folHlink"/>
                  </a:solidFill>
                  <a:latin typeface="Times New Roman" panose="02020603050405020304" pitchFamily="18" charset="0"/>
                  <a:ea typeface="黑体" panose="02010609060101010101" pitchFamily="49" charset="-122"/>
                </a:rPr>
                <a:t>200 </a:t>
              </a:r>
              <a:r>
                <a:rPr kumimoji="1" lang="zh-CN" altLang="en-US" sz="1800">
                  <a:solidFill>
                    <a:schemeClr val="folHlink"/>
                  </a:solidFill>
                  <a:latin typeface="Times New Roman" panose="02020603050405020304" pitchFamily="18" charset="0"/>
                  <a:ea typeface="黑体" panose="02010609060101010101" pitchFamily="49" charset="-122"/>
                </a:rPr>
                <a:t>字节</a:t>
              </a:r>
            </a:p>
          </p:txBody>
        </p:sp>
      </p:grpSp>
      <p:grpSp>
        <p:nvGrpSpPr>
          <p:cNvPr id="31" name="组合 30"/>
          <p:cNvGrpSpPr>
            <a:grpSpLocks/>
          </p:cNvGrpSpPr>
          <p:nvPr/>
        </p:nvGrpSpPr>
        <p:grpSpPr bwMode="auto">
          <a:xfrm>
            <a:off x="228600" y="3992563"/>
            <a:ext cx="8937625" cy="519112"/>
            <a:chOff x="228600" y="3992563"/>
            <a:chExt cx="8937625" cy="519112"/>
          </a:xfrm>
        </p:grpSpPr>
        <p:sp>
          <p:nvSpPr>
            <p:cNvPr id="60459" name="Line 11"/>
            <p:cNvSpPr>
              <a:spLocks noChangeShapeType="1"/>
            </p:cNvSpPr>
            <p:nvPr/>
          </p:nvSpPr>
          <p:spPr bwMode="auto">
            <a:xfrm>
              <a:off x="228600" y="4346575"/>
              <a:ext cx="3195638"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0" name="Rectangle 12"/>
            <p:cNvSpPr>
              <a:spLocks noChangeArrowheads="1"/>
            </p:cNvSpPr>
            <p:nvPr/>
          </p:nvSpPr>
          <p:spPr bwMode="auto">
            <a:xfrm>
              <a:off x="754063" y="3992563"/>
              <a:ext cx="18208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301, DATA</a:t>
              </a:r>
            </a:p>
          </p:txBody>
        </p:sp>
        <p:sp>
          <p:nvSpPr>
            <p:cNvPr id="60461" name="Rectangle 29"/>
            <p:cNvSpPr>
              <a:spLocks noChangeArrowheads="1"/>
            </p:cNvSpPr>
            <p:nvPr/>
          </p:nvSpPr>
          <p:spPr bwMode="auto">
            <a:xfrm>
              <a:off x="3562350" y="4148138"/>
              <a:ext cx="5603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dirty="0">
                  <a:solidFill>
                    <a:schemeClr val="folHlink"/>
                  </a:solidFill>
                  <a:latin typeface="Times New Roman" panose="02020603050405020304" pitchFamily="18" charset="0"/>
                  <a:ea typeface="黑体" panose="02010609060101010101" pitchFamily="49" charset="-122"/>
                </a:rPr>
                <a:t>A </a:t>
              </a:r>
              <a:r>
                <a:rPr kumimoji="1" lang="zh-CN" altLang="en-US" sz="1800" dirty="0">
                  <a:solidFill>
                    <a:schemeClr val="folHlink"/>
                  </a:solidFill>
                  <a:latin typeface="Times New Roman" panose="02020603050405020304" pitchFamily="18" charset="0"/>
                  <a:ea typeface="黑体" panose="02010609060101010101" pitchFamily="49" charset="-122"/>
                </a:rPr>
                <a:t>发送了序号 </a:t>
              </a:r>
              <a:r>
                <a:rPr kumimoji="1" lang="en-US" altLang="zh-CN" sz="1800" dirty="0">
                  <a:solidFill>
                    <a:schemeClr val="folHlink"/>
                  </a:solidFill>
                  <a:latin typeface="Times New Roman" panose="02020603050405020304" pitchFamily="18" charset="0"/>
                  <a:ea typeface="黑体" panose="02010609060101010101" pitchFamily="49" charset="-122"/>
                </a:rPr>
                <a:t>301 </a:t>
              </a:r>
              <a:r>
                <a:rPr kumimoji="1" lang="zh-CN" altLang="en-US" sz="1800" dirty="0">
                  <a:solidFill>
                    <a:schemeClr val="folHlink"/>
                  </a:solidFill>
                  <a:latin typeface="Times New Roman" panose="02020603050405020304" pitchFamily="18" charset="0"/>
                  <a:ea typeface="黑体" panose="02010609060101010101" pitchFamily="49" charset="-122"/>
                </a:rPr>
                <a:t>至 </a:t>
              </a:r>
              <a:r>
                <a:rPr kumimoji="1" lang="en-US" altLang="zh-CN" sz="1800" dirty="0">
                  <a:solidFill>
                    <a:schemeClr val="folHlink"/>
                  </a:solidFill>
                  <a:latin typeface="Times New Roman" panose="02020603050405020304" pitchFamily="18" charset="0"/>
                  <a:ea typeface="黑体" panose="02010609060101010101" pitchFamily="49" charset="-122"/>
                </a:rPr>
                <a:t>400</a:t>
              </a:r>
              <a:r>
                <a:rPr kumimoji="1" lang="zh-CN" altLang="en-US" sz="1800" dirty="0">
                  <a:solidFill>
                    <a:schemeClr val="folHlink"/>
                  </a:solidFill>
                  <a:latin typeface="Times New Roman" panose="02020603050405020304" pitchFamily="18" charset="0"/>
                  <a:ea typeface="黑体" panose="02010609060101010101" pitchFamily="49" charset="-122"/>
                </a:rPr>
                <a:t>，还能再发送 </a:t>
              </a:r>
              <a:r>
                <a:rPr kumimoji="1" lang="en-US" altLang="zh-CN" sz="1800" dirty="0">
                  <a:solidFill>
                    <a:schemeClr val="folHlink"/>
                  </a:solidFill>
                  <a:latin typeface="Times New Roman" panose="02020603050405020304" pitchFamily="18" charset="0"/>
                  <a:ea typeface="黑体" panose="02010609060101010101" pitchFamily="49" charset="-122"/>
                </a:rPr>
                <a:t>100 </a:t>
              </a:r>
              <a:r>
                <a:rPr kumimoji="1" lang="zh-CN" altLang="en-US" sz="1800" dirty="0">
                  <a:solidFill>
                    <a:schemeClr val="folHlink"/>
                  </a:solidFill>
                  <a:latin typeface="Times New Roman" panose="02020603050405020304" pitchFamily="18" charset="0"/>
                  <a:ea typeface="黑体" panose="02010609060101010101" pitchFamily="49" charset="-122"/>
                </a:rPr>
                <a:t>字节新数据</a:t>
              </a:r>
            </a:p>
          </p:txBody>
        </p:sp>
      </p:grpSp>
      <p:grpSp>
        <p:nvGrpSpPr>
          <p:cNvPr id="35" name="组合 34"/>
          <p:cNvGrpSpPr>
            <a:grpSpLocks/>
          </p:cNvGrpSpPr>
          <p:nvPr/>
        </p:nvGrpSpPr>
        <p:grpSpPr bwMode="auto">
          <a:xfrm>
            <a:off x="231775" y="2327275"/>
            <a:ext cx="7791450" cy="484188"/>
            <a:chOff x="231775" y="2327275"/>
            <a:chExt cx="7791450" cy="484188"/>
          </a:xfrm>
        </p:grpSpPr>
        <p:sp>
          <p:nvSpPr>
            <p:cNvPr id="60456" name="Line 5"/>
            <p:cNvSpPr>
              <a:spLocks noChangeShapeType="1"/>
            </p:cNvSpPr>
            <p:nvPr/>
          </p:nvSpPr>
          <p:spPr bwMode="auto">
            <a:xfrm>
              <a:off x="231775" y="2649538"/>
              <a:ext cx="3190875"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7" name="Rectangle 6"/>
            <p:cNvSpPr>
              <a:spLocks noChangeArrowheads="1"/>
            </p:cNvSpPr>
            <p:nvPr/>
          </p:nvSpPr>
          <p:spPr bwMode="auto">
            <a:xfrm>
              <a:off x="754063" y="2327275"/>
              <a:ext cx="15922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1, DATA</a:t>
              </a:r>
            </a:p>
          </p:txBody>
        </p:sp>
        <p:sp>
          <p:nvSpPr>
            <p:cNvPr id="60458" name="Rectangle 30"/>
            <p:cNvSpPr>
              <a:spLocks noChangeArrowheads="1"/>
            </p:cNvSpPr>
            <p:nvPr/>
          </p:nvSpPr>
          <p:spPr bwMode="auto">
            <a:xfrm>
              <a:off x="3562350" y="2447925"/>
              <a:ext cx="4460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发送了序号 </a:t>
              </a:r>
              <a:r>
                <a:rPr kumimoji="1" lang="en-US" altLang="zh-CN" sz="1800">
                  <a:solidFill>
                    <a:schemeClr val="folHlink"/>
                  </a:solidFill>
                  <a:latin typeface="Times New Roman" panose="02020603050405020304" pitchFamily="18" charset="0"/>
                  <a:ea typeface="黑体" panose="02010609060101010101" pitchFamily="49" charset="-122"/>
                </a:rPr>
                <a:t>1 </a:t>
              </a:r>
              <a:r>
                <a:rPr kumimoji="1" lang="zh-CN" altLang="en-US" sz="1800">
                  <a:solidFill>
                    <a:schemeClr val="folHlink"/>
                  </a:solidFill>
                  <a:latin typeface="Times New Roman" panose="02020603050405020304" pitchFamily="18" charset="0"/>
                  <a:ea typeface="黑体" panose="02010609060101010101" pitchFamily="49" charset="-122"/>
                </a:rPr>
                <a:t>至 </a:t>
              </a:r>
              <a:r>
                <a:rPr kumimoji="1" lang="en-US" altLang="zh-CN" sz="1800">
                  <a:solidFill>
                    <a:schemeClr val="folHlink"/>
                  </a:solidFill>
                  <a:latin typeface="Times New Roman" panose="02020603050405020304" pitchFamily="18" charset="0"/>
                  <a:ea typeface="黑体" panose="02010609060101010101" pitchFamily="49" charset="-122"/>
                </a:rPr>
                <a:t>100</a:t>
              </a:r>
              <a:r>
                <a:rPr kumimoji="1" lang="zh-CN" altLang="en-US" sz="1800">
                  <a:solidFill>
                    <a:schemeClr val="folHlink"/>
                  </a:solidFill>
                  <a:latin typeface="Times New Roman" panose="02020603050405020304" pitchFamily="18" charset="0"/>
                  <a:ea typeface="黑体" panose="02010609060101010101" pitchFamily="49" charset="-122"/>
                </a:rPr>
                <a:t>，还能发送 </a:t>
              </a:r>
              <a:r>
                <a:rPr kumimoji="1" lang="en-US" altLang="zh-CN" sz="1800">
                  <a:solidFill>
                    <a:schemeClr val="folHlink"/>
                  </a:solidFill>
                  <a:latin typeface="Times New Roman" panose="02020603050405020304" pitchFamily="18" charset="0"/>
                  <a:ea typeface="黑体" panose="02010609060101010101" pitchFamily="49" charset="-122"/>
                </a:rPr>
                <a:t>300 </a:t>
              </a:r>
              <a:r>
                <a:rPr kumimoji="1" lang="zh-CN" altLang="en-US" sz="1800">
                  <a:solidFill>
                    <a:schemeClr val="folHlink"/>
                  </a:solidFill>
                  <a:latin typeface="Times New Roman" panose="02020603050405020304" pitchFamily="18" charset="0"/>
                  <a:ea typeface="黑体" panose="02010609060101010101" pitchFamily="49" charset="-122"/>
                </a:rPr>
                <a:t>字节</a:t>
              </a:r>
            </a:p>
          </p:txBody>
        </p:sp>
      </p:grpSp>
      <p:grpSp>
        <p:nvGrpSpPr>
          <p:cNvPr id="39" name="组合 38"/>
          <p:cNvGrpSpPr>
            <a:grpSpLocks/>
          </p:cNvGrpSpPr>
          <p:nvPr/>
        </p:nvGrpSpPr>
        <p:grpSpPr bwMode="auto">
          <a:xfrm>
            <a:off x="234950" y="4437063"/>
            <a:ext cx="8259763" cy="514350"/>
            <a:chOff x="234950" y="4437063"/>
            <a:chExt cx="8259763" cy="514350"/>
          </a:xfrm>
        </p:grpSpPr>
        <p:sp>
          <p:nvSpPr>
            <p:cNvPr id="60453" name="Line 9"/>
            <p:cNvSpPr>
              <a:spLocks noChangeShapeType="1"/>
            </p:cNvSpPr>
            <p:nvPr/>
          </p:nvSpPr>
          <p:spPr bwMode="auto">
            <a:xfrm>
              <a:off x="234950" y="4781550"/>
              <a:ext cx="3182938"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4" name="Rectangle 10"/>
            <p:cNvSpPr>
              <a:spLocks noChangeArrowheads="1"/>
            </p:cNvSpPr>
            <p:nvPr/>
          </p:nvSpPr>
          <p:spPr bwMode="auto">
            <a:xfrm>
              <a:off x="754063" y="4437063"/>
              <a:ext cx="18208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401, DATA</a:t>
              </a:r>
            </a:p>
          </p:txBody>
        </p:sp>
        <p:sp>
          <p:nvSpPr>
            <p:cNvPr id="60455" name="Rectangle 31"/>
            <p:cNvSpPr>
              <a:spLocks noChangeArrowheads="1"/>
            </p:cNvSpPr>
            <p:nvPr/>
          </p:nvSpPr>
          <p:spPr bwMode="auto">
            <a:xfrm>
              <a:off x="3576638" y="4587875"/>
              <a:ext cx="4918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发送了序号 </a:t>
              </a:r>
              <a:r>
                <a:rPr kumimoji="1" lang="en-US" altLang="zh-CN" sz="1800">
                  <a:solidFill>
                    <a:schemeClr val="folHlink"/>
                  </a:solidFill>
                  <a:latin typeface="Times New Roman" panose="02020603050405020304" pitchFamily="18" charset="0"/>
                  <a:ea typeface="黑体" panose="02010609060101010101" pitchFamily="49" charset="-122"/>
                </a:rPr>
                <a:t>401 </a:t>
              </a:r>
              <a:r>
                <a:rPr kumimoji="1" lang="zh-CN" altLang="en-US" sz="1800">
                  <a:solidFill>
                    <a:schemeClr val="folHlink"/>
                  </a:solidFill>
                  <a:latin typeface="Times New Roman" panose="02020603050405020304" pitchFamily="18" charset="0"/>
                  <a:ea typeface="黑体" panose="02010609060101010101" pitchFamily="49" charset="-122"/>
                </a:rPr>
                <a:t>至 </a:t>
              </a:r>
              <a:r>
                <a:rPr kumimoji="1" lang="en-US" altLang="zh-CN" sz="1800">
                  <a:solidFill>
                    <a:schemeClr val="folHlink"/>
                  </a:solidFill>
                  <a:latin typeface="Times New Roman" panose="02020603050405020304" pitchFamily="18" charset="0"/>
                  <a:ea typeface="黑体" panose="02010609060101010101" pitchFamily="49" charset="-122"/>
                </a:rPr>
                <a:t>500</a:t>
              </a:r>
              <a:r>
                <a:rPr kumimoji="1" lang="zh-CN" altLang="en-US" sz="1800">
                  <a:solidFill>
                    <a:schemeClr val="folHlink"/>
                  </a:solidFill>
                  <a:latin typeface="Times New Roman" panose="02020603050405020304" pitchFamily="18" charset="0"/>
                  <a:ea typeface="黑体" panose="02010609060101010101" pitchFamily="49" charset="-122"/>
                </a:rPr>
                <a:t>，不能再发送新数据了</a:t>
              </a:r>
            </a:p>
          </p:txBody>
        </p:sp>
      </p:grpSp>
      <p:grpSp>
        <p:nvGrpSpPr>
          <p:cNvPr id="43" name="组合 42"/>
          <p:cNvGrpSpPr>
            <a:grpSpLocks/>
          </p:cNvGrpSpPr>
          <p:nvPr/>
        </p:nvGrpSpPr>
        <p:grpSpPr bwMode="auto">
          <a:xfrm>
            <a:off x="233363" y="4854575"/>
            <a:ext cx="7847012" cy="523875"/>
            <a:chOff x="233363" y="4854575"/>
            <a:chExt cx="7847012" cy="523875"/>
          </a:xfrm>
        </p:grpSpPr>
        <p:sp>
          <p:nvSpPr>
            <p:cNvPr id="60450" name="Line 7"/>
            <p:cNvSpPr>
              <a:spLocks noChangeShapeType="1"/>
            </p:cNvSpPr>
            <p:nvPr/>
          </p:nvSpPr>
          <p:spPr bwMode="auto">
            <a:xfrm>
              <a:off x="233363" y="5200650"/>
              <a:ext cx="3186112"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1" name="Rectangle 8"/>
            <p:cNvSpPr>
              <a:spLocks noChangeArrowheads="1"/>
            </p:cNvSpPr>
            <p:nvPr/>
          </p:nvSpPr>
          <p:spPr bwMode="auto">
            <a:xfrm>
              <a:off x="754063" y="4854575"/>
              <a:ext cx="18208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201, DATA</a:t>
              </a:r>
            </a:p>
          </p:txBody>
        </p:sp>
        <p:sp>
          <p:nvSpPr>
            <p:cNvPr id="60452" name="Rectangle 32"/>
            <p:cNvSpPr>
              <a:spLocks noChangeArrowheads="1"/>
            </p:cNvSpPr>
            <p:nvPr/>
          </p:nvSpPr>
          <p:spPr bwMode="auto">
            <a:xfrm>
              <a:off x="3562350" y="5014913"/>
              <a:ext cx="45180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超时重传旧的数据，但不能发送新的数据</a:t>
              </a:r>
            </a:p>
          </p:txBody>
        </p:sp>
      </p:grpSp>
      <p:grpSp>
        <p:nvGrpSpPr>
          <p:cNvPr id="47" name="组合 46"/>
          <p:cNvGrpSpPr>
            <a:grpSpLocks/>
          </p:cNvGrpSpPr>
          <p:nvPr/>
        </p:nvGrpSpPr>
        <p:grpSpPr bwMode="auto">
          <a:xfrm>
            <a:off x="198438" y="5314950"/>
            <a:ext cx="7540625" cy="477838"/>
            <a:chOff x="198438" y="5314950"/>
            <a:chExt cx="7540625" cy="477838"/>
          </a:xfrm>
        </p:grpSpPr>
        <p:sp>
          <p:nvSpPr>
            <p:cNvPr id="60447" name="Line 23"/>
            <p:cNvSpPr>
              <a:spLocks noChangeShapeType="1"/>
            </p:cNvSpPr>
            <p:nvPr/>
          </p:nvSpPr>
          <p:spPr bwMode="auto">
            <a:xfrm flipH="1">
              <a:off x="198438" y="5629275"/>
              <a:ext cx="3252787" cy="0"/>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8" name="Rectangle 24"/>
            <p:cNvSpPr>
              <a:spLocks noChangeArrowheads="1"/>
            </p:cNvSpPr>
            <p:nvPr/>
          </p:nvSpPr>
          <p:spPr bwMode="auto">
            <a:xfrm flipH="1">
              <a:off x="250825" y="5314950"/>
              <a:ext cx="326371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dirty="0">
                  <a:solidFill>
                    <a:schemeClr val="folHlink"/>
                  </a:solidFill>
                  <a:latin typeface="Times New Roman" panose="02020603050405020304" pitchFamily="18" charset="0"/>
                  <a:ea typeface="黑体" panose="02010609060101010101" pitchFamily="49" charset="-122"/>
                </a:rPr>
                <a:t>ACK = 1, </a:t>
              </a:r>
              <a:r>
                <a:rPr kumimoji="1" lang="en-US" altLang="zh-CN" sz="1600" dirty="0" err="1">
                  <a:solidFill>
                    <a:schemeClr val="folHlink"/>
                  </a:solidFill>
                  <a:latin typeface="Times New Roman" panose="02020603050405020304" pitchFamily="18" charset="0"/>
                  <a:ea typeface="黑体" panose="02010609060101010101" pitchFamily="49" charset="-122"/>
                </a:rPr>
                <a:t>ackseq</a:t>
              </a:r>
              <a:r>
                <a:rPr kumimoji="1" lang="en-US" altLang="zh-CN" sz="1600" dirty="0">
                  <a:solidFill>
                    <a:schemeClr val="folHlink"/>
                  </a:solidFill>
                  <a:latin typeface="Times New Roman" panose="02020603050405020304" pitchFamily="18" charset="0"/>
                  <a:ea typeface="黑体" panose="02010609060101010101" pitchFamily="49" charset="-122"/>
                </a:rPr>
                <a:t> = 501, </a:t>
              </a:r>
              <a:r>
                <a:rPr kumimoji="1" lang="en-US" altLang="zh-CN" sz="1600" dirty="0" err="1">
                  <a:solidFill>
                    <a:schemeClr val="folHlink"/>
                  </a:solidFill>
                  <a:latin typeface="Times New Roman" panose="02020603050405020304" pitchFamily="18" charset="0"/>
                </a:rPr>
                <a:t>rwnd</a:t>
              </a:r>
              <a:r>
                <a:rPr kumimoji="1" lang="en-US" altLang="zh-CN" sz="1600" dirty="0">
                  <a:solidFill>
                    <a:schemeClr val="folHlink"/>
                  </a:solidFill>
                  <a:latin typeface="Times New Roman" panose="02020603050405020304" pitchFamily="18" charset="0"/>
                  <a:ea typeface="黑体" panose="02010609060101010101" pitchFamily="49" charset="-122"/>
                </a:rPr>
                <a:t> = 100</a:t>
              </a:r>
            </a:p>
          </p:txBody>
        </p:sp>
        <p:sp>
          <p:nvSpPr>
            <p:cNvPr id="60449" name="Rectangle 33"/>
            <p:cNvSpPr>
              <a:spLocks noChangeArrowheads="1"/>
            </p:cNvSpPr>
            <p:nvPr/>
          </p:nvSpPr>
          <p:spPr bwMode="auto">
            <a:xfrm>
              <a:off x="3546475" y="5429250"/>
              <a:ext cx="41925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800">
                  <a:solidFill>
                    <a:schemeClr val="folHlink"/>
                  </a:solidFill>
                  <a:latin typeface="Times New Roman" panose="02020603050405020304" pitchFamily="18" charset="0"/>
                  <a:ea typeface="黑体" panose="02010609060101010101" pitchFamily="49" charset="-122"/>
                </a:rPr>
                <a:t>允许 </a:t>
              </a: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发送序号 </a:t>
              </a:r>
              <a:r>
                <a:rPr kumimoji="1" lang="en-US" altLang="zh-CN" sz="1800">
                  <a:solidFill>
                    <a:schemeClr val="folHlink"/>
                  </a:solidFill>
                  <a:latin typeface="Times New Roman" panose="02020603050405020304" pitchFamily="18" charset="0"/>
                  <a:ea typeface="黑体" panose="02010609060101010101" pitchFamily="49" charset="-122"/>
                </a:rPr>
                <a:t>501 </a:t>
              </a:r>
              <a:r>
                <a:rPr kumimoji="1" lang="zh-CN" altLang="en-US" sz="1800">
                  <a:solidFill>
                    <a:schemeClr val="folHlink"/>
                  </a:solidFill>
                  <a:latin typeface="Times New Roman" panose="02020603050405020304" pitchFamily="18" charset="0"/>
                  <a:ea typeface="黑体" panose="02010609060101010101" pitchFamily="49" charset="-122"/>
                </a:rPr>
                <a:t>至 </a:t>
              </a:r>
              <a:r>
                <a:rPr kumimoji="1" lang="en-US" altLang="zh-CN" sz="1800">
                  <a:solidFill>
                    <a:schemeClr val="folHlink"/>
                  </a:solidFill>
                  <a:latin typeface="Times New Roman" panose="02020603050405020304" pitchFamily="18" charset="0"/>
                  <a:ea typeface="黑体" panose="02010609060101010101" pitchFamily="49" charset="-122"/>
                </a:rPr>
                <a:t>600 </a:t>
              </a:r>
              <a:r>
                <a:rPr kumimoji="1" lang="zh-CN" altLang="en-US" sz="1800">
                  <a:solidFill>
                    <a:schemeClr val="folHlink"/>
                  </a:solidFill>
                  <a:latin typeface="Times New Roman" panose="02020603050405020304" pitchFamily="18" charset="0"/>
                  <a:ea typeface="黑体" panose="02010609060101010101" pitchFamily="49" charset="-122"/>
                </a:rPr>
                <a:t>共 </a:t>
              </a:r>
              <a:r>
                <a:rPr kumimoji="1" lang="en-US" altLang="zh-CN" sz="1800">
                  <a:solidFill>
                    <a:schemeClr val="folHlink"/>
                  </a:solidFill>
                  <a:latin typeface="Times New Roman" panose="02020603050405020304" pitchFamily="18" charset="0"/>
                  <a:ea typeface="黑体" panose="02010609060101010101" pitchFamily="49" charset="-122"/>
                </a:rPr>
                <a:t>100 </a:t>
              </a:r>
              <a:r>
                <a:rPr kumimoji="1" lang="zh-CN" altLang="en-US" sz="1800">
                  <a:solidFill>
                    <a:schemeClr val="folHlink"/>
                  </a:solidFill>
                  <a:latin typeface="Times New Roman" panose="02020603050405020304" pitchFamily="18" charset="0"/>
                  <a:ea typeface="黑体" panose="02010609060101010101" pitchFamily="49" charset="-122"/>
                </a:rPr>
                <a:t>字节</a:t>
              </a:r>
            </a:p>
          </p:txBody>
        </p:sp>
      </p:grpSp>
      <p:grpSp>
        <p:nvGrpSpPr>
          <p:cNvPr id="51" name="组合 50"/>
          <p:cNvGrpSpPr>
            <a:grpSpLocks/>
          </p:cNvGrpSpPr>
          <p:nvPr/>
        </p:nvGrpSpPr>
        <p:grpSpPr bwMode="auto">
          <a:xfrm>
            <a:off x="231775" y="5741988"/>
            <a:ext cx="7562850" cy="481012"/>
            <a:chOff x="231775" y="5741988"/>
            <a:chExt cx="7562850" cy="481012"/>
          </a:xfrm>
        </p:grpSpPr>
        <p:sp>
          <p:nvSpPr>
            <p:cNvPr id="60444" name="Line 17"/>
            <p:cNvSpPr>
              <a:spLocks noChangeShapeType="1"/>
            </p:cNvSpPr>
            <p:nvPr/>
          </p:nvSpPr>
          <p:spPr bwMode="auto">
            <a:xfrm>
              <a:off x="231775" y="6057900"/>
              <a:ext cx="3189288"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5" name="Rectangle 18"/>
            <p:cNvSpPr>
              <a:spLocks noChangeArrowheads="1"/>
            </p:cNvSpPr>
            <p:nvPr/>
          </p:nvSpPr>
          <p:spPr bwMode="auto">
            <a:xfrm>
              <a:off x="827088" y="5741988"/>
              <a:ext cx="18208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501, DATA</a:t>
              </a:r>
            </a:p>
          </p:txBody>
        </p:sp>
        <p:sp>
          <p:nvSpPr>
            <p:cNvPr id="60446" name="Rectangle 34"/>
            <p:cNvSpPr>
              <a:spLocks noChangeArrowheads="1"/>
            </p:cNvSpPr>
            <p:nvPr/>
          </p:nvSpPr>
          <p:spPr bwMode="auto">
            <a:xfrm>
              <a:off x="3562350" y="5859463"/>
              <a:ext cx="4232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发送了序号 </a:t>
              </a:r>
              <a:r>
                <a:rPr kumimoji="1" lang="en-US" altLang="zh-CN" sz="1800">
                  <a:solidFill>
                    <a:schemeClr val="folHlink"/>
                  </a:solidFill>
                  <a:latin typeface="Times New Roman" panose="02020603050405020304" pitchFamily="18" charset="0"/>
                  <a:ea typeface="黑体" panose="02010609060101010101" pitchFamily="49" charset="-122"/>
                </a:rPr>
                <a:t>501 </a:t>
              </a:r>
              <a:r>
                <a:rPr kumimoji="1" lang="zh-CN" altLang="en-US" sz="1800">
                  <a:solidFill>
                    <a:schemeClr val="folHlink"/>
                  </a:solidFill>
                  <a:latin typeface="Times New Roman" panose="02020603050405020304" pitchFamily="18" charset="0"/>
                  <a:ea typeface="黑体" panose="02010609060101010101" pitchFamily="49" charset="-122"/>
                </a:rPr>
                <a:t>至 </a:t>
              </a:r>
              <a:r>
                <a:rPr kumimoji="1" lang="en-US" altLang="zh-CN" sz="1800">
                  <a:solidFill>
                    <a:schemeClr val="folHlink"/>
                  </a:solidFill>
                  <a:latin typeface="Times New Roman" panose="02020603050405020304" pitchFamily="18" charset="0"/>
                  <a:ea typeface="黑体" panose="02010609060101010101" pitchFamily="49" charset="-122"/>
                </a:rPr>
                <a:t>600</a:t>
              </a:r>
              <a:r>
                <a:rPr kumimoji="1" lang="zh-CN" altLang="en-US" sz="1800">
                  <a:solidFill>
                    <a:schemeClr val="folHlink"/>
                  </a:solidFill>
                  <a:latin typeface="Times New Roman" panose="02020603050405020304" pitchFamily="18" charset="0"/>
                  <a:ea typeface="黑体" panose="02010609060101010101" pitchFamily="49" charset="-122"/>
                </a:rPr>
                <a:t>，不能再发送了</a:t>
              </a:r>
            </a:p>
          </p:txBody>
        </p:sp>
      </p:grpSp>
      <p:grpSp>
        <p:nvGrpSpPr>
          <p:cNvPr id="55" name="组合 54"/>
          <p:cNvGrpSpPr>
            <a:grpSpLocks/>
          </p:cNvGrpSpPr>
          <p:nvPr/>
        </p:nvGrpSpPr>
        <p:grpSpPr bwMode="auto">
          <a:xfrm>
            <a:off x="214313" y="6165850"/>
            <a:ext cx="8837612" cy="503238"/>
            <a:chOff x="214313" y="6165850"/>
            <a:chExt cx="8837612" cy="503238"/>
          </a:xfrm>
        </p:grpSpPr>
        <p:sp>
          <p:nvSpPr>
            <p:cNvPr id="60441" name="Line 21"/>
            <p:cNvSpPr>
              <a:spLocks noChangeShapeType="1"/>
            </p:cNvSpPr>
            <p:nvPr/>
          </p:nvSpPr>
          <p:spPr bwMode="auto">
            <a:xfrm flipH="1">
              <a:off x="214313" y="6488113"/>
              <a:ext cx="3225800" cy="0"/>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2" name="Rectangle 22"/>
            <p:cNvSpPr>
              <a:spLocks noChangeArrowheads="1"/>
            </p:cNvSpPr>
            <p:nvPr/>
          </p:nvSpPr>
          <p:spPr bwMode="auto">
            <a:xfrm flipH="1">
              <a:off x="323850" y="6165850"/>
              <a:ext cx="305853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600" dirty="0">
                  <a:solidFill>
                    <a:schemeClr val="folHlink"/>
                  </a:solidFill>
                  <a:latin typeface="Times New Roman" panose="02020603050405020304" pitchFamily="18" charset="0"/>
                  <a:ea typeface="黑体" panose="02010609060101010101" pitchFamily="49" charset="-122"/>
                </a:rPr>
                <a:t>ACK = 1, </a:t>
              </a:r>
              <a:r>
                <a:rPr kumimoji="1" lang="en-US" altLang="zh-CN" sz="1600" dirty="0" err="1">
                  <a:solidFill>
                    <a:schemeClr val="folHlink"/>
                  </a:solidFill>
                  <a:latin typeface="Times New Roman" panose="02020603050405020304" pitchFamily="18" charset="0"/>
                  <a:ea typeface="黑体" panose="02010609060101010101" pitchFamily="49" charset="-122"/>
                </a:rPr>
                <a:t>ackseq</a:t>
              </a:r>
              <a:r>
                <a:rPr kumimoji="1" lang="en-US" altLang="zh-CN" sz="1600" dirty="0">
                  <a:solidFill>
                    <a:schemeClr val="folHlink"/>
                  </a:solidFill>
                  <a:latin typeface="Times New Roman" panose="02020603050405020304" pitchFamily="18" charset="0"/>
                  <a:ea typeface="黑体" panose="02010609060101010101" pitchFamily="49" charset="-122"/>
                </a:rPr>
                <a:t> = 601, </a:t>
              </a:r>
              <a:r>
                <a:rPr kumimoji="1" lang="en-US" altLang="zh-CN" sz="1600" dirty="0" err="1">
                  <a:solidFill>
                    <a:schemeClr val="folHlink"/>
                  </a:solidFill>
                  <a:latin typeface="Times New Roman" panose="02020603050405020304" pitchFamily="18" charset="0"/>
                  <a:ea typeface="黑体" panose="02010609060101010101" pitchFamily="49" charset="-122"/>
                </a:rPr>
                <a:t>rwnd</a:t>
              </a:r>
              <a:r>
                <a:rPr kumimoji="1" lang="en-US" altLang="zh-CN" sz="1600" dirty="0">
                  <a:solidFill>
                    <a:schemeClr val="folHlink"/>
                  </a:solidFill>
                  <a:latin typeface="Times New Roman" panose="02020603050405020304" pitchFamily="18" charset="0"/>
                  <a:ea typeface="黑体" panose="02010609060101010101" pitchFamily="49" charset="-122"/>
                </a:rPr>
                <a:t> = 0</a:t>
              </a:r>
            </a:p>
          </p:txBody>
        </p:sp>
        <p:sp>
          <p:nvSpPr>
            <p:cNvPr id="60443" name="Rectangle 35"/>
            <p:cNvSpPr>
              <a:spLocks noChangeArrowheads="1"/>
            </p:cNvSpPr>
            <p:nvPr/>
          </p:nvSpPr>
          <p:spPr bwMode="auto">
            <a:xfrm>
              <a:off x="3562350" y="6305550"/>
              <a:ext cx="548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800">
                  <a:solidFill>
                    <a:schemeClr val="folHlink"/>
                  </a:solidFill>
                  <a:latin typeface="Times New Roman" panose="02020603050405020304" pitchFamily="18" charset="0"/>
                  <a:ea typeface="黑体" panose="02010609060101010101" pitchFamily="49" charset="-122"/>
                </a:rPr>
                <a:t>不允许 </a:t>
              </a: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再发送（到序号 </a:t>
              </a:r>
              <a:r>
                <a:rPr kumimoji="1" lang="en-US" altLang="zh-CN" sz="1800">
                  <a:solidFill>
                    <a:schemeClr val="folHlink"/>
                  </a:solidFill>
                  <a:latin typeface="Times New Roman" panose="02020603050405020304" pitchFamily="18" charset="0"/>
                  <a:ea typeface="黑体" panose="02010609060101010101" pitchFamily="49" charset="-122"/>
                </a:rPr>
                <a:t>600 </a:t>
              </a:r>
              <a:r>
                <a:rPr kumimoji="1" lang="zh-CN" altLang="en-US" sz="1800">
                  <a:solidFill>
                    <a:schemeClr val="folHlink"/>
                  </a:solidFill>
                  <a:latin typeface="Times New Roman" panose="02020603050405020304" pitchFamily="18" charset="0"/>
                  <a:ea typeface="黑体" panose="02010609060101010101" pitchFamily="49" charset="-122"/>
                </a:rPr>
                <a:t>为止的数据都收到了）</a:t>
              </a:r>
            </a:p>
          </p:txBody>
        </p:sp>
      </p:grpSp>
      <p:sp>
        <p:nvSpPr>
          <p:cNvPr id="59" name="AutoShape 36"/>
          <p:cNvSpPr>
            <a:spLocks noChangeArrowheads="1"/>
          </p:cNvSpPr>
          <p:nvPr/>
        </p:nvSpPr>
        <p:spPr bwMode="auto">
          <a:xfrm>
            <a:off x="2544763" y="3135313"/>
            <a:ext cx="1163637" cy="547687"/>
          </a:xfrm>
          <a:prstGeom prst="irregularSeal1">
            <a:avLst/>
          </a:prstGeom>
          <a:solidFill>
            <a:srgbClr val="C9DE0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800">
              <a:latin typeface="Tahoma" panose="020B0604030504040204" pitchFamily="34" charset="0"/>
            </a:endParaRPr>
          </a:p>
        </p:txBody>
      </p:sp>
      <p:grpSp>
        <p:nvGrpSpPr>
          <p:cNvPr id="60" name="组合 59"/>
          <p:cNvGrpSpPr>
            <a:grpSpLocks/>
          </p:cNvGrpSpPr>
          <p:nvPr/>
        </p:nvGrpSpPr>
        <p:grpSpPr bwMode="auto">
          <a:xfrm>
            <a:off x="225425" y="3190875"/>
            <a:ext cx="3413125" cy="403225"/>
            <a:chOff x="225425" y="3190875"/>
            <a:chExt cx="3413125" cy="403225"/>
          </a:xfrm>
        </p:grpSpPr>
        <p:sp>
          <p:nvSpPr>
            <p:cNvPr id="60437" name="Line 15"/>
            <p:cNvSpPr>
              <a:spLocks noChangeShapeType="1"/>
            </p:cNvSpPr>
            <p:nvPr/>
          </p:nvSpPr>
          <p:spPr bwMode="auto">
            <a:xfrm>
              <a:off x="225425" y="3511550"/>
              <a:ext cx="2144713"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438" name="组合 3"/>
            <p:cNvGrpSpPr>
              <a:grpSpLocks/>
            </p:cNvGrpSpPr>
            <p:nvPr/>
          </p:nvGrpSpPr>
          <p:grpSpPr bwMode="auto">
            <a:xfrm>
              <a:off x="754063" y="3190875"/>
              <a:ext cx="2884487" cy="403225"/>
              <a:chOff x="754063" y="3190875"/>
              <a:chExt cx="2884487" cy="403225"/>
            </a:xfrm>
          </p:grpSpPr>
          <p:sp>
            <p:nvSpPr>
              <p:cNvPr id="60439" name="Rectangle 16"/>
              <p:cNvSpPr>
                <a:spLocks noChangeArrowheads="1"/>
              </p:cNvSpPr>
              <p:nvPr/>
            </p:nvSpPr>
            <p:spPr bwMode="auto">
              <a:xfrm>
                <a:off x="754063" y="3190875"/>
                <a:ext cx="18208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201, DATA</a:t>
                </a:r>
              </a:p>
            </p:txBody>
          </p:sp>
          <p:sp>
            <p:nvSpPr>
              <p:cNvPr id="60440" name="Rectangle 37"/>
              <p:cNvSpPr>
                <a:spLocks noChangeArrowheads="1"/>
              </p:cNvSpPr>
              <p:nvPr/>
            </p:nvSpPr>
            <p:spPr bwMode="auto">
              <a:xfrm>
                <a:off x="2771775" y="3230563"/>
                <a:ext cx="866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800">
                    <a:solidFill>
                      <a:schemeClr val="folHlink"/>
                    </a:solidFill>
                    <a:latin typeface="Times New Roman" panose="02020603050405020304" pitchFamily="18" charset="0"/>
                    <a:ea typeface="黑体" panose="02010609060101010101" pitchFamily="49" charset="-122"/>
                  </a:rPr>
                  <a:t>丢失！</a:t>
                </a:r>
              </a:p>
            </p:txBody>
          </p:sp>
        </p:grpSp>
      </p:grpSp>
      <p:sp>
        <p:nvSpPr>
          <p:cNvPr id="60433" name="Line 38"/>
          <p:cNvSpPr>
            <a:spLocks noChangeShapeType="1"/>
          </p:cNvSpPr>
          <p:nvPr/>
        </p:nvSpPr>
        <p:spPr bwMode="auto">
          <a:xfrm>
            <a:off x="200025" y="2490788"/>
            <a:ext cx="0" cy="413226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4" name="Rectangle 39"/>
          <p:cNvSpPr>
            <a:spLocks noGrp="1" noChangeArrowheads="1"/>
          </p:cNvSpPr>
          <p:nvPr>
            <p:ph type="title"/>
          </p:nvPr>
        </p:nvSpPr>
        <p:spPr>
          <a:xfrm>
            <a:off x="611188" y="44450"/>
            <a:ext cx="7993062" cy="839788"/>
          </a:xfrm>
          <a:solidFill>
            <a:srgbClr val="C9DE06"/>
          </a:solidFill>
          <a:ln>
            <a:solidFill>
              <a:schemeClr val="folHlink"/>
            </a:solidFill>
            <a:miter lim="800000"/>
            <a:headEnd/>
            <a:tailEnd/>
          </a:ln>
        </p:spPr>
        <p:txBody>
          <a:bodyPr/>
          <a:lstStyle/>
          <a:p>
            <a:pPr algn="ctr" eaLnBrk="1" hangingPunct="1">
              <a:lnSpc>
                <a:spcPct val="90000"/>
              </a:lnSpc>
            </a:pPr>
            <a:r>
              <a:rPr lang="zh-CN" altLang="en-US" sz="4000"/>
              <a:t>流量控制举例</a:t>
            </a:r>
            <a:endParaRPr lang="zh-CN" altLang="en-US"/>
          </a:p>
        </p:txBody>
      </p:sp>
      <p:sp>
        <p:nvSpPr>
          <p:cNvPr id="60435" name="Text Box 40"/>
          <p:cNvSpPr txBox="1">
            <a:spLocks noChangeArrowheads="1"/>
          </p:cNvSpPr>
          <p:nvPr/>
        </p:nvSpPr>
        <p:spPr bwMode="auto">
          <a:xfrm>
            <a:off x="611188" y="1042988"/>
            <a:ext cx="80057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a:solidFill>
                  <a:srgbClr val="333399"/>
                </a:solidFill>
                <a:latin typeface="Tahoma" panose="020B0604030504040204" pitchFamily="34" charset="0"/>
              </a:rPr>
              <a:t>A </a:t>
            </a:r>
            <a:r>
              <a:rPr lang="zh-CN" altLang="en-US" sz="2800">
                <a:solidFill>
                  <a:srgbClr val="333399"/>
                </a:solidFill>
                <a:latin typeface="Tahoma" panose="020B0604030504040204" pitchFamily="34" charset="0"/>
              </a:rPr>
              <a:t>向 </a:t>
            </a:r>
            <a:r>
              <a:rPr lang="en-US" altLang="zh-CN" sz="2800">
                <a:solidFill>
                  <a:srgbClr val="333399"/>
                </a:solidFill>
                <a:latin typeface="Tahoma" panose="020B0604030504040204" pitchFamily="34" charset="0"/>
              </a:rPr>
              <a:t>B </a:t>
            </a:r>
            <a:r>
              <a:rPr lang="zh-CN" altLang="en-US" sz="2800">
                <a:solidFill>
                  <a:srgbClr val="333399"/>
                </a:solidFill>
                <a:latin typeface="Tahoma" panose="020B0604030504040204" pitchFamily="34" charset="0"/>
              </a:rPr>
              <a:t>发送数据。在连接建立时，</a:t>
            </a:r>
            <a:br>
              <a:rPr lang="zh-CN" altLang="en-US" sz="2800">
                <a:solidFill>
                  <a:srgbClr val="333399"/>
                </a:solidFill>
                <a:latin typeface="Tahoma" panose="020B0604030504040204" pitchFamily="34" charset="0"/>
              </a:rPr>
            </a:br>
            <a:r>
              <a:rPr lang="en-US" altLang="zh-CN" sz="2800">
                <a:solidFill>
                  <a:srgbClr val="333399"/>
                </a:solidFill>
                <a:latin typeface="Tahoma" panose="020B0604030504040204" pitchFamily="34" charset="0"/>
              </a:rPr>
              <a:t>B </a:t>
            </a:r>
            <a:r>
              <a:rPr lang="zh-CN" altLang="en-US" sz="2800">
                <a:solidFill>
                  <a:srgbClr val="333399"/>
                </a:solidFill>
                <a:latin typeface="Tahoma" panose="020B0604030504040204" pitchFamily="34" charset="0"/>
              </a:rPr>
              <a:t>告诉 </a:t>
            </a:r>
            <a:r>
              <a:rPr lang="en-US" altLang="zh-CN" sz="2800">
                <a:solidFill>
                  <a:srgbClr val="333399"/>
                </a:solidFill>
                <a:latin typeface="Tahoma" panose="020B0604030504040204" pitchFamily="34" charset="0"/>
              </a:rPr>
              <a:t>A</a:t>
            </a:r>
            <a:r>
              <a:rPr lang="zh-CN" altLang="en-US" sz="2800">
                <a:solidFill>
                  <a:srgbClr val="333399"/>
                </a:solidFill>
                <a:latin typeface="Tahoma" panose="020B0604030504040204" pitchFamily="34" charset="0"/>
              </a:rPr>
              <a:t>：</a:t>
            </a:r>
            <a:r>
              <a:rPr lang="zh-CN" altLang="en-US" sz="2800">
                <a:solidFill>
                  <a:srgbClr val="333399"/>
                </a:solidFill>
                <a:latin typeface="Arial" panose="020B0604020202020204" pitchFamily="34" charset="0"/>
              </a:rPr>
              <a:t>“</a:t>
            </a:r>
            <a:r>
              <a:rPr lang="zh-CN" altLang="en-US" sz="2800">
                <a:solidFill>
                  <a:srgbClr val="333399"/>
                </a:solidFill>
                <a:latin typeface="Tahoma" panose="020B0604030504040204" pitchFamily="34" charset="0"/>
              </a:rPr>
              <a:t>我的接收窗口 </a:t>
            </a:r>
            <a:r>
              <a:rPr lang="en-US" altLang="zh-CN" sz="2800">
                <a:solidFill>
                  <a:srgbClr val="333399"/>
                </a:solidFill>
                <a:latin typeface="Tahoma" panose="020B0604030504040204" pitchFamily="34" charset="0"/>
              </a:rPr>
              <a:t>rwnd = 400</a:t>
            </a:r>
            <a:r>
              <a:rPr lang="zh-CN" altLang="en-US" sz="2800">
                <a:solidFill>
                  <a:srgbClr val="333399"/>
                </a:solidFill>
                <a:latin typeface="Tahoma" panose="020B0604030504040204" pitchFamily="34" charset="0"/>
              </a:rPr>
              <a:t>（字节）</a:t>
            </a:r>
            <a:r>
              <a:rPr lang="zh-CN" altLang="en-US" sz="2800">
                <a:solidFill>
                  <a:srgbClr val="333399"/>
                </a:solidFill>
                <a:latin typeface="Arial" panose="020B0604020202020204" pitchFamily="34" charset="0"/>
              </a:rPr>
              <a:t>”</a:t>
            </a:r>
            <a:r>
              <a:rPr lang="zh-CN" altLang="en-US" sz="2800">
                <a:solidFill>
                  <a:srgbClr val="333399"/>
                </a:solidFill>
                <a:latin typeface="Tahoma" panose="020B0604030504040204" pitchFamily="34" charset="0"/>
              </a:rPr>
              <a:t>。</a:t>
            </a:r>
          </a:p>
        </p:txBody>
      </p:sp>
    </p:spTree>
    <p:extLst>
      <p:ext uri="{BB962C8B-B14F-4D97-AF65-F5344CB8AC3E}">
        <p14:creationId xmlns:p14="http://schemas.microsoft.com/office/powerpoint/2010/main" val="103076759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endParaRPr lang="zh-CN" altLang="en-US"/>
          </a:p>
        </p:txBody>
      </p:sp>
      <p:sp>
        <p:nvSpPr>
          <p:cNvPr id="61443" name="矩形 1"/>
          <p:cNvSpPr>
            <a:spLocks noChangeArrowheads="1"/>
          </p:cNvSpPr>
          <p:nvPr/>
        </p:nvSpPr>
        <p:spPr bwMode="auto">
          <a:xfrm>
            <a:off x="6350" y="41275"/>
            <a:ext cx="9175750" cy="65563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en-US" altLang="zh-CN"/>
              <a:t>                                                                       </a:t>
            </a:r>
            <a:endParaRPr lang="zh-CN" altLang="en-US"/>
          </a:p>
        </p:txBody>
      </p:sp>
      <p:sp>
        <p:nvSpPr>
          <p:cNvPr id="61444" name="Line 4"/>
          <p:cNvSpPr>
            <a:spLocks noChangeShapeType="1"/>
          </p:cNvSpPr>
          <p:nvPr/>
        </p:nvSpPr>
        <p:spPr bwMode="auto">
          <a:xfrm flipH="1">
            <a:off x="3497263" y="1847850"/>
            <a:ext cx="9525" cy="467677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45" name="Rectangle 25"/>
          <p:cNvSpPr>
            <a:spLocks noChangeArrowheads="1"/>
          </p:cNvSpPr>
          <p:nvPr/>
        </p:nvSpPr>
        <p:spPr bwMode="auto">
          <a:xfrm>
            <a:off x="107950" y="1484313"/>
            <a:ext cx="346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a:t>
            </a:r>
          </a:p>
        </p:txBody>
      </p:sp>
      <p:sp>
        <p:nvSpPr>
          <p:cNvPr id="61446" name="Rectangle 26"/>
          <p:cNvSpPr>
            <a:spLocks noChangeArrowheads="1"/>
          </p:cNvSpPr>
          <p:nvPr/>
        </p:nvSpPr>
        <p:spPr bwMode="auto">
          <a:xfrm>
            <a:off x="3319463" y="1484313"/>
            <a:ext cx="333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B</a:t>
            </a:r>
          </a:p>
        </p:txBody>
      </p:sp>
      <p:grpSp>
        <p:nvGrpSpPr>
          <p:cNvPr id="61447" name="组合 5"/>
          <p:cNvGrpSpPr>
            <a:grpSpLocks/>
          </p:cNvGrpSpPr>
          <p:nvPr/>
        </p:nvGrpSpPr>
        <p:grpSpPr bwMode="auto">
          <a:xfrm>
            <a:off x="274638" y="2971800"/>
            <a:ext cx="7550150" cy="485775"/>
            <a:chOff x="201613" y="3614738"/>
            <a:chExt cx="7550150" cy="485775"/>
          </a:xfrm>
        </p:grpSpPr>
        <p:sp>
          <p:nvSpPr>
            <p:cNvPr id="61502" name="Line 19"/>
            <p:cNvSpPr>
              <a:spLocks noChangeShapeType="1"/>
            </p:cNvSpPr>
            <p:nvPr/>
          </p:nvSpPr>
          <p:spPr bwMode="auto">
            <a:xfrm flipH="1">
              <a:off x="201613" y="3937000"/>
              <a:ext cx="3249612" cy="0"/>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3" name="Rectangle 20"/>
            <p:cNvSpPr>
              <a:spLocks noChangeArrowheads="1"/>
            </p:cNvSpPr>
            <p:nvPr/>
          </p:nvSpPr>
          <p:spPr bwMode="auto">
            <a:xfrm flipH="1">
              <a:off x="325438" y="3614738"/>
              <a:ext cx="351378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dirty="0">
                  <a:solidFill>
                    <a:schemeClr val="folHlink"/>
                  </a:solidFill>
                  <a:latin typeface="Times New Roman" panose="02020603050405020304" pitchFamily="18" charset="0"/>
                  <a:ea typeface="黑体" panose="02010609060101010101" pitchFamily="49" charset="-122"/>
                </a:rPr>
                <a:t>ACK = 1, </a:t>
              </a:r>
              <a:r>
                <a:rPr kumimoji="1" lang="en-US" altLang="zh-CN" sz="1800" dirty="0" err="1">
                  <a:solidFill>
                    <a:schemeClr val="folHlink"/>
                  </a:solidFill>
                  <a:latin typeface="Times New Roman" panose="02020603050405020304" pitchFamily="18" charset="0"/>
                  <a:ea typeface="黑体" panose="02010609060101010101" pitchFamily="49" charset="-122"/>
                </a:rPr>
                <a:t>ackseq</a:t>
              </a:r>
              <a:r>
                <a:rPr kumimoji="1" lang="en-US" altLang="zh-CN" sz="1800" dirty="0">
                  <a:solidFill>
                    <a:schemeClr val="folHlink"/>
                  </a:solidFill>
                  <a:latin typeface="Times New Roman" panose="02020603050405020304" pitchFamily="18" charset="0"/>
                  <a:ea typeface="黑体" panose="02010609060101010101" pitchFamily="49" charset="-122"/>
                </a:rPr>
                <a:t> = 201, </a:t>
              </a:r>
              <a:r>
                <a:rPr kumimoji="1" lang="en-US" altLang="zh-CN" sz="1800" dirty="0" err="1">
                  <a:solidFill>
                    <a:schemeClr val="folHlink"/>
                  </a:solidFill>
                  <a:latin typeface="Times New Roman" panose="02020603050405020304" pitchFamily="18" charset="0"/>
                  <a:ea typeface="黑体" panose="02010609060101010101" pitchFamily="49" charset="-122"/>
                </a:rPr>
                <a:t>rwnd</a:t>
              </a:r>
              <a:r>
                <a:rPr kumimoji="1" lang="en-US" altLang="zh-CN" sz="1800" dirty="0">
                  <a:solidFill>
                    <a:schemeClr val="folHlink"/>
                  </a:solidFill>
                  <a:latin typeface="Times New Roman" panose="02020603050405020304" pitchFamily="18" charset="0"/>
                  <a:ea typeface="黑体" panose="02010609060101010101" pitchFamily="49" charset="-122"/>
                </a:rPr>
                <a:t> = 300</a:t>
              </a:r>
            </a:p>
          </p:txBody>
        </p:sp>
        <p:sp>
          <p:nvSpPr>
            <p:cNvPr id="61504" name="Rectangle 27"/>
            <p:cNvSpPr>
              <a:spLocks noChangeArrowheads="1"/>
            </p:cNvSpPr>
            <p:nvPr/>
          </p:nvSpPr>
          <p:spPr bwMode="auto">
            <a:xfrm>
              <a:off x="3576638" y="3736975"/>
              <a:ext cx="41751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800">
                  <a:solidFill>
                    <a:schemeClr val="folHlink"/>
                  </a:solidFill>
                  <a:latin typeface="Times New Roman" panose="02020603050405020304" pitchFamily="18" charset="0"/>
                  <a:ea typeface="黑体" panose="02010609060101010101" pitchFamily="49" charset="-122"/>
                </a:rPr>
                <a:t>允许 </a:t>
              </a: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发送序号 </a:t>
              </a:r>
              <a:r>
                <a:rPr kumimoji="1" lang="en-US" altLang="zh-CN" sz="1800">
                  <a:solidFill>
                    <a:schemeClr val="folHlink"/>
                  </a:solidFill>
                  <a:latin typeface="Times New Roman" panose="02020603050405020304" pitchFamily="18" charset="0"/>
                  <a:ea typeface="黑体" panose="02010609060101010101" pitchFamily="49" charset="-122"/>
                </a:rPr>
                <a:t>201 </a:t>
              </a:r>
              <a:r>
                <a:rPr kumimoji="1" lang="zh-CN" altLang="en-US" sz="1800">
                  <a:solidFill>
                    <a:schemeClr val="folHlink"/>
                  </a:solidFill>
                  <a:latin typeface="Times New Roman" panose="02020603050405020304" pitchFamily="18" charset="0"/>
                  <a:ea typeface="黑体" panose="02010609060101010101" pitchFamily="49" charset="-122"/>
                </a:rPr>
                <a:t>至 </a:t>
              </a:r>
              <a:r>
                <a:rPr kumimoji="1" lang="en-US" altLang="zh-CN" sz="1800">
                  <a:solidFill>
                    <a:schemeClr val="folHlink"/>
                  </a:solidFill>
                  <a:latin typeface="Times New Roman" panose="02020603050405020304" pitchFamily="18" charset="0"/>
                  <a:ea typeface="黑体" panose="02010609060101010101" pitchFamily="49" charset="-122"/>
                </a:rPr>
                <a:t>500  </a:t>
              </a:r>
              <a:r>
                <a:rPr kumimoji="1" lang="zh-CN" altLang="en-US" sz="1800">
                  <a:solidFill>
                    <a:schemeClr val="folHlink"/>
                  </a:solidFill>
                  <a:latin typeface="Times New Roman" panose="02020603050405020304" pitchFamily="18" charset="0"/>
                  <a:ea typeface="黑体" panose="02010609060101010101" pitchFamily="49" charset="-122"/>
                </a:rPr>
                <a:t>共 </a:t>
              </a:r>
              <a:r>
                <a:rPr kumimoji="1" lang="en-US" altLang="zh-CN" sz="1800">
                  <a:solidFill>
                    <a:schemeClr val="folHlink"/>
                  </a:solidFill>
                  <a:latin typeface="Times New Roman" panose="02020603050405020304" pitchFamily="18" charset="0"/>
                  <a:ea typeface="黑体" panose="02010609060101010101" pitchFamily="49" charset="-122"/>
                </a:rPr>
                <a:t>300 </a:t>
              </a:r>
              <a:r>
                <a:rPr kumimoji="1" lang="zh-CN" altLang="en-US" sz="1800">
                  <a:solidFill>
                    <a:schemeClr val="folHlink"/>
                  </a:solidFill>
                  <a:latin typeface="Times New Roman" panose="02020603050405020304" pitchFamily="18" charset="0"/>
                  <a:ea typeface="黑体" panose="02010609060101010101" pitchFamily="49" charset="-122"/>
                </a:rPr>
                <a:t>字节</a:t>
              </a:r>
            </a:p>
          </p:txBody>
        </p:sp>
      </p:grpSp>
      <p:grpSp>
        <p:nvGrpSpPr>
          <p:cNvPr id="61448" name="组合 2"/>
          <p:cNvGrpSpPr>
            <a:grpSpLocks/>
          </p:cNvGrpSpPr>
          <p:nvPr/>
        </p:nvGrpSpPr>
        <p:grpSpPr bwMode="auto">
          <a:xfrm>
            <a:off x="303213" y="2087563"/>
            <a:ext cx="8021637" cy="495300"/>
            <a:chOff x="230188" y="2730500"/>
            <a:chExt cx="8021637" cy="495300"/>
          </a:xfrm>
        </p:grpSpPr>
        <p:sp>
          <p:nvSpPr>
            <p:cNvPr id="61499" name="Line 13"/>
            <p:cNvSpPr>
              <a:spLocks noChangeShapeType="1"/>
            </p:cNvSpPr>
            <p:nvPr/>
          </p:nvSpPr>
          <p:spPr bwMode="auto">
            <a:xfrm>
              <a:off x="230188" y="3068638"/>
              <a:ext cx="3192462"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0" name="Rectangle 14"/>
            <p:cNvSpPr>
              <a:spLocks noChangeArrowheads="1"/>
            </p:cNvSpPr>
            <p:nvPr/>
          </p:nvSpPr>
          <p:spPr bwMode="auto">
            <a:xfrm>
              <a:off x="754063" y="2730500"/>
              <a:ext cx="18208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101, DATA</a:t>
              </a:r>
            </a:p>
          </p:txBody>
        </p:sp>
        <p:sp>
          <p:nvSpPr>
            <p:cNvPr id="61501" name="Rectangle 28"/>
            <p:cNvSpPr>
              <a:spLocks noChangeArrowheads="1"/>
            </p:cNvSpPr>
            <p:nvPr/>
          </p:nvSpPr>
          <p:spPr bwMode="auto">
            <a:xfrm>
              <a:off x="3562350" y="2862263"/>
              <a:ext cx="4689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发送了序号 </a:t>
              </a:r>
              <a:r>
                <a:rPr kumimoji="1" lang="en-US" altLang="zh-CN" sz="1800">
                  <a:solidFill>
                    <a:schemeClr val="folHlink"/>
                  </a:solidFill>
                  <a:latin typeface="Times New Roman" panose="02020603050405020304" pitchFamily="18" charset="0"/>
                  <a:ea typeface="黑体" panose="02010609060101010101" pitchFamily="49" charset="-122"/>
                </a:rPr>
                <a:t>101 </a:t>
              </a:r>
              <a:r>
                <a:rPr kumimoji="1" lang="zh-CN" altLang="en-US" sz="1800">
                  <a:solidFill>
                    <a:schemeClr val="folHlink"/>
                  </a:solidFill>
                  <a:latin typeface="Times New Roman" panose="02020603050405020304" pitchFamily="18" charset="0"/>
                  <a:ea typeface="黑体" panose="02010609060101010101" pitchFamily="49" charset="-122"/>
                </a:rPr>
                <a:t>至 </a:t>
              </a:r>
              <a:r>
                <a:rPr kumimoji="1" lang="en-US" altLang="zh-CN" sz="1800">
                  <a:solidFill>
                    <a:schemeClr val="folHlink"/>
                  </a:solidFill>
                  <a:latin typeface="Times New Roman" panose="02020603050405020304" pitchFamily="18" charset="0"/>
                  <a:ea typeface="黑体" panose="02010609060101010101" pitchFamily="49" charset="-122"/>
                </a:rPr>
                <a:t>200</a:t>
              </a:r>
              <a:r>
                <a:rPr kumimoji="1" lang="zh-CN" altLang="en-US" sz="1800">
                  <a:solidFill>
                    <a:schemeClr val="folHlink"/>
                  </a:solidFill>
                  <a:latin typeface="Times New Roman" panose="02020603050405020304" pitchFamily="18" charset="0"/>
                  <a:ea typeface="黑体" panose="02010609060101010101" pitchFamily="49" charset="-122"/>
                </a:rPr>
                <a:t>，还能发送 </a:t>
              </a:r>
              <a:r>
                <a:rPr kumimoji="1" lang="en-US" altLang="zh-CN" sz="1800">
                  <a:solidFill>
                    <a:schemeClr val="folHlink"/>
                  </a:solidFill>
                  <a:latin typeface="Times New Roman" panose="02020603050405020304" pitchFamily="18" charset="0"/>
                  <a:ea typeface="黑体" panose="02010609060101010101" pitchFamily="49" charset="-122"/>
                </a:rPr>
                <a:t>200 </a:t>
              </a:r>
              <a:r>
                <a:rPr kumimoji="1" lang="zh-CN" altLang="en-US" sz="1800">
                  <a:solidFill>
                    <a:schemeClr val="folHlink"/>
                  </a:solidFill>
                  <a:latin typeface="Times New Roman" panose="02020603050405020304" pitchFamily="18" charset="0"/>
                  <a:ea typeface="黑体" panose="02010609060101010101" pitchFamily="49" charset="-122"/>
                </a:rPr>
                <a:t>字节</a:t>
              </a:r>
            </a:p>
          </p:txBody>
        </p:sp>
      </p:grpSp>
      <p:grpSp>
        <p:nvGrpSpPr>
          <p:cNvPr id="61449" name="组合 6"/>
          <p:cNvGrpSpPr>
            <a:grpSpLocks/>
          </p:cNvGrpSpPr>
          <p:nvPr/>
        </p:nvGrpSpPr>
        <p:grpSpPr bwMode="auto">
          <a:xfrm>
            <a:off x="301625" y="3349625"/>
            <a:ext cx="8937625" cy="519113"/>
            <a:chOff x="228600" y="3992563"/>
            <a:chExt cx="8937625" cy="519112"/>
          </a:xfrm>
        </p:grpSpPr>
        <p:sp>
          <p:nvSpPr>
            <p:cNvPr id="61496" name="Line 11"/>
            <p:cNvSpPr>
              <a:spLocks noChangeShapeType="1"/>
            </p:cNvSpPr>
            <p:nvPr/>
          </p:nvSpPr>
          <p:spPr bwMode="auto">
            <a:xfrm>
              <a:off x="228600" y="4346575"/>
              <a:ext cx="3195638"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7" name="Rectangle 12"/>
            <p:cNvSpPr>
              <a:spLocks noChangeArrowheads="1"/>
            </p:cNvSpPr>
            <p:nvPr/>
          </p:nvSpPr>
          <p:spPr bwMode="auto">
            <a:xfrm>
              <a:off x="754063" y="3992563"/>
              <a:ext cx="18208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301, DATA</a:t>
              </a:r>
            </a:p>
          </p:txBody>
        </p:sp>
        <p:sp>
          <p:nvSpPr>
            <p:cNvPr id="61498" name="Rectangle 29"/>
            <p:cNvSpPr>
              <a:spLocks noChangeArrowheads="1"/>
            </p:cNvSpPr>
            <p:nvPr/>
          </p:nvSpPr>
          <p:spPr bwMode="auto">
            <a:xfrm>
              <a:off x="3562350" y="4148138"/>
              <a:ext cx="5603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发送了序号 </a:t>
              </a:r>
              <a:r>
                <a:rPr kumimoji="1" lang="en-US" altLang="zh-CN" sz="1800">
                  <a:solidFill>
                    <a:schemeClr val="folHlink"/>
                  </a:solidFill>
                  <a:latin typeface="Times New Roman" panose="02020603050405020304" pitchFamily="18" charset="0"/>
                  <a:ea typeface="黑体" panose="02010609060101010101" pitchFamily="49" charset="-122"/>
                </a:rPr>
                <a:t>301 </a:t>
              </a:r>
              <a:r>
                <a:rPr kumimoji="1" lang="zh-CN" altLang="en-US" sz="1800">
                  <a:solidFill>
                    <a:schemeClr val="folHlink"/>
                  </a:solidFill>
                  <a:latin typeface="Times New Roman" panose="02020603050405020304" pitchFamily="18" charset="0"/>
                  <a:ea typeface="黑体" panose="02010609060101010101" pitchFamily="49" charset="-122"/>
                </a:rPr>
                <a:t>至 </a:t>
              </a:r>
              <a:r>
                <a:rPr kumimoji="1" lang="en-US" altLang="zh-CN" sz="1800">
                  <a:solidFill>
                    <a:schemeClr val="folHlink"/>
                  </a:solidFill>
                  <a:latin typeface="Times New Roman" panose="02020603050405020304" pitchFamily="18" charset="0"/>
                  <a:ea typeface="黑体" panose="02010609060101010101" pitchFamily="49" charset="-122"/>
                </a:rPr>
                <a:t>400</a:t>
              </a:r>
              <a:r>
                <a:rPr kumimoji="1" lang="zh-CN" altLang="en-US" sz="1800">
                  <a:solidFill>
                    <a:schemeClr val="folHlink"/>
                  </a:solidFill>
                  <a:latin typeface="Times New Roman" panose="02020603050405020304" pitchFamily="18" charset="0"/>
                  <a:ea typeface="黑体" panose="02010609060101010101" pitchFamily="49" charset="-122"/>
                </a:rPr>
                <a:t>，还能再发送 </a:t>
              </a:r>
              <a:r>
                <a:rPr kumimoji="1" lang="en-US" altLang="zh-CN" sz="1800">
                  <a:solidFill>
                    <a:schemeClr val="folHlink"/>
                  </a:solidFill>
                  <a:latin typeface="Times New Roman" panose="02020603050405020304" pitchFamily="18" charset="0"/>
                  <a:ea typeface="黑体" panose="02010609060101010101" pitchFamily="49" charset="-122"/>
                </a:rPr>
                <a:t>100 </a:t>
              </a:r>
              <a:r>
                <a:rPr kumimoji="1" lang="zh-CN" altLang="en-US" sz="1800">
                  <a:solidFill>
                    <a:schemeClr val="folHlink"/>
                  </a:solidFill>
                  <a:latin typeface="Times New Roman" panose="02020603050405020304" pitchFamily="18" charset="0"/>
                  <a:ea typeface="黑体" panose="02010609060101010101" pitchFamily="49" charset="-122"/>
                </a:rPr>
                <a:t>字节新数据</a:t>
              </a:r>
            </a:p>
          </p:txBody>
        </p:sp>
      </p:grpSp>
      <p:grpSp>
        <p:nvGrpSpPr>
          <p:cNvPr id="61450" name="组合 1"/>
          <p:cNvGrpSpPr>
            <a:grpSpLocks/>
          </p:cNvGrpSpPr>
          <p:nvPr/>
        </p:nvGrpSpPr>
        <p:grpSpPr bwMode="auto">
          <a:xfrm>
            <a:off x="304800" y="1684338"/>
            <a:ext cx="7791450" cy="484187"/>
            <a:chOff x="231775" y="2327275"/>
            <a:chExt cx="7791450" cy="484188"/>
          </a:xfrm>
        </p:grpSpPr>
        <p:sp>
          <p:nvSpPr>
            <p:cNvPr id="61493" name="Line 5"/>
            <p:cNvSpPr>
              <a:spLocks noChangeShapeType="1"/>
            </p:cNvSpPr>
            <p:nvPr/>
          </p:nvSpPr>
          <p:spPr bwMode="auto">
            <a:xfrm>
              <a:off x="231775" y="2649538"/>
              <a:ext cx="3190875"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4" name="Rectangle 6"/>
            <p:cNvSpPr>
              <a:spLocks noChangeArrowheads="1"/>
            </p:cNvSpPr>
            <p:nvPr/>
          </p:nvSpPr>
          <p:spPr bwMode="auto">
            <a:xfrm>
              <a:off x="754063" y="2327275"/>
              <a:ext cx="15922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1, DATA</a:t>
              </a:r>
            </a:p>
          </p:txBody>
        </p:sp>
        <p:sp>
          <p:nvSpPr>
            <p:cNvPr id="61495" name="Rectangle 30"/>
            <p:cNvSpPr>
              <a:spLocks noChangeArrowheads="1"/>
            </p:cNvSpPr>
            <p:nvPr/>
          </p:nvSpPr>
          <p:spPr bwMode="auto">
            <a:xfrm>
              <a:off x="3562350" y="2447925"/>
              <a:ext cx="4460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发送了序号 </a:t>
              </a:r>
              <a:r>
                <a:rPr kumimoji="1" lang="en-US" altLang="zh-CN" sz="1800">
                  <a:solidFill>
                    <a:schemeClr val="folHlink"/>
                  </a:solidFill>
                  <a:latin typeface="Times New Roman" panose="02020603050405020304" pitchFamily="18" charset="0"/>
                  <a:ea typeface="黑体" panose="02010609060101010101" pitchFamily="49" charset="-122"/>
                </a:rPr>
                <a:t>1 </a:t>
              </a:r>
              <a:r>
                <a:rPr kumimoji="1" lang="zh-CN" altLang="en-US" sz="1800">
                  <a:solidFill>
                    <a:schemeClr val="folHlink"/>
                  </a:solidFill>
                  <a:latin typeface="Times New Roman" panose="02020603050405020304" pitchFamily="18" charset="0"/>
                  <a:ea typeface="黑体" panose="02010609060101010101" pitchFamily="49" charset="-122"/>
                </a:rPr>
                <a:t>至 </a:t>
              </a:r>
              <a:r>
                <a:rPr kumimoji="1" lang="en-US" altLang="zh-CN" sz="1800">
                  <a:solidFill>
                    <a:schemeClr val="folHlink"/>
                  </a:solidFill>
                  <a:latin typeface="Times New Roman" panose="02020603050405020304" pitchFamily="18" charset="0"/>
                  <a:ea typeface="黑体" panose="02010609060101010101" pitchFamily="49" charset="-122"/>
                </a:rPr>
                <a:t>100</a:t>
              </a:r>
              <a:r>
                <a:rPr kumimoji="1" lang="zh-CN" altLang="en-US" sz="1800">
                  <a:solidFill>
                    <a:schemeClr val="folHlink"/>
                  </a:solidFill>
                  <a:latin typeface="Times New Roman" panose="02020603050405020304" pitchFamily="18" charset="0"/>
                  <a:ea typeface="黑体" panose="02010609060101010101" pitchFamily="49" charset="-122"/>
                </a:rPr>
                <a:t>，还能发送 </a:t>
              </a:r>
              <a:r>
                <a:rPr kumimoji="1" lang="en-US" altLang="zh-CN" sz="1800">
                  <a:solidFill>
                    <a:schemeClr val="folHlink"/>
                  </a:solidFill>
                  <a:latin typeface="Times New Roman" panose="02020603050405020304" pitchFamily="18" charset="0"/>
                  <a:ea typeface="黑体" panose="02010609060101010101" pitchFamily="49" charset="-122"/>
                </a:rPr>
                <a:t>300 </a:t>
              </a:r>
              <a:r>
                <a:rPr kumimoji="1" lang="zh-CN" altLang="en-US" sz="1800">
                  <a:solidFill>
                    <a:schemeClr val="folHlink"/>
                  </a:solidFill>
                  <a:latin typeface="Times New Roman" panose="02020603050405020304" pitchFamily="18" charset="0"/>
                  <a:ea typeface="黑体" panose="02010609060101010101" pitchFamily="49" charset="-122"/>
                </a:rPr>
                <a:t>字节</a:t>
              </a:r>
            </a:p>
          </p:txBody>
        </p:sp>
      </p:grpSp>
      <p:grpSp>
        <p:nvGrpSpPr>
          <p:cNvPr id="61451" name="组合 7"/>
          <p:cNvGrpSpPr>
            <a:grpSpLocks/>
          </p:cNvGrpSpPr>
          <p:nvPr/>
        </p:nvGrpSpPr>
        <p:grpSpPr bwMode="auto">
          <a:xfrm>
            <a:off x="307975" y="3794125"/>
            <a:ext cx="8259763" cy="514350"/>
            <a:chOff x="234950" y="4437063"/>
            <a:chExt cx="8259763" cy="514350"/>
          </a:xfrm>
        </p:grpSpPr>
        <p:sp>
          <p:nvSpPr>
            <p:cNvPr id="61490" name="Line 9"/>
            <p:cNvSpPr>
              <a:spLocks noChangeShapeType="1"/>
            </p:cNvSpPr>
            <p:nvPr/>
          </p:nvSpPr>
          <p:spPr bwMode="auto">
            <a:xfrm>
              <a:off x="234950" y="4781550"/>
              <a:ext cx="3182938"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1" name="Rectangle 10"/>
            <p:cNvSpPr>
              <a:spLocks noChangeArrowheads="1"/>
            </p:cNvSpPr>
            <p:nvPr/>
          </p:nvSpPr>
          <p:spPr bwMode="auto">
            <a:xfrm>
              <a:off x="754063" y="4437063"/>
              <a:ext cx="18208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401, DATA</a:t>
              </a:r>
            </a:p>
          </p:txBody>
        </p:sp>
        <p:sp>
          <p:nvSpPr>
            <p:cNvPr id="61492" name="Rectangle 31"/>
            <p:cNvSpPr>
              <a:spLocks noChangeArrowheads="1"/>
            </p:cNvSpPr>
            <p:nvPr/>
          </p:nvSpPr>
          <p:spPr bwMode="auto">
            <a:xfrm>
              <a:off x="3576638" y="4587875"/>
              <a:ext cx="4918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发送了序号 </a:t>
              </a:r>
              <a:r>
                <a:rPr kumimoji="1" lang="en-US" altLang="zh-CN" sz="1800">
                  <a:solidFill>
                    <a:schemeClr val="folHlink"/>
                  </a:solidFill>
                  <a:latin typeface="Times New Roman" panose="02020603050405020304" pitchFamily="18" charset="0"/>
                  <a:ea typeface="黑体" panose="02010609060101010101" pitchFamily="49" charset="-122"/>
                </a:rPr>
                <a:t>401 </a:t>
              </a:r>
              <a:r>
                <a:rPr kumimoji="1" lang="zh-CN" altLang="en-US" sz="1800">
                  <a:solidFill>
                    <a:schemeClr val="folHlink"/>
                  </a:solidFill>
                  <a:latin typeface="Times New Roman" panose="02020603050405020304" pitchFamily="18" charset="0"/>
                  <a:ea typeface="黑体" panose="02010609060101010101" pitchFamily="49" charset="-122"/>
                </a:rPr>
                <a:t>至 </a:t>
              </a:r>
              <a:r>
                <a:rPr kumimoji="1" lang="en-US" altLang="zh-CN" sz="1800">
                  <a:solidFill>
                    <a:schemeClr val="folHlink"/>
                  </a:solidFill>
                  <a:latin typeface="Times New Roman" panose="02020603050405020304" pitchFamily="18" charset="0"/>
                  <a:ea typeface="黑体" panose="02010609060101010101" pitchFamily="49" charset="-122"/>
                </a:rPr>
                <a:t>500</a:t>
              </a:r>
              <a:r>
                <a:rPr kumimoji="1" lang="zh-CN" altLang="en-US" sz="1800">
                  <a:solidFill>
                    <a:schemeClr val="folHlink"/>
                  </a:solidFill>
                  <a:latin typeface="Times New Roman" panose="02020603050405020304" pitchFamily="18" charset="0"/>
                  <a:ea typeface="黑体" panose="02010609060101010101" pitchFamily="49" charset="-122"/>
                </a:rPr>
                <a:t>，不能再发送新数据了</a:t>
              </a:r>
            </a:p>
          </p:txBody>
        </p:sp>
      </p:grpSp>
      <p:grpSp>
        <p:nvGrpSpPr>
          <p:cNvPr id="61452" name="组合 8"/>
          <p:cNvGrpSpPr>
            <a:grpSpLocks/>
          </p:cNvGrpSpPr>
          <p:nvPr/>
        </p:nvGrpSpPr>
        <p:grpSpPr bwMode="auto">
          <a:xfrm>
            <a:off x="306388" y="4211638"/>
            <a:ext cx="7847012" cy="523875"/>
            <a:chOff x="233363" y="4854575"/>
            <a:chExt cx="7847012" cy="523875"/>
          </a:xfrm>
        </p:grpSpPr>
        <p:sp>
          <p:nvSpPr>
            <p:cNvPr id="61487" name="Line 7"/>
            <p:cNvSpPr>
              <a:spLocks noChangeShapeType="1"/>
            </p:cNvSpPr>
            <p:nvPr/>
          </p:nvSpPr>
          <p:spPr bwMode="auto">
            <a:xfrm>
              <a:off x="233363" y="5200650"/>
              <a:ext cx="3186112"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8" name="Rectangle 8"/>
            <p:cNvSpPr>
              <a:spLocks noChangeArrowheads="1"/>
            </p:cNvSpPr>
            <p:nvPr/>
          </p:nvSpPr>
          <p:spPr bwMode="auto">
            <a:xfrm>
              <a:off x="754063" y="4854575"/>
              <a:ext cx="18208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201, DATA</a:t>
              </a:r>
            </a:p>
          </p:txBody>
        </p:sp>
        <p:sp>
          <p:nvSpPr>
            <p:cNvPr id="61489" name="Rectangle 32"/>
            <p:cNvSpPr>
              <a:spLocks noChangeArrowheads="1"/>
            </p:cNvSpPr>
            <p:nvPr/>
          </p:nvSpPr>
          <p:spPr bwMode="auto">
            <a:xfrm>
              <a:off x="3562350" y="5014913"/>
              <a:ext cx="45180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超时重传旧的数据，但不能发送新的数据</a:t>
              </a:r>
            </a:p>
          </p:txBody>
        </p:sp>
      </p:grpSp>
      <p:grpSp>
        <p:nvGrpSpPr>
          <p:cNvPr id="61453" name="组合 9"/>
          <p:cNvGrpSpPr>
            <a:grpSpLocks/>
          </p:cNvGrpSpPr>
          <p:nvPr/>
        </p:nvGrpSpPr>
        <p:grpSpPr bwMode="auto">
          <a:xfrm>
            <a:off x="271463" y="4672013"/>
            <a:ext cx="7540625" cy="477837"/>
            <a:chOff x="198438" y="5314950"/>
            <a:chExt cx="7540625" cy="477838"/>
          </a:xfrm>
        </p:grpSpPr>
        <p:sp>
          <p:nvSpPr>
            <p:cNvPr id="61484" name="Line 23"/>
            <p:cNvSpPr>
              <a:spLocks noChangeShapeType="1"/>
            </p:cNvSpPr>
            <p:nvPr/>
          </p:nvSpPr>
          <p:spPr bwMode="auto">
            <a:xfrm flipH="1">
              <a:off x="198438" y="5629275"/>
              <a:ext cx="3252787" cy="0"/>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5" name="Rectangle 24"/>
            <p:cNvSpPr>
              <a:spLocks noChangeArrowheads="1"/>
            </p:cNvSpPr>
            <p:nvPr/>
          </p:nvSpPr>
          <p:spPr bwMode="auto">
            <a:xfrm flipH="1">
              <a:off x="250825" y="5314950"/>
              <a:ext cx="3513783" cy="36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dirty="0">
                  <a:solidFill>
                    <a:schemeClr val="folHlink"/>
                  </a:solidFill>
                  <a:latin typeface="Times New Roman" panose="02020603050405020304" pitchFamily="18" charset="0"/>
                  <a:ea typeface="黑体" panose="02010609060101010101" pitchFamily="49" charset="-122"/>
                </a:rPr>
                <a:t>ACK = 1, </a:t>
              </a:r>
              <a:r>
                <a:rPr kumimoji="1" lang="en-US" altLang="zh-CN" sz="1800" dirty="0" err="1">
                  <a:solidFill>
                    <a:schemeClr val="folHlink"/>
                  </a:solidFill>
                  <a:latin typeface="Times New Roman" panose="02020603050405020304" pitchFamily="18" charset="0"/>
                  <a:ea typeface="黑体" panose="02010609060101010101" pitchFamily="49" charset="-122"/>
                </a:rPr>
                <a:t>ackseq</a:t>
              </a:r>
              <a:r>
                <a:rPr kumimoji="1" lang="en-US" altLang="zh-CN" sz="1800" dirty="0">
                  <a:solidFill>
                    <a:schemeClr val="folHlink"/>
                  </a:solidFill>
                  <a:latin typeface="Times New Roman" panose="02020603050405020304" pitchFamily="18" charset="0"/>
                  <a:ea typeface="黑体" panose="02010609060101010101" pitchFamily="49" charset="-122"/>
                </a:rPr>
                <a:t> = 501, </a:t>
              </a:r>
              <a:r>
                <a:rPr kumimoji="1" lang="en-US" altLang="zh-CN" sz="1800" dirty="0" err="1">
                  <a:solidFill>
                    <a:schemeClr val="folHlink"/>
                  </a:solidFill>
                  <a:latin typeface="Times New Roman" panose="02020603050405020304" pitchFamily="18" charset="0"/>
                </a:rPr>
                <a:t>rwnd</a:t>
              </a:r>
              <a:r>
                <a:rPr kumimoji="1" lang="en-US" altLang="zh-CN" sz="1800" dirty="0">
                  <a:solidFill>
                    <a:schemeClr val="folHlink"/>
                  </a:solidFill>
                  <a:latin typeface="Times New Roman" panose="02020603050405020304" pitchFamily="18" charset="0"/>
                  <a:ea typeface="黑体" panose="02010609060101010101" pitchFamily="49" charset="-122"/>
                </a:rPr>
                <a:t> = 100</a:t>
              </a:r>
            </a:p>
          </p:txBody>
        </p:sp>
        <p:sp>
          <p:nvSpPr>
            <p:cNvPr id="61486" name="Rectangle 33"/>
            <p:cNvSpPr>
              <a:spLocks noChangeArrowheads="1"/>
            </p:cNvSpPr>
            <p:nvPr/>
          </p:nvSpPr>
          <p:spPr bwMode="auto">
            <a:xfrm>
              <a:off x="3546475" y="5429250"/>
              <a:ext cx="41925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800">
                  <a:solidFill>
                    <a:schemeClr val="folHlink"/>
                  </a:solidFill>
                  <a:latin typeface="Times New Roman" panose="02020603050405020304" pitchFamily="18" charset="0"/>
                  <a:ea typeface="黑体" panose="02010609060101010101" pitchFamily="49" charset="-122"/>
                </a:rPr>
                <a:t>允许 </a:t>
              </a: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发送序号 </a:t>
              </a:r>
              <a:r>
                <a:rPr kumimoji="1" lang="en-US" altLang="zh-CN" sz="1800">
                  <a:solidFill>
                    <a:schemeClr val="folHlink"/>
                  </a:solidFill>
                  <a:latin typeface="Times New Roman" panose="02020603050405020304" pitchFamily="18" charset="0"/>
                  <a:ea typeface="黑体" panose="02010609060101010101" pitchFamily="49" charset="-122"/>
                </a:rPr>
                <a:t>501 </a:t>
              </a:r>
              <a:r>
                <a:rPr kumimoji="1" lang="zh-CN" altLang="en-US" sz="1800">
                  <a:solidFill>
                    <a:schemeClr val="folHlink"/>
                  </a:solidFill>
                  <a:latin typeface="Times New Roman" panose="02020603050405020304" pitchFamily="18" charset="0"/>
                  <a:ea typeface="黑体" panose="02010609060101010101" pitchFamily="49" charset="-122"/>
                </a:rPr>
                <a:t>至 </a:t>
              </a:r>
              <a:r>
                <a:rPr kumimoji="1" lang="en-US" altLang="zh-CN" sz="1800">
                  <a:solidFill>
                    <a:schemeClr val="folHlink"/>
                  </a:solidFill>
                  <a:latin typeface="Times New Roman" panose="02020603050405020304" pitchFamily="18" charset="0"/>
                  <a:ea typeface="黑体" panose="02010609060101010101" pitchFamily="49" charset="-122"/>
                </a:rPr>
                <a:t>600 </a:t>
              </a:r>
              <a:r>
                <a:rPr kumimoji="1" lang="zh-CN" altLang="en-US" sz="1800">
                  <a:solidFill>
                    <a:schemeClr val="folHlink"/>
                  </a:solidFill>
                  <a:latin typeface="Times New Roman" panose="02020603050405020304" pitchFamily="18" charset="0"/>
                  <a:ea typeface="黑体" panose="02010609060101010101" pitchFamily="49" charset="-122"/>
                </a:rPr>
                <a:t>共 </a:t>
              </a:r>
              <a:r>
                <a:rPr kumimoji="1" lang="en-US" altLang="zh-CN" sz="1800">
                  <a:solidFill>
                    <a:schemeClr val="folHlink"/>
                  </a:solidFill>
                  <a:latin typeface="Times New Roman" panose="02020603050405020304" pitchFamily="18" charset="0"/>
                  <a:ea typeface="黑体" panose="02010609060101010101" pitchFamily="49" charset="-122"/>
                </a:rPr>
                <a:t>100 </a:t>
              </a:r>
              <a:r>
                <a:rPr kumimoji="1" lang="zh-CN" altLang="en-US" sz="1800">
                  <a:solidFill>
                    <a:schemeClr val="folHlink"/>
                  </a:solidFill>
                  <a:latin typeface="Times New Roman" panose="02020603050405020304" pitchFamily="18" charset="0"/>
                  <a:ea typeface="黑体" panose="02010609060101010101" pitchFamily="49" charset="-122"/>
                </a:rPr>
                <a:t>字节</a:t>
              </a:r>
            </a:p>
          </p:txBody>
        </p:sp>
      </p:grpSp>
      <p:grpSp>
        <p:nvGrpSpPr>
          <p:cNvPr id="61454" name="组合 10"/>
          <p:cNvGrpSpPr>
            <a:grpSpLocks/>
          </p:cNvGrpSpPr>
          <p:nvPr/>
        </p:nvGrpSpPr>
        <p:grpSpPr bwMode="auto">
          <a:xfrm>
            <a:off x="304800" y="5099050"/>
            <a:ext cx="7562850" cy="481013"/>
            <a:chOff x="231775" y="5741988"/>
            <a:chExt cx="7562850" cy="481012"/>
          </a:xfrm>
        </p:grpSpPr>
        <p:sp>
          <p:nvSpPr>
            <p:cNvPr id="61481" name="Line 17"/>
            <p:cNvSpPr>
              <a:spLocks noChangeShapeType="1"/>
            </p:cNvSpPr>
            <p:nvPr/>
          </p:nvSpPr>
          <p:spPr bwMode="auto">
            <a:xfrm>
              <a:off x="231775" y="6057900"/>
              <a:ext cx="3189288"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2" name="Rectangle 18"/>
            <p:cNvSpPr>
              <a:spLocks noChangeArrowheads="1"/>
            </p:cNvSpPr>
            <p:nvPr/>
          </p:nvSpPr>
          <p:spPr bwMode="auto">
            <a:xfrm>
              <a:off x="827088" y="5741988"/>
              <a:ext cx="18208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501, DATA</a:t>
              </a:r>
            </a:p>
          </p:txBody>
        </p:sp>
        <p:sp>
          <p:nvSpPr>
            <p:cNvPr id="61483" name="Rectangle 34"/>
            <p:cNvSpPr>
              <a:spLocks noChangeArrowheads="1"/>
            </p:cNvSpPr>
            <p:nvPr/>
          </p:nvSpPr>
          <p:spPr bwMode="auto">
            <a:xfrm>
              <a:off x="3562350" y="5859463"/>
              <a:ext cx="4232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发送了序号 </a:t>
              </a:r>
              <a:r>
                <a:rPr kumimoji="1" lang="en-US" altLang="zh-CN" sz="1800">
                  <a:solidFill>
                    <a:schemeClr val="folHlink"/>
                  </a:solidFill>
                  <a:latin typeface="Times New Roman" panose="02020603050405020304" pitchFamily="18" charset="0"/>
                  <a:ea typeface="黑体" panose="02010609060101010101" pitchFamily="49" charset="-122"/>
                </a:rPr>
                <a:t>501 </a:t>
              </a:r>
              <a:r>
                <a:rPr kumimoji="1" lang="zh-CN" altLang="en-US" sz="1800">
                  <a:solidFill>
                    <a:schemeClr val="folHlink"/>
                  </a:solidFill>
                  <a:latin typeface="Times New Roman" panose="02020603050405020304" pitchFamily="18" charset="0"/>
                  <a:ea typeface="黑体" panose="02010609060101010101" pitchFamily="49" charset="-122"/>
                </a:rPr>
                <a:t>至 </a:t>
              </a:r>
              <a:r>
                <a:rPr kumimoji="1" lang="en-US" altLang="zh-CN" sz="1800">
                  <a:solidFill>
                    <a:schemeClr val="folHlink"/>
                  </a:solidFill>
                  <a:latin typeface="Times New Roman" panose="02020603050405020304" pitchFamily="18" charset="0"/>
                  <a:ea typeface="黑体" panose="02010609060101010101" pitchFamily="49" charset="-122"/>
                </a:rPr>
                <a:t>600</a:t>
              </a:r>
              <a:r>
                <a:rPr kumimoji="1" lang="zh-CN" altLang="en-US" sz="1800">
                  <a:solidFill>
                    <a:schemeClr val="folHlink"/>
                  </a:solidFill>
                  <a:latin typeface="Times New Roman" panose="02020603050405020304" pitchFamily="18" charset="0"/>
                  <a:ea typeface="黑体" panose="02010609060101010101" pitchFamily="49" charset="-122"/>
                </a:rPr>
                <a:t>，不能再发送了</a:t>
              </a:r>
            </a:p>
          </p:txBody>
        </p:sp>
      </p:grpSp>
      <p:grpSp>
        <p:nvGrpSpPr>
          <p:cNvPr id="61455" name="组合 11"/>
          <p:cNvGrpSpPr>
            <a:grpSpLocks/>
          </p:cNvGrpSpPr>
          <p:nvPr/>
        </p:nvGrpSpPr>
        <p:grpSpPr bwMode="auto">
          <a:xfrm>
            <a:off x="287338" y="5522913"/>
            <a:ext cx="8837612" cy="806450"/>
            <a:chOff x="214313" y="6165850"/>
            <a:chExt cx="8837612" cy="805654"/>
          </a:xfrm>
        </p:grpSpPr>
        <p:sp>
          <p:nvSpPr>
            <p:cNvPr id="61477" name="Line 21"/>
            <p:cNvSpPr>
              <a:spLocks noChangeShapeType="1"/>
            </p:cNvSpPr>
            <p:nvPr/>
          </p:nvSpPr>
          <p:spPr bwMode="auto">
            <a:xfrm flipH="1">
              <a:off x="214313" y="6488113"/>
              <a:ext cx="3225800" cy="0"/>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8" name="Rectangle 22"/>
            <p:cNvSpPr>
              <a:spLocks noChangeArrowheads="1"/>
            </p:cNvSpPr>
            <p:nvPr/>
          </p:nvSpPr>
          <p:spPr bwMode="auto">
            <a:xfrm flipH="1">
              <a:off x="323850" y="6165850"/>
              <a:ext cx="3316615" cy="366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dirty="0">
                  <a:solidFill>
                    <a:schemeClr val="folHlink"/>
                  </a:solidFill>
                  <a:latin typeface="Times New Roman" panose="02020603050405020304" pitchFamily="18" charset="0"/>
                  <a:ea typeface="黑体" panose="02010609060101010101" pitchFamily="49" charset="-122"/>
                </a:rPr>
                <a:t>ACK = 1, </a:t>
              </a:r>
              <a:r>
                <a:rPr kumimoji="1" lang="en-US" altLang="zh-CN" sz="1800" dirty="0" err="1">
                  <a:solidFill>
                    <a:schemeClr val="folHlink"/>
                  </a:solidFill>
                  <a:latin typeface="Times New Roman" panose="02020603050405020304" pitchFamily="18" charset="0"/>
                  <a:ea typeface="黑体" panose="02010609060101010101" pitchFamily="49" charset="-122"/>
                </a:rPr>
                <a:t>ackseq</a:t>
              </a:r>
              <a:r>
                <a:rPr kumimoji="1" lang="en-US" altLang="zh-CN" sz="1800" dirty="0">
                  <a:solidFill>
                    <a:schemeClr val="folHlink"/>
                  </a:solidFill>
                  <a:latin typeface="Times New Roman" panose="02020603050405020304" pitchFamily="18" charset="0"/>
                  <a:ea typeface="黑体" panose="02010609060101010101" pitchFamily="49" charset="-122"/>
                </a:rPr>
                <a:t> = 601, </a:t>
              </a:r>
              <a:r>
                <a:rPr kumimoji="1" lang="en-US" altLang="zh-CN" sz="1800" dirty="0" err="1">
                  <a:solidFill>
                    <a:schemeClr val="folHlink"/>
                  </a:solidFill>
                  <a:latin typeface="Times New Roman" panose="02020603050405020304" pitchFamily="18" charset="0"/>
                  <a:ea typeface="黑体" panose="02010609060101010101" pitchFamily="49" charset="-122"/>
                </a:rPr>
                <a:t>rwnd</a:t>
              </a:r>
              <a:r>
                <a:rPr kumimoji="1" lang="en-US" altLang="zh-CN" sz="1800" dirty="0">
                  <a:solidFill>
                    <a:schemeClr val="folHlink"/>
                  </a:solidFill>
                  <a:latin typeface="Times New Roman" panose="02020603050405020304" pitchFamily="18" charset="0"/>
                  <a:ea typeface="黑体" panose="02010609060101010101" pitchFamily="49" charset="-122"/>
                </a:rPr>
                <a:t> = 0</a:t>
              </a:r>
            </a:p>
          </p:txBody>
        </p:sp>
        <p:sp>
          <p:nvSpPr>
            <p:cNvPr id="61479" name="Rectangle 35"/>
            <p:cNvSpPr>
              <a:spLocks noChangeArrowheads="1"/>
            </p:cNvSpPr>
            <p:nvPr/>
          </p:nvSpPr>
          <p:spPr bwMode="auto">
            <a:xfrm>
              <a:off x="3562350" y="6305550"/>
              <a:ext cx="548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800">
                  <a:solidFill>
                    <a:schemeClr val="folHlink"/>
                  </a:solidFill>
                  <a:latin typeface="Times New Roman" panose="02020603050405020304" pitchFamily="18" charset="0"/>
                  <a:ea typeface="黑体" panose="02010609060101010101" pitchFamily="49" charset="-122"/>
                </a:rPr>
                <a:t>不允许 </a:t>
              </a: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再发送（到序号 </a:t>
              </a:r>
              <a:r>
                <a:rPr kumimoji="1" lang="en-US" altLang="zh-CN" sz="1800">
                  <a:solidFill>
                    <a:schemeClr val="folHlink"/>
                  </a:solidFill>
                  <a:latin typeface="Times New Roman" panose="02020603050405020304" pitchFamily="18" charset="0"/>
                  <a:ea typeface="黑体" panose="02010609060101010101" pitchFamily="49" charset="-122"/>
                </a:rPr>
                <a:t>600 </a:t>
              </a:r>
              <a:r>
                <a:rPr kumimoji="1" lang="zh-CN" altLang="en-US" sz="1800">
                  <a:solidFill>
                    <a:schemeClr val="folHlink"/>
                  </a:solidFill>
                  <a:latin typeface="Times New Roman" panose="02020603050405020304" pitchFamily="18" charset="0"/>
                  <a:ea typeface="黑体" panose="02010609060101010101" pitchFamily="49" charset="-122"/>
                </a:rPr>
                <a:t>为止的数据都收到了）</a:t>
              </a:r>
            </a:p>
          </p:txBody>
        </p:sp>
        <p:sp>
          <p:nvSpPr>
            <p:cNvPr id="61480" name="Rectangle 22"/>
            <p:cNvSpPr>
              <a:spLocks noChangeArrowheads="1"/>
            </p:cNvSpPr>
            <p:nvPr/>
          </p:nvSpPr>
          <p:spPr bwMode="auto">
            <a:xfrm flipH="1">
              <a:off x="243034" y="6604737"/>
              <a:ext cx="323967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ACK = 1, ack = 601, rwnd = 400</a:t>
              </a:r>
            </a:p>
          </p:txBody>
        </p:sp>
      </p:grpSp>
      <p:sp>
        <p:nvSpPr>
          <p:cNvPr id="61456" name="AutoShape 36"/>
          <p:cNvSpPr>
            <a:spLocks noChangeArrowheads="1"/>
          </p:cNvSpPr>
          <p:nvPr/>
        </p:nvSpPr>
        <p:spPr bwMode="auto">
          <a:xfrm>
            <a:off x="2617788" y="2492375"/>
            <a:ext cx="1163637" cy="547688"/>
          </a:xfrm>
          <a:prstGeom prst="irregularSeal1">
            <a:avLst/>
          </a:prstGeom>
          <a:solidFill>
            <a:srgbClr val="C9DE0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800">
              <a:latin typeface="Tahoma" panose="020B0604030504040204" pitchFamily="34" charset="0"/>
            </a:endParaRPr>
          </a:p>
        </p:txBody>
      </p:sp>
      <p:grpSp>
        <p:nvGrpSpPr>
          <p:cNvPr id="61457" name="组合 4"/>
          <p:cNvGrpSpPr>
            <a:grpSpLocks/>
          </p:cNvGrpSpPr>
          <p:nvPr/>
        </p:nvGrpSpPr>
        <p:grpSpPr bwMode="auto">
          <a:xfrm>
            <a:off x="298450" y="2547938"/>
            <a:ext cx="3413125" cy="403225"/>
            <a:chOff x="225425" y="3190875"/>
            <a:chExt cx="3413125" cy="403225"/>
          </a:xfrm>
        </p:grpSpPr>
        <p:sp>
          <p:nvSpPr>
            <p:cNvPr id="61473" name="Line 15"/>
            <p:cNvSpPr>
              <a:spLocks noChangeShapeType="1"/>
            </p:cNvSpPr>
            <p:nvPr/>
          </p:nvSpPr>
          <p:spPr bwMode="auto">
            <a:xfrm>
              <a:off x="225425" y="3511550"/>
              <a:ext cx="2144713" cy="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474" name="组合 3"/>
            <p:cNvGrpSpPr>
              <a:grpSpLocks/>
            </p:cNvGrpSpPr>
            <p:nvPr/>
          </p:nvGrpSpPr>
          <p:grpSpPr bwMode="auto">
            <a:xfrm>
              <a:off x="754063" y="3190875"/>
              <a:ext cx="2884487" cy="403225"/>
              <a:chOff x="754063" y="3190875"/>
              <a:chExt cx="2884487" cy="403225"/>
            </a:xfrm>
          </p:grpSpPr>
          <p:sp>
            <p:nvSpPr>
              <p:cNvPr id="61475" name="Rectangle 16"/>
              <p:cNvSpPr>
                <a:spLocks noChangeArrowheads="1"/>
              </p:cNvSpPr>
              <p:nvPr/>
            </p:nvSpPr>
            <p:spPr bwMode="auto">
              <a:xfrm>
                <a:off x="754063" y="3190875"/>
                <a:ext cx="18208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1800">
                    <a:solidFill>
                      <a:schemeClr val="folHlink"/>
                    </a:solidFill>
                    <a:latin typeface="Times New Roman" panose="02020603050405020304" pitchFamily="18" charset="0"/>
                    <a:ea typeface="黑体" panose="02010609060101010101" pitchFamily="49" charset="-122"/>
                  </a:rPr>
                  <a:t>seq = 201, DATA</a:t>
                </a:r>
              </a:p>
            </p:txBody>
          </p:sp>
          <p:sp>
            <p:nvSpPr>
              <p:cNvPr id="61476" name="Rectangle 37"/>
              <p:cNvSpPr>
                <a:spLocks noChangeArrowheads="1"/>
              </p:cNvSpPr>
              <p:nvPr/>
            </p:nvSpPr>
            <p:spPr bwMode="auto">
              <a:xfrm>
                <a:off x="2771775" y="3230563"/>
                <a:ext cx="866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800">
                    <a:solidFill>
                      <a:schemeClr val="folHlink"/>
                    </a:solidFill>
                    <a:latin typeface="Times New Roman" panose="02020603050405020304" pitchFamily="18" charset="0"/>
                    <a:ea typeface="黑体" panose="02010609060101010101" pitchFamily="49" charset="-122"/>
                  </a:rPr>
                  <a:t>丢失！</a:t>
                </a:r>
              </a:p>
            </p:txBody>
          </p:sp>
        </p:grpSp>
      </p:grpSp>
      <p:sp>
        <p:nvSpPr>
          <p:cNvPr id="61458" name="Line 38"/>
          <p:cNvSpPr>
            <a:spLocks noChangeShapeType="1"/>
          </p:cNvSpPr>
          <p:nvPr/>
        </p:nvSpPr>
        <p:spPr bwMode="auto">
          <a:xfrm flipH="1">
            <a:off x="271463" y="1847850"/>
            <a:ext cx="1587" cy="46053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 name="Rectangle 39"/>
          <p:cNvSpPr txBox="1">
            <a:spLocks noChangeArrowheads="1"/>
          </p:cNvSpPr>
          <p:nvPr/>
        </p:nvSpPr>
        <p:spPr bwMode="auto">
          <a:xfrm>
            <a:off x="611188" y="44450"/>
            <a:ext cx="7993062" cy="839788"/>
          </a:xfrm>
          <a:prstGeom prst="rect">
            <a:avLst/>
          </a:prstGeom>
          <a:solidFill>
            <a:srgbClr val="C9DE06"/>
          </a:solidFill>
          <a:ln>
            <a:solidFill>
              <a:schemeClr val="folHlink"/>
            </a:solidFill>
            <a:miter lim="800000"/>
            <a:headEnd/>
            <a:tailEnd/>
          </a:ln>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lnSpc>
                <a:spcPct val="90000"/>
              </a:lnSpc>
              <a:defRPr/>
            </a:pPr>
            <a:r>
              <a:rPr lang="zh-CN" altLang="en-US" sz="4000" kern="0"/>
              <a:t>流量控制举例</a:t>
            </a:r>
            <a:endParaRPr lang="zh-CN" altLang="en-US" kern="0"/>
          </a:p>
        </p:txBody>
      </p:sp>
      <p:sp>
        <p:nvSpPr>
          <p:cNvPr id="61460" name="灯片编号占位符 1"/>
          <p:cNvSpPr txBox="1">
            <a:spLocks/>
          </p:cNvSpPr>
          <p:nvPr/>
        </p:nvSpPr>
        <p:spPr bwMode="auto">
          <a:xfrm>
            <a:off x="7115175" y="56007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C3E8F33-E187-4837-BE45-DEB147233B1F}" type="slidenum">
              <a:rPr lang="en-US" altLang="zh-CN" sz="1400">
                <a:latin typeface="Tahoma" panose="020B0604030504040204" pitchFamily="34" charset="0"/>
              </a:rPr>
              <a:pPr>
                <a:spcBef>
                  <a:spcPct val="0"/>
                </a:spcBef>
                <a:buClrTx/>
                <a:buFontTx/>
                <a:buNone/>
              </a:pPr>
              <a:t>15</a:t>
            </a:fld>
            <a:endParaRPr lang="en-US" altLang="zh-CN" sz="1400">
              <a:latin typeface="Tahoma" panose="020B0604030504040204" pitchFamily="34" charset="0"/>
            </a:endParaRPr>
          </a:p>
        </p:txBody>
      </p:sp>
      <p:grpSp>
        <p:nvGrpSpPr>
          <p:cNvPr id="118" name="组合 117"/>
          <p:cNvGrpSpPr>
            <a:grpSpLocks/>
          </p:cNvGrpSpPr>
          <p:nvPr/>
        </p:nvGrpSpPr>
        <p:grpSpPr bwMode="auto">
          <a:xfrm>
            <a:off x="611188" y="6156325"/>
            <a:ext cx="8437562" cy="434975"/>
            <a:chOff x="671370" y="6089798"/>
            <a:chExt cx="8437705" cy="435546"/>
          </a:xfrm>
        </p:grpSpPr>
        <p:grpSp>
          <p:nvGrpSpPr>
            <p:cNvPr id="61467" name="组合 50"/>
            <p:cNvGrpSpPr>
              <a:grpSpLocks/>
            </p:cNvGrpSpPr>
            <p:nvPr/>
          </p:nvGrpSpPr>
          <p:grpSpPr bwMode="auto">
            <a:xfrm>
              <a:off x="1622773" y="6089798"/>
              <a:ext cx="7486302" cy="363538"/>
              <a:chOff x="1565623" y="6305550"/>
              <a:chExt cx="7486302" cy="363538"/>
            </a:xfrm>
          </p:grpSpPr>
          <p:sp>
            <p:nvSpPr>
              <p:cNvPr id="61471" name="Line 21"/>
              <p:cNvSpPr>
                <a:spLocks noChangeShapeType="1"/>
              </p:cNvSpPr>
              <p:nvPr/>
            </p:nvSpPr>
            <p:spPr bwMode="auto">
              <a:xfrm flipH="1" flipV="1">
                <a:off x="1565623" y="6487319"/>
                <a:ext cx="1874490" cy="794"/>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2" name="Rectangle 35"/>
              <p:cNvSpPr>
                <a:spLocks noChangeArrowheads="1"/>
              </p:cNvSpPr>
              <p:nvPr/>
            </p:nvSpPr>
            <p:spPr bwMode="auto">
              <a:xfrm>
                <a:off x="3562350" y="6305550"/>
                <a:ext cx="548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800">
                    <a:solidFill>
                      <a:schemeClr val="folHlink"/>
                    </a:solidFill>
                    <a:latin typeface="Times New Roman" panose="02020603050405020304" pitchFamily="18" charset="0"/>
                    <a:ea typeface="黑体" panose="02010609060101010101" pitchFamily="49" charset="-122"/>
                  </a:rPr>
                  <a:t>允许 </a:t>
                </a:r>
                <a:r>
                  <a:rPr kumimoji="1" lang="en-US" altLang="zh-CN" sz="1800">
                    <a:solidFill>
                      <a:schemeClr val="folHlink"/>
                    </a:solidFill>
                    <a:latin typeface="Times New Roman" panose="02020603050405020304" pitchFamily="18" charset="0"/>
                    <a:ea typeface="黑体" panose="02010609060101010101" pitchFamily="49" charset="-122"/>
                  </a:rPr>
                  <a:t>A </a:t>
                </a:r>
                <a:r>
                  <a:rPr kumimoji="1" lang="zh-CN" altLang="en-US" sz="1800">
                    <a:solidFill>
                      <a:schemeClr val="folHlink"/>
                    </a:solidFill>
                    <a:latin typeface="Times New Roman" panose="02020603050405020304" pitchFamily="18" charset="0"/>
                    <a:ea typeface="黑体" panose="02010609060101010101" pitchFamily="49" charset="-122"/>
                  </a:rPr>
                  <a:t>再发送（到序号 </a:t>
                </a:r>
                <a:r>
                  <a:rPr kumimoji="1" lang="en-US" altLang="zh-CN" sz="1800">
                    <a:solidFill>
                      <a:schemeClr val="folHlink"/>
                    </a:solidFill>
                    <a:latin typeface="Times New Roman" panose="02020603050405020304" pitchFamily="18" charset="0"/>
                    <a:ea typeface="黑体" panose="02010609060101010101" pitchFamily="49" charset="-122"/>
                  </a:rPr>
                  <a:t>600 </a:t>
                </a:r>
                <a:r>
                  <a:rPr kumimoji="1" lang="zh-CN" altLang="en-US" sz="1800">
                    <a:solidFill>
                      <a:schemeClr val="folHlink"/>
                    </a:solidFill>
                    <a:latin typeface="Times New Roman" panose="02020603050405020304" pitchFamily="18" charset="0"/>
                    <a:ea typeface="黑体" panose="02010609060101010101" pitchFamily="49" charset="-122"/>
                  </a:rPr>
                  <a:t>为止的数据都收到了）</a:t>
                </a:r>
              </a:p>
            </p:txBody>
          </p:sp>
        </p:grpSp>
        <p:grpSp>
          <p:nvGrpSpPr>
            <p:cNvPr id="61468" name="组合 12"/>
            <p:cNvGrpSpPr>
              <a:grpSpLocks/>
            </p:cNvGrpSpPr>
            <p:nvPr/>
          </p:nvGrpSpPr>
          <p:grpSpPr bwMode="auto">
            <a:xfrm>
              <a:off x="671370" y="6201335"/>
              <a:ext cx="876294" cy="324009"/>
              <a:chOff x="301185" y="6317123"/>
              <a:chExt cx="876294" cy="324009"/>
            </a:xfrm>
          </p:grpSpPr>
          <p:sp>
            <p:nvSpPr>
              <p:cNvPr id="61469" name="AutoShape 36"/>
              <p:cNvSpPr>
                <a:spLocks noChangeArrowheads="1"/>
              </p:cNvSpPr>
              <p:nvPr/>
            </p:nvSpPr>
            <p:spPr bwMode="auto">
              <a:xfrm>
                <a:off x="301185" y="6317123"/>
                <a:ext cx="876294" cy="324009"/>
              </a:xfrm>
              <a:prstGeom prst="irregularSeal1">
                <a:avLst/>
              </a:prstGeom>
              <a:solidFill>
                <a:srgbClr val="C9DE0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800">
                  <a:latin typeface="Tahoma" panose="020B0604030504040204" pitchFamily="34" charset="0"/>
                </a:endParaRPr>
              </a:p>
            </p:txBody>
          </p:sp>
          <p:sp>
            <p:nvSpPr>
              <p:cNvPr id="61470" name="Rectangle 37"/>
              <p:cNvSpPr>
                <a:spLocks noChangeArrowheads="1"/>
              </p:cNvSpPr>
              <p:nvPr/>
            </p:nvSpPr>
            <p:spPr bwMode="auto">
              <a:xfrm>
                <a:off x="519268" y="6331775"/>
                <a:ext cx="644419" cy="27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1200">
                    <a:solidFill>
                      <a:schemeClr val="folHlink"/>
                    </a:solidFill>
                    <a:latin typeface="Times New Roman" panose="02020603050405020304" pitchFamily="18" charset="0"/>
                    <a:ea typeface="黑体" panose="02010609060101010101" pitchFamily="49" charset="-122"/>
                  </a:rPr>
                  <a:t>丢失！</a:t>
                </a:r>
              </a:p>
            </p:txBody>
          </p:sp>
        </p:grpSp>
      </p:grpSp>
      <p:grpSp>
        <p:nvGrpSpPr>
          <p:cNvPr id="126" name="组合 125"/>
          <p:cNvGrpSpPr>
            <a:grpSpLocks/>
          </p:cNvGrpSpPr>
          <p:nvPr/>
        </p:nvGrpSpPr>
        <p:grpSpPr bwMode="auto">
          <a:xfrm>
            <a:off x="282575" y="1033463"/>
            <a:ext cx="8861425" cy="5502494"/>
            <a:chOff x="281981" y="1033572"/>
            <a:chExt cx="8861902" cy="5503612"/>
          </a:xfrm>
        </p:grpSpPr>
        <p:sp>
          <p:nvSpPr>
            <p:cNvPr id="127" name="矩形 126"/>
            <p:cNvSpPr/>
            <p:nvPr/>
          </p:nvSpPr>
          <p:spPr>
            <a:xfrm>
              <a:off x="281981" y="6033844"/>
              <a:ext cx="8861902" cy="503340"/>
            </a:xfrm>
            <a:prstGeom prst="rect">
              <a:avLst/>
            </a:prstGeom>
            <a:solidFill>
              <a:schemeClr val="accent1">
                <a:alpha val="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61464" name="组合 18"/>
            <p:cNvGrpSpPr>
              <a:grpSpLocks/>
            </p:cNvGrpSpPr>
            <p:nvPr/>
          </p:nvGrpSpPr>
          <p:grpSpPr bwMode="auto">
            <a:xfrm>
              <a:off x="971600" y="1033572"/>
              <a:ext cx="7890302" cy="4987716"/>
              <a:chOff x="971600" y="1033572"/>
              <a:chExt cx="7890302" cy="4987716"/>
            </a:xfrm>
          </p:grpSpPr>
          <p:sp>
            <p:nvSpPr>
              <p:cNvPr id="129" name="TextBox 14"/>
              <p:cNvSpPr txBox="1"/>
              <p:nvPr/>
            </p:nvSpPr>
            <p:spPr>
              <a:xfrm>
                <a:off x="970993" y="1033572"/>
                <a:ext cx="7890300" cy="523981"/>
              </a:xfrm>
              <a:prstGeom prst="rect">
                <a:avLst/>
              </a:prstGeom>
              <a:noFill/>
            </p:spPr>
            <p:txBody>
              <a:bodyPr wrap="none">
                <a:spAutoFit/>
              </a:bodyPr>
              <a:lstStyle/>
              <a:p>
                <a:pPr eaLnBrk="1" hangingPunct="1">
                  <a:defRPr/>
                </a:pPr>
                <a:r>
                  <a:rPr lang="en-US" altLang="zh-CN" b="1" dirty="0">
                    <a:solidFill>
                      <a:srgbClr val="FF0000"/>
                    </a:solidFill>
                    <a:effectLst>
                      <a:outerShdw blurRad="38100" dist="38100" dir="2700000" algn="tl">
                        <a:srgbClr val="000000">
                          <a:alpha val="43137"/>
                        </a:srgbClr>
                      </a:outerShdw>
                    </a:effectLst>
                    <a:ea typeface="宋体" charset="-122"/>
                  </a:rPr>
                  <a:t>A</a:t>
                </a:r>
                <a:r>
                  <a:rPr lang="zh-CN" altLang="en-US" b="1" dirty="0">
                    <a:solidFill>
                      <a:srgbClr val="FF0000"/>
                    </a:solidFill>
                    <a:effectLst>
                      <a:outerShdw blurRad="38100" dist="38100" dir="2700000" algn="tl">
                        <a:srgbClr val="000000">
                          <a:alpha val="43137"/>
                        </a:srgbClr>
                      </a:outerShdw>
                    </a:effectLst>
                    <a:ea typeface="宋体" charset="-122"/>
                  </a:rPr>
                  <a:t>无法发送，</a:t>
                </a:r>
                <a:r>
                  <a:rPr lang="en-US" altLang="zh-CN" b="1" dirty="0">
                    <a:solidFill>
                      <a:srgbClr val="FF0000"/>
                    </a:solidFill>
                    <a:effectLst>
                      <a:outerShdw blurRad="38100" dist="38100" dir="2700000" algn="tl">
                        <a:srgbClr val="000000">
                          <a:alpha val="43137"/>
                        </a:srgbClr>
                      </a:outerShdw>
                    </a:effectLst>
                    <a:ea typeface="宋体" charset="-122"/>
                  </a:rPr>
                  <a:t>B</a:t>
                </a:r>
                <a:r>
                  <a:rPr lang="zh-CN" altLang="en-US" b="1" dirty="0">
                    <a:solidFill>
                      <a:srgbClr val="FF0000"/>
                    </a:solidFill>
                    <a:effectLst>
                      <a:outerShdw blurRad="38100" dist="38100" dir="2700000" algn="tl">
                        <a:srgbClr val="000000">
                          <a:alpha val="43137"/>
                        </a:srgbClr>
                      </a:outerShdw>
                    </a:effectLst>
                    <a:ea typeface="宋体" charset="-122"/>
                  </a:rPr>
                  <a:t>有缓存空出却无法接收，产生僵局</a:t>
                </a:r>
              </a:p>
            </p:txBody>
          </p:sp>
          <p:cxnSp>
            <p:nvCxnSpPr>
              <p:cNvPr id="130" name="直接箭头连接符 129"/>
              <p:cNvCxnSpPr>
                <a:stCxn id="129" idx="2"/>
              </p:cNvCxnSpPr>
              <p:nvPr/>
            </p:nvCxnSpPr>
            <p:spPr>
              <a:xfrm flipH="1">
                <a:off x="3649250" y="1557553"/>
                <a:ext cx="1266893" cy="4463369"/>
              </a:xfrm>
              <a:prstGeom prst="straightConnector1">
                <a:avLst/>
              </a:prstGeom>
              <a:ln>
                <a:solidFill>
                  <a:srgbClr val="0070C0"/>
                </a:solidFill>
                <a:tailEnd type="arrow"/>
              </a:ln>
            </p:spPr>
            <p:style>
              <a:lnRef idx="3">
                <a:schemeClr val="dk1"/>
              </a:lnRef>
              <a:fillRef idx="0">
                <a:schemeClr val="dk1"/>
              </a:fillRef>
              <a:effectRef idx="2">
                <a:schemeClr val="dk1"/>
              </a:effectRef>
              <a:fontRef idx="minor">
                <a:schemeClr val="tx1"/>
              </a:fontRef>
            </p:style>
          </p:cxnSp>
        </p:grpSp>
      </p:grpSp>
    </p:spTree>
    <p:extLst>
      <p:ext uri="{BB962C8B-B14F-4D97-AF65-F5344CB8AC3E}">
        <p14:creationId xmlns:p14="http://schemas.microsoft.com/office/powerpoint/2010/main" val="208703075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8313" y="836613"/>
            <a:ext cx="6191250" cy="768350"/>
          </a:xfrm>
        </p:spPr>
        <p:txBody>
          <a:bodyPr/>
          <a:lstStyle/>
          <a:p>
            <a:pPr algn="ctr" eaLnBrk="1" hangingPunct="1"/>
            <a:r>
              <a:rPr lang="zh-CN" altLang="en-US" sz="3200" dirty="0">
                <a:solidFill>
                  <a:schemeClr val="bg1"/>
                </a:solidFill>
              </a:rPr>
              <a:t>持续计时器</a:t>
            </a:r>
            <a:r>
              <a:rPr lang="en-US" altLang="zh-CN" sz="3200" dirty="0">
                <a:solidFill>
                  <a:schemeClr val="bg1"/>
                </a:solidFill>
              </a:rPr>
              <a:t>(persistence timer)</a:t>
            </a:r>
            <a:endParaRPr lang="zh-CN" altLang="en-US" sz="3200" dirty="0">
              <a:solidFill>
                <a:schemeClr val="bg1"/>
              </a:solidFill>
            </a:endParaRPr>
          </a:p>
        </p:txBody>
      </p:sp>
      <p:sp>
        <p:nvSpPr>
          <p:cNvPr id="66" name="Rectangle 3"/>
          <p:cNvSpPr txBox="1">
            <a:spLocks noChangeArrowheads="1"/>
          </p:cNvSpPr>
          <p:nvPr/>
        </p:nvSpPr>
        <p:spPr bwMode="auto">
          <a:xfrm>
            <a:off x="272647" y="1772816"/>
            <a:ext cx="8856662" cy="3744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eaLnBrk="1" hangingPunct="1">
              <a:lnSpc>
                <a:spcPct val="120000"/>
              </a:lnSpc>
              <a:spcBef>
                <a:spcPts val="1200"/>
              </a:spcBef>
              <a:defRPr/>
            </a:pPr>
            <a:r>
              <a:rPr lang="zh-CN" altLang="en-US" sz="2400" b="1" dirty="0">
                <a:solidFill>
                  <a:schemeClr val="bg1"/>
                </a:solidFill>
              </a:rPr>
              <a:t>作用</a:t>
            </a:r>
            <a:r>
              <a:rPr lang="zh-CN" altLang="en-US" sz="2400" dirty="0">
                <a:solidFill>
                  <a:schemeClr val="bg1"/>
                </a:solidFill>
              </a:rPr>
              <a:t>：为了解决当发送窗口为零时而可能出现的死锁问题。</a:t>
            </a:r>
          </a:p>
          <a:p>
            <a:pPr eaLnBrk="1" hangingPunct="1">
              <a:lnSpc>
                <a:spcPct val="120000"/>
              </a:lnSpc>
              <a:spcBef>
                <a:spcPts val="1200"/>
              </a:spcBef>
              <a:defRPr/>
            </a:pPr>
            <a:r>
              <a:rPr lang="zh-CN" altLang="en-US" sz="2400" b="1" kern="0" dirty="0">
                <a:solidFill>
                  <a:schemeClr val="bg1"/>
                </a:solidFill>
              </a:rPr>
              <a:t>具体：</a:t>
            </a:r>
            <a:r>
              <a:rPr lang="en-US" altLang="zh-CN" sz="2400" kern="0" dirty="0">
                <a:solidFill>
                  <a:schemeClr val="bg1"/>
                </a:solidFill>
              </a:rPr>
              <a:t>TCP </a:t>
            </a:r>
            <a:r>
              <a:rPr lang="zh-CN" altLang="en-US" sz="2400" kern="0" dirty="0">
                <a:solidFill>
                  <a:schemeClr val="bg1"/>
                </a:solidFill>
              </a:rPr>
              <a:t>连接的一方收到对方的零窗口通知时，启动持续定时器。若持续计时器设置的时间到期，就发送一个零窗口探测报文段（仅携带 </a:t>
            </a:r>
            <a:r>
              <a:rPr lang="en-US" altLang="zh-CN" sz="2400" kern="0" dirty="0">
                <a:solidFill>
                  <a:schemeClr val="bg1"/>
                </a:solidFill>
              </a:rPr>
              <a:t>1 </a:t>
            </a:r>
            <a:r>
              <a:rPr lang="zh-CN" altLang="en-US" sz="2400" kern="0" dirty="0">
                <a:solidFill>
                  <a:schemeClr val="bg1"/>
                </a:solidFill>
              </a:rPr>
              <a:t>字节的数据），对方就在确认这个探测报文段时给出了现在的窗口值。</a:t>
            </a:r>
          </a:p>
          <a:p>
            <a:pPr lvl="1" eaLnBrk="1" hangingPunct="1">
              <a:lnSpc>
                <a:spcPct val="120000"/>
              </a:lnSpc>
              <a:spcBef>
                <a:spcPts val="1200"/>
              </a:spcBef>
              <a:defRPr/>
            </a:pPr>
            <a:r>
              <a:rPr lang="zh-CN" altLang="en-US" sz="2400" b="1" kern="0" dirty="0">
                <a:solidFill>
                  <a:schemeClr val="bg1"/>
                </a:solidFill>
              </a:rPr>
              <a:t>若窗口仍然是零，则收到这个报文段的一方就重新设置持续计时器。</a:t>
            </a:r>
          </a:p>
          <a:p>
            <a:pPr lvl="1" eaLnBrk="1" hangingPunct="1">
              <a:lnSpc>
                <a:spcPct val="120000"/>
              </a:lnSpc>
              <a:spcBef>
                <a:spcPts val="1200"/>
              </a:spcBef>
              <a:defRPr/>
            </a:pPr>
            <a:r>
              <a:rPr lang="zh-CN" altLang="en-US" sz="2400" b="1" kern="0" dirty="0">
                <a:solidFill>
                  <a:schemeClr val="bg1"/>
                </a:solidFill>
              </a:rPr>
              <a:t>若窗口不是零，则死锁的僵局就可以打破了。 </a:t>
            </a:r>
          </a:p>
        </p:txBody>
      </p:sp>
    </p:spTree>
    <p:extLst>
      <p:ext uri="{BB962C8B-B14F-4D97-AF65-F5344CB8AC3E}">
        <p14:creationId xmlns:p14="http://schemas.microsoft.com/office/powerpoint/2010/main" val="73306754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2"/>
          <p:cNvSpPr>
            <a:spLocks noChangeArrowheads="1"/>
          </p:cNvSpPr>
          <p:nvPr/>
        </p:nvSpPr>
        <p:spPr bwMode="auto">
          <a:xfrm>
            <a:off x="2843213" y="2924175"/>
            <a:ext cx="3022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3200" b="1" dirty="0">
                <a:solidFill>
                  <a:schemeClr val="bg1"/>
                </a:solidFill>
                <a:latin typeface="微软雅黑" panose="020B0503020204020204" pitchFamily="34" charset="-122"/>
                <a:ea typeface="微软雅黑" panose="020B0503020204020204" pitchFamily="34" charset="-122"/>
              </a:rPr>
              <a:t>TCP</a:t>
            </a:r>
            <a:r>
              <a:rPr lang="zh-CN" altLang="zh-CN" sz="3200" b="1" dirty="0">
                <a:solidFill>
                  <a:schemeClr val="bg1"/>
                </a:solidFill>
                <a:latin typeface="微软雅黑" panose="020B0503020204020204" pitchFamily="34" charset="-122"/>
                <a:ea typeface="微软雅黑" panose="020B0503020204020204" pitchFamily="34" charset="-122"/>
              </a:rPr>
              <a:t>的拥塞控制</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750" y="981075"/>
            <a:ext cx="2865438" cy="584200"/>
          </a:xfrm>
          <a:prstGeom prst="rect">
            <a:avLst/>
          </a:prstGeom>
        </p:spPr>
        <p:txBody>
          <a:bodyPr wrap="none">
            <a:spAutoFit/>
          </a:bodyPr>
          <a:lstStyle/>
          <a:p>
            <a:pPr eaLnBrk="1" hangingPunct="1">
              <a:defRPr/>
            </a:pPr>
            <a:r>
              <a:rPr lang="en-US" altLang="zh-CN" sz="3200" b="1" dirty="0">
                <a:solidFill>
                  <a:schemeClr val="bg1"/>
                </a:solidFill>
                <a:latin typeface="+mj-ea"/>
                <a:ea typeface="+mj-ea"/>
              </a:rPr>
              <a:t>TCP</a:t>
            </a:r>
            <a:r>
              <a:rPr lang="zh-CN" altLang="zh-CN" sz="3200" b="1" dirty="0">
                <a:solidFill>
                  <a:schemeClr val="bg1"/>
                </a:solidFill>
                <a:latin typeface="+mj-ea"/>
                <a:ea typeface="+mj-ea"/>
              </a:rPr>
              <a:t>的拥塞控制</a:t>
            </a:r>
            <a:endParaRPr lang="zh-CN" altLang="en-US" sz="3200" b="1" dirty="0">
              <a:solidFill>
                <a:schemeClr val="bg1"/>
              </a:solidFill>
              <a:latin typeface="+mj-ea"/>
              <a:ea typeface="+mj-ea"/>
            </a:endParaRPr>
          </a:p>
        </p:txBody>
      </p:sp>
      <p:sp>
        <p:nvSpPr>
          <p:cNvPr id="64515" name="矩形 3"/>
          <p:cNvSpPr>
            <a:spLocks noChangeArrowheads="1"/>
          </p:cNvSpPr>
          <p:nvPr/>
        </p:nvSpPr>
        <p:spPr bwMode="auto">
          <a:xfrm>
            <a:off x="468313" y="1700213"/>
            <a:ext cx="8497887"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lnSpc>
                <a:spcPct val="120000"/>
              </a:lnSpc>
              <a:spcBef>
                <a:spcPts val="600"/>
              </a:spcBef>
            </a:pPr>
            <a:r>
              <a:rPr lang="en-US" altLang="zh-CN" sz="2400">
                <a:solidFill>
                  <a:schemeClr val="bg1"/>
                </a:solidFill>
                <a:latin typeface="微软雅黑" panose="020B0503020204020204" pitchFamily="34" charset="-122"/>
                <a:ea typeface="微软雅黑" panose="020B0503020204020204" pitchFamily="34" charset="-122"/>
              </a:rPr>
              <a:t>      </a:t>
            </a:r>
            <a:r>
              <a:rPr lang="zh-CN" altLang="zh-CN" sz="2400">
                <a:solidFill>
                  <a:schemeClr val="bg1"/>
                </a:solidFill>
                <a:latin typeface="微软雅黑" panose="020B0503020204020204" pitchFamily="34" charset="-122"/>
                <a:ea typeface="微软雅黑" panose="020B0503020204020204" pitchFamily="34" charset="-122"/>
              </a:rPr>
              <a:t>网络中的链路带宽、交换节点的存储和处理能力等有限，当网络的资源容量和处理能力大于网络负载求时，网络处于正常运转状态，反之会出现拥塞。</a:t>
            </a:r>
            <a:endParaRPr lang="en-US" altLang="zh-CN" sz="240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en-US" altLang="zh-CN" sz="2400">
                <a:solidFill>
                  <a:schemeClr val="bg1"/>
                </a:solidFill>
                <a:latin typeface="微软雅黑" panose="020B0503020204020204" pitchFamily="34" charset="-122"/>
                <a:ea typeface="微软雅黑" panose="020B0503020204020204" pitchFamily="34" charset="-122"/>
              </a:rPr>
              <a:t>      </a:t>
            </a:r>
            <a:r>
              <a:rPr lang="zh-CN" altLang="zh-CN" sz="2400">
                <a:solidFill>
                  <a:srgbClr val="FFFF00"/>
                </a:solidFill>
                <a:latin typeface="微软雅黑" panose="020B0503020204020204" pitchFamily="34" charset="-122"/>
                <a:ea typeface="微软雅黑" panose="020B0503020204020204" pitchFamily="34" charset="-122"/>
              </a:rPr>
              <a:t>网络拥塞的根本原因</a:t>
            </a:r>
            <a:r>
              <a:rPr lang="zh-CN" altLang="zh-CN" sz="2400">
                <a:solidFill>
                  <a:schemeClr val="bg1"/>
                </a:solidFill>
                <a:latin typeface="微软雅黑" panose="020B0503020204020204" pitchFamily="34" charset="-122"/>
                <a:ea typeface="微软雅黑" panose="020B0503020204020204" pitchFamily="34" charset="-122"/>
              </a:rPr>
              <a:t>在于端系统向网络提供的负载大于网络资源容量和处理能力。</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 name="云形 1"/>
          <p:cNvSpPr/>
          <p:nvPr/>
        </p:nvSpPr>
        <p:spPr bwMode="auto">
          <a:xfrm>
            <a:off x="5435600" y="5137150"/>
            <a:ext cx="2592388" cy="1296988"/>
          </a:xfrm>
          <a:prstGeom prst="cloud">
            <a:avLst/>
          </a:prstGeom>
          <a:blipFill>
            <a:blip r:embed="rId2"/>
            <a:tile tx="0" ty="0" sx="100000" sy="100000" flip="none" algn="tl"/>
          </a:blipFill>
          <a:ln w="9525" cap="flat" cmpd="sng" algn="ctr">
            <a:solidFill>
              <a:schemeClr val="tx1"/>
            </a:solidFill>
            <a:prstDash val="solid"/>
            <a:round/>
            <a:headEnd type="none" w="med" len="med"/>
            <a:tailEnd type="none" w="med" len="med"/>
          </a:ln>
        </p:spPr>
        <p:txBody>
          <a:bodyPr>
            <a:spAutoFit/>
          </a:bodyPr>
          <a:lstStyle/>
          <a:p>
            <a:pPr eaLnBrk="1" hangingPunct="1">
              <a:defRPr/>
            </a:pPr>
            <a:endParaRPr lang="zh-CN" altLang="en-US"/>
          </a:p>
        </p:txBody>
      </p:sp>
      <p:sp>
        <p:nvSpPr>
          <p:cNvPr id="64517" name="矩形 3"/>
          <p:cNvSpPr>
            <a:spLocks noChangeArrowheads="1"/>
          </p:cNvSpPr>
          <p:nvPr/>
        </p:nvSpPr>
        <p:spPr bwMode="auto">
          <a:xfrm>
            <a:off x="6203950" y="5243513"/>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sz="2400">
                <a:solidFill>
                  <a:srgbClr val="C00000"/>
                </a:solidFill>
                <a:latin typeface="微软雅黑" panose="020B0503020204020204" pitchFamily="34" charset="-122"/>
                <a:ea typeface="微软雅黑" panose="020B0503020204020204" pitchFamily="34" charset="-122"/>
              </a:rPr>
              <a:t>吞吐量</a:t>
            </a:r>
          </a:p>
        </p:txBody>
      </p:sp>
      <p:sp>
        <p:nvSpPr>
          <p:cNvPr id="64518" name="右箭头 4"/>
          <p:cNvSpPr>
            <a:spLocks noChangeArrowheads="1"/>
          </p:cNvSpPr>
          <p:nvPr/>
        </p:nvSpPr>
        <p:spPr bwMode="auto">
          <a:xfrm rot="2111774">
            <a:off x="5056188" y="5233988"/>
            <a:ext cx="504825" cy="341312"/>
          </a:xfrm>
          <a:prstGeom prst="rightArrow">
            <a:avLst>
              <a:gd name="adj1" fmla="val 50000"/>
              <a:gd name="adj2" fmla="val 49994"/>
            </a:avLst>
          </a:prstGeom>
          <a:solidFill>
            <a:schemeClr val="accent1"/>
          </a:solidFill>
          <a:ln w="9525" algn="ctr">
            <a:solidFill>
              <a:schemeClr val="tx1"/>
            </a:solidFill>
            <a:round/>
            <a:headEnd/>
            <a:tailEnd/>
          </a:ln>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64519" name="右箭头 6"/>
          <p:cNvSpPr>
            <a:spLocks noChangeArrowheads="1"/>
          </p:cNvSpPr>
          <p:nvPr/>
        </p:nvSpPr>
        <p:spPr bwMode="auto">
          <a:xfrm rot="3386915">
            <a:off x="5631657" y="4877594"/>
            <a:ext cx="503237" cy="339725"/>
          </a:xfrm>
          <a:prstGeom prst="rightArrow">
            <a:avLst>
              <a:gd name="adj1" fmla="val 50000"/>
              <a:gd name="adj2" fmla="val 50070"/>
            </a:avLst>
          </a:prstGeom>
          <a:solidFill>
            <a:schemeClr val="accent1"/>
          </a:solidFill>
          <a:ln w="9525" algn="ctr">
            <a:solidFill>
              <a:schemeClr val="tx1"/>
            </a:solidFill>
            <a:round/>
            <a:headEnd/>
            <a:tailEnd/>
          </a:ln>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64520" name="右箭头 7"/>
          <p:cNvSpPr>
            <a:spLocks noChangeArrowheads="1"/>
          </p:cNvSpPr>
          <p:nvPr/>
        </p:nvSpPr>
        <p:spPr bwMode="auto">
          <a:xfrm rot="5026220">
            <a:off x="6267450" y="4721225"/>
            <a:ext cx="504825" cy="339725"/>
          </a:xfrm>
          <a:prstGeom prst="rightArrow">
            <a:avLst>
              <a:gd name="adj1" fmla="val 50000"/>
              <a:gd name="adj2" fmla="val 50228"/>
            </a:avLst>
          </a:prstGeom>
          <a:solidFill>
            <a:schemeClr val="accent1"/>
          </a:solidFill>
          <a:ln w="9525" algn="ctr">
            <a:solidFill>
              <a:schemeClr val="tx1"/>
            </a:solidFill>
            <a:round/>
            <a:headEnd/>
            <a:tailEnd/>
          </a:ln>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64521" name="右箭头 8"/>
          <p:cNvSpPr>
            <a:spLocks noChangeArrowheads="1"/>
          </p:cNvSpPr>
          <p:nvPr/>
        </p:nvSpPr>
        <p:spPr bwMode="auto">
          <a:xfrm rot="6426567">
            <a:off x="7058819" y="4695031"/>
            <a:ext cx="503238" cy="339725"/>
          </a:xfrm>
          <a:prstGeom prst="rightArrow">
            <a:avLst>
              <a:gd name="adj1" fmla="val 50000"/>
              <a:gd name="adj2" fmla="val 50070"/>
            </a:avLst>
          </a:prstGeom>
          <a:solidFill>
            <a:schemeClr val="accent1"/>
          </a:solidFill>
          <a:ln w="9525" algn="ctr">
            <a:solidFill>
              <a:schemeClr val="tx1"/>
            </a:solidFill>
            <a:round/>
            <a:headEnd/>
            <a:tailEnd/>
          </a:ln>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64522" name="右箭头 9"/>
          <p:cNvSpPr>
            <a:spLocks noChangeArrowheads="1"/>
          </p:cNvSpPr>
          <p:nvPr/>
        </p:nvSpPr>
        <p:spPr bwMode="auto">
          <a:xfrm rot="-837725">
            <a:off x="4900613" y="5957888"/>
            <a:ext cx="504825" cy="341312"/>
          </a:xfrm>
          <a:prstGeom prst="rightArrow">
            <a:avLst>
              <a:gd name="adj1" fmla="val 50000"/>
              <a:gd name="adj2" fmla="val 49994"/>
            </a:avLst>
          </a:prstGeom>
          <a:solidFill>
            <a:schemeClr val="accent1"/>
          </a:solidFill>
          <a:ln w="9525" algn="ctr">
            <a:solidFill>
              <a:schemeClr val="tx1"/>
            </a:solidFill>
            <a:round/>
            <a:headEnd/>
            <a:tailEnd/>
          </a:ln>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64523" name="右箭头 10"/>
          <p:cNvSpPr>
            <a:spLocks noChangeArrowheads="1"/>
          </p:cNvSpPr>
          <p:nvPr/>
        </p:nvSpPr>
        <p:spPr bwMode="auto">
          <a:xfrm rot="9133430">
            <a:off x="7954963" y="5081588"/>
            <a:ext cx="503237" cy="339725"/>
          </a:xfrm>
          <a:prstGeom prst="rightArrow">
            <a:avLst>
              <a:gd name="adj1" fmla="val 50000"/>
              <a:gd name="adj2" fmla="val 50070"/>
            </a:avLst>
          </a:prstGeom>
          <a:solidFill>
            <a:schemeClr val="accent1"/>
          </a:solidFill>
          <a:ln w="9525" algn="ctr">
            <a:solidFill>
              <a:schemeClr val="tx1"/>
            </a:solidFill>
            <a:round/>
            <a:headEnd/>
            <a:tailEnd/>
          </a:ln>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64524" name="矩形 11"/>
          <p:cNvSpPr>
            <a:spLocks noChangeArrowheads="1"/>
          </p:cNvSpPr>
          <p:nvPr/>
        </p:nvSpPr>
        <p:spPr bwMode="auto">
          <a:xfrm>
            <a:off x="4859338" y="5748338"/>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sz="1400">
                <a:solidFill>
                  <a:srgbClr val="FFFF00"/>
                </a:solidFill>
                <a:latin typeface="微软雅黑" panose="020B0503020204020204" pitchFamily="34" charset="-122"/>
                <a:ea typeface="微软雅黑" panose="020B0503020204020204" pitchFamily="34" charset="-122"/>
              </a:rPr>
              <a:t>负载</a:t>
            </a:r>
          </a:p>
        </p:txBody>
      </p:sp>
      <p:sp>
        <p:nvSpPr>
          <p:cNvPr id="64525" name="矩形 13"/>
          <p:cNvSpPr>
            <a:spLocks noChangeArrowheads="1"/>
          </p:cNvSpPr>
          <p:nvPr/>
        </p:nvSpPr>
        <p:spPr bwMode="auto">
          <a:xfrm>
            <a:off x="5172075" y="5029200"/>
            <a:ext cx="542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sz="1400">
                <a:solidFill>
                  <a:srgbClr val="FFFF00"/>
                </a:solidFill>
                <a:latin typeface="微软雅黑" panose="020B0503020204020204" pitchFamily="34" charset="-122"/>
                <a:ea typeface="微软雅黑" panose="020B0503020204020204" pitchFamily="34" charset="-122"/>
              </a:rPr>
              <a:t>负载</a:t>
            </a:r>
          </a:p>
        </p:txBody>
      </p:sp>
      <p:sp>
        <p:nvSpPr>
          <p:cNvPr id="64526" name="矩形 14"/>
          <p:cNvSpPr>
            <a:spLocks noChangeArrowheads="1"/>
          </p:cNvSpPr>
          <p:nvPr/>
        </p:nvSpPr>
        <p:spPr bwMode="auto">
          <a:xfrm>
            <a:off x="5803900" y="4775200"/>
            <a:ext cx="542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sz="1400">
                <a:solidFill>
                  <a:srgbClr val="FFFF00"/>
                </a:solidFill>
                <a:latin typeface="微软雅黑" panose="020B0503020204020204" pitchFamily="34" charset="-122"/>
                <a:ea typeface="微软雅黑" panose="020B0503020204020204" pitchFamily="34" charset="-122"/>
              </a:rPr>
              <a:t>负载</a:t>
            </a:r>
          </a:p>
        </p:txBody>
      </p:sp>
      <p:sp>
        <p:nvSpPr>
          <p:cNvPr id="64527" name="矩形 15"/>
          <p:cNvSpPr>
            <a:spLocks noChangeArrowheads="1"/>
          </p:cNvSpPr>
          <p:nvPr/>
        </p:nvSpPr>
        <p:spPr bwMode="auto">
          <a:xfrm>
            <a:off x="6584950" y="4700588"/>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sz="1400">
                <a:solidFill>
                  <a:srgbClr val="FFFF00"/>
                </a:solidFill>
                <a:latin typeface="微软雅黑" panose="020B0503020204020204" pitchFamily="34" charset="-122"/>
                <a:ea typeface="微软雅黑" panose="020B0503020204020204" pitchFamily="34" charset="-122"/>
              </a:rPr>
              <a:t>负载</a:t>
            </a:r>
          </a:p>
        </p:txBody>
      </p:sp>
      <p:sp>
        <p:nvSpPr>
          <p:cNvPr id="64528" name="矩形 16"/>
          <p:cNvSpPr>
            <a:spLocks noChangeArrowheads="1"/>
          </p:cNvSpPr>
          <p:nvPr/>
        </p:nvSpPr>
        <p:spPr bwMode="auto">
          <a:xfrm>
            <a:off x="7310438" y="4748213"/>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sz="1400">
                <a:solidFill>
                  <a:srgbClr val="FFFF00"/>
                </a:solidFill>
                <a:latin typeface="微软雅黑" panose="020B0503020204020204" pitchFamily="34" charset="-122"/>
                <a:ea typeface="微软雅黑" panose="020B0503020204020204" pitchFamily="34" charset="-122"/>
              </a:rPr>
              <a:t>负载</a:t>
            </a:r>
          </a:p>
        </p:txBody>
      </p:sp>
      <p:sp>
        <p:nvSpPr>
          <p:cNvPr id="64529" name="矩形 17"/>
          <p:cNvSpPr>
            <a:spLocks noChangeArrowheads="1"/>
          </p:cNvSpPr>
          <p:nvPr/>
        </p:nvSpPr>
        <p:spPr bwMode="auto">
          <a:xfrm>
            <a:off x="8115300" y="5368925"/>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sz="1400">
                <a:solidFill>
                  <a:srgbClr val="FFFF00"/>
                </a:solidFill>
                <a:latin typeface="微软雅黑" panose="020B0503020204020204" pitchFamily="34" charset="-122"/>
                <a:ea typeface="微软雅黑" panose="020B0503020204020204" pitchFamily="34" charset="-122"/>
              </a:rPr>
              <a:t>负载</a:t>
            </a:r>
          </a:p>
        </p:txBody>
      </p:sp>
      <p:pic>
        <p:nvPicPr>
          <p:cNvPr id="64530"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1913" y="5654675"/>
            <a:ext cx="727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1" name="矩形 1"/>
          <p:cNvSpPr>
            <a:spLocks noChangeArrowheads="1"/>
          </p:cNvSpPr>
          <p:nvPr/>
        </p:nvSpPr>
        <p:spPr bwMode="auto">
          <a:xfrm>
            <a:off x="479425" y="4322763"/>
            <a:ext cx="4335463" cy="1865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lnSpc>
                <a:spcPct val="120000"/>
              </a:lnSpc>
              <a:spcBef>
                <a:spcPts val="600"/>
              </a:spcBef>
            </a:pPr>
            <a:r>
              <a:rPr lang="zh-CN" altLang="zh-CN" sz="2400">
                <a:solidFill>
                  <a:srgbClr val="C00000"/>
                </a:solidFill>
                <a:latin typeface="微软雅黑" panose="020B0503020204020204" pitchFamily="34" charset="-122"/>
                <a:ea typeface="微软雅黑" panose="020B0503020204020204" pitchFamily="34" charset="-122"/>
              </a:rPr>
              <a:t>基本策略</a:t>
            </a:r>
            <a:r>
              <a:rPr lang="zh-CN" altLang="en-US"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发送端通过跟踪传输数据的丢失现象和往返时延的变化确定网络的传输能力，并以此来调整发送数据率。</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9750" y="908050"/>
            <a:ext cx="5184775" cy="623888"/>
          </a:xfrm>
        </p:spPr>
        <p:txBody>
          <a:bodyPr/>
          <a:lstStyle/>
          <a:p>
            <a:pPr algn="ctr" eaLnBrk="1" hangingPunct="1"/>
            <a:r>
              <a:rPr lang="zh-CN" altLang="en-US" sz="3200" b="1">
                <a:solidFill>
                  <a:srgbClr val="FFFF00"/>
                </a:solidFill>
                <a:latin typeface="黑体" panose="02010609060101010101" pitchFamily="49" charset="-122"/>
                <a:ea typeface="黑体" panose="02010609060101010101" pitchFamily="49" charset="-122"/>
              </a:rPr>
              <a:t>拥塞控制与流量控制的关系 </a:t>
            </a:r>
          </a:p>
        </p:txBody>
      </p:sp>
      <p:sp>
        <p:nvSpPr>
          <p:cNvPr id="22" name="Rectangle 3"/>
          <p:cNvSpPr txBox="1">
            <a:spLocks noChangeArrowheads="1"/>
          </p:cNvSpPr>
          <p:nvPr/>
        </p:nvSpPr>
        <p:spPr bwMode="auto">
          <a:xfrm>
            <a:off x="468312" y="1844675"/>
            <a:ext cx="84961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800" kern="0" dirty="0">
                <a:solidFill>
                  <a:srgbClr val="FFFF00"/>
                </a:solidFill>
                <a:latin typeface="黑体" panose="02010609060101010101" pitchFamily="49" charset="-122"/>
                <a:ea typeface="黑体" panose="02010609060101010101" pitchFamily="49" charset="-122"/>
              </a:rPr>
              <a:t>拥塞控制</a:t>
            </a:r>
            <a:r>
              <a:rPr lang="zh-CN" altLang="en-US" sz="2800" kern="0" dirty="0">
                <a:solidFill>
                  <a:schemeClr val="bg1"/>
                </a:solidFill>
                <a:latin typeface="黑体" panose="02010609060101010101" pitchFamily="49" charset="-122"/>
                <a:ea typeface="黑体" panose="02010609060101010101" pitchFamily="49" charset="-122"/>
              </a:rPr>
              <a:t>所要做的都有一个前提，就是网络能够承受现有的网络负荷。</a:t>
            </a:r>
          </a:p>
          <a:p>
            <a:pPr eaLnBrk="1" hangingPunct="1">
              <a:defRPr/>
            </a:pPr>
            <a:r>
              <a:rPr lang="zh-CN" altLang="en-US" sz="2800" kern="0" dirty="0">
                <a:solidFill>
                  <a:srgbClr val="FFFF00"/>
                </a:solidFill>
                <a:latin typeface="黑体" panose="02010609060101010101" pitchFamily="49" charset="-122"/>
                <a:ea typeface="黑体" panose="02010609060101010101" pitchFamily="49" charset="-122"/>
              </a:rPr>
              <a:t>拥塞控制是一个全局性的过程</a:t>
            </a:r>
            <a:r>
              <a:rPr lang="zh-CN" altLang="en-US" sz="2800" kern="0" dirty="0">
                <a:solidFill>
                  <a:schemeClr val="bg1"/>
                </a:solidFill>
                <a:latin typeface="黑体" panose="02010609060101010101" pitchFamily="49" charset="-122"/>
                <a:ea typeface="黑体" panose="02010609060101010101" pitchFamily="49" charset="-122"/>
              </a:rPr>
              <a:t>，涉及到所有的主机、所有的路由器，以及与降低网络传输性能有关的所有因素。 </a:t>
            </a:r>
          </a:p>
          <a:p>
            <a:pPr eaLnBrk="1" hangingPunct="1">
              <a:defRPr/>
            </a:pPr>
            <a:r>
              <a:rPr lang="zh-CN" altLang="en-US" sz="2800" kern="0" dirty="0">
                <a:solidFill>
                  <a:srgbClr val="FFFF00"/>
                </a:solidFill>
                <a:latin typeface="黑体" panose="02010609060101010101" pitchFamily="49" charset="-122"/>
                <a:ea typeface="黑体" panose="02010609060101010101" pitchFamily="49" charset="-122"/>
              </a:rPr>
              <a:t>流量控制</a:t>
            </a:r>
            <a:r>
              <a:rPr lang="zh-CN" altLang="en-US" sz="2800" kern="0" dirty="0">
                <a:solidFill>
                  <a:schemeClr val="bg1"/>
                </a:solidFill>
                <a:latin typeface="黑体" panose="02010609060101010101" pitchFamily="49" charset="-122"/>
                <a:ea typeface="黑体" panose="02010609060101010101" pitchFamily="49" charset="-122"/>
              </a:rPr>
              <a:t>往往指在给定的发送端和接收端之间的</a:t>
            </a:r>
            <a:r>
              <a:rPr lang="zh-CN" altLang="en-US" sz="2800" kern="0" dirty="0">
                <a:solidFill>
                  <a:srgbClr val="FFFF00"/>
                </a:solidFill>
                <a:latin typeface="黑体" panose="02010609060101010101" pitchFamily="49" charset="-122"/>
                <a:ea typeface="黑体" panose="02010609060101010101" pitchFamily="49" charset="-122"/>
              </a:rPr>
              <a:t>点对点通信量的控制</a:t>
            </a:r>
            <a:r>
              <a:rPr lang="zh-CN" altLang="en-US" sz="2800" kern="0" dirty="0">
                <a:solidFill>
                  <a:schemeClr val="bg1"/>
                </a:solidFill>
                <a:latin typeface="黑体" panose="02010609060101010101" pitchFamily="49" charset="-122"/>
                <a:ea typeface="黑体" panose="02010609060101010101" pitchFamily="49" charset="-122"/>
              </a:rPr>
              <a:t>。 </a:t>
            </a:r>
          </a:p>
          <a:p>
            <a:pPr eaLnBrk="1" hangingPunct="1">
              <a:defRPr/>
            </a:pPr>
            <a:r>
              <a:rPr lang="zh-CN" altLang="en-US" sz="2800" kern="0" dirty="0">
                <a:solidFill>
                  <a:schemeClr val="bg1"/>
                </a:solidFill>
                <a:latin typeface="黑体" panose="02010609060101010101" pitchFamily="49" charset="-122"/>
                <a:ea typeface="黑体" panose="02010609060101010101" pitchFamily="49" charset="-122"/>
              </a:rPr>
              <a:t>流量控制所要做的就是抑制发送端发送数据的速率，以便使接收端来得及接收。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987675" y="2781300"/>
            <a:ext cx="2520950" cy="777875"/>
          </a:xfrm>
        </p:spPr>
        <p:txBody>
          <a:bodyPr/>
          <a:lstStyle/>
          <a:p>
            <a:pPr eaLnBrk="1" hangingPunct="1"/>
            <a:r>
              <a:rPr lang="en-US" altLang="zh-CN" sz="3200" b="1">
                <a:solidFill>
                  <a:srgbClr val="FFFF00"/>
                </a:solidFill>
                <a:latin typeface="黑体" panose="02010609060101010101" pitchFamily="49" charset="-122"/>
                <a:ea typeface="黑体" panose="02010609060101010101" pitchFamily="49" charset="-122"/>
              </a:rPr>
              <a:t>TCP</a:t>
            </a:r>
            <a:r>
              <a:rPr lang="zh-CN" altLang="en-US" sz="3200" b="1">
                <a:solidFill>
                  <a:srgbClr val="FFFF00"/>
                </a:solidFill>
                <a:latin typeface="黑体" panose="02010609060101010101" pitchFamily="49" charset="-122"/>
                <a:ea typeface="黑体" panose="02010609060101010101" pitchFamily="49" charset="-122"/>
              </a:rPr>
              <a:t>报文格式</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9750" y="908050"/>
            <a:ext cx="5184775" cy="623888"/>
          </a:xfrm>
        </p:spPr>
        <p:txBody>
          <a:bodyPr/>
          <a:lstStyle/>
          <a:p>
            <a:pPr eaLnBrk="1" hangingPunct="1"/>
            <a:r>
              <a:rPr lang="zh-CN" altLang="en-US" sz="3200" b="1">
                <a:solidFill>
                  <a:srgbClr val="FFFF00"/>
                </a:solidFill>
                <a:latin typeface="黑体" panose="02010609060101010101" pitchFamily="49" charset="-122"/>
                <a:ea typeface="黑体" panose="02010609060101010101" pitchFamily="49" charset="-122"/>
              </a:rPr>
              <a:t>开环控制和闭环控制</a:t>
            </a:r>
          </a:p>
        </p:txBody>
      </p:sp>
      <p:sp>
        <p:nvSpPr>
          <p:cNvPr id="4" name="Rectangle 3"/>
          <p:cNvSpPr txBox="1">
            <a:spLocks noChangeArrowheads="1"/>
          </p:cNvSpPr>
          <p:nvPr/>
        </p:nvSpPr>
        <p:spPr bwMode="auto">
          <a:xfrm>
            <a:off x="539750" y="1773238"/>
            <a:ext cx="8424863"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eaLnBrk="1" hangingPunct="1">
              <a:lnSpc>
                <a:spcPct val="90000"/>
              </a:lnSpc>
              <a:defRPr/>
            </a:pPr>
            <a:r>
              <a:rPr lang="zh-CN" altLang="en-US" b="1" kern="0" dirty="0">
                <a:solidFill>
                  <a:srgbClr val="FFFF00"/>
                </a:solidFill>
              </a:rPr>
              <a:t>开环控制方法</a:t>
            </a:r>
            <a:r>
              <a:rPr lang="zh-CN" altLang="en-US" b="1" kern="0" dirty="0">
                <a:solidFill>
                  <a:schemeClr val="bg1"/>
                </a:solidFill>
              </a:rPr>
              <a:t>就是在设计网络时事先将有关发生拥塞的因素考虑周到，力求网络在工作时不产生拥塞。 </a:t>
            </a:r>
          </a:p>
          <a:p>
            <a:pPr eaLnBrk="1" hangingPunct="1">
              <a:lnSpc>
                <a:spcPct val="90000"/>
              </a:lnSpc>
              <a:defRPr/>
            </a:pPr>
            <a:r>
              <a:rPr lang="zh-CN" altLang="en-US" b="1" kern="0" dirty="0">
                <a:solidFill>
                  <a:srgbClr val="FFFF00"/>
                </a:solidFill>
              </a:rPr>
              <a:t>闭环控制</a:t>
            </a:r>
            <a:r>
              <a:rPr lang="zh-CN" altLang="en-US" b="1" kern="0" dirty="0">
                <a:solidFill>
                  <a:schemeClr val="bg1"/>
                </a:solidFill>
              </a:rPr>
              <a:t>是基于反馈环路的概念。属于闭环控制的有以下几种措施： </a:t>
            </a:r>
          </a:p>
          <a:p>
            <a:pPr lvl="1" eaLnBrk="1" hangingPunct="1">
              <a:lnSpc>
                <a:spcPct val="90000"/>
              </a:lnSpc>
              <a:defRPr/>
            </a:pPr>
            <a:r>
              <a:rPr lang="zh-CN" altLang="en-US" b="1" kern="0" dirty="0">
                <a:solidFill>
                  <a:schemeClr val="bg1"/>
                </a:solidFill>
                <a:ea typeface="黑体" panose="02010609060101010101" pitchFamily="49" charset="-122"/>
              </a:rPr>
              <a:t>监测网络系统以便检测到拥塞在何时、何处发生。</a:t>
            </a:r>
          </a:p>
          <a:p>
            <a:pPr lvl="1" eaLnBrk="1" hangingPunct="1">
              <a:lnSpc>
                <a:spcPct val="90000"/>
              </a:lnSpc>
              <a:defRPr/>
            </a:pPr>
            <a:r>
              <a:rPr lang="zh-CN" altLang="en-US" b="1" kern="0" dirty="0">
                <a:solidFill>
                  <a:schemeClr val="bg1"/>
                </a:solidFill>
                <a:ea typeface="黑体" panose="02010609060101010101" pitchFamily="49" charset="-122"/>
              </a:rPr>
              <a:t>将拥塞发生的信息传送到可采取行动的地方。</a:t>
            </a:r>
          </a:p>
          <a:p>
            <a:pPr lvl="1" eaLnBrk="1" hangingPunct="1">
              <a:lnSpc>
                <a:spcPct val="90000"/>
              </a:lnSpc>
              <a:defRPr/>
            </a:pPr>
            <a:r>
              <a:rPr lang="zh-CN" altLang="en-US" b="1" kern="0" dirty="0">
                <a:solidFill>
                  <a:schemeClr val="bg1"/>
                </a:solidFill>
                <a:ea typeface="黑体" panose="02010609060101010101" pitchFamily="49" charset="-122"/>
              </a:rPr>
              <a:t>调整网络系统的运行以解决出现的问题。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188" y="981075"/>
            <a:ext cx="8012112" cy="584200"/>
          </a:xfrm>
          <a:prstGeom prst="rect">
            <a:avLst/>
          </a:prstGeom>
          <a:solidFill>
            <a:srgbClr val="FFFF00"/>
          </a:solidFill>
        </p:spPr>
        <p:txBody>
          <a:bodyPr wrap="none">
            <a:spAutoFit/>
          </a:bodyPr>
          <a:lstStyle/>
          <a:p>
            <a:pPr eaLnBrk="1" hangingPunct="1">
              <a:defRPr/>
            </a:pPr>
            <a:r>
              <a:rPr lang="zh-CN" altLang="en-US" sz="3200" b="1" dirty="0">
                <a:solidFill>
                  <a:srgbClr val="C00000"/>
                </a:solidFill>
                <a:latin typeface="+mj-ea"/>
                <a:ea typeface="+mj-ea"/>
              </a:rPr>
              <a:t>通过拥塞控制调整拥塞窗口，控制发送速度</a:t>
            </a:r>
          </a:p>
        </p:txBody>
      </p:sp>
      <p:sp>
        <p:nvSpPr>
          <p:cNvPr id="67587" name="矩形 1"/>
          <p:cNvSpPr>
            <a:spLocks noChangeArrowheads="1"/>
          </p:cNvSpPr>
          <p:nvPr/>
        </p:nvSpPr>
        <p:spPr bwMode="auto">
          <a:xfrm>
            <a:off x="271463" y="1773238"/>
            <a:ext cx="89281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b="1" dirty="0">
                <a:solidFill>
                  <a:schemeClr val="bg1"/>
                </a:solidFill>
              </a:rPr>
              <a:t>    </a:t>
            </a:r>
            <a:r>
              <a:rPr lang="zh-CN" altLang="zh-CN" b="1" dirty="0">
                <a:solidFill>
                  <a:srgbClr val="FFFF00"/>
                </a:solidFill>
              </a:rPr>
              <a:t>拥塞窗口</a:t>
            </a:r>
            <a:r>
              <a:rPr lang="zh-CN" altLang="zh-CN" b="1" dirty="0">
                <a:solidFill>
                  <a:schemeClr val="bg1"/>
                </a:solidFill>
              </a:rPr>
              <a:t>是每个</a:t>
            </a:r>
            <a:r>
              <a:rPr lang="en-US" altLang="zh-CN" b="1" dirty="0">
                <a:solidFill>
                  <a:schemeClr val="bg1"/>
                </a:solidFill>
              </a:rPr>
              <a:t>TCP</a:t>
            </a:r>
            <a:r>
              <a:rPr lang="zh-CN" altLang="zh-CN" b="1" dirty="0">
                <a:solidFill>
                  <a:schemeClr val="bg1"/>
                </a:solidFill>
              </a:rPr>
              <a:t>端系统在建立连接时创建的拥塞控制量，同样定义为发送端未收到确认时可以连续发送的字节数。拥塞窗口随网络传输能力变化而变化。当网络负载较小时，拥塞窗口可以设置比较</a:t>
            </a:r>
            <a:r>
              <a:rPr lang="zh-CN" altLang="zh-CN" b="1">
                <a:solidFill>
                  <a:schemeClr val="bg1"/>
                </a:solidFill>
              </a:rPr>
              <a:t>大，</a:t>
            </a:r>
            <a:r>
              <a:rPr lang="zh-CN" altLang="en-US" b="1">
                <a:solidFill>
                  <a:schemeClr val="bg1"/>
                </a:solidFill>
              </a:rPr>
              <a:t>反</a:t>
            </a:r>
            <a:r>
              <a:rPr lang="zh-CN" altLang="zh-CN" b="1">
                <a:solidFill>
                  <a:schemeClr val="bg1"/>
                </a:solidFill>
              </a:rPr>
              <a:t>之</a:t>
            </a:r>
            <a:r>
              <a:rPr lang="zh-CN" altLang="zh-CN" b="1" dirty="0">
                <a:solidFill>
                  <a:schemeClr val="bg1"/>
                </a:solidFill>
              </a:rPr>
              <a:t>，就要设置成相对较小</a:t>
            </a:r>
            <a:r>
              <a:rPr lang="zh-CN" altLang="zh-CN" b="1">
                <a:solidFill>
                  <a:schemeClr val="bg1"/>
                </a:solidFill>
              </a:rPr>
              <a:t>值。</a:t>
            </a:r>
            <a:endParaRPr lang="en-US" altLang="zh-CN" b="1" dirty="0">
              <a:solidFill>
                <a:schemeClr val="bg1"/>
              </a:solidFill>
            </a:endParaRPr>
          </a:p>
        </p:txBody>
      </p:sp>
      <p:sp>
        <p:nvSpPr>
          <p:cNvPr id="67588" name="矩形 3"/>
          <p:cNvSpPr>
            <a:spLocks noChangeArrowheads="1"/>
          </p:cNvSpPr>
          <p:nvPr/>
        </p:nvSpPr>
        <p:spPr bwMode="auto">
          <a:xfrm>
            <a:off x="1314450" y="4827588"/>
            <a:ext cx="6842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buFont typeface="Wingdings" panose="05000000000000000000" pitchFamily="2" charset="2"/>
              <a:buNone/>
            </a:pPr>
            <a:r>
              <a:rPr lang="zh-CN" altLang="en-US" b="1">
                <a:solidFill>
                  <a:srgbClr val="66FF33"/>
                </a:solidFill>
              </a:rPr>
              <a:t>发送窗口</a:t>
            </a:r>
            <a:r>
              <a:rPr lang="en-US" altLang="zh-CN" b="1">
                <a:solidFill>
                  <a:srgbClr val="66FF33"/>
                </a:solidFill>
              </a:rPr>
              <a:t>=min{</a:t>
            </a:r>
            <a:r>
              <a:rPr lang="zh-CN" altLang="en-US" b="1">
                <a:solidFill>
                  <a:srgbClr val="66FF33"/>
                </a:solidFill>
              </a:rPr>
              <a:t>拥塞窗口，通告窗口</a:t>
            </a:r>
            <a:r>
              <a:rPr lang="en-US" altLang="zh-CN" b="1">
                <a:solidFill>
                  <a:srgbClr val="66FF33"/>
                </a:solidFill>
              </a:rPr>
              <a:t>}</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1"/>
          <p:cNvSpPr>
            <a:spLocks noChangeArrowheads="1"/>
          </p:cNvSpPr>
          <p:nvPr/>
        </p:nvSpPr>
        <p:spPr bwMode="auto">
          <a:xfrm>
            <a:off x="95250" y="2384425"/>
            <a:ext cx="3765550"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2400">
                <a:solidFill>
                  <a:srgbClr val="C00000"/>
                </a:solidFill>
                <a:latin typeface="微软雅黑" panose="020B0503020204020204" pitchFamily="34" charset="-122"/>
                <a:ea typeface="微软雅黑" panose="020B0503020204020204" pitchFamily="34" charset="-122"/>
              </a:rPr>
              <a:t>1. </a:t>
            </a:r>
            <a:r>
              <a:rPr lang="zh-CN" altLang="zh-CN" sz="2400">
                <a:solidFill>
                  <a:srgbClr val="C00000"/>
                </a:solidFill>
                <a:latin typeface="微软雅黑" panose="020B0503020204020204" pitchFamily="34" charset="-122"/>
                <a:ea typeface="微软雅黑" panose="020B0503020204020204" pitchFamily="34" charset="-122"/>
              </a:rPr>
              <a:t>定时器</a:t>
            </a:r>
            <a:r>
              <a:rPr lang="zh-CN" altLang="en-US" sz="2400">
                <a:solidFill>
                  <a:srgbClr val="C00000"/>
                </a:solidFill>
                <a:latin typeface="微软雅黑" panose="020B0503020204020204" pitchFamily="34" charset="-122"/>
                <a:ea typeface="微软雅黑" panose="020B0503020204020204" pitchFamily="34" charset="-122"/>
              </a:rPr>
              <a:t>超时：</a:t>
            </a:r>
            <a:r>
              <a:rPr lang="zh-CN" altLang="zh-CN" sz="2400">
                <a:latin typeface="微软雅黑" panose="020B0503020204020204" pitchFamily="34" charset="-122"/>
                <a:ea typeface="微软雅黑" panose="020B0503020204020204" pitchFamily="34" charset="-122"/>
              </a:rPr>
              <a:t>超时未收到对发送数据的确认，则判定所发数据丢失</a:t>
            </a:r>
            <a:r>
              <a:rPr lang="zh-CN" altLang="en-US"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p:txBody>
      </p:sp>
      <p:sp>
        <p:nvSpPr>
          <p:cNvPr id="2" name="矩形 1"/>
          <p:cNvSpPr/>
          <p:nvPr/>
        </p:nvSpPr>
        <p:spPr>
          <a:xfrm>
            <a:off x="85725" y="971550"/>
            <a:ext cx="9058275" cy="1077913"/>
          </a:xfrm>
          <a:prstGeom prst="rect">
            <a:avLst/>
          </a:prstGeom>
          <a:solidFill>
            <a:srgbClr val="FFFF00"/>
          </a:solidFill>
        </p:spPr>
        <p:txBody>
          <a:bodyPr>
            <a:spAutoFit/>
          </a:bodyPr>
          <a:lstStyle/>
          <a:p>
            <a:pPr eaLnBrk="1" hangingPunct="1">
              <a:defRPr/>
            </a:pPr>
            <a:r>
              <a:rPr lang="en-US" altLang="zh-CN" sz="3200" b="1" dirty="0">
                <a:solidFill>
                  <a:srgbClr val="C00000"/>
                </a:solidFill>
                <a:latin typeface="+mj-ea"/>
                <a:ea typeface="+mj-ea"/>
              </a:rPr>
              <a:t>TCP</a:t>
            </a:r>
            <a:r>
              <a:rPr lang="zh-CN" altLang="zh-CN" sz="3200" b="1" dirty="0">
                <a:solidFill>
                  <a:srgbClr val="C00000"/>
                </a:solidFill>
                <a:latin typeface="+mj-ea"/>
                <a:ea typeface="+mj-ea"/>
              </a:rPr>
              <a:t>发送端通过两种方式检测到数据在网络中丢失</a:t>
            </a:r>
            <a:r>
              <a:rPr lang="zh-CN" altLang="en-US" sz="3200" b="1" dirty="0">
                <a:solidFill>
                  <a:srgbClr val="C00000"/>
                </a:solidFill>
                <a:latin typeface="+mj-ea"/>
                <a:ea typeface="+mj-ea"/>
              </a:rPr>
              <a:t>，并判断网络状况</a:t>
            </a:r>
          </a:p>
        </p:txBody>
      </p:sp>
      <p:sp>
        <p:nvSpPr>
          <p:cNvPr id="68612" name="矩形 4"/>
          <p:cNvSpPr>
            <a:spLocks noChangeArrowheads="1"/>
          </p:cNvSpPr>
          <p:nvPr/>
        </p:nvSpPr>
        <p:spPr bwMode="auto">
          <a:xfrm>
            <a:off x="4494213" y="2384425"/>
            <a:ext cx="4572000"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2400">
                <a:solidFill>
                  <a:srgbClr val="C00000"/>
                </a:solidFill>
                <a:latin typeface="微软雅黑" panose="020B0503020204020204" pitchFamily="34" charset="-122"/>
                <a:ea typeface="微软雅黑" panose="020B0503020204020204" pitchFamily="34" charset="-122"/>
              </a:rPr>
              <a:t>2. </a:t>
            </a:r>
            <a:r>
              <a:rPr lang="zh-CN" altLang="zh-CN" sz="2400">
                <a:solidFill>
                  <a:srgbClr val="C00000"/>
                </a:solidFill>
                <a:latin typeface="微软雅黑" panose="020B0503020204020204" pitchFamily="34" charset="-122"/>
                <a:ea typeface="微软雅黑" panose="020B0503020204020204" pitchFamily="34" charset="-122"/>
              </a:rPr>
              <a:t>连续收到多个对某个数据分组的重复确认</a:t>
            </a:r>
            <a:r>
              <a:rPr lang="zh-CN" altLang="en-US" sz="2400">
                <a:solidFill>
                  <a:srgbClr val="C00000"/>
                </a:solidFill>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该分组</a:t>
            </a:r>
            <a:r>
              <a:rPr lang="zh-CN" altLang="en-US" sz="2400">
                <a:latin typeface="微软雅黑" panose="020B0503020204020204" pitchFamily="34" charset="-122"/>
                <a:ea typeface="微软雅黑" panose="020B0503020204020204" pitchFamily="34" charset="-122"/>
              </a:rPr>
              <a:t>后继分组</a:t>
            </a:r>
            <a:r>
              <a:rPr lang="zh-CN" altLang="zh-CN" sz="2400">
                <a:latin typeface="微软雅黑" panose="020B0503020204020204" pitchFamily="34" charset="-122"/>
                <a:ea typeface="微软雅黑" panose="020B0503020204020204" pitchFamily="34" charset="-122"/>
              </a:rPr>
              <a:t>在传输中出了问题。</a:t>
            </a:r>
            <a:endParaRPr lang="en-US" altLang="zh-CN" sz="2400">
              <a:latin typeface="微软雅黑" panose="020B0503020204020204" pitchFamily="34" charset="-122"/>
              <a:ea typeface="微软雅黑" panose="020B0503020204020204" pitchFamily="34" charset="-122"/>
            </a:endParaRPr>
          </a:p>
        </p:txBody>
      </p:sp>
      <p:sp>
        <p:nvSpPr>
          <p:cNvPr id="68613" name="下箭头 5"/>
          <p:cNvSpPr>
            <a:spLocks noChangeArrowheads="1"/>
          </p:cNvSpPr>
          <p:nvPr/>
        </p:nvSpPr>
        <p:spPr bwMode="auto">
          <a:xfrm>
            <a:off x="1268413" y="3752850"/>
            <a:ext cx="792162" cy="360363"/>
          </a:xfrm>
          <a:prstGeom prst="downArrow">
            <a:avLst>
              <a:gd name="adj1" fmla="val 50000"/>
              <a:gd name="adj2" fmla="val 50000"/>
            </a:avLst>
          </a:prstGeom>
          <a:solidFill>
            <a:schemeClr val="accent1"/>
          </a:solidFill>
          <a:ln w="9525" algn="ctr">
            <a:solidFill>
              <a:schemeClr val="tx1"/>
            </a:solidFill>
            <a:round/>
            <a:headEnd/>
            <a:tailEnd/>
          </a:ln>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68614" name="下箭头 7"/>
          <p:cNvSpPr>
            <a:spLocks noChangeArrowheads="1"/>
          </p:cNvSpPr>
          <p:nvPr/>
        </p:nvSpPr>
        <p:spPr bwMode="auto">
          <a:xfrm>
            <a:off x="6524625" y="3752850"/>
            <a:ext cx="792163" cy="360363"/>
          </a:xfrm>
          <a:prstGeom prst="downArrow">
            <a:avLst>
              <a:gd name="adj1" fmla="val 50000"/>
              <a:gd name="adj2" fmla="val 50000"/>
            </a:avLst>
          </a:prstGeom>
          <a:solidFill>
            <a:schemeClr val="accent1"/>
          </a:solidFill>
          <a:ln w="9525" algn="ctr">
            <a:solidFill>
              <a:schemeClr val="tx1"/>
            </a:solidFill>
            <a:round/>
            <a:headEnd/>
            <a:tailEnd/>
          </a:ln>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68615" name="矩形 1"/>
          <p:cNvSpPr>
            <a:spLocks noChangeArrowheads="1"/>
          </p:cNvSpPr>
          <p:nvPr/>
        </p:nvSpPr>
        <p:spPr bwMode="auto">
          <a:xfrm>
            <a:off x="95250" y="4292600"/>
            <a:ext cx="3765550" cy="2308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）进入</a:t>
            </a:r>
            <a:r>
              <a:rPr lang="zh-CN" altLang="zh-CN" sz="2400">
                <a:latin typeface="微软雅黑" panose="020B0503020204020204" pitchFamily="34" charset="-122"/>
                <a:ea typeface="微软雅黑" panose="020B0503020204020204" pitchFamily="34" charset="-122"/>
              </a:rPr>
              <a:t>慢启动和拥塞避免</a:t>
            </a:r>
            <a:r>
              <a:rPr lang="zh-CN" altLang="en-US" sz="2400">
                <a:latin typeface="微软雅黑" panose="020B0503020204020204" pitchFamily="34" charset="-122"/>
                <a:ea typeface="微软雅黑" panose="020B0503020204020204" pitchFamily="34" charset="-122"/>
              </a:rPr>
              <a:t>，动态调整拥塞窗口大小</a:t>
            </a:r>
          </a:p>
          <a:p>
            <a:pPr eaLnBrk="1" hangingPunct="1"/>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）立即重发超时定时器对应的数据及其以后数据。重启定时器。</a:t>
            </a:r>
            <a:endParaRPr lang="en-US" altLang="zh-CN" sz="2400">
              <a:latin typeface="微软雅黑" panose="020B0503020204020204" pitchFamily="34" charset="-122"/>
              <a:ea typeface="微软雅黑" panose="020B0503020204020204" pitchFamily="34" charset="-122"/>
            </a:endParaRPr>
          </a:p>
        </p:txBody>
      </p:sp>
      <p:sp>
        <p:nvSpPr>
          <p:cNvPr id="68616" name="矩形 1"/>
          <p:cNvSpPr>
            <a:spLocks noChangeArrowheads="1"/>
          </p:cNvSpPr>
          <p:nvPr/>
        </p:nvSpPr>
        <p:spPr bwMode="auto">
          <a:xfrm>
            <a:off x="4543425" y="4292600"/>
            <a:ext cx="4522788" cy="1939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）进入</a:t>
            </a:r>
            <a:r>
              <a:rPr lang="zh-CN" altLang="zh-CN" sz="2400">
                <a:latin typeface="微软雅黑" panose="020B0503020204020204" pitchFamily="34" charset="-122"/>
                <a:ea typeface="微软雅黑" panose="020B0503020204020204" pitchFamily="34" charset="-122"/>
              </a:rPr>
              <a:t>快重发和拥塞避免</a:t>
            </a:r>
            <a:r>
              <a:rPr lang="zh-CN" altLang="en-US" sz="2400">
                <a:latin typeface="微软雅黑" panose="020B0503020204020204" pitchFamily="34" charset="-122"/>
                <a:ea typeface="微软雅黑" panose="020B0503020204020204" pitchFamily="34" charset="-122"/>
              </a:rPr>
              <a:t>，动态调整拥塞窗口大小</a:t>
            </a:r>
            <a:r>
              <a:rPr lang="zh-CN" altLang="zh-CN"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）立即重发重复确认的数据后的</a:t>
            </a:r>
            <a:r>
              <a:rPr lang="en-US" altLang="zh-CN" sz="2400">
                <a:latin typeface="微软雅黑" panose="020B0503020204020204" pitchFamily="34" charset="-122"/>
                <a:ea typeface="微软雅黑" panose="020B0503020204020204" pitchFamily="34" charset="-122"/>
              </a:rPr>
              <a:t>TCP</a:t>
            </a:r>
            <a:r>
              <a:rPr lang="zh-CN" altLang="en-US" sz="2400">
                <a:latin typeface="微软雅黑" panose="020B0503020204020204" pitchFamily="34" charset="-122"/>
                <a:ea typeface="微软雅黑" panose="020B0503020204020204" pitchFamily="34" charset="-122"/>
              </a:rPr>
              <a:t>分组。重启定时器。</a:t>
            </a:r>
            <a:endParaRPr lang="en-US" altLang="zh-CN" sz="2400">
              <a:latin typeface="微软雅黑" panose="020B0503020204020204" pitchFamily="34" charset="-122"/>
              <a:ea typeface="微软雅黑" panose="020B0503020204020204" pitchFamily="34" charset="-122"/>
            </a:endParaRPr>
          </a:p>
          <a:p>
            <a:pPr eaLnBrk="1" hangingPunct="1"/>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288" y="836613"/>
            <a:ext cx="3532187" cy="708025"/>
          </a:xfrm>
          <a:prstGeom prst="rect">
            <a:avLst/>
          </a:prstGeom>
        </p:spPr>
        <p:txBody>
          <a:bodyPr wrap="none">
            <a:spAutoFit/>
          </a:bodyPr>
          <a:lstStyle/>
          <a:p>
            <a:pPr eaLnBrk="1" hangingPunct="1">
              <a:defRPr/>
            </a:pPr>
            <a:r>
              <a:rPr lang="en-US" altLang="zh-CN" sz="4000" b="1" dirty="0">
                <a:solidFill>
                  <a:schemeClr val="bg1"/>
                </a:solidFill>
                <a:latin typeface="+mj-ea"/>
                <a:ea typeface="+mj-ea"/>
              </a:rPr>
              <a:t>TCP</a:t>
            </a:r>
            <a:r>
              <a:rPr lang="zh-CN" altLang="zh-CN" sz="4000" b="1" dirty="0">
                <a:solidFill>
                  <a:schemeClr val="bg1"/>
                </a:solidFill>
                <a:latin typeface="+mj-ea"/>
                <a:ea typeface="+mj-ea"/>
              </a:rPr>
              <a:t>的拥塞控制</a:t>
            </a:r>
            <a:endParaRPr lang="zh-CN" altLang="en-US" sz="4000" b="1" dirty="0">
              <a:solidFill>
                <a:schemeClr val="bg1"/>
              </a:solidFill>
              <a:latin typeface="+mj-ea"/>
              <a:ea typeface="+mj-ea"/>
            </a:endParaRPr>
          </a:p>
        </p:txBody>
      </p:sp>
      <p:pic>
        <p:nvPicPr>
          <p:cNvPr id="6963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16113"/>
            <a:ext cx="4451350"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908050"/>
            <a:ext cx="367665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773238"/>
            <a:ext cx="885666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908050"/>
            <a:ext cx="448786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3"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060575"/>
            <a:ext cx="8901112" cy="3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981075"/>
            <a:ext cx="23304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矩形 3"/>
          <p:cNvSpPr>
            <a:spLocks noChangeArrowheads="1"/>
          </p:cNvSpPr>
          <p:nvPr/>
        </p:nvSpPr>
        <p:spPr bwMode="auto">
          <a:xfrm>
            <a:off x="195263" y="5300663"/>
            <a:ext cx="4829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en-US" altLang="zh-CN" b="1">
                <a:solidFill>
                  <a:srgbClr val="FFFF00"/>
                </a:solidFill>
              </a:rPr>
              <a:t>ssthresd</a:t>
            </a:r>
            <a:r>
              <a:rPr lang="zh-CN" altLang="en-US" b="1">
                <a:solidFill>
                  <a:srgbClr val="FFFF00"/>
                </a:solidFill>
              </a:rPr>
              <a:t>初始值为</a:t>
            </a:r>
            <a:r>
              <a:rPr lang="en-US" altLang="zh-CN" b="1">
                <a:solidFill>
                  <a:srgbClr val="FFFF00"/>
                </a:solidFill>
              </a:rPr>
              <a:t>65535.</a:t>
            </a:r>
            <a:endParaRPr lang="zh-CN" altLang="en-US"/>
          </a:p>
        </p:txBody>
      </p:sp>
      <p:sp>
        <p:nvSpPr>
          <p:cNvPr id="72708" name="矩形 3"/>
          <p:cNvSpPr>
            <a:spLocks noChangeArrowheads="1"/>
          </p:cNvSpPr>
          <p:nvPr/>
        </p:nvSpPr>
        <p:spPr bwMode="auto">
          <a:xfrm>
            <a:off x="250825" y="1916113"/>
            <a:ext cx="88646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en-US" altLang="zh-CN" b="1">
                <a:solidFill>
                  <a:srgbClr val="FFFF00"/>
                </a:solidFill>
              </a:rPr>
              <a:t>(1)</a:t>
            </a:r>
            <a:r>
              <a:rPr lang="zh-CN" altLang="en-US" b="1">
                <a:solidFill>
                  <a:srgbClr val="FFFF00"/>
                </a:solidFill>
              </a:rPr>
              <a:t>刚建立连接，</a:t>
            </a:r>
            <a:r>
              <a:rPr lang="en-US" altLang="zh-CN" b="1">
                <a:solidFill>
                  <a:srgbClr val="FFFF00"/>
                </a:solidFill>
              </a:rPr>
              <a:t>cwnd=1 MSS(</a:t>
            </a:r>
            <a:r>
              <a:rPr lang="zh-CN" altLang="zh-CN" b="1">
                <a:solidFill>
                  <a:srgbClr val="FFFF00"/>
                </a:solidFill>
              </a:rPr>
              <a:t>最大报文段长度）</a:t>
            </a:r>
          </a:p>
          <a:p>
            <a:r>
              <a:rPr lang="en-US" altLang="zh-CN" b="1">
                <a:solidFill>
                  <a:srgbClr val="FFFF00"/>
                </a:solidFill>
              </a:rPr>
              <a:t>(2)</a:t>
            </a:r>
            <a:r>
              <a:rPr lang="zh-CN" altLang="zh-CN" b="1">
                <a:solidFill>
                  <a:srgbClr val="FFFF00"/>
                </a:solidFill>
              </a:rPr>
              <a:t>在</a:t>
            </a:r>
            <a:r>
              <a:rPr lang="en-US" altLang="zh-CN" b="1">
                <a:solidFill>
                  <a:srgbClr val="FFFF00"/>
                </a:solidFill>
              </a:rPr>
              <a:t>RTT</a:t>
            </a:r>
            <a:r>
              <a:rPr lang="zh-CN" altLang="en-US" b="1">
                <a:solidFill>
                  <a:srgbClr val="FFFF00"/>
                </a:solidFill>
              </a:rPr>
              <a:t>内每收到一个</a:t>
            </a:r>
            <a:r>
              <a:rPr lang="en-US" altLang="zh-CN" b="1">
                <a:solidFill>
                  <a:srgbClr val="FFFF00"/>
                </a:solidFill>
              </a:rPr>
              <a:t>ACK</a:t>
            </a:r>
            <a:r>
              <a:rPr lang="zh-CN" altLang="en-US" b="1">
                <a:solidFill>
                  <a:srgbClr val="FFFF00"/>
                </a:solidFill>
              </a:rPr>
              <a:t>，</a:t>
            </a:r>
            <a:r>
              <a:rPr lang="en-US" altLang="zh-CN" b="1">
                <a:solidFill>
                  <a:srgbClr val="FFFF00"/>
                </a:solidFill>
              </a:rPr>
              <a:t>cwnd</a:t>
            </a:r>
            <a:r>
              <a:rPr lang="zh-CN" altLang="en-US" b="1">
                <a:solidFill>
                  <a:srgbClr val="FFFF00"/>
                </a:solidFill>
              </a:rPr>
              <a:t>增加为原来的</a:t>
            </a:r>
            <a:r>
              <a:rPr lang="en-US" altLang="zh-CN" b="1">
                <a:solidFill>
                  <a:srgbClr val="FFFF00"/>
                </a:solidFill>
              </a:rPr>
              <a:t>2</a:t>
            </a:r>
            <a:r>
              <a:rPr lang="zh-CN" altLang="en-US" b="1">
                <a:solidFill>
                  <a:srgbClr val="FFFF00"/>
                </a:solidFill>
              </a:rPr>
              <a:t>倍；这样每个</a:t>
            </a:r>
            <a:r>
              <a:rPr lang="en-US" altLang="zh-CN" b="1">
                <a:solidFill>
                  <a:srgbClr val="FFFF00"/>
                </a:solidFill>
              </a:rPr>
              <a:t>RTT</a:t>
            </a:r>
            <a:r>
              <a:rPr lang="zh-CN" altLang="en-US" b="1">
                <a:solidFill>
                  <a:srgbClr val="FFFF00"/>
                </a:solidFill>
              </a:rPr>
              <a:t>时间内，</a:t>
            </a:r>
            <a:r>
              <a:rPr lang="en-US" altLang="zh-CN" b="1">
                <a:solidFill>
                  <a:srgbClr val="FFFF00"/>
                </a:solidFill>
              </a:rPr>
              <a:t>cwnd</a:t>
            </a:r>
            <a:r>
              <a:rPr lang="zh-CN" altLang="zh-CN" b="1">
                <a:solidFill>
                  <a:srgbClr val="FFFF00"/>
                </a:solidFill>
              </a:rPr>
              <a:t>会翻倍，</a:t>
            </a:r>
            <a:r>
              <a:rPr lang="en-US" altLang="zh-CN" b="1">
                <a:solidFill>
                  <a:srgbClr val="FFFF00"/>
                </a:solidFill>
              </a:rPr>
              <a:t>cwnd</a:t>
            </a:r>
            <a:r>
              <a:rPr lang="zh-CN" altLang="zh-CN" b="1">
                <a:solidFill>
                  <a:srgbClr val="FFFF00"/>
                </a:solidFill>
              </a:rPr>
              <a:t>以指数形式增长。</a:t>
            </a:r>
          </a:p>
          <a:p>
            <a:r>
              <a:rPr lang="en-US" altLang="zh-CN" b="1">
                <a:solidFill>
                  <a:srgbClr val="FFFF00"/>
                </a:solidFill>
              </a:rPr>
              <a:t>(3)cwnd</a:t>
            </a:r>
            <a:r>
              <a:rPr lang="zh-CN" altLang="en-US" b="1">
                <a:solidFill>
                  <a:srgbClr val="FFFF00"/>
                </a:solidFill>
              </a:rPr>
              <a:t>会以指数形式增长，直到</a:t>
            </a:r>
            <a:r>
              <a:rPr lang="en-US" altLang="zh-CN" b="1">
                <a:solidFill>
                  <a:srgbClr val="FFFF00"/>
                </a:solidFill>
              </a:rPr>
              <a:t>cwnd</a:t>
            </a:r>
            <a:r>
              <a:rPr lang="zh-CN" altLang="zh-CN" b="1">
                <a:solidFill>
                  <a:srgbClr val="FFFF00"/>
                </a:solidFill>
              </a:rPr>
              <a:t>达到门限制</a:t>
            </a:r>
            <a:r>
              <a:rPr lang="en-US" altLang="zh-CN" b="1">
                <a:solidFill>
                  <a:srgbClr val="FFFF00"/>
                </a:solidFill>
              </a:rPr>
              <a:t>ssthresh</a:t>
            </a:r>
            <a:r>
              <a:rPr lang="zh-CN" altLang="zh-CN" b="1">
                <a:solidFill>
                  <a:srgbClr val="FFFF00"/>
                </a:solidFill>
              </a:rPr>
              <a:t>或者发生丢包。</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981075"/>
            <a:ext cx="306546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1773238"/>
            <a:ext cx="865505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9138" y="3613150"/>
            <a:ext cx="5816600"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42875" y="981075"/>
            <a:ext cx="8859838" cy="522288"/>
          </a:xfrm>
          <a:prstGeom prst="rect">
            <a:avLst/>
          </a:prstGeom>
        </p:spPr>
        <p:txBody>
          <a:bodyPr wrap="none">
            <a:spAutoFit/>
          </a:bodyPr>
          <a:lstStyle/>
          <a:p>
            <a:pPr eaLnBrk="1" hangingPunct="1">
              <a:defRPr/>
            </a:pPr>
            <a:r>
              <a:rPr lang="zh-CN" altLang="en-US" b="1" dirty="0">
                <a:solidFill>
                  <a:srgbClr val="FFFF00"/>
                </a:solidFill>
                <a:latin typeface="+mj-ea"/>
                <a:ea typeface="+mj-ea"/>
              </a:rPr>
              <a:t>连接刚建立时，</a:t>
            </a:r>
            <a:r>
              <a:rPr lang="en-US" altLang="zh-CN" b="1" dirty="0" err="1">
                <a:solidFill>
                  <a:srgbClr val="FFFF00"/>
                </a:solidFill>
                <a:latin typeface="+mj-ea"/>
                <a:ea typeface="+mj-ea"/>
              </a:rPr>
              <a:t>cwnd</a:t>
            </a:r>
            <a:r>
              <a:rPr lang="en-US" altLang="zh-CN" b="1" dirty="0">
                <a:solidFill>
                  <a:srgbClr val="FFFF00"/>
                </a:solidFill>
                <a:latin typeface="+mj-ea"/>
                <a:ea typeface="+mj-ea"/>
              </a:rPr>
              <a:t> = 1 </a:t>
            </a:r>
            <a:r>
              <a:rPr lang="en-US" altLang="zh-CN" b="1" dirty="0" err="1">
                <a:solidFill>
                  <a:srgbClr val="FFFF00"/>
                </a:solidFill>
                <a:latin typeface="+mj-ea"/>
                <a:ea typeface="+mj-ea"/>
              </a:rPr>
              <a:t>mss</a:t>
            </a:r>
            <a:r>
              <a:rPr lang="en-US" altLang="zh-CN" b="1" dirty="0">
                <a:solidFill>
                  <a:srgbClr val="FFFF00"/>
                </a:solidFill>
                <a:latin typeface="+mj-ea"/>
                <a:ea typeface="+mj-ea"/>
              </a:rPr>
              <a:t>,</a:t>
            </a:r>
            <a:r>
              <a:rPr lang="zh-CN" altLang="en-US" b="1" dirty="0">
                <a:solidFill>
                  <a:srgbClr val="FFFF00"/>
                </a:solidFill>
                <a:latin typeface="+mj-ea"/>
                <a:ea typeface="+mj-ea"/>
              </a:rPr>
              <a:t>进行慢启动，</a:t>
            </a:r>
            <a:r>
              <a:rPr lang="en-US" altLang="zh-CN" b="1" dirty="0">
                <a:solidFill>
                  <a:srgbClr val="FFFF00"/>
                </a:solidFill>
                <a:latin typeface="+mj-ea"/>
                <a:ea typeface="+mj-ea"/>
              </a:rPr>
              <a:t>SST=65535</a:t>
            </a:r>
            <a:endParaRPr lang="zh-CN" altLang="en-US" b="1" dirty="0">
              <a:solidFill>
                <a:srgbClr val="FFFF00"/>
              </a:solidFill>
              <a:latin typeface="+mj-ea"/>
              <a:ea typeface="+mj-ea"/>
            </a:endParaRPr>
          </a:p>
        </p:txBody>
      </p:sp>
      <p:sp>
        <p:nvSpPr>
          <p:cNvPr id="6" name="矩形 5"/>
          <p:cNvSpPr/>
          <p:nvPr/>
        </p:nvSpPr>
        <p:spPr>
          <a:xfrm>
            <a:off x="176213" y="1673225"/>
            <a:ext cx="8716962" cy="1939925"/>
          </a:xfrm>
          <a:prstGeom prst="rect">
            <a:avLst/>
          </a:prstGeom>
        </p:spPr>
        <p:txBody>
          <a:bodyPr>
            <a:spAutoFit/>
          </a:bodyPr>
          <a:lstStyle/>
          <a:p>
            <a:pPr marL="457200" indent="-457200" eaLnBrk="1" hangingPunct="1">
              <a:buFontTx/>
              <a:buAutoNum type="arabicPeriod"/>
              <a:defRPr/>
            </a:pPr>
            <a:r>
              <a:rPr lang="zh-CN" altLang="en-US" sz="2400" b="1" dirty="0">
                <a:solidFill>
                  <a:srgbClr val="FFFF00"/>
                </a:solidFill>
                <a:latin typeface="+mj-ea"/>
                <a:ea typeface="+mj-ea"/>
              </a:rPr>
              <a:t>发生超时，</a:t>
            </a:r>
            <a:r>
              <a:rPr lang="en-US" altLang="zh-CN" sz="2400" b="1" dirty="0" err="1">
                <a:solidFill>
                  <a:schemeClr val="bg1"/>
                </a:solidFill>
                <a:latin typeface="+mj-ea"/>
              </a:rPr>
              <a:t>sst</a:t>
            </a:r>
            <a:r>
              <a:rPr lang="en-US" altLang="zh-CN" sz="2400" b="1" dirty="0">
                <a:solidFill>
                  <a:schemeClr val="bg1"/>
                </a:solidFill>
                <a:latin typeface="+mj-ea"/>
              </a:rPr>
              <a:t>=</a:t>
            </a:r>
            <a:r>
              <a:rPr lang="en-US" altLang="zh-CN" sz="2400" b="1" dirty="0" err="1">
                <a:solidFill>
                  <a:schemeClr val="bg1"/>
                </a:solidFill>
                <a:latin typeface="+mj-ea"/>
              </a:rPr>
              <a:t>cwnd</a:t>
            </a:r>
            <a:r>
              <a:rPr lang="en-US" altLang="zh-CN" sz="2400" b="1" dirty="0">
                <a:solidFill>
                  <a:schemeClr val="bg1"/>
                </a:solidFill>
                <a:latin typeface="+mj-ea"/>
              </a:rPr>
              <a:t>/2,cwnd=1,</a:t>
            </a:r>
            <a:r>
              <a:rPr lang="zh-CN" altLang="en-US" sz="2400" b="1" dirty="0">
                <a:solidFill>
                  <a:srgbClr val="FFFF00"/>
                </a:solidFill>
                <a:latin typeface="+mj-ea"/>
                <a:ea typeface="+mj-ea"/>
              </a:rPr>
              <a:t>进入慢启动</a:t>
            </a:r>
            <a:r>
              <a:rPr lang="en-US" altLang="zh-CN" sz="2400" b="1" dirty="0">
                <a:solidFill>
                  <a:srgbClr val="FFFF00"/>
                </a:solidFill>
                <a:latin typeface="+mj-ea"/>
                <a:ea typeface="+mj-ea"/>
              </a:rPr>
              <a:t>(</a:t>
            </a:r>
            <a:r>
              <a:rPr lang="en-US" altLang="zh-CN" sz="2400" b="1" dirty="0" err="1">
                <a:solidFill>
                  <a:srgbClr val="FFFF00"/>
                </a:solidFill>
                <a:latin typeface="+mj-ea"/>
                <a:ea typeface="+mj-ea"/>
              </a:rPr>
              <a:t>cwnd</a:t>
            </a:r>
            <a:r>
              <a:rPr lang="zh-CN" altLang="en-US" sz="2400" b="1" dirty="0">
                <a:solidFill>
                  <a:srgbClr val="FFFF00"/>
                </a:solidFill>
                <a:latin typeface="+mj-ea"/>
                <a:ea typeface="+mj-ea"/>
              </a:rPr>
              <a:t>指数增长</a:t>
            </a:r>
            <a:r>
              <a:rPr lang="en-US" altLang="zh-CN" sz="2400" b="1" dirty="0">
                <a:solidFill>
                  <a:srgbClr val="FFFF00"/>
                </a:solidFill>
                <a:latin typeface="+mj-ea"/>
                <a:ea typeface="+mj-ea"/>
              </a:rPr>
              <a:t>);</a:t>
            </a:r>
            <a:r>
              <a:rPr lang="zh-CN" altLang="en-US" sz="2400" b="1" dirty="0">
                <a:solidFill>
                  <a:schemeClr val="bg1"/>
                </a:solidFill>
                <a:latin typeface="+mj-ea"/>
              </a:rPr>
              <a:t> ，重发所有数据报</a:t>
            </a:r>
            <a:endParaRPr lang="en-US" altLang="zh-CN" sz="2400" b="1" dirty="0">
              <a:solidFill>
                <a:srgbClr val="FFFF00"/>
              </a:solidFill>
              <a:latin typeface="+mj-ea"/>
              <a:ea typeface="+mj-ea"/>
            </a:endParaRPr>
          </a:p>
          <a:p>
            <a:pPr marL="457200" indent="-457200" eaLnBrk="1" hangingPunct="1">
              <a:buFontTx/>
              <a:buAutoNum type="arabicPeriod"/>
              <a:defRPr/>
            </a:pPr>
            <a:r>
              <a:rPr lang="zh-CN" altLang="en-US" sz="2400" b="1" dirty="0">
                <a:solidFill>
                  <a:srgbClr val="FFFF00"/>
                </a:solidFill>
                <a:latin typeface="+mj-ea"/>
                <a:ea typeface="+mj-ea"/>
              </a:rPr>
              <a:t>重复确认，</a:t>
            </a:r>
            <a:r>
              <a:rPr lang="en-US" altLang="zh-CN" sz="2400" b="1" dirty="0">
                <a:solidFill>
                  <a:schemeClr val="bg1"/>
                </a:solidFill>
                <a:latin typeface="+mj-ea"/>
              </a:rPr>
              <a:t> </a:t>
            </a:r>
            <a:r>
              <a:rPr lang="en-US" altLang="zh-CN" sz="2400" b="1" dirty="0" err="1">
                <a:solidFill>
                  <a:schemeClr val="bg1"/>
                </a:solidFill>
                <a:latin typeface="+mj-ea"/>
              </a:rPr>
              <a:t>sst</a:t>
            </a:r>
            <a:r>
              <a:rPr lang="en-US" altLang="zh-CN" sz="2400" b="1" dirty="0">
                <a:solidFill>
                  <a:schemeClr val="bg1"/>
                </a:solidFill>
                <a:latin typeface="+mj-ea"/>
              </a:rPr>
              <a:t>=</a:t>
            </a:r>
            <a:r>
              <a:rPr lang="en-US" altLang="zh-CN" sz="2400" b="1" dirty="0" err="1">
                <a:solidFill>
                  <a:schemeClr val="bg1"/>
                </a:solidFill>
                <a:latin typeface="+mj-ea"/>
              </a:rPr>
              <a:t>cwnd</a:t>
            </a:r>
            <a:r>
              <a:rPr lang="en-US" altLang="zh-CN" sz="2400" b="1" dirty="0">
                <a:solidFill>
                  <a:schemeClr val="bg1"/>
                </a:solidFill>
                <a:latin typeface="+mj-ea"/>
              </a:rPr>
              <a:t>/2,cwnd=</a:t>
            </a:r>
            <a:r>
              <a:rPr lang="en-US" altLang="zh-CN" sz="2400" b="1" dirty="0" err="1">
                <a:solidFill>
                  <a:schemeClr val="bg1"/>
                </a:solidFill>
                <a:latin typeface="+mj-ea"/>
              </a:rPr>
              <a:t>cwnd</a:t>
            </a:r>
            <a:r>
              <a:rPr lang="en-US" altLang="zh-CN" sz="2400" b="1" dirty="0">
                <a:solidFill>
                  <a:schemeClr val="bg1"/>
                </a:solidFill>
                <a:latin typeface="+mj-ea"/>
              </a:rPr>
              <a:t>/2, </a:t>
            </a:r>
            <a:r>
              <a:rPr lang="zh-CN" altLang="en-US" sz="2400" b="1" dirty="0">
                <a:solidFill>
                  <a:schemeClr val="bg1"/>
                </a:solidFill>
                <a:latin typeface="+mj-ea"/>
              </a:rPr>
              <a:t>重发被重复确认的报文</a:t>
            </a:r>
            <a:r>
              <a:rPr lang="en-US" altLang="zh-CN" sz="2400" b="1" dirty="0">
                <a:solidFill>
                  <a:schemeClr val="bg1"/>
                </a:solidFill>
                <a:latin typeface="+mj-ea"/>
              </a:rPr>
              <a:t>,</a:t>
            </a:r>
            <a:r>
              <a:rPr lang="zh-CN" altLang="en-US" sz="2400" b="1" dirty="0">
                <a:solidFill>
                  <a:srgbClr val="FFFF00"/>
                </a:solidFill>
                <a:latin typeface="+mj-ea"/>
                <a:ea typeface="+mj-ea"/>
              </a:rPr>
              <a:t>进入</a:t>
            </a:r>
            <a:r>
              <a:rPr lang="zh-CN" altLang="en-US" sz="2400" b="1" dirty="0">
                <a:solidFill>
                  <a:srgbClr val="FFFF00"/>
                </a:solidFill>
                <a:latin typeface="+mj-ea"/>
              </a:rPr>
              <a:t>拥塞避免</a:t>
            </a:r>
            <a:r>
              <a:rPr lang="en-US" altLang="zh-CN" sz="2400" b="1" dirty="0">
                <a:solidFill>
                  <a:srgbClr val="FFFF00"/>
                </a:solidFill>
                <a:latin typeface="+mj-ea"/>
              </a:rPr>
              <a:t>(</a:t>
            </a:r>
            <a:r>
              <a:rPr lang="en-US" altLang="zh-CN" sz="2400" b="1" dirty="0" err="1">
                <a:solidFill>
                  <a:srgbClr val="FFFF00"/>
                </a:solidFill>
                <a:latin typeface="+mj-ea"/>
              </a:rPr>
              <a:t>cwnd</a:t>
            </a:r>
            <a:r>
              <a:rPr lang="zh-CN" altLang="en-US" sz="2400" b="1" dirty="0">
                <a:solidFill>
                  <a:srgbClr val="FFFF00"/>
                </a:solidFill>
                <a:latin typeface="+mj-ea"/>
              </a:rPr>
              <a:t>线性增长</a:t>
            </a:r>
            <a:r>
              <a:rPr lang="en-US" altLang="zh-CN" sz="2400" b="1" dirty="0">
                <a:solidFill>
                  <a:srgbClr val="FFFF00"/>
                </a:solidFill>
                <a:latin typeface="+mj-ea"/>
              </a:rPr>
              <a:t>)</a:t>
            </a:r>
            <a:r>
              <a:rPr lang="zh-CN" altLang="en-US" sz="2400" b="1" dirty="0">
                <a:solidFill>
                  <a:srgbClr val="FFFF00"/>
                </a:solidFill>
                <a:latin typeface="+mj-ea"/>
                <a:ea typeface="+mj-ea"/>
              </a:rPr>
              <a:t>：</a:t>
            </a:r>
            <a:endParaRPr lang="en-US" altLang="zh-CN" sz="2400" b="1" dirty="0">
              <a:solidFill>
                <a:schemeClr val="bg1"/>
              </a:solidFill>
              <a:latin typeface="+mj-ea"/>
              <a:ea typeface="+mj-ea"/>
            </a:endParaRPr>
          </a:p>
          <a:p>
            <a:pPr eaLnBrk="1" hangingPunct="1">
              <a:defRPr/>
            </a:pPr>
            <a:r>
              <a:rPr lang="en-US" altLang="zh-CN" sz="2400" b="1" dirty="0">
                <a:solidFill>
                  <a:srgbClr val="FFFF00"/>
                </a:solidFill>
                <a:latin typeface="+mj-ea"/>
                <a:ea typeface="+mj-ea"/>
              </a:rPr>
              <a:t>3. </a:t>
            </a:r>
            <a:r>
              <a:rPr lang="zh-CN" altLang="en-US" sz="2400" b="1" dirty="0">
                <a:solidFill>
                  <a:srgbClr val="FFFF00"/>
                </a:solidFill>
                <a:latin typeface="+mj-ea"/>
                <a:ea typeface="+mj-ea"/>
              </a:rPr>
              <a:t>超过门限，</a:t>
            </a:r>
            <a:r>
              <a:rPr lang="zh-CN" altLang="en-US" sz="2400" b="1" dirty="0">
                <a:solidFill>
                  <a:srgbClr val="FFFF00"/>
                </a:solidFill>
                <a:latin typeface="+mj-ea"/>
              </a:rPr>
              <a:t>进入拥塞避免</a:t>
            </a:r>
            <a:r>
              <a:rPr lang="en-US" altLang="zh-CN" sz="2400" b="1" dirty="0">
                <a:solidFill>
                  <a:srgbClr val="FFFF00"/>
                </a:solidFill>
                <a:latin typeface="+mj-ea"/>
              </a:rPr>
              <a:t>(</a:t>
            </a:r>
            <a:r>
              <a:rPr lang="en-US" altLang="zh-CN" sz="2400" b="1" dirty="0" err="1">
                <a:solidFill>
                  <a:srgbClr val="FFFF00"/>
                </a:solidFill>
                <a:latin typeface="+mj-ea"/>
              </a:rPr>
              <a:t>cwnd</a:t>
            </a:r>
            <a:r>
              <a:rPr lang="zh-CN" altLang="en-US" sz="2400" b="1" dirty="0">
                <a:solidFill>
                  <a:srgbClr val="FFFF00"/>
                </a:solidFill>
                <a:latin typeface="+mj-ea"/>
              </a:rPr>
              <a:t>线性增长</a:t>
            </a:r>
            <a:r>
              <a:rPr lang="en-US" altLang="zh-CN" sz="2400" b="1" dirty="0">
                <a:solidFill>
                  <a:srgbClr val="FFFF00"/>
                </a:solidFill>
                <a:latin typeface="+mj-ea"/>
              </a:rPr>
              <a:t>);</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1738313"/>
            <a:ext cx="9112250"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42875" y="981075"/>
            <a:ext cx="8859838" cy="522288"/>
          </a:xfrm>
          <a:prstGeom prst="rect">
            <a:avLst/>
          </a:prstGeom>
        </p:spPr>
        <p:txBody>
          <a:bodyPr wrap="none">
            <a:spAutoFit/>
          </a:bodyPr>
          <a:lstStyle/>
          <a:p>
            <a:pPr eaLnBrk="1" hangingPunct="1">
              <a:defRPr/>
            </a:pPr>
            <a:r>
              <a:rPr lang="zh-CN" altLang="en-US" b="1" dirty="0">
                <a:solidFill>
                  <a:srgbClr val="FFFF00"/>
                </a:solidFill>
                <a:latin typeface="+mj-ea"/>
                <a:ea typeface="+mj-ea"/>
              </a:rPr>
              <a:t>连接刚建立时，</a:t>
            </a:r>
            <a:r>
              <a:rPr lang="en-US" altLang="zh-CN" b="1" dirty="0" err="1">
                <a:solidFill>
                  <a:srgbClr val="FFFF00"/>
                </a:solidFill>
                <a:latin typeface="+mj-ea"/>
                <a:ea typeface="+mj-ea"/>
              </a:rPr>
              <a:t>cwnd</a:t>
            </a:r>
            <a:r>
              <a:rPr lang="en-US" altLang="zh-CN" b="1" dirty="0">
                <a:solidFill>
                  <a:srgbClr val="FFFF00"/>
                </a:solidFill>
                <a:latin typeface="+mj-ea"/>
                <a:ea typeface="+mj-ea"/>
              </a:rPr>
              <a:t> = 1 </a:t>
            </a:r>
            <a:r>
              <a:rPr lang="en-US" altLang="zh-CN" b="1" dirty="0" err="1">
                <a:solidFill>
                  <a:srgbClr val="FFFF00"/>
                </a:solidFill>
                <a:latin typeface="+mj-ea"/>
                <a:ea typeface="+mj-ea"/>
              </a:rPr>
              <a:t>mss</a:t>
            </a:r>
            <a:r>
              <a:rPr lang="en-US" altLang="zh-CN" b="1" dirty="0">
                <a:solidFill>
                  <a:srgbClr val="FFFF00"/>
                </a:solidFill>
                <a:latin typeface="+mj-ea"/>
                <a:ea typeface="+mj-ea"/>
              </a:rPr>
              <a:t>,</a:t>
            </a:r>
            <a:r>
              <a:rPr lang="zh-CN" altLang="en-US" b="1" dirty="0">
                <a:solidFill>
                  <a:srgbClr val="FFFF00"/>
                </a:solidFill>
                <a:latin typeface="+mj-ea"/>
                <a:ea typeface="+mj-ea"/>
              </a:rPr>
              <a:t>进行慢启动，</a:t>
            </a:r>
            <a:r>
              <a:rPr lang="en-US" altLang="zh-CN" b="1" dirty="0">
                <a:solidFill>
                  <a:srgbClr val="FFFF00"/>
                </a:solidFill>
                <a:latin typeface="+mj-ea"/>
                <a:ea typeface="+mj-ea"/>
              </a:rPr>
              <a:t>SST=65535</a:t>
            </a:r>
            <a:endParaRPr lang="zh-CN" altLang="en-US" b="1" dirty="0">
              <a:solidFill>
                <a:srgbClr val="FFFF00"/>
              </a:solidFill>
              <a:latin typeface="+mj-ea"/>
              <a:ea typeface="+mj-ea"/>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750" y="836613"/>
            <a:ext cx="8001000" cy="777875"/>
          </a:xfrm>
        </p:spPr>
        <p:txBody>
          <a:bodyPr/>
          <a:lstStyle/>
          <a:p>
            <a:pPr eaLnBrk="1" hangingPunct="1"/>
            <a:r>
              <a:rPr lang="en-US" altLang="zh-CN" sz="3200" b="1">
                <a:solidFill>
                  <a:srgbClr val="FFFF00"/>
                </a:solidFill>
                <a:latin typeface="黑体" panose="02010609060101010101" pitchFamily="49" charset="-122"/>
                <a:ea typeface="黑体" panose="02010609060101010101" pitchFamily="49" charset="-122"/>
              </a:rPr>
              <a:t>TCP</a:t>
            </a:r>
            <a:r>
              <a:rPr lang="zh-CN" altLang="en-US" sz="3200" b="1">
                <a:solidFill>
                  <a:srgbClr val="FFFF00"/>
                </a:solidFill>
                <a:latin typeface="黑体" panose="02010609060101010101" pitchFamily="49" charset="-122"/>
                <a:ea typeface="黑体" panose="02010609060101010101" pitchFamily="49" charset="-122"/>
              </a:rPr>
              <a:t>报文格式</a:t>
            </a:r>
          </a:p>
        </p:txBody>
      </p:sp>
      <p:sp>
        <p:nvSpPr>
          <p:cNvPr id="10243" name="Rectangle 3"/>
          <p:cNvSpPr>
            <a:spLocks noChangeArrowheads="1"/>
          </p:cNvSpPr>
          <p:nvPr/>
        </p:nvSpPr>
        <p:spPr bwMode="auto">
          <a:xfrm>
            <a:off x="0" y="177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pic>
        <p:nvPicPr>
          <p:cNvPr id="1024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614488"/>
            <a:ext cx="8713788"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388" y="908050"/>
            <a:ext cx="9248776" cy="585788"/>
          </a:xfrm>
          <a:prstGeom prst="rect">
            <a:avLst/>
          </a:prstGeom>
        </p:spPr>
        <p:txBody>
          <a:bodyPr wrap="none">
            <a:spAutoFit/>
          </a:bodyPr>
          <a:lstStyle/>
          <a:p>
            <a:pPr eaLnBrk="1" hangingPunct="1">
              <a:defRPr/>
            </a:pPr>
            <a:r>
              <a:rPr lang="zh-CN" altLang="en-US" sz="3200" b="1" dirty="0">
                <a:solidFill>
                  <a:srgbClr val="FFFF00"/>
                </a:solidFill>
                <a:latin typeface="+mj-ea"/>
                <a:ea typeface="+mj-ea"/>
              </a:rPr>
              <a:t>发生超时，进入慢启动；超过门限，进入拥塞避免</a:t>
            </a:r>
          </a:p>
        </p:txBody>
      </p:sp>
      <p:pic>
        <p:nvPicPr>
          <p:cNvPr id="778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844675"/>
            <a:ext cx="89281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3"/>
          <p:cNvSpPr txBox="1">
            <a:spLocks noChangeArrowheads="1"/>
          </p:cNvSpPr>
          <p:nvPr/>
        </p:nvSpPr>
        <p:spPr bwMode="auto">
          <a:xfrm>
            <a:off x="1835696" y="3068960"/>
            <a:ext cx="540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3200" b="1" dirty="0">
                <a:solidFill>
                  <a:srgbClr val="FFFF00"/>
                </a:solidFill>
                <a:latin typeface="黑体" panose="02010609060101010101" pitchFamily="49" charset="-122"/>
                <a:ea typeface="黑体" panose="02010609060101010101" pitchFamily="49" charset="-122"/>
              </a:rPr>
              <a:t>TCP</a:t>
            </a:r>
            <a:r>
              <a:rPr lang="zh-CN" altLang="en-US" sz="3200" b="1" dirty="0">
                <a:solidFill>
                  <a:srgbClr val="FFFF00"/>
                </a:solidFill>
                <a:latin typeface="黑体" panose="02010609060101010101" pitchFamily="49" charset="-122"/>
                <a:ea typeface="黑体" panose="02010609060101010101" pitchFamily="49" charset="-122"/>
              </a:rPr>
              <a:t>报文可靠传输的基本过程</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3"/>
          <p:cNvSpPr txBox="1">
            <a:spLocks noChangeArrowheads="1"/>
          </p:cNvSpPr>
          <p:nvPr/>
        </p:nvSpPr>
        <p:spPr bwMode="auto">
          <a:xfrm>
            <a:off x="611188" y="981075"/>
            <a:ext cx="60499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3200" b="1">
                <a:solidFill>
                  <a:srgbClr val="FFFF00"/>
                </a:solidFill>
                <a:latin typeface="黑体" panose="02010609060101010101" pitchFamily="49" charset="-122"/>
                <a:ea typeface="黑体" panose="02010609060101010101" pitchFamily="49" charset="-122"/>
              </a:rPr>
              <a:t>TCP</a:t>
            </a:r>
            <a:r>
              <a:rPr lang="zh-CN" altLang="en-US" sz="3200" b="1">
                <a:solidFill>
                  <a:srgbClr val="FFFF00"/>
                </a:solidFill>
                <a:latin typeface="黑体" panose="02010609060101010101" pitchFamily="49" charset="-122"/>
                <a:ea typeface="黑体" panose="02010609060101010101" pitchFamily="49" charset="-122"/>
              </a:rPr>
              <a:t>报文可靠传输包含</a:t>
            </a:r>
            <a:r>
              <a:rPr lang="en-US" altLang="zh-CN" sz="3200" b="1">
                <a:solidFill>
                  <a:srgbClr val="FFFF00"/>
                </a:solidFill>
                <a:latin typeface="黑体" panose="02010609060101010101" pitchFamily="49" charset="-122"/>
                <a:ea typeface="黑体" panose="02010609060101010101" pitchFamily="49" charset="-122"/>
              </a:rPr>
              <a:t>3</a:t>
            </a:r>
            <a:r>
              <a:rPr lang="zh-CN" altLang="en-US" sz="3200" b="1">
                <a:solidFill>
                  <a:srgbClr val="FFFF00"/>
                </a:solidFill>
                <a:latin typeface="黑体" panose="02010609060101010101" pitchFamily="49" charset="-122"/>
                <a:ea typeface="黑体" panose="02010609060101010101" pitchFamily="49" charset="-122"/>
              </a:rPr>
              <a:t>个步骤</a:t>
            </a:r>
          </a:p>
        </p:txBody>
      </p:sp>
      <p:sp>
        <p:nvSpPr>
          <p:cNvPr id="78851" name="Text Box 4"/>
          <p:cNvSpPr txBox="1">
            <a:spLocks noChangeArrowheads="1"/>
          </p:cNvSpPr>
          <p:nvPr/>
        </p:nvSpPr>
        <p:spPr bwMode="auto">
          <a:xfrm>
            <a:off x="2699792" y="2708920"/>
            <a:ext cx="316795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spcBef>
                <a:spcPct val="50000"/>
              </a:spcBef>
              <a:buClr>
                <a:srgbClr val="A50021"/>
              </a:buClr>
              <a:buFont typeface="Wingdings" panose="05000000000000000000" pitchFamily="2" charset="2"/>
              <a:buNone/>
            </a:pPr>
            <a:r>
              <a:rPr lang="zh-CN" altLang="en-US" sz="3000" b="1" dirty="0">
                <a:solidFill>
                  <a:schemeClr val="bg1"/>
                </a:solidFill>
                <a:ea typeface="宋体" panose="02010600030101010101" pitchFamily="2" charset="-122"/>
              </a:rPr>
              <a:t>（</a:t>
            </a:r>
            <a:r>
              <a:rPr lang="en-US" altLang="zh-CN" sz="3000" b="1" dirty="0">
                <a:solidFill>
                  <a:schemeClr val="bg1"/>
                </a:solidFill>
                <a:ea typeface="宋体" panose="02010600030101010101" pitchFamily="2" charset="-122"/>
              </a:rPr>
              <a:t>1</a:t>
            </a:r>
            <a:r>
              <a:rPr lang="zh-CN" altLang="en-US" sz="3000" b="1" dirty="0">
                <a:solidFill>
                  <a:schemeClr val="bg1"/>
                </a:solidFill>
                <a:ea typeface="宋体" panose="02010600030101010101" pitchFamily="2" charset="-122"/>
              </a:rPr>
              <a:t>）建立连接</a:t>
            </a:r>
          </a:p>
          <a:p>
            <a:pPr eaLnBrk="1" hangingPunct="1">
              <a:spcBef>
                <a:spcPct val="50000"/>
              </a:spcBef>
              <a:buClr>
                <a:srgbClr val="A50021"/>
              </a:buClr>
              <a:buFont typeface="Wingdings" panose="05000000000000000000" pitchFamily="2" charset="2"/>
              <a:buNone/>
            </a:pPr>
            <a:r>
              <a:rPr lang="zh-CN" altLang="en-US" sz="3000" b="1" dirty="0">
                <a:solidFill>
                  <a:schemeClr val="bg1"/>
                </a:solidFill>
                <a:ea typeface="宋体" panose="02010600030101010101" pitchFamily="2" charset="-122"/>
              </a:rPr>
              <a:t>（</a:t>
            </a:r>
            <a:r>
              <a:rPr lang="en-US" altLang="zh-CN" sz="3000" b="1" dirty="0">
                <a:solidFill>
                  <a:schemeClr val="bg1"/>
                </a:solidFill>
                <a:ea typeface="宋体" panose="02010600030101010101" pitchFamily="2" charset="-122"/>
              </a:rPr>
              <a:t>2</a:t>
            </a:r>
            <a:r>
              <a:rPr lang="zh-CN" altLang="en-US" sz="3000" b="1" dirty="0">
                <a:solidFill>
                  <a:schemeClr val="bg1"/>
                </a:solidFill>
                <a:ea typeface="宋体" panose="02010600030101010101" pitchFamily="2" charset="-122"/>
              </a:rPr>
              <a:t>）报文传输</a:t>
            </a:r>
          </a:p>
          <a:p>
            <a:pPr eaLnBrk="1" hangingPunct="1">
              <a:spcBef>
                <a:spcPct val="50000"/>
              </a:spcBef>
              <a:buClr>
                <a:srgbClr val="FFFF00"/>
              </a:buClr>
              <a:buSzPct val="60000"/>
            </a:pPr>
            <a:r>
              <a:rPr lang="zh-CN" altLang="en-US" sz="3000" b="1" dirty="0">
                <a:solidFill>
                  <a:schemeClr val="bg1"/>
                </a:solidFill>
                <a:ea typeface="宋体" panose="02010600030101010101" pitchFamily="2" charset="-122"/>
              </a:rPr>
              <a:t>（</a:t>
            </a:r>
            <a:r>
              <a:rPr lang="en-US" altLang="zh-CN" sz="3000" b="1" dirty="0">
                <a:solidFill>
                  <a:schemeClr val="bg1"/>
                </a:solidFill>
                <a:ea typeface="宋体" panose="02010600030101010101" pitchFamily="2" charset="-122"/>
              </a:rPr>
              <a:t>3</a:t>
            </a:r>
            <a:r>
              <a:rPr lang="zh-CN" altLang="en-US" sz="3000" b="1" dirty="0">
                <a:solidFill>
                  <a:schemeClr val="bg1"/>
                </a:solidFill>
                <a:ea typeface="宋体" panose="02010600030101010101" pitchFamily="2" charset="-122"/>
              </a:rPr>
              <a:t>）关闭连接</a:t>
            </a:r>
          </a:p>
        </p:txBody>
      </p:sp>
    </p:spTree>
    <p:extLst>
      <p:ext uri="{BB962C8B-B14F-4D97-AF65-F5344CB8AC3E}">
        <p14:creationId xmlns:p14="http://schemas.microsoft.com/office/powerpoint/2010/main" val="220272629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idx="1"/>
          </p:nvPr>
        </p:nvSpPr>
        <p:spPr>
          <a:xfrm>
            <a:off x="468313" y="1827213"/>
            <a:ext cx="3024187" cy="2970212"/>
          </a:xfrm>
        </p:spPr>
        <p:txBody>
          <a:bodyPr/>
          <a:lstStyle/>
          <a:p>
            <a:pPr eaLnBrk="1" hangingPunct="1">
              <a:lnSpc>
                <a:spcPct val="90000"/>
              </a:lnSpc>
              <a:buFont typeface="Wingdings" panose="05000000000000000000" pitchFamily="2" charset="2"/>
              <a:buNone/>
            </a:pPr>
            <a:r>
              <a:rPr lang="zh-CN" altLang="en-US" b="1">
                <a:solidFill>
                  <a:schemeClr val="bg1"/>
                </a:solidFill>
                <a:latin typeface="宋体" panose="02010600030101010101" pitchFamily="2" charset="-122"/>
              </a:rPr>
              <a:t>    主机</a:t>
            </a:r>
            <a:r>
              <a:rPr lang="en-US" altLang="zh-CN" b="1">
                <a:solidFill>
                  <a:schemeClr val="bg1"/>
                </a:solidFill>
                <a:latin typeface="宋体" panose="02010600030101010101" pitchFamily="2" charset="-122"/>
              </a:rPr>
              <a:t>1 </a:t>
            </a:r>
            <a:r>
              <a:rPr lang="zh-CN" altLang="en-US" b="1">
                <a:solidFill>
                  <a:schemeClr val="bg1"/>
                </a:solidFill>
                <a:latin typeface="宋体" panose="02010600030101010101" pitchFamily="2" charset="-122"/>
              </a:rPr>
              <a:t>首先发起</a:t>
            </a:r>
            <a:r>
              <a:rPr lang="en-US" altLang="zh-CN" b="1">
                <a:solidFill>
                  <a:schemeClr val="bg1"/>
                </a:solidFill>
                <a:latin typeface="宋体" panose="02010600030101010101" pitchFamily="2" charset="-122"/>
              </a:rPr>
              <a:t>TCP </a:t>
            </a:r>
            <a:r>
              <a:rPr lang="zh-CN" altLang="en-US" b="1">
                <a:solidFill>
                  <a:schemeClr val="bg1"/>
                </a:solidFill>
                <a:latin typeface="宋体" panose="02010600030101010101" pitchFamily="2" charset="-122"/>
              </a:rPr>
              <a:t>连接请求，并在所发送的数据段中将控制字段中的</a:t>
            </a:r>
            <a:r>
              <a:rPr lang="en-US" altLang="zh-CN" b="1">
                <a:solidFill>
                  <a:schemeClr val="bg1"/>
                </a:solidFill>
                <a:latin typeface="宋体" panose="02010600030101010101" pitchFamily="2" charset="-122"/>
              </a:rPr>
              <a:t>SYN</a:t>
            </a:r>
            <a:r>
              <a:rPr lang="zh-CN" altLang="en-US" b="1">
                <a:solidFill>
                  <a:schemeClr val="bg1"/>
                </a:solidFill>
                <a:latin typeface="宋体" panose="02010600030101010101" pitchFamily="2" charset="-122"/>
              </a:rPr>
              <a:t>置为“</a:t>
            </a:r>
            <a:r>
              <a:rPr lang="en-US" altLang="zh-CN" b="1">
                <a:solidFill>
                  <a:schemeClr val="bg1"/>
                </a:solidFill>
                <a:latin typeface="宋体" panose="02010600030101010101" pitchFamily="2" charset="-122"/>
              </a:rPr>
              <a:t>1”</a:t>
            </a:r>
            <a:r>
              <a:rPr lang="zh-CN" altLang="en-US" b="1">
                <a:solidFill>
                  <a:schemeClr val="bg1"/>
                </a:solidFill>
                <a:latin typeface="宋体" panose="02010600030101010101" pitchFamily="2" charset="-122"/>
              </a:rPr>
              <a:t>、</a:t>
            </a:r>
            <a:r>
              <a:rPr lang="en-US" altLang="zh-CN" b="1">
                <a:solidFill>
                  <a:schemeClr val="bg1"/>
                </a:solidFill>
                <a:latin typeface="宋体" panose="02010600030101010101" pitchFamily="2" charset="-122"/>
              </a:rPr>
              <a:t>ACK</a:t>
            </a:r>
            <a:r>
              <a:rPr lang="zh-CN" altLang="en-US" b="1">
                <a:solidFill>
                  <a:schemeClr val="bg1"/>
                </a:solidFill>
                <a:latin typeface="宋体" panose="02010600030101010101" pitchFamily="2" charset="-122"/>
              </a:rPr>
              <a:t>置为“</a:t>
            </a:r>
            <a:r>
              <a:rPr lang="en-US" altLang="zh-CN" b="1">
                <a:solidFill>
                  <a:schemeClr val="bg1"/>
                </a:solidFill>
                <a:latin typeface="宋体" panose="02010600030101010101" pitchFamily="2" charset="-122"/>
              </a:rPr>
              <a:t>0”</a:t>
            </a:r>
            <a:r>
              <a:rPr lang="zh-CN" altLang="en-US" b="1">
                <a:solidFill>
                  <a:schemeClr val="bg1"/>
                </a:solidFill>
                <a:latin typeface="宋体" panose="02010600030101010101" pitchFamily="2" charset="-122"/>
              </a:rPr>
              <a:t>，并设置数据起始序号为</a:t>
            </a:r>
            <a:r>
              <a:rPr lang="en-US" altLang="zh-CN" b="1">
                <a:solidFill>
                  <a:schemeClr val="bg1"/>
                </a:solidFill>
                <a:latin typeface="宋体" panose="02010600030101010101" pitchFamily="2" charset="-122"/>
              </a:rPr>
              <a:t>x.</a:t>
            </a:r>
          </a:p>
        </p:txBody>
      </p:sp>
      <p:grpSp>
        <p:nvGrpSpPr>
          <p:cNvPr id="79875" name="Group 4"/>
          <p:cNvGrpSpPr>
            <a:grpSpLocks/>
          </p:cNvGrpSpPr>
          <p:nvPr/>
        </p:nvGrpSpPr>
        <p:grpSpPr bwMode="auto">
          <a:xfrm>
            <a:off x="4200525" y="1608138"/>
            <a:ext cx="4943475" cy="5229225"/>
            <a:chOff x="2340" y="10176"/>
            <a:chExt cx="3690" cy="4992"/>
          </a:xfrm>
        </p:grpSpPr>
        <p:sp>
          <p:nvSpPr>
            <p:cNvPr id="79879" name="Text Box 5"/>
            <p:cNvSpPr txBox="1">
              <a:spLocks noChangeArrowheads="1"/>
            </p:cNvSpPr>
            <p:nvPr/>
          </p:nvSpPr>
          <p:spPr bwMode="auto">
            <a:xfrm>
              <a:off x="2730" y="14544"/>
              <a:ext cx="3240"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ctr" eaLnBrk="1" hangingPunct="1"/>
              <a:endParaRPr lang="zh-CN" altLang="en-US" sz="1800" u="sng">
                <a:latin typeface="Arial" panose="020B0604020202020204" pitchFamily="34" charset="0"/>
                <a:ea typeface="宋体" panose="02010600030101010101" pitchFamily="2" charset="-122"/>
              </a:endParaRPr>
            </a:p>
          </p:txBody>
        </p:sp>
        <p:pic>
          <p:nvPicPr>
            <p:cNvPr id="7988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 y="10176"/>
              <a:ext cx="3690" cy="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8391" name="Line 7"/>
          <p:cNvSpPr>
            <a:spLocks noChangeShapeType="1"/>
          </p:cNvSpPr>
          <p:nvPr/>
        </p:nvSpPr>
        <p:spPr bwMode="auto">
          <a:xfrm>
            <a:off x="5929313" y="2974975"/>
            <a:ext cx="2089150" cy="288925"/>
          </a:xfrm>
          <a:prstGeom prst="line">
            <a:avLst/>
          </a:prstGeom>
          <a:noFill/>
          <a:ln w="12700" cap="sq">
            <a:solidFill>
              <a:srgbClr val="FF00FF"/>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9877" name="Text Box 8"/>
          <p:cNvSpPr txBox="1">
            <a:spLocks noChangeArrowheads="1"/>
          </p:cNvSpPr>
          <p:nvPr/>
        </p:nvSpPr>
        <p:spPr bwMode="auto">
          <a:xfrm>
            <a:off x="611188" y="981075"/>
            <a:ext cx="46085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spcBef>
                <a:spcPct val="50000"/>
              </a:spcBef>
            </a:pPr>
            <a:r>
              <a:rPr lang="zh-CN" altLang="en-US" sz="3200">
                <a:solidFill>
                  <a:srgbClr val="FFFF00"/>
                </a:solidFill>
                <a:latin typeface="黑体" panose="02010609060101010101" pitchFamily="49" charset="-122"/>
                <a:ea typeface="黑体" panose="02010609060101010101" pitchFamily="49" charset="-122"/>
              </a:rPr>
              <a:t>建立</a:t>
            </a:r>
            <a:r>
              <a:rPr lang="en-US" altLang="zh-CN" sz="3200">
                <a:solidFill>
                  <a:srgbClr val="FFFF00"/>
                </a:solidFill>
                <a:latin typeface="黑体" panose="02010609060101010101" pitchFamily="49" charset="-122"/>
                <a:ea typeface="黑体" panose="02010609060101010101" pitchFamily="49" charset="-122"/>
              </a:rPr>
              <a:t>TCP</a:t>
            </a:r>
            <a:r>
              <a:rPr lang="zh-CN" altLang="en-US" sz="3200">
                <a:solidFill>
                  <a:srgbClr val="FFFF00"/>
                </a:solidFill>
                <a:latin typeface="黑体" panose="02010609060101010101" pitchFamily="49" charset="-122"/>
                <a:ea typeface="黑体" panose="02010609060101010101" pitchFamily="49" charset="-122"/>
              </a:rPr>
              <a:t>连接：三次握手</a:t>
            </a:r>
          </a:p>
        </p:txBody>
      </p:sp>
      <p:sp>
        <p:nvSpPr>
          <p:cNvPr id="79878" name="矩形 1"/>
          <p:cNvSpPr>
            <a:spLocks noChangeArrowheads="1"/>
          </p:cNvSpPr>
          <p:nvPr/>
        </p:nvSpPr>
        <p:spPr bwMode="auto">
          <a:xfrm>
            <a:off x="5478463" y="998538"/>
            <a:ext cx="305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a:solidFill>
                  <a:srgbClr val="66FF33"/>
                </a:solidFill>
                <a:latin typeface="黑体" panose="02010609060101010101" pitchFamily="49" charset="-122"/>
                <a:ea typeface="黑体" panose="02010609060101010101" pitchFamily="49" charset="-122"/>
              </a:rPr>
              <a:t>连接是进程之间的</a:t>
            </a:r>
            <a:endParaRPr lang="zh-CN" altLang="en-US">
              <a:solidFill>
                <a:srgbClr val="66FF33"/>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9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a:xfrm>
            <a:off x="-323850" y="981075"/>
            <a:ext cx="4535488" cy="4968875"/>
          </a:xfrm>
        </p:spPr>
        <p:txBody>
          <a:bodyPr/>
          <a:lstStyle/>
          <a:p>
            <a:pPr eaLnBrk="1" hangingPunct="1">
              <a:lnSpc>
                <a:spcPct val="90000"/>
              </a:lnSpc>
              <a:buFont typeface="Wingdings" panose="05000000000000000000" pitchFamily="2" charset="2"/>
              <a:buNone/>
            </a:pPr>
            <a:r>
              <a:rPr lang="zh-CN" altLang="en-US" sz="2800" b="1">
                <a:solidFill>
                  <a:schemeClr val="bg1"/>
                </a:solidFill>
                <a:latin typeface="宋体" panose="02010600030101010101" pitchFamily="2" charset="-122"/>
              </a:rPr>
              <a:t>       主机</a:t>
            </a:r>
            <a:r>
              <a:rPr lang="en-US" altLang="zh-CN" sz="2800" b="1">
                <a:solidFill>
                  <a:schemeClr val="bg1"/>
                </a:solidFill>
                <a:latin typeface="宋体" panose="02010600030101010101" pitchFamily="2" charset="-122"/>
              </a:rPr>
              <a:t>2 </a:t>
            </a:r>
            <a:r>
              <a:rPr lang="zh-CN" altLang="en-US" sz="2800" b="1">
                <a:solidFill>
                  <a:schemeClr val="bg1"/>
                </a:solidFill>
                <a:latin typeface="宋体" panose="02010600030101010101" pitchFamily="2" charset="-122"/>
              </a:rPr>
              <a:t>收到该报文，若同意建立连接，则发送一个连接接受的应答数据段，其中控制字段的</a:t>
            </a:r>
            <a:r>
              <a:rPr lang="en-US" altLang="zh-CN" sz="2800" b="1">
                <a:solidFill>
                  <a:schemeClr val="bg1"/>
                </a:solidFill>
                <a:latin typeface="宋体" panose="02010600030101010101" pitchFamily="2" charset="-122"/>
              </a:rPr>
              <a:t>SYN </a:t>
            </a:r>
            <a:r>
              <a:rPr lang="zh-CN" altLang="en-US" sz="2800" b="1">
                <a:solidFill>
                  <a:schemeClr val="bg1"/>
                </a:solidFill>
                <a:latin typeface="宋体" panose="02010600030101010101" pitchFamily="2" charset="-122"/>
              </a:rPr>
              <a:t>和</a:t>
            </a:r>
            <a:r>
              <a:rPr lang="en-US" altLang="zh-CN" sz="2800" b="1">
                <a:solidFill>
                  <a:schemeClr val="bg1"/>
                </a:solidFill>
                <a:latin typeface="宋体" panose="02010600030101010101" pitchFamily="2" charset="-122"/>
              </a:rPr>
              <a:t>ACK</a:t>
            </a:r>
            <a:r>
              <a:rPr lang="zh-CN" altLang="en-US" sz="2800" b="1">
                <a:solidFill>
                  <a:schemeClr val="bg1"/>
                </a:solidFill>
                <a:latin typeface="宋体" panose="02010600030101010101" pitchFamily="2" charset="-122"/>
              </a:rPr>
              <a:t>均被置“</a:t>
            </a:r>
            <a:r>
              <a:rPr lang="en-US" altLang="zh-CN" sz="2800" b="1">
                <a:solidFill>
                  <a:schemeClr val="bg1"/>
                </a:solidFill>
                <a:latin typeface="宋体" panose="02010600030101010101" pitchFamily="2" charset="-122"/>
              </a:rPr>
              <a:t>1”</a:t>
            </a:r>
            <a:r>
              <a:rPr lang="zh-CN" altLang="en-US" sz="2800" b="1">
                <a:solidFill>
                  <a:schemeClr val="bg1"/>
                </a:solidFill>
                <a:latin typeface="宋体" panose="02010600030101010101" pitchFamily="2" charset="-122"/>
              </a:rPr>
              <a:t>，指示对第一个</a:t>
            </a:r>
            <a:r>
              <a:rPr lang="en-US" altLang="zh-CN" sz="2800" b="1">
                <a:solidFill>
                  <a:schemeClr val="bg1"/>
                </a:solidFill>
                <a:latin typeface="宋体" panose="02010600030101010101" pitchFamily="2" charset="-122"/>
              </a:rPr>
              <a:t>SYN </a:t>
            </a:r>
            <a:r>
              <a:rPr lang="zh-CN" altLang="en-US" sz="2800" b="1">
                <a:solidFill>
                  <a:schemeClr val="bg1"/>
                </a:solidFill>
                <a:latin typeface="宋体" panose="02010600030101010101" pitchFamily="2" charset="-122"/>
              </a:rPr>
              <a:t>报文段的确认，响应序号</a:t>
            </a:r>
            <a:r>
              <a:rPr lang="en-US" altLang="zh-CN" sz="2800" b="1">
                <a:solidFill>
                  <a:schemeClr val="bg1"/>
                </a:solidFill>
                <a:latin typeface="宋体" panose="02010600030101010101" pitchFamily="2" charset="-122"/>
              </a:rPr>
              <a:t>x+1,</a:t>
            </a:r>
            <a:r>
              <a:rPr lang="zh-CN" altLang="en-US" sz="2800" b="1">
                <a:solidFill>
                  <a:schemeClr val="bg1"/>
                </a:solidFill>
                <a:latin typeface="宋体" panose="02010600030101010101" pitchFamily="2" charset="-122"/>
              </a:rPr>
              <a:t>表示对指定报文的响应，同时指定自己的数据序号</a:t>
            </a:r>
            <a:r>
              <a:rPr lang="en-US" altLang="zh-CN" sz="2800" b="1">
                <a:solidFill>
                  <a:schemeClr val="bg1"/>
                </a:solidFill>
                <a:latin typeface="宋体" panose="02010600030101010101" pitchFamily="2" charset="-122"/>
              </a:rPr>
              <a:t>y</a:t>
            </a:r>
            <a:r>
              <a:rPr lang="zh-CN" altLang="en-US" sz="2800" b="1">
                <a:solidFill>
                  <a:schemeClr val="bg1"/>
                </a:solidFill>
                <a:latin typeface="宋体" panose="02010600030101010101" pitchFamily="2" charset="-122"/>
              </a:rPr>
              <a:t>，以继续握手操作；</a:t>
            </a:r>
          </a:p>
          <a:p>
            <a:pPr eaLnBrk="1" hangingPunct="1">
              <a:lnSpc>
                <a:spcPct val="90000"/>
              </a:lnSpc>
              <a:buFont typeface="Wingdings" panose="05000000000000000000" pitchFamily="2" charset="2"/>
              <a:buNone/>
            </a:pPr>
            <a:r>
              <a:rPr lang="zh-CN" altLang="en-US" sz="2800" b="1">
                <a:solidFill>
                  <a:schemeClr val="bg1"/>
                </a:solidFill>
                <a:latin typeface="宋体" panose="02010600030101010101" pitchFamily="2" charset="-122"/>
              </a:rPr>
              <a:t>       否则，主机</a:t>
            </a:r>
            <a:r>
              <a:rPr lang="en-US" altLang="zh-CN" sz="2800" b="1">
                <a:solidFill>
                  <a:schemeClr val="bg1"/>
                </a:solidFill>
                <a:latin typeface="宋体" panose="02010600030101010101" pitchFamily="2" charset="-122"/>
              </a:rPr>
              <a:t>2 </a:t>
            </a:r>
            <a:r>
              <a:rPr lang="zh-CN" altLang="en-US" sz="2800" b="1">
                <a:solidFill>
                  <a:schemeClr val="bg1"/>
                </a:solidFill>
                <a:latin typeface="宋体" panose="02010600030101010101" pitchFamily="2" charset="-122"/>
              </a:rPr>
              <a:t>要发送一个将</a:t>
            </a:r>
            <a:r>
              <a:rPr lang="en-US" altLang="zh-CN" sz="2800" b="1">
                <a:solidFill>
                  <a:schemeClr val="bg1"/>
                </a:solidFill>
                <a:latin typeface="宋体" panose="02010600030101010101" pitchFamily="2" charset="-122"/>
              </a:rPr>
              <a:t>RST</a:t>
            </a:r>
            <a:r>
              <a:rPr lang="zh-CN" altLang="en-US" sz="2800" b="1">
                <a:solidFill>
                  <a:schemeClr val="bg1"/>
                </a:solidFill>
                <a:latin typeface="宋体" panose="02010600030101010101" pitchFamily="2" charset="-122"/>
              </a:rPr>
              <a:t>置为“</a:t>
            </a:r>
            <a:r>
              <a:rPr lang="en-US" altLang="zh-CN" sz="2800" b="1">
                <a:solidFill>
                  <a:schemeClr val="bg1"/>
                </a:solidFill>
                <a:latin typeface="宋体" panose="02010600030101010101" pitchFamily="2" charset="-122"/>
              </a:rPr>
              <a:t>1”</a:t>
            </a:r>
            <a:r>
              <a:rPr lang="zh-CN" altLang="en-US" sz="2800" b="1">
                <a:solidFill>
                  <a:schemeClr val="bg1"/>
                </a:solidFill>
                <a:latin typeface="宋体" panose="02010600030101010101" pitchFamily="2" charset="-122"/>
              </a:rPr>
              <a:t>的应答数据段，表示拒绝建立连接。</a:t>
            </a:r>
          </a:p>
          <a:p>
            <a:pPr eaLnBrk="1" hangingPunct="1">
              <a:lnSpc>
                <a:spcPct val="90000"/>
              </a:lnSpc>
              <a:buFont typeface="Wingdings" panose="05000000000000000000" pitchFamily="2" charset="2"/>
              <a:buNone/>
            </a:pPr>
            <a:endParaRPr lang="zh-CN" altLang="en-US" sz="2800" b="1">
              <a:solidFill>
                <a:schemeClr val="bg1"/>
              </a:solidFill>
              <a:latin typeface="宋体" panose="02010600030101010101" pitchFamily="2" charset="-122"/>
            </a:endParaRPr>
          </a:p>
        </p:txBody>
      </p:sp>
      <p:grpSp>
        <p:nvGrpSpPr>
          <p:cNvPr id="80899" name="Group 4"/>
          <p:cNvGrpSpPr>
            <a:grpSpLocks/>
          </p:cNvGrpSpPr>
          <p:nvPr/>
        </p:nvGrpSpPr>
        <p:grpSpPr bwMode="auto">
          <a:xfrm>
            <a:off x="4211638" y="908050"/>
            <a:ext cx="4943475" cy="5229225"/>
            <a:chOff x="2340" y="10176"/>
            <a:chExt cx="3690" cy="4992"/>
          </a:xfrm>
        </p:grpSpPr>
        <p:sp>
          <p:nvSpPr>
            <p:cNvPr id="80901" name="Text Box 5"/>
            <p:cNvSpPr txBox="1">
              <a:spLocks noChangeArrowheads="1"/>
            </p:cNvSpPr>
            <p:nvPr/>
          </p:nvSpPr>
          <p:spPr bwMode="auto">
            <a:xfrm>
              <a:off x="2730" y="14544"/>
              <a:ext cx="3240"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ctr" eaLnBrk="1" hangingPunct="1"/>
              <a:endParaRPr lang="zh-CN" altLang="en-US" sz="1800" u="sng">
                <a:latin typeface="Arial" panose="020B0604020202020204" pitchFamily="34" charset="0"/>
                <a:ea typeface="宋体" panose="02010600030101010101" pitchFamily="2" charset="-122"/>
              </a:endParaRPr>
            </a:p>
          </p:txBody>
        </p:sp>
        <p:pic>
          <p:nvPicPr>
            <p:cNvPr id="809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 y="10176"/>
              <a:ext cx="3690" cy="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9415" name="Line 7"/>
          <p:cNvSpPr>
            <a:spLocks noChangeShapeType="1"/>
          </p:cNvSpPr>
          <p:nvPr/>
        </p:nvSpPr>
        <p:spPr bwMode="auto">
          <a:xfrm flipH="1">
            <a:off x="5724525" y="3284538"/>
            <a:ext cx="2160588" cy="361950"/>
          </a:xfrm>
          <a:prstGeom prst="line">
            <a:avLst/>
          </a:prstGeom>
          <a:noFill/>
          <a:ln w="12700" cap="sq">
            <a:solidFill>
              <a:srgbClr val="FF00FF"/>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9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idx="1"/>
          </p:nvPr>
        </p:nvSpPr>
        <p:spPr>
          <a:xfrm>
            <a:off x="-323850" y="776288"/>
            <a:ext cx="4303713" cy="4968875"/>
          </a:xfrm>
        </p:spPr>
        <p:txBody>
          <a:bodyPr/>
          <a:lstStyle/>
          <a:p>
            <a:pPr eaLnBrk="1" hangingPunct="1">
              <a:lnSpc>
                <a:spcPct val="90000"/>
              </a:lnSpc>
              <a:buFont typeface="Wingdings" panose="05000000000000000000" pitchFamily="2" charset="2"/>
              <a:buNone/>
            </a:pPr>
            <a:r>
              <a:rPr lang="zh-CN" altLang="en-US" sz="2800" b="1">
                <a:solidFill>
                  <a:schemeClr val="bg1"/>
                </a:solidFill>
                <a:latin typeface="宋体" panose="02010600030101010101" pitchFamily="2" charset="-122"/>
              </a:rPr>
              <a:t>       主机</a:t>
            </a:r>
            <a:r>
              <a:rPr lang="en-US" altLang="zh-CN" sz="2800" b="1">
                <a:solidFill>
                  <a:schemeClr val="bg1"/>
                </a:solidFill>
                <a:latin typeface="宋体" panose="02010600030101010101" pitchFamily="2" charset="-122"/>
              </a:rPr>
              <a:t>1 </a:t>
            </a:r>
            <a:r>
              <a:rPr lang="zh-CN" altLang="en-US" sz="2800" b="1">
                <a:solidFill>
                  <a:schemeClr val="bg1"/>
                </a:solidFill>
                <a:latin typeface="宋体" panose="02010600030101010101" pitchFamily="2" charset="-122"/>
              </a:rPr>
              <a:t>收到主机</a:t>
            </a:r>
            <a:r>
              <a:rPr lang="en-US" altLang="zh-CN" sz="2800" b="1">
                <a:solidFill>
                  <a:schemeClr val="bg1"/>
                </a:solidFill>
                <a:latin typeface="宋体" panose="02010600030101010101" pitchFamily="2" charset="-122"/>
              </a:rPr>
              <a:t>2 </a:t>
            </a:r>
            <a:r>
              <a:rPr lang="zh-CN" altLang="en-US" sz="2800" b="1">
                <a:solidFill>
                  <a:schemeClr val="bg1"/>
                </a:solidFill>
                <a:latin typeface="宋体" panose="02010600030101010101" pitchFamily="2" charset="-122"/>
              </a:rPr>
              <a:t>发来的同意建立连接数据段后，还有再次进行选择的机会，若其确认要建立这个连接，则向主机</a:t>
            </a:r>
            <a:r>
              <a:rPr lang="en-US" altLang="zh-CN" sz="2800" b="1">
                <a:solidFill>
                  <a:schemeClr val="bg1"/>
                </a:solidFill>
                <a:latin typeface="宋体" panose="02010600030101010101" pitchFamily="2" charset="-122"/>
              </a:rPr>
              <a:t>2 </a:t>
            </a:r>
            <a:r>
              <a:rPr lang="zh-CN" altLang="en-US" sz="2800" b="1">
                <a:solidFill>
                  <a:schemeClr val="bg1"/>
                </a:solidFill>
                <a:latin typeface="宋体" panose="02010600030101010101" pitchFamily="2" charset="-122"/>
              </a:rPr>
              <a:t>发送确认数据段，确认序号为</a:t>
            </a:r>
            <a:r>
              <a:rPr lang="en-US" altLang="zh-CN" sz="2800" b="1">
                <a:solidFill>
                  <a:schemeClr val="bg1"/>
                </a:solidFill>
                <a:latin typeface="宋体" panose="02010600030101010101" pitchFamily="2" charset="-122"/>
              </a:rPr>
              <a:t>y+1</a:t>
            </a:r>
            <a:r>
              <a:rPr lang="zh-CN" altLang="en-US" sz="2800" b="1">
                <a:solidFill>
                  <a:schemeClr val="bg1"/>
                </a:solidFill>
                <a:latin typeface="宋体" panose="02010600030101010101" pitchFamily="2" charset="-122"/>
              </a:rPr>
              <a:t>，同时自己的数据需要为</a:t>
            </a:r>
            <a:r>
              <a:rPr lang="en-US" altLang="zh-CN" sz="2800" b="1">
                <a:solidFill>
                  <a:schemeClr val="bg1"/>
                </a:solidFill>
                <a:latin typeface="宋体" panose="02010600030101010101" pitchFamily="2" charset="-122"/>
              </a:rPr>
              <a:t>x+1</a:t>
            </a:r>
            <a:r>
              <a:rPr lang="zh-CN" altLang="en-US" sz="2800" b="1">
                <a:solidFill>
                  <a:schemeClr val="bg1"/>
                </a:solidFill>
                <a:latin typeface="宋体" panose="02010600030101010101" pitchFamily="2" charset="-122"/>
              </a:rPr>
              <a:t>，用来通知主机</a:t>
            </a:r>
            <a:r>
              <a:rPr lang="en-US" altLang="zh-CN" sz="2800" b="1">
                <a:solidFill>
                  <a:schemeClr val="bg1"/>
                </a:solidFill>
                <a:latin typeface="宋体" panose="02010600030101010101" pitchFamily="2" charset="-122"/>
              </a:rPr>
              <a:t>2 </a:t>
            </a:r>
            <a:r>
              <a:rPr lang="zh-CN" altLang="en-US" sz="2800" b="1">
                <a:solidFill>
                  <a:schemeClr val="bg1"/>
                </a:solidFill>
                <a:latin typeface="宋体" panose="02010600030101010101" pitchFamily="2" charset="-122"/>
              </a:rPr>
              <a:t>双方已完成建立连接；</a:t>
            </a:r>
          </a:p>
          <a:p>
            <a:pPr eaLnBrk="1" hangingPunct="1">
              <a:lnSpc>
                <a:spcPct val="90000"/>
              </a:lnSpc>
              <a:buFont typeface="Wingdings" panose="05000000000000000000" pitchFamily="2" charset="2"/>
              <a:buNone/>
            </a:pPr>
            <a:r>
              <a:rPr lang="zh-CN" altLang="en-US" sz="2800" b="1">
                <a:solidFill>
                  <a:schemeClr val="bg1"/>
                </a:solidFill>
                <a:latin typeface="宋体" panose="02010600030101010101" pitchFamily="2" charset="-122"/>
              </a:rPr>
              <a:t>      若主机</a:t>
            </a:r>
            <a:r>
              <a:rPr lang="en-US" altLang="zh-CN" sz="2800" b="1">
                <a:solidFill>
                  <a:schemeClr val="bg1"/>
                </a:solidFill>
                <a:latin typeface="宋体" panose="02010600030101010101" pitchFamily="2" charset="-122"/>
              </a:rPr>
              <a:t>1</a:t>
            </a:r>
            <a:r>
              <a:rPr lang="zh-CN" altLang="en-US" sz="2800" b="1">
                <a:solidFill>
                  <a:schemeClr val="bg1"/>
                </a:solidFill>
                <a:latin typeface="宋体" panose="02010600030101010101" pitchFamily="2" charset="-122"/>
              </a:rPr>
              <a:t>已不想建立这个连接，则可以发送一个将</a:t>
            </a:r>
            <a:r>
              <a:rPr lang="en-US" altLang="zh-CN" sz="2800" b="1">
                <a:solidFill>
                  <a:schemeClr val="bg1"/>
                </a:solidFill>
                <a:latin typeface="宋体" panose="02010600030101010101" pitchFamily="2" charset="-122"/>
              </a:rPr>
              <a:t>RST</a:t>
            </a:r>
            <a:r>
              <a:rPr lang="zh-CN" altLang="en-US" sz="2800" b="1">
                <a:solidFill>
                  <a:schemeClr val="bg1"/>
                </a:solidFill>
                <a:latin typeface="宋体" panose="02010600030101010101" pitchFamily="2" charset="-122"/>
              </a:rPr>
              <a:t>置为“</a:t>
            </a:r>
            <a:r>
              <a:rPr lang="en-US" altLang="zh-CN" sz="2800" b="1">
                <a:solidFill>
                  <a:schemeClr val="bg1"/>
                </a:solidFill>
                <a:latin typeface="宋体" panose="02010600030101010101" pitchFamily="2" charset="-122"/>
              </a:rPr>
              <a:t>1”</a:t>
            </a:r>
            <a:r>
              <a:rPr lang="zh-CN" altLang="en-US" sz="2800" b="1">
                <a:solidFill>
                  <a:schemeClr val="bg1"/>
                </a:solidFill>
                <a:latin typeface="宋体" panose="02010600030101010101" pitchFamily="2" charset="-122"/>
              </a:rPr>
              <a:t>的应答数据段来告之主机</a:t>
            </a:r>
            <a:r>
              <a:rPr lang="en-US" altLang="zh-CN" sz="2800" b="1">
                <a:solidFill>
                  <a:schemeClr val="bg1"/>
                </a:solidFill>
                <a:latin typeface="宋体" panose="02010600030101010101" pitchFamily="2" charset="-122"/>
              </a:rPr>
              <a:t>2 </a:t>
            </a:r>
            <a:r>
              <a:rPr lang="zh-CN" altLang="en-US" sz="2800" b="1">
                <a:solidFill>
                  <a:schemeClr val="bg1"/>
                </a:solidFill>
                <a:latin typeface="宋体" panose="02010600030101010101" pitchFamily="2" charset="-122"/>
              </a:rPr>
              <a:t>拒绝建立连接。</a:t>
            </a:r>
          </a:p>
          <a:p>
            <a:pPr eaLnBrk="1" hangingPunct="1">
              <a:lnSpc>
                <a:spcPct val="90000"/>
              </a:lnSpc>
              <a:buFont typeface="Wingdings" panose="05000000000000000000" pitchFamily="2" charset="2"/>
              <a:buNone/>
            </a:pPr>
            <a:endParaRPr lang="zh-CN" altLang="en-US" sz="2800" b="1">
              <a:solidFill>
                <a:schemeClr val="bg1"/>
              </a:solidFill>
              <a:latin typeface="宋体" panose="02010600030101010101" pitchFamily="2" charset="-122"/>
            </a:endParaRPr>
          </a:p>
        </p:txBody>
      </p:sp>
      <p:grpSp>
        <p:nvGrpSpPr>
          <p:cNvPr id="81923" name="Group 4"/>
          <p:cNvGrpSpPr>
            <a:grpSpLocks/>
          </p:cNvGrpSpPr>
          <p:nvPr/>
        </p:nvGrpSpPr>
        <p:grpSpPr bwMode="auto">
          <a:xfrm>
            <a:off x="4200525" y="1125538"/>
            <a:ext cx="4943475" cy="5229225"/>
            <a:chOff x="2340" y="10176"/>
            <a:chExt cx="3690" cy="4992"/>
          </a:xfrm>
        </p:grpSpPr>
        <p:sp>
          <p:nvSpPr>
            <p:cNvPr id="81925" name="Text Box 5"/>
            <p:cNvSpPr txBox="1">
              <a:spLocks noChangeArrowheads="1"/>
            </p:cNvSpPr>
            <p:nvPr/>
          </p:nvSpPr>
          <p:spPr bwMode="auto">
            <a:xfrm>
              <a:off x="2730" y="14544"/>
              <a:ext cx="3240"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ctr" eaLnBrk="1" hangingPunct="1"/>
              <a:endParaRPr lang="zh-CN" altLang="en-US" sz="1800" u="sng">
                <a:latin typeface="Arial" panose="020B0604020202020204" pitchFamily="34" charset="0"/>
                <a:ea typeface="宋体" panose="02010600030101010101" pitchFamily="2" charset="-122"/>
              </a:endParaRPr>
            </a:p>
          </p:txBody>
        </p:sp>
        <p:pic>
          <p:nvPicPr>
            <p:cNvPr id="819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 y="10176"/>
              <a:ext cx="3690" cy="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0439" name="Line 7"/>
          <p:cNvSpPr>
            <a:spLocks noChangeShapeType="1"/>
          </p:cNvSpPr>
          <p:nvPr/>
        </p:nvSpPr>
        <p:spPr bwMode="auto">
          <a:xfrm>
            <a:off x="5795963" y="4652963"/>
            <a:ext cx="2089150" cy="288925"/>
          </a:xfrm>
          <a:prstGeom prst="line">
            <a:avLst/>
          </a:prstGeom>
          <a:noFill/>
          <a:ln w="12700" cap="sq">
            <a:solidFill>
              <a:srgbClr val="FF00FF"/>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0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07504" y="1844824"/>
          <a:ext cx="3168352" cy="4442544"/>
        </p:xfrm>
        <a:graphic>
          <a:graphicData uri="http://schemas.openxmlformats.org/drawingml/2006/table">
            <a:tbl>
              <a:tblPr firstRow="1" bandRow="1">
                <a:tableStyleId>{5C22544A-7EE6-4342-B048-85BDC9FD1C3A}</a:tableStyleId>
              </a:tblPr>
              <a:tblGrid>
                <a:gridCol w="873089">
                  <a:extLst>
                    <a:ext uri="{9D8B030D-6E8A-4147-A177-3AD203B41FA5}">
                      <a16:colId xmlns:a16="http://schemas.microsoft.com/office/drawing/2014/main" val="20000"/>
                    </a:ext>
                  </a:extLst>
                </a:gridCol>
                <a:gridCol w="2295263">
                  <a:extLst>
                    <a:ext uri="{9D8B030D-6E8A-4147-A177-3AD203B41FA5}">
                      <a16:colId xmlns:a16="http://schemas.microsoft.com/office/drawing/2014/main" val="20001"/>
                    </a:ext>
                  </a:extLst>
                </a:gridCol>
              </a:tblGrid>
              <a:tr h="425015">
                <a:tc>
                  <a:txBody>
                    <a:bodyPr/>
                    <a:lstStyle/>
                    <a:p>
                      <a:pPr algn="ctr"/>
                      <a:r>
                        <a:rPr lang="zh-CN" altLang="en-US" sz="1800" dirty="0"/>
                        <a:t>序号</a:t>
                      </a:r>
                    </a:p>
                  </a:txBody>
                  <a:tcPr marL="91436" marR="91436" marT="45721" marB="45721"/>
                </a:tc>
                <a:tc>
                  <a:txBody>
                    <a:bodyPr/>
                    <a:lstStyle/>
                    <a:p>
                      <a:pPr algn="ctr"/>
                      <a:r>
                        <a:rPr lang="zh-CN" altLang="en-US" sz="1800" dirty="0"/>
                        <a:t>字段</a:t>
                      </a:r>
                    </a:p>
                  </a:txBody>
                  <a:tcPr marL="91436" marR="91436" marT="45721" marB="45721"/>
                </a:tc>
                <a:extLst>
                  <a:ext uri="{0D108BD9-81ED-4DB2-BD59-A6C34878D82A}">
                    <a16:rowId xmlns:a16="http://schemas.microsoft.com/office/drawing/2014/main" val="10000"/>
                  </a:ext>
                </a:extLst>
              </a:tr>
              <a:tr h="425015">
                <a:tc>
                  <a:txBody>
                    <a:bodyPr/>
                    <a:lstStyle/>
                    <a:p>
                      <a:r>
                        <a:rPr lang="en-US" altLang="zh-CN" sz="1800" dirty="0"/>
                        <a:t>1</a:t>
                      </a:r>
                      <a:endParaRPr lang="zh-CN" altLang="en-US" sz="1800" dirty="0"/>
                    </a:p>
                  </a:txBody>
                  <a:tcPr marL="91436" marR="91436" marT="45721" marB="45721"/>
                </a:tc>
                <a:tc>
                  <a:txBody>
                    <a:bodyPr/>
                    <a:lstStyle/>
                    <a:p>
                      <a:r>
                        <a:rPr lang="en-US" altLang="zh-CN" sz="1800" dirty="0"/>
                        <a:t>SYN=1</a:t>
                      </a:r>
                      <a:endParaRPr lang="zh-CN" altLang="en-US" sz="1800" dirty="0"/>
                    </a:p>
                  </a:txBody>
                  <a:tcPr marL="91436" marR="91436" marT="45721" marB="45721"/>
                </a:tc>
                <a:extLst>
                  <a:ext uri="{0D108BD9-81ED-4DB2-BD59-A6C34878D82A}">
                    <a16:rowId xmlns:a16="http://schemas.microsoft.com/office/drawing/2014/main" val="10001"/>
                  </a:ext>
                </a:extLst>
              </a:tr>
              <a:tr h="369054">
                <a:tc>
                  <a:txBody>
                    <a:bodyPr/>
                    <a:lstStyle/>
                    <a:p>
                      <a:r>
                        <a:rPr lang="en-US" altLang="zh-CN" sz="1800" dirty="0"/>
                        <a:t>2</a:t>
                      </a:r>
                      <a:endParaRPr lang="zh-CN" altLang="en-US" sz="1800" dirty="0"/>
                    </a:p>
                  </a:txBody>
                  <a:tcPr marL="91436" marR="91436" marT="45721" marB="45721"/>
                </a:tc>
                <a:tc>
                  <a:txBody>
                    <a:bodyPr/>
                    <a:lstStyle/>
                    <a:p>
                      <a:r>
                        <a:rPr lang="en-US" altLang="zh-CN" sz="1800" baseline="0" dirty="0"/>
                        <a:t>DATA =100</a:t>
                      </a:r>
                      <a:endParaRPr lang="zh-CN" altLang="en-US" sz="1800" dirty="0"/>
                    </a:p>
                  </a:txBody>
                  <a:tcPr marL="91436" marR="91436" marT="45721" marB="45721"/>
                </a:tc>
                <a:extLst>
                  <a:ext uri="{0D108BD9-81ED-4DB2-BD59-A6C34878D82A}">
                    <a16:rowId xmlns:a16="http://schemas.microsoft.com/office/drawing/2014/main" val="10002"/>
                  </a:ext>
                </a:extLst>
              </a:tr>
              <a:tr h="369054">
                <a:tc>
                  <a:txBody>
                    <a:bodyPr/>
                    <a:lstStyle/>
                    <a:p>
                      <a:r>
                        <a:rPr lang="en-US" altLang="zh-CN" sz="1800" dirty="0"/>
                        <a:t>102</a:t>
                      </a:r>
                      <a:endParaRPr lang="zh-CN" altLang="en-US" sz="1800" dirty="0"/>
                    </a:p>
                  </a:txBody>
                  <a:tcPr marL="91436" marR="91436" marT="45721" marB="45721"/>
                </a:tc>
                <a:tc>
                  <a:txBody>
                    <a:bodyPr/>
                    <a:lstStyle/>
                    <a:p>
                      <a:r>
                        <a:rPr lang="en-US" altLang="zh-CN" sz="1800" dirty="0"/>
                        <a:t>DATA = 200</a:t>
                      </a:r>
                      <a:endParaRPr lang="zh-CN" altLang="en-US" sz="1800" dirty="0"/>
                    </a:p>
                  </a:txBody>
                  <a:tcPr marL="91436" marR="91436" marT="45721" marB="45721"/>
                </a:tc>
                <a:extLst>
                  <a:ext uri="{0D108BD9-81ED-4DB2-BD59-A6C34878D82A}">
                    <a16:rowId xmlns:a16="http://schemas.microsoft.com/office/drawing/2014/main" val="10003"/>
                  </a:ext>
                </a:extLst>
              </a:tr>
              <a:tr h="369054">
                <a:tc>
                  <a:txBody>
                    <a:bodyPr/>
                    <a:lstStyle/>
                    <a:p>
                      <a:r>
                        <a:rPr lang="en-US" altLang="zh-CN" sz="1800" dirty="0"/>
                        <a:t>302</a:t>
                      </a:r>
                      <a:endParaRPr lang="zh-CN" altLang="en-US" sz="1800" dirty="0"/>
                    </a:p>
                  </a:txBody>
                  <a:tcPr marL="91436" marR="91436" marT="45721" marB="45721"/>
                </a:tc>
                <a:tc>
                  <a:txBody>
                    <a:bodyPr/>
                    <a:lstStyle/>
                    <a:p>
                      <a:r>
                        <a:rPr lang="en-US" altLang="zh-CN" sz="1800" dirty="0"/>
                        <a:t>DATA</a:t>
                      </a:r>
                      <a:r>
                        <a:rPr lang="en-US" altLang="zh-CN" sz="1800" baseline="0" dirty="0"/>
                        <a:t> = 200</a:t>
                      </a:r>
                      <a:endParaRPr lang="zh-CN" altLang="en-US" sz="1800" dirty="0"/>
                    </a:p>
                  </a:txBody>
                  <a:tcPr marL="91436" marR="91436" marT="45721" marB="45721"/>
                </a:tc>
                <a:extLst>
                  <a:ext uri="{0D108BD9-81ED-4DB2-BD59-A6C34878D82A}">
                    <a16:rowId xmlns:a16="http://schemas.microsoft.com/office/drawing/2014/main" val="10004"/>
                  </a:ext>
                </a:extLst>
              </a:tr>
              <a:tr h="369054">
                <a:tc>
                  <a:txBody>
                    <a:bodyPr/>
                    <a:lstStyle/>
                    <a:p>
                      <a:r>
                        <a:rPr lang="en-US" altLang="zh-CN" sz="1800" dirty="0"/>
                        <a:t>502</a:t>
                      </a:r>
                      <a:endParaRPr lang="zh-CN" altLang="en-US" sz="1800" dirty="0"/>
                    </a:p>
                  </a:txBody>
                  <a:tcPr marL="91436" marR="91436" marT="45721" marB="45721"/>
                </a:tc>
                <a:tc>
                  <a:txBody>
                    <a:bodyPr/>
                    <a:lstStyle/>
                    <a:p>
                      <a:r>
                        <a:rPr lang="en-US" altLang="zh-CN" sz="1800" dirty="0"/>
                        <a:t>ACK=1 DATA=0</a:t>
                      </a:r>
                      <a:endParaRPr lang="zh-CN" altLang="en-US" sz="1800" dirty="0"/>
                    </a:p>
                  </a:txBody>
                  <a:tcPr marL="91436" marR="91436" marT="45721" marB="45721"/>
                </a:tc>
                <a:extLst>
                  <a:ext uri="{0D108BD9-81ED-4DB2-BD59-A6C34878D82A}">
                    <a16:rowId xmlns:a16="http://schemas.microsoft.com/office/drawing/2014/main" val="10005"/>
                  </a:ext>
                </a:extLst>
              </a:tr>
              <a:tr h="369054">
                <a:tc>
                  <a:txBody>
                    <a:bodyPr/>
                    <a:lstStyle/>
                    <a:p>
                      <a:r>
                        <a:rPr lang="en-US" altLang="zh-CN" sz="1800" dirty="0"/>
                        <a:t>502</a:t>
                      </a:r>
                      <a:endParaRPr lang="zh-CN" altLang="en-US" sz="1800" dirty="0"/>
                    </a:p>
                  </a:txBody>
                  <a:tcPr marL="91436" marR="91436" marT="45721" marB="45721"/>
                </a:tc>
                <a:tc>
                  <a:txBody>
                    <a:bodyPr/>
                    <a:lstStyle/>
                    <a:p>
                      <a:r>
                        <a:rPr lang="en-US" altLang="zh-CN" sz="1800" dirty="0"/>
                        <a:t>ACK=1 DATA=300</a:t>
                      </a:r>
                      <a:endParaRPr lang="zh-CN" altLang="en-US" sz="1800" dirty="0"/>
                    </a:p>
                  </a:txBody>
                  <a:tcPr marL="91436" marR="91436" marT="45721" marB="45721"/>
                </a:tc>
                <a:extLst>
                  <a:ext uri="{0D108BD9-81ED-4DB2-BD59-A6C34878D82A}">
                    <a16:rowId xmlns:a16="http://schemas.microsoft.com/office/drawing/2014/main" val="10006"/>
                  </a:ext>
                </a:extLst>
              </a:tr>
              <a:tr h="369054">
                <a:tc>
                  <a:txBody>
                    <a:bodyPr/>
                    <a:lstStyle/>
                    <a:p>
                      <a:r>
                        <a:rPr lang="en-US" altLang="zh-CN" sz="1800" dirty="0"/>
                        <a:t>802</a:t>
                      </a:r>
                      <a:endParaRPr lang="zh-CN" altLang="en-US" sz="1800" dirty="0"/>
                    </a:p>
                  </a:txBody>
                  <a:tcPr marL="91436" marR="91436" marT="45721" marB="45721"/>
                </a:tc>
                <a:tc>
                  <a:txBody>
                    <a:bodyPr/>
                    <a:lstStyle/>
                    <a:p>
                      <a:r>
                        <a:rPr lang="en-US" altLang="zh-CN" sz="1800" dirty="0"/>
                        <a:t>…</a:t>
                      </a:r>
                      <a:endParaRPr lang="zh-CN" altLang="en-US" sz="1800" dirty="0"/>
                    </a:p>
                  </a:txBody>
                  <a:tcPr marL="91436" marR="91436" marT="45721" marB="45721"/>
                </a:tc>
                <a:extLst>
                  <a:ext uri="{0D108BD9-81ED-4DB2-BD59-A6C34878D82A}">
                    <a16:rowId xmlns:a16="http://schemas.microsoft.com/office/drawing/2014/main" val="10007"/>
                  </a:ext>
                </a:extLst>
              </a:tr>
              <a:tr h="369054">
                <a:tc>
                  <a:txBody>
                    <a:bodyPr/>
                    <a:lstStyle/>
                    <a:p>
                      <a:r>
                        <a:rPr lang="en-US" altLang="zh-CN" sz="1800" dirty="0"/>
                        <a:t>1000</a:t>
                      </a:r>
                      <a:endParaRPr lang="zh-CN" altLang="en-US" sz="1800" dirty="0"/>
                    </a:p>
                  </a:txBody>
                  <a:tcPr marL="91436" marR="91436" marT="45721" marB="45721"/>
                </a:tc>
                <a:tc>
                  <a:txBody>
                    <a:bodyPr/>
                    <a:lstStyle/>
                    <a:p>
                      <a:r>
                        <a:rPr lang="en-US" altLang="zh-CN" sz="1800" dirty="0"/>
                        <a:t>FIN=1</a:t>
                      </a:r>
                      <a:endParaRPr lang="zh-CN" altLang="en-US" sz="1800" dirty="0"/>
                    </a:p>
                  </a:txBody>
                  <a:tcPr marL="91436" marR="91436" marT="45721" marB="45721"/>
                </a:tc>
                <a:extLst>
                  <a:ext uri="{0D108BD9-81ED-4DB2-BD59-A6C34878D82A}">
                    <a16:rowId xmlns:a16="http://schemas.microsoft.com/office/drawing/2014/main" val="10008"/>
                  </a:ext>
                </a:extLst>
              </a:tr>
              <a:tr h="369054">
                <a:tc>
                  <a:txBody>
                    <a:bodyPr/>
                    <a:lstStyle/>
                    <a:p>
                      <a:r>
                        <a:rPr lang="en-US" altLang="zh-CN" sz="1800" dirty="0"/>
                        <a:t>1001</a:t>
                      </a:r>
                      <a:endParaRPr lang="zh-CN" altLang="en-US" sz="1800" dirty="0"/>
                    </a:p>
                  </a:txBody>
                  <a:tcPr marL="91436" marR="91436" marT="45721" marB="45721"/>
                </a:tc>
                <a:tc>
                  <a:txBody>
                    <a:bodyPr/>
                    <a:lstStyle/>
                    <a:p>
                      <a:r>
                        <a:rPr lang="en-US" altLang="zh-CN" sz="1800" dirty="0"/>
                        <a:t>ACK=1</a:t>
                      </a:r>
                      <a:r>
                        <a:rPr lang="en-US" altLang="zh-CN" sz="1800" baseline="0" dirty="0"/>
                        <a:t>  DATA=0</a:t>
                      </a:r>
                      <a:endParaRPr lang="zh-CN" altLang="en-US" sz="1800" dirty="0"/>
                    </a:p>
                  </a:txBody>
                  <a:tcPr marL="91436" marR="91436" marT="45721" marB="45721"/>
                </a:tc>
                <a:extLst>
                  <a:ext uri="{0D108BD9-81ED-4DB2-BD59-A6C34878D82A}">
                    <a16:rowId xmlns:a16="http://schemas.microsoft.com/office/drawing/2014/main" val="10009"/>
                  </a:ext>
                </a:extLst>
              </a:tr>
              <a:tr h="369054">
                <a:tc>
                  <a:txBody>
                    <a:bodyPr/>
                    <a:lstStyle/>
                    <a:p>
                      <a:r>
                        <a:rPr lang="en-US" altLang="zh-CN" sz="1800" dirty="0"/>
                        <a:t>1001</a:t>
                      </a:r>
                      <a:endParaRPr lang="zh-CN" altLang="en-US" sz="1800" dirty="0"/>
                    </a:p>
                  </a:txBody>
                  <a:tcPr marL="91436" marR="91436"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ACK=1</a:t>
                      </a:r>
                      <a:r>
                        <a:rPr lang="en-US" altLang="zh-CN" sz="1800" baseline="0" dirty="0"/>
                        <a:t>  DATA=0</a:t>
                      </a:r>
                      <a:endParaRPr lang="zh-CN" altLang="en-US" sz="1800" dirty="0"/>
                    </a:p>
                  </a:txBody>
                  <a:tcPr marL="91436" marR="91436" marT="45721" marB="45721"/>
                </a:tc>
                <a:extLst>
                  <a:ext uri="{0D108BD9-81ED-4DB2-BD59-A6C34878D82A}">
                    <a16:rowId xmlns:a16="http://schemas.microsoft.com/office/drawing/2014/main" val="10010"/>
                  </a:ext>
                </a:extLst>
              </a:tr>
            </a:tbl>
          </a:graphicData>
        </a:graphic>
      </p:graphicFrame>
      <p:sp>
        <p:nvSpPr>
          <p:cNvPr id="14373" name="矩形 6"/>
          <p:cNvSpPr>
            <a:spLocks noChangeArrowheads="1"/>
          </p:cNvSpPr>
          <p:nvPr/>
        </p:nvSpPr>
        <p:spPr bwMode="auto">
          <a:xfrm>
            <a:off x="3373104" y="1700808"/>
            <a:ext cx="5760913" cy="386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nSpc>
                <a:spcPct val="120000"/>
              </a:lnSpc>
            </a:pPr>
            <a:r>
              <a:rPr lang="zh-CN" altLang="en-US" sz="2600" b="1" dirty="0">
                <a:solidFill>
                  <a:schemeClr val="bg1"/>
                </a:solidFill>
                <a:latin typeface="黑体" panose="02010609060101010101" pitchFamily="49" charset="-122"/>
                <a:ea typeface="黑体" panose="02010609060101010101" pitchFamily="49" charset="-122"/>
              </a:rPr>
              <a:t>如果一个报文</a:t>
            </a:r>
            <a:r>
              <a:rPr lang="en-US" altLang="zh-CN" sz="2600" b="1" dirty="0">
                <a:solidFill>
                  <a:schemeClr val="bg1"/>
                </a:solidFill>
                <a:latin typeface="黑体" panose="02010609060101010101" pitchFamily="49" charset="-122"/>
                <a:ea typeface="黑体" panose="02010609060101010101" pitchFamily="49" charset="-122"/>
              </a:rPr>
              <a:t>SYN=1,</a:t>
            </a:r>
            <a:r>
              <a:rPr lang="zh-CN" altLang="en-US" sz="2600" b="1" dirty="0">
                <a:solidFill>
                  <a:schemeClr val="bg1"/>
                </a:solidFill>
                <a:latin typeface="黑体" panose="02010609060101010101" pitchFamily="49" charset="-122"/>
                <a:ea typeface="黑体" panose="02010609060101010101" pitchFamily="49" charset="-122"/>
              </a:rPr>
              <a:t>则下一个报文序号至少增加</a:t>
            </a:r>
            <a:r>
              <a:rPr lang="en-US" altLang="zh-CN" sz="2600" b="1" dirty="0">
                <a:solidFill>
                  <a:schemeClr val="bg1"/>
                </a:solidFill>
                <a:latin typeface="黑体" panose="02010609060101010101" pitchFamily="49" charset="-122"/>
                <a:ea typeface="黑体" panose="02010609060101010101" pitchFamily="49" charset="-122"/>
              </a:rPr>
              <a:t>1</a:t>
            </a:r>
            <a:r>
              <a:rPr lang="zh-CN" altLang="en-US" sz="2600" b="1" dirty="0">
                <a:solidFill>
                  <a:schemeClr val="bg1"/>
                </a:solidFill>
                <a:latin typeface="黑体" panose="02010609060101010101" pitchFamily="49" charset="-122"/>
                <a:ea typeface="黑体" panose="02010609060101010101" pitchFamily="49" charset="-122"/>
              </a:rPr>
              <a:t>；</a:t>
            </a:r>
            <a:endParaRPr lang="en-US" altLang="zh-CN" sz="2600" b="1" dirty="0">
              <a:solidFill>
                <a:schemeClr val="bg1"/>
              </a:solidFill>
              <a:latin typeface="黑体" panose="02010609060101010101" pitchFamily="49" charset="-122"/>
              <a:ea typeface="黑体" panose="02010609060101010101" pitchFamily="49" charset="-122"/>
            </a:endParaRPr>
          </a:p>
          <a:p>
            <a:pPr>
              <a:lnSpc>
                <a:spcPct val="120000"/>
              </a:lnSpc>
            </a:pPr>
            <a:r>
              <a:rPr lang="zh-CN" altLang="en-US" sz="2600" b="1" dirty="0">
                <a:solidFill>
                  <a:schemeClr val="bg1"/>
                </a:solidFill>
                <a:latin typeface="黑体" panose="02010609060101010101" pitchFamily="49" charset="-122"/>
                <a:ea typeface="黑体" panose="02010609060101010101" pitchFamily="49" charset="-122"/>
              </a:rPr>
              <a:t>如果一个报文</a:t>
            </a:r>
            <a:r>
              <a:rPr lang="en-US" altLang="zh-CN" sz="2600" b="1" dirty="0">
                <a:solidFill>
                  <a:schemeClr val="bg1"/>
                </a:solidFill>
                <a:latin typeface="黑体" panose="02010609060101010101" pitchFamily="49" charset="-122"/>
                <a:ea typeface="黑体" panose="02010609060101010101" pitchFamily="49" charset="-122"/>
              </a:rPr>
              <a:t>FIN=1,</a:t>
            </a:r>
            <a:r>
              <a:rPr lang="zh-CN" altLang="en-US" sz="2600" b="1" dirty="0">
                <a:solidFill>
                  <a:schemeClr val="bg1"/>
                </a:solidFill>
                <a:latin typeface="黑体" panose="02010609060101010101" pitchFamily="49" charset="-122"/>
                <a:ea typeface="黑体" panose="02010609060101010101" pitchFamily="49" charset="-122"/>
              </a:rPr>
              <a:t>则下一个报文序号至少增加</a:t>
            </a:r>
            <a:r>
              <a:rPr lang="en-US" altLang="zh-CN" sz="2600" b="1" dirty="0">
                <a:solidFill>
                  <a:schemeClr val="bg1"/>
                </a:solidFill>
                <a:latin typeface="黑体" panose="02010609060101010101" pitchFamily="49" charset="-122"/>
                <a:ea typeface="黑体" panose="02010609060101010101" pitchFamily="49" charset="-122"/>
              </a:rPr>
              <a:t>1</a:t>
            </a:r>
            <a:r>
              <a:rPr lang="zh-CN" altLang="en-US" sz="2600" b="1" dirty="0">
                <a:solidFill>
                  <a:schemeClr val="bg1"/>
                </a:solidFill>
                <a:latin typeface="黑体" panose="02010609060101010101" pitchFamily="49" charset="-122"/>
                <a:ea typeface="黑体" panose="02010609060101010101" pitchFamily="49" charset="-122"/>
              </a:rPr>
              <a:t>；</a:t>
            </a:r>
            <a:endParaRPr lang="en-US" altLang="zh-CN" sz="2600" b="1" dirty="0">
              <a:solidFill>
                <a:schemeClr val="bg1"/>
              </a:solidFill>
              <a:latin typeface="黑体" panose="02010609060101010101" pitchFamily="49" charset="-122"/>
              <a:ea typeface="黑体" panose="02010609060101010101" pitchFamily="49" charset="-122"/>
            </a:endParaRPr>
          </a:p>
          <a:p>
            <a:pPr>
              <a:lnSpc>
                <a:spcPct val="120000"/>
              </a:lnSpc>
            </a:pPr>
            <a:r>
              <a:rPr lang="zh-CN" altLang="en-US" sz="2600" b="1" dirty="0">
                <a:solidFill>
                  <a:schemeClr val="bg1"/>
                </a:solidFill>
                <a:latin typeface="黑体" panose="02010609060101010101" pitchFamily="49" charset="-122"/>
                <a:ea typeface="黑体" panose="02010609060101010101" pitchFamily="49" charset="-122"/>
              </a:rPr>
              <a:t>如果一个报文</a:t>
            </a:r>
            <a:r>
              <a:rPr lang="en-US" altLang="zh-CN" sz="2600" b="1" dirty="0">
                <a:solidFill>
                  <a:schemeClr val="bg1"/>
                </a:solidFill>
                <a:latin typeface="黑体" panose="02010609060101010101" pitchFamily="49" charset="-122"/>
                <a:ea typeface="黑体" panose="02010609060101010101" pitchFamily="49" charset="-122"/>
              </a:rPr>
              <a:t>DATA=LEN,</a:t>
            </a:r>
            <a:r>
              <a:rPr lang="zh-CN" altLang="en-US" sz="2600" b="1" dirty="0">
                <a:solidFill>
                  <a:schemeClr val="bg1"/>
                </a:solidFill>
                <a:latin typeface="黑体" panose="02010609060101010101" pitchFamily="49" charset="-122"/>
                <a:ea typeface="黑体" panose="02010609060101010101" pitchFamily="49" charset="-122"/>
              </a:rPr>
              <a:t>则下一个报文序号增加</a:t>
            </a:r>
            <a:r>
              <a:rPr lang="en-US" altLang="zh-CN" sz="2600" b="1" dirty="0">
                <a:solidFill>
                  <a:schemeClr val="bg1"/>
                </a:solidFill>
                <a:latin typeface="黑体" panose="02010609060101010101" pitchFamily="49" charset="-122"/>
                <a:ea typeface="黑体" panose="02010609060101010101" pitchFamily="49" charset="-122"/>
              </a:rPr>
              <a:t>LEN;</a:t>
            </a:r>
          </a:p>
          <a:p>
            <a:pPr>
              <a:lnSpc>
                <a:spcPct val="120000"/>
              </a:lnSpc>
            </a:pPr>
            <a:r>
              <a:rPr lang="zh-CN" altLang="en-US" sz="2600" b="1" dirty="0">
                <a:solidFill>
                  <a:schemeClr val="bg1"/>
                </a:solidFill>
                <a:latin typeface="黑体" panose="02010609060101010101" pitchFamily="49" charset="-122"/>
                <a:ea typeface="黑体" panose="02010609060101010101" pitchFamily="49" charset="-122"/>
              </a:rPr>
              <a:t>如果一个报文只是</a:t>
            </a:r>
            <a:r>
              <a:rPr lang="en-US" altLang="zh-CN" sz="2600" b="1" dirty="0">
                <a:solidFill>
                  <a:schemeClr val="bg1"/>
                </a:solidFill>
                <a:latin typeface="黑体" panose="02010609060101010101" pitchFamily="49" charset="-122"/>
                <a:ea typeface="黑体" panose="02010609060101010101" pitchFamily="49" charset="-122"/>
              </a:rPr>
              <a:t>ACK=1,</a:t>
            </a:r>
            <a:r>
              <a:rPr lang="zh-CN" altLang="en-US" sz="2600" b="1" dirty="0">
                <a:solidFill>
                  <a:schemeClr val="bg1"/>
                </a:solidFill>
                <a:latin typeface="黑体" panose="02010609060101010101" pitchFamily="49" charset="-122"/>
                <a:ea typeface="黑体" panose="02010609060101010101" pitchFamily="49" charset="-122"/>
              </a:rPr>
              <a:t>没有数据，则下一个报文序号不增加；</a:t>
            </a:r>
            <a:endParaRPr lang="zh-CN" altLang="en-US" sz="2600" dirty="0">
              <a:latin typeface="黑体" panose="02010609060101010101" pitchFamily="49" charset="-122"/>
              <a:ea typeface="黑体" panose="02010609060101010101" pitchFamily="49" charset="-122"/>
            </a:endParaRPr>
          </a:p>
        </p:txBody>
      </p:sp>
      <p:sp>
        <p:nvSpPr>
          <p:cNvPr id="2" name="矩形 1"/>
          <p:cNvSpPr/>
          <p:nvPr/>
        </p:nvSpPr>
        <p:spPr>
          <a:xfrm>
            <a:off x="539552" y="980728"/>
            <a:ext cx="3613490" cy="523220"/>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TCP</a:t>
            </a:r>
            <a:r>
              <a:rPr lang="zh-CN" altLang="en-US" b="1" dirty="0">
                <a:solidFill>
                  <a:schemeClr val="bg1"/>
                </a:solidFill>
                <a:latin typeface="宋体" panose="02010600030101010101" pitchFamily="2" charset="-122"/>
                <a:ea typeface="宋体" panose="02010600030101010101" pitchFamily="2" charset="-122"/>
              </a:rPr>
              <a:t>报文序号更新规则</a:t>
            </a:r>
            <a:endParaRPr lang="zh-CN" altLang="en-US" dirty="0"/>
          </a:p>
        </p:txBody>
      </p:sp>
      <p:sp>
        <p:nvSpPr>
          <p:cNvPr id="3" name="矩形 2"/>
          <p:cNvSpPr/>
          <p:nvPr/>
        </p:nvSpPr>
        <p:spPr>
          <a:xfrm>
            <a:off x="3463504" y="5559416"/>
            <a:ext cx="5580111" cy="1015663"/>
          </a:xfrm>
          <a:prstGeom prst="rect">
            <a:avLst/>
          </a:prstGeom>
          <a:solidFill>
            <a:srgbClr val="FFFF00"/>
          </a:solidFill>
        </p:spPr>
        <p:txBody>
          <a:bodyPr wrap="square">
            <a:spAutoFit/>
          </a:bodyPr>
          <a:lstStyle/>
          <a:p>
            <a:r>
              <a:rPr lang="zh-CN" altLang="en-US" sz="2000" b="1" dirty="0">
                <a:solidFill>
                  <a:srgbClr val="0070C0"/>
                </a:solidFill>
                <a:latin typeface="黑体" panose="02010609060101010101" pitchFamily="49" charset="-122"/>
                <a:ea typeface="黑体" panose="02010609060101010101" pitchFamily="49" charset="-122"/>
              </a:rPr>
              <a:t>报文序号不是和发送数据的位置完全对应的，主要是为了唯一标识数据包，而数据包和发送的数据之间的关系由</a:t>
            </a:r>
            <a:r>
              <a:rPr lang="en-US" altLang="zh-CN" sz="2000" b="1" dirty="0">
                <a:solidFill>
                  <a:srgbClr val="0070C0"/>
                </a:solidFill>
                <a:latin typeface="黑体" panose="02010609060101010101" pitchFamily="49" charset="-122"/>
                <a:ea typeface="黑体" panose="02010609060101010101" pitchFamily="49" charset="-122"/>
              </a:rPr>
              <a:t>TCP</a:t>
            </a:r>
            <a:r>
              <a:rPr lang="zh-CN" altLang="en-US" sz="2000" b="1" dirty="0">
                <a:solidFill>
                  <a:srgbClr val="0070C0"/>
                </a:solidFill>
                <a:latin typeface="黑体" panose="02010609060101010101" pitchFamily="49" charset="-122"/>
                <a:ea typeface="黑体" panose="02010609060101010101" pitchFamily="49" charset="-122"/>
              </a:rPr>
              <a:t>模块维护。</a:t>
            </a:r>
            <a:endParaRPr lang="zh-CN" altLang="en-US" sz="2000" dirty="0">
              <a:solidFill>
                <a:srgbClr val="0070C0"/>
              </a:solidFill>
            </a:endParaRPr>
          </a:p>
        </p:txBody>
      </p:sp>
    </p:spTree>
    <p:extLst>
      <p:ext uri="{BB962C8B-B14F-4D97-AF65-F5344CB8AC3E}">
        <p14:creationId xmlns:p14="http://schemas.microsoft.com/office/powerpoint/2010/main" val="3537311943"/>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009900" y="2266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pic>
        <p:nvPicPr>
          <p:cNvPr id="829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1125538"/>
            <a:ext cx="8893175"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文本框 1"/>
          <p:cNvSpPr txBox="1">
            <a:spLocks noChangeArrowheads="1"/>
          </p:cNvSpPr>
          <p:nvPr/>
        </p:nvSpPr>
        <p:spPr bwMode="auto">
          <a:xfrm>
            <a:off x="3348038" y="4941888"/>
            <a:ext cx="29352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en-US" altLang="zh-CN">
                <a:latin typeface="Times New Roman" panose="02020603050405020304" pitchFamily="18" charset="0"/>
              </a:rPr>
              <a:t>SEQ=1791872319</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755650" y="2420938"/>
            <a:ext cx="7658100" cy="1189037"/>
          </a:xfrm>
        </p:spPr>
        <p:txBody>
          <a:bodyPr/>
          <a:lstStyle/>
          <a:p>
            <a:pPr eaLnBrk="1" hangingPunct="1"/>
            <a:r>
              <a:rPr lang="en-US" altLang="zh-CN" sz="3400">
                <a:solidFill>
                  <a:srgbClr val="FFFF00"/>
                </a:solidFill>
              </a:rPr>
              <a:t>TCP</a:t>
            </a:r>
            <a:r>
              <a:rPr lang="zh-CN" altLang="en-US" sz="3400">
                <a:solidFill>
                  <a:srgbClr val="FFFF00"/>
                </a:solidFill>
              </a:rPr>
              <a:t>连接的拆除通过“四次握手”完成</a:t>
            </a:r>
          </a:p>
        </p:txBody>
      </p:sp>
      <p:sp>
        <p:nvSpPr>
          <p:cNvPr id="91139" name="矩形 1"/>
          <p:cNvSpPr>
            <a:spLocks noChangeArrowheads="1"/>
          </p:cNvSpPr>
          <p:nvPr/>
        </p:nvSpPr>
        <p:spPr bwMode="auto">
          <a:xfrm>
            <a:off x="539750" y="1052513"/>
            <a:ext cx="30654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en-US" altLang="zh-CN" sz="3200" b="1">
                <a:solidFill>
                  <a:srgbClr val="FFFF00"/>
                </a:solidFill>
                <a:latin typeface="Times New Roman" panose="02020603050405020304" pitchFamily="18" charset="0"/>
                <a:ea typeface="宋体" panose="02010600030101010101" pitchFamily="2" charset="-122"/>
              </a:rPr>
              <a:t>TCP</a:t>
            </a:r>
            <a:r>
              <a:rPr lang="zh-CN" altLang="en-US" sz="3200" b="1">
                <a:solidFill>
                  <a:srgbClr val="FFFF00"/>
                </a:solidFill>
                <a:latin typeface="Times New Roman" panose="02020603050405020304" pitchFamily="18" charset="0"/>
                <a:ea typeface="宋体" panose="02010600030101010101" pitchFamily="2" charset="-122"/>
              </a:rPr>
              <a:t>连接的拆除</a:t>
            </a:r>
            <a:endParaRPr lang="zh-CN" altLang="en-US" sz="3200" b="1">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idx="1"/>
          </p:nvPr>
        </p:nvSpPr>
        <p:spPr>
          <a:xfrm>
            <a:off x="539750" y="1700213"/>
            <a:ext cx="3313113" cy="3889375"/>
          </a:xfrm>
        </p:spPr>
        <p:txBody>
          <a:bodyPr/>
          <a:lstStyle/>
          <a:p>
            <a:pPr eaLnBrk="1" hangingPunct="1">
              <a:lnSpc>
                <a:spcPct val="90000"/>
              </a:lnSpc>
              <a:buFont typeface="Wingdings" panose="05000000000000000000" pitchFamily="2" charset="2"/>
              <a:buNone/>
            </a:pPr>
            <a:r>
              <a:rPr lang="zh-CN" altLang="en-US" sz="2800" b="1">
                <a:solidFill>
                  <a:schemeClr val="bg1"/>
                </a:solidFill>
                <a:latin typeface="宋体" panose="02010600030101010101" pitchFamily="2" charset="-122"/>
              </a:rPr>
              <a:t>当主机</a:t>
            </a:r>
            <a:r>
              <a:rPr lang="en-US" altLang="zh-CN" sz="2800" b="1">
                <a:solidFill>
                  <a:schemeClr val="bg1"/>
                </a:solidFill>
                <a:latin typeface="宋体" panose="02010600030101010101" pitchFamily="2" charset="-122"/>
              </a:rPr>
              <a:t>1 </a:t>
            </a:r>
            <a:r>
              <a:rPr lang="zh-CN" altLang="en-US" sz="2800" b="1">
                <a:solidFill>
                  <a:schemeClr val="bg1"/>
                </a:solidFill>
                <a:latin typeface="宋体" panose="02010600030101010101" pitchFamily="2" charset="-122"/>
              </a:rPr>
              <a:t>的数据已发送完毕时，其在等待确认的同时可发送一个将控制字段</a:t>
            </a:r>
            <a:r>
              <a:rPr lang="en-US" altLang="zh-CN" sz="2800" b="1">
                <a:solidFill>
                  <a:schemeClr val="bg1"/>
                </a:solidFill>
                <a:latin typeface="宋体" panose="02010600030101010101" pitchFamily="2" charset="-122"/>
              </a:rPr>
              <a:t>FIN </a:t>
            </a:r>
            <a:r>
              <a:rPr lang="zh-CN" altLang="en-US" sz="2800" b="1">
                <a:solidFill>
                  <a:schemeClr val="bg1"/>
                </a:solidFill>
                <a:latin typeface="宋体" panose="02010600030101010101" pitchFamily="2" charset="-122"/>
              </a:rPr>
              <a:t>置“</a:t>
            </a:r>
            <a:r>
              <a:rPr lang="en-US" altLang="zh-CN" sz="2800" b="1">
                <a:solidFill>
                  <a:schemeClr val="bg1"/>
                </a:solidFill>
                <a:latin typeface="宋体" panose="02010600030101010101" pitchFamily="2" charset="-122"/>
              </a:rPr>
              <a:t>1”</a:t>
            </a:r>
            <a:r>
              <a:rPr lang="zh-CN" altLang="en-US" sz="2800" b="1">
                <a:solidFill>
                  <a:schemeClr val="bg1"/>
                </a:solidFill>
                <a:latin typeface="宋体" panose="02010600030101010101" pitchFamily="2" charset="-122"/>
              </a:rPr>
              <a:t>的数据段给主机</a:t>
            </a:r>
            <a:r>
              <a:rPr lang="en-US" altLang="zh-CN" sz="2800" b="1">
                <a:solidFill>
                  <a:schemeClr val="bg1"/>
                </a:solidFill>
                <a:latin typeface="宋体" panose="02010600030101010101" pitchFamily="2" charset="-122"/>
              </a:rPr>
              <a:t>2</a:t>
            </a:r>
            <a:r>
              <a:rPr lang="zh-CN" altLang="en-US" sz="2800" b="1">
                <a:solidFill>
                  <a:schemeClr val="bg1"/>
                </a:solidFill>
                <a:latin typeface="宋体" panose="02010600030101010101" pitchFamily="2" charset="-122"/>
              </a:rPr>
              <a:t>，表示请求中断主机</a:t>
            </a:r>
            <a:r>
              <a:rPr lang="en-US" altLang="zh-CN" sz="2800" b="1">
                <a:solidFill>
                  <a:schemeClr val="bg1"/>
                </a:solidFill>
                <a:latin typeface="宋体" panose="02010600030101010101" pitchFamily="2" charset="-122"/>
              </a:rPr>
              <a:t>1</a:t>
            </a:r>
            <a:r>
              <a:rPr lang="zh-CN" altLang="en-US" sz="2800" b="1">
                <a:solidFill>
                  <a:schemeClr val="bg1"/>
                </a:solidFill>
                <a:latin typeface="宋体" panose="02010600030101010101" pitchFamily="2" charset="-122"/>
              </a:rPr>
              <a:t>到主机</a:t>
            </a:r>
            <a:r>
              <a:rPr lang="en-US" altLang="zh-CN" sz="2800" b="1">
                <a:solidFill>
                  <a:schemeClr val="bg1"/>
                </a:solidFill>
                <a:latin typeface="宋体" panose="02010600030101010101" pitchFamily="2" charset="-122"/>
              </a:rPr>
              <a:t>2</a:t>
            </a:r>
            <a:r>
              <a:rPr lang="zh-CN" altLang="en-US" sz="2800" b="1">
                <a:solidFill>
                  <a:schemeClr val="bg1"/>
                </a:solidFill>
                <a:latin typeface="宋体" panose="02010600030101010101" pitchFamily="2" charset="-122"/>
              </a:rPr>
              <a:t>的连接。</a:t>
            </a:r>
          </a:p>
        </p:txBody>
      </p:sp>
      <p:grpSp>
        <p:nvGrpSpPr>
          <p:cNvPr id="92163" name="Group 4"/>
          <p:cNvGrpSpPr>
            <a:grpSpLocks/>
          </p:cNvGrpSpPr>
          <p:nvPr/>
        </p:nvGrpSpPr>
        <p:grpSpPr bwMode="auto">
          <a:xfrm>
            <a:off x="4356100" y="836613"/>
            <a:ext cx="4643438" cy="5300662"/>
            <a:chOff x="1797" y="6163"/>
            <a:chExt cx="5760" cy="4793"/>
          </a:xfrm>
        </p:grpSpPr>
        <p:sp>
          <p:nvSpPr>
            <p:cNvPr id="92165" name="Text Box 5"/>
            <p:cNvSpPr txBox="1">
              <a:spLocks noChangeArrowheads="1"/>
            </p:cNvSpPr>
            <p:nvPr/>
          </p:nvSpPr>
          <p:spPr bwMode="auto">
            <a:xfrm>
              <a:off x="3060" y="10332"/>
              <a:ext cx="3240"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ctr" eaLnBrk="1" hangingPunct="1"/>
              <a:r>
                <a:rPr lang="zh-CN" altLang="en-US" sz="900">
                  <a:latin typeface="Times New Roman" panose="02020603050405020304" pitchFamily="18" charset="0"/>
                  <a:ea typeface="黑体" panose="02010609060101010101" pitchFamily="49" charset="-122"/>
                </a:rPr>
                <a:t>图</a:t>
              </a:r>
              <a:r>
                <a:rPr lang="en-US" altLang="zh-CN" sz="900">
                  <a:latin typeface="Times New Roman" panose="02020603050405020304" pitchFamily="18" charset="0"/>
                  <a:ea typeface="黑体" panose="02010609060101010101" pitchFamily="49" charset="-122"/>
                </a:rPr>
                <a:t>5-9 </a:t>
              </a:r>
              <a:r>
                <a:rPr lang="zh-CN" altLang="en-US" sz="900">
                  <a:latin typeface="Times New Roman" panose="02020603050405020304" pitchFamily="18" charset="0"/>
                  <a:ea typeface="黑体" panose="02010609060101010101" pitchFamily="49" charset="-122"/>
                </a:rPr>
                <a:t>四次握手拆除</a:t>
              </a:r>
              <a:r>
                <a:rPr lang="en-US" altLang="zh-CN" sz="900">
                  <a:latin typeface="Times New Roman" panose="02020603050405020304" pitchFamily="18" charset="0"/>
                  <a:ea typeface="黑体" panose="02010609060101010101" pitchFamily="49" charset="-122"/>
                </a:rPr>
                <a:t>TCP </a:t>
              </a:r>
              <a:r>
                <a:rPr lang="zh-CN" altLang="en-US" sz="900">
                  <a:latin typeface="Times New Roman" panose="02020603050405020304" pitchFamily="18" charset="0"/>
                  <a:ea typeface="黑体" panose="02010609060101010101" pitchFamily="49" charset="-122"/>
                </a:rPr>
                <a:t>连接</a:t>
              </a:r>
              <a:endParaRPr lang="zh-CN" altLang="en-US" sz="1800" u="sng">
                <a:latin typeface="Arial" panose="020B0604020202020204" pitchFamily="34" charset="0"/>
                <a:ea typeface="宋体" panose="02010600030101010101" pitchFamily="2" charset="-122"/>
              </a:endParaRPr>
            </a:p>
          </p:txBody>
        </p:sp>
        <p:pic>
          <p:nvPicPr>
            <p:cNvPr id="921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 y="6163"/>
              <a:ext cx="5760" cy="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4535" name="Line 7"/>
          <p:cNvSpPr>
            <a:spLocks noChangeShapeType="1"/>
          </p:cNvSpPr>
          <p:nvPr/>
        </p:nvSpPr>
        <p:spPr bwMode="auto">
          <a:xfrm>
            <a:off x="5508625" y="1700213"/>
            <a:ext cx="2376488" cy="287337"/>
          </a:xfrm>
          <a:prstGeom prst="line">
            <a:avLst/>
          </a:prstGeom>
          <a:noFill/>
          <a:ln w="12700" cap="sq">
            <a:solidFill>
              <a:srgbClr val="FF00FF"/>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4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750" y="836613"/>
            <a:ext cx="8001000" cy="777875"/>
          </a:xfrm>
        </p:spPr>
        <p:txBody>
          <a:bodyPr/>
          <a:lstStyle/>
          <a:p>
            <a:pPr eaLnBrk="1" hangingPunct="1"/>
            <a:r>
              <a:rPr lang="en-US" altLang="zh-CN" sz="3200" b="1">
                <a:solidFill>
                  <a:srgbClr val="FFFF00"/>
                </a:solidFill>
                <a:latin typeface="黑体" panose="02010609060101010101" pitchFamily="49" charset="-122"/>
                <a:ea typeface="黑体" panose="02010609060101010101" pitchFamily="49" charset="-122"/>
              </a:rPr>
              <a:t>TCP</a:t>
            </a:r>
            <a:r>
              <a:rPr lang="zh-CN" altLang="en-US" sz="3200" b="1">
                <a:solidFill>
                  <a:srgbClr val="FFFF00"/>
                </a:solidFill>
                <a:latin typeface="黑体" panose="02010609060101010101" pitchFamily="49" charset="-122"/>
                <a:ea typeface="黑体" panose="02010609060101010101" pitchFamily="49" charset="-122"/>
              </a:rPr>
              <a:t>报文格式</a:t>
            </a:r>
          </a:p>
        </p:txBody>
      </p:sp>
      <p:sp>
        <p:nvSpPr>
          <p:cNvPr id="11267" name="Rectangle 3"/>
          <p:cNvSpPr>
            <a:spLocks noChangeArrowheads="1"/>
          </p:cNvSpPr>
          <p:nvPr/>
        </p:nvSpPr>
        <p:spPr bwMode="auto">
          <a:xfrm>
            <a:off x="0" y="177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268" name="AutoShape 4"/>
          <p:cNvSpPr>
            <a:spLocks noChangeAspect="1" noChangeArrowheads="1" noTextEdit="1"/>
          </p:cNvSpPr>
          <p:nvPr/>
        </p:nvSpPr>
        <p:spPr bwMode="auto">
          <a:xfrm>
            <a:off x="106362" y="1876425"/>
            <a:ext cx="8893175" cy="4392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9" name="Rectangle 5"/>
          <p:cNvSpPr>
            <a:spLocks noChangeArrowheads="1"/>
          </p:cNvSpPr>
          <p:nvPr/>
        </p:nvSpPr>
        <p:spPr bwMode="auto">
          <a:xfrm>
            <a:off x="2233613" y="1876425"/>
            <a:ext cx="1360487" cy="481013"/>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270" name="Rectangle 6"/>
          <p:cNvSpPr>
            <a:spLocks noChangeArrowheads="1"/>
          </p:cNvSpPr>
          <p:nvPr/>
        </p:nvSpPr>
        <p:spPr bwMode="auto">
          <a:xfrm>
            <a:off x="2386013" y="1943100"/>
            <a:ext cx="12493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2400" b="1">
                <a:solidFill>
                  <a:srgbClr val="000000"/>
                </a:solidFill>
                <a:latin typeface="宋体" panose="02010600030101010101" pitchFamily="2" charset="-122"/>
                <a:ea typeface="宋体" panose="02010600030101010101" pitchFamily="2" charset="-122"/>
              </a:rPr>
              <a:t>TCP</a:t>
            </a:r>
            <a:r>
              <a:rPr lang="zh-CN" altLang="en-US" sz="2400" b="1">
                <a:solidFill>
                  <a:srgbClr val="000000"/>
                </a:solidFill>
                <a:latin typeface="宋体" panose="02010600030101010101" pitchFamily="2" charset="-122"/>
                <a:ea typeface="宋体" panose="02010600030101010101" pitchFamily="2" charset="-122"/>
              </a:rPr>
              <a:t>头部</a:t>
            </a:r>
            <a:endParaRPr lang="zh-CN" altLang="en-US" sz="2400" b="1">
              <a:ea typeface="宋体" panose="02010600030101010101" pitchFamily="2" charset="-122"/>
            </a:endParaRPr>
          </a:p>
        </p:txBody>
      </p:sp>
      <p:sp>
        <p:nvSpPr>
          <p:cNvPr id="11271" name="Rectangle 7"/>
          <p:cNvSpPr>
            <a:spLocks noChangeArrowheads="1"/>
          </p:cNvSpPr>
          <p:nvPr/>
        </p:nvSpPr>
        <p:spPr bwMode="auto">
          <a:xfrm>
            <a:off x="3594100" y="1876425"/>
            <a:ext cx="2382838" cy="481013"/>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272" name="Rectangle 8"/>
          <p:cNvSpPr>
            <a:spLocks noChangeArrowheads="1"/>
          </p:cNvSpPr>
          <p:nvPr/>
        </p:nvSpPr>
        <p:spPr bwMode="auto">
          <a:xfrm>
            <a:off x="4314825" y="1928813"/>
            <a:ext cx="904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400" b="1">
                <a:solidFill>
                  <a:srgbClr val="000000"/>
                </a:solidFill>
                <a:latin typeface="宋体" panose="02010600030101010101" pitchFamily="2" charset="-122"/>
                <a:ea typeface="宋体" panose="02010600030101010101" pitchFamily="2" charset="-122"/>
              </a:rPr>
              <a:t>数据</a:t>
            </a:r>
            <a:endParaRPr lang="zh-CN" altLang="en-US" sz="2400" b="1">
              <a:ea typeface="宋体" panose="02010600030101010101" pitchFamily="2" charset="-122"/>
            </a:endParaRPr>
          </a:p>
        </p:txBody>
      </p:sp>
      <p:sp>
        <p:nvSpPr>
          <p:cNvPr id="11273" name="Rectangle 9"/>
          <p:cNvSpPr>
            <a:spLocks noChangeArrowheads="1"/>
          </p:cNvSpPr>
          <p:nvPr/>
        </p:nvSpPr>
        <p:spPr bwMode="auto">
          <a:xfrm>
            <a:off x="190500" y="2998788"/>
            <a:ext cx="4168775" cy="481012"/>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274" name="Rectangle 10"/>
          <p:cNvSpPr>
            <a:spLocks noChangeArrowheads="1"/>
          </p:cNvSpPr>
          <p:nvPr/>
        </p:nvSpPr>
        <p:spPr bwMode="auto">
          <a:xfrm>
            <a:off x="1935163" y="3078163"/>
            <a:ext cx="1412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400" b="1" dirty="0">
                <a:solidFill>
                  <a:srgbClr val="CC0000"/>
                </a:solidFill>
                <a:latin typeface="宋体" panose="02010600030101010101" pitchFamily="2" charset="-122"/>
                <a:ea typeface="宋体" panose="02010600030101010101" pitchFamily="2" charset="-122"/>
              </a:rPr>
              <a:t>源端口号</a:t>
            </a:r>
            <a:endParaRPr lang="zh-CN" altLang="en-US" sz="2400" b="1" dirty="0">
              <a:solidFill>
                <a:srgbClr val="CC0000"/>
              </a:solidFill>
              <a:ea typeface="宋体" panose="02010600030101010101" pitchFamily="2" charset="-122"/>
            </a:endParaRPr>
          </a:p>
        </p:txBody>
      </p:sp>
      <p:sp>
        <p:nvSpPr>
          <p:cNvPr id="11275" name="Rectangle 11"/>
          <p:cNvSpPr>
            <a:spLocks noChangeArrowheads="1"/>
          </p:cNvSpPr>
          <p:nvPr/>
        </p:nvSpPr>
        <p:spPr bwMode="auto">
          <a:xfrm>
            <a:off x="4359275" y="2998788"/>
            <a:ext cx="4340225" cy="481012"/>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276" name="Rectangle 12"/>
          <p:cNvSpPr>
            <a:spLocks noChangeArrowheads="1"/>
          </p:cNvSpPr>
          <p:nvPr/>
        </p:nvSpPr>
        <p:spPr bwMode="auto">
          <a:xfrm>
            <a:off x="6103938" y="3078163"/>
            <a:ext cx="170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400" b="1">
                <a:solidFill>
                  <a:srgbClr val="CC0000"/>
                </a:solidFill>
                <a:latin typeface="宋体" panose="02010600030101010101" pitchFamily="2" charset="-122"/>
                <a:ea typeface="宋体" panose="02010600030101010101" pitchFamily="2" charset="-122"/>
              </a:rPr>
              <a:t>目的端口号</a:t>
            </a:r>
            <a:endParaRPr lang="zh-CN" altLang="en-US" sz="2400" b="1">
              <a:solidFill>
                <a:srgbClr val="CC0000"/>
              </a:solidFill>
              <a:ea typeface="宋体" panose="02010600030101010101" pitchFamily="2" charset="-122"/>
            </a:endParaRPr>
          </a:p>
        </p:txBody>
      </p:sp>
      <p:sp>
        <p:nvSpPr>
          <p:cNvPr id="11277" name="Line 13"/>
          <p:cNvSpPr>
            <a:spLocks noChangeShapeType="1"/>
          </p:cNvSpPr>
          <p:nvPr/>
        </p:nvSpPr>
        <p:spPr bwMode="auto">
          <a:xfrm flipH="1">
            <a:off x="2181225" y="2357438"/>
            <a:ext cx="52388" cy="174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8" name="Line 14"/>
          <p:cNvSpPr>
            <a:spLocks noChangeShapeType="1"/>
          </p:cNvSpPr>
          <p:nvPr/>
        </p:nvSpPr>
        <p:spPr bwMode="auto">
          <a:xfrm flipH="1">
            <a:off x="2076450" y="2389188"/>
            <a:ext cx="52388" cy="174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Line 15"/>
          <p:cNvSpPr>
            <a:spLocks noChangeShapeType="1"/>
          </p:cNvSpPr>
          <p:nvPr/>
        </p:nvSpPr>
        <p:spPr bwMode="auto">
          <a:xfrm flipH="1">
            <a:off x="1971675" y="2424113"/>
            <a:ext cx="52388" cy="142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Line 16"/>
          <p:cNvSpPr>
            <a:spLocks noChangeShapeType="1"/>
          </p:cNvSpPr>
          <p:nvPr/>
        </p:nvSpPr>
        <p:spPr bwMode="auto">
          <a:xfrm flipH="1">
            <a:off x="1866900" y="2455863"/>
            <a:ext cx="52388" cy="174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1" name="Line 17"/>
          <p:cNvSpPr>
            <a:spLocks noChangeShapeType="1"/>
          </p:cNvSpPr>
          <p:nvPr/>
        </p:nvSpPr>
        <p:spPr bwMode="auto">
          <a:xfrm flipH="1">
            <a:off x="1763713" y="2487613"/>
            <a:ext cx="52387" cy="174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Line 18"/>
          <p:cNvSpPr>
            <a:spLocks noChangeShapeType="1"/>
          </p:cNvSpPr>
          <p:nvPr/>
        </p:nvSpPr>
        <p:spPr bwMode="auto">
          <a:xfrm flipH="1">
            <a:off x="1658938" y="2522538"/>
            <a:ext cx="52387" cy="142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Line 19"/>
          <p:cNvSpPr>
            <a:spLocks noChangeShapeType="1"/>
          </p:cNvSpPr>
          <p:nvPr/>
        </p:nvSpPr>
        <p:spPr bwMode="auto">
          <a:xfrm flipH="1">
            <a:off x="1554163" y="2554288"/>
            <a:ext cx="52387" cy="174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Line 20"/>
          <p:cNvSpPr>
            <a:spLocks noChangeShapeType="1"/>
          </p:cNvSpPr>
          <p:nvPr/>
        </p:nvSpPr>
        <p:spPr bwMode="auto">
          <a:xfrm flipH="1">
            <a:off x="1449388" y="2586038"/>
            <a:ext cx="52387" cy="174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Line 21"/>
          <p:cNvSpPr>
            <a:spLocks noChangeShapeType="1"/>
          </p:cNvSpPr>
          <p:nvPr/>
        </p:nvSpPr>
        <p:spPr bwMode="auto">
          <a:xfrm flipH="1">
            <a:off x="1346200" y="2620963"/>
            <a:ext cx="52388" cy="142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Line 22"/>
          <p:cNvSpPr>
            <a:spLocks noChangeShapeType="1"/>
          </p:cNvSpPr>
          <p:nvPr/>
        </p:nvSpPr>
        <p:spPr bwMode="auto">
          <a:xfrm flipH="1">
            <a:off x="1241425" y="2652713"/>
            <a:ext cx="52388" cy="158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Line 23"/>
          <p:cNvSpPr>
            <a:spLocks noChangeShapeType="1"/>
          </p:cNvSpPr>
          <p:nvPr/>
        </p:nvSpPr>
        <p:spPr bwMode="auto">
          <a:xfrm flipH="1">
            <a:off x="1136650" y="2684463"/>
            <a:ext cx="52388" cy="174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Line 24"/>
          <p:cNvSpPr>
            <a:spLocks noChangeShapeType="1"/>
          </p:cNvSpPr>
          <p:nvPr/>
        </p:nvSpPr>
        <p:spPr bwMode="auto">
          <a:xfrm flipH="1">
            <a:off x="1031875" y="2717800"/>
            <a:ext cx="52388" cy="158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25"/>
          <p:cNvSpPr>
            <a:spLocks noChangeShapeType="1"/>
          </p:cNvSpPr>
          <p:nvPr/>
        </p:nvSpPr>
        <p:spPr bwMode="auto">
          <a:xfrm flipH="1">
            <a:off x="928688" y="2751138"/>
            <a:ext cx="52387" cy="158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Line 26"/>
          <p:cNvSpPr>
            <a:spLocks noChangeShapeType="1"/>
          </p:cNvSpPr>
          <p:nvPr/>
        </p:nvSpPr>
        <p:spPr bwMode="auto">
          <a:xfrm flipH="1">
            <a:off x="823913" y="2782888"/>
            <a:ext cx="52387" cy="174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Line 27"/>
          <p:cNvSpPr>
            <a:spLocks noChangeShapeType="1"/>
          </p:cNvSpPr>
          <p:nvPr/>
        </p:nvSpPr>
        <p:spPr bwMode="auto">
          <a:xfrm flipH="1">
            <a:off x="719138" y="2816225"/>
            <a:ext cx="52387" cy="158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2" name="Line 28"/>
          <p:cNvSpPr>
            <a:spLocks noChangeShapeType="1"/>
          </p:cNvSpPr>
          <p:nvPr/>
        </p:nvSpPr>
        <p:spPr bwMode="auto">
          <a:xfrm flipH="1">
            <a:off x="614363" y="2849563"/>
            <a:ext cx="52387" cy="158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Line 29"/>
          <p:cNvSpPr>
            <a:spLocks noChangeShapeType="1"/>
          </p:cNvSpPr>
          <p:nvPr/>
        </p:nvSpPr>
        <p:spPr bwMode="auto">
          <a:xfrm flipH="1">
            <a:off x="511175" y="2881313"/>
            <a:ext cx="52388" cy="158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4" name="Line 30"/>
          <p:cNvSpPr>
            <a:spLocks noChangeShapeType="1"/>
          </p:cNvSpPr>
          <p:nvPr/>
        </p:nvSpPr>
        <p:spPr bwMode="auto">
          <a:xfrm flipH="1">
            <a:off x="406400" y="2914650"/>
            <a:ext cx="52388" cy="158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Line 31"/>
          <p:cNvSpPr>
            <a:spLocks noChangeShapeType="1"/>
          </p:cNvSpPr>
          <p:nvPr/>
        </p:nvSpPr>
        <p:spPr bwMode="auto">
          <a:xfrm flipH="1">
            <a:off x="301625" y="2946400"/>
            <a:ext cx="52388" cy="174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Line 32"/>
          <p:cNvSpPr>
            <a:spLocks noChangeShapeType="1"/>
          </p:cNvSpPr>
          <p:nvPr/>
        </p:nvSpPr>
        <p:spPr bwMode="auto">
          <a:xfrm flipH="1">
            <a:off x="196850" y="2979738"/>
            <a:ext cx="52388" cy="158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7" name="Line 33"/>
          <p:cNvSpPr>
            <a:spLocks noChangeShapeType="1"/>
          </p:cNvSpPr>
          <p:nvPr/>
        </p:nvSpPr>
        <p:spPr bwMode="auto">
          <a:xfrm>
            <a:off x="3594100" y="2357438"/>
            <a:ext cx="55563"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8" name="Line 34"/>
          <p:cNvSpPr>
            <a:spLocks noChangeShapeType="1"/>
          </p:cNvSpPr>
          <p:nvPr/>
        </p:nvSpPr>
        <p:spPr bwMode="auto">
          <a:xfrm>
            <a:off x="3703638" y="2370138"/>
            <a:ext cx="53975" cy="793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Line 35"/>
          <p:cNvSpPr>
            <a:spLocks noChangeShapeType="1"/>
          </p:cNvSpPr>
          <p:nvPr/>
        </p:nvSpPr>
        <p:spPr bwMode="auto">
          <a:xfrm>
            <a:off x="3811588" y="2384425"/>
            <a:ext cx="55562" cy="79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0" name="Line 36"/>
          <p:cNvSpPr>
            <a:spLocks noChangeShapeType="1"/>
          </p:cNvSpPr>
          <p:nvPr/>
        </p:nvSpPr>
        <p:spPr bwMode="auto">
          <a:xfrm>
            <a:off x="3921125" y="2398713"/>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1" name="Line 37"/>
          <p:cNvSpPr>
            <a:spLocks noChangeShapeType="1"/>
          </p:cNvSpPr>
          <p:nvPr/>
        </p:nvSpPr>
        <p:spPr bwMode="auto">
          <a:xfrm>
            <a:off x="4030663" y="2413000"/>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2" name="Line 38"/>
          <p:cNvSpPr>
            <a:spLocks noChangeShapeType="1"/>
          </p:cNvSpPr>
          <p:nvPr/>
        </p:nvSpPr>
        <p:spPr bwMode="auto">
          <a:xfrm>
            <a:off x="4138613" y="2425700"/>
            <a:ext cx="55562"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3" name="Line 39"/>
          <p:cNvSpPr>
            <a:spLocks noChangeShapeType="1"/>
          </p:cNvSpPr>
          <p:nvPr/>
        </p:nvSpPr>
        <p:spPr bwMode="auto">
          <a:xfrm>
            <a:off x="4248150" y="2438400"/>
            <a:ext cx="53975" cy="95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Line 40"/>
          <p:cNvSpPr>
            <a:spLocks noChangeShapeType="1"/>
          </p:cNvSpPr>
          <p:nvPr/>
        </p:nvSpPr>
        <p:spPr bwMode="auto">
          <a:xfrm>
            <a:off x="4357688" y="2454275"/>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5" name="Line 41"/>
          <p:cNvSpPr>
            <a:spLocks noChangeShapeType="1"/>
          </p:cNvSpPr>
          <p:nvPr/>
        </p:nvSpPr>
        <p:spPr bwMode="auto">
          <a:xfrm>
            <a:off x="4465638" y="2466975"/>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6" name="Line 42"/>
          <p:cNvSpPr>
            <a:spLocks noChangeShapeType="1"/>
          </p:cNvSpPr>
          <p:nvPr/>
        </p:nvSpPr>
        <p:spPr bwMode="auto">
          <a:xfrm>
            <a:off x="4575175" y="2481263"/>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7" name="Line 43"/>
          <p:cNvSpPr>
            <a:spLocks noChangeShapeType="1"/>
          </p:cNvSpPr>
          <p:nvPr/>
        </p:nvSpPr>
        <p:spPr bwMode="auto">
          <a:xfrm>
            <a:off x="4683125" y="2493963"/>
            <a:ext cx="55563"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8" name="Line 44"/>
          <p:cNvSpPr>
            <a:spLocks noChangeShapeType="1"/>
          </p:cNvSpPr>
          <p:nvPr/>
        </p:nvSpPr>
        <p:spPr bwMode="auto">
          <a:xfrm>
            <a:off x="4792663" y="2506663"/>
            <a:ext cx="53975" cy="95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9" name="Line 45"/>
          <p:cNvSpPr>
            <a:spLocks noChangeShapeType="1"/>
          </p:cNvSpPr>
          <p:nvPr/>
        </p:nvSpPr>
        <p:spPr bwMode="auto">
          <a:xfrm>
            <a:off x="4902200" y="2522538"/>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0" name="Line 46"/>
          <p:cNvSpPr>
            <a:spLocks noChangeShapeType="1"/>
          </p:cNvSpPr>
          <p:nvPr/>
        </p:nvSpPr>
        <p:spPr bwMode="auto">
          <a:xfrm>
            <a:off x="5010150" y="2535238"/>
            <a:ext cx="55563"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1" name="Line 47"/>
          <p:cNvSpPr>
            <a:spLocks noChangeShapeType="1"/>
          </p:cNvSpPr>
          <p:nvPr/>
        </p:nvSpPr>
        <p:spPr bwMode="auto">
          <a:xfrm>
            <a:off x="5119688" y="2549525"/>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2" name="Line 48"/>
          <p:cNvSpPr>
            <a:spLocks noChangeShapeType="1"/>
          </p:cNvSpPr>
          <p:nvPr/>
        </p:nvSpPr>
        <p:spPr bwMode="auto">
          <a:xfrm>
            <a:off x="5227638" y="2562225"/>
            <a:ext cx="55562"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3" name="Line 49"/>
          <p:cNvSpPr>
            <a:spLocks noChangeShapeType="1"/>
          </p:cNvSpPr>
          <p:nvPr/>
        </p:nvSpPr>
        <p:spPr bwMode="auto">
          <a:xfrm>
            <a:off x="5337175" y="2574925"/>
            <a:ext cx="53975" cy="95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4" name="Line 50"/>
          <p:cNvSpPr>
            <a:spLocks noChangeShapeType="1"/>
          </p:cNvSpPr>
          <p:nvPr/>
        </p:nvSpPr>
        <p:spPr bwMode="auto">
          <a:xfrm>
            <a:off x="5446713" y="2590800"/>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Line 51"/>
          <p:cNvSpPr>
            <a:spLocks noChangeShapeType="1"/>
          </p:cNvSpPr>
          <p:nvPr/>
        </p:nvSpPr>
        <p:spPr bwMode="auto">
          <a:xfrm>
            <a:off x="5554663" y="2603500"/>
            <a:ext cx="55562"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6" name="Line 52"/>
          <p:cNvSpPr>
            <a:spLocks noChangeShapeType="1"/>
          </p:cNvSpPr>
          <p:nvPr/>
        </p:nvSpPr>
        <p:spPr bwMode="auto">
          <a:xfrm>
            <a:off x="5664200" y="2617788"/>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7" name="Line 53"/>
          <p:cNvSpPr>
            <a:spLocks noChangeShapeType="1"/>
          </p:cNvSpPr>
          <p:nvPr/>
        </p:nvSpPr>
        <p:spPr bwMode="auto">
          <a:xfrm>
            <a:off x="5773738" y="2630488"/>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8" name="Line 54"/>
          <p:cNvSpPr>
            <a:spLocks noChangeShapeType="1"/>
          </p:cNvSpPr>
          <p:nvPr/>
        </p:nvSpPr>
        <p:spPr bwMode="auto">
          <a:xfrm>
            <a:off x="5881688" y="2643188"/>
            <a:ext cx="53975" cy="95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9" name="Line 55"/>
          <p:cNvSpPr>
            <a:spLocks noChangeShapeType="1"/>
          </p:cNvSpPr>
          <p:nvPr/>
        </p:nvSpPr>
        <p:spPr bwMode="auto">
          <a:xfrm>
            <a:off x="6011863" y="2636838"/>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0" name="Line 56"/>
          <p:cNvSpPr>
            <a:spLocks noChangeShapeType="1"/>
          </p:cNvSpPr>
          <p:nvPr/>
        </p:nvSpPr>
        <p:spPr bwMode="auto">
          <a:xfrm>
            <a:off x="6099175" y="2671763"/>
            <a:ext cx="55563"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1" name="Line 57"/>
          <p:cNvSpPr>
            <a:spLocks noChangeShapeType="1"/>
          </p:cNvSpPr>
          <p:nvPr/>
        </p:nvSpPr>
        <p:spPr bwMode="auto">
          <a:xfrm>
            <a:off x="6208713" y="2686050"/>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2" name="Line 58"/>
          <p:cNvSpPr>
            <a:spLocks noChangeShapeType="1"/>
          </p:cNvSpPr>
          <p:nvPr/>
        </p:nvSpPr>
        <p:spPr bwMode="auto">
          <a:xfrm>
            <a:off x="6318250" y="2698750"/>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Line 59"/>
          <p:cNvSpPr>
            <a:spLocks noChangeShapeType="1"/>
          </p:cNvSpPr>
          <p:nvPr/>
        </p:nvSpPr>
        <p:spPr bwMode="auto">
          <a:xfrm>
            <a:off x="6426200" y="2711450"/>
            <a:ext cx="53975" cy="95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4" name="Line 60"/>
          <p:cNvSpPr>
            <a:spLocks noChangeShapeType="1"/>
          </p:cNvSpPr>
          <p:nvPr/>
        </p:nvSpPr>
        <p:spPr bwMode="auto">
          <a:xfrm>
            <a:off x="6535738" y="2727325"/>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Line 61"/>
          <p:cNvSpPr>
            <a:spLocks noChangeShapeType="1"/>
          </p:cNvSpPr>
          <p:nvPr/>
        </p:nvSpPr>
        <p:spPr bwMode="auto">
          <a:xfrm>
            <a:off x="6643688" y="2740025"/>
            <a:ext cx="55562"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Line 62"/>
          <p:cNvSpPr>
            <a:spLocks noChangeShapeType="1"/>
          </p:cNvSpPr>
          <p:nvPr/>
        </p:nvSpPr>
        <p:spPr bwMode="auto">
          <a:xfrm>
            <a:off x="6753225" y="2754313"/>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7" name="Line 63"/>
          <p:cNvSpPr>
            <a:spLocks noChangeShapeType="1"/>
          </p:cNvSpPr>
          <p:nvPr/>
        </p:nvSpPr>
        <p:spPr bwMode="auto">
          <a:xfrm>
            <a:off x="6862763" y="2767013"/>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8" name="Line 64"/>
          <p:cNvSpPr>
            <a:spLocks noChangeShapeType="1"/>
          </p:cNvSpPr>
          <p:nvPr/>
        </p:nvSpPr>
        <p:spPr bwMode="auto">
          <a:xfrm>
            <a:off x="6970713" y="2779713"/>
            <a:ext cx="55562" cy="95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9" name="Line 65"/>
          <p:cNvSpPr>
            <a:spLocks noChangeShapeType="1"/>
          </p:cNvSpPr>
          <p:nvPr/>
        </p:nvSpPr>
        <p:spPr bwMode="auto">
          <a:xfrm>
            <a:off x="7080250" y="2795588"/>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0" name="Line 66"/>
          <p:cNvSpPr>
            <a:spLocks noChangeShapeType="1"/>
          </p:cNvSpPr>
          <p:nvPr/>
        </p:nvSpPr>
        <p:spPr bwMode="auto">
          <a:xfrm>
            <a:off x="7188200" y="2808288"/>
            <a:ext cx="55563"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1" name="Line 67"/>
          <p:cNvSpPr>
            <a:spLocks noChangeShapeType="1"/>
          </p:cNvSpPr>
          <p:nvPr/>
        </p:nvSpPr>
        <p:spPr bwMode="auto">
          <a:xfrm>
            <a:off x="7297738" y="2822575"/>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2" name="Line 68"/>
          <p:cNvSpPr>
            <a:spLocks noChangeShapeType="1"/>
          </p:cNvSpPr>
          <p:nvPr/>
        </p:nvSpPr>
        <p:spPr bwMode="auto">
          <a:xfrm>
            <a:off x="7407275" y="2835275"/>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3" name="Line 69"/>
          <p:cNvSpPr>
            <a:spLocks noChangeShapeType="1"/>
          </p:cNvSpPr>
          <p:nvPr/>
        </p:nvSpPr>
        <p:spPr bwMode="auto">
          <a:xfrm>
            <a:off x="7515225" y="2849563"/>
            <a:ext cx="55563" cy="793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4" name="Line 70"/>
          <p:cNvSpPr>
            <a:spLocks noChangeShapeType="1"/>
          </p:cNvSpPr>
          <p:nvPr/>
        </p:nvSpPr>
        <p:spPr bwMode="auto">
          <a:xfrm>
            <a:off x="7624763" y="2863850"/>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5" name="Line 71"/>
          <p:cNvSpPr>
            <a:spLocks noChangeShapeType="1"/>
          </p:cNvSpPr>
          <p:nvPr/>
        </p:nvSpPr>
        <p:spPr bwMode="auto">
          <a:xfrm>
            <a:off x="7734300" y="2876550"/>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6" name="Line 72"/>
          <p:cNvSpPr>
            <a:spLocks noChangeShapeType="1"/>
          </p:cNvSpPr>
          <p:nvPr/>
        </p:nvSpPr>
        <p:spPr bwMode="auto">
          <a:xfrm>
            <a:off x="7842250" y="2890838"/>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7" name="Line 73"/>
          <p:cNvSpPr>
            <a:spLocks noChangeShapeType="1"/>
          </p:cNvSpPr>
          <p:nvPr/>
        </p:nvSpPr>
        <p:spPr bwMode="auto">
          <a:xfrm>
            <a:off x="7951788" y="2905125"/>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8" name="Line 74"/>
          <p:cNvSpPr>
            <a:spLocks noChangeShapeType="1"/>
          </p:cNvSpPr>
          <p:nvPr/>
        </p:nvSpPr>
        <p:spPr bwMode="auto">
          <a:xfrm>
            <a:off x="8059738" y="2917825"/>
            <a:ext cx="55562" cy="79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9" name="Line 75"/>
          <p:cNvSpPr>
            <a:spLocks noChangeShapeType="1"/>
          </p:cNvSpPr>
          <p:nvPr/>
        </p:nvSpPr>
        <p:spPr bwMode="auto">
          <a:xfrm>
            <a:off x="8169275" y="2932113"/>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0" name="Line 76"/>
          <p:cNvSpPr>
            <a:spLocks noChangeShapeType="1"/>
          </p:cNvSpPr>
          <p:nvPr/>
        </p:nvSpPr>
        <p:spPr bwMode="auto">
          <a:xfrm>
            <a:off x="8278813" y="2944813"/>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1" name="Line 77"/>
          <p:cNvSpPr>
            <a:spLocks noChangeShapeType="1"/>
          </p:cNvSpPr>
          <p:nvPr/>
        </p:nvSpPr>
        <p:spPr bwMode="auto">
          <a:xfrm>
            <a:off x="8386763" y="2960688"/>
            <a:ext cx="55562"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2" name="Line 78"/>
          <p:cNvSpPr>
            <a:spLocks noChangeShapeType="1"/>
          </p:cNvSpPr>
          <p:nvPr/>
        </p:nvSpPr>
        <p:spPr bwMode="auto">
          <a:xfrm>
            <a:off x="8496300" y="2973388"/>
            <a:ext cx="53975" cy="63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3" name="Line 79"/>
          <p:cNvSpPr>
            <a:spLocks noChangeShapeType="1"/>
          </p:cNvSpPr>
          <p:nvPr/>
        </p:nvSpPr>
        <p:spPr bwMode="auto">
          <a:xfrm>
            <a:off x="8604250" y="2986088"/>
            <a:ext cx="55563" cy="793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4" name="Rectangle 80"/>
          <p:cNvSpPr>
            <a:spLocks noChangeArrowheads="1"/>
          </p:cNvSpPr>
          <p:nvPr/>
        </p:nvSpPr>
        <p:spPr bwMode="auto">
          <a:xfrm>
            <a:off x="190500" y="3479800"/>
            <a:ext cx="8509000" cy="479425"/>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45" name="Rectangle 81"/>
          <p:cNvSpPr>
            <a:spLocks noChangeArrowheads="1"/>
          </p:cNvSpPr>
          <p:nvPr/>
        </p:nvSpPr>
        <p:spPr bwMode="auto">
          <a:xfrm>
            <a:off x="4103688" y="3573463"/>
            <a:ext cx="828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400" b="1">
                <a:solidFill>
                  <a:srgbClr val="CC0000"/>
                </a:solidFill>
                <a:latin typeface="宋体" panose="02010600030101010101" pitchFamily="2" charset="-122"/>
                <a:ea typeface="宋体" panose="02010600030101010101" pitchFamily="2" charset="-122"/>
              </a:rPr>
              <a:t>序号</a:t>
            </a:r>
            <a:endParaRPr lang="zh-CN" altLang="en-US" sz="2400" b="1">
              <a:solidFill>
                <a:srgbClr val="CC0000"/>
              </a:solidFill>
              <a:ea typeface="宋体" panose="02010600030101010101" pitchFamily="2" charset="-122"/>
            </a:endParaRPr>
          </a:p>
        </p:txBody>
      </p:sp>
      <p:sp>
        <p:nvSpPr>
          <p:cNvPr id="11346" name="Rectangle 82"/>
          <p:cNvSpPr>
            <a:spLocks noChangeArrowheads="1"/>
          </p:cNvSpPr>
          <p:nvPr/>
        </p:nvSpPr>
        <p:spPr bwMode="auto">
          <a:xfrm>
            <a:off x="190500" y="4443413"/>
            <a:ext cx="850900" cy="479425"/>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47" name="Rectangle 83"/>
          <p:cNvSpPr>
            <a:spLocks noChangeArrowheads="1"/>
          </p:cNvSpPr>
          <p:nvPr/>
        </p:nvSpPr>
        <p:spPr bwMode="auto">
          <a:xfrm>
            <a:off x="323850" y="4479925"/>
            <a:ext cx="69691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1400" b="1">
                <a:solidFill>
                  <a:srgbClr val="000000"/>
                </a:solidFill>
                <a:latin typeface="宋体" panose="02010600030101010101" pitchFamily="2" charset="-122"/>
                <a:ea typeface="黑体" panose="02010609060101010101" pitchFamily="49" charset="-122"/>
              </a:rPr>
              <a:t>4</a:t>
            </a:r>
            <a:r>
              <a:rPr lang="zh-CN" altLang="en-US" sz="1400" b="1">
                <a:solidFill>
                  <a:srgbClr val="000000"/>
                </a:solidFill>
                <a:latin typeface="宋体" panose="02010600030101010101" pitchFamily="2" charset="-122"/>
                <a:ea typeface="黑体" panose="02010609060101010101" pitchFamily="49" charset="-122"/>
              </a:rPr>
              <a:t>位头部长度</a:t>
            </a:r>
            <a:endParaRPr lang="zh-CN" altLang="en-US" sz="1400" b="1">
              <a:ea typeface="黑体" panose="02010609060101010101" pitchFamily="49" charset="-122"/>
            </a:endParaRPr>
          </a:p>
        </p:txBody>
      </p:sp>
      <p:sp>
        <p:nvSpPr>
          <p:cNvPr id="11348" name="Rectangle 84"/>
          <p:cNvSpPr>
            <a:spLocks noChangeArrowheads="1"/>
          </p:cNvSpPr>
          <p:nvPr/>
        </p:nvSpPr>
        <p:spPr bwMode="auto">
          <a:xfrm>
            <a:off x="190500" y="4922838"/>
            <a:ext cx="4168775" cy="481012"/>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49" name="Rectangle 85"/>
          <p:cNvSpPr>
            <a:spLocks noChangeArrowheads="1"/>
          </p:cNvSpPr>
          <p:nvPr/>
        </p:nvSpPr>
        <p:spPr bwMode="auto">
          <a:xfrm>
            <a:off x="1608138" y="5018088"/>
            <a:ext cx="23161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400" b="1">
                <a:solidFill>
                  <a:srgbClr val="000000"/>
                </a:solidFill>
                <a:latin typeface="宋体" panose="02010600030101010101" pitchFamily="2" charset="-122"/>
                <a:ea typeface="宋体" panose="02010600030101010101" pitchFamily="2" charset="-122"/>
              </a:rPr>
              <a:t>校验和（</a:t>
            </a:r>
            <a:r>
              <a:rPr lang="en-US" altLang="zh-CN" sz="2400" b="1">
                <a:solidFill>
                  <a:srgbClr val="000000"/>
                </a:solidFill>
                <a:latin typeface="宋体" panose="02010600030101010101" pitchFamily="2" charset="-122"/>
                <a:ea typeface="宋体" panose="02010600030101010101" pitchFamily="2" charset="-122"/>
              </a:rPr>
              <a:t>16</a:t>
            </a:r>
            <a:r>
              <a:rPr lang="zh-CN" altLang="en-US" sz="2400" b="1">
                <a:solidFill>
                  <a:srgbClr val="000000"/>
                </a:solidFill>
                <a:latin typeface="宋体" panose="02010600030101010101" pitchFamily="2" charset="-122"/>
                <a:ea typeface="宋体" panose="02010600030101010101" pitchFamily="2" charset="-122"/>
              </a:rPr>
              <a:t>位）</a:t>
            </a:r>
            <a:endParaRPr lang="zh-CN" altLang="en-US" sz="2400" b="1">
              <a:ea typeface="宋体" panose="02010600030101010101" pitchFamily="2" charset="-122"/>
            </a:endParaRPr>
          </a:p>
        </p:txBody>
      </p:sp>
      <p:sp>
        <p:nvSpPr>
          <p:cNvPr id="11350" name="Rectangle 86"/>
          <p:cNvSpPr>
            <a:spLocks noChangeArrowheads="1"/>
          </p:cNvSpPr>
          <p:nvPr/>
        </p:nvSpPr>
        <p:spPr bwMode="auto">
          <a:xfrm>
            <a:off x="4359275" y="4443413"/>
            <a:ext cx="4340225" cy="479425"/>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51" name="Rectangle 87"/>
          <p:cNvSpPr>
            <a:spLocks noChangeArrowheads="1"/>
          </p:cNvSpPr>
          <p:nvPr/>
        </p:nvSpPr>
        <p:spPr bwMode="auto">
          <a:xfrm>
            <a:off x="6191250" y="4522788"/>
            <a:ext cx="1693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400" b="1">
                <a:solidFill>
                  <a:srgbClr val="CC0000"/>
                </a:solidFill>
                <a:latin typeface="宋体" panose="02010600030101010101" pitchFamily="2" charset="-122"/>
                <a:ea typeface="宋体" panose="02010600030101010101" pitchFamily="2" charset="-122"/>
              </a:rPr>
              <a:t>窗口大小</a:t>
            </a:r>
            <a:endParaRPr lang="zh-CN" altLang="en-US" sz="2400" b="1">
              <a:solidFill>
                <a:srgbClr val="CC0000"/>
              </a:solidFill>
              <a:ea typeface="宋体" panose="02010600030101010101" pitchFamily="2" charset="-122"/>
            </a:endParaRPr>
          </a:p>
        </p:txBody>
      </p:sp>
      <p:sp>
        <p:nvSpPr>
          <p:cNvPr id="11352" name="Rectangle 88"/>
          <p:cNvSpPr>
            <a:spLocks noChangeArrowheads="1"/>
          </p:cNvSpPr>
          <p:nvPr/>
        </p:nvSpPr>
        <p:spPr bwMode="auto">
          <a:xfrm>
            <a:off x="190500" y="5403850"/>
            <a:ext cx="8509000" cy="801688"/>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53" name="Rectangle 89"/>
          <p:cNvSpPr>
            <a:spLocks noChangeArrowheads="1"/>
          </p:cNvSpPr>
          <p:nvPr/>
        </p:nvSpPr>
        <p:spPr bwMode="auto">
          <a:xfrm>
            <a:off x="4019550" y="5716588"/>
            <a:ext cx="170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400" b="1">
                <a:solidFill>
                  <a:srgbClr val="000000"/>
                </a:solidFill>
                <a:latin typeface="宋体" panose="02010600030101010101" pitchFamily="2" charset="-122"/>
                <a:ea typeface="宋体" panose="02010600030101010101" pitchFamily="2" charset="-122"/>
              </a:rPr>
              <a:t>选项及填充</a:t>
            </a:r>
            <a:endParaRPr lang="zh-CN" altLang="en-US" sz="2400" b="1">
              <a:ea typeface="宋体" panose="02010600030101010101" pitchFamily="2" charset="-122"/>
            </a:endParaRPr>
          </a:p>
        </p:txBody>
      </p:sp>
      <p:sp>
        <p:nvSpPr>
          <p:cNvPr id="11354" name="Rectangle 90"/>
          <p:cNvSpPr>
            <a:spLocks noChangeArrowheads="1"/>
          </p:cNvSpPr>
          <p:nvPr/>
        </p:nvSpPr>
        <p:spPr bwMode="auto">
          <a:xfrm>
            <a:off x="190500" y="3959225"/>
            <a:ext cx="8509000" cy="484188"/>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55" name="Rectangle 91"/>
          <p:cNvSpPr>
            <a:spLocks noChangeArrowheads="1"/>
          </p:cNvSpPr>
          <p:nvPr/>
        </p:nvSpPr>
        <p:spPr bwMode="auto">
          <a:xfrm>
            <a:off x="4003675" y="4056063"/>
            <a:ext cx="1073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400" b="1">
                <a:solidFill>
                  <a:srgbClr val="CC0000"/>
                </a:solidFill>
                <a:latin typeface="宋体" panose="02010600030101010101" pitchFamily="2" charset="-122"/>
                <a:ea typeface="宋体" panose="02010600030101010101" pitchFamily="2" charset="-122"/>
              </a:rPr>
              <a:t>确认号</a:t>
            </a:r>
            <a:endParaRPr lang="zh-CN" altLang="en-US" sz="2400" b="1">
              <a:solidFill>
                <a:srgbClr val="CC0000"/>
              </a:solidFill>
              <a:ea typeface="宋体" panose="02010600030101010101" pitchFamily="2" charset="-122"/>
            </a:endParaRPr>
          </a:p>
        </p:txBody>
      </p:sp>
      <p:sp>
        <p:nvSpPr>
          <p:cNvPr id="11356" name="Rectangle 92"/>
          <p:cNvSpPr>
            <a:spLocks noChangeArrowheads="1"/>
          </p:cNvSpPr>
          <p:nvPr/>
        </p:nvSpPr>
        <p:spPr bwMode="auto">
          <a:xfrm>
            <a:off x="1041400" y="4443413"/>
            <a:ext cx="765175" cy="479425"/>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57" name="Rectangle 93"/>
          <p:cNvSpPr>
            <a:spLocks noChangeArrowheads="1"/>
          </p:cNvSpPr>
          <p:nvPr/>
        </p:nvSpPr>
        <p:spPr bwMode="auto">
          <a:xfrm>
            <a:off x="1116013" y="4508500"/>
            <a:ext cx="86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400" b="1">
                <a:solidFill>
                  <a:srgbClr val="000000"/>
                </a:solidFill>
                <a:latin typeface="宋体" panose="02010600030101010101" pitchFamily="2" charset="-122"/>
                <a:ea typeface="宋体" panose="02010600030101010101" pitchFamily="2" charset="-122"/>
              </a:rPr>
              <a:t>保留</a:t>
            </a:r>
            <a:endParaRPr lang="zh-CN" altLang="en-US" sz="2400" b="1">
              <a:ea typeface="宋体" panose="02010600030101010101" pitchFamily="2" charset="-122"/>
            </a:endParaRPr>
          </a:p>
        </p:txBody>
      </p:sp>
      <p:sp>
        <p:nvSpPr>
          <p:cNvPr id="11358" name="Rectangle 94"/>
          <p:cNvSpPr>
            <a:spLocks noChangeArrowheads="1"/>
          </p:cNvSpPr>
          <p:nvPr/>
        </p:nvSpPr>
        <p:spPr bwMode="auto">
          <a:xfrm>
            <a:off x="1806575" y="4443413"/>
            <a:ext cx="427038" cy="479425"/>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59" name="Rectangle 95"/>
          <p:cNvSpPr>
            <a:spLocks noChangeArrowheads="1"/>
          </p:cNvSpPr>
          <p:nvPr/>
        </p:nvSpPr>
        <p:spPr bwMode="auto">
          <a:xfrm>
            <a:off x="1862138" y="4594225"/>
            <a:ext cx="406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1800" b="1">
                <a:solidFill>
                  <a:srgbClr val="000000"/>
                </a:solidFill>
                <a:latin typeface="宋体" panose="02010600030101010101" pitchFamily="2" charset="-122"/>
                <a:ea typeface="宋体" panose="02010600030101010101" pitchFamily="2" charset="-122"/>
              </a:rPr>
              <a:t>URG</a:t>
            </a:r>
            <a:endParaRPr lang="en-US" altLang="zh-CN" sz="1800" b="1">
              <a:ea typeface="宋体" panose="02010600030101010101" pitchFamily="2" charset="-122"/>
            </a:endParaRPr>
          </a:p>
        </p:txBody>
      </p:sp>
      <p:sp>
        <p:nvSpPr>
          <p:cNvPr id="11360" name="Rectangle 96"/>
          <p:cNvSpPr>
            <a:spLocks noChangeArrowheads="1"/>
          </p:cNvSpPr>
          <p:nvPr/>
        </p:nvSpPr>
        <p:spPr bwMode="auto">
          <a:xfrm>
            <a:off x="2233613" y="4443413"/>
            <a:ext cx="423862" cy="479425"/>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61" name="Rectangle 97"/>
          <p:cNvSpPr>
            <a:spLocks noChangeArrowheads="1"/>
          </p:cNvSpPr>
          <p:nvPr/>
        </p:nvSpPr>
        <p:spPr bwMode="auto">
          <a:xfrm>
            <a:off x="2287588" y="4594225"/>
            <a:ext cx="412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1800" b="1">
                <a:solidFill>
                  <a:srgbClr val="CC0000"/>
                </a:solidFill>
                <a:latin typeface="宋体" panose="02010600030101010101" pitchFamily="2" charset="-122"/>
                <a:ea typeface="宋体" panose="02010600030101010101" pitchFamily="2" charset="-122"/>
              </a:rPr>
              <a:t>ACK</a:t>
            </a:r>
            <a:endParaRPr lang="en-US" altLang="zh-CN" sz="1800" b="1">
              <a:solidFill>
                <a:srgbClr val="CC0000"/>
              </a:solidFill>
              <a:ea typeface="宋体" panose="02010600030101010101" pitchFamily="2" charset="-122"/>
            </a:endParaRPr>
          </a:p>
        </p:txBody>
      </p:sp>
      <p:sp>
        <p:nvSpPr>
          <p:cNvPr id="11362" name="Rectangle 98"/>
          <p:cNvSpPr>
            <a:spLocks noChangeArrowheads="1"/>
          </p:cNvSpPr>
          <p:nvPr/>
        </p:nvSpPr>
        <p:spPr bwMode="auto">
          <a:xfrm>
            <a:off x="2657475" y="4443413"/>
            <a:ext cx="427038" cy="479425"/>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63" name="Rectangle 99"/>
          <p:cNvSpPr>
            <a:spLocks noChangeArrowheads="1"/>
          </p:cNvSpPr>
          <p:nvPr/>
        </p:nvSpPr>
        <p:spPr bwMode="auto">
          <a:xfrm>
            <a:off x="2713038" y="4594225"/>
            <a:ext cx="419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1800" b="1">
                <a:solidFill>
                  <a:srgbClr val="000000"/>
                </a:solidFill>
                <a:latin typeface="宋体" panose="02010600030101010101" pitchFamily="2" charset="-122"/>
                <a:ea typeface="宋体" panose="02010600030101010101" pitchFamily="2" charset="-122"/>
              </a:rPr>
              <a:t>PSH</a:t>
            </a:r>
            <a:endParaRPr lang="en-US" altLang="zh-CN" sz="1800" b="1">
              <a:ea typeface="宋体" panose="02010600030101010101" pitchFamily="2" charset="-122"/>
            </a:endParaRPr>
          </a:p>
        </p:txBody>
      </p:sp>
      <p:sp>
        <p:nvSpPr>
          <p:cNvPr id="11364" name="Rectangle 100"/>
          <p:cNvSpPr>
            <a:spLocks noChangeArrowheads="1"/>
          </p:cNvSpPr>
          <p:nvPr/>
        </p:nvSpPr>
        <p:spPr bwMode="auto">
          <a:xfrm>
            <a:off x="3084513" y="4443413"/>
            <a:ext cx="423862" cy="479425"/>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65" name="Rectangle 101"/>
          <p:cNvSpPr>
            <a:spLocks noChangeArrowheads="1"/>
          </p:cNvSpPr>
          <p:nvPr/>
        </p:nvSpPr>
        <p:spPr bwMode="auto">
          <a:xfrm>
            <a:off x="3140075" y="4594225"/>
            <a:ext cx="495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1800" b="1">
                <a:solidFill>
                  <a:srgbClr val="000000"/>
                </a:solidFill>
                <a:latin typeface="宋体" panose="02010600030101010101" pitchFamily="2" charset="-122"/>
                <a:ea typeface="宋体" panose="02010600030101010101" pitchFamily="2" charset="-122"/>
              </a:rPr>
              <a:t>RST</a:t>
            </a:r>
            <a:endParaRPr lang="en-US" altLang="zh-CN" sz="1800" b="1">
              <a:ea typeface="宋体" panose="02010600030101010101" pitchFamily="2" charset="-122"/>
            </a:endParaRPr>
          </a:p>
        </p:txBody>
      </p:sp>
      <p:sp>
        <p:nvSpPr>
          <p:cNvPr id="11366" name="Rectangle 102"/>
          <p:cNvSpPr>
            <a:spLocks noChangeArrowheads="1"/>
          </p:cNvSpPr>
          <p:nvPr/>
        </p:nvSpPr>
        <p:spPr bwMode="auto">
          <a:xfrm>
            <a:off x="3508375" y="4443413"/>
            <a:ext cx="427038" cy="479425"/>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67" name="Rectangle 103"/>
          <p:cNvSpPr>
            <a:spLocks noChangeArrowheads="1"/>
          </p:cNvSpPr>
          <p:nvPr/>
        </p:nvSpPr>
        <p:spPr bwMode="auto">
          <a:xfrm>
            <a:off x="3563938" y="4594225"/>
            <a:ext cx="431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1800" b="1">
                <a:solidFill>
                  <a:srgbClr val="CC0000"/>
                </a:solidFill>
                <a:latin typeface="宋体" panose="02010600030101010101" pitchFamily="2" charset="-122"/>
                <a:ea typeface="宋体" panose="02010600030101010101" pitchFamily="2" charset="-122"/>
              </a:rPr>
              <a:t>SYN</a:t>
            </a:r>
            <a:endParaRPr lang="en-US" altLang="zh-CN" sz="1800" b="1">
              <a:solidFill>
                <a:srgbClr val="CC0000"/>
              </a:solidFill>
              <a:ea typeface="宋体" panose="02010600030101010101" pitchFamily="2" charset="-122"/>
            </a:endParaRPr>
          </a:p>
        </p:txBody>
      </p:sp>
      <p:sp>
        <p:nvSpPr>
          <p:cNvPr id="11368" name="Rectangle 104"/>
          <p:cNvSpPr>
            <a:spLocks noChangeArrowheads="1"/>
          </p:cNvSpPr>
          <p:nvPr/>
        </p:nvSpPr>
        <p:spPr bwMode="auto">
          <a:xfrm>
            <a:off x="3935413" y="4443413"/>
            <a:ext cx="423862" cy="479425"/>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69" name="Rectangle 105"/>
          <p:cNvSpPr>
            <a:spLocks noChangeArrowheads="1"/>
          </p:cNvSpPr>
          <p:nvPr/>
        </p:nvSpPr>
        <p:spPr bwMode="auto">
          <a:xfrm>
            <a:off x="3990975" y="4594225"/>
            <a:ext cx="436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1800" b="1">
                <a:solidFill>
                  <a:srgbClr val="CC0000"/>
                </a:solidFill>
                <a:latin typeface="宋体" panose="02010600030101010101" pitchFamily="2" charset="-122"/>
                <a:ea typeface="宋体" panose="02010600030101010101" pitchFamily="2" charset="-122"/>
              </a:rPr>
              <a:t>FIN</a:t>
            </a:r>
            <a:endParaRPr lang="en-US" altLang="zh-CN" sz="1800" b="1">
              <a:solidFill>
                <a:srgbClr val="CC0000"/>
              </a:solidFill>
              <a:ea typeface="宋体" panose="02010600030101010101" pitchFamily="2" charset="-122"/>
            </a:endParaRPr>
          </a:p>
        </p:txBody>
      </p:sp>
      <p:sp>
        <p:nvSpPr>
          <p:cNvPr id="11370" name="Rectangle 106"/>
          <p:cNvSpPr>
            <a:spLocks noChangeArrowheads="1"/>
          </p:cNvSpPr>
          <p:nvPr/>
        </p:nvSpPr>
        <p:spPr bwMode="auto">
          <a:xfrm>
            <a:off x="4359275" y="4922838"/>
            <a:ext cx="4340225" cy="481012"/>
          </a:xfrm>
          <a:prstGeom prst="rect">
            <a:avLst/>
          </a:prstGeom>
          <a:solidFill>
            <a:srgbClr val="E6E6E6"/>
          </a:solidFill>
          <a:ln w="14288">
            <a:solidFill>
              <a:srgbClr val="000000"/>
            </a:solidFill>
            <a:miter lim="800000"/>
            <a:headEnd/>
            <a:tailEnd/>
          </a:ln>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11371" name="Rectangle 107"/>
          <p:cNvSpPr>
            <a:spLocks noChangeArrowheads="1"/>
          </p:cNvSpPr>
          <p:nvPr/>
        </p:nvSpPr>
        <p:spPr bwMode="auto">
          <a:xfrm>
            <a:off x="6191250" y="5018088"/>
            <a:ext cx="1909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2400" b="1">
                <a:solidFill>
                  <a:srgbClr val="000000"/>
                </a:solidFill>
                <a:latin typeface="宋体" panose="02010600030101010101" pitchFamily="2" charset="-122"/>
                <a:ea typeface="宋体" panose="02010600030101010101" pitchFamily="2" charset="-122"/>
              </a:rPr>
              <a:t>紧急指针</a:t>
            </a:r>
            <a:endParaRPr lang="zh-CN" altLang="en-US" sz="2400" b="1">
              <a:ea typeface="宋体" panose="02010600030101010101" pitchFamily="2" charset="-122"/>
            </a:endParaRPr>
          </a:p>
        </p:txBody>
      </p:sp>
      <p:sp>
        <p:nvSpPr>
          <p:cNvPr id="11372" name="Rectangle 108"/>
          <p:cNvSpPr>
            <a:spLocks noChangeArrowheads="1"/>
          </p:cNvSpPr>
          <p:nvPr/>
        </p:nvSpPr>
        <p:spPr bwMode="auto">
          <a:xfrm>
            <a:off x="147638" y="2751138"/>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1300">
                <a:solidFill>
                  <a:srgbClr val="000000"/>
                </a:solidFill>
                <a:latin typeface="宋体" panose="02010600030101010101" pitchFamily="2" charset="-122"/>
                <a:ea typeface="宋体" panose="02010600030101010101" pitchFamily="2" charset="-122"/>
              </a:rPr>
              <a:t>0</a:t>
            </a:r>
            <a:endParaRPr lang="en-US" altLang="zh-CN" sz="1800">
              <a:ea typeface="宋体" panose="02010600030101010101" pitchFamily="2" charset="-122"/>
            </a:endParaRPr>
          </a:p>
        </p:txBody>
      </p:sp>
      <p:sp>
        <p:nvSpPr>
          <p:cNvPr id="11373" name="Rectangle 109"/>
          <p:cNvSpPr>
            <a:spLocks noChangeArrowheads="1"/>
          </p:cNvSpPr>
          <p:nvPr/>
        </p:nvSpPr>
        <p:spPr bwMode="auto">
          <a:xfrm>
            <a:off x="4030663" y="266541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2400">
                <a:solidFill>
                  <a:srgbClr val="000000"/>
                </a:solidFill>
                <a:latin typeface="宋体" panose="02010600030101010101" pitchFamily="2" charset="-122"/>
                <a:ea typeface="宋体" panose="02010600030101010101" pitchFamily="2" charset="-122"/>
              </a:rPr>
              <a:t>15</a:t>
            </a:r>
            <a:endParaRPr lang="en-US" altLang="zh-CN" sz="2400">
              <a:ea typeface="宋体" panose="02010600030101010101" pitchFamily="2" charset="-122"/>
            </a:endParaRPr>
          </a:p>
        </p:txBody>
      </p:sp>
      <p:sp>
        <p:nvSpPr>
          <p:cNvPr id="11374" name="Rectangle 110"/>
          <p:cNvSpPr>
            <a:spLocks noChangeArrowheads="1"/>
          </p:cNvSpPr>
          <p:nvPr/>
        </p:nvSpPr>
        <p:spPr bwMode="auto">
          <a:xfrm>
            <a:off x="4400550" y="266541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2400">
                <a:solidFill>
                  <a:srgbClr val="000000"/>
                </a:solidFill>
                <a:latin typeface="宋体" panose="02010600030101010101" pitchFamily="2" charset="-122"/>
                <a:ea typeface="宋体" panose="02010600030101010101" pitchFamily="2" charset="-122"/>
              </a:rPr>
              <a:t>16</a:t>
            </a:r>
            <a:endParaRPr lang="en-US" altLang="zh-CN" sz="2400">
              <a:ea typeface="宋体" panose="02010600030101010101" pitchFamily="2" charset="-122"/>
            </a:endParaRPr>
          </a:p>
        </p:txBody>
      </p:sp>
      <p:sp>
        <p:nvSpPr>
          <p:cNvPr id="11375" name="Rectangle 111"/>
          <p:cNvSpPr>
            <a:spLocks noChangeArrowheads="1"/>
          </p:cNvSpPr>
          <p:nvPr/>
        </p:nvSpPr>
        <p:spPr bwMode="auto">
          <a:xfrm>
            <a:off x="8532813" y="2636838"/>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sz="2400">
                <a:solidFill>
                  <a:srgbClr val="000000"/>
                </a:solidFill>
                <a:latin typeface="宋体" panose="02010600030101010101" pitchFamily="2" charset="-122"/>
                <a:ea typeface="宋体" panose="02010600030101010101" pitchFamily="2" charset="-122"/>
              </a:rPr>
              <a:t>31</a:t>
            </a:r>
            <a:endParaRPr lang="en-US" altLang="zh-CN" sz="2400">
              <a:ea typeface="宋体" panose="02010600030101010101" pitchFamily="2" charset="-122"/>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idx="1"/>
          </p:nvPr>
        </p:nvSpPr>
        <p:spPr>
          <a:xfrm>
            <a:off x="323850" y="1628775"/>
            <a:ext cx="3960813" cy="3600450"/>
          </a:xfrm>
        </p:spPr>
        <p:txBody>
          <a:bodyPr/>
          <a:lstStyle/>
          <a:p>
            <a:pPr eaLnBrk="1" hangingPunct="1">
              <a:lnSpc>
                <a:spcPct val="90000"/>
              </a:lnSpc>
              <a:buFont typeface="Wingdings" panose="05000000000000000000" pitchFamily="2" charset="2"/>
              <a:buNone/>
            </a:pPr>
            <a:r>
              <a:rPr lang="zh-CN" altLang="en-US" sz="2800" b="1">
                <a:solidFill>
                  <a:schemeClr val="bg1"/>
                </a:solidFill>
                <a:latin typeface="宋体" panose="02010600030101010101" pitchFamily="2" charset="-122"/>
              </a:rPr>
              <a:t>若主机</a:t>
            </a:r>
            <a:r>
              <a:rPr lang="en-US" altLang="zh-CN" sz="2800" b="1">
                <a:solidFill>
                  <a:schemeClr val="bg1"/>
                </a:solidFill>
                <a:latin typeface="宋体" panose="02010600030101010101" pitchFamily="2" charset="-122"/>
              </a:rPr>
              <a:t>2 </a:t>
            </a:r>
            <a:r>
              <a:rPr lang="zh-CN" altLang="en-US" sz="2800" b="1">
                <a:solidFill>
                  <a:schemeClr val="bg1"/>
                </a:solidFill>
                <a:latin typeface="宋体" panose="02010600030101010101" pitchFamily="2" charset="-122"/>
              </a:rPr>
              <a:t>已正确接收主机</a:t>
            </a:r>
            <a:r>
              <a:rPr lang="en-US" altLang="zh-CN" sz="2800" b="1">
                <a:solidFill>
                  <a:schemeClr val="bg1"/>
                </a:solidFill>
                <a:latin typeface="宋体" panose="02010600030101010101" pitchFamily="2" charset="-122"/>
              </a:rPr>
              <a:t>1 </a:t>
            </a:r>
            <a:r>
              <a:rPr lang="zh-CN" altLang="en-US" sz="2800" b="1">
                <a:solidFill>
                  <a:schemeClr val="bg1"/>
                </a:solidFill>
                <a:latin typeface="宋体" panose="02010600030101010101" pitchFamily="2" charset="-122"/>
              </a:rPr>
              <a:t>的所有分段，则会发送一个数据段正确接收的确认段，同时通知本地相应的应用程序，对方要求关闭连接，接着再发送一个对主机</a:t>
            </a:r>
            <a:r>
              <a:rPr lang="en-US" altLang="zh-CN" sz="2800" b="1">
                <a:solidFill>
                  <a:schemeClr val="bg1"/>
                </a:solidFill>
                <a:latin typeface="宋体" panose="02010600030101010101" pitchFamily="2" charset="-122"/>
              </a:rPr>
              <a:t>1 </a:t>
            </a:r>
            <a:r>
              <a:rPr lang="zh-CN" altLang="en-US" sz="2800" b="1">
                <a:solidFill>
                  <a:schemeClr val="bg1"/>
                </a:solidFill>
                <a:latin typeface="宋体" panose="02010600030101010101" pitchFamily="2" charset="-122"/>
              </a:rPr>
              <a:t>所发送的</a:t>
            </a:r>
            <a:r>
              <a:rPr lang="en-US" altLang="zh-CN" sz="2800" b="1">
                <a:solidFill>
                  <a:schemeClr val="bg1"/>
                </a:solidFill>
                <a:latin typeface="宋体" panose="02010600030101010101" pitchFamily="2" charset="-122"/>
              </a:rPr>
              <a:t>FIN</a:t>
            </a:r>
            <a:r>
              <a:rPr lang="zh-CN" altLang="en-US" sz="2800" b="1">
                <a:solidFill>
                  <a:schemeClr val="bg1"/>
                </a:solidFill>
                <a:latin typeface="宋体" panose="02010600030101010101" pitchFamily="2" charset="-122"/>
              </a:rPr>
              <a:t>段进行确认的应答段。由此便拆除了一个方向的</a:t>
            </a:r>
            <a:r>
              <a:rPr lang="en-US" altLang="zh-CN" sz="2800" b="1">
                <a:solidFill>
                  <a:schemeClr val="bg1"/>
                </a:solidFill>
                <a:latin typeface="宋体" panose="02010600030101010101" pitchFamily="2" charset="-122"/>
              </a:rPr>
              <a:t>TCP</a:t>
            </a:r>
            <a:r>
              <a:rPr lang="zh-CN" altLang="en-US" sz="2800" b="1">
                <a:solidFill>
                  <a:schemeClr val="bg1"/>
                </a:solidFill>
                <a:latin typeface="宋体" panose="02010600030101010101" pitchFamily="2" charset="-122"/>
              </a:rPr>
              <a:t>连接。</a:t>
            </a:r>
          </a:p>
        </p:txBody>
      </p:sp>
      <p:grpSp>
        <p:nvGrpSpPr>
          <p:cNvPr id="93187" name="Group 4"/>
          <p:cNvGrpSpPr>
            <a:grpSpLocks/>
          </p:cNvGrpSpPr>
          <p:nvPr/>
        </p:nvGrpSpPr>
        <p:grpSpPr bwMode="auto">
          <a:xfrm>
            <a:off x="4537075" y="765175"/>
            <a:ext cx="4643438" cy="5300663"/>
            <a:chOff x="1797" y="6163"/>
            <a:chExt cx="5760" cy="4793"/>
          </a:xfrm>
        </p:grpSpPr>
        <p:sp>
          <p:nvSpPr>
            <p:cNvPr id="93189" name="Text Box 5"/>
            <p:cNvSpPr txBox="1">
              <a:spLocks noChangeArrowheads="1"/>
            </p:cNvSpPr>
            <p:nvPr/>
          </p:nvSpPr>
          <p:spPr bwMode="auto">
            <a:xfrm>
              <a:off x="3060" y="10332"/>
              <a:ext cx="3240"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ctr" eaLnBrk="1" hangingPunct="1"/>
              <a:r>
                <a:rPr lang="zh-CN" altLang="en-US" sz="900">
                  <a:latin typeface="Times New Roman" panose="02020603050405020304" pitchFamily="18" charset="0"/>
                  <a:ea typeface="黑体" panose="02010609060101010101" pitchFamily="49" charset="-122"/>
                </a:rPr>
                <a:t>图</a:t>
              </a:r>
              <a:r>
                <a:rPr lang="en-US" altLang="zh-CN" sz="900">
                  <a:latin typeface="Times New Roman" panose="02020603050405020304" pitchFamily="18" charset="0"/>
                  <a:ea typeface="黑体" panose="02010609060101010101" pitchFamily="49" charset="-122"/>
                </a:rPr>
                <a:t>5-9 </a:t>
              </a:r>
              <a:r>
                <a:rPr lang="zh-CN" altLang="en-US" sz="900">
                  <a:latin typeface="Times New Roman" panose="02020603050405020304" pitchFamily="18" charset="0"/>
                  <a:ea typeface="黑体" panose="02010609060101010101" pitchFamily="49" charset="-122"/>
                </a:rPr>
                <a:t>四次握手拆除</a:t>
              </a:r>
              <a:r>
                <a:rPr lang="en-US" altLang="zh-CN" sz="900">
                  <a:latin typeface="Times New Roman" panose="02020603050405020304" pitchFamily="18" charset="0"/>
                  <a:ea typeface="黑体" panose="02010609060101010101" pitchFamily="49" charset="-122"/>
                </a:rPr>
                <a:t>TCP </a:t>
              </a:r>
              <a:r>
                <a:rPr lang="zh-CN" altLang="en-US" sz="900">
                  <a:latin typeface="Times New Roman" panose="02020603050405020304" pitchFamily="18" charset="0"/>
                  <a:ea typeface="黑体" panose="02010609060101010101" pitchFamily="49" charset="-122"/>
                </a:rPr>
                <a:t>连接</a:t>
              </a:r>
              <a:endParaRPr lang="zh-CN" altLang="en-US" sz="1800" u="sng">
                <a:latin typeface="Arial" panose="020B0604020202020204" pitchFamily="34" charset="0"/>
                <a:ea typeface="宋体" panose="02010600030101010101" pitchFamily="2" charset="-122"/>
              </a:endParaRPr>
            </a:p>
          </p:txBody>
        </p:sp>
        <p:pic>
          <p:nvPicPr>
            <p:cNvPr id="931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 y="6163"/>
              <a:ext cx="5760" cy="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5559" name="Line 7"/>
          <p:cNvSpPr>
            <a:spLocks noChangeShapeType="1"/>
          </p:cNvSpPr>
          <p:nvPr/>
        </p:nvSpPr>
        <p:spPr bwMode="auto">
          <a:xfrm flipH="1">
            <a:off x="5867400" y="2349500"/>
            <a:ext cx="1800225" cy="358775"/>
          </a:xfrm>
          <a:prstGeom prst="line">
            <a:avLst/>
          </a:prstGeom>
          <a:noFill/>
          <a:ln w="12700" cap="sq">
            <a:solidFill>
              <a:srgbClr val="FF00FF"/>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5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idx="1"/>
          </p:nvPr>
        </p:nvSpPr>
        <p:spPr>
          <a:xfrm>
            <a:off x="339725" y="1557338"/>
            <a:ext cx="4178300" cy="3455987"/>
          </a:xfrm>
        </p:spPr>
        <p:txBody>
          <a:bodyPr/>
          <a:lstStyle/>
          <a:p>
            <a:pPr eaLnBrk="1" hangingPunct="1">
              <a:lnSpc>
                <a:spcPct val="90000"/>
              </a:lnSpc>
              <a:buFont typeface="Wingdings" panose="05000000000000000000" pitchFamily="2" charset="2"/>
              <a:buNone/>
            </a:pPr>
            <a:r>
              <a:rPr lang="zh-CN" altLang="en-US" sz="2800" b="1">
                <a:solidFill>
                  <a:schemeClr val="bg1"/>
                </a:solidFill>
                <a:latin typeface="宋体" panose="02010600030101010101" pitchFamily="2" charset="-122"/>
              </a:rPr>
              <a:t>但是，此时在相反方向上，主机</a:t>
            </a:r>
            <a:r>
              <a:rPr lang="en-US" altLang="zh-CN" sz="2800" b="1">
                <a:solidFill>
                  <a:schemeClr val="bg1"/>
                </a:solidFill>
                <a:latin typeface="宋体" panose="02010600030101010101" pitchFamily="2" charset="-122"/>
              </a:rPr>
              <a:t>2 </a:t>
            </a:r>
            <a:r>
              <a:rPr lang="zh-CN" altLang="en-US" sz="2800" b="1">
                <a:solidFill>
                  <a:schemeClr val="bg1"/>
                </a:solidFill>
                <a:latin typeface="宋体" panose="02010600030101010101" pitchFamily="2" charset="-122"/>
              </a:rPr>
              <a:t>仍然可以向主机</a:t>
            </a:r>
            <a:r>
              <a:rPr lang="en-US" altLang="zh-CN" sz="2800" b="1">
                <a:solidFill>
                  <a:schemeClr val="bg1"/>
                </a:solidFill>
                <a:latin typeface="宋体" panose="02010600030101010101" pitchFamily="2" charset="-122"/>
              </a:rPr>
              <a:t>1 </a:t>
            </a:r>
            <a:r>
              <a:rPr lang="zh-CN" altLang="en-US" sz="2800" b="1">
                <a:solidFill>
                  <a:schemeClr val="bg1"/>
                </a:solidFill>
                <a:latin typeface="宋体" panose="02010600030101010101" pitchFamily="2" charset="-122"/>
              </a:rPr>
              <a:t>发送数据，直到主机</a:t>
            </a:r>
            <a:r>
              <a:rPr lang="en-US" altLang="zh-CN" sz="2800" b="1">
                <a:solidFill>
                  <a:schemeClr val="bg1"/>
                </a:solidFill>
                <a:latin typeface="宋体" panose="02010600030101010101" pitchFamily="2" charset="-122"/>
              </a:rPr>
              <a:t>2 </a:t>
            </a:r>
            <a:r>
              <a:rPr lang="zh-CN" altLang="en-US" sz="2800" b="1">
                <a:solidFill>
                  <a:schemeClr val="bg1"/>
                </a:solidFill>
                <a:latin typeface="宋体" panose="02010600030101010101" pitchFamily="2" charset="-122"/>
              </a:rPr>
              <a:t>数据发送完毕并要求关闭连接。这个方向上连接的拆除同样要经过（</a:t>
            </a:r>
            <a:r>
              <a:rPr lang="en-US" altLang="zh-CN" sz="2800" b="1">
                <a:solidFill>
                  <a:schemeClr val="bg1"/>
                </a:solidFill>
                <a:latin typeface="宋体" panose="02010600030101010101" pitchFamily="2" charset="-122"/>
              </a:rPr>
              <a:t>1</a:t>
            </a:r>
            <a:r>
              <a:rPr lang="zh-CN" altLang="en-US" sz="2800" b="1">
                <a:solidFill>
                  <a:schemeClr val="bg1"/>
                </a:solidFill>
                <a:latin typeface="宋体" panose="02010600030101010101" pitchFamily="2" charset="-122"/>
              </a:rPr>
              <a:t>）、（</a:t>
            </a:r>
            <a:r>
              <a:rPr lang="en-US" altLang="zh-CN" sz="2800" b="1">
                <a:solidFill>
                  <a:schemeClr val="bg1"/>
                </a:solidFill>
                <a:latin typeface="宋体" panose="02010600030101010101" pitchFamily="2" charset="-122"/>
              </a:rPr>
              <a:t>2</a:t>
            </a:r>
            <a:r>
              <a:rPr lang="zh-CN" altLang="en-US" sz="2800" b="1">
                <a:solidFill>
                  <a:schemeClr val="bg1"/>
                </a:solidFill>
                <a:latin typeface="宋体" panose="02010600030101010101" pitchFamily="2" charset="-122"/>
              </a:rPr>
              <a:t>）两步，由主机</a:t>
            </a:r>
            <a:r>
              <a:rPr lang="en-US" altLang="zh-CN" sz="2800" b="1">
                <a:solidFill>
                  <a:schemeClr val="bg1"/>
                </a:solidFill>
                <a:latin typeface="宋体" panose="02010600030101010101" pitchFamily="2" charset="-122"/>
              </a:rPr>
              <a:t>2</a:t>
            </a:r>
            <a:r>
              <a:rPr lang="zh-CN" altLang="en-US" sz="2800" b="1">
                <a:solidFill>
                  <a:schemeClr val="bg1"/>
                </a:solidFill>
                <a:latin typeface="宋体" panose="02010600030101010101" pitchFamily="2" charset="-122"/>
              </a:rPr>
              <a:t>发起</a:t>
            </a:r>
            <a:r>
              <a:rPr lang="en-US" altLang="zh-CN" sz="2800" b="1">
                <a:solidFill>
                  <a:schemeClr val="bg1"/>
                </a:solidFill>
                <a:latin typeface="宋体" panose="02010600030101010101" pitchFamily="2" charset="-122"/>
              </a:rPr>
              <a:t>FIN</a:t>
            </a:r>
            <a:r>
              <a:rPr lang="zh-CN" altLang="en-US" sz="2800" b="1">
                <a:solidFill>
                  <a:schemeClr val="bg1"/>
                </a:solidFill>
                <a:latin typeface="宋体" panose="02010600030101010101" pitchFamily="2" charset="-122"/>
              </a:rPr>
              <a:t>段，主机</a:t>
            </a:r>
            <a:r>
              <a:rPr lang="en-US" altLang="zh-CN" sz="2800" b="1">
                <a:solidFill>
                  <a:schemeClr val="bg1"/>
                </a:solidFill>
                <a:latin typeface="宋体" panose="02010600030101010101" pitchFamily="2" charset="-122"/>
              </a:rPr>
              <a:t>1</a:t>
            </a:r>
            <a:r>
              <a:rPr lang="zh-CN" altLang="en-US" sz="2800" b="1">
                <a:solidFill>
                  <a:schemeClr val="bg1"/>
                </a:solidFill>
                <a:latin typeface="宋体" panose="02010600030101010101" pitchFamily="2" charset="-122"/>
              </a:rPr>
              <a:t>应答确认</a:t>
            </a:r>
            <a:r>
              <a:rPr lang="en-US" altLang="zh-CN" sz="2800" b="1">
                <a:solidFill>
                  <a:schemeClr val="bg1"/>
                </a:solidFill>
                <a:latin typeface="宋体" panose="02010600030101010101" pitchFamily="2" charset="-122"/>
              </a:rPr>
              <a:t>ACK</a:t>
            </a:r>
            <a:r>
              <a:rPr lang="zh-CN" altLang="en-US" sz="2800" b="1">
                <a:solidFill>
                  <a:schemeClr val="bg1"/>
                </a:solidFill>
                <a:latin typeface="宋体" panose="02010600030101010101" pitchFamily="2" charset="-122"/>
              </a:rPr>
              <a:t>，拆除另一方向的</a:t>
            </a:r>
            <a:r>
              <a:rPr lang="en-US" altLang="zh-CN" sz="2800" b="1">
                <a:solidFill>
                  <a:schemeClr val="bg1"/>
                </a:solidFill>
                <a:latin typeface="宋体" panose="02010600030101010101" pitchFamily="2" charset="-122"/>
              </a:rPr>
              <a:t>TCP</a:t>
            </a:r>
            <a:r>
              <a:rPr lang="zh-CN" altLang="en-US" sz="2800" b="1">
                <a:solidFill>
                  <a:schemeClr val="bg1"/>
                </a:solidFill>
                <a:latin typeface="宋体" panose="02010600030101010101" pitchFamily="2" charset="-122"/>
              </a:rPr>
              <a:t>连接。 </a:t>
            </a:r>
          </a:p>
        </p:txBody>
      </p:sp>
      <p:grpSp>
        <p:nvGrpSpPr>
          <p:cNvPr id="94211" name="Group 4"/>
          <p:cNvGrpSpPr>
            <a:grpSpLocks/>
          </p:cNvGrpSpPr>
          <p:nvPr/>
        </p:nvGrpSpPr>
        <p:grpSpPr bwMode="auto">
          <a:xfrm>
            <a:off x="4500563" y="836613"/>
            <a:ext cx="4643437" cy="5300662"/>
            <a:chOff x="1797" y="6163"/>
            <a:chExt cx="5760" cy="4793"/>
          </a:xfrm>
        </p:grpSpPr>
        <p:sp>
          <p:nvSpPr>
            <p:cNvPr id="94214" name="Text Box 5"/>
            <p:cNvSpPr txBox="1">
              <a:spLocks noChangeArrowheads="1"/>
            </p:cNvSpPr>
            <p:nvPr/>
          </p:nvSpPr>
          <p:spPr bwMode="auto">
            <a:xfrm>
              <a:off x="3060" y="10332"/>
              <a:ext cx="3240"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ctr" eaLnBrk="1" hangingPunct="1"/>
              <a:r>
                <a:rPr lang="zh-CN" altLang="en-US" sz="900">
                  <a:latin typeface="Times New Roman" panose="02020603050405020304" pitchFamily="18" charset="0"/>
                  <a:ea typeface="黑体" panose="02010609060101010101" pitchFamily="49" charset="-122"/>
                </a:rPr>
                <a:t>图</a:t>
              </a:r>
              <a:r>
                <a:rPr lang="en-US" altLang="zh-CN" sz="900">
                  <a:latin typeface="Times New Roman" panose="02020603050405020304" pitchFamily="18" charset="0"/>
                  <a:ea typeface="黑体" panose="02010609060101010101" pitchFamily="49" charset="-122"/>
                </a:rPr>
                <a:t>5-9 </a:t>
              </a:r>
              <a:r>
                <a:rPr lang="zh-CN" altLang="en-US" sz="900">
                  <a:latin typeface="Times New Roman" panose="02020603050405020304" pitchFamily="18" charset="0"/>
                  <a:ea typeface="黑体" panose="02010609060101010101" pitchFamily="49" charset="-122"/>
                </a:rPr>
                <a:t>四次握手拆除</a:t>
              </a:r>
              <a:r>
                <a:rPr lang="en-US" altLang="zh-CN" sz="900">
                  <a:latin typeface="Times New Roman" panose="02020603050405020304" pitchFamily="18" charset="0"/>
                  <a:ea typeface="黑体" panose="02010609060101010101" pitchFamily="49" charset="-122"/>
                </a:rPr>
                <a:t>TCP </a:t>
              </a:r>
              <a:r>
                <a:rPr lang="zh-CN" altLang="en-US" sz="900">
                  <a:latin typeface="Times New Roman" panose="02020603050405020304" pitchFamily="18" charset="0"/>
                  <a:ea typeface="黑体" panose="02010609060101010101" pitchFamily="49" charset="-122"/>
                </a:rPr>
                <a:t>连接</a:t>
              </a:r>
              <a:endParaRPr lang="zh-CN" altLang="en-US" sz="1800" u="sng">
                <a:latin typeface="Arial" panose="020B0604020202020204" pitchFamily="34" charset="0"/>
                <a:ea typeface="宋体" panose="02010600030101010101" pitchFamily="2" charset="-122"/>
              </a:endParaRPr>
            </a:p>
          </p:txBody>
        </p:sp>
        <p:pic>
          <p:nvPicPr>
            <p:cNvPr id="942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 y="6163"/>
              <a:ext cx="5760" cy="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6583" name="Line 7"/>
          <p:cNvSpPr>
            <a:spLocks noChangeShapeType="1"/>
          </p:cNvSpPr>
          <p:nvPr/>
        </p:nvSpPr>
        <p:spPr bwMode="auto">
          <a:xfrm flipH="1">
            <a:off x="5867400" y="3284538"/>
            <a:ext cx="1800225" cy="503237"/>
          </a:xfrm>
          <a:prstGeom prst="line">
            <a:avLst/>
          </a:prstGeom>
          <a:noFill/>
          <a:ln w="12700" cap="sq">
            <a:solidFill>
              <a:srgbClr val="FF00FF"/>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36584" name="Line 8"/>
          <p:cNvSpPr>
            <a:spLocks noChangeShapeType="1"/>
          </p:cNvSpPr>
          <p:nvPr/>
        </p:nvSpPr>
        <p:spPr bwMode="auto">
          <a:xfrm>
            <a:off x="5724525" y="4221163"/>
            <a:ext cx="2303463" cy="430212"/>
          </a:xfrm>
          <a:prstGeom prst="line">
            <a:avLst/>
          </a:prstGeom>
          <a:noFill/>
          <a:ln w="12700" cap="sq">
            <a:solidFill>
              <a:srgbClr val="FF00FF"/>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65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6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3" grpId="0" animBg="1"/>
      <p:bldP spid="53658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009900" y="2038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endParaRPr lang="zh-CN" altLang="en-US"/>
          </a:p>
        </p:txBody>
      </p:sp>
      <p:sp>
        <p:nvSpPr>
          <p:cNvPr id="95235" name="Text Box 3"/>
          <p:cNvSpPr txBox="1">
            <a:spLocks noChangeArrowheads="1"/>
          </p:cNvSpPr>
          <p:nvPr/>
        </p:nvSpPr>
        <p:spPr bwMode="auto">
          <a:xfrm>
            <a:off x="539750" y="981075"/>
            <a:ext cx="281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3200" b="1">
                <a:solidFill>
                  <a:srgbClr val="FFFF00"/>
                </a:solidFill>
                <a:ea typeface="楷体_GB2312" pitchFamily="49" charset="-122"/>
              </a:rPr>
              <a:t>连接的半关闭</a:t>
            </a:r>
          </a:p>
        </p:txBody>
      </p:sp>
      <p:sp>
        <p:nvSpPr>
          <p:cNvPr id="95236" name="Text Box 4"/>
          <p:cNvSpPr txBox="1">
            <a:spLocks noChangeArrowheads="1"/>
          </p:cNvSpPr>
          <p:nvPr/>
        </p:nvSpPr>
        <p:spPr bwMode="auto">
          <a:xfrm>
            <a:off x="611188" y="2349500"/>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b="1">
                <a:solidFill>
                  <a:schemeClr val="bg1"/>
                </a:solidFill>
                <a:latin typeface="宋体" panose="02010600030101010101" pitchFamily="2" charset="-122"/>
              </a:rPr>
              <a:t>    TCP</a:t>
            </a:r>
            <a:r>
              <a:rPr lang="zh-CN" altLang="en-US" sz="2800" b="1">
                <a:solidFill>
                  <a:schemeClr val="bg1"/>
                </a:solidFill>
                <a:latin typeface="宋体" panose="02010600030101010101" pitchFamily="2" charset="-122"/>
              </a:rPr>
              <a:t>提供了连接的一端在结束它的发送后还能接收来自另一端数据的能力。这就是所谓的半关闭。</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z="3200" b="1">
                <a:solidFill>
                  <a:srgbClr val="FFFF00"/>
                </a:solidFill>
                <a:ea typeface="楷体_GB2312" pitchFamily="49" charset="-122"/>
              </a:rPr>
              <a:t>常用</a:t>
            </a:r>
            <a:r>
              <a:rPr lang="en-US" altLang="zh-CN" sz="3200" b="1">
                <a:solidFill>
                  <a:srgbClr val="FFFF00"/>
                </a:solidFill>
                <a:ea typeface="楷体_GB2312" pitchFamily="49" charset="-122"/>
              </a:rPr>
              <a:t>TCP</a:t>
            </a:r>
            <a:r>
              <a:rPr lang="zh-CN" altLang="en-US" sz="3200" b="1">
                <a:solidFill>
                  <a:srgbClr val="FFFF00"/>
                </a:solidFill>
                <a:ea typeface="楷体_GB2312" pitchFamily="49" charset="-122"/>
              </a:rPr>
              <a:t>的端口号分配</a:t>
            </a:r>
          </a:p>
        </p:txBody>
      </p:sp>
      <p:graphicFrame>
        <p:nvGraphicFramePr>
          <p:cNvPr id="96259" name="Object 3"/>
          <p:cNvGraphicFramePr>
            <a:graphicFrameLocks noChangeAspect="1"/>
          </p:cNvGraphicFramePr>
          <p:nvPr/>
        </p:nvGraphicFramePr>
        <p:xfrm>
          <a:off x="125413" y="1700213"/>
          <a:ext cx="8893175" cy="4533900"/>
        </p:xfrm>
        <a:graphic>
          <a:graphicData uri="http://schemas.openxmlformats.org/presentationml/2006/ole">
            <mc:AlternateContent xmlns:mc="http://schemas.openxmlformats.org/markup-compatibility/2006">
              <mc:Choice xmlns:v="urn:schemas-microsoft-com:vml" Requires="v">
                <p:oleObj r:id="rId2" imgW="4390644" imgH="1876044" progId="Visio.Drawing.6">
                  <p:embed/>
                </p:oleObj>
              </mc:Choice>
              <mc:Fallback>
                <p:oleObj r:id="rId2" imgW="4390644" imgH="1876044" progId="Visio.Drawing.6">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3" y="1700213"/>
                        <a:ext cx="8893175" cy="4533900"/>
                      </a:xfrm>
                      <a:prstGeom prst="rect">
                        <a:avLst/>
                      </a:prstGeom>
                      <a:solidFill>
                        <a:srgbClr val="6699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574674" y="881063"/>
            <a:ext cx="6373589" cy="684212"/>
          </a:xfrm>
        </p:spPr>
        <p:txBody>
          <a:bodyPr/>
          <a:lstStyle/>
          <a:p>
            <a:pPr eaLnBrk="1" hangingPunct="1"/>
            <a:r>
              <a:rPr lang="en-US" altLang="zh-CN" sz="3200" b="1" dirty="0">
                <a:solidFill>
                  <a:srgbClr val="FFFF00"/>
                </a:solidFill>
                <a:latin typeface="Times New Roman" panose="02020603050405020304" pitchFamily="18" charset="0"/>
              </a:rPr>
              <a:t>TCP</a:t>
            </a:r>
            <a:r>
              <a:rPr lang="zh-CN" altLang="en-US" sz="3200" b="1" dirty="0">
                <a:solidFill>
                  <a:srgbClr val="FFFF00"/>
                </a:solidFill>
                <a:latin typeface="Times New Roman" panose="02020603050405020304" pitchFamily="18" charset="0"/>
              </a:rPr>
              <a:t>连接中的重要定时器（自学） </a:t>
            </a:r>
          </a:p>
        </p:txBody>
      </p:sp>
      <p:sp>
        <p:nvSpPr>
          <p:cNvPr id="97283" name="矩形 1"/>
          <p:cNvSpPr>
            <a:spLocks noChangeArrowheads="1"/>
          </p:cNvSpPr>
          <p:nvPr/>
        </p:nvSpPr>
        <p:spPr bwMode="auto">
          <a:xfrm>
            <a:off x="2555875" y="2205038"/>
            <a:ext cx="3529013" cy="3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spcBef>
                <a:spcPts val="1200"/>
              </a:spcBef>
            </a:pPr>
            <a:r>
              <a:rPr lang="en-US" altLang="zh-CN" b="1">
                <a:solidFill>
                  <a:schemeClr val="bg1"/>
                </a:solidFill>
                <a:latin typeface="Times New Roman" panose="02020603050405020304" pitchFamily="18" charset="0"/>
                <a:ea typeface="宋体" panose="02010600030101010101" pitchFamily="2" charset="-122"/>
              </a:rPr>
              <a:t>1.</a:t>
            </a:r>
            <a:r>
              <a:rPr lang="zh-CN" altLang="en-US" b="1">
                <a:solidFill>
                  <a:schemeClr val="bg1"/>
                </a:solidFill>
                <a:latin typeface="Times New Roman" panose="02020603050405020304" pitchFamily="18" charset="0"/>
                <a:ea typeface="宋体" panose="02010600030101010101" pitchFamily="2" charset="-122"/>
              </a:rPr>
              <a:t>重传定时器</a:t>
            </a:r>
            <a:endParaRPr lang="en-US" altLang="zh-CN" b="1">
              <a:solidFill>
                <a:schemeClr val="bg1"/>
              </a:solidFill>
              <a:latin typeface="Times New Roman" panose="02020603050405020304" pitchFamily="18" charset="0"/>
              <a:ea typeface="宋体" panose="02010600030101010101" pitchFamily="2" charset="-122"/>
            </a:endParaRPr>
          </a:p>
          <a:p>
            <a:pPr>
              <a:spcBef>
                <a:spcPts val="1200"/>
              </a:spcBef>
            </a:pPr>
            <a:r>
              <a:rPr lang="en-US" altLang="zh-CN" b="1">
                <a:solidFill>
                  <a:schemeClr val="bg1"/>
                </a:solidFill>
                <a:latin typeface="Times New Roman" panose="02020603050405020304" pitchFamily="18" charset="0"/>
                <a:ea typeface="宋体" panose="02010600030101010101" pitchFamily="2" charset="-122"/>
              </a:rPr>
              <a:t>2.</a:t>
            </a:r>
            <a:r>
              <a:rPr lang="zh-CN" altLang="en-US" b="1">
                <a:solidFill>
                  <a:schemeClr val="bg1"/>
                </a:solidFill>
                <a:latin typeface="Times New Roman" panose="02020603050405020304" pitchFamily="18" charset="0"/>
                <a:ea typeface="宋体" panose="02010600030101010101" pitchFamily="2" charset="-122"/>
              </a:rPr>
              <a:t>连接建立定时器</a:t>
            </a:r>
            <a:endParaRPr lang="en-US" altLang="zh-CN" b="1">
              <a:solidFill>
                <a:schemeClr val="bg1"/>
              </a:solidFill>
              <a:latin typeface="Times New Roman" panose="02020603050405020304" pitchFamily="18" charset="0"/>
              <a:ea typeface="宋体" panose="02010600030101010101" pitchFamily="2" charset="-122"/>
            </a:endParaRPr>
          </a:p>
          <a:p>
            <a:pPr>
              <a:spcBef>
                <a:spcPts val="1200"/>
              </a:spcBef>
            </a:pPr>
            <a:r>
              <a:rPr lang="en-US" altLang="zh-CN" b="1">
                <a:solidFill>
                  <a:schemeClr val="bg1"/>
                </a:solidFill>
                <a:latin typeface="Times New Roman" panose="02020603050405020304" pitchFamily="18" charset="0"/>
                <a:ea typeface="宋体" panose="02010600030101010101" pitchFamily="2" charset="-122"/>
              </a:rPr>
              <a:t>3. ACK</a:t>
            </a:r>
            <a:r>
              <a:rPr lang="zh-CN" altLang="en-US" b="1">
                <a:solidFill>
                  <a:schemeClr val="bg1"/>
                </a:solidFill>
                <a:latin typeface="Times New Roman" panose="02020603050405020304" pitchFamily="18" charset="0"/>
                <a:ea typeface="宋体" panose="02010600030101010101" pitchFamily="2" charset="-122"/>
              </a:rPr>
              <a:t>延迟定时器</a:t>
            </a:r>
            <a:endParaRPr lang="en-US" altLang="zh-CN" b="1">
              <a:solidFill>
                <a:schemeClr val="bg1"/>
              </a:solidFill>
              <a:latin typeface="Times New Roman" panose="02020603050405020304" pitchFamily="18" charset="0"/>
              <a:ea typeface="宋体" panose="02010600030101010101" pitchFamily="2" charset="-122"/>
            </a:endParaRPr>
          </a:p>
          <a:p>
            <a:pPr>
              <a:spcBef>
                <a:spcPts val="1200"/>
              </a:spcBef>
            </a:pPr>
            <a:r>
              <a:rPr lang="en-US" altLang="zh-CN" b="1">
                <a:solidFill>
                  <a:schemeClr val="bg1"/>
                </a:solidFill>
                <a:latin typeface="Times New Roman" panose="02020603050405020304" pitchFamily="18" charset="0"/>
                <a:ea typeface="宋体" panose="02010600030101010101" pitchFamily="2" charset="-122"/>
              </a:rPr>
              <a:t>4.</a:t>
            </a:r>
            <a:r>
              <a:rPr lang="zh-CN" altLang="en-US" b="1">
                <a:solidFill>
                  <a:schemeClr val="bg1"/>
                </a:solidFill>
                <a:latin typeface="Times New Roman" panose="02020603050405020304" pitchFamily="18" charset="0"/>
                <a:ea typeface="宋体" panose="02010600030101010101" pitchFamily="2" charset="-122"/>
              </a:rPr>
              <a:t>持续定时器</a:t>
            </a:r>
            <a:endParaRPr lang="en-US" altLang="zh-CN" b="1">
              <a:solidFill>
                <a:schemeClr val="bg1"/>
              </a:solidFill>
              <a:latin typeface="Times New Roman" panose="02020603050405020304" pitchFamily="18" charset="0"/>
              <a:ea typeface="宋体" panose="02010600030101010101" pitchFamily="2" charset="-122"/>
            </a:endParaRPr>
          </a:p>
          <a:p>
            <a:pPr>
              <a:spcBef>
                <a:spcPts val="1200"/>
              </a:spcBef>
            </a:pPr>
            <a:r>
              <a:rPr lang="en-US" altLang="zh-CN" b="1">
                <a:solidFill>
                  <a:schemeClr val="bg1"/>
                </a:solidFill>
                <a:latin typeface="Times New Roman" panose="02020603050405020304" pitchFamily="18" charset="0"/>
                <a:ea typeface="宋体" panose="02010600030101010101" pitchFamily="2" charset="-122"/>
              </a:rPr>
              <a:t>5.</a:t>
            </a:r>
            <a:r>
              <a:rPr lang="zh-CN" altLang="en-US" b="1">
                <a:solidFill>
                  <a:schemeClr val="bg1"/>
                </a:solidFill>
                <a:latin typeface="Times New Roman" panose="02020603050405020304" pitchFamily="18" charset="0"/>
                <a:ea typeface="宋体" panose="02010600030101010101" pitchFamily="2" charset="-122"/>
              </a:rPr>
              <a:t>保活定时器</a:t>
            </a:r>
            <a:endParaRPr lang="en-US" altLang="zh-CN" b="1">
              <a:solidFill>
                <a:schemeClr val="bg1"/>
              </a:solidFill>
              <a:latin typeface="Times New Roman" panose="02020603050405020304" pitchFamily="18" charset="0"/>
              <a:ea typeface="宋体" panose="02010600030101010101" pitchFamily="2" charset="-122"/>
            </a:endParaRPr>
          </a:p>
          <a:p>
            <a:pPr>
              <a:spcBef>
                <a:spcPts val="1200"/>
              </a:spcBef>
            </a:pPr>
            <a:r>
              <a:rPr lang="en-US" altLang="zh-CN" b="1">
                <a:solidFill>
                  <a:schemeClr val="bg1"/>
                </a:solidFill>
                <a:latin typeface="Times New Roman" panose="02020603050405020304" pitchFamily="18" charset="0"/>
                <a:ea typeface="宋体" panose="02010600030101010101" pitchFamily="2" charset="-122"/>
              </a:rPr>
              <a:t>6.</a:t>
            </a:r>
            <a:r>
              <a:rPr lang="zh-CN" altLang="en-US" b="1">
                <a:solidFill>
                  <a:schemeClr val="bg1"/>
                </a:solidFill>
                <a:latin typeface="Times New Roman" panose="02020603050405020304" pitchFamily="18" charset="0"/>
                <a:ea typeface="宋体" panose="02010600030101010101" pitchFamily="2" charset="-122"/>
              </a:rPr>
              <a:t>闲置定时器</a:t>
            </a:r>
            <a:endParaRPr lang="en-US" altLang="zh-CN" b="1">
              <a:solidFill>
                <a:schemeClr val="bg1"/>
              </a:solidFill>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endParaRPr lang="zh-CN" altLang="en-US"/>
          </a:p>
        </p:txBody>
      </p:sp>
      <p:sp>
        <p:nvSpPr>
          <p:cNvPr id="98307" name="Rectangle 3"/>
          <p:cNvSpPr>
            <a:spLocks noGrp="1" noChangeArrowheads="1"/>
          </p:cNvSpPr>
          <p:nvPr>
            <p:ph idx="1"/>
          </p:nvPr>
        </p:nvSpPr>
        <p:spPr>
          <a:xfrm>
            <a:off x="250825" y="1752600"/>
            <a:ext cx="8642350" cy="1892300"/>
          </a:xfrm>
        </p:spPr>
        <p:txBody>
          <a:bodyPr/>
          <a:lstStyle/>
          <a:p>
            <a:pPr eaLnBrk="1" hangingPunct="1">
              <a:lnSpc>
                <a:spcPct val="90000"/>
              </a:lnSpc>
              <a:buFont typeface="Wingdings" panose="05000000000000000000" pitchFamily="2" charset="2"/>
              <a:buNone/>
            </a:pPr>
            <a:r>
              <a:rPr lang="zh-CN" altLang="en-US" sz="2800" b="1">
                <a:solidFill>
                  <a:schemeClr val="bg1"/>
                </a:solidFill>
                <a:latin typeface="宋体" panose="02010600030101010101" pitchFamily="2" charset="-122"/>
              </a:rPr>
              <a:t>一、重传定时器</a:t>
            </a:r>
            <a:r>
              <a:rPr lang="zh-CN" altLang="en-GB" sz="2800" b="1">
                <a:solidFill>
                  <a:schemeClr val="bg1"/>
                </a:solidFill>
                <a:latin typeface="宋体" panose="02010600030101010101" pitchFamily="2" charset="-122"/>
              </a:rPr>
              <a:t>（</a:t>
            </a:r>
            <a:r>
              <a:rPr lang="en-US" altLang="zh-CN" sz="2800" b="1">
                <a:solidFill>
                  <a:schemeClr val="bg1"/>
                </a:solidFill>
                <a:latin typeface="宋体" panose="02010600030101010101" pitchFamily="2" charset="-122"/>
              </a:rPr>
              <a:t>Connection Establishment Timer</a:t>
            </a:r>
            <a:r>
              <a:rPr lang="zh-CN" altLang="en-GB" sz="2800" b="1">
                <a:solidFill>
                  <a:schemeClr val="bg1"/>
                </a:solidFill>
                <a:latin typeface="宋体" panose="02010600030101010101" pitchFamily="2" charset="-122"/>
              </a:rPr>
              <a:t>） </a:t>
            </a:r>
          </a:p>
          <a:p>
            <a:pPr eaLnBrk="1" hangingPunct="1">
              <a:lnSpc>
                <a:spcPct val="90000"/>
              </a:lnSpc>
              <a:buFont typeface="Wingdings" panose="05000000000000000000" pitchFamily="2" charset="2"/>
              <a:buNone/>
            </a:pPr>
            <a:r>
              <a:rPr lang="zh-CN" altLang="en-US" sz="2800" b="1">
                <a:solidFill>
                  <a:schemeClr val="bg1"/>
                </a:solidFill>
                <a:latin typeface="宋体" panose="02010600030101010101" pitchFamily="2" charset="-122"/>
              </a:rPr>
              <a:t>		重发定时器是</a:t>
            </a:r>
            <a:r>
              <a:rPr lang="en-US" altLang="zh-CN" sz="2800" b="1">
                <a:solidFill>
                  <a:schemeClr val="bg1"/>
                </a:solidFill>
                <a:latin typeface="宋体" panose="02010600030101010101" pitchFamily="2" charset="-122"/>
              </a:rPr>
              <a:t>TCP</a:t>
            </a:r>
            <a:r>
              <a:rPr lang="zh-CN" altLang="en-US" sz="2800" b="1">
                <a:solidFill>
                  <a:schemeClr val="bg1"/>
                </a:solidFill>
                <a:latin typeface="宋体" panose="02010600030101010101" pitchFamily="2" charset="-122"/>
              </a:rPr>
              <a:t>发送数据时设置的，</a:t>
            </a:r>
            <a:r>
              <a:rPr lang="zh-CN" altLang="en-GB" sz="2800" b="1">
                <a:solidFill>
                  <a:schemeClr val="bg1"/>
                </a:solidFill>
                <a:latin typeface="宋体" panose="02010600030101010101" pitchFamily="2" charset="-122"/>
              </a:rPr>
              <a:t>如果在</a:t>
            </a:r>
            <a:r>
              <a:rPr lang="zh-CN" altLang="en-US" sz="2800" b="1">
                <a:solidFill>
                  <a:schemeClr val="bg1"/>
                </a:solidFill>
                <a:latin typeface="宋体" panose="02010600030101010101" pitchFamily="2" charset="-122"/>
              </a:rPr>
              <a:t>定时器</a:t>
            </a:r>
            <a:r>
              <a:rPr lang="zh-CN" altLang="en-GB" sz="2800" b="1">
                <a:solidFill>
                  <a:schemeClr val="bg1"/>
                </a:solidFill>
                <a:latin typeface="宋体" panose="02010600030101010101" pitchFamily="2" charset="-122"/>
              </a:rPr>
              <a:t>超时前该数据段被确认，就关闭该定时器，否则，一旦超时则重发该数据段。</a:t>
            </a:r>
            <a:endParaRPr lang="en-US" altLang="zh-CN" sz="2800" b="1">
              <a:solidFill>
                <a:schemeClr val="bg1"/>
              </a:solidFill>
              <a:latin typeface="宋体" panose="02010600030101010101" pitchFamily="2" charset="-122"/>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endParaRPr lang="zh-CN" altLang="en-US"/>
          </a:p>
        </p:txBody>
      </p:sp>
      <p:sp>
        <p:nvSpPr>
          <p:cNvPr id="99331"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2800" b="1">
                <a:solidFill>
                  <a:schemeClr val="bg1"/>
                </a:solidFill>
                <a:latin typeface="宋体" panose="02010600030101010101" pitchFamily="2" charset="-122"/>
              </a:rPr>
              <a:t>二、连接建立定时器（</a:t>
            </a:r>
            <a:r>
              <a:rPr lang="en-US" altLang="zh-CN" sz="2800" b="1">
                <a:solidFill>
                  <a:schemeClr val="bg1"/>
                </a:solidFill>
                <a:latin typeface="宋体" panose="02010600030101010101" pitchFamily="2" charset="-122"/>
              </a:rPr>
              <a:t>Connection Establishment Timer</a:t>
            </a:r>
            <a:r>
              <a:rPr lang="zh-CN" altLang="en-US" sz="2800" b="1">
                <a:solidFill>
                  <a:schemeClr val="bg1"/>
                </a:solidFill>
                <a:latin typeface="宋体" panose="02010600030101010101" pitchFamily="2" charset="-122"/>
              </a:rPr>
              <a:t>） </a:t>
            </a:r>
          </a:p>
          <a:p>
            <a:pPr eaLnBrk="1" hangingPunct="1">
              <a:lnSpc>
                <a:spcPct val="90000"/>
              </a:lnSpc>
              <a:buFont typeface="Wingdings" panose="05000000000000000000" pitchFamily="2" charset="2"/>
              <a:buNone/>
            </a:pPr>
            <a:r>
              <a:rPr lang="zh-CN" altLang="en-GB" sz="2800" b="1">
                <a:solidFill>
                  <a:schemeClr val="bg1"/>
                </a:solidFill>
                <a:latin typeface="宋体" panose="02010600030101010101" pitchFamily="2" charset="-122"/>
              </a:rPr>
              <a:t>		当请求建立连接的</a:t>
            </a:r>
            <a:r>
              <a:rPr lang="en-US" altLang="zh-CN" sz="2800" b="1">
                <a:solidFill>
                  <a:schemeClr val="bg1"/>
                </a:solidFill>
                <a:latin typeface="宋体" panose="02010600030101010101" pitchFamily="2" charset="-122"/>
              </a:rPr>
              <a:t>SYN</a:t>
            </a:r>
            <a:r>
              <a:rPr lang="zh-CN" altLang="en-US" sz="2800" b="1">
                <a:solidFill>
                  <a:schemeClr val="bg1"/>
                </a:solidFill>
                <a:latin typeface="宋体" panose="02010600030101010101" pitchFamily="2" charset="-122"/>
              </a:rPr>
              <a:t>数据段</a:t>
            </a:r>
            <a:r>
              <a:rPr lang="zh-CN" altLang="en-GB" sz="2800" b="1">
                <a:solidFill>
                  <a:schemeClr val="bg1"/>
                </a:solidFill>
                <a:latin typeface="宋体" panose="02010600030101010101" pitchFamily="2" charset="-122"/>
              </a:rPr>
              <a:t>发出时</a:t>
            </a:r>
            <a:r>
              <a:rPr lang="zh-CN" altLang="en-US" sz="2800" b="1">
                <a:solidFill>
                  <a:schemeClr val="bg1"/>
                </a:solidFill>
                <a:latin typeface="宋体" panose="02010600030101010101" pitchFamily="2" charset="-122"/>
              </a:rPr>
              <a:t>，</a:t>
            </a:r>
            <a:r>
              <a:rPr lang="zh-CN" altLang="en-GB" sz="2800" b="1">
                <a:solidFill>
                  <a:schemeClr val="bg1"/>
                </a:solidFill>
                <a:latin typeface="宋体" panose="02010600030101010101" pitchFamily="2" charset="-122"/>
              </a:rPr>
              <a:t>连接建立定时器就开始计时</a:t>
            </a:r>
            <a:r>
              <a:rPr lang="zh-CN" altLang="en-US" sz="2800" b="1">
                <a:solidFill>
                  <a:schemeClr val="bg1"/>
                </a:solidFill>
                <a:latin typeface="宋体" panose="02010600030101010101" pitchFamily="2" charset="-122"/>
              </a:rPr>
              <a:t>，</a:t>
            </a:r>
            <a:r>
              <a:rPr lang="zh-CN" altLang="en-GB" sz="2800" b="1">
                <a:solidFill>
                  <a:schemeClr val="bg1"/>
                </a:solidFill>
                <a:latin typeface="宋体" panose="02010600030101010101" pitchFamily="2" charset="-122"/>
              </a:rPr>
              <a:t>如果在</a:t>
            </a:r>
            <a:r>
              <a:rPr lang="en-US" altLang="zh-CN" sz="2800" b="1">
                <a:solidFill>
                  <a:schemeClr val="bg1"/>
                </a:solidFill>
                <a:latin typeface="宋体" panose="02010600030101010101" pitchFamily="2" charset="-122"/>
              </a:rPr>
              <a:t>75</a:t>
            </a:r>
            <a:r>
              <a:rPr lang="zh-CN" altLang="en-GB" sz="2800" b="1">
                <a:solidFill>
                  <a:schemeClr val="bg1"/>
                </a:solidFill>
                <a:latin typeface="宋体" panose="02010600030101010101" pitchFamily="2" charset="-122"/>
              </a:rPr>
              <a:t>秒内未收到响应</a:t>
            </a:r>
            <a:r>
              <a:rPr lang="zh-CN" altLang="en-US" sz="2800" b="1">
                <a:solidFill>
                  <a:schemeClr val="bg1"/>
                </a:solidFill>
                <a:latin typeface="宋体" panose="02010600030101010101" pitchFamily="2" charset="-122"/>
              </a:rPr>
              <a:t>，</a:t>
            </a:r>
            <a:r>
              <a:rPr lang="zh-CN" altLang="en-GB" sz="2800" b="1">
                <a:solidFill>
                  <a:schemeClr val="bg1"/>
                </a:solidFill>
                <a:latin typeface="宋体" panose="02010600030101010101" pitchFamily="2" charset="-122"/>
              </a:rPr>
              <a:t>则连接建立失败。 </a:t>
            </a:r>
            <a:endParaRPr lang="zh-CN" altLang="en-US" sz="2800" b="1">
              <a:solidFill>
                <a:schemeClr val="bg1"/>
              </a:solidFill>
              <a:latin typeface="宋体" panose="02010600030101010101" pitchFamily="2" charset="-122"/>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endParaRPr lang="zh-CN" altLang="en-US"/>
          </a:p>
        </p:txBody>
      </p:sp>
      <p:sp>
        <p:nvSpPr>
          <p:cNvPr id="100355" name="Rectangle 3"/>
          <p:cNvSpPr>
            <a:spLocks noGrp="1" noChangeArrowheads="1"/>
          </p:cNvSpPr>
          <p:nvPr>
            <p:ph idx="1"/>
          </p:nvPr>
        </p:nvSpPr>
        <p:spPr>
          <a:xfrm>
            <a:off x="251520" y="1752600"/>
            <a:ext cx="8640960" cy="4267200"/>
          </a:xfrm>
        </p:spPr>
        <p:txBody>
          <a:bodyPr/>
          <a:lstStyle/>
          <a:p>
            <a:pPr eaLnBrk="1" hangingPunct="1">
              <a:lnSpc>
                <a:spcPct val="90000"/>
              </a:lnSpc>
              <a:buFont typeface="Wingdings" panose="05000000000000000000" pitchFamily="2" charset="2"/>
              <a:buNone/>
            </a:pPr>
            <a:r>
              <a:rPr lang="zh-CN" altLang="en-US" sz="2800" b="1" dirty="0">
                <a:solidFill>
                  <a:schemeClr val="bg1"/>
                </a:solidFill>
                <a:latin typeface="宋体" panose="02010600030101010101" pitchFamily="2" charset="-122"/>
              </a:rPr>
              <a:t>三、</a:t>
            </a:r>
            <a:r>
              <a:rPr lang="en-US" altLang="zh-CN" sz="2800" b="1" dirty="0">
                <a:solidFill>
                  <a:schemeClr val="bg1"/>
                </a:solidFill>
                <a:latin typeface="宋体" panose="02010600030101010101" pitchFamily="2" charset="-122"/>
              </a:rPr>
              <a:t>ACK</a:t>
            </a:r>
            <a:r>
              <a:rPr lang="zh-CN" altLang="en-US" sz="2800" b="1" dirty="0">
                <a:solidFill>
                  <a:schemeClr val="bg1"/>
                </a:solidFill>
                <a:latin typeface="宋体" panose="02010600030101010101" pitchFamily="2" charset="-122"/>
              </a:rPr>
              <a:t>延时定时器（</a:t>
            </a:r>
            <a:r>
              <a:rPr lang="en-US" altLang="zh-CN" sz="2800" b="1" dirty="0">
                <a:solidFill>
                  <a:schemeClr val="bg1"/>
                </a:solidFill>
                <a:latin typeface="宋体" panose="02010600030101010101" pitchFamily="2" charset="-122"/>
              </a:rPr>
              <a:t>Delayed ACK Timer</a:t>
            </a:r>
            <a:r>
              <a:rPr lang="zh-CN" altLang="en-US" sz="2800" b="1" dirty="0">
                <a:solidFill>
                  <a:schemeClr val="bg1"/>
                </a:solidFill>
                <a:latin typeface="宋体" panose="02010600030101010101" pitchFamily="2" charset="-122"/>
              </a:rPr>
              <a:t>） </a:t>
            </a:r>
          </a:p>
          <a:p>
            <a:pPr eaLnBrk="1" hangingPunct="1">
              <a:lnSpc>
                <a:spcPct val="90000"/>
              </a:lnSpc>
              <a:buFont typeface="Wingdings" panose="05000000000000000000" pitchFamily="2" charset="2"/>
              <a:buNone/>
            </a:pPr>
            <a:r>
              <a:rPr lang="zh-CN" altLang="en-US" sz="2800" b="1" dirty="0">
                <a:solidFill>
                  <a:schemeClr val="bg1"/>
                </a:solidFill>
                <a:latin typeface="宋体" panose="02010600030101010101" pitchFamily="2" charset="-122"/>
              </a:rPr>
              <a:t>		</a:t>
            </a:r>
            <a:r>
              <a:rPr lang="zh-CN" altLang="en-GB" sz="2800" b="1" dirty="0">
                <a:solidFill>
                  <a:schemeClr val="bg1"/>
                </a:solidFill>
                <a:latin typeface="宋体" panose="02010600030101010101" pitchFamily="2" charset="-122"/>
              </a:rPr>
              <a:t>当</a:t>
            </a:r>
            <a:r>
              <a:rPr lang="en-US" altLang="zh-CN" sz="2800" b="1" dirty="0">
                <a:solidFill>
                  <a:schemeClr val="bg1"/>
                </a:solidFill>
                <a:latin typeface="宋体" panose="02010600030101010101" pitchFamily="2" charset="-122"/>
              </a:rPr>
              <a:t>TCP</a:t>
            </a:r>
            <a:r>
              <a:rPr lang="zh-CN" altLang="en-GB" sz="2800" b="1" dirty="0">
                <a:solidFill>
                  <a:schemeClr val="bg1"/>
                </a:solidFill>
                <a:latin typeface="宋体" panose="02010600030101010101" pitchFamily="2" charset="-122"/>
              </a:rPr>
              <a:t>实体收到数据时它必须返回确认，但并不需要立即回复，它可以在</a:t>
            </a:r>
            <a:r>
              <a:rPr lang="en-US" altLang="zh-CN" sz="2800" b="1" dirty="0">
                <a:solidFill>
                  <a:schemeClr val="bg1"/>
                </a:solidFill>
                <a:latin typeface="宋体" panose="02010600030101010101" pitchFamily="2" charset="-122"/>
              </a:rPr>
              <a:t>200</a:t>
            </a:r>
            <a:r>
              <a:rPr lang="zh-CN" altLang="en-US" sz="2800" b="1" dirty="0">
                <a:solidFill>
                  <a:schemeClr val="bg1"/>
                </a:solidFill>
                <a:latin typeface="宋体" panose="02010600030101010101" pitchFamily="2" charset="-122"/>
              </a:rPr>
              <a:t>亳秒</a:t>
            </a:r>
            <a:r>
              <a:rPr lang="zh-CN" altLang="en-GB" sz="2800" b="1" dirty="0">
                <a:solidFill>
                  <a:schemeClr val="bg1"/>
                </a:solidFill>
                <a:latin typeface="宋体" panose="02010600030101010101" pitchFamily="2" charset="-122"/>
              </a:rPr>
              <a:t>内发送</a:t>
            </a:r>
            <a:r>
              <a:rPr lang="en-US" altLang="zh-CN" sz="2800" b="1" dirty="0">
                <a:solidFill>
                  <a:schemeClr val="bg1"/>
                </a:solidFill>
                <a:latin typeface="宋体" panose="02010600030101010101" pitchFamily="2" charset="-122"/>
              </a:rPr>
              <a:t>ACK</a:t>
            </a:r>
            <a:r>
              <a:rPr lang="zh-CN" altLang="en-GB" sz="2800" b="1" dirty="0">
                <a:solidFill>
                  <a:schemeClr val="bg1"/>
                </a:solidFill>
                <a:latin typeface="宋体" panose="02010600030101010101" pitchFamily="2" charset="-122"/>
              </a:rPr>
              <a:t>报文，如果在这段时间内它恰好有数据要发送，它就可以在数据内包含确认信息，因此需要</a:t>
            </a:r>
            <a:r>
              <a:rPr lang="en-US" altLang="zh-CN" sz="2800" b="1" dirty="0">
                <a:solidFill>
                  <a:schemeClr val="bg1"/>
                </a:solidFill>
                <a:latin typeface="宋体" panose="02010600030101010101" pitchFamily="2" charset="-122"/>
              </a:rPr>
              <a:t>ACK</a:t>
            </a:r>
            <a:r>
              <a:rPr lang="zh-CN" altLang="en-GB" sz="2800" b="1" dirty="0">
                <a:solidFill>
                  <a:schemeClr val="bg1"/>
                </a:solidFill>
                <a:latin typeface="宋体" panose="02010600030101010101" pitchFamily="2" charset="-122"/>
              </a:rPr>
              <a:t>延时定时器。</a:t>
            </a:r>
            <a:endParaRPr lang="zh-CN" altLang="en-US" sz="2800" b="1" dirty="0">
              <a:solidFill>
                <a:schemeClr val="bg1"/>
              </a:solidFill>
              <a:latin typeface="宋体" panose="02010600030101010101" pitchFamily="2" charset="-122"/>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idx="1"/>
          </p:nvPr>
        </p:nvSpPr>
        <p:spPr>
          <a:xfrm>
            <a:off x="250825" y="1752600"/>
            <a:ext cx="8642350" cy="2755900"/>
          </a:xfrm>
        </p:spPr>
        <p:txBody>
          <a:bodyPr/>
          <a:lstStyle/>
          <a:p>
            <a:pPr eaLnBrk="1" hangingPunct="1">
              <a:buFont typeface="Wingdings" panose="05000000000000000000" pitchFamily="2" charset="2"/>
              <a:buNone/>
            </a:pPr>
            <a:r>
              <a:rPr lang="zh-CN" altLang="en-US" sz="2800" b="1">
                <a:solidFill>
                  <a:schemeClr val="bg1"/>
                </a:solidFill>
                <a:latin typeface="宋体" panose="02010600030101010101" pitchFamily="2" charset="-122"/>
              </a:rPr>
              <a:t>四、持续定时器</a:t>
            </a:r>
            <a:r>
              <a:rPr lang="en-US" altLang="zh-CN" sz="2800">
                <a:solidFill>
                  <a:schemeClr val="bg1"/>
                </a:solidFill>
                <a:latin typeface="Arial" panose="020B0604020202020204" pitchFamily="34" charset="0"/>
              </a:rPr>
              <a:t>(</a:t>
            </a:r>
            <a:r>
              <a:rPr lang="zh-CN" altLang="en-US" sz="2800" b="1">
                <a:solidFill>
                  <a:schemeClr val="bg1"/>
                </a:solidFill>
                <a:latin typeface="宋体" panose="02010600030101010101" pitchFamily="2" charset="-122"/>
              </a:rPr>
              <a:t>零窗口探测定时器</a:t>
            </a:r>
            <a:r>
              <a:rPr lang="en-US" altLang="zh-CN" sz="2800" b="1">
                <a:solidFill>
                  <a:schemeClr val="bg1"/>
                </a:solidFill>
                <a:latin typeface="宋体" panose="02010600030101010101" pitchFamily="2" charset="-122"/>
              </a:rPr>
              <a:t>)</a:t>
            </a:r>
            <a:endParaRPr lang="zh-CN" altLang="en-US" sz="2800" b="1">
              <a:solidFill>
                <a:schemeClr val="bg1"/>
              </a:solidFill>
              <a:latin typeface="宋体" panose="02010600030101010101" pitchFamily="2" charset="-122"/>
            </a:endParaRPr>
          </a:p>
          <a:p>
            <a:pPr eaLnBrk="1" hangingPunct="1">
              <a:buFont typeface="Wingdings" panose="05000000000000000000" pitchFamily="2" charset="2"/>
              <a:buNone/>
            </a:pPr>
            <a:r>
              <a:rPr lang="zh-CN" altLang="en-US" sz="2800" b="1">
                <a:solidFill>
                  <a:schemeClr val="bg1"/>
                </a:solidFill>
                <a:latin typeface="宋体" panose="02010600030101010101" pitchFamily="2" charset="-122"/>
              </a:rPr>
              <a:t>		防止死锁事情发生，发送方在收到接收方发来一个窗口为</a:t>
            </a:r>
            <a:r>
              <a:rPr lang="en-US" altLang="zh-CN" sz="2800" b="1">
                <a:solidFill>
                  <a:schemeClr val="bg1"/>
                </a:solidFill>
                <a:latin typeface="宋体" panose="02010600030101010101" pitchFamily="2" charset="-122"/>
              </a:rPr>
              <a:t>0</a:t>
            </a:r>
            <a:r>
              <a:rPr lang="zh-CN" altLang="en-US" sz="2800" b="1">
                <a:solidFill>
                  <a:schemeClr val="bg1"/>
                </a:solidFill>
                <a:latin typeface="宋体" panose="02010600030101010101" pitchFamily="2" charset="-122"/>
              </a:rPr>
              <a:t>的数据时，就启动持续定时器，等到该定时器超时还没有收到对方修改窗口大小的数据段时，发送方就发一个探测数据，对接收方对该探测数据的响应应包含了窗口大小，若仍为</a:t>
            </a:r>
            <a:r>
              <a:rPr lang="en-US" altLang="zh-CN" sz="2800" b="1">
                <a:solidFill>
                  <a:schemeClr val="bg1"/>
                </a:solidFill>
                <a:latin typeface="宋体" panose="02010600030101010101" pitchFamily="2" charset="-122"/>
              </a:rPr>
              <a:t>0</a:t>
            </a:r>
            <a:r>
              <a:rPr lang="zh-CN" altLang="en-US" sz="2800" b="1">
                <a:solidFill>
                  <a:schemeClr val="bg1"/>
                </a:solidFill>
                <a:latin typeface="宋体" panose="02010600030101010101" pitchFamily="2" charset="-122"/>
              </a:rPr>
              <a:t>，则定时器清</a:t>
            </a:r>
            <a:r>
              <a:rPr lang="en-US" altLang="zh-CN" sz="2800" b="1">
                <a:solidFill>
                  <a:schemeClr val="bg1"/>
                </a:solidFill>
                <a:latin typeface="宋体" panose="02010600030101010101" pitchFamily="2" charset="-122"/>
              </a:rPr>
              <a:t>0</a:t>
            </a:r>
            <a:r>
              <a:rPr lang="zh-CN" altLang="en-US" sz="2800" b="1">
                <a:solidFill>
                  <a:schemeClr val="bg1"/>
                </a:solidFill>
                <a:latin typeface="宋体" panose="02010600030101010101" pitchFamily="2" charset="-122"/>
              </a:rPr>
              <a:t>，重复以上步骤，否则则可以发送数据。 </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endParaRPr lang="zh-CN" altLang="en-US"/>
          </a:p>
        </p:txBody>
      </p:sp>
      <p:sp>
        <p:nvSpPr>
          <p:cNvPr id="103427" name="Rectangle 3"/>
          <p:cNvSpPr>
            <a:spLocks noGrp="1" noChangeArrowheads="1"/>
          </p:cNvSpPr>
          <p:nvPr>
            <p:ph idx="1"/>
          </p:nvPr>
        </p:nvSpPr>
        <p:spPr>
          <a:xfrm>
            <a:off x="395288" y="1773238"/>
            <a:ext cx="8569325" cy="4267200"/>
          </a:xfrm>
        </p:spPr>
        <p:txBody>
          <a:bodyPr/>
          <a:lstStyle/>
          <a:p>
            <a:pPr eaLnBrk="1" hangingPunct="1">
              <a:lnSpc>
                <a:spcPct val="90000"/>
              </a:lnSpc>
              <a:buFont typeface="Wingdings" panose="05000000000000000000" pitchFamily="2" charset="2"/>
              <a:buNone/>
            </a:pPr>
            <a:r>
              <a:rPr lang="zh-CN" altLang="en-US" sz="2800" b="1">
                <a:solidFill>
                  <a:schemeClr val="bg1"/>
                </a:solidFill>
                <a:latin typeface="宋体" panose="02010600030101010101" pitchFamily="2" charset="-122"/>
              </a:rPr>
              <a:t>五、保活定时器（</a:t>
            </a:r>
            <a:r>
              <a:rPr lang="en-US" altLang="zh-CN" sz="2800" b="1">
                <a:solidFill>
                  <a:schemeClr val="bg1"/>
                </a:solidFill>
                <a:latin typeface="宋体" panose="02010600030101010101" pitchFamily="2" charset="-122"/>
              </a:rPr>
              <a:t>The Keepalive Timer </a:t>
            </a:r>
            <a:r>
              <a:rPr lang="zh-CN" altLang="en-US" sz="2800" b="1">
                <a:solidFill>
                  <a:schemeClr val="bg1"/>
                </a:solidFill>
                <a:latin typeface="宋体" panose="02010600030101010101" pitchFamily="2" charset="-122"/>
              </a:rPr>
              <a:t>） </a:t>
            </a:r>
          </a:p>
          <a:p>
            <a:pPr eaLnBrk="1" hangingPunct="1">
              <a:lnSpc>
                <a:spcPct val="90000"/>
              </a:lnSpc>
              <a:buFont typeface="Wingdings" panose="05000000000000000000" pitchFamily="2" charset="2"/>
              <a:buNone/>
            </a:pPr>
            <a:r>
              <a:rPr lang="zh-CN" altLang="en-US" sz="2800" b="1">
                <a:solidFill>
                  <a:schemeClr val="bg1"/>
                </a:solidFill>
                <a:latin typeface="宋体" panose="02010600030101010101" pitchFamily="2" charset="-122"/>
              </a:rPr>
              <a:t>		</a:t>
            </a:r>
            <a:r>
              <a:rPr lang="zh-CN" altLang="en-GB" sz="2800" b="1">
                <a:solidFill>
                  <a:schemeClr val="bg1"/>
                </a:solidFill>
                <a:latin typeface="宋体" panose="02010600030101010101" pitchFamily="2" charset="-122"/>
              </a:rPr>
              <a:t>当一个连接长时间闲置会造成保持存活定时器会超时，这时就会发送一个空数据段检测另一方是否仍然存在（即连接是否依然激活），如果它未得到响应，便终止该连接 。</a:t>
            </a:r>
            <a:endParaRPr lang="zh-CN" altLang="en-US" sz="2800" b="1">
              <a:solidFill>
                <a:schemeClr val="bg1"/>
              </a:solidFill>
              <a:latin typeface="宋体" panose="02010600030101010101" pitchFamily="2"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611188" y="4508500"/>
            <a:ext cx="7993062"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b="1">
                <a:solidFill>
                  <a:srgbClr val="FFFF00"/>
                </a:solidFill>
                <a:latin typeface="宋体" panose="02010600030101010101" pitchFamily="2" charset="-122"/>
                <a:ea typeface="宋体" panose="02010600030101010101" pitchFamily="2" charset="-122"/>
              </a:rPr>
              <a:t>1 </a:t>
            </a:r>
            <a:r>
              <a:rPr lang="zh-CN" altLang="en-US" b="1">
                <a:solidFill>
                  <a:srgbClr val="FFFF00"/>
                </a:solidFill>
                <a:latin typeface="宋体" panose="02010600030101010101" pitchFamily="2" charset="-122"/>
                <a:ea typeface="宋体" panose="02010600030101010101" pitchFamily="2" charset="-122"/>
              </a:rPr>
              <a:t>源端口和目的端口</a:t>
            </a:r>
            <a:r>
              <a:rPr lang="zh-CN" altLang="en-US" b="1">
                <a:solidFill>
                  <a:schemeClr val="bg1"/>
                </a:solidFill>
                <a:latin typeface="宋体" panose="02010600030101010101" pitchFamily="2" charset="-122"/>
                <a:ea typeface="宋体" panose="02010600030101010101" pitchFamily="2" charset="-122"/>
              </a:rPr>
              <a:t>    各占</a:t>
            </a:r>
            <a:r>
              <a:rPr lang="en-US" altLang="zh-CN" b="1">
                <a:solidFill>
                  <a:schemeClr val="bg1"/>
                </a:solidFill>
                <a:latin typeface="宋体" panose="02010600030101010101" pitchFamily="2" charset="-122"/>
                <a:ea typeface="宋体" panose="02010600030101010101" pitchFamily="2" charset="-122"/>
              </a:rPr>
              <a:t>2</a:t>
            </a:r>
            <a:r>
              <a:rPr lang="zh-CN" altLang="en-US" b="1">
                <a:solidFill>
                  <a:schemeClr val="bg1"/>
                </a:solidFill>
                <a:latin typeface="宋体" panose="02010600030101010101" pitchFamily="2" charset="-122"/>
                <a:ea typeface="宋体" panose="02010600030101010101" pitchFamily="2" charset="-122"/>
              </a:rPr>
              <a:t>个字节。端口是传输层与高层的服务接口。</a:t>
            </a:r>
          </a:p>
          <a:p>
            <a:pPr eaLnBrk="1" hangingPunct="1"/>
            <a:endParaRPr lang="en-US" altLang="zh-CN" b="1">
              <a:solidFill>
                <a:schemeClr val="bg1"/>
              </a:solidFill>
              <a:latin typeface="宋体" panose="02010600030101010101" pitchFamily="2" charset="-122"/>
              <a:ea typeface="宋体" panose="02010600030101010101" pitchFamily="2" charset="-122"/>
            </a:endParaRPr>
          </a:p>
        </p:txBody>
      </p:sp>
      <p:sp>
        <p:nvSpPr>
          <p:cNvPr id="12291" name="Text Box 3"/>
          <p:cNvSpPr txBox="1">
            <a:spLocks noChangeArrowheads="1"/>
          </p:cNvSpPr>
          <p:nvPr/>
        </p:nvSpPr>
        <p:spPr bwMode="auto">
          <a:xfrm>
            <a:off x="444500" y="930275"/>
            <a:ext cx="6048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zh-CN" altLang="en-US" sz="3600">
                <a:solidFill>
                  <a:srgbClr val="FFFF00"/>
                </a:solidFill>
                <a:ea typeface="黑体" panose="02010609060101010101" pitchFamily="49" charset="-122"/>
              </a:rPr>
              <a:t>首部固定部分各字段的意义</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1844675"/>
            <a:ext cx="7993063"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endParaRPr lang="zh-CN" altLang="en-US"/>
          </a:p>
        </p:txBody>
      </p:sp>
      <p:sp>
        <p:nvSpPr>
          <p:cNvPr id="104451" name="Rectangle 3"/>
          <p:cNvSpPr>
            <a:spLocks noGrp="1" noChangeArrowheads="1"/>
          </p:cNvSpPr>
          <p:nvPr>
            <p:ph idx="1"/>
          </p:nvPr>
        </p:nvSpPr>
        <p:spPr>
          <a:xfrm>
            <a:off x="179388" y="1752600"/>
            <a:ext cx="8856662" cy="2684463"/>
          </a:xfrm>
        </p:spPr>
        <p:txBody>
          <a:bodyPr/>
          <a:lstStyle/>
          <a:p>
            <a:pPr eaLnBrk="1" hangingPunct="1">
              <a:buFont typeface="Wingdings" panose="05000000000000000000" pitchFamily="2" charset="2"/>
              <a:buNone/>
            </a:pPr>
            <a:r>
              <a:rPr lang="zh-CN" altLang="en-US" sz="2800" b="1">
                <a:solidFill>
                  <a:schemeClr val="bg1"/>
                </a:solidFill>
                <a:latin typeface="宋体" panose="02010600030101010101" pitchFamily="2" charset="-122"/>
              </a:rPr>
              <a:t>六、闲置定时器（</a:t>
            </a:r>
            <a:r>
              <a:rPr lang="en-US" altLang="zh-CN" sz="2800" b="1">
                <a:solidFill>
                  <a:schemeClr val="bg1"/>
                </a:solidFill>
                <a:latin typeface="宋体" panose="02010600030101010101" pitchFamily="2" charset="-122"/>
              </a:rPr>
              <a:t>The Quiet Timer</a:t>
            </a:r>
            <a:r>
              <a:rPr lang="zh-CN" altLang="en-US" sz="2800" b="1">
                <a:solidFill>
                  <a:schemeClr val="bg1"/>
                </a:solidFill>
                <a:latin typeface="宋体" panose="02010600030101010101" pitchFamily="2" charset="-122"/>
              </a:rPr>
              <a:t>） </a:t>
            </a:r>
          </a:p>
          <a:p>
            <a:pPr eaLnBrk="1" hangingPunct="1">
              <a:buFont typeface="Wingdings" panose="05000000000000000000" pitchFamily="2" charset="2"/>
              <a:buNone/>
            </a:pPr>
            <a:r>
              <a:rPr lang="zh-CN" altLang="en-US" sz="2800" b="1">
                <a:solidFill>
                  <a:schemeClr val="bg1"/>
                </a:solidFill>
                <a:latin typeface="宋体" panose="02010600030101010101" pitchFamily="2" charset="-122"/>
              </a:rPr>
              <a:t>		</a:t>
            </a:r>
            <a:r>
              <a:rPr lang="zh-CN" altLang="en-GB" sz="2800" b="1">
                <a:solidFill>
                  <a:schemeClr val="bg1"/>
                </a:solidFill>
                <a:latin typeface="宋体" panose="02010600030101010101" pitchFamily="2" charset="-122"/>
              </a:rPr>
              <a:t>当</a:t>
            </a:r>
            <a:r>
              <a:rPr lang="en-US" altLang="zh-CN" sz="2800" b="1">
                <a:solidFill>
                  <a:schemeClr val="bg1"/>
                </a:solidFill>
                <a:latin typeface="宋体" panose="02010600030101010101" pitchFamily="2" charset="-122"/>
              </a:rPr>
              <a:t>TCP</a:t>
            </a:r>
            <a:r>
              <a:rPr lang="zh-CN" altLang="en-GB" sz="2800" b="1">
                <a:solidFill>
                  <a:schemeClr val="bg1"/>
                </a:solidFill>
                <a:latin typeface="宋体" panose="02010600030101010101" pitchFamily="2" charset="-122"/>
              </a:rPr>
              <a:t>连接断开后，为防止该连接上的数据还在网络上，并被后续打开的具有相同五元组的连接接收，要设置闲置定时器以防止刚刚断开连接的端口号被立即重新使用。</a:t>
            </a:r>
            <a:endParaRPr lang="zh-CN" altLang="en-US" sz="2800" b="1">
              <a:solidFill>
                <a:schemeClr val="bg1"/>
              </a:solidFill>
              <a:latin typeface="宋体" panose="02010600030101010101" pitchFamily="2" charset="-122"/>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2736"/>
            <a:ext cx="1008609" cy="584775"/>
          </a:xfrm>
          <a:prstGeom prst="rect">
            <a:avLst/>
          </a:prstGeom>
        </p:spPr>
        <p:txBody>
          <a:bodyPr wrap="none">
            <a:spAutoFit/>
          </a:bodyPr>
          <a:lstStyle/>
          <a:p>
            <a:pPr>
              <a:defRPr/>
            </a:pPr>
            <a:r>
              <a:rPr lang="zh-CN" altLang="en-US" sz="3200" b="1" dirty="0">
                <a:solidFill>
                  <a:schemeClr val="bg1"/>
                </a:solidFill>
                <a:latin typeface="方正兰亭超细黑简体" panose="02000000000000000000" pitchFamily="2" charset="-122"/>
                <a:ea typeface="方正兰亭超细黑简体" panose="02000000000000000000" pitchFamily="2" charset="-122"/>
              </a:rPr>
              <a:t>补充</a:t>
            </a:r>
            <a:endParaRPr lang="zh-CN" altLang="en-US" sz="3200" dirty="0">
              <a:latin typeface="方正兰亭超细黑简体" panose="02000000000000000000" pitchFamily="2" charset="-122"/>
              <a:ea typeface="方正兰亭超细黑简体" panose="02000000000000000000" pitchFamily="2" charset="-122"/>
            </a:endParaRPr>
          </a:p>
        </p:txBody>
      </p:sp>
      <p:sp>
        <p:nvSpPr>
          <p:cNvPr id="5" name="矩形 4"/>
          <p:cNvSpPr/>
          <p:nvPr/>
        </p:nvSpPr>
        <p:spPr>
          <a:xfrm>
            <a:off x="2987824" y="3140968"/>
            <a:ext cx="2452916" cy="830997"/>
          </a:xfrm>
          <a:prstGeom prst="rect">
            <a:avLst/>
          </a:prstGeom>
        </p:spPr>
        <p:txBody>
          <a:bodyPr wrap="none">
            <a:spAutoFit/>
          </a:bodyPr>
          <a:lstStyle/>
          <a:p>
            <a:pPr>
              <a:lnSpc>
                <a:spcPct val="150000"/>
              </a:lnSpc>
              <a:defRPr/>
            </a:pPr>
            <a:r>
              <a:rPr lang="en-US" altLang="zh-CN" sz="3200" b="1" dirty="0">
                <a:solidFill>
                  <a:schemeClr val="bg1"/>
                </a:solidFill>
                <a:latin typeface="黑体" panose="02010609060101010101" pitchFamily="49" charset="-122"/>
                <a:ea typeface="黑体" panose="02010609060101010101" pitchFamily="49" charset="-122"/>
              </a:rPr>
              <a:t>TCP</a:t>
            </a:r>
            <a:r>
              <a:rPr lang="zh-CN" altLang="en-US" sz="3200" b="1" dirty="0">
                <a:solidFill>
                  <a:schemeClr val="bg1"/>
                </a:solidFill>
                <a:latin typeface="黑体" panose="02010609060101010101" pitchFamily="49" charset="-122"/>
                <a:ea typeface="黑体" panose="02010609060101010101" pitchFamily="49" charset="-122"/>
              </a:rPr>
              <a:t>报文选项</a:t>
            </a:r>
            <a:endParaRPr lang="zh-CN" altLang="en-US" sz="3200" dirty="0">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
          <p:cNvSpPr>
            <a:spLocks noChangeArrowheads="1"/>
          </p:cNvSpPr>
          <p:nvPr/>
        </p:nvSpPr>
        <p:spPr bwMode="auto">
          <a:xfrm>
            <a:off x="124416" y="908720"/>
            <a:ext cx="8856663" cy="1816138"/>
          </a:xfrm>
          <a:prstGeom prst="rect">
            <a:avLst/>
          </a:prstGeom>
          <a:solidFill>
            <a:schemeClr val="bg1"/>
          </a:solidFill>
          <a:ln>
            <a:noFill/>
          </a:ln>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just">
              <a:lnSpc>
                <a:spcPct val="120000"/>
              </a:lnSpc>
            </a:pPr>
            <a:r>
              <a:rPr lang="en-US" altLang="zh-CN" sz="2400" b="1" dirty="0">
                <a:latin typeface="-apple-system"/>
              </a:rPr>
              <a:t>TCP</a:t>
            </a:r>
            <a:r>
              <a:rPr lang="zh-CN" altLang="en-US" sz="2400" b="1" dirty="0">
                <a:latin typeface="-apple-system"/>
              </a:rPr>
              <a:t>头部的最后一个选项字段（</a:t>
            </a:r>
            <a:r>
              <a:rPr lang="en-US" altLang="zh-CN" sz="2400" b="1" dirty="0">
                <a:latin typeface="-apple-system"/>
              </a:rPr>
              <a:t>options</a:t>
            </a:r>
            <a:r>
              <a:rPr lang="zh-CN" altLang="en-US" sz="2400" b="1" dirty="0">
                <a:latin typeface="-apple-system"/>
              </a:rPr>
              <a:t>）是可变长的可选信息。这部分最多包含</a:t>
            </a:r>
            <a:r>
              <a:rPr lang="en-US" altLang="zh-CN" sz="2400" b="1" dirty="0">
                <a:latin typeface="-apple-system"/>
              </a:rPr>
              <a:t>40</a:t>
            </a:r>
            <a:r>
              <a:rPr lang="zh-CN" altLang="en-US" sz="2400" b="1" dirty="0">
                <a:latin typeface="-apple-system"/>
              </a:rPr>
              <a:t>字节，因为</a:t>
            </a:r>
            <a:r>
              <a:rPr lang="en-US" altLang="zh-CN" sz="2400" b="1" dirty="0">
                <a:latin typeface="-apple-system"/>
              </a:rPr>
              <a:t>TCP</a:t>
            </a:r>
            <a:r>
              <a:rPr lang="zh-CN" altLang="en-US" sz="2400" b="1" dirty="0">
                <a:latin typeface="-apple-system"/>
              </a:rPr>
              <a:t>头部最长是</a:t>
            </a:r>
            <a:r>
              <a:rPr lang="en-US" altLang="zh-CN" sz="2400" b="1" dirty="0">
                <a:latin typeface="-apple-system"/>
              </a:rPr>
              <a:t>60</a:t>
            </a:r>
            <a:r>
              <a:rPr lang="zh-CN" altLang="en-US" sz="2400" b="1" dirty="0">
                <a:latin typeface="-apple-system"/>
              </a:rPr>
              <a:t>字节（其中还包含前面讨论的</a:t>
            </a:r>
            <a:r>
              <a:rPr lang="en-US" altLang="zh-CN" sz="2400" b="1" dirty="0">
                <a:latin typeface="-apple-system"/>
              </a:rPr>
              <a:t>20</a:t>
            </a:r>
            <a:r>
              <a:rPr lang="zh-CN" altLang="en-US" sz="2400" b="1" dirty="0">
                <a:latin typeface="-apple-system"/>
              </a:rPr>
              <a:t>字节的固定部分）。典型的</a:t>
            </a:r>
            <a:r>
              <a:rPr lang="en-US" altLang="zh-CN" sz="2400" b="1" dirty="0">
                <a:latin typeface="-apple-system"/>
              </a:rPr>
              <a:t>TCP</a:t>
            </a:r>
            <a:r>
              <a:rPr lang="zh-CN" altLang="en-US" sz="2400" b="1" dirty="0">
                <a:latin typeface="-apple-system"/>
              </a:rPr>
              <a:t>头部选项结构如图所示。</a:t>
            </a:r>
            <a:endParaRPr lang="zh-CN" altLang="en-US" sz="2400" b="1" dirty="0"/>
          </a:p>
        </p:txBody>
      </p:sp>
      <p:sp>
        <p:nvSpPr>
          <p:cNvPr id="20484" name="矩形 4"/>
          <p:cNvSpPr>
            <a:spLocks noChangeArrowheads="1"/>
          </p:cNvSpPr>
          <p:nvPr/>
        </p:nvSpPr>
        <p:spPr bwMode="auto">
          <a:xfrm>
            <a:off x="179388" y="4292600"/>
            <a:ext cx="9144000"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buFont typeface="Arial" panose="020B0604020202020204" pitchFamily="34" charset="0"/>
              <a:buChar char="•"/>
            </a:pPr>
            <a:r>
              <a:rPr lang="en-US" altLang="zh-CN" sz="2400" b="1" dirty="0">
                <a:solidFill>
                  <a:schemeClr val="bg1"/>
                </a:solidFill>
                <a:latin typeface="-apple-system"/>
              </a:rPr>
              <a:t>Kind</a:t>
            </a:r>
            <a:r>
              <a:rPr lang="zh-CN" altLang="en-US" sz="2400" b="1" dirty="0">
                <a:solidFill>
                  <a:schemeClr val="bg1"/>
                </a:solidFill>
                <a:latin typeface="-apple-system"/>
              </a:rPr>
              <a:t>：选项的类型，有的</a:t>
            </a:r>
            <a:r>
              <a:rPr lang="en-US" altLang="zh-CN" sz="2400" b="1" dirty="0">
                <a:solidFill>
                  <a:schemeClr val="bg1"/>
                </a:solidFill>
                <a:latin typeface="-apple-system"/>
              </a:rPr>
              <a:t>TCP</a:t>
            </a:r>
            <a:r>
              <a:rPr lang="zh-CN" altLang="en-US" sz="2400" b="1" dirty="0">
                <a:solidFill>
                  <a:schemeClr val="bg1"/>
                </a:solidFill>
                <a:latin typeface="-apple-system"/>
              </a:rPr>
              <a:t>选项没有后面两个字段，仅包含</a:t>
            </a:r>
            <a:r>
              <a:rPr lang="en-US" altLang="zh-CN" sz="2400" b="1" dirty="0">
                <a:solidFill>
                  <a:schemeClr val="bg1"/>
                </a:solidFill>
                <a:latin typeface="-apple-system"/>
              </a:rPr>
              <a:t>1</a:t>
            </a:r>
            <a:r>
              <a:rPr lang="zh-CN" altLang="en-US" sz="2400" b="1" dirty="0">
                <a:solidFill>
                  <a:schemeClr val="bg1"/>
                </a:solidFill>
                <a:latin typeface="-apple-system"/>
              </a:rPr>
              <a:t>字节的</a:t>
            </a:r>
            <a:r>
              <a:rPr lang="en-US" altLang="zh-CN" sz="2400" b="1" dirty="0">
                <a:solidFill>
                  <a:schemeClr val="bg1"/>
                </a:solidFill>
                <a:latin typeface="-apple-system"/>
              </a:rPr>
              <a:t>kind</a:t>
            </a:r>
            <a:r>
              <a:rPr lang="zh-CN" altLang="en-US" sz="2400" b="1" dirty="0">
                <a:solidFill>
                  <a:schemeClr val="bg1"/>
                </a:solidFill>
                <a:latin typeface="-apple-system"/>
              </a:rPr>
              <a:t>字段；</a:t>
            </a:r>
          </a:p>
          <a:p>
            <a:pPr>
              <a:buFont typeface="Arial" panose="020B0604020202020204" pitchFamily="34" charset="0"/>
              <a:buChar char="•"/>
            </a:pPr>
            <a:r>
              <a:rPr lang="en-US" altLang="zh-CN" sz="2400" b="1" dirty="0">
                <a:solidFill>
                  <a:schemeClr val="bg1"/>
                </a:solidFill>
                <a:latin typeface="-apple-system"/>
              </a:rPr>
              <a:t>length</a:t>
            </a:r>
            <a:r>
              <a:rPr lang="zh-CN" altLang="en-US" sz="2400" b="1" dirty="0">
                <a:solidFill>
                  <a:schemeClr val="bg1"/>
                </a:solidFill>
                <a:latin typeface="-apple-system"/>
              </a:rPr>
              <a:t>：指定该选项的总长度</a:t>
            </a:r>
            <a:r>
              <a:rPr lang="en-US" altLang="zh-CN" sz="2400" b="1" dirty="0">
                <a:solidFill>
                  <a:schemeClr val="bg1"/>
                </a:solidFill>
                <a:latin typeface="-apple-system"/>
              </a:rPr>
              <a:t>,</a:t>
            </a:r>
            <a:r>
              <a:rPr lang="zh-CN" altLang="en-US" sz="2400" b="1" dirty="0">
                <a:solidFill>
                  <a:schemeClr val="bg1"/>
                </a:solidFill>
                <a:latin typeface="-apple-system"/>
              </a:rPr>
              <a:t>即后面</a:t>
            </a:r>
            <a:r>
              <a:rPr lang="en-US" altLang="zh-CN" sz="2400" b="1" dirty="0">
                <a:solidFill>
                  <a:schemeClr val="bg1"/>
                </a:solidFill>
                <a:latin typeface="-apple-system"/>
              </a:rPr>
              <a:t>info</a:t>
            </a:r>
            <a:r>
              <a:rPr lang="zh-CN" altLang="en-US" sz="2400" b="1" dirty="0">
                <a:solidFill>
                  <a:schemeClr val="bg1"/>
                </a:solidFill>
                <a:latin typeface="-apple-system"/>
              </a:rPr>
              <a:t>变长。该长度包括</a:t>
            </a:r>
            <a:r>
              <a:rPr lang="en-US" altLang="zh-CN" sz="2400" b="1" dirty="0">
                <a:solidFill>
                  <a:schemeClr val="bg1"/>
                </a:solidFill>
                <a:latin typeface="-apple-system"/>
              </a:rPr>
              <a:t>kind</a:t>
            </a:r>
            <a:r>
              <a:rPr lang="zh-CN" altLang="en-US" sz="2400" b="1" dirty="0">
                <a:solidFill>
                  <a:schemeClr val="bg1"/>
                </a:solidFill>
                <a:latin typeface="-apple-system"/>
              </a:rPr>
              <a:t>字段和</a:t>
            </a:r>
            <a:r>
              <a:rPr lang="en-US" altLang="zh-CN" sz="2400" b="1" dirty="0">
                <a:solidFill>
                  <a:schemeClr val="bg1"/>
                </a:solidFill>
                <a:latin typeface="-apple-system"/>
              </a:rPr>
              <a:t>length</a:t>
            </a:r>
            <a:r>
              <a:rPr lang="zh-CN" altLang="en-US" sz="2400" b="1" dirty="0">
                <a:solidFill>
                  <a:schemeClr val="bg1"/>
                </a:solidFill>
                <a:latin typeface="-apple-system"/>
              </a:rPr>
              <a:t>字段占据的</a:t>
            </a:r>
            <a:r>
              <a:rPr lang="en-US" altLang="zh-CN" sz="2400" b="1" dirty="0">
                <a:solidFill>
                  <a:schemeClr val="bg1"/>
                </a:solidFill>
                <a:latin typeface="-apple-system"/>
              </a:rPr>
              <a:t>2</a:t>
            </a:r>
            <a:r>
              <a:rPr lang="zh-CN" altLang="en-US" sz="2400" b="1" dirty="0">
                <a:solidFill>
                  <a:schemeClr val="bg1"/>
                </a:solidFill>
                <a:latin typeface="-apple-system"/>
              </a:rPr>
              <a:t>字节；</a:t>
            </a:r>
          </a:p>
          <a:p>
            <a:pPr>
              <a:buFont typeface="Arial" panose="020B0604020202020204" pitchFamily="34" charset="0"/>
              <a:buChar char="•"/>
            </a:pPr>
            <a:r>
              <a:rPr lang="en-US" altLang="zh-CN" sz="2400" b="1" dirty="0">
                <a:solidFill>
                  <a:schemeClr val="bg1"/>
                </a:solidFill>
                <a:latin typeface="-apple-system"/>
              </a:rPr>
              <a:t>info</a:t>
            </a:r>
            <a:r>
              <a:rPr lang="zh-CN" altLang="en-US" sz="2400" b="1" dirty="0">
                <a:solidFill>
                  <a:schemeClr val="bg1"/>
                </a:solidFill>
                <a:latin typeface="-apple-system"/>
              </a:rPr>
              <a:t>：是选项的具体信息</a:t>
            </a:r>
          </a:p>
        </p:txBody>
      </p:sp>
      <p:pic>
        <p:nvPicPr>
          <p:cNvPr id="2" name="图片 1"/>
          <p:cNvPicPr>
            <a:picLocks noChangeAspect="1"/>
          </p:cNvPicPr>
          <p:nvPr/>
        </p:nvPicPr>
        <p:blipFill>
          <a:blip r:embed="rId2"/>
          <a:stretch>
            <a:fillRect/>
          </a:stretch>
        </p:blipFill>
        <p:spPr>
          <a:xfrm>
            <a:off x="124416" y="2710461"/>
            <a:ext cx="8856663" cy="1504950"/>
          </a:xfrm>
          <a:prstGeom prst="rect">
            <a:avLst/>
          </a:prstGeom>
        </p:spPr>
      </p:pic>
    </p:spTree>
    <p:extLst>
      <p:ext uri="{BB962C8B-B14F-4D97-AF65-F5344CB8AC3E}">
        <p14:creationId xmlns:p14="http://schemas.microsoft.com/office/powerpoint/2010/main" val="1803732239"/>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052513"/>
            <a:ext cx="8497888"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7072971"/>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107950" y="908050"/>
            <a:ext cx="9000554" cy="1201738"/>
          </a:xfrm>
          <a:prstGeom prst="rect">
            <a:avLst/>
          </a:prstGeom>
          <a:solidFill>
            <a:schemeClr val="bg1"/>
          </a:solidFill>
          <a:ln>
            <a:noFill/>
          </a:ln>
        </p:spPr>
        <p:txBody>
          <a:bodyPr wrap="squar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just"/>
            <a:r>
              <a:rPr lang="en-US" altLang="zh-CN" sz="2400" b="1" dirty="0">
                <a:latin typeface="PingFang SC"/>
              </a:rPr>
              <a:t>1</a:t>
            </a:r>
            <a:r>
              <a:rPr lang="zh-CN" altLang="en-US" sz="2400" b="1" dirty="0">
                <a:latin typeface="PingFang SC"/>
              </a:rPr>
              <a:t>、</a:t>
            </a:r>
            <a:r>
              <a:rPr lang="en-US" altLang="zh-CN" sz="2400" b="1" dirty="0">
                <a:latin typeface="PingFang SC"/>
              </a:rPr>
              <a:t>kind=0</a:t>
            </a:r>
            <a:r>
              <a:rPr lang="zh-CN" altLang="en-US" sz="2400" b="1" dirty="0">
                <a:latin typeface="PingFang SC"/>
              </a:rPr>
              <a:t>，选项表结束（</a:t>
            </a:r>
            <a:r>
              <a:rPr lang="en-US" altLang="zh-CN" sz="2400" b="1" dirty="0">
                <a:latin typeface="PingFang SC"/>
              </a:rPr>
              <a:t>EOP</a:t>
            </a:r>
            <a:r>
              <a:rPr lang="zh-CN" altLang="en-US" sz="2400" b="1" dirty="0">
                <a:latin typeface="PingFang SC"/>
              </a:rPr>
              <a:t>）选项</a:t>
            </a:r>
          </a:p>
          <a:p>
            <a:pPr algn="just"/>
            <a:r>
              <a:rPr lang="zh-CN" altLang="en-US" sz="2400" dirty="0">
                <a:latin typeface="-apple-system"/>
              </a:rPr>
              <a:t>一个报文段仅用一次。放在末尾用于填充，用途是说明：首部已经没有更多的消息，应用数据在下一个</a:t>
            </a:r>
            <a:r>
              <a:rPr lang="en-US" altLang="zh-CN" sz="2400" dirty="0">
                <a:latin typeface="-apple-system"/>
              </a:rPr>
              <a:t>32</a:t>
            </a:r>
            <a:r>
              <a:rPr lang="zh-CN" altLang="en-US" sz="2400" dirty="0">
                <a:latin typeface="-apple-system"/>
              </a:rPr>
              <a:t>位字开始处</a:t>
            </a:r>
          </a:p>
        </p:txBody>
      </p:sp>
      <p:sp>
        <p:nvSpPr>
          <p:cNvPr id="22531" name="矩形 5"/>
          <p:cNvSpPr>
            <a:spLocks noChangeArrowheads="1"/>
          </p:cNvSpPr>
          <p:nvPr/>
        </p:nvSpPr>
        <p:spPr bwMode="auto">
          <a:xfrm>
            <a:off x="107950" y="2305050"/>
            <a:ext cx="9000554" cy="1200150"/>
          </a:xfrm>
          <a:prstGeom prst="rect">
            <a:avLst/>
          </a:prstGeom>
          <a:solidFill>
            <a:schemeClr val="bg1"/>
          </a:solidFill>
          <a:ln>
            <a:noFill/>
          </a:ln>
        </p:spPr>
        <p:txBody>
          <a:bodyPr wrap="squar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just"/>
            <a:r>
              <a:rPr lang="en-US" altLang="zh-CN" sz="2400" b="1" dirty="0">
                <a:latin typeface="PingFang SC"/>
              </a:rPr>
              <a:t>2</a:t>
            </a:r>
            <a:r>
              <a:rPr lang="zh-CN" altLang="en-US" sz="2400" b="1" dirty="0">
                <a:latin typeface="PingFang SC"/>
              </a:rPr>
              <a:t>、</a:t>
            </a:r>
            <a:r>
              <a:rPr lang="en-US" altLang="zh-CN" sz="2400" b="1" dirty="0">
                <a:latin typeface="PingFang SC"/>
              </a:rPr>
              <a:t>kind=1</a:t>
            </a:r>
            <a:r>
              <a:rPr lang="zh-CN" altLang="en-US" sz="2400" b="1" dirty="0">
                <a:latin typeface="PingFang SC"/>
              </a:rPr>
              <a:t>，空操作（</a:t>
            </a:r>
            <a:r>
              <a:rPr lang="en-US" altLang="zh-CN" sz="2400" b="1" dirty="0">
                <a:latin typeface="PingFang SC"/>
              </a:rPr>
              <a:t>NOP</a:t>
            </a:r>
            <a:r>
              <a:rPr lang="zh-CN" altLang="en-US" sz="2400" b="1" dirty="0">
                <a:latin typeface="PingFang SC"/>
              </a:rPr>
              <a:t>）选项</a:t>
            </a:r>
          </a:p>
          <a:p>
            <a:pPr algn="just"/>
            <a:r>
              <a:rPr lang="zh-CN" altLang="en-US" sz="2400" dirty="0">
                <a:latin typeface="-apple-system"/>
              </a:rPr>
              <a:t>没有特殊含义，一般用于将</a:t>
            </a:r>
            <a:r>
              <a:rPr lang="en-US" altLang="zh-CN" sz="2400" dirty="0">
                <a:latin typeface="-apple-system"/>
              </a:rPr>
              <a:t>TCP</a:t>
            </a:r>
            <a:r>
              <a:rPr lang="zh-CN" altLang="en-US" sz="2400" dirty="0">
                <a:latin typeface="-apple-system"/>
              </a:rPr>
              <a:t>选项的总长度填充为</a:t>
            </a:r>
            <a:r>
              <a:rPr lang="en-US" altLang="zh-CN" sz="2400" dirty="0">
                <a:latin typeface="-apple-system"/>
              </a:rPr>
              <a:t>4</a:t>
            </a:r>
            <a:r>
              <a:rPr lang="zh-CN" altLang="en-US" sz="2400" dirty="0">
                <a:latin typeface="-apple-system"/>
              </a:rPr>
              <a:t>字节的整数倍</a:t>
            </a:r>
          </a:p>
        </p:txBody>
      </p:sp>
      <p:sp>
        <p:nvSpPr>
          <p:cNvPr id="22532" name="矩形 6"/>
          <p:cNvSpPr>
            <a:spLocks noChangeArrowheads="1"/>
          </p:cNvSpPr>
          <p:nvPr/>
        </p:nvSpPr>
        <p:spPr bwMode="auto">
          <a:xfrm>
            <a:off x="107951" y="3505200"/>
            <a:ext cx="9000554" cy="2678113"/>
          </a:xfrm>
          <a:prstGeom prst="rect">
            <a:avLst/>
          </a:prstGeom>
          <a:solidFill>
            <a:schemeClr val="bg1"/>
          </a:solidFill>
          <a:ln>
            <a:noFill/>
          </a:ln>
        </p:spPr>
        <p:txBody>
          <a:bodyPr wrap="square">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just"/>
            <a:r>
              <a:rPr lang="zh-CN" altLang="en-US" sz="2400" dirty="0"/>
              <a:t>3、kind=2，最大报文段长度（MSS）选项。 TCP连接初始化时，</a:t>
            </a:r>
            <a:r>
              <a:rPr lang="zh-CN" altLang="en-US" sz="2400" dirty="0">
                <a:solidFill>
                  <a:srgbClr val="0070C0"/>
                </a:solidFill>
              </a:rPr>
              <a:t>通信双方使用该选项来协商最大报文段长度</a:t>
            </a:r>
            <a:r>
              <a:rPr lang="zh-CN" altLang="en-US" sz="2400" dirty="0"/>
              <a:t>。</a:t>
            </a:r>
            <a:endParaRPr lang="en-US" altLang="zh-CN" sz="2400" dirty="0"/>
          </a:p>
          <a:p>
            <a:pPr algn="just"/>
            <a:r>
              <a:rPr lang="zh-CN" altLang="en-US" sz="2400" dirty="0"/>
              <a:t>TCP模块通常将MSS设置为（MTU-40）字节（减掉的这40字节包括20字节的TCP头部和20字节的IP头部）。这样携带TCP报文段的IP数据报的长度就不会超过MTU（假设TCP头部和IP头部都不包含选项字段，并且这也是一般情况），从而避免本机发生IP分片。对以太网而言，MSS值是1460（1500-40）字节。</a:t>
            </a:r>
          </a:p>
        </p:txBody>
      </p:sp>
    </p:spTree>
    <p:extLst>
      <p:ext uri="{BB962C8B-B14F-4D97-AF65-F5344CB8AC3E}">
        <p14:creationId xmlns:p14="http://schemas.microsoft.com/office/powerpoint/2010/main" val="3332254498"/>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52736"/>
            <a:ext cx="8895574"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15257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
          <p:cNvSpPr>
            <a:spLocks noChangeArrowheads="1"/>
          </p:cNvSpPr>
          <p:nvPr/>
        </p:nvSpPr>
        <p:spPr bwMode="auto">
          <a:xfrm>
            <a:off x="179388" y="1844675"/>
            <a:ext cx="88201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just"/>
            <a:r>
              <a:rPr lang="zh-CN" altLang="en-US" sz="2400" dirty="0">
                <a:solidFill>
                  <a:schemeClr val="bg1"/>
                </a:solidFill>
              </a:rPr>
              <a:t>4、kind=3，窗口扩大因子选项。 TCP连接初始化时，通信双方使用该选项来协商接收窗口的扩大因子。在TCP的头部中，接收窗口大小是用16位表示的，故最大为65535字节，但实际上TCP模块允许的接收窗口大小远不止这个数（为了提高TCP通信的吞吐量）。窗口扩大因子解决了这个问题。假设TCP头部中的接收通告窗口大小是N，窗口扩大因子（移位数）是M，那么TCP报文段的实际接收通告窗口大小是N*2</a:t>
            </a:r>
            <a:r>
              <a:rPr lang="zh-CN" altLang="en-US" sz="2400" baseline="30000" dirty="0">
                <a:solidFill>
                  <a:schemeClr val="bg1"/>
                </a:solidFill>
              </a:rPr>
              <a:t>M</a:t>
            </a:r>
            <a:r>
              <a:rPr lang="zh-CN" altLang="en-US" sz="2400" dirty="0">
                <a:solidFill>
                  <a:schemeClr val="bg1"/>
                </a:solidFill>
              </a:rPr>
              <a:t>，或者说N左移M位。注意，M的取值范围是0～14。窗口扩大因子选项只能出现在同步报文段中，否则将被忽略。但同步报文段本身不执行窗口扩大操作，即同步报文段头部的接收窗口大小就是该TCP报文段的实际接收窗口大小。当连接建立好之后，每个数据传输方向的窗口扩大因子就固定不变了。</a:t>
            </a:r>
          </a:p>
        </p:txBody>
      </p:sp>
    </p:spTree>
    <p:extLst>
      <p:ext uri="{BB962C8B-B14F-4D97-AF65-F5344CB8AC3E}">
        <p14:creationId xmlns:p14="http://schemas.microsoft.com/office/powerpoint/2010/main" val="687258441"/>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
          <p:cNvSpPr>
            <a:spLocks noChangeArrowheads="1"/>
          </p:cNvSpPr>
          <p:nvPr/>
        </p:nvSpPr>
        <p:spPr bwMode="auto">
          <a:xfrm>
            <a:off x="190868" y="908720"/>
            <a:ext cx="8931275" cy="4402137"/>
          </a:xfrm>
          <a:prstGeom prst="rect">
            <a:avLst/>
          </a:prstGeom>
          <a:solidFill>
            <a:schemeClr val="bg1"/>
          </a:solidFill>
          <a:ln>
            <a:noFill/>
          </a:ln>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just"/>
            <a:r>
              <a:rPr lang="zh-CN" altLang="en-US" dirty="0"/>
              <a:t>6、</a:t>
            </a:r>
            <a:r>
              <a:rPr lang="zh-CN" altLang="en-US" b="1" dirty="0">
                <a:solidFill>
                  <a:srgbClr val="0070C0"/>
                </a:solidFill>
              </a:rPr>
              <a:t>kind=5，SACK</a:t>
            </a:r>
            <a:r>
              <a:rPr lang="en-US" altLang="zh-CN" b="1" dirty="0">
                <a:solidFill>
                  <a:srgbClr val="0070C0"/>
                </a:solidFill>
              </a:rPr>
              <a:t>(</a:t>
            </a:r>
            <a:r>
              <a:rPr lang="zh-CN" altLang="en-US" b="1" dirty="0">
                <a:solidFill>
                  <a:srgbClr val="0070C0"/>
                </a:solidFill>
              </a:rPr>
              <a:t>选择确认）实际工作的选项。</a:t>
            </a:r>
            <a:r>
              <a:rPr lang="zh-CN" altLang="en-US" dirty="0"/>
              <a:t>该选项的参数告诉发送方本端已经收到并缓存的不连续的数据块，从而让发送端可以据此检查并重发丢失的数据块。每个块边沿（edge of block）参数包含一个4字节的序号。其中块左边沿表示不连续块的第一个数据的序号，而块右边沿则表示不连续块的最后一个数据的序号的下一个序号。这样一对参数（块左边沿和块右边沿）之间的数据是没有收到的。因为一个块信息占用8字节，所以TCP头部选项中实际上最多可以包含4个这样的不连续数据块（考虑选项类型和长度占用的2字节）。</a:t>
            </a:r>
          </a:p>
        </p:txBody>
      </p:sp>
      <p:pic>
        <p:nvPicPr>
          <p:cNvPr id="2560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902" y="5445224"/>
            <a:ext cx="8852594"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23923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25" y="1123950"/>
            <a:ext cx="890428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矩形 3"/>
          <p:cNvSpPr>
            <a:spLocks noChangeArrowheads="1"/>
          </p:cNvSpPr>
          <p:nvPr/>
        </p:nvSpPr>
        <p:spPr bwMode="auto">
          <a:xfrm>
            <a:off x="111125" y="3860800"/>
            <a:ext cx="890428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sz="2400">
                <a:solidFill>
                  <a:srgbClr val="FFFF00"/>
                </a:solidFill>
              </a:rPr>
              <a:t>如上图所示，现有10个分组数据，第1个分组为1-100，第2个分组为101-200，其他以此类推… 假设发送方发送了这10个分组，然后接收方接收到数据后给发送方发送了一个选择确认（SACK）数据报，其中tcp首部中给出确认号为201，同时tcp选项中携带了8个左右边界。 </a:t>
            </a:r>
            <a:endParaRPr lang="zh-CN" altLang="en-US" sz="2400"/>
          </a:p>
        </p:txBody>
      </p:sp>
    </p:spTree>
    <p:extLst>
      <p:ext uri="{BB962C8B-B14F-4D97-AF65-F5344CB8AC3E}">
        <p14:creationId xmlns:p14="http://schemas.microsoft.com/office/powerpoint/2010/main" val="1964922533"/>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1"/>
          <p:cNvSpPr>
            <a:spLocks noChangeArrowheads="1"/>
          </p:cNvSpPr>
          <p:nvPr/>
        </p:nvSpPr>
        <p:spPr bwMode="auto">
          <a:xfrm>
            <a:off x="107950" y="1268413"/>
            <a:ext cx="89281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just"/>
            <a:r>
              <a:rPr lang="zh-CN" altLang="en-US" sz="2400">
                <a:solidFill>
                  <a:srgbClr val="FFFF00"/>
                </a:solidFill>
              </a:rPr>
              <a:t> </a:t>
            </a:r>
            <a:endParaRPr lang="en-US" altLang="zh-CN" sz="2400">
              <a:solidFill>
                <a:srgbClr val="FFFF00"/>
              </a:solidFill>
            </a:endParaRPr>
          </a:p>
          <a:p>
            <a:pPr algn="just"/>
            <a:r>
              <a:rPr lang="zh-CN" altLang="en-US" sz="2400">
                <a:solidFill>
                  <a:srgbClr val="FFFF00"/>
                </a:solidFill>
              </a:rPr>
              <a:t>发送方接收到选择确认数据包后，会根据数据包中的tcp首部中的确认号201，从201字节位置开始重传，再根据tcp首部的tcp选项中的选择确认（SACK）选项指明的已经收到的数据块的8个边界，进行选择性重传（201-300），（401-500），（601-700），（801-900）分组（对于已经收到的数据块（301-400），（501-600），（701-800），（901-1000）是不会重传的，因为选择确认（SACK）选项中给出的边界是指明已经接收到的数据块和未接收到的数据块。换句话说，边界就是接收方用来告诉发送方：“哪些数据已经收到，哪些数据没收到”。然后发送方再选择对未收到的数据进行重传）。</a:t>
            </a:r>
          </a:p>
        </p:txBody>
      </p:sp>
    </p:spTree>
    <p:extLst>
      <p:ext uri="{BB962C8B-B14F-4D97-AF65-F5344CB8AC3E}">
        <p14:creationId xmlns:p14="http://schemas.microsoft.com/office/powerpoint/2010/main" val="156379411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98437" y="3933056"/>
            <a:ext cx="8675687"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lnSpc>
                <a:spcPct val="120000"/>
              </a:lnSpc>
            </a:pPr>
            <a:r>
              <a:rPr lang="en-US" altLang="zh-CN" b="1" dirty="0">
                <a:solidFill>
                  <a:srgbClr val="FFFF00"/>
                </a:solidFill>
                <a:latin typeface="黑体" panose="02010609060101010101" pitchFamily="49" charset="-122"/>
                <a:ea typeface="黑体" panose="02010609060101010101" pitchFamily="49" charset="-122"/>
              </a:rPr>
              <a:t>2 </a:t>
            </a:r>
            <a:r>
              <a:rPr lang="zh-CN" altLang="en-US" b="1" dirty="0">
                <a:solidFill>
                  <a:srgbClr val="FFFF00"/>
                </a:solidFill>
                <a:latin typeface="黑体" panose="02010609060101010101" pitchFamily="49" charset="-122"/>
                <a:ea typeface="黑体" panose="02010609060101010101" pitchFamily="49" charset="-122"/>
              </a:rPr>
              <a:t>序号</a:t>
            </a:r>
            <a:r>
              <a:rPr lang="zh-CN" altLang="en-US" b="1" dirty="0">
                <a:solidFill>
                  <a:schemeClr val="bg1"/>
                </a:solidFill>
                <a:latin typeface="黑体" panose="02010609060101010101" pitchFamily="49" charset="-122"/>
                <a:ea typeface="黑体" panose="02010609060101010101" pitchFamily="49" charset="-122"/>
              </a:rPr>
              <a:t>  </a:t>
            </a:r>
            <a:r>
              <a:rPr lang="zh-CN" altLang="en-US" sz="2400" b="1" dirty="0">
                <a:solidFill>
                  <a:schemeClr val="bg1"/>
                </a:solidFill>
                <a:latin typeface="宋体" panose="02010600030101010101" pitchFamily="2" charset="-122"/>
                <a:ea typeface="宋体" panose="02010600030101010101" pitchFamily="2" charset="-122"/>
              </a:rPr>
              <a:t>占</a:t>
            </a:r>
            <a:r>
              <a:rPr lang="en-US" altLang="zh-CN" sz="2400" b="1" dirty="0">
                <a:solidFill>
                  <a:schemeClr val="bg1"/>
                </a:solidFill>
                <a:latin typeface="宋体" panose="02010600030101010101" pitchFamily="2" charset="-122"/>
                <a:ea typeface="宋体" panose="02010600030101010101" pitchFamily="2" charset="-122"/>
              </a:rPr>
              <a:t>4</a:t>
            </a:r>
            <a:r>
              <a:rPr lang="zh-CN" altLang="en-US" sz="2400" b="1" dirty="0">
                <a:solidFill>
                  <a:schemeClr val="bg1"/>
                </a:solidFill>
                <a:latin typeface="宋体" panose="02010600030101010101" pitchFamily="2" charset="-122"/>
                <a:ea typeface="宋体" panose="02010600030101010101" pitchFamily="2" charset="-122"/>
              </a:rPr>
              <a:t>字节，是本报文段所发送的数据部分第一个字节的序号。在</a:t>
            </a:r>
            <a:r>
              <a:rPr lang="en-US" altLang="zh-CN" sz="2400" b="1" dirty="0">
                <a:solidFill>
                  <a:schemeClr val="bg1"/>
                </a:solidFill>
                <a:latin typeface="宋体" panose="02010600030101010101" pitchFamily="2" charset="-122"/>
                <a:ea typeface="宋体" panose="02010600030101010101" pitchFamily="2" charset="-122"/>
              </a:rPr>
              <a:t>TCP</a:t>
            </a:r>
            <a:r>
              <a:rPr lang="zh-CN" altLang="en-US" sz="2400" b="1" dirty="0">
                <a:solidFill>
                  <a:schemeClr val="bg1"/>
                </a:solidFill>
                <a:latin typeface="宋体" panose="02010600030101010101" pitchFamily="2" charset="-122"/>
                <a:ea typeface="宋体" panose="02010600030101010101" pitchFamily="2" charset="-122"/>
              </a:rPr>
              <a:t>传送的数据流中，每一个字节数据都有一个序号，每个一个</a:t>
            </a:r>
            <a:r>
              <a:rPr lang="en-US" altLang="zh-CN" sz="2400" b="1" dirty="0">
                <a:solidFill>
                  <a:schemeClr val="bg1"/>
                </a:solidFill>
                <a:latin typeface="宋体" panose="02010600030101010101" pitchFamily="2" charset="-122"/>
                <a:ea typeface="宋体" panose="02010600030101010101" pitchFamily="2" charset="-122"/>
              </a:rPr>
              <a:t>SYN=1,FIN=1</a:t>
            </a:r>
            <a:r>
              <a:rPr lang="zh-CN" altLang="en-US" sz="2400" b="1" dirty="0">
                <a:solidFill>
                  <a:schemeClr val="bg1"/>
                </a:solidFill>
                <a:latin typeface="宋体" panose="02010600030101010101" pitchFamily="2" charset="-122"/>
                <a:ea typeface="宋体" panose="02010600030101010101" pitchFamily="2" charset="-122"/>
              </a:rPr>
              <a:t>都占用</a:t>
            </a:r>
            <a:r>
              <a:rPr lang="en-US" altLang="zh-CN" sz="2400" b="1" dirty="0">
                <a:solidFill>
                  <a:schemeClr val="bg1"/>
                </a:solidFill>
                <a:latin typeface="宋体" panose="02010600030101010101" pitchFamily="2" charset="-122"/>
                <a:ea typeface="宋体" panose="02010600030101010101" pitchFamily="2" charset="-122"/>
              </a:rPr>
              <a:t>1</a:t>
            </a:r>
            <a:r>
              <a:rPr lang="zh-CN" altLang="en-US" sz="2400" b="1" dirty="0">
                <a:solidFill>
                  <a:schemeClr val="bg1"/>
                </a:solidFill>
                <a:latin typeface="宋体" panose="02010600030101010101" pitchFamily="2" charset="-122"/>
                <a:ea typeface="宋体" panose="02010600030101010101" pitchFamily="2" charset="-122"/>
              </a:rPr>
              <a:t>个序号。例如，在一个报文段中，序号为</a:t>
            </a:r>
            <a:r>
              <a:rPr lang="en-US" altLang="zh-CN" sz="2400" b="1" dirty="0">
                <a:solidFill>
                  <a:schemeClr val="bg1"/>
                </a:solidFill>
                <a:latin typeface="宋体" panose="02010600030101010101" pitchFamily="2" charset="-122"/>
                <a:ea typeface="宋体" panose="02010600030101010101" pitchFamily="2" charset="-122"/>
              </a:rPr>
              <a:t>300</a:t>
            </a:r>
            <a:r>
              <a:rPr lang="zh-CN" altLang="en-US" sz="2400" b="1" dirty="0">
                <a:solidFill>
                  <a:schemeClr val="bg1"/>
                </a:solidFill>
                <a:latin typeface="宋体" panose="02010600030101010101" pitchFamily="2" charset="-122"/>
                <a:ea typeface="宋体" panose="02010600030101010101" pitchFamily="2" charset="-122"/>
              </a:rPr>
              <a:t>，而报文中的数据共</a:t>
            </a:r>
            <a:r>
              <a:rPr lang="en-US" altLang="zh-CN" sz="2400" b="1" dirty="0">
                <a:solidFill>
                  <a:schemeClr val="bg1"/>
                </a:solidFill>
                <a:latin typeface="宋体" panose="02010600030101010101" pitchFamily="2" charset="-122"/>
                <a:ea typeface="宋体" panose="02010600030101010101" pitchFamily="2" charset="-122"/>
              </a:rPr>
              <a:t>100</a:t>
            </a:r>
            <a:r>
              <a:rPr lang="zh-CN" altLang="en-US" sz="2400" b="1" dirty="0">
                <a:solidFill>
                  <a:schemeClr val="bg1"/>
                </a:solidFill>
                <a:latin typeface="宋体" panose="02010600030101010101" pitchFamily="2" charset="-122"/>
                <a:ea typeface="宋体" panose="02010600030101010101" pitchFamily="2" charset="-122"/>
              </a:rPr>
              <a:t>字节。那么在下一个报文段中，其序号就是</a:t>
            </a:r>
            <a:r>
              <a:rPr lang="en-US" altLang="zh-CN" sz="2400" b="1" dirty="0">
                <a:solidFill>
                  <a:schemeClr val="bg1"/>
                </a:solidFill>
                <a:latin typeface="宋体" panose="02010600030101010101" pitchFamily="2" charset="-122"/>
                <a:ea typeface="宋体" panose="02010600030101010101" pitchFamily="2" charset="-122"/>
              </a:rPr>
              <a:t>400</a:t>
            </a:r>
            <a:r>
              <a:rPr lang="zh-CN" altLang="en-US" sz="2400" b="1" dirty="0">
                <a:solidFill>
                  <a:schemeClr val="bg1"/>
                </a:solidFill>
                <a:latin typeface="宋体" panose="02010600030101010101" pitchFamily="2" charset="-122"/>
                <a:ea typeface="宋体" panose="02010600030101010101" pitchFamily="2" charset="-122"/>
              </a:rPr>
              <a:t>。</a:t>
            </a:r>
            <a:r>
              <a:rPr lang="zh-CN" altLang="en-US" sz="2400" b="1" dirty="0">
                <a:solidFill>
                  <a:srgbClr val="FFFF00"/>
                </a:solidFill>
                <a:latin typeface="宋体" panose="02010600030101010101" pitchFamily="2" charset="-122"/>
                <a:ea typeface="宋体" panose="02010600030101010101" pitchFamily="2" charset="-122"/>
              </a:rPr>
              <a:t>因此</a:t>
            </a:r>
            <a:r>
              <a:rPr lang="en-US" altLang="zh-CN" sz="2400" b="1" dirty="0">
                <a:solidFill>
                  <a:srgbClr val="FFFF00"/>
                </a:solidFill>
                <a:latin typeface="宋体" panose="02010600030101010101" pitchFamily="2" charset="-122"/>
                <a:ea typeface="宋体" panose="02010600030101010101" pitchFamily="2" charset="-122"/>
              </a:rPr>
              <a:t>TCP</a:t>
            </a:r>
            <a:r>
              <a:rPr lang="zh-CN" altLang="en-US" sz="2400" b="1" dirty="0">
                <a:solidFill>
                  <a:srgbClr val="FFFF00"/>
                </a:solidFill>
                <a:latin typeface="宋体" panose="02010600030101010101" pitchFamily="2" charset="-122"/>
                <a:ea typeface="宋体" panose="02010600030101010101" pitchFamily="2" charset="-122"/>
              </a:rPr>
              <a:t>是面向字节流的</a:t>
            </a:r>
            <a:r>
              <a:rPr lang="zh-CN" altLang="en-US" sz="2400" b="1" dirty="0">
                <a:solidFill>
                  <a:schemeClr val="bg1"/>
                </a:solidFill>
                <a:latin typeface="宋体" panose="02010600030101010101" pitchFamily="2" charset="-122"/>
                <a:ea typeface="宋体" panose="02010600030101010101" pitchFamily="2" charset="-122"/>
              </a:rPr>
              <a:t>。</a:t>
            </a: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5888"/>
            <a:ext cx="8856663"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3"/>
          <p:cNvSpPr>
            <a:spLocks noChangeArrowheads="1"/>
          </p:cNvSpPr>
          <p:nvPr/>
        </p:nvSpPr>
        <p:spPr bwMode="auto">
          <a:xfrm>
            <a:off x="22225" y="836613"/>
            <a:ext cx="9013825" cy="5632450"/>
          </a:xfrm>
          <a:prstGeom prst="rect">
            <a:avLst/>
          </a:prstGeom>
          <a:solidFill>
            <a:schemeClr val="bg1"/>
          </a:solidFill>
          <a:ln>
            <a:noFill/>
          </a:ln>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lgn="just"/>
            <a:r>
              <a:rPr lang="zh-CN" altLang="en-US" sz="2400" dirty="0"/>
              <a:t>7、kind=8，时间戳选项。</a:t>
            </a:r>
            <a:endParaRPr lang="en-US" altLang="zh-CN" sz="2400" dirty="0"/>
          </a:p>
          <a:p>
            <a:pPr algn="just"/>
            <a:r>
              <a:rPr lang="zh-CN" altLang="en-US" sz="2400" dirty="0"/>
              <a:t>（</a:t>
            </a:r>
            <a:r>
              <a:rPr lang="en-US" altLang="zh-CN" sz="2400" dirty="0"/>
              <a:t>1</a:t>
            </a:r>
            <a:r>
              <a:rPr lang="zh-CN" altLang="en-US" sz="2400" dirty="0"/>
              <a:t>）</a:t>
            </a:r>
            <a:r>
              <a:rPr lang="en-US" altLang="zh-CN" sz="2400" dirty="0"/>
              <a:t> .</a:t>
            </a:r>
            <a:r>
              <a:rPr lang="zh-CN" altLang="en-US" sz="2400" dirty="0"/>
              <a:t>用来计算往返时间</a:t>
            </a:r>
            <a:r>
              <a:rPr lang="en-US" altLang="zh-CN" sz="2400" dirty="0"/>
              <a:t>RTT(Round-Trip Time</a:t>
            </a:r>
            <a:r>
              <a:rPr lang="zh-CN" altLang="en-US" sz="2400" dirty="0"/>
              <a:t>往返时延</a:t>
            </a:r>
            <a:r>
              <a:rPr lang="en-US" altLang="zh-CN" sz="2400" dirty="0"/>
              <a:t>)</a:t>
            </a:r>
            <a:r>
              <a:rPr lang="zh-CN" altLang="en-US" sz="2400" dirty="0"/>
              <a:t>。发送方在发送报文段时把当前时钟的时间值放入时间戳字段，接收方在确认该报文段时把时间戳字段值复制到时间戳回送回答字段。因此，发送方在 收到确认报文后，可以准确计算出</a:t>
            </a:r>
            <a:r>
              <a:rPr lang="en-US" altLang="zh-CN" sz="2400" dirty="0"/>
              <a:t>RTT</a:t>
            </a:r>
            <a:r>
              <a:rPr lang="zh-CN" altLang="en-US" sz="2400" dirty="0"/>
              <a:t>。时间戳是一个单调增长的值，接收方只需要回 显收到的内容，因此是不需要关注时间戳的单元是什么，也不需要连接双方的时钟同步。</a:t>
            </a:r>
            <a:endParaRPr lang="en-US" altLang="zh-CN" sz="2400" dirty="0"/>
          </a:p>
          <a:p>
            <a:pPr algn="just"/>
            <a:r>
              <a:rPr lang="zh-CN" altLang="en-US" sz="2400" dirty="0"/>
              <a:t>（</a:t>
            </a:r>
            <a:r>
              <a:rPr lang="en-US" altLang="zh-CN" sz="2400" dirty="0"/>
              <a:t>2</a:t>
            </a:r>
            <a:r>
              <a:rPr lang="zh-CN" altLang="en-US" sz="2400" dirty="0"/>
              <a:t>）</a:t>
            </a:r>
            <a:r>
              <a:rPr lang="en-US" altLang="zh-CN" sz="2400" dirty="0"/>
              <a:t>. PAWS:</a:t>
            </a:r>
            <a:r>
              <a:rPr lang="zh-CN" altLang="en-US" sz="2400" dirty="0"/>
              <a:t>防止回绕的序号。我们知道序列号只有</a:t>
            </a:r>
            <a:r>
              <a:rPr lang="en-US" altLang="zh-CN" sz="2400" dirty="0"/>
              <a:t>32</a:t>
            </a:r>
            <a:r>
              <a:rPr lang="zh-CN" altLang="en-US" sz="2400" dirty="0"/>
              <a:t>位，而每增加</a:t>
            </a:r>
            <a:r>
              <a:rPr lang="en-US" altLang="zh-CN" sz="2400" dirty="0"/>
              <a:t>2^32</a:t>
            </a:r>
            <a:r>
              <a:rPr lang="zh-CN" altLang="en-US" sz="2400" dirty="0"/>
              <a:t>个序列号后就会重复使用原来用过的序列号。假设我们有</a:t>
            </a:r>
            <a:r>
              <a:rPr lang="en-US" altLang="zh-CN" sz="2400" dirty="0"/>
              <a:t>F</a:t>
            </a:r>
            <a:r>
              <a:rPr lang="zh-CN" altLang="en-US" sz="2400" dirty="0"/>
              <a:t>高速网络</a:t>
            </a:r>
            <a:r>
              <a:rPr lang="en-US" altLang="zh-CN" sz="2400" dirty="0"/>
              <a:t>,</a:t>
            </a:r>
            <a:r>
              <a:rPr lang="zh-CN" altLang="en-US" sz="2400" dirty="0"/>
              <a:t>通信的主机双方有足够大的带 宽用来快速的传输数据。例如</a:t>
            </a:r>
            <a:r>
              <a:rPr lang="en-US" altLang="zh-CN" sz="2400" dirty="0" err="1"/>
              <a:t>lGb</a:t>
            </a:r>
            <a:r>
              <a:rPr lang="en-US" altLang="zh-CN" sz="2400" dirty="0"/>
              <a:t>/s</a:t>
            </a:r>
            <a:r>
              <a:rPr lang="zh-CN" altLang="en-US" sz="2400" dirty="0"/>
              <a:t>的速率发送报文段</a:t>
            </a:r>
            <a:r>
              <a:rPr lang="en-US" altLang="zh-CN" sz="2400" dirty="0"/>
              <a:t>,</a:t>
            </a:r>
            <a:r>
              <a:rPr lang="zh-CN" altLang="en-US" sz="2400" dirty="0"/>
              <a:t>则不到</a:t>
            </a:r>
            <a:r>
              <a:rPr lang="en-US" altLang="zh-CN" sz="2400" dirty="0"/>
              <a:t>35</a:t>
            </a:r>
            <a:r>
              <a:rPr lang="zh-CN" altLang="en-US" sz="2400" dirty="0"/>
              <a:t>秒钟数据字节的序 列号就会重复。这样对</a:t>
            </a:r>
            <a:r>
              <a:rPr lang="en-US" altLang="zh-CN" sz="2400" dirty="0"/>
              <a:t>TCP</a:t>
            </a:r>
            <a:r>
              <a:rPr lang="zh-CN" altLang="en-US" sz="2400" dirty="0"/>
              <a:t>传输带来混乱的情况。这种情况之出现在高速链路上。而采 用时间戳选项”可以很容易的分辨出相同序列号的数据报，哪个是最近发送，哪个是以前发送的。</a:t>
            </a:r>
          </a:p>
        </p:txBody>
      </p:sp>
    </p:spTree>
    <p:extLst>
      <p:ext uri="{BB962C8B-B14F-4D97-AF65-F5344CB8AC3E}">
        <p14:creationId xmlns:p14="http://schemas.microsoft.com/office/powerpoint/2010/main" val="763704907"/>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1"/>
          <p:cNvSpPr>
            <a:spLocks noChangeArrowheads="1"/>
          </p:cNvSpPr>
          <p:nvPr/>
        </p:nvSpPr>
        <p:spPr bwMode="auto">
          <a:xfrm>
            <a:off x="179388" y="0"/>
            <a:ext cx="8640762" cy="8302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sz="2400">
                <a:solidFill>
                  <a:schemeClr val="bg1"/>
                </a:solidFill>
                <a:latin typeface="-apple-system"/>
              </a:rPr>
              <a:t>下图显示了在传输</a:t>
            </a:r>
            <a:r>
              <a:rPr lang="en-US" altLang="zh-CN" sz="2400">
                <a:solidFill>
                  <a:schemeClr val="bg1"/>
                </a:solidFill>
                <a:latin typeface="-apple-system"/>
              </a:rPr>
              <a:t>6 </a:t>
            </a:r>
            <a:r>
              <a:rPr lang="zh-CN" altLang="en-US" sz="2400">
                <a:solidFill>
                  <a:schemeClr val="bg1"/>
                </a:solidFill>
                <a:latin typeface="-apple-system"/>
              </a:rPr>
              <a:t>千兆字节的数据时，在两个主机之间可能的数据流。为了简化，使用</a:t>
            </a:r>
            <a:r>
              <a:rPr lang="en-US" altLang="zh-CN" sz="2400">
                <a:solidFill>
                  <a:schemeClr val="bg1"/>
                </a:solidFill>
                <a:latin typeface="-apple-system"/>
              </a:rPr>
              <a:t>G</a:t>
            </a:r>
            <a:r>
              <a:rPr lang="zh-CN" altLang="en-US" sz="2400">
                <a:solidFill>
                  <a:schemeClr val="bg1"/>
                </a:solidFill>
                <a:latin typeface="-apple-system"/>
              </a:rPr>
              <a:t>来表示</a:t>
            </a:r>
            <a:r>
              <a:rPr lang="en-US" altLang="zh-CN" sz="2400">
                <a:solidFill>
                  <a:schemeClr val="bg1"/>
                </a:solidFill>
                <a:latin typeface="-apple-system"/>
              </a:rPr>
              <a:t>1 073 741 824</a:t>
            </a:r>
            <a:r>
              <a:rPr lang="zh-CN" altLang="en-US" sz="2400">
                <a:solidFill>
                  <a:schemeClr val="bg1"/>
                </a:solidFill>
                <a:latin typeface="-apple-system"/>
              </a:rPr>
              <a:t>的倍数。</a:t>
            </a:r>
            <a:endParaRPr lang="zh-CN" altLang="en-US" sz="2400">
              <a:solidFill>
                <a:schemeClr val="bg1"/>
              </a:solidFill>
            </a:endParaRPr>
          </a:p>
        </p:txBody>
      </p:sp>
      <p:pic>
        <p:nvPicPr>
          <p:cNvPr id="29699"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908050"/>
            <a:ext cx="7958138"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矩形 3"/>
          <p:cNvSpPr>
            <a:spLocks noChangeArrowheads="1"/>
          </p:cNvSpPr>
          <p:nvPr/>
        </p:nvSpPr>
        <p:spPr bwMode="auto">
          <a:xfrm>
            <a:off x="92075" y="3429000"/>
            <a:ext cx="881697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r>
              <a:rPr lang="zh-CN" altLang="en-US" sz="2400">
                <a:solidFill>
                  <a:schemeClr val="bg1"/>
                </a:solidFill>
              </a:rPr>
              <a:t>32 bit的序号在时间D和时间E之间发生了回绕。假定一个报文段在时间 B丢失并被重传。还假定这个丢失的报文段在时间 E重新出现。</a:t>
            </a:r>
            <a:endParaRPr lang="en-US" altLang="zh-CN" sz="2400">
              <a:solidFill>
                <a:schemeClr val="bg1"/>
              </a:solidFill>
            </a:endParaRPr>
          </a:p>
          <a:p>
            <a:r>
              <a:rPr lang="zh-CN" altLang="en-US" sz="2400">
                <a:solidFill>
                  <a:schemeClr val="bg1"/>
                </a:solidFill>
              </a:rPr>
              <a:t>接收方将时间戳视为序列号的一个32 bit的扩展。</a:t>
            </a:r>
            <a:r>
              <a:rPr lang="zh-CN" altLang="en-US" sz="2400">
                <a:solidFill>
                  <a:srgbClr val="FF0000"/>
                </a:solidFill>
              </a:rPr>
              <a:t>由于在时间E重新出现的报文段的时间戳为 2</a:t>
            </a:r>
            <a:r>
              <a:rPr lang="zh-CN" altLang="en-US" sz="2400">
                <a:solidFill>
                  <a:schemeClr val="bg1"/>
                </a:solidFill>
              </a:rPr>
              <a:t>，这比最近有效的时间戳小（5或6），因此PAW S算法将其丢弃。PAW S算法不需要在发送方和接收方之间进行任何形式的时间同步。接收方所需要的就是时间戳的值应该单调递增，并且每个窗口至少增加 1。</a:t>
            </a:r>
          </a:p>
        </p:txBody>
      </p:sp>
    </p:spTree>
    <p:extLst>
      <p:ext uri="{BB962C8B-B14F-4D97-AF65-F5344CB8AC3E}">
        <p14:creationId xmlns:p14="http://schemas.microsoft.com/office/powerpoint/2010/main" val="186262527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41288" y="3573463"/>
            <a:ext cx="856932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a:spcBef>
                <a:spcPct val="50000"/>
              </a:spcBef>
            </a:pPr>
            <a:r>
              <a:rPr lang="zh-CN" altLang="en-US">
                <a:solidFill>
                  <a:srgbClr val="FFFF00"/>
                </a:solidFill>
                <a:latin typeface="Times New Roman" panose="02020603050405020304" pitchFamily="18" charset="0"/>
                <a:ea typeface="宋体" panose="02010600030101010101" pitchFamily="2" charset="-122"/>
              </a:rPr>
              <a:t> </a:t>
            </a:r>
            <a:r>
              <a:rPr lang="en-US" altLang="zh-CN" b="1">
                <a:solidFill>
                  <a:srgbClr val="FFFF00"/>
                </a:solidFill>
                <a:latin typeface="Times New Roman" panose="02020603050405020304" pitchFamily="18" charset="0"/>
                <a:ea typeface="宋体" panose="02010600030101010101" pitchFamily="2" charset="-122"/>
              </a:rPr>
              <a:t>3 </a:t>
            </a:r>
            <a:r>
              <a:rPr lang="zh-CN" altLang="en-US" b="1">
                <a:solidFill>
                  <a:srgbClr val="FFFF00"/>
                </a:solidFill>
                <a:latin typeface="Times New Roman" panose="02020603050405020304" pitchFamily="18" charset="0"/>
                <a:ea typeface="宋体" panose="02010600030101010101" pitchFamily="2" charset="-122"/>
              </a:rPr>
              <a:t>确认号</a:t>
            </a:r>
            <a:r>
              <a:rPr lang="zh-CN" altLang="en-US" b="1">
                <a:solidFill>
                  <a:schemeClr val="bg1"/>
                </a:solidFill>
                <a:latin typeface="Times New Roman" panose="02020603050405020304" pitchFamily="18" charset="0"/>
                <a:ea typeface="宋体" panose="02010600030101010101" pitchFamily="2" charset="-122"/>
              </a:rPr>
              <a:t>  占</a:t>
            </a:r>
            <a:r>
              <a:rPr lang="en-US" altLang="zh-CN" b="1">
                <a:solidFill>
                  <a:schemeClr val="bg1"/>
                </a:solidFill>
                <a:latin typeface="Times New Roman" panose="02020603050405020304" pitchFamily="18" charset="0"/>
                <a:ea typeface="宋体" panose="02010600030101010101" pitchFamily="2" charset="-122"/>
              </a:rPr>
              <a:t>4</a:t>
            </a:r>
            <a:r>
              <a:rPr lang="zh-CN" altLang="en-US" b="1">
                <a:solidFill>
                  <a:schemeClr val="bg1"/>
                </a:solidFill>
                <a:latin typeface="Times New Roman" panose="02020603050405020304" pitchFamily="18" charset="0"/>
                <a:ea typeface="宋体" panose="02010600030101010101" pitchFamily="2" charset="-122"/>
              </a:rPr>
              <a:t>字节，是期望收到对方下次发送的数据的第一个字节的序号，也就是期望收到的下一个报文段的首部中的序号。由于序号字段有</a:t>
            </a:r>
            <a:r>
              <a:rPr lang="en-US" altLang="zh-CN" b="1">
                <a:solidFill>
                  <a:schemeClr val="bg1"/>
                </a:solidFill>
                <a:latin typeface="Times New Roman" panose="02020603050405020304" pitchFamily="18" charset="0"/>
                <a:ea typeface="宋体" panose="02010600030101010101" pitchFamily="2" charset="-122"/>
              </a:rPr>
              <a:t>32bit</a:t>
            </a:r>
            <a:r>
              <a:rPr lang="zh-CN" altLang="en-US" b="1">
                <a:solidFill>
                  <a:schemeClr val="bg1"/>
                </a:solidFill>
                <a:latin typeface="Times New Roman" panose="02020603050405020304" pitchFamily="18" charset="0"/>
                <a:ea typeface="宋体" panose="02010600030101010101" pitchFamily="2" charset="-122"/>
              </a:rPr>
              <a:t>长，可对</a:t>
            </a:r>
            <a:r>
              <a:rPr lang="en-US" altLang="zh-CN" b="1">
                <a:solidFill>
                  <a:schemeClr val="bg1"/>
                </a:solidFill>
                <a:latin typeface="Times New Roman" panose="02020603050405020304" pitchFamily="18" charset="0"/>
                <a:ea typeface="宋体" panose="02010600030101010101" pitchFamily="2" charset="-122"/>
              </a:rPr>
              <a:t>4GB(</a:t>
            </a:r>
            <a:r>
              <a:rPr lang="zh-CN" altLang="en-US" b="1">
                <a:solidFill>
                  <a:schemeClr val="bg1"/>
                </a:solidFill>
                <a:latin typeface="Times New Roman" panose="02020603050405020304" pitchFamily="18" charset="0"/>
                <a:ea typeface="宋体" panose="02010600030101010101" pitchFamily="2" charset="-122"/>
              </a:rPr>
              <a:t>即</a:t>
            </a:r>
            <a:r>
              <a:rPr lang="en-US" altLang="zh-CN" b="1">
                <a:solidFill>
                  <a:schemeClr val="bg1"/>
                </a:solidFill>
                <a:latin typeface="Times New Roman" panose="02020603050405020304" pitchFamily="18" charset="0"/>
                <a:ea typeface="宋体" panose="02010600030101010101" pitchFamily="2" charset="-122"/>
              </a:rPr>
              <a:t>4</a:t>
            </a:r>
            <a:r>
              <a:rPr lang="zh-CN" altLang="en-US" b="1">
                <a:solidFill>
                  <a:schemeClr val="bg1"/>
                </a:solidFill>
                <a:latin typeface="Times New Roman" panose="02020603050405020304" pitchFamily="18" charset="0"/>
                <a:ea typeface="宋体" panose="02010600030101010101" pitchFamily="2" charset="-122"/>
              </a:rPr>
              <a:t>千兆字节</a:t>
            </a:r>
            <a:r>
              <a:rPr lang="en-US" altLang="zh-CN" b="1">
                <a:solidFill>
                  <a:schemeClr val="bg1"/>
                </a:solidFill>
                <a:latin typeface="Times New Roman" panose="02020603050405020304" pitchFamily="18" charset="0"/>
                <a:ea typeface="宋体" panose="02010600030101010101" pitchFamily="2" charset="-122"/>
              </a:rPr>
              <a:t>)</a:t>
            </a:r>
            <a:r>
              <a:rPr lang="zh-CN" altLang="en-US" b="1">
                <a:solidFill>
                  <a:schemeClr val="bg1"/>
                </a:solidFill>
                <a:latin typeface="Times New Roman" panose="02020603050405020304" pitchFamily="18" charset="0"/>
                <a:ea typeface="宋体" panose="02010600030101010101" pitchFamily="2" charset="-122"/>
              </a:rPr>
              <a:t>的数据进行编号。</a:t>
            </a:r>
            <a:endParaRPr lang="en-US" altLang="zh-CN" b="1">
              <a:solidFill>
                <a:schemeClr val="bg1"/>
              </a:solidFill>
              <a:latin typeface="Times New Roman" panose="02020603050405020304" pitchFamily="18" charset="0"/>
              <a:ea typeface="宋体" panose="02010600030101010101" pitchFamily="2" charset="-122"/>
            </a:endParaRPr>
          </a:p>
          <a:p>
            <a:pPr>
              <a:spcBef>
                <a:spcPct val="50000"/>
              </a:spcBef>
            </a:pPr>
            <a:r>
              <a:rPr lang="en-US" altLang="zh-CN" b="1">
                <a:solidFill>
                  <a:srgbClr val="FFFF00"/>
                </a:solidFill>
                <a:latin typeface="宋体" panose="02010600030101010101" pitchFamily="2" charset="-122"/>
              </a:rPr>
              <a:t>4 </a:t>
            </a:r>
            <a:r>
              <a:rPr lang="zh-CN" altLang="en-US" b="1">
                <a:solidFill>
                  <a:srgbClr val="FFFF00"/>
                </a:solidFill>
                <a:latin typeface="宋体" panose="02010600030101010101" pitchFamily="2" charset="-122"/>
              </a:rPr>
              <a:t>确认比特</a:t>
            </a:r>
            <a:r>
              <a:rPr lang="en-US" altLang="zh-CN" b="1">
                <a:solidFill>
                  <a:srgbClr val="FFFF00"/>
                </a:solidFill>
                <a:latin typeface="宋体" panose="02010600030101010101" pitchFamily="2" charset="-122"/>
              </a:rPr>
              <a:t>ACK</a:t>
            </a:r>
            <a:r>
              <a:rPr lang="en-US" altLang="zh-CN" b="1">
                <a:solidFill>
                  <a:schemeClr val="bg1"/>
                </a:solidFill>
                <a:latin typeface="宋体" panose="02010600030101010101" pitchFamily="2" charset="-122"/>
              </a:rPr>
              <a:t>  </a:t>
            </a:r>
            <a:r>
              <a:rPr lang="zh-CN" altLang="en-US" b="1">
                <a:solidFill>
                  <a:schemeClr val="bg1"/>
                </a:solidFill>
                <a:latin typeface="宋体" panose="02010600030101010101" pitchFamily="2" charset="-122"/>
              </a:rPr>
              <a:t>只有当</a:t>
            </a:r>
            <a:r>
              <a:rPr lang="en-US" altLang="zh-CN" b="1">
                <a:solidFill>
                  <a:schemeClr val="bg1"/>
                </a:solidFill>
                <a:latin typeface="宋体" panose="02010600030101010101" pitchFamily="2" charset="-122"/>
              </a:rPr>
              <a:t>ACK</a:t>
            </a:r>
            <a:r>
              <a:rPr lang="zh-CN" altLang="en-US" b="1">
                <a:solidFill>
                  <a:schemeClr val="bg1"/>
                </a:solidFill>
                <a:latin typeface="宋体" panose="02010600030101010101" pitchFamily="2" charset="-122"/>
              </a:rPr>
              <a:t>＝</a:t>
            </a:r>
            <a:r>
              <a:rPr lang="en-US" altLang="zh-CN" b="1">
                <a:solidFill>
                  <a:schemeClr val="bg1"/>
                </a:solidFill>
                <a:latin typeface="宋体" panose="02010600030101010101" pitchFamily="2" charset="-122"/>
              </a:rPr>
              <a:t>1</a:t>
            </a:r>
            <a:r>
              <a:rPr lang="zh-CN" altLang="en-US" b="1">
                <a:solidFill>
                  <a:schemeClr val="bg1"/>
                </a:solidFill>
                <a:latin typeface="宋体" panose="02010600030101010101" pitchFamily="2" charset="-122"/>
              </a:rPr>
              <a:t>时确认序号字段才有意义。当</a:t>
            </a:r>
            <a:r>
              <a:rPr lang="en-US" altLang="zh-CN" b="1">
                <a:solidFill>
                  <a:schemeClr val="bg1"/>
                </a:solidFill>
                <a:latin typeface="宋体" panose="02010600030101010101" pitchFamily="2" charset="-122"/>
              </a:rPr>
              <a:t>ACK</a:t>
            </a:r>
            <a:r>
              <a:rPr lang="zh-CN" altLang="en-US" b="1">
                <a:solidFill>
                  <a:schemeClr val="bg1"/>
                </a:solidFill>
                <a:latin typeface="宋体" panose="02010600030101010101" pitchFamily="2" charset="-122"/>
              </a:rPr>
              <a:t>＝</a:t>
            </a:r>
            <a:r>
              <a:rPr lang="en-US" altLang="zh-CN" b="1">
                <a:solidFill>
                  <a:schemeClr val="bg1"/>
                </a:solidFill>
                <a:latin typeface="宋体" panose="02010600030101010101" pitchFamily="2" charset="-122"/>
              </a:rPr>
              <a:t>0</a:t>
            </a:r>
            <a:r>
              <a:rPr lang="zh-CN" altLang="en-US" b="1">
                <a:solidFill>
                  <a:schemeClr val="bg1"/>
                </a:solidFill>
                <a:latin typeface="宋体" panose="02010600030101010101" pitchFamily="2" charset="-122"/>
              </a:rPr>
              <a:t>时，确认序号没有意义。</a:t>
            </a:r>
            <a:endParaRPr lang="zh-CN" altLang="en-US" b="1">
              <a:solidFill>
                <a:schemeClr val="bg1"/>
              </a:solidFill>
              <a:latin typeface="Times New Roman" panose="02020603050405020304" pitchFamily="18" charset="0"/>
              <a:ea typeface="宋体" panose="02010600030101010101" pitchFamily="2" charset="-122"/>
            </a:endParaRPr>
          </a:p>
        </p:txBody>
      </p:sp>
      <p:pic>
        <p:nvPicPr>
          <p:cNvPr id="153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5888"/>
            <a:ext cx="8856663"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7338" y="3429000"/>
            <a:ext cx="8712200" cy="1008063"/>
          </a:xfrm>
        </p:spPr>
        <p:txBody>
          <a:bodyPr/>
          <a:lstStyle/>
          <a:p>
            <a:pPr eaLnBrk="1" hangingPunct="1"/>
            <a:br>
              <a:rPr lang="zh-CN" altLang="en-US" sz="2800" b="1">
                <a:solidFill>
                  <a:schemeClr val="bg1"/>
                </a:solidFill>
                <a:latin typeface="宋体" panose="02010600030101010101" pitchFamily="2" charset="-122"/>
              </a:rPr>
            </a:br>
            <a:endParaRPr lang="zh-CN" altLang="en-US" sz="2800" b="1">
              <a:solidFill>
                <a:schemeClr val="bg1"/>
              </a:solidFill>
              <a:latin typeface="宋体" panose="02010600030101010101" pitchFamily="2" charset="-122"/>
            </a:endParaRPr>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5888"/>
            <a:ext cx="8856663"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2"/>
          <p:cNvSpPr>
            <a:spLocks noChangeArrowheads="1"/>
          </p:cNvSpPr>
          <p:nvPr/>
        </p:nvSpPr>
        <p:spPr bwMode="auto">
          <a:xfrm>
            <a:off x="200025" y="3573463"/>
            <a:ext cx="8783638"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r>
              <a:rPr lang="en-US" altLang="zh-CN" b="1">
                <a:solidFill>
                  <a:srgbClr val="FFFF00"/>
                </a:solidFill>
                <a:latin typeface="Times New Roman" panose="02020603050405020304" pitchFamily="18" charset="0"/>
                <a:ea typeface="宋体" panose="02010600030101010101" pitchFamily="2" charset="-122"/>
              </a:rPr>
              <a:t>5 </a:t>
            </a:r>
            <a:r>
              <a:rPr lang="zh-CN" altLang="en-US" b="1">
                <a:solidFill>
                  <a:srgbClr val="FFFF00"/>
                </a:solidFill>
                <a:latin typeface="Times New Roman" panose="02020603050405020304" pitchFamily="18" charset="0"/>
                <a:ea typeface="宋体" panose="02010600030101010101" pitchFamily="2" charset="-122"/>
              </a:rPr>
              <a:t>报头长度</a:t>
            </a:r>
            <a:r>
              <a:rPr lang="zh-CN" altLang="en-US" b="1">
                <a:solidFill>
                  <a:schemeClr val="bg1"/>
                </a:solidFill>
                <a:latin typeface="Times New Roman" panose="02020603050405020304" pitchFamily="18" charset="0"/>
                <a:ea typeface="宋体" panose="02010600030101010101" pitchFamily="2" charset="-122"/>
              </a:rPr>
              <a:t>  占</a:t>
            </a:r>
            <a:r>
              <a:rPr lang="en-US" altLang="zh-CN" b="1">
                <a:solidFill>
                  <a:schemeClr val="bg1"/>
                </a:solidFill>
                <a:latin typeface="Times New Roman" panose="02020603050405020304" pitchFamily="18" charset="0"/>
                <a:ea typeface="宋体" panose="02010600030101010101" pitchFamily="2" charset="-122"/>
              </a:rPr>
              <a:t>4bit, 4Byte</a:t>
            </a:r>
            <a:r>
              <a:rPr lang="zh-CN" altLang="en-US" b="1">
                <a:solidFill>
                  <a:schemeClr val="bg1"/>
                </a:solidFill>
                <a:latin typeface="Times New Roman" panose="02020603050405020304" pitchFamily="18" charset="0"/>
                <a:ea typeface="宋体" panose="02010600030101010101" pitchFamily="2" charset="-122"/>
              </a:rPr>
              <a:t>为单位。</a:t>
            </a:r>
            <a:r>
              <a:rPr lang="en-US" altLang="zh-CN" b="1">
                <a:solidFill>
                  <a:schemeClr val="bg1"/>
                </a:solidFill>
                <a:latin typeface="Times New Roman" panose="02020603050405020304" pitchFamily="18" charset="0"/>
                <a:ea typeface="宋体" panose="02010600030101010101" pitchFamily="2" charset="-122"/>
              </a:rPr>
              <a:t>*4</a:t>
            </a:r>
            <a:r>
              <a:rPr lang="zh-CN" altLang="en-US" b="1">
                <a:solidFill>
                  <a:schemeClr val="bg1"/>
                </a:solidFill>
                <a:latin typeface="Times New Roman" panose="02020603050405020304" pitchFamily="18" charset="0"/>
                <a:ea typeface="宋体" panose="02010600030101010101" pitchFamily="2" charset="-122"/>
              </a:rPr>
              <a:t>为真实的头部长度。</a:t>
            </a:r>
          </a:p>
          <a:p>
            <a:pPr eaLnBrk="1" hangingPunct="1"/>
            <a:r>
              <a:rPr lang="en-US" altLang="zh-CN" b="1">
                <a:solidFill>
                  <a:srgbClr val="FFFF00"/>
                </a:solidFill>
                <a:latin typeface="宋体" panose="02010600030101010101" pitchFamily="2" charset="-122"/>
                <a:ea typeface="宋体" panose="02010600030101010101" pitchFamily="2" charset="-122"/>
              </a:rPr>
              <a:t>6 </a:t>
            </a:r>
            <a:r>
              <a:rPr lang="zh-CN" altLang="en-US" b="1">
                <a:solidFill>
                  <a:srgbClr val="FFFF00"/>
                </a:solidFill>
                <a:latin typeface="宋体" panose="02010600030101010101" pitchFamily="2" charset="-122"/>
                <a:ea typeface="宋体" panose="02010600030101010101" pitchFamily="2" charset="-122"/>
              </a:rPr>
              <a:t>同步比特</a:t>
            </a:r>
            <a:r>
              <a:rPr lang="en-US" altLang="zh-CN" b="1">
                <a:solidFill>
                  <a:srgbClr val="FFFF00"/>
                </a:solidFill>
                <a:latin typeface="宋体" panose="02010600030101010101" pitchFamily="2" charset="-122"/>
                <a:ea typeface="宋体" panose="02010600030101010101" pitchFamily="2" charset="-122"/>
              </a:rPr>
              <a:t>SYN</a:t>
            </a:r>
            <a:r>
              <a:rPr lang="en-US" altLang="zh-CN" b="1">
                <a:solidFill>
                  <a:schemeClr val="bg1"/>
                </a:solidFill>
                <a:latin typeface="宋体" panose="02010600030101010101" pitchFamily="2" charset="-122"/>
                <a:ea typeface="宋体" panose="02010600030101010101" pitchFamily="2" charset="-122"/>
              </a:rPr>
              <a:t> </a:t>
            </a:r>
            <a:r>
              <a:rPr lang="en-US" altLang="zh-CN">
                <a:solidFill>
                  <a:schemeClr val="bg1"/>
                </a:solidFill>
                <a:latin typeface="宋体" panose="02010600030101010101" pitchFamily="2" charset="-122"/>
                <a:ea typeface="宋体" panose="02010600030101010101" pitchFamily="2" charset="-122"/>
              </a:rPr>
              <a:t>  </a:t>
            </a:r>
            <a:r>
              <a:rPr lang="zh-CN" altLang="en-US" b="1">
                <a:solidFill>
                  <a:schemeClr val="bg1"/>
                </a:solidFill>
                <a:latin typeface="宋体" panose="02010600030101010101" pitchFamily="2" charset="-122"/>
                <a:ea typeface="宋体" panose="02010600030101010101" pitchFamily="2" charset="-122"/>
              </a:rPr>
              <a:t>在连接建立时使用。当</a:t>
            </a:r>
            <a:r>
              <a:rPr lang="en-US" altLang="zh-CN" b="1">
                <a:solidFill>
                  <a:schemeClr val="bg1"/>
                </a:solidFill>
                <a:latin typeface="宋体" panose="02010600030101010101" pitchFamily="2" charset="-122"/>
                <a:ea typeface="宋体" panose="02010600030101010101" pitchFamily="2" charset="-122"/>
              </a:rPr>
              <a:t>SYN</a:t>
            </a:r>
            <a:r>
              <a:rPr lang="zh-CN" altLang="en-US" b="1">
                <a:solidFill>
                  <a:schemeClr val="bg1"/>
                </a:solidFill>
                <a:latin typeface="宋体" panose="02010600030101010101" pitchFamily="2" charset="-122"/>
                <a:ea typeface="宋体" panose="02010600030101010101" pitchFamily="2" charset="-122"/>
              </a:rPr>
              <a:t>＝</a:t>
            </a:r>
            <a:r>
              <a:rPr lang="en-US" altLang="zh-CN" b="1">
                <a:solidFill>
                  <a:schemeClr val="bg1"/>
                </a:solidFill>
                <a:latin typeface="宋体" panose="02010600030101010101" pitchFamily="2" charset="-122"/>
                <a:ea typeface="宋体" panose="02010600030101010101" pitchFamily="2" charset="-122"/>
              </a:rPr>
              <a:t>1</a:t>
            </a:r>
            <a:r>
              <a:rPr lang="zh-CN" altLang="en-US" b="1">
                <a:solidFill>
                  <a:schemeClr val="bg1"/>
                </a:solidFill>
                <a:latin typeface="宋体" panose="02010600030101010101" pitchFamily="2" charset="-122"/>
                <a:ea typeface="宋体" panose="02010600030101010101" pitchFamily="2" charset="-122"/>
              </a:rPr>
              <a:t>而</a:t>
            </a:r>
            <a:r>
              <a:rPr lang="en-US" altLang="zh-CN" b="1">
                <a:solidFill>
                  <a:schemeClr val="bg1"/>
                </a:solidFill>
                <a:latin typeface="宋体" panose="02010600030101010101" pitchFamily="2" charset="-122"/>
                <a:ea typeface="宋体" panose="02010600030101010101" pitchFamily="2" charset="-122"/>
              </a:rPr>
              <a:t>ACK</a:t>
            </a:r>
            <a:r>
              <a:rPr lang="zh-CN" altLang="en-US" b="1">
                <a:solidFill>
                  <a:schemeClr val="bg1"/>
                </a:solidFill>
                <a:latin typeface="宋体" panose="02010600030101010101" pitchFamily="2" charset="-122"/>
                <a:ea typeface="宋体" panose="02010600030101010101" pitchFamily="2" charset="-122"/>
              </a:rPr>
              <a:t>＝</a:t>
            </a:r>
            <a:r>
              <a:rPr lang="en-US" altLang="zh-CN" b="1">
                <a:solidFill>
                  <a:schemeClr val="bg1"/>
                </a:solidFill>
                <a:latin typeface="宋体" panose="02010600030101010101" pitchFamily="2" charset="-122"/>
                <a:ea typeface="宋体" panose="02010600030101010101" pitchFamily="2" charset="-122"/>
              </a:rPr>
              <a:t>0</a:t>
            </a:r>
            <a:r>
              <a:rPr lang="zh-CN" altLang="en-US" b="1">
                <a:solidFill>
                  <a:schemeClr val="bg1"/>
                </a:solidFill>
                <a:latin typeface="宋体" panose="02010600030101010101" pitchFamily="2" charset="-122"/>
                <a:ea typeface="宋体" panose="02010600030101010101" pitchFamily="2" charset="-122"/>
              </a:rPr>
              <a:t>时，表明这是一个连接请求报文段。对方若同意建立连接，则应在发回的报文段中使</a:t>
            </a:r>
            <a:r>
              <a:rPr lang="en-US" altLang="zh-CN" b="1">
                <a:solidFill>
                  <a:schemeClr val="bg1"/>
                </a:solidFill>
                <a:latin typeface="宋体" panose="02010600030101010101" pitchFamily="2" charset="-122"/>
                <a:ea typeface="宋体" panose="02010600030101010101" pitchFamily="2" charset="-122"/>
              </a:rPr>
              <a:t>SYN</a:t>
            </a:r>
            <a:r>
              <a:rPr lang="zh-CN" altLang="en-US" b="1">
                <a:solidFill>
                  <a:schemeClr val="bg1"/>
                </a:solidFill>
                <a:latin typeface="宋体" panose="02010600030101010101" pitchFamily="2" charset="-122"/>
                <a:ea typeface="宋体" panose="02010600030101010101" pitchFamily="2" charset="-122"/>
              </a:rPr>
              <a:t>＝</a:t>
            </a:r>
            <a:r>
              <a:rPr lang="en-US" altLang="zh-CN" b="1">
                <a:solidFill>
                  <a:schemeClr val="bg1"/>
                </a:solidFill>
                <a:latin typeface="宋体" panose="02010600030101010101" pitchFamily="2" charset="-122"/>
                <a:ea typeface="宋体" panose="02010600030101010101" pitchFamily="2" charset="-122"/>
              </a:rPr>
              <a:t>1</a:t>
            </a:r>
            <a:r>
              <a:rPr lang="zh-CN" altLang="en-US" b="1">
                <a:solidFill>
                  <a:schemeClr val="bg1"/>
                </a:solidFill>
                <a:latin typeface="宋体" panose="02010600030101010101" pitchFamily="2" charset="-122"/>
                <a:ea typeface="宋体" panose="02010600030101010101" pitchFamily="2" charset="-122"/>
              </a:rPr>
              <a:t>和</a:t>
            </a:r>
            <a:r>
              <a:rPr lang="en-US" altLang="zh-CN" b="1">
                <a:solidFill>
                  <a:schemeClr val="bg1"/>
                </a:solidFill>
                <a:latin typeface="宋体" panose="02010600030101010101" pitchFamily="2" charset="-122"/>
                <a:ea typeface="宋体" panose="02010600030101010101" pitchFamily="2" charset="-122"/>
              </a:rPr>
              <a:t>ACK=1</a:t>
            </a:r>
            <a:r>
              <a:rPr lang="zh-CN" altLang="en-US" b="1">
                <a:solidFill>
                  <a:schemeClr val="bg1"/>
                </a:solidFill>
                <a:latin typeface="宋体" panose="02010600030101010101" pitchFamily="2" charset="-122"/>
                <a:ea typeface="宋体" panose="02010600030101010101" pitchFamily="2" charset="-122"/>
              </a:rPr>
              <a:t>。因此，同步比特</a:t>
            </a:r>
            <a:r>
              <a:rPr lang="en-US" altLang="zh-CN" b="1">
                <a:solidFill>
                  <a:schemeClr val="bg1"/>
                </a:solidFill>
                <a:latin typeface="宋体" panose="02010600030101010101" pitchFamily="2" charset="-122"/>
                <a:ea typeface="宋体" panose="02010600030101010101" pitchFamily="2" charset="-122"/>
              </a:rPr>
              <a:t>SYN</a:t>
            </a:r>
            <a:r>
              <a:rPr lang="zh-CN" altLang="en-US" b="1">
                <a:solidFill>
                  <a:schemeClr val="bg1"/>
                </a:solidFill>
                <a:latin typeface="宋体" panose="02010600030101010101" pitchFamily="2" charset="-122"/>
                <a:ea typeface="宋体" panose="02010600030101010101" pitchFamily="2" charset="-122"/>
              </a:rPr>
              <a:t>为</a:t>
            </a:r>
            <a:r>
              <a:rPr lang="en-US" altLang="zh-CN" b="1">
                <a:solidFill>
                  <a:schemeClr val="bg1"/>
                </a:solidFill>
                <a:latin typeface="宋体" panose="02010600030101010101" pitchFamily="2" charset="-122"/>
                <a:ea typeface="宋体" panose="02010600030101010101" pitchFamily="2" charset="-122"/>
              </a:rPr>
              <a:t>1</a:t>
            </a:r>
            <a:r>
              <a:rPr lang="zh-CN" altLang="en-US" b="1">
                <a:solidFill>
                  <a:schemeClr val="bg1"/>
                </a:solidFill>
                <a:latin typeface="宋体" panose="02010600030101010101" pitchFamily="2" charset="-122"/>
                <a:ea typeface="宋体" panose="02010600030101010101" pitchFamily="2" charset="-122"/>
              </a:rPr>
              <a:t>，就表示这是一个连接请求或连接接受报文，而 </a:t>
            </a:r>
            <a:r>
              <a:rPr lang="en-US" altLang="zh-CN" b="1">
                <a:solidFill>
                  <a:schemeClr val="bg1"/>
                </a:solidFill>
                <a:latin typeface="宋体" panose="02010600030101010101" pitchFamily="2" charset="-122"/>
                <a:ea typeface="宋体" panose="02010600030101010101" pitchFamily="2" charset="-122"/>
              </a:rPr>
              <a:t>ACK</a:t>
            </a:r>
            <a:r>
              <a:rPr lang="zh-CN" altLang="en-US" b="1">
                <a:solidFill>
                  <a:schemeClr val="bg1"/>
                </a:solidFill>
                <a:latin typeface="宋体" panose="02010600030101010101" pitchFamily="2" charset="-122"/>
                <a:ea typeface="宋体" panose="02010600030101010101" pitchFamily="2" charset="-122"/>
              </a:rPr>
              <a:t>比特的值用来区分是哪一种报文。</a:t>
            </a:r>
            <a:endParaRPr lang="zh-CN" altLang="en-US">
              <a:solidFill>
                <a:schemeClr val="bg1"/>
              </a:solidFill>
              <a:latin typeface="宋体" panose="02010600030101010101" pitchFamily="2" charset="-122"/>
              <a:ea typeface="宋体" panose="02010600030101010101" pitchFamily="2"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96850" y="3213100"/>
            <a:ext cx="876776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Verdana" panose="020B0604030504040204" pitchFamily="34" charset="0"/>
                <a:ea typeface="仿宋" panose="02010609060101010101" pitchFamily="49" charset="-122"/>
              </a:defRPr>
            </a:lvl1pPr>
            <a:lvl2pPr marL="742950" indent="-285750">
              <a:defRPr sz="2800">
                <a:solidFill>
                  <a:schemeClr val="tx1"/>
                </a:solidFill>
                <a:latin typeface="Verdana" panose="020B0604030504040204" pitchFamily="34" charset="0"/>
                <a:ea typeface="仿宋" panose="02010609060101010101" pitchFamily="49" charset="-122"/>
              </a:defRPr>
            </a:lvl2pPr>
            <a:lvl3pPr marL="1143000" indent="-228600">
              <a:defRPr sz="2800">
                <a:solidFill>
                  <a:schemeClr val="tx1"/>
                </a:solidFill>
                <a:latin typeface="Verdana" panose="020B0604030504040204" pitchFamily="34" charset="0"/>
                <a:ea typeface="仿宋" panose="02010609060101010101" pitchFamily="49" charset="-122"/>
              </a:defRPr>
            </a:lvl3pPr>
            <a:lvl4pPr marL="1600200" indent="-228600">
              <a:defRPr sz="2800">
                <a:solidFill>
                  <a:schemeClr val="tx1"/>
                </a:solidFill>
                <a:latin typeface="Verdana" panose="020B0604030504040204" pitchFamily="34" charset="0"/>
                <a:ea typeface="仿宋" panose="02010609060101010101" pitchFamily="49" charset="-122"/>
              </a:defRPr>
            </a:lvl4pPr>
            <a:lvl5pPr marL="2057400" indent="-228600">
              <a:defRPr sz="2800">
                <a:solidFill>
                  <a:schemeClr val="tx1"/>
                </a:solidFill>
                <a:latin typeface="Verdana" panose="020B0604030504040204" pitchFamily="34" charset="0"/>
                <a:ea typeface="仿宋" panose="02010609060101010101" pitchFamily="49"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仿宋" panose="02010609060101010101" pitchFamily="49" charset="-122"/>
              </a:defRPr>
            </a:lvl9pPr>
          </a:lstStyle>
          <a:p>
            <a:pPr eaLnBrk="1" hangingPunct="1"/>
            <a:br>
              <a:rPr lang="zh-CN" altLang="en-US" b="1">
                <a:solidFill>
                  <a:srgbClr val="FFFF00"/>
                </a:solidFill>
                <a:latin typeface="宋体" panose="02010600030101010101" pitchFamily="2" charset="-122"/>
                <a:ea typeface="宋体" panose="02010600030101010101" pitchFamily="2" charset="-122"/>
              </a:rPr>
            </a:br>
            <a:br>
              <a:rPr lang="zh-CN" altLang="en-US" b="1">
                <a:solidFill>
                  <a:srgbClr val="FFFF00"/>
                </a:solidFill>
                <a:latin typeface="宋体" panose="02010600030101010101" pitchFamily="2" charset="-122"/>
                <a:ea typeface="宋体" panose="02010600030101010101" pitchFamily="2" charset="-122"/>
              </a:rPr>
            </a:br>
            <a:r>
              <a:rPr lang="en-US" altLang="zh-CN" b="1">
                <a:solidFill>
                  <a:srgbClr val="FFFF00"/>
                </a:solidFill>
                <a:latin typeface="宋体" panose="02010600030101010101" pitchFamily="2" charset="-122"/>
                <a:ea typeface="宋体" panose="02010600030101010101" pitchFamily="2" charset="-122"/>
              </a:rPr>
              <a:t>7 </a:t>
            </a:r>
            <a:r>
              <a:rPr lang="zh-CN" altLang="en-US" b="1">
                <a:solidFill>
                  <a:srgbClr val="FFFF00"/>
                </a:solidFill>
                <a:latin typeface="宋体" panose="02010600030101010101" pitchFamily="2" charset="-122"/>
                <a:ea typeface="宋体" panose="02010600030101010101" pitchFamily="2" charset="-122"/>
              </a:rPr>
              <a:t>终止比特</a:t>
            </a:r>
            <a:r>
              <a:rPr lang="en-US" altLang="zh-CN" b="1">
                <a:solidFill>
                  <a:srgbClr val="FFFF00"/>
                </a:solidFill>
                <a:latin typeface="宋体" panose="02010600030101010101" pitchFamily="2" charset="-122"/>
                <a:ea typeface="宋体" panose="02010600030101010101" pitchFamily="2" charset="-122"/>
              </a:rPr>
              <a:t>FIN</a:t>
            </a:r>
            <a:r>
              <a:rPr lang="en-US" altLang="zh-CN" b="1">
                <a:solidFill>
                  <a:schemeClr val="bg1"/>
                </a:solidFill>
                <a:latin typeface="宋体" panose="02010600030101010101" pitchFamily="2" charset="-122"/>
                <a:ea typeface="宋体" panose="02010600030101010101" pitchFamily="2" charset="-122"/>
              </a:rPr>
              <a:t>    </a:t>
            </a:r>
            <a:r>
              <a:rPr lang="zh-CN" altLang="en-US" b="1">
                <a:solidFill>
                  <a:schemeClr val="bg1"/>
                </a:solidFill>
                <a:latin typeface="宋体" panose="02010600030101010101" pitchFamily="2" charset="-122"/>
                <a:ea typeface="宋体" panose="02010600030101010101" pitchFamily="2" charset="-122"/>
              </a:rPr>
              <a:t>用来释放一个连接，当</a:t>
            </a:r>
            <a:r>
              <a:rPr lang="en-US" altLang="zh-CN" b="1">
                <a:solidFill>
                  <a:schemeClr val="bg1"/>
                </a:solidFill>
                <a:latin typeface="宋体" panose="02010600030101010101" pitchFamily="2" charset="-122"/>
                <a:ea typeface="宋体" panose="02010600030101010101" pitchFamily="2" charset="-122"/>
              </a:rPr>
              <a:t>FIN</a:t>
            </a:r>
            <a:r>
              <a:rPr lang="zh-CN" altLang="en-US" b="1">
                <a:solidFill>
                  <a:schemeClr val="bg1"/>
                </a:solidFill>
                <a:latin typeface="宋体" panose="02010600030101010101" pitchFamily="2" charset="-122"/>
                <a:ea typeface="宋体" panose="02010600030101010101" pitchFamily="2" charset="-122"/>
              </a:rPr>
              <a:t>＝</a:t>
            </a:r>
            <a:r>
              <a:rPr lang="en-US" altLang="zh-CN" b="1">
                <a:solidFill>
                  <a:schemeClr val="bg1"/>
                </a:solidFill>
                <a:latin typeface="宋体" panose="02010600030101010101" pitchFamily="2" charset="-122"/>
                <a:ea typeface="宋体" panose="02010600030101010101" pitchFamily="2" charset="-122"/>
              </a:rPr>
              <a:t>1</a:t>
            </a:r>
            <a:r>
              <a:rPr lang="zh-CN" altLang="en-US" b="1">
                <a:solidFill>
                  <a:schemeClr val="bg1"/>
                </a:solidFill>
                <a:latin typeface="宋体" panose="02010600030101010101" pitchFamily="2" charset="-122"/>
                <a:ea typeface="宋体" panose="02010600030101010101" pitchFamily="2" charset="-122"/>
              </a:rPr>
              <a:t>时．表明欲发送的字节串已经发完，并要求释放传输连接。</a:t>
            </a:r>
            <a:endParaRPr lang="zh-CN" altLang="en-US">
              <a:solidFill>
                <a:schemeClr val="bg1"/>
              </a:solidFill>
              <a:latin typeface="宋体" panose="02010600030101010101" pitchFamily="2" charset="-122"/>
              <a:ea typeface="宋体" panose="02010600030101010101" pitchFamily="2" charset="-122"/>
            </a:endParaRP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5888"/>
            <a:ext cx="8856663"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Verdana" panose="020B0604030504040204" pitchFamily="34" charset="0"/>
            <a:ea typeface="仿宋"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Verdana" panose="020B0604030504040204" pitchFamily="34" charset="0"/>
            <a:ea typeface="仿宋" panose="02010609060101010101" pitchFamily="49"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Verdana" panose="020B0604030504040204" pitchFamily="34" charset="0"/>
            <a:ea typeface="仿宋"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Verdana" panose="020B0604030504040204" pitchFamily="34" charset="0"/>
            <a:ea typeface="仿宋" panose="02010609060101010101"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Verdana" panose="020B0604030504040204" pitchFamily="34" charset="0"/>
            <a:ea typeface="仿宋"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Verdana" panose="020B0604030504040204" pitchFamily="34" charset="0"/>
            <a:ea typeface="仿宋"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Template>
  <TotalTime>2938</TotalTime>
  <Words>4357</Words>
  <Application>Microsoft Office PowerPoint</Application>
  <PresentationFormat>全屏显示(4:3)</PresentationFormat>
  <Paragraphs>277</Paragraphs>
  <Slides>61</Slides>
  <Notes>1</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1</vt:i4>
      </vt:variant>
      <vt:variant>
        <vt:lpstr>幻灯片标题</vt:lpstr>
      </vt:variant>
      <vt:variant>
        <vt:i4>61</vt:i4>
      </vt:variant>
    </vt:vector>
  </HeadingPairs>
  <TitlesOfParts>
    <vt:vector size="77" baseType="lpstr">
      <vt:lpstr>-apple-system</vt:lpstr>
      <vt:lpstr>PingFang SC</vt:lpstr>
      <vt:lpstr>方正兰亭超细黑简体</vt:lpstr>
      <vt:lpstr>黑体</vt:lpstr>
      <vt:lpstr>楷体_GB2312</vt:lpstr>
      <vt:lpstr>宋体</vt:lpstr>
      <vt:lpstr>微软雅黑</vt:lpstr>
      <vt:lpstr>Arial</vt:lpstr>
      <vt:lpstr>Tahoma</vt:lpstr>
      <vt:lpstr>Times New Roman</vt:lpstr>
      <vt:lpstr>Verdana</vt:lpstr>
      <vt:lpstr>Wingdings</vt:lpstr>
      <vt:lpstr>1_Profile</vt:lpstr>
      <vt:lpstr>自定义设计方案</vt:lpstr>
      <vt:lpstr>1_自定义设计方案</vt:lpstr>
      <vt:lpstr>Visio.Drawing.6</vt:lpstr>
      <vt:lpstr>传输控制协议TCP</vt:lpstr>
      <vt:lpstr>TCP报文格式</vt:lpstr>
      <vt:lpstr>TCP报文格式</vt:lpstr>
      <vt:lpstr>TCP报文格式</vt:lpstr>
      <vt:lpstr>PowerPoint 演示文稿</vt:lpstr>
      <vt:lpstr>PowerPoint 演示文稿</vt:lpstr>
      <vt:lpstr>PowerPoint 演示文稿</vt:lpstr>
      <vt:lpstr> </vt:lpstr>
      <vt:lpstr>PowerPoint 演示文稿</vt:lpstr>
      <vt:lpstr>8 窗口大小  占2字节。窗口字段实际上是报文段发送方的接收窗口，单位为字节。通过此窗口告诉对方，“在未收到我的确认时，你能发送的数据的字节数至多是此窗口的大小。”  9 检验和  占2字节。检验和字段检验的范围包括首部和数据这两部分。</vt:lpstr>
      <vt:lpstr>10. 选项及填充。 见后面的 补充 “TCP报文选项”。</vt:lpstr>
      <vt:lpstr>PowerPoint 演示文稿</vt:lpstr>
      <vt:lpstr>PowerPoint 演示文稿</vt:lpstr>
      <vt:lpstr>流量控制举例</vt:lpstr>
      <vt:lpstr>PowerPoint 演示文稿</vt:lpstr>
      <vt:lpstr>持续计时器(persistence timer)</vt:lpstr>
      <vt:lpstr>PowerPoint 演示文稿</vt:lpstr>
      <vt:lpstr>PowerPoint 演示文稿</vt:lpstr>
      <vt:lpstr>拥塞控制与流量控制的关系 </vt:lpstr>
      <vt:lpstr>开环控制和闭环控制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TCP连接的拆除通过“四次握手”完成</vt:lpstr>
      <vt:lpstr>PowerPoint 演示文稿</vt:lpstr>
      <vt:lpstr>PowerPoint 演示文稿</vt:lpstr>
      <vt:lpstr>PowerPoint 演示文稿</vt:lpstr>
      <vt:lpstr>PowerPoint 演示文稿</vt:lpstr>
      <vt:lpstr>常用TCP的端口号分配</vt:lpstr>
      <vt:lpstr>TCP连接中的重要定时器（自学）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NEC</dc:creator>
  <cp:lastModifiedBy>A1736</cp:lastModifiedBy>
  <cp:revision>1143</cp:revision>
  <dcterms:created xsi:type="dcterms:W3CDTF">2003-05-27T06:14:28Z</dcterms:created>
  <dcterms:modified xsi:type="dcterms:W3CDTF">2024-04-10T09:35:30Z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0AD0DEB3781144BAB211C617DDE0A21D</vt:lpwstr>
  </property>
  <property fmtid="{D5CDD505-2E9C-101B-9397-08002B2CF9AE}" pid="3" name="KSOProductBuildVer">
    <vt:lpwstr>2052-11.1.0.10495</vt:lpwstr>
  </property>
</Properties>
</file>