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  <p:sldMasterId id="2147483650" r:id="rId3"/>
  </p:sldMasterIdLst>
  <p:notesMasterIdLst>
    <p:notesMasterId r:id="rId55"/>
  </p:notesMasterIdLst>
  <p:handoutMasterIdLst>
    <p:handoutMasterId r:id="rId56"/>
  </p:handoutMasterIdLst>
  <p:sldIdLst>
    <p:sldId id="424" r:id="rId4"/>
    <p:sldId id="589" r:id="rId5"/>
    <p:sldId id="618" r:id="rId6"/>
    <p:sldId id="517" r:id="rId7"/>
    <p:sldId id="606" r:id="rId8"/>
    <p:sldId id="425" r:id="rId9"/>
    <p:sldId id="557" r:id="rId10"/>
    <p:sldId id="561" r:id="rId11"/>
    <p:sldId id="607" r:id="rId12"/>
    <p:sldId id="605" r:id="rId13"/>
    <p:sldId id="339" r:id="rId14"/>
    <p:sldId id="617" r:id="rId15"/>
    <p:sldId id="562" r:id="rId16"/>
    <p:sldId id="595" r:id="rId17"/>
    <p:sldId id="594" r:id="rId18"/>
    <p:sldId id="596" r:id="rId19"/>
    <p:sldId id="597" r:id="rId20"/>
    <p:sldId id="600" r:id="rId21"/>
    <p:sldId id="598" r:id="rId22"/>
    <p:sldId id="599" r:id="rId23"/>
    <p:sldId id="619" r:id="rId24"/>
    <p:sldId id="602" r:id="rId25"/>
    <p:sldId id="603" r:id="rId26"/>
    <p:sldId id="579" r:id="rId27"/>
    <p:sldId id="573" r:id="rId28"/>
    <p:sldId id="574" r:id="rId29"/>
    <p:sldId id="624" r:id="rId30"/>
    <p:sldId id="621" r:id="rId31"/>
    <p:sldId id="625" r:id="rId32"/>
    <p:sldId id="626" r:id="rId33"/>
    <p:sldId id="634" r:id="rId34"/>
    <p:sldId id="627" r:id="rId35"/>
    <p:sldId id="629" r:id="rId36"/>
    <p:sldId id="630" r:id="rId37"/>
    <p:sldId id="622" r:id="rId38"/>
    <p:sldId id="623" r:id="rId39"/>
    <p:sldId id="611" r:id="rId40"/>
    <p:sldId id="631" r:id="rId41"/>
    <p:sldId id="638" r:id="rId42"/>
    <p:sldId id="635" r:id="rId43"/>
    <p:sldId id="636" r:id="rId44"/>
    <p:sldId id="637" r:id="rId45"/>
    <p:sldId id="580" r:id="rId46"/>
    <p:sldId id="581" r:id="rId47"/>
    <p:sldId id="553" r:id="rId48"/>
    <p:sldId id="554" r:id="rId49"/>
    <p:sldId id="639" r:id="rId50"/>
    <p:sldId id="640" r:id="rId51"/>
    <p:sldId id="587" r:id="rId52"/>
    <p:sldId id="641" r:id="rId53"/>
    <p:sldId id="586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5"/>
    <a:srgbClr val="66FF33"/>
    <a:srgbClr val="000071"/>
    <a:srgbClr val="000082"/>
    <a:srgbClr val="0000FF"/>
    <a:srgbClr val="FFFF00"/>
    <a:srgbClr val="9900FF"/>
    <a:srgbClr val="DDDDDD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8" autoAdjust="0"/>
    <p:restoredTop sz="92615" autoAdjust="0"/>
  </p:normalViewPr>
  <p:slideViewPr>
    <p:cSldViewPr>
      <p:cViewPr varScale="1">
        <p:scale>
          <a:sx n="82" d="100"/>
          <a:sy n="82" d="100"/>
        </p:scale>
        <p:origin x="163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F99EEF-5981-4BA6-B3B8-2801452421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39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928EC5B-220D-498F-AE4B-4E405E7A34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794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44E2F9-09A9-4205-983B-98FECB24052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01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fld id="{D20E8387-4216-4799-A185-A057D3AD4003}" type="slidenum">
              <a:rPr kumimoji="0" lang="zh-CN" altLang="en-US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28</a:t>
            </a:fld>
            <a:endParaRPr kumimoji="0" lang="zh-CN" altLang="en-US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algn="r" eaLnBrk="1" hangingPunct="1"/>
            <a:fld id="{3A39DF0A-2A7E-4D1C-B521-3A5B9C4FD6F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/>
              <a:t>28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5450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fld id="{D20E8387-4216-4799-A185-A057D3AD4003}" type="slidenum">
              <a:rPr kumimoji="0" lang="zh-CN" altLang="en-US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29</a:t>
            </a:fld>
            <a:endParaRPr kumimoji="0" lang="zh-CN" altLang="en-US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algn="r" eaLnBrk="1" hangingPunct="1"/>
            <a:fld id="{3A39DF0A-2A7E-4D1C-B521-3A5B9C4FD6F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/>
              <a:t>29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63918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fld id="{D20E8387-4216-4799-A185-A057D3AD4003}" type="slidenum">
              <a:rPr kumimoji="0" lang="zh-CN" altLang="en-US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30</a:t>
            </a:fld>
            <a:endParaRPr kumimoji="0" lang="zh-CN" altLang="en-US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algn="r" eaLnBrk="1" hangingPunct="1"/>
            <a:fld id="{3A39DF0A-2A7E-4D1C-B521-3A5B9C4FD6F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/>
              <a:t>30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86348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fld id="{D20E8387-4216-4799-A185-A057D3AD4003}" type="slidenum">
              <a:rPr kumimoji="0" lang="zh-CN" altLang="en-US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31</a:t>
            </a:fld>
            <a:endParaRPr kumimoji="0" lang="zh-CN" altLang="en-US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algn="r" eaLnBrk="1" hangingPunct="1"/>
            <a:fld id="{3A39DF0A-2A7E-4D1C-B521-3A5B9C4FD6F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/>
              <a:t>31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97708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以传递一本小说，每页作为一个报文段。接收方不知道页码，只知道报文段序号。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28EC5B-220D-498F-AE4B-4E405E7A3465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543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以传递一本小说，每页作为一个报文段。接收方不知道页码，只知道报文段序号。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28EC5B-220D-498F-AE4B-4E405E7A3465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828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fld id="{3BA30BD7-C1C2-4D8F-8F97-BF036C2C9A9F}" type="slidenum">
              <a:rPr kumimoji="0" lang="zh-CN" altLang="en-US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43</a:t>
            </a:fld>
            <a:endParaRPr kumimoji="0" lang="zh-CN" altLang="en-US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algn="r" eaLnBrk="1" hangingPunct="1"/>
            <a:fld id="{86875714-63AF-4BE4-BDA1-60EC0C4CFA59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/>
              <a:t>43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6129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44E2F9-09A9-4205-983B-98FECB24052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4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44E2F9-09A9-4205-983B-98FECB24052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5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fld id="{3BA30BD7-C1C2-4D8F-8F97-BF036C2C9A9F}" type="slidenum">
              <a:rPr kumimoji="0" lang="zh-CN" altLang="en-US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22</a:t>
            </a:fld>
            <a:endParaRPr kumimoji="0" lang="zh-CN" altLang="en-US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algn="r" eaLnBrk="1" hangingPunct="1"/>
            <a:fld id="{86875714-63AF-4BE4-BDA1-60EC0C4CFA59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/>
              <a:t>22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9000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fld id="{3BA30BD7-C1C2-4D8F-8F97-BF036C2C9A9F}" type="slidenum">
              <a:rPr kumimoji="0" lang="zh-CN" altLang="en-US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23</a:t>
            </a:fld>
            <a:endParaRPr kumimoji="0" lang="zh-CN" altLang="en-US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algn="r" eaLnBrk="1" hangingPunct="1"/>
            <a:fld id="{86875714-63AF-4BE4-BDA1-60EC0C4CFA59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/>
              <a:t>23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6619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fld id="{3BA30BD7-C1C2-4D8F-8F97-BF036C2C9A9F}" type="slidenum">
              <a:rPr kumimoji="0" lang="zh-CN" altLang="en-US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24</a:t>
            </a:fld>
            <a:endParaRPr kumimoji="0" lang="zh-CN" altLang="en-US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algn="r" eaLnBrk="1" hangingPunct="1"/>
            <a:fld id="{86875714-63AF-4BE4-BDA1-60EC0C4CFA59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/>
              <a:t>24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702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fld id="{499A6A38-004B-4662-AFA7-BBE79B26122F}" type="slidenum">
              <a:rPr kumimoji="0" lang="zh-CN" altLang="en-US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25</a:t>
            </a:fld>
            <a:endParaRPr kumimoji="0" lang="zh-CN" altLang="en-US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algn="r" eaLnBrk="1" hangingPunct="1"/>
            <a:fld id="{09C834AE-51C8-4A33-BCD7-F686D2D62AAB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/>
              <a:t>25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43054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fld id="{D20E8387-4216-4799-A185-A057D3AD4003}" type="slidenum">
              <a:rPr kumimoji="0" lang="zh-CN" altLang="en-US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26</a:t>
            </a:fld>
            <a:endParaRPr kumimoji="0" lang="zh-CN" altLang="en-US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algn="r" eaLnBrk="1" hangingPunct="1"/>
            <a:fld id="{3A39DF0A-2A7E-4D1C-B521-3A5B9C4FD6F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/>
              <a:t>26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18376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fld id="{D20E8387-4216-4799-A185-A057D3AD4003}" type="slidenum">
              <a:rPr kumimoji="0" lang="zh-CN" altLang="en-US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27</a:t>
            </a:fld>
            <a:endParaRPr kumimoji="0" lang="zh-CN" altLang="en-US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algn="r" eaLnBrk="1" hangingPunct="1"/>
            <a:fld id="{3A39DF0A-2A7E-4D1C-B521-3A5B9C4FD6F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/>
              <a:t>27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0598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55650" y="154781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6640513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河海大学计算机与信息学院计算机科学与技术系</a:t>
            </a:r>
            <a:endParaRPr kumimoji="1" lang="en-US" altLang="zh-CN" sz="100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Picture 8" descr="邓体字徽（白色透明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223850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94241982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23534285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73591539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5848245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0289-2397-4353-BEB2-5ED63B1BBB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19684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6113E-4D8A-409B-B0BF-1197DC3E7B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163853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FEF4B-A5CB-4400-9C5E-0113684BE7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28813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941E1-A2BB-4766-AC51-4B5210E705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2938017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A32C5-2DEB-4D43-BE98-22367EA5D5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828350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D007B-0C6C-4297-A8B6-7568CD394C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42753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49424048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30287-11AA-44D9-8167-CF49F00DE2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142778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6C703-A180-4660-8B6F-7226EE4286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38568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02E94-08C0-4A51-9C55-7E1F6F9DBC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79360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16E44-F8A8-4173-8E95-9F655B0474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1092521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A680C-E0BE-458A-91D6-B0EACE9A98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79708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EDBD6-BDB1-4437-A147-7E596A1214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498389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3D287-A073-4993-9100-69C9D9885A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5297460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C9EFD-BCC2-4072-B547-0D6F8E8EC1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396860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15EAF-478B-45D5-87EA-765380B4A5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888955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9C5F8-A728-4539-A6C1-F62C385295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34830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3029193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7CD11-0B5E-43E0-A622-F9153C924E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944934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73294-B2F4-4C47-970B-CB089779D7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3600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D6EA3-8B51-4EAD-9865-E972A2E8DD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495931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316CC-5655-440A-8364-AB6A306443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744491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6AFF6-A655-4014-A37B-D5939319F1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3293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578C5-1E44-42EE-9551-CC4ECEBC90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611310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89136156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6851196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4798101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4796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7210466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329160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河海大学计算机与信息学院计算机科学与技术系 </a:t>
            </a:r>
            <a:endParaRPr kumimoji="1" lang="en-US" altLang="zh-CN" sz="100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1032" name="Picture 8" descr="邓体字徽（白色透明）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  <p:sldLayoutId id="2147484095" r:id="rId13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30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4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30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8121A2-7221-4FAC-9957-BD306D2339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4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4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594E-BDAD-4767-A651-B57E516F77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908050"/>
            <a:ext cx="7478712" cy="625475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传输控制协议</a:t>
            </a:r>
            <a:r>
              <a:rPr lang="en-US" altLang="zh-CN" sz="3600" b="1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1916113"/>
            <a:ext cx="8316913" cy="44656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TCP</a:t>
            </a:r>
            <a:r>
              <a:rPr lang="zh-CN" altLang="en-US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是一种面向连接的、可靠的传输层协议；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zh-CN" altLang="en-US" sz="2800" b="1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TCP</a:t>
            </a:r>
            <a:r>
              <a:rPr lang="zh-CN" altLang="en-US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协议建立在不可靠的网络层</a:t>
            </a:r>
            <a:r>
              <a:rPr lang="en-US" altLang="zh-CN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IP</a:t>
            </a:r>
            <a:r>
              <a:rPr lang="zh-CN" altLang="en-US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协议之上，</a:t>
            </a:r>
            <a:r>
              <a:rPr lang="en-US" altLang="zh-CN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IP</a:t>
            </a:r>
            <a:r>
              <a:rPr lang="zh-CN" altLang="en-US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不能提供任何可靠性机制，</a:t>
            </a:r>
            <a:r>
              <a:rPr lang="en-US" altLang="zh-CN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TCP</a:t>
            </a:r>
            <a:r>
              <a:rPr lang="zh-CN" altLang="en-US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的可靠性完全由自己实现；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7504" y="1853992"/>
            <a:ext cx="8856983" cy="33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marL="457200" indent="-457200" algn="just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接收方在接收到数据包后，会给发送方发送确认报文（带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ACK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标识的报文</a:t>
            </a:r>
            <a:r>
              <a:rPr lang="zh-CN" altLang="en-US" sz="2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），报文中的</a:t>
            </a:r>
            <a:r>
              <a:rPr lang="zh-CN" altLang="en-US" sz="2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确认序号</a:t>
            </a:r>
            <a:r>
              <a:rPr lang="zh-CN" altLang="en-US" sz="2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告诉发送方哪些序号的数据包被接收了。</a:t>
            </a:r>
            <a:endParaRPr lang="en-US" altLang="zh-CN" sz="26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just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发送方在收到数据包对应的确认报文后，就知道被确认的数据包被接收方收到。</a:t>
            </a:r>
            <a:r>
              <a:rPr lang="zh-CN" altLang="en-US" sz="26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如果收到确认序号为</a:t>
            </a:r>
            <a:r>
              <a:rPr lang="en-US" altLang="zh-CN" sz="26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6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的报文</a:t>
            </a:r>
            <a:r>
              <a:rPr lang="en-US" altLang="zh-CN" sz="26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ACK(n)</a:t>
            </a:r>
            <a:r>
              <a:rPr lang="zh-CN" altLang="en-US" sz="26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，那么</a:t>
            </a:r>
            <a:r>
              <a:rPr lang="en-US" altLang="zh-CN" sz="26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6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及其以前的数据都被收到</a:t>
            </a:r>
            <a:r>
              <a:rPr lang="zh-CN" altLang="en-US" sz="2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。下次发送方发送的数据包的序号是</a:t>
            </a:r>
            <a:r>
              <a:rPr lang="en-US" altLang="zh-CN" sz="2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908720"/>
            <a:ext cx="72008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发送方如何知道接收方收到哪些数据？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513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41288" y="3573463"/>
            <a:ext cx="85693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确认号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占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字节，是期望收到对方下次发送的数据的第一个字节的序号，也就是期望收到的下一个报文段的首部中的序号。由于序号字段有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32bit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长，可对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4GB(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千兆字节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的数据进行编号。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4 </a:t>
            </a:r>
            <a:r>
              <a:rPr lang="zh-CN" altLang="en-US" b="1">
                <a:solidFill>
                  <a:srgbClr val="FFFF00"/>
                </a:solidFill>
                <a:latin typeface="宋体" panose="02010600030101010101" pitchFamily="2" charset="-122"/>
              </a:rPr>
              <a:t>确认比特</a:t>
            </a:r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ACK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只有当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ACK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时确认序号字段才有意义。当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ACK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时，确认序号没有意义。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8856663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7704" y="2924944"/>
            <a:ext cx="4680520" cy="6832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带确认的超时重传机制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5966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0345" y="188640"/>
            <a:ext cx="72008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99"/>
                </a:solidFill>
                <a:ea typeface="黑体" panose="02010609060101010101" pitchFamily="49" charset="-122"/>
              </a:rPr>
              <a:t>不</a:t>
            </a:r>
            <a:r>
              <a:rPr lang="zh-CN" altLang="en-US" sz="32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需要可靠控制的</a:t>
            </a:r>
            <a:r>
              <a:rPr lang="zh-CN" altLang="en-US" sz="3200" b="1" dirty="0">
                <a:solidFill>
                  <a:srgbClr val="000099"/>
                </a:solidFill>
                <a:ea typeface="黑体" panose="02010609060101010101" pitchFamily="49" charset="-122"/>
              </a:rPr>
              <a:t>数据</a:t>
            </a:r>
            <a:r>
              <a:rPr lang="zh-CN" altLang="en-US" sz="32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传输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1520" y="2060848"/>
            <a:ext cx="8610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完全理想化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的数据传输是基于以下两个假定：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假定</a:t>
            </a:r>
            <a:r>
              <a:rPr lang="en-US" altLang="zh-CN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理想的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传输网络，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所传送的任何数据既不会出差错也不会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丢失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假定</a:t>
            </a:r>
            <a:r>
              <a:rPr lang="en-US" altLang="zh-CN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不管发方以多快的速率发送数据，收方总是来得及收下，并及时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上交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2074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0345" y="188640"/>
            <a:ext cx="5662466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99"/>
                </a:solidFill>
                <a:ea typeface="黑体" panose="02010609060101010101" pitchFamily="49" charset="-122"/>
              </a:rPr>
              <a:t>具有最简单流量控制</a:t>
            </a:r>
            <a:r>
              <a:rPr lang="zh-CN" altLang="en-US" sz="32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的传输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7504" y="980728"/>
            <a:ext cx="8892480" cy="1643527"/>
          </a:xfrm>
          <a:prstGeom prst="rect">
            <a:avLst/>
          </a:prstGeom>
          <a:solidFill>
            <a:srgbClr val="00009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现在去掉上述的第二个假定。保留第一个假定，</a:t>
            </a:r>
            <a:r>
              <a:rPr lang="zh-CN" altLang="en-US" sz="2800" b="1" u="sng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sz="2800" b="1" u="sng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</a:t>
            </a:r>
            <a:r>
              <a:rPr lang="en-US" altLang="zh-CN" sz="2800" b="1" u="sng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 u="sng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 sz="2800" b="1" u="sng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</a:t>
            </a:r>
            <a:r>
              <a:rPr lang="en-US" altLang="zh-CN" sz="2800" b="1" u="sng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b="1" u="sng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传输数据</a:t>
            </a:r>
            <a:r>
              <a:rPr lang="zh-CN" altLang="en-US" sz="2800" b="1" u="sng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的通信信道仍然</a:t>
            </a:r>
            <a:r>
              <a:rPr lang="zh-CN" altLang="en-US" sz="2800" b="1" u="sng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是无差错的理想</a:t>
            </a:r>
            <a:r>
              <a:rPr lang="zh-CN" altLang="en-US" sz="2800" b="1" u="sng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信道。</a:t>
            </a:r>
            <a:endParaRPr lang="zh-CN" altLang="en-US" sz="2800" b="1" u="sng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821629"/>
            <a:ext cx="7954732" cy="3843492"/>
          </a:xfrm>
          <a:prstGeom prst="rect">
            <a:avLst/>
          </a:prstGeom>
        </p:spPr>
      </p:pic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3439108" y="4345830"/>
            <a:ext cx="1194239" cy="397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送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进程</a:t>
            </a:r>
            <a:r>
              <a:rPr lang="zh-CN" altLang="en-US" sz="200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3491164" y="4997327"/>
            <a:ext cx="1194239" cy="397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送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进程</a:t>
            </a:r>
            <a:r>
              <a:rPr lang="zh-CN" altLang="en-US" sz="200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512462" y="5648824"/>
            <a:ext cx="1194239" cy="397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送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进程</a:t>
            </a:r>
            <a:r>
              <a:rPr lang="zh-CN" altLang="en-US" sz="200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3512462" y="6195780"/>
            <a:ext cx="1194239" cy="397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送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进程</a:t>
            </a:r>
            <a:r>
              <a:rPr lang="zh-CN" altLang="en-US" sz="200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7524328" y="4345830"/>
            <a:ext cx="1194239" cy="397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送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进程</a:t>
            </a:r>
            <a:r>
              <a:rPr lang="zh-CN" altLang="en-US" sz="200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7559620" y="5450051"/>
            <a:ext cx="1194239" cy="397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送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进程</a:t>
            </a:r>
            <a:r>
              <a:rPr lang="zh-CN" altLang="en-US" sz="200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609855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0345" y="188640"/>
            <a:ext cx="5662466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99"/>
                </a:solidFill>
                <a:ea typeface="黑体" panose="02010609060101010101" pitchFamily="49" charset="-122"/>
              </a:rPr>
              <a:t>具有最简单流量控制</a:t>
            </a:r>
            <a:r>
              <a:rPr lang="zh-CN" altLang="en-US" sz="32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的传输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504" y="1680637"/>
            <a:ext cx="70567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）在最简单的情况下，就是发方每发送</a:t>
            </a:r>
            <a:r>
              <a:rPr lang="zh-CN" altLang="en-US" sz="2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en-US" altLang="zh-CN" sz="2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sz="2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报文就</a:t>
            </a:r>
            <a:r>
              <a:rPr lang="zh-CN" altLang="en-US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暂时停下来。</a:t>
            </a:r>
            <a:r>
              <a:rPr lang="en-US" altLang="zh-CN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）收方</a:t>
            </a:r>
            <a:r>
              <a:rPr lang="zh-CN" altLang="en-US" sz="2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收到</a:t>
            </a:r>
            <a:r>
              <a:rPr lang="en-US" altLang="zh-CN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报文</a:t>
            </a:r>
            <a:r>
              <a:rPr lang="zh-CN" altLang="en-US" sz="2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lang="zh-CN" altLang="en-US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后，发一信息给发方，表示接收的任务已完成。这时，发方才再发送下一</a:t>
            </a:r>
            <a:r>
              <a:rPr lang="zh-CN" altLang="en-US" sz="2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报文</a:t>
            </a:r>
            <a:r>
              <a:rPr lang="zh-CN" altLang="en-US" sz="2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br>
              <a:rPr lang="en-US" altLang="zh-CN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收方的接收缓冲区的大小只要能够装得下一</a:t>
            </a:r>
            <a:r>
              <a:rPr lang="zh-CN" altLang="en-US" sz="2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报文</a:t>
            </a:r>
            <a:r>
              <a:rPr lang="zh-CN" altLang="en-US" sz="2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zh-CN" altLang="en-US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可。显然，用这样的方法收发双方能够同步得很好，发方发送数据的流量受收方的控制。</a:t>
            </a:r>
            <a:r>
              <a:rPr lang="en-US" altLang="zh-CN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由收方控制发方的数据流量，仍然是计算机网络中流量控制的一个基本方法</a:t>
            </a:r>
            <a:endParaRPr lang="zh-CN" altLang="en-US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680636"/>
            <a:ext cx="201622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3767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0345" y="188640"/>
            <a:ext cx="5662466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工作流程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980728"/>
            <a:ext cx="8424936" cy="474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发送方结点：</a:t>
            </a:r>
            <a:b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+mn-ea"/>
                <a:ea typeface="+mn-ea"/>
              </a:rPr>
              <a:t>(1) </a:t>
            </a:r>
            <a:r>
              <a:rPr lang="zh-CN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从发送缓冲区取数据，组织成</a:t>
            </a:r>
            <a:r>
              <a:rPr lang="en-US" altLang="zh-CN" sz="3200" b="1" dirty="0" smtClean="0">
                <a:solidFill>
                  <a:schemeClr val="bg1"/>
                </a:solidFill>
                <a:latin typeface="+mn-ea"/>
                <a:ea typeface="+mn-ea"/>
              </a:rPr>
              <a:t>TCP</a:t>
            </a:r>
            <a:r>
              <a:rPr lang="zh-CN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报文；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+mn-ea"/>
                <a:ea typeface="+mn-ea"/>
              </a:rPr>
              <a:t>(2) </a:t>
            </a:r>
            <a:r>
              <a:rPr lang="zh-CN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将</a:t>
            </a:r>
            <a:r>
              <a:rPr lang="en-US" altLang="zh-CN" sz="3200" b="1" dirty="0" smtClean="0">
                <a:solidFill>
                  <a:schemeClr val="bg1"/>
                </a:solidFill>
                <a:latin typeface="+mn-ea"/>
                <a:ea typeface="+mn-ea"/>
              </a:rPr>
              <a:t>TCP</a:t>
            </a:r>
            <a:r>
              <a:rPr lang="zh-CN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报文转送给</a:t>
            </a:r>
            <a:r>
              <a:rPr lang="en-US" altLang="zh-CN" sz="3200" b="1" dirty="0" smtClean="0">
                <a:solidFill>
                  <a:schemeClr val="bg1"/>
                </a:solidFill>
                <a:latin typeface="+mn-ea"/>
                <a:ea typeface="+mn-ea"/>
              </a:rPr>
              <a:t>IP</a:t>
            </a:r>
            <a:r>
              <a:rPr lang="zh-CN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模块；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ea typeface="+mn-ea"/>
              </a:rPr>
              <a:t>4) 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等待；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+mn-ea"/>
                <a:ea typeface="+mn-ea"/>
              </a:rPr>
              <a:t>(5) 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若收到由接收结点发过来的信息 </a:t>
            </a:r>
            <a:r>
              <a:rPr lang="en-US" altLang="zh-CN" sz="320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此信息的格式与内容可由双方事先商定好</a:t>
            </a:r>
            <a:r>
              <a:rPr lang="en-US" altLang="zh-CN" sz="32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，则</a:t>
            </a:r>
            <a:r>
              <a:rPr lang="zh-CN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从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发送缓冲区</a:t>
            </a:r>
            <a:r>
              <a:rPr lang="zh-CN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取新数据组织成新的</a:t>
            </a:r>
            <a:r>
              <a:rPr lang="en-US" altLang="zh-CN" sz="3200" b="1" dirty="0" smtClean="0">
                <a:solidFill>
                  <a:schemeClr val="bg1"/>
                </a:solidFill>
                <a:latin typeface="+mn-ea"/>
                <a:ea typeface="+mn-ea"/>
              </a:rPr>
              <a:t>TCP</a:t>
            </a:r>
            <a:r>
              <a:rPr lang="zh-CN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报文，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然后转到</a:t>
            </a:r>
            <a:r>
              <a:rPr lang="en-US" altLang="zh-CN" sz="3200" b="1" dirty="0">
                <a:solidFill>
                  <a:schemeClr val="bg1"/>
                </a:solidFill>
                <a:latin typeface="+mn-ea"/>
                <a:ea typeface="+mn-ea"/>
              </a:rPr>
              <a:t>(2) 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8917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0345" y="188640"/>
            <a:ext cx="5662466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工作流程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980728"/>
            <a:ext cx="8640960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接收方结点：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</a:rPr>
              <a:t>(1) 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等待；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+mj-ea"/>
                <a:ea typeface="+mj-ea"/>
              </a:rPr>
              <a:t>(2) 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若收到由发送结点发过来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的</a:t>
            </a:r>
            <a:r>
              <a:rPr lang="en-US" altLang="zh-CN" sz="3200" b="1" dirty="0" smtClean="0">
                <a:solidFill>
                  <a:schemeClr val="bg1"/>
                </a:solidFill>
                <a:latin typeface="+mj-ea"/>
                <a:ea typeface="+mj-ea"/>
              </a:rPr>
              <a:t>TCP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报文，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则将其放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入传输层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的接收缓冲区；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+mj-ea"/>
                <a:ea typeface="+mj-ea"/>
              </a:rPr>
              <a:t>(3) 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将接收缓冲区中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的</a:t>
            </a:r>
            <a:r>
              <a:rPr lang="en-US" altLang="zh-CN" sz="3200" b="1" dirty="0" smtClean="0">
                <a:solidFill>
                  <a:schemeClr val="bg1"/>
                </a:solidFill>
                <a:latin typeface="+mj-ea"/>
                <a:ea typeface="+mj-ea"/>
              </a:rPr>
              <a:t>TCP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报文上交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进程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；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+mj-ea"/>
                <a:ea typeface="+mj-ea"/>
              </a:rPr>
              <a:t>(4) </a:t>
            </a:r>
            <a:r>
              <a:rPr lang="zh-CN" altLang="en-US" sz="3200" b="1" dirty="0">
                <a:solidFill>
                  <a:srgbClr val="66FF33"/>
                </a:solidFill>
                <a:latin typeface="+mj-ea"/>
                <a:ea typeface="+mj-ea"/>
              </a:rPr>
              <a:t>向发送结点发一</a:t>
            </a:r>
            <a:r>
              <a:rPr lang="zh-CN" altLang="en-US" sz="3200" b="1" dirty="0" smtClean="0">
                <a:solidFill>
                  <a:srgbClr val="66FF33"/>
                </a:solidFill>
                <a:latin typeface="+mj-ea"/>
                <a:ea typeface="+mj-ea"/>
              </a:rPr>
              <a:t>信息（确认信息）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，表示</a:t>
            </a:r>
            <a:r>
              <a:rPr lang="en-US" altLang="zh-CN" sz="3200" b="1" dirty="0" smtClean="0">
                <a:solidFill>
                  <a:schemeClr val="bg1"/>
                </a:solidFill>
                <a:latin typeface="+mj-ea"/>
                <a:ea typeface="+mj-ea"/>
              </a:rPr>
              <a:t>TCP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报文已经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上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交给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进程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；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+mj-ea"/>
                <a:ea typeface="+mj-ea"/>
              </a:rPr>
              <a:t>(5) 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转到 </a:t>
            </a:r>
            <a:r>
              <a:rPr lang="en-US" altLang="zh-CN" sz="3200" b="1" dirty="0">
                <a:solidFill>
                  <a:schemeClr val="bg1"/>
                </a:solidFill>
                <a:latin typeface="+mj-ea"/>
                <a:ea typeface="+mj-ea"/>
              </a:rPr>
              <a:t>(1) 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71399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529209" y="40930"/>
          <a:ext cx="1728192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critics 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527884" y="1802920"/>
          <a:ext cx="1728192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aved</a:t>
                      </a:r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about his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527884" y="3553417"/>
          <a:ext cx="1728192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performance in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546098" y="5307294"/>
          <a:ext cx="1728192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'Hamlet'.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94481" y="73213"/>
            <a:ext cx="109299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TCP1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273625" y="73213"/>
            <a:ext cx="109299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TCP2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 bwMode="auto">
          <a:xfrm>
            <a:off x="2737121" y="862975"/>
            <a:ext cx="3312368" cy="216024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5" name="左箭头 4"/>
          <p:cNvSpPr/>
          <p:nvPr/>
        </p:nvSpPr>
        <p:spPr bwMode="auto">
          <a:xfrm>
            <a:off x="3305464" y="1607110"/>
            <a:ext cx="2845641" cy="201847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3529209" y="1143213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1|ACK=1|ACKSEQ=14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右箭头 17"/>
          <p:cNvSpPr/>
          <p:nvPr/>
        </p:nvSpPr>
        <p:spPr bwMode="auto">
          <a:xfrm>
            <a:off x="2706605" y="2610756"/>
            <a:ext cx="3312368" cy="216024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9" name="左箭头 18"/>
          <p:cNvSpPr/>
          <p:nvPr/>
        </p:nvSpPr>
        <p:spPr bwMode="auto">
          <a:xfrm>
            <a:off x="2706605" y="3311504"/>
            <a:ext cx="3312368" cy="216024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3491880" y="2879456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1|ACK=1|ACKSEQ=30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右箭头 20"/>
          <p:cNvSpPr/>
          <p:nvPr/>
        </p:nvSpPr>
        <p:spPr bwMode="auto">
          <a:xfrm>
            <a:off x="2665113" y="4413787"/>
            <a:ext cx="3312368" cy="216024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22" name="左箭头 21"/>
          <p:cNvSpPr/>
          <p:nvPr/>
        </p:nvSpPr>
        <p:spPr bwMode="auto">
          <a:xfrm>
            <a:off x="2742609" y="5091270"/>
            <a:ext cx="3312368" cy="216024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3527884" y="4659222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1|ACK=1|ACKSEQ=46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右箭头 23"/>
          <p:cNvSpPr/>
          <p:nvPr/>
        </p:nvSpPr>
        <p:spPr bwMode="auto">
          <a:xfrm>
            <a:off x="2754010" y="6108806"/>
            <a:ext cx="3312368" cy="216024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3491880" y="6309320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1|ACK=1|ACKSEQ=55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左箭头 26"/>
          <p:cNvSpPr/>
          <p:nvPr/>
        </p:nvSpPr>
        <p:spPr bwMode="auto">
          <a:xfrm>
            <a:off x="2732448" y="6721144"/>
            <a:ext cx="3312368" cy="216024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4176" y="752746"/>
            <a:ext cx="2765501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发送数据包，等待确认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139" y="1250174"/>
            <a:ext cx="3229537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</a:t>
            </a:r>
            <a:r>
              <a:rPr lang="zh-CN" altLang="en-US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到确认</a:t>
            </a:r>
            <a:r>
              <a:rPr lang="en-US" altLang="zh-CN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ACK(14),</a:t>
            </a:r>
            <a:r>
              <a:rPr lang="zh-CN" altLang="en-US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及其以前的数据都被接收。下次接收方想接收的数据包序号为</a:t>
            </a:r>
            <a:r>
              <a:rPr lang="en-US" altLang="zh-CN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14.</a:t>
            </a:r>
            <a:endParaRPr lang="zh-CN" altLang="en-US" sz="18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4175" y="2578410"/>
            <a:ext cx="2765501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发送数据包，等待确认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11573" y="1502807"/>
            <a:ext cx="2825266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正确接收处理完毕后，给发送方发送确认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86569" y="3212643"/>
            <a:ext cx="2825266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正确接收处理完毕后，给发送方发送确认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81144" y="3169857"/>
            <a:ext cx="1008112" cy="16312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收到确认，发送数据包，等待确认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08107" y="692387"/>
            <a:ext cx="2803728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接收到数据，提交</a:t>
            </a:r>
          </a:p>
        </p:txBody>
      </p:sp>
      <p:sp>
        <p:nvSpPr>
          <p:cNvPr id="40" name="矩形 39"/>
          <p:cNvSpPr/>
          <p:nvPr/>
        </p:nvSpPr>
        <p:spPr>
          <a:xfrm>
            <a:off x="6151105" y="2453008"/>
            <a:ext cx="2785734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接收到数据，提交</a:t>
            </a:r>
          </a:p>
        </p:txBody>
      </p:sp>
      <p:sp>
        <p:nvSpPr>
          <p:cNvPr id="28" name="矩形 27"/>
          <p:cNvSpPr/>
          <p:nvPr/>
        </p:nvSpPr>
        <p:spPr>
          <a:xfrm>
            <a:off x="87271" y="5306192"/>
            <a:ext cx="2038055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网络是好的，确认一定会到达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52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88640"/>
            <a:ext cx="496855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99"/>
                </a:solidFill>
                <a:ea typeface="黑体" panose="02010609060101010101" pitchFamily="49" charset="-122"/>
              </a:rPr>
              <a:t>停止</a:t>
            </a:r>
            <a:r>
              <a:rPr lang="zh-CN" altLang="en-US" sz="32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等待协议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628800"/>
            <a:ext cx="892899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在实际情况中，传输数据的信道不是可靠的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数据会产生差错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，并且还需要对数据的发送端进行流量控制。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965309"/>
            <a:ext cx="6228184" cy="3560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755" y="2965309"/>
            <a:ext cx="2808311" cy="35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360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69327"/>
            <a:ext cx="7478712" cy="625475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rgbClr val="0000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传输控制协议</a:t>
            </a:r>
            <a:r>
              <a:rPr lang="en-US" altLang="zh-CN" sz="3600" b="1" dirty="0" smtClean="0">
                <a:solidFill>
                  <a:srgbClr val="0000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</a:p>
        </p:txBody>
      </p:sp>
      <p:pic>
        <p:nvPicPr>
          <p:cNvPr id="97282" name="Picture 2" descr="https://pic.616pic.com/ys_bnew_img/00/32/13/kYswsAG8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02" y="3361141"/>
            <a:ext cx="980254" cy="9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ic.616pic.com/ys_bnew_img/00/32/13/kYswsAG8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612" y="3351410"/>
            <a:ext cx="980254" cy="9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4" name="Picture 4" descr="https://pic.quanjing.com/7z/lp/QJ7107889580.jpg@%21350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71" y="4829201"/>
            <a:ext cx="985344" cy="98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pic.quanjing.com/7z/lp/QJ7107889580.jpg@%21350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881" y="4829201"/>
            <a:ext cx="985344" cy="98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16121" y="3709155"/>
            <a:ext cx="728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845323" y="3709155"/>
            <a:ext cx="728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2911" y="5087656"/>
            <a:ext cx="546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854592" y="5087656"/>
            <a:ext cx="546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 bwMode="auto">
          <a:xfrm>
            <a:off x="1775411" y="5814545"/>
            <a:ext cx="5703342" cy="606490"/>
          </a:xfrm>
          <a:custGeom>
            <a:avLst/>
            <a:gdLst>
              <a:gd name="connsiteX0" fmla="*/ 0 w 5703342"/>
              <a:gd name="connsiteY0" fmla="*/ 55984 h 606490"/>
              <a:gd name="connsiteX1" fmla="*/ 46653 w 5703342"/>
              <a:gd name="connsiteY1" fmla="*/ 93306 h 606490"/>
              <a:gd name="connsiteX2" fmla="*/ 74645 w 5703342"/>
              <a:gd name="connsiteY2" fmla="*/ 111967 h 606490"/>
              <a:gd name="connsiteX3" fmla="*/ 93306 w 5703342"/>
              <a:gd name="connsiteY3" fmla="*/ 130629 h 606490"/>
              <a:gd name="connsiteX4" fmla="*/ 121298 w 5703342"/>
              <a:gd name="connsiteY4" fmla="*/ 149290 h 606490"/>
              <a:gd name="connsiteX5" fmla="*/ 177281 w 5703342"/>
              <a:gd name="connsiteY5" fmla="*/ 205273 h 606490"/>
              <a:gd name="connsiteX6" fmla="*/ 205273 w 5703342"/>
              <a:gd name="connsiteY6" fmla="*/ 223935 h 606490"/>
              <a:gd name="connsiteX7" fmla="*/ 251926 w 5703342"/>
              <a:gd name="connsiteY7" fmla="*/ 270588 h 606490"/>
              <a:gd name="connsiteX8" fmla="*/ 279918 w 5703342"/>
              <a:gd name="connsiteY8" fmla="*/ 298580 h 606490"/>
              <a:gd name="connsiteX9" fmla="*/ 317241 w 5703342"/>
              <a:gd name="connsiteY9" fmla="*/ 345233 h 606490"/>
              <a:gd name="connsiteX10" fmla="*/ 354563 w 5703342"/>
              <a:gd name="connsiteY10" fmla="*/ 373224 h 606490"/>
              <a:gd name="connsiteX11" fmla="*/ 429208 w 5703342"/>
              <a:gd name="connsiteY11" fmla="*/ 391886 h 606490"/>
              <a:gd name="connsiteX12" fmla="*/ 671804 w 5703342"/>
              <a:gd name="connsiteY12" fmla="*/ 382555 h 606490"/>
              <a:gd name="connsiteX13" fmla="*/ 709126 w 5703342"/>
              <a:gd name="connsiteY13" fmla="*/ 373224 h 606490"/>
              <a:gd name="connsiteX14" fmla="*/ 867747 w 5703342"/>
              <a:gd name="connsiteY14" fmla="*/ 345233 h 606490"/>
              <a:gd name="connsiteX15" fmla="*/ 895739 w 5703342"/>
              <a:gd name="connsiteY15" fmla="*/ 335902 h 606490"/>
              <a:gd name="connsiteX16" fmla="*/ 970383 w 5703342"/>
              <a:gd name="connsiteY16" fmla="*/ 298580 h 606490"/>
              <a:gd name="connsiteX17" fmla="*/ 1026367 w 5703342"/>
              <a:gd name="connsiteY17" fmla="*/ 279918 h 606490"/>
              <a:gd name="connsiteX18" fmla="*/ 1054359 w 5703342"/>
              <a:gd name="connsiteY18" fmla="*/ 270588 h 606490"/>
              <a:gd name="connsiteX19" fmla="*/ 1082351 w 5703342"/>
              <a:gd name="connsiteY19" fmla="*/ 261257 h 606490"/>
              <a:gd name="connsiteX20" fmla="*/ 1212979 w 5703342"/>
              <a:gd name="connsiteY20" fmla="*/ 270588 h 606490"/>
              <a:gd name="connsiteX21" fmla="*/ 1250302 w 5703342"/>
              <a:gd name="connsiteY21" fmla="*/ 289249 h 606490"/>
              <a:gd name="connsiteX22" fmla="*/ 1334277 w 5703342"/>
              <a:gd name="connsiteY22" fmla="*/ 335902 h 606490"/>
              <a:gd name="connsiteX23" fmla="*/ 1399592 w 5703342"/>
              <a:gd name="connsiteY23" fmla="*/ 363894 h 606490"/>
              <a:gd name="connsiteX24" fmla="*/ 1436914 w 5703342"/>
              <a:gd name="connsiteY24" fmla="*/ 373224 h 606490"/>
              <a:gd name="connsiteX25" fmla="*/ 1763485 w 5703342"/>
              <a:gd name="connsiteY25" fmla="*/ 382555 h 606490"/>
              <a:gd name="connsiteX26" fmla="*/ 1810139 w 5703342"/>
              <a:gd name="connsiteY26" fmla="*/ 401216 h 606490"/>
              <a:gd name="connsiteX27" fmla="*/ 1894114 w 5703342"/>
              <a:gd name="connsiteY27" fmla="*/ 447869 h 606490"/>
              <a:gd name="connsiteX28" fmla="*/ 1950098 w 5703342"/>
              <a:gd name="connsiteY28" fmla="*/ 466531 h 606490"/>
              <a:gd name="connsiteX29" fmla="*/ 2230016 w 5703342"/>
              <a:gd name="connsiteY29" fmla="*/ 457200 h 606490"/>
              <a:gd name="connsiteX30" fmla="*/ 2313992 w 5703342"/>
              <a:gd name="connsiteY30" fmla="*/ 429208 h 606490"/>
              <a:gd name="connsiteX31" fmla="*/ 2351314 w 5703342"/>
              <a:gd name="connsiteY31" fmla="*/ 419878 h 606490"/>
              <a:gd name="connsiteX32" fmla="*/ 2453951 w 5703342"/>
              <a:gd name="connsiteY32" fmla="*/ 429208 h 606490"/>
              <a:gd name="connsiteX33" fmla="*/ 2481943 w 5703342"/>
              <a:gd name="connsiteY33" fmla="*/ 438539 h 606490"/>
              <a:gd name="connsiteX34" fmla="*/ 2537926 w 5703342"/>
              <a:gd name="connsiteY34" fmla="*/ 429208 h 606490"/>
              <a:gd name="connsiteX35" fmla="*/ 2593910 w 5703342"/>
              <a:gd name="connsiteY35" fmla="*/ 382555 h 606490"/>
              <a:gd name="connsiteX36" fmla="*/ 2621902 w 5703342"/>
              <a:gd name="connsiteY36" fmla="*/ 373224 h 606490"/>
              <a:gd name="connsiteX37" fmla="*/ 2659224 w 5703342"/>
              <a:gd name="connsiteY37" fmla="*/ 354563 h 606490"/>
              <a:gd name="connsiteX38" fmla="*/ 3321698 w 5703342"/>
              <a:gd name="connsiteY38" fmla="*/ 363894 h 606490"/>
              <a:gd name="connsiteX39" fmla="*/ 3424334 w 5703342"/>
              <a:gd name="connsiteY39" fmla="*/ 373224 h 606490"/>
              <a:gd name="connsiteX40" fmla="*/ 3470987 w 5703342"/>
              <a:gd name="connsiteY40" fmla="*/ 382555 h 606490"/>
              <a:gd name="connsiteX41" fmla="*/ 3657600 w 5703342"/>
              <a:gd name="connsiteY41" fmla="*/ 410547 h 606490"/>
              <a:gd name="connsiteX42" fmla="*/ 3853543 w 5703342"/>
              <a:gd name="connsiteY42" fmla="*/ 419878 h 606490"/>
              <a:gd name="connsiteX43" fmla="*/ 3900196 w 5703342"/>
              <a:gd name="connsiteY43" fmla="*/ 429208 h 606490"/>
              <a:gd name="connsiteX44" fmla="*/ 4991877 w 5703342"/>
              <a:gd name="connsiteY44" fmla="*/ 466531 h 606490"/>
              <a:gd name="connsiteX45" fmla="*/ 5103845 w 5703342"/>
              <a:gd name="connsiteY45" fmla="*/ 531845 h 606490"/>
              <a:gd name="connsiteX46" fmla="*/ 5169159 w 5703342"/>
              <a:gd name="connsiteY46" fmla="*/ 550506 h 606490"/>
              <a:gd name="connsiteX47" fmla="*/ 5206481 w 5703342"/>
              <a:gd name="connsiteY47" fmla="*/ 578498 h 606490"/>
              <a:gd name="connsiteX48" fmla="*/ 5271796 w 5703342"/>
              <a:gd name="connsiteY48" fmla="*/ 606490 h 606490"/>
              <a:gd name="connsiteX49" fmla="*/ 5421085 w 5703342"/>
              <a:gd name="connsiteY49" fmla="*/ 597159 h 606490"/>
              <a:gd name="connsiteX50" fmla="*/ 5449077 w 5703342"/>
              <a:gd name="connsiteY50" fmla="*/ 569167 h 606490"/>
              <a:gd name="connsiteX51" fmla="*/ 5495730 w 5703342"/>
              <a:gd name="connsiteY51" fmla="*/ 494522 h 606490"/>
              <a:gd name="connsiteX52" fmla="*/ 5589036 w 5703342"/>
              <a:gd name="connsiteY52" fmla="*/ 401216 h 606490"/>
              <a:gd name="connsiteX53" fmla="*/ 5626359 w 5703342"/>
              <a:gd name="connsiteY53" fmla="*/ 382555 h 606490"/>
              <a:gd name="connsiteX54" fmla="*/ 5635690 w 5703342"/>
              <a:gd name="connsiteY54" fmla="*/ 335902 h 606490"/>
              <a:gd name="connsiteX55" fmla="*/ 5663681 w 5703342"/>
              <a:gd name="connsiteY55" fmla="*/ 298580 h 606490"/>
              <a:gd name="connsiteX56" fmla="*/ 5682343 w 5703342"/>
              <a:gd name="connsiteY56" fmla="*/ 186612 h 606490"/>
              <a:gd name="connsiteX57" fmla="*/ 5701004 w 5703342"/>
              <a:gd name="connsiteY57" fmla="*/ 158620 h 606490"/>
              <a:gd name="connsiteX58" fmla="*/ 5701004 w 5703342"/>
              <a:gd name="connsiteY58" fmla="*/ 0 h 60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03342" h="606490">
                <a:moveTo>
                  <a:pt x="0" y="55984"/>
                </a:moveTo>
                <a:cubicBezTo>
                  <a:pt x="15551" y="68425"/>
                  <a:pt x="30721" y="81357"/>
                  <a:pt x="46653" y="93306"/>
                </a:cubicBezTo>
                <a:cubicBezTo>
                  <a:pt x="55624" y="100034"/>
                  <a:pt x="65888" y="104962"/>
                  <a:pt x="74645" y="111967"/>
                </a:cubicBezTo>
                <a:cubicBezTo>
                  <a:pt x="81514" y="117463"/>
                  <a:pt x="86437" y="125133"/>
                  <a:pt x="93306" y="130629"/>
                </a:cubicBezTo>
                <a:cubicBezTo>
                  <a:pt x="102063" y="137634"/>
                  <a:pt x="112917" y="141840"/>
                  <a:pt x="121298" y="149290"/>
                </a:cubicBezTo>
                <a:cubicBezTo>
                  <a:pt x="141023" y="166823"/>
                  <a:pt x="155323" y="190634"/>
                  <a:pt x="177281" y="205273"/>
                </a:cubicBezTo>
                <a:cubicBezTo>
                  <a:pt x="186612" y="211494"/>
                  <a:pt x="196833" y="216550"/>
                  <a:pt x="205273" y="223935"/>
                </a:cubicBezTo>
                <a:cubicBezTo>
                  <a:pt x="221824" y="238417"/>
                  <a:pt x="236375" y="255037"/>
                  <a:pt x="251926" y="270588"/>
                </a:cubicBezTo>
                <a:cubicBezTo>
                  <a:pt x="261257" y="279919"/>
                  <a:pt x="272598" y="287601"/>
                  <a:pt x="279918" y="298580"/>
                </a:cubicBezTo>
                <a:cubicBezTo>
                  <a:pt x="294985" y="321179"/>
                  <a:pt x="297298" y="328614"/>
                  <a:pt x="317241" y="345233"/>
                </a:cubicBezTo>
                <a:cubicBezTo>
                  <a:pt x="329187" y="355188"/>
                  <a:pt x="340208" y="367243"/>
                  <a:pt x="354563" y="373224"/>
                </a:cubicBezTo>
                <a:cubicBezTo>
                  <a:pt x="378238" y="383088"/>
                  <a:pt x="404326" y="385665"/>
                  <a:pt x="429208" y="391886"/>
                </a:cubicBezTo>
                <a:cubicBezTo>
                  <a:pt x="510073" y="388776"/>
                  <a:pt x="591058" y="387938"/>
                  <a:pt x="671804" y="382555"/>
                </a:cubicBezTo>
                <a:cubicBezTo>
                  <a:pt x="684599" y="381702"/>
                  <a:pt x="696529" y="375623"/>
                  <a:pt x="709126" y="373224"/>
                </a:cubicBezTo>
                <a:cubicBezTo>
                  <a:pt x="761868" y="363178"/>
                  <a:pt x="867747" y="345233"/>
                  <a:pt x="867747" y="345233"/>
                </a:cubicBezTo>
                <a:cubicBezTo>
                  <a:pt x="877078" y="342123"/>
                  <a:pt x="886785" y="339972"/>
                  <a:pt x="895739" y="335902"/>
                </a:cubicBezTo>
                <a:cubicBezTo>
                  <a:pt x="921064" y="324391"/>
                  <a:pt x="943992" y="307377"/>
                  <a:pt x="970383" y="298580"/>
                </a:cubicBezTo>
                <a:lnTo>
                  <a:pt x="1026367" y="279918"/>
                </a:lnTo>
                <a:lnTo>
                  <a:pt x="1054359" y="270588"/>
                </a:lnTo>
                <a:lnTo>
                  <a:pt x="1082351" y="261257"/>
                </a:lnTo>
                <a:cubicBezTo>
                  <a:pt x="1125894" y="264367"/>
                  <a:pt x="1169919" y="263411"/>
                  <a:pt x="1212979" y="270588"/>
                </a:cubicBezTo>
                <a:cubicBezTo>
                  <a:pt x="1226699" y="272875"/>
                  <a:pt x="1238375" y="282093"/>
                  <a:pt x="1250302" y="289249"/>
                </a:cubicBezTo>
                <a:cubicBezTo>
                  <a:pt x="1330513" y="337375"/>
                  <a:pt x="1277972" y="317133"/>
                  <a:pt x="1334277" y="335902"/>
                </a:cubicBezTo>
                <a:cubicBezTo>
                  <a:pt x="1365029" y="366652"/>
                  <a:pt x="1342734" y="351259"/>
                  <a:pt x="1399592" y="363894"/>
                </a:cubicBezTo>
                <a:cubicBezTo>
                  <a:pt x="1412110" y="366676"/>
                  <a:pt x="1424107" y="372567"/>
                  <a:pt x="1436914" y="373224"/>
                </a:cubicBezTo>
                <a:cubicBezTo>
                  <a:pt x="1545673" y="378801"/>
                  <a:pt x="1654628" y="379445"/>
                  <a:pt x="1763485" y="382555"/>
                </a:cubicBezTo>
                <a:cubicBezTo>
                  <a:pt x="1779036" y="388775"/>
                  <a:pt x="1795158" y="393726"/>
                  <a:pt x="1810139" y="401216"/>
                </a:cubicBezTo>
                <a:cubicBezTo>
                  <a:pt x="1857495" y="424894"/>
                  <a:pt x="1849179" y="429895"/>
                  <a:pt x="1894114" y="447869"/>
                </a:cubicBezTo>
                <a:cubicBezTo>
                  <a:pt x="1912378" y="455175"/>
                  <a:pt x="1950098" y="466531"/>
                  <a:pt x="1950098" y="466531"/>
                </a:cubicBezTo>
                <a:cubicBezTo>
                  <a:pt x="2043404" y="463421"/>
                  <a:pt x="2137145" y="466725"/>
                  <a:pt x="2230016" y="457200"/>
                </a:cubicBezTo>
                <a:cubicBezTo>
                  <a:pt x="2259368" y="454189"/>
                  <a:pt x="2285367" y="436364"/>
                  <a:pt x="2313992" y="429208"/>
                </a:cubicBezTo>
                <a:lnTo>
                  <a:pt x="2351314" y="419878"/>
                </a:lnTo>
                <a:cubicBezTo>
                  <a:pt x="2385526" y="422988"/>
                  <a:pt x="2419943" y="424350"/>
                  <a:pt x="2453951" y="429208"/>
                </a:cubicBezTo>
                <a:cubicBezTo>
                  <a:pt x="2463688" y="430599"/>
                  <a:pt x="2472108" y="438539"/>
                  <a:pt x="2481943" y="438539"/>
                </a:cubicBezTo>
                <a:cubicBezTo>
                  <a:pt x="2500861" y="438539"/>
                  <a:pt x="2519265" y="432318"/>
                  <a:pt x="2537926" y="429208"/>
                </a:cubicBezTo>
                <a:cubicBezTo>
                  <a:pt x="2556587" y="413657"/>
                  <a:pt x="2573698" y="396030"/>
                  <a:pt x="2593910" y="382555"/>
                </a:cubicBezTo>
                <a:cubicBezTo>
                  <a:pt x="2602094" y="377099"/>
                  <a:pt x="2612862" y="377098"/>
                  <a:pt x="2621902" y="373224"/>
                </a:cubicBezTo>
                <a:cubicBezTo>
                  <a:pt x="2634686" y="367745"/>
                  <a:pt x="2646783" y="360783"/>
                  <a:pt x="2659224" y="354563"/>
                </a:cubicBezTo>
                <a:cubicBezTo>
                  <a:pt x="3110096" y="378934"/>
                  <a:pt x="2889261" y="376612"/>
                  <a:pt x="3321698" y="363894"/>
                </a:cubicBezTo>
                <a:cubicBezTo>
                  <a:pt x="3355910" y="367004"/>
                  <a:pt x="3390246" y="368963"/>
                  <a:pt x="3424334" y="373224"/>
                </a:cubicBezTo>
                <a:cubicBezTo>
                  <a:pt x="3440071" y="375191"/>
                  <a:pt x="3455384" y="379718"/>
                  <a:pt x="3470987" y="382555"/>
                </a:cubicBezTo>
                <a:cubicBezTo>
                  <a:pt x="3516498" y="390830"/>
                  <a:pt x="3633463" y="408478"/>
                  <a:pt x="3657600" y="410547"/>
                </a:cubicBezTo>
                <a:cubicBezTo>
                  <a:pt x="3722749" y="416131"/>
                  <a:pt x="3788229" y="416768"/>
                  <a:pt x="3853543" y="419878"/>
                </a:cubicBezTo>
                <a:cubicBezTo>
                  <a:pt x="3869094" y="422988"/>
                  <a:pt x="3884350" y="428559"/>
                  <a:pt x="3900196" y="429208"/>
                </a:cubicBezTo>
                <a:cubicBezTo>
                  <a:pt x="4263997" y="444118"/>
                  <a:pt x="4629087" y="435595"/>
                  <a:pt x="4991877" y="466531"/>
                </a:cubicBezTo>
                <a:cubicBezTo>
                  <a:pt x="5034929" y="470202"/>
                  <a:pt x="5062299" y="519975"/>
                  <a:pt x="5103845" y="531845"/>
                </a:cubicBezTo>
                <a:lnTo>
                  <a:pt x="5169159" y="550506"/>
                </a:lnTo>
                <a:cubicBezTo>
                  <a:pt x="5181600" y="559837"/>
                  <a:pt x="5192572" y="571543"/>
                  <a:pt x="5206481" y="578498"/>
                </a:cubicBezTo>
                <a:cubicBezTo>
                  <a:pt x="5326994" y="638756"/>
                  <a:pt x="5169900" y="538561"/>
                  <a:pt x="5271796" y="606490"/>
                </a:cubicBezTo>
                <a:cubicBezTo>
                  <a:pt x="5321559" y="603380"/>
                  <a:pt x="5372294" y="607431"/>
                  <a:pt x="5421085" y="597159"/>
                </a:cubicBezTo>
                <a:cubicBezTo>
                  <a:pt x="5433997" y="594441"/>
                  <a:pt x="5441316" y="579839"/>
                  <a:pt x="5449077" y="569167"/>
                </a:cubicBezTo>
                <a:cubicBezTo>
                  <a:pt x="5466335" y="545437"/>
                  <a:pt x="5479454" y="518936"/>
                  <a:pt x="5495730" y="494522"/>
                </a:cubicBezTo>
                <a:cubicBezTo>
                  <a:pt x="5520823" y="456883"/>
                  <a:pt x="5550438" y="425340"/>
                  <a:pt x="5589036" y="401216"/>
                </a:cubicBezTo>
                <a:cubicBezTo>
                  <a:pt x="5600831" y="393844"/>
                  <a:pt x="5613918" y="388775"/>
                  <a:pt x="5626359" y="382555"/>
                </a:cubicBezTo>
                <a:cubicBezTo>
                  <a:pt x="5629469" y="367004"/>
                  <a:pt x="5629249" y="350394"/>
                  <a:pt x="5635690" y="335902"/>
                </a:cubicBezTo>
                <a:cubicBezTo>
                  <a:pt x="5642006" y="321692"/>
                  <a:pt x="5658763" y="313333"/>
                  <a:pt x="5663681" y="298580"/>
                </a:cubicBezTo>
                <a:cubicBezTo>
                  <a:pt x="5681171" y="246110"/>
                  <a:pt x="5663571" y="230413"/>
                  <a:pt x="5682343" y="186612"/>
                </a:cubicBezTo>
                <a:cubicBezTo>
                  <a:pt x="5686760" y="176305"/>
                  <a:pt x="5699888" y="169778"/>
                  <a:pt x="5701004" y="158620"/>
                </a:cubicBezTo>
                <a:cubicBezTo>
                  <a:pt x="5706265" y="106009"/>
                  <a:pt x="5701004" y="52873"/>
                  <a:pt x="5701004" y="0"/>
                </a:cubicBezTo>
              </a:path>
            </a:pathLst>
          </a:custGeom>
          <a:noFill/>
          <a:ln w="635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5" name="云形 4"/>
          <p:cNvSpPr/>
          <p:nvPr/>
        </p:nvSpPr>
        <p:spPr bwMode="auto">
          <a:xfrm>
            <a:off x="3750715" y="5877272"/>
            <a:ext cx="2088232" cy="643481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7" name="上下箭头 6"/>
          <p:cNvSpPr/>
          <p:nvPr/>
        </p:nvSpPr>
        <p:spPr bwMode="auto">
          <a:xfrm>
            <a:off x="1752213" y="4366243"/>
            <a:ext cx="288032" cy="415798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6" name="上下箭头 15"/>
          <p:cNvSpPr/>
          <p:nvPr/>
        </p:nvSpPr>
        <p:spPr bwMode="auto">
          <a:xfrm>
            <a:off x="7190721" y="4387924"/>
            <a:ext cx="288032" cy="415798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19402" y="5782729"/>
            <a:ext cx="919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不可靠  </a:t>
            </a:r>
            <a:endParaRPr lang="zh-CN" altLang="en-US" sz="18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55860" y="5748458"/>
            <a:ext cx="919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不可靠  </a:t>
            </a:r>
            <a:endParaRPr lang="zh-CN" altLang="en-US" sz="18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1359" y="1182608"/>
            <a:ext cx="9144000" cy="19940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marL="342900" indent="-342900" algn="just" eaLnBrk="1" hangingPunct="1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应用程序负责数据处理，如果希望将数据可靠地传递到另一个应用程序，需要依赖于传输层的</a:t>
            </a:r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模块传递数据。</a:t>
            </a:r>
            <a:endParaRPr lang="en-US" altLang="zh-CN" sz="24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 eaLnBrk="1" hangingPunct="1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的可靠传输过程对上层应用程序是透明的，某个数据包可能在半路出错，丢失等，源计算机的</a:t>
            </a:r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模块会重发该数据包，但是该过程上层应用程序是不知道的。</a:t>
            </a:r>
            <a:endParaRPr lang="en-US" altLang="zh-CN" sz="24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4299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88640"/>
            <a:ext cx="496855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99"/>
                </a:solidFill>
                <a:ea typeface="黑体" panose="02010609060101010101" pitchFamily="49" charset="-122"/>
              </a:rPr>
              <a:t>停止</a:t>
            </a:r>
            <a:r>
              <a:rPr lang="zh-CN" altLang="en-US" sz="32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等待协议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334168" y="2276872"/>
            <a:ext cx="8640763" cy="341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差错检测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：发送方提供额外信息供接收方进行校验，接收方进行校验以判断是否有错误发生。网络协议一般采用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CRC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校验和来完成该任务。</a:t>
            </a:r>
            <a:endParaRPr lang="zh-CN" altLang="en-US" sz="2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接收方反馈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：接收方需要将是否有错误发生的信息反馈给发送方，这就是网络协议中最常见的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（确认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）机制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发送方重传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：在出现错误时，发送方需要重传出错的分组。重传也是网络协议中极常见的机制。</a:t>
            </a:r>
            <a:endParaRPr lang="zh-CN" altLang="en-US" sz="2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8900" y="1772816"/>
            <a:ext cx="451918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可靠进行传输需要三种功能：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53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980728"/>
            <a:ext cx="2046089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差错检测</a:t>
            </a:r>
            <a:endParaRPr lang="zh-CN" altLang="en-US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319" y="1772816"/>
            <a:ext cx="8928992" cy="112646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报文中附加校验码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；接收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对接收到的数据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进行校验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，出错则丢弃；保证接收方</a:t>
            </a:r>
            <a:r>
              <a:rPr lang="zh-CN" altLang="en-US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无差错接收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7183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5884" y="1689775"/>
            <a:ext cx="8509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接收方会对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正确接收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到的每个报文段进行确认。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在发送方明确被确认的报文段才算被接收。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发送方需要对</a:t>
            </a:r>
            <a:r>
              <a:rPr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在传输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中丢失，出错的报文段进行重传。</a:t>
            </a:r>
            <a:endParaRPr lang="en-US" altLang="zh-CN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727232" y="3808204"/>
          <a:ext cx="1331823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critics 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2706557" y="4672321"/>
            <a:ext cx="3621075" cy="216003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46190" y="411991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消失在路途中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98245" y="4575858"/>
            <a:ext cx="248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到了接收方，但是校验出错，被丢弃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2739273" y="5000606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1|ACK=1|ACKSEQ=14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370966" y="5433704"/>
            <a:ext cx="2483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确认报文段丢失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右箭头 11"/>
          <p:cNvSpPr/>
          <p:nvPr/>
        </p:nvSpPr>
        <p:spPr bwMode="auto">
          <a:xfrm rot="10800000">
            <a:off x="2692931" y="5803036"/>
            <a:ext cx="3621075" cy="216003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3016" y="3717032"/>
            <a:ext cx="109299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TCP1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23776" y="3717032"/>
            <a:ext cx="109299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TCP2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65368" y="5645090"/>
            <a:ext cx="1991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等到何时？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6590" y="454878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</a:rPr>
              <a:t>发送后等待确认</a:t>
            </a:r>
            <a:endParaRPr lang="zh-CN" altLang="en-US" sz="2000" b="1" dirty="0">
              <a:solidFill>
                <a:srgbClr val="66FF33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5648" y="916100"/>
            <a:ext cx="3174445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确认和超时重传</a:t>
            </a:r>
            <a:endParaRPr lang="zh-CN" altLang="en-US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6089" y="6271997"/>
            <a:ext cx="270807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设置重传定时器</a:t>
            </a:r>
          </a:p>
        </p:txBody>
      </p:sp>
    </p:spTree>
    <p:extLst>
      <p:ext uri="{BB962C8B-B14F-4D97-AF65-F5344CB8AC3E}">
        <p14:creationId xmlns:p14="http://schemas.microsoft.com/office/powerpoint/2010/main" val="28575737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750" y="981075"/>
            <a:ext cx="4752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的重传定时器和重传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723" y="1988840"/>
            <a:ext cx="8943564" cy="17974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定时器操作：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发送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方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发送（重传）报文段时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启动（重启）定时器；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无数据在传输，关闭定时器；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359" y="4509120"/>
            <a:ext cx="8943564" cy="120340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重传操作：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定时器超时，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则重传所有未确认数据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16632"/>
            <a:ext cx="9144000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重传定时器</a:t>
            </a:r>
            <a: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限定发送方对确认的等待时间，超过等待时间没有收到确认，未被确认的数据要被重传。</a:t>
            </a:r>
            <a:endParaRPr lang="en-US" altLang="zh-CN" sz="32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561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55776" y="1844824"/>
          <a:ext cx="1331823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critics 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2535101" y="2708941"/>
            <a:ext cx="3621075" cy="216003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4734" y="215653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</a:rPr>
              <a:t>消失在路途中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60233" y="2632276"/>
            <a:ext cx="2483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</a:rPr>
              <a:t>到了接收方，但是校验出错，被丢弃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14613"/>
              </p:ext>
            </p:extLst>
          </p:nvPr>
        </p:nvGraphicFramePr>
        <p:xfrm>
          <a:off x="2567817" y="3037226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1|ACK=1|ACKSEQ=14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199510" y="3470324"/>
            <a:ext cx="2483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</a:rPr>
              <a:t>确认报文段丢失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右箭头 11"/>
          <p:cNvSpPr/>
          <p:nvPr/>
        </p:nvSpPr>
        <p:spPr bwMode="auto">
          <a:xfrm rot="10800000">
            <a:off x="2521475" y="3839656"/>
            <a:ext cx="3621075" cy="216003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1753652"/>
            <a:ext cx="109299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TCP1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452320" y="1753652"/>
            <a:ext cx="109299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TCP2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5135" y="2585406"/>
            <a:ext cx="2042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</a:rPr>
              <a:t>发送数据，启动定时器后等待确认</a:t>
            </a:r>
            <a:endParaRPr lang="zh-CN" altLang="en-US" sz="2000" b="1" dirty="0">
              <a:solidFill>
                <a:srgbClr val="66FF33"/>
              </a:solidFill>
            </a:endParaRPr>
          </a:p>
        </p:txBody>
      </p:sp>
      <p:pic>
        <p:nvPicPr>
          <p:cNvPr id="173058" name="Picture 2" descr="https://gimg2.baidu.com/image_search/src=http%3A%2F%2Fku.90sjimg.com%2Felement_pic%2F17%2F10%2F11%2F4f46290d65e60a3c098eb55841868679.jpg&amp;refer=http%3A%2F%2Fku.90sjimg.com&amp;app=2002&amp;size=f9999,10000&amp;q=a80&amp;n=0&amp;g=0n&amp;fmt=auto?sec=1663429894&amp;t=c9a06b8516c88fa68b99364229b4016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" y="2708920"/>
            <a:ext cx="446337" cy="4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gimg2.baidu.com/image_search/src=http%3A%2F%2Fku.90sjimg.com%2Felement_pic%2F17%2F10%2F11%2F4f46290d65e60a3c098eb55841868679.jpg&amp;refer=http%3A%2F%2Fku.90sjimg.com&amp;app=2002&amp;size=f9999,10000&amp;q=a80&amp;n=0&amp;g=0n&amp;fmt=auto?sec=1663429894&amp;t=c9a06b8516c88fa68b99364229b4016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7" y="5025345"/>
            <a:ext cx="446337" cy="4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957"/>
              </p:ext>
            </p:extLst>
          </p:nvPr>
        </p:nvGraphicFramePr>
        <p:xfrm>
          <a:off x="2447967" y="4312112"/>
          <a:ext cx="1331823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critics 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右箭头 18"/>
          <p:cNvSpPr/>
          <p:nvPr/>
        </p:nvSpPr>
        <p:spPr bwMode="auto">
          <a:xfrm>
            <a:off x="2447967" y="5239179"/>
            <a:ext cx="3621075" cy="216003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9592" y="5071572"/>
            <a:ext cx="12994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</a:rPr>
              <a:t>超时重发</a:t>
            </a:r>
            <a:endParaRPr lang="zh-CN" altLang="en-US" sz="2000" b="1" dirty="0">
              <a:solidFill>
                <a:srgbClr val="66FF33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5648" y="916100"/>
            <a:ext cx="3174445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确认和超时重传</a:t>
            </a:r>
            <a:endParaRPr lang="zh-CN" altLang="en-US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乘号 1"/>
          <p:cNvSpPr/>
          <p:nvPr/>
        </p:nvSpPr>
        <p:spPr bwMode="auto">
          <a:xfrm>
            <a:off x="3491758" y="3695277"/>
            <a:ext cx="576064" cy="48504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9052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1"/>
          <p:cNvSpPr>
            <a:spLocks noChangeArrowheads="1"/>
          </p:cNvSpPr>
          <p:nvPr/>
        </p:nvSpPr>
        <p:spPr bwMode="auto">
          <a:xfrm>
            <a:off x="269875" y="1700213"/>
            <a:ext cx="88884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</a:rPr>
              <a:t>影响超时重传机制协议效率的一个关键参数是重传超时时间（</a:t>
            </a:r>
            <a:r>
              <a:rPr lang="en-US" altLang="zh-CN" b="1">
                <a:solidFill>
                  <a:srgbClr val="FFFF00"/>
                </a:solidFill>
                <a:latin typeface="Arial" panose="020B0604020202020204" pitchFamily="34" charset="0"/>
              </a:rPr>
              <a:t> RTO</a:t>
            </a:r>
            <a:r>
              <a:rPr lang="zh-CN" altLang="en-US" b="1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Retransmission TimeOut</a:t>
            </a: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51203" name="矩形 3"/>
          <p:cNvSpPr>
            <a:spLocks noChangeArrowheads="1"/>
          </p:cNvSpPr>
          <p:nvPr/>
        </p:nvSpPr>
        <p:spPr bwMode="auto">
          <a:xfrm>
            <a:off x="395288" y="981075"/>
            <a:ext cx="86010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FFFF00"/>
                </a:solidFill>
                <a:latin typeface="Arial" panose="020B0604020202020204" pitchFamily="34" charset="0"/>
              </a:rPr>
              <a:t>重传超时时间（</a:t>
            </a:r>
            <a:r>
              <a:rPr lang="en-US" altLang="zh-CN" b="1">
                <a:solidFill>
                  <a:srgbClr val="FFFF00"/>
                </a:solidFill>
                <a:latin typeface="Arial" panose="020B0604020202020204" pitchFamily="34" charset="0"/>
              </a:rPr>
              <a:t> RTO</a:t>
            </a:r>
            <a:r>
              <a:rPr lang="zh-CN" altLang="en-US" b="1">
                <a:solidFill>
                  <a:srgbClr val="FFFF00"/>
                </a:solidFill>
                <a:latin typeface="Arial" panose="020B0604020202020204" pitchFamily="34" charset="0"/>
              </a:rPr>
              <a:t>， </a:t>
            </a:r>
            <a:r>
              <a:rPr lang="en-US" altLang="zh-CN" b="1">
                <a:solidFill>
                  <a:srgbClr val="FFFF00"/>
                </a:solidFill>
                <a:latin typeface="Arial" panose="020B0604020202020204" pitchFamily="34" charset="0"/>
              </a:rPr>
              <a:t>Retransmission TimeOut</a:t>
            </a:r>
            <a:r>
              <a:rPr lang="zh-CN" altLang="en-US" b="1">
                <a:solidFill>
                  <a:srgbClr val="FFFF00"/>
                </a:solidFill>
                <a:latin typeface="Arial" panose="020B0604020202020204" pitchFamily="34" charset="0"/>
              </a:rPr>
              <a:t>）</a:t>
            </a:r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2263" y="2852738"/>
            <a:ext cx="8785225" cy="365442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>
                <a:solidFill>
                  <a:schemeClr val="bg1"/>
                </a:solidFill>
              </a:rPr>
              <a:t>超时重传时间应该如何选择呢？</a:t>
            </a:r>
            <a:endParaRPr lang="en-US" altLang="zh-CN" sz="2400" kern="0" dirty="0" smtClean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zh-CN" altLang="en-US" sz="2400" kern="0" dirty="0" smtClean="0">
                <a:solidFill>
                  <a:schemeClr val="bg1"/>
                </a:solidFill>
              </a:rPr>
              <a:t>太小：正常确认的还未收到就要重传；导致网络开销大；</a:t>
            </a:r>
            <a:endParaRPr lang="en-US" altLang="zh-CN" sz="2400" kern="0" dirty="0" smtClean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zh-CN" altLang="en-US" sz="2400" kern="0" dirty="0" smtClean="0">
                <a:solidFill>
                  <a:schemeClr val="bg1"/>
                </a:solidFill>
              </a:rPr>
              <a:t>太大：应该重传数据了，却迟迟不发，导致网络吞吐量下降；</a:t>
            </a:r>
            <a:endParaRPr lang="en-US" altLang="zh-CN" sz="2400" kern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sz="2400" kern="0" dirty="0" smtClean="0">
                <a:solidFill>
                  <a:schemeClr val="bg1"/>
                </a:solidFill>
              </a:rPr>
              <a:t>要解决的问题：应该估算从数据发出到确认回来要多长时间（</a:t>
            </a:r>
            <a:r>
              <a:rPr lang="zh-CN" altLang="en-US" sz="2400" b="1" kern="0" dirty="0" smtClean="0">
                <a:solidFill>
                  <a:srgbClr val="FFFF00"/>
                </a:solidFill>
              </a:rPr>
              <a:t>往返时间</a:t>
            </a:r>
            <a:r>
              <a:rPr lang="en-US" altLang="zh-CN" sz="2400" b="1" kern="0" dirty="0" smtClean="0">
                <a:solidFill>
                  <a:srgbClr val="FFFF00"/>
                </a:solidFill>
              </a:rPr>
              <a:t>RTT</a:t>
            </a:r>
            <a:r>
              <a:rPr lang="zh-CN" altLang="en-US" sz="2400" kern="0" dirty="0" smtClean="0">
                <a:solidFill>
                  <a:schemeClr val="bg1"/>
                </a:solidFill>
              </a:rPr>
              <a:t>）</a:t>
            </a:r>
            <a:endParaRPr lang="en-US" altLang="zh-CN" sz="2400" kern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sz="2400" kern="0" dirty="0" smtClean="0">
                <a:solidFill>
                  <a:schemeClr val="bg1"/>
                </a:solidFill>
              </a:rPr>
              <a:t>超时重传时间要略大于</a:t>
            </a:r>
            <a:r>
              <a:rPr lang="en-US" altLang="zh-CN" sz="2400" kern="0" dirty="0" smtClean="0">
                <a:solidFill>
                  <a:schemeClr val="bg1"/>
                </a:solidFill>
              </a:rPr>
              <a:t>RTT</a:t>
            </a:r>
            <a:endParaRPr lang="zh-CN" altLang="en-US" sz="2400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161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3"/>
          <p:cNvSpPr>
            <a:spLocks noChangeArrowheads="1"/>
          </p:cNvSpPr>
          <p:nvPr/>
        </p:nvSpPr>
        <p:spPr bwMode="auto">
          <a:xfrm>
            <a:off x="494591" y="1844824"/>
            <a:ext cx="878522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r>
              <a:rPr lang="zh-CN" altLang="en-US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报文段发送到接收到确认经历的时间，利用附加项中</a:t>
            </a:r>
            <a:r>
              <a:rPr lang="en-US" altLang="zh-CN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kind=8</a:t>
            </a:r>
            <a:r>
              <a:rPr lang="zh-CN" altLang="en-US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来实现。可</a:t>
            </a:r>
            <a:r>
              <a:rPr lang="zh-CN" altLang="en-US" sz="2600" b="1" dirty="0">
                <a:solidFill>
                  <a:schemeClr val="bg1"/>
                </a:solidFill>
                <a:latin typeface="Arial" panose="020B0604020202020204" pitchFamily="34" charset="0"/>
              </a:rPr>
              <a:t>根据</a:t>
            </a:r>
            <a:r>
              <a:rPr lang="en-US" altLang="zh-CN" sz="2600" b="1" dirty="0">
                <a:solidFill>
                  <a:schemeClr val="bg1"/>
                </a:solidFill>
                <a:latin typeface="Arial" panose="020B0604020202020204" pitchFamily="34" charset="0"/>
              </a:rPr>
              <a:t>RTT</a:t>
            </a:r>
            <a:r>
              <a:rPr lang="zh-CN" altLang="en-US" sz="2600" b="1" dirty="0">
                <a:solidFill>
                  <a:schemeClr val="bg1"/>
                </a:solidFill>
                <a:latin typeface="Arial" panose="020B0604020202020204" pitchFamily="34" charset="0"/>
              </a:rPr>
              <a:t>来设置一合适的</a:t>
            </a:r>
            <a:r>
              <a:rPr lang="en-US" altLang="zh-CN" sz="2600" b="1" dirty="0">
                <a:solidFill>
                  <a:schemeClr val="bg1"/>
                </a:solidFill>
                <a:latin typeface="Arial" panose="020B0604020202020204" pitchFamily="34" charset="0"/>
              </a:rPr>
              <a:t>RTO</a:t>
            </a:r>
            <a:r>
              <a:rPr lang="zh-CN" altLang="en-US" sz="2600" b="1" dirty="0">
                <a:solidFill>
                  <a:schemeClr val="bg1"/>
                </a:solidFill>
                <a:latin typeface="Arial" panose="020B0604020202020204" pitchFamily="34" charset="0"/>
              </a:rPr>
              <a:t>。</a:t>
            </a:r>
            <a:endParaRPr lang="zh-CN" altLang="en-US" sz="2600" b="1" dirty="0">
              <a:solidFill>
                <a:schemeClr val="bg1"/>
              </a:solidFill>
            </a:endParaRPr>
          </a:p>
        </p:txBody>
      </p:sp>
      <p:sp>
        <p:nvSpPr>
          <p:cNvPr id="53251" name="矩形 4"/>
          <p:cNvSpPr>
            <a:spLocks noChangeArrowheads="1"/>
          </p:cNvSpPr>
          <p:nvPr/>
        </p:nvSpPr>
        <p:spPr bwMode="auto">
          <a:xfrm>
            <a:off x="495300" y="1039813"/>
            <a:ext cx="7532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FFFF00"/>
                </a:solidFill>
                <a:latin typeface="Arial" panose="020B0604020202020204" pitchFamily="34" charset="0"/>
              </a:rPr>
              <a:t>传输往返时间（</a:t>
            </a:r>
            <a:r>
              <a:rPr lang="en-US" altLang="zh-CN" b="1">
                <a:solidFill>
                  <a:srgbClr val="FFFF00"/>
                </a:solidFill>
                <a:latin typeface="Arial" panose="020B0604020202020204" pitchFamily="34" charset="0"/>
              </a:rPr>
              <a:t>RTT, Round Trip Time</a:t>
            </a:r>
            <a:r>
              <a:rPr lang="zh-CN" altLang="en-US" b="1">
                <a:solidFill>
                  <a:srgbClr val="FFFF00"/>
                </a:solidFill>
                <a:latin typeface="Arial" panose="020B0604020202020204" pitchFamily="34" charset="0"/>
              </a:rPr>
              <a:t>）</a:t>
            </a:r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3789040"/>
            <a:ext cx="8496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-apple-system"/>
              </a:rPr>
              <a:t>RTO 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不是固定值，需要参考测量所得的往返时间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RTT(Round Trip Time)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的样本值。计算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RTO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的算法：经典算法（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SRTT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算法）、 </a:t>
            </a:r>
            <a:r>
              <a:rPr lang="en-US" altLang="zh-CN" dirty="0" err="1">
                <a:solidFill>
                  <a:schemeClr val="bg1"/>
                </a:solidFill>
                <a:latin typeface="-apple-system"/>
              </a:rPr>
              <a:t>Karn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 / Partridge 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算法（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SRTT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优化算法）、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Jacobson / </a:t>
            </a:r>
            <a:r>
              <a:rPr lang="en-US" altLang="zh-CN" dirty="0" err="1">
                <a:solidFill>
                  <a:schemeClr val="bg1"/>
                </a:solidFill>
                <a:latin typeface="-apple-system"/>
              </a:rPr>
              <a:t>Karels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算法（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SRTT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改良算法</a:t>
            </a:r>
            <a:r>
              <a:rPr lang="zh-CN" altLang="en-US" dirty="0" smtClean="0">
                <a:solidFill>
                  <a:schemeClr val="bg1"/>
                </a:solidFill>
                <a:latin typeface="-apple-system"/>
              </a:rPr>
              <a:t>）</a:t>
            </a:r>
            <a:endParaRPr lang="zh-CN" altLang="en-US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48528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矩形 4"/>
          <p:cNvSpPr>
            <a:spLocks noChangeArrowheads="1"/>
          </p:cNvSpPr>
          <p:nvPr/>
        </p:nvSpPr>
        <p:spPr bwMode="auto">
          <a:xfrm>
            <a:off x="3347864" y="3140968"/>
            <a:ext cx="19164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连续传输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2183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矩形 4"/>
          <p:cNvSpPr>
            <a:spLocks noChangeArrowheads="1"/>
          </p:cNvSpPr>
          <p:nvPr/>
        </p:nvSpPr>
        <p:spPr bwMode="auto">
          <a:xfrm>
            <a:off x="611560" y="980728"/>
            <a:ext cx="191646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连续传输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39552" y="1988840"/>
            <a:ext cx="83529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由于链路有延迟，同时大部分数据包的传输是不会出错的，因此简单的停止等待协议，效率很低。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5536" y="3573016"/>
            <a:ext cx="835292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提高效率：发送方连续发送数据，而不需要接收方进行逐个确认。比如发送数据包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d1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，不需要等待对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d1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的确认报文，就可以发送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d2…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7171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矩形 4"/>
          <p:cNvSpPr>
            <a:spLocks noChangeArrowheads="1"/>
          </p:cNvSpPr>
          <p:nvPr/>
        </p:nvSpPr>
        <p:spPr bwMode="auto">
          <a:xfrm>
            <a:off x="611560" y="980728"/>
            <a:ext cx="191646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连续传输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4442816" y="2204863"/>
            <a:ext cx="3528392" cy="20162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" name="直接箭头连接符 6"/>
          <p:cNvCxnSpPr/>
          <p:nvPr/>
        </p:nvCxnSpPr>
        <p:spPr bwMode="auto">
          <a:xfrm flipH="1">
            <a:off x="4681883" y="2693196"/>
            <a:ext cx="3582956" cy="20522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1" name="矩形 10"/>
          <p:cNvSpPr/>
          <p:nvPr/>
        </p:nvSpPr>
        <p:spPr bwMode="auto">
          <a:xfrm rot="19790328">
            <a:off x="6958442" y="2130772"/>
            <a:ext cx="559645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仿宋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 rot="19790328">
            <a:off x="6037049" y="2596261"/>
            <a:ext cx="627095" cy="369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仿宋" panose="02010609060101010101" pitchFamily="49" charset="-122"/>
              </a:rPr>
              <a:t>100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 rot="19790328">
            <a:off x="5058856" y="3139485"/>
            <a:ext cx="675185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仿宋" panose="02010609060101010101" pitchFamily="49" charset="-122"/>
              </a:rPr>
              <a:t>250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 rot="19790328">
            <a:off x="4288755" y="3622374"/>
            <a:ext cx="627095" cy="369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仿宋" panose="02010609060101010101" pitchFamily="49" charset="-122"/>
              </a:rPr>
              <a:t>500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 rot="19790328">
            <a:off x="7312981" y="3264750"/>
            <a:ext cx="1210588" cy="369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仿宋" panose="02010609060101010101" pitchFamily="49" charset="-122"/>
              </a:rPr>
              <a:t>ACK:500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 rot="19790328">
            <a:off x="5969517" y="4021031"/>
            <a:ext cx="132440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/>
              <a:t>ACK:250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 rot="19790328">
            <a:off x="4739867" y="4826744"/>
            <a:ext cx="1210588" cy="369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仿宋" panose="02010609060101010101" pitchFamily="49" charset="-122"/>
              </a:rPr>
              <a:t>ACK:100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pic>
        <p:nvPicPr>
          <p:cNvPr id="20" name="Picture 2" descr="https://gimg2.baidu.com/image_search/src=http%3A%2F%2Fku.90sjimg.com%2Felement_pic%2F17%2F10%2F11%2F4f46290d65e60a3c098eb55841868679.jpg&amp;refer=http%3A%2F%2Fku.90sjimg.com&amp;app=2002&amp;size=f9999,10000&amp;q=a80&amp;n=0&amp;g=0n&amp;fmt=auto?sec=1663429894&amp;t=c9a06b8516c88fa68b99364229b4016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30404"/>
            <a:ext cx="446337" cy="4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67214" y="4711760"/>
            <a:ext cx="909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TCP1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169276" y="1963424"/>
            <a:ext cx="909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TCP2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7504" y="1733952"/>
            <a:ext cx="51395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发送方启动一个定时器</a:t>
            </a:r>
            <a:endParaRPr lang="en-US" altLang="zh-CN" sz="2400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连续发送数据报文</a:t>
            </a:r>
            <a:endParaRPr lang="en-US" altLang="zh-CN" sz="2400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每接收到一个</a:t>
            </a:r>
            <a:r>
              <a:rPr lang="en-US" altLang="zh-CN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ACK</a:t>
            </a:r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，则重置定时器</a:t>
            </a:r>
            <a:endParaRPr lang="zh-CN" alt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9776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539552" y="980728"/>
            <a:ext cx="3816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可靠传输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15616" y="2492896"/>
            <a:ext cx="676875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差错控制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（带确认的超时重传机制）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流量控制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（基于滑动窗口的流量控制）</a:t>
            </a:r>
            <a:endParaRPr lang="en-US" altLang="zh-CN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7194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矩形 4"/>
          <p:cNvSpPr>
            <a:spLocks noChangeArrowheads="1"/>
          </p:cNvSpPr>
          <p:nvPr/>
        </p:nvSpPr>
        <p:spPr bwMode="auto">
          <a:xfrm>
            <a:off x="88342" y="991181"/>
            <a:ext cx="32595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接收方如何确认</a:t>
            </a:r>
            <a:r>
              <a:rPr lang="en-US" altLang="zh-CN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20486" y="2276872"/>
            <a:ext cx="8964612" cy="10577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  <a:extLst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 eaLnBrk="1" hangingPunct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indent="0">
              <a:buNone/>
            </a:pPr>
            <a:r>
              <a:rPr lang="zh-CN" altLang="en-US" dirty="0" smtClean="0"/>
              <a:t>顺序确认：只对按照顺序到达的，且正确的报文进行确认；</a:t>
            </a:r>
            <a:endParaRPr lang="en-US" altLang="zh-CN" dirty="0" smtClean="0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3419872" y="991181"/>
            <a:ext cx="606276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>
                <a:solidFill>
                  <a:srgbClr val="66FF33"/>
                </a:solidFill>
              </a:rPr>
              <a:t>TCP</a:t>
            </a:r>
            <a:r>
              <a:rPr lang="zh-CN" altLang="en-US" dirty="0" smtClean="0">
                <a:solidFill>
                  <a:srgbClr val="66FF33"/>
                </a:solidFill>
              </a:rPr>
              <a:t>的顺序确认和选择确认</a:t>
            </a:r>
            <a:endParaRPr lang="zh-CN" altLang="en-US" dirty="0">
              <a:solidFill>
                <a:srgbClr val="66FF33"/>
              </a:solidFill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0486" y="3494853"/>
            <a:ext cx="8964612" cy="5407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  <a:extLst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 eaLnBrk="1" hangingPunct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indent="0">
              <a:buNone/>
            </a:pPr>
            <a:r>
              <a:rPr lang="zh-CN" altLang="en-US" dirty="0" smtClean="0"/>
              <a:t>选择确认：对不连续到达报文段进行</a:t>
            </a:r>
            <a:r>
              <a:rPr lang="zh-CN" altLang="en-US" dirty="0"/>
              <a:t>确认。</a:t>
            </a:r>
          </a:p>
        </p:txBody>
      </p:sp>
    </p:spTree>
    <p:extLst>
      <p:ext uri="{BB962C8B-B14F-4D97-AF65-F5344CB8AC3E}">
        <p14:creationId xmlns:p14="http://schemas.microsoft.com/office/powerpoint/2010/main" val="17354732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矩形 4"/>
          <p:cNvSpPr>
            <a:spLocks noChangeArrowheads="1"/>
          </p:cNvSpPr>
          <p:nvPr/>
        </p:nvSpPr>
        <p:spPr bwMode="auto">
          <a:xfrm>
            <a:off x="88342" y="991181"/>
            <a:ext cx="32595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接收方如何确认</a:t>
            </a:r>
            <a:r>
              <a:rPr lang="en-US" altLang="zh-CN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113088" y="1988840"/>
            <a:ext cx="8688128" cy="146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600" b="1" dirty="0" smtClean="0">
                <a:solidFill>
                  <a:schemeClr val="bg1"/>
                </a:solidFill>
                <a:latin typeface="+mn-ea"/>
                <a:ea typeface="+mn-ea"/>
              </a:rPr>
              <a:t>顺序确认存在的问题：如果有一个报文出错没有到达目标端，则后继到达的报文即使正确到达，也将不被确认。即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要求报文顺序到达</a:t>
            </a:r>
            <a:r>
              <a:rPr lang="zh-CN" altLang="en-US" sz="2600" b="1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en-US" altLang="zh-CN" sz="2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6700189" y="6137578"/>
            <a:ext cx="2613138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不适合</a:t>
            </a:r>
            <a:r>
              <a:rPr lang="en-US" altLang="zh-CN" sz="2400" dirty="0" smtClean="0">
                <a:solidFill>
                  <a:srgbClr val="FF0000"/>
                </a:solidFill>
              </a:rPr>
              <a:t>TCP</a:t>
            </a:r>
            <a:r>
              <a:rPr lang="zh-CN" altLang="en-US" sz="2400" dirty="0" smtClean="0">
                <a:solidFill>
                  <a:srgbClr val="FF0000"/>
                </a:solidFill>
              </a:rPr>
              <a:t>的工作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4280298" y="3358620"/>
            <a:ext cx="3528392" cy="20162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" name="直接箭头连接符 6"/>
          <p:cNvCxnSpPr/>
          <p:nvPr/>
        </p:nvCxnSpPr>
        <p:spPr bwMode="auto">
          <a:xfrm flipH="1">
            <a:off x="4519365" y="3846953"/>
            <a:ext cx="3582956" cy="20522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矩形 7"/>
          <p:cNvSpPr/>
          <p:nvPr/>
        </p:nvSpPr>
        <p:spPr bwMode="auto">
          <a:xfrm rot="19790328">
            <a:off x="6795924" y="3284529"/>
            <a:ext cx="559645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仿宋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 rot="19790328">
            <a:off x="5874531" y="3750018"/>
            <a:ext cx="627095" cy="369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仿宋" panose="02010609060101010101" pitchFamily="49" charset="-122"/>
              </a:rPr>
              <a:t>100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 rot="19790328">
            <a:off x="4896338" y="4293242"/>
            <a:ext cx="675185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仿宋" panose="02010609060101010101" pitchFamily="49" charset="-122"/>
              </a:rPr>
              <a:t>250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 rot="19790328">
            <a:off x="4126237" y="4776131"/>
            <a:ext cx="627095" cy="369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仿宋" panose="02010609060101010101" pitchFamily="49" charset="-122"/>
              </a:rPr>
              <a:t>500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 rot="19790328">
            <a:off x="5806999" y="5174788"/>
            <a:ext cx="132440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/>
              <a:t>ACK:250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 rot="19790328">
            <a:off x="4577349" y="5980501"/>
            <a:ext cx="1210588" cy="369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仿宋" panose="02010609060101010101" pitchFamily="49" charset="-122"/>
              </a:rPr>
              <a:t>ACK:100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70960" y="5551421"/>
            <a:ext cx="909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TCP1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91993" y="3254390"/>
            <a:ext cx="909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TCP2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20373" y="4066445"/>
            <a:ext cx="5485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  <a:sym typeface="Wingdings 2" panose="05020102010507070707" pitchFamily="18" charset="2"/>
              </a:rPr>
              <a:t>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743" y="3527784"/>
            <a:ext cx="39171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250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没有到达，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到达，则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不会被确认，而被丢弃。由于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250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被放在不同的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报文中，因此非常有可能不按照顺序到达。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3682117" y="898382"/>
            <a:ext cx="1944216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>
                <a:solidFill>
                  <a:srgbClr val="66FF33"/>
                </a:solidFill>
              </a:rPr>
              <a:t>顺序确认</a:t>
            </a:r>
            <a:endParaRPr lang="zh-CN" altLang="en-US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721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23528" y="3212976"/>
            <a:ext cx="8640960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</a:t>
            </a: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方在确认时，对不按照顺序的报文进行确认。可以适应不按照顺序到达的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情况。降低数据重发</a:t>
            </a: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的可能性，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提高数据发送效率</a:t>
            </a: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4"/>
          <p:cNvSpPr>
            <a:spLocks noChangeArrowheads="1"/>
          </p:cNvSpPr>
          <p:nvPr/>
        </p:nvSpPr>
        <p:spPr bwMode="auto">
          <a:xfrm>
            <a:off x="88342" y="991181"/>
            <a:ext cx="32595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接收方如何确认</a:t>
            </a:r>
            <a:r>
              <a:rPr lang="en-US" altLang="zh-CN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3599892" y="991181"/>
            <a:ext cx="1944216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选择确认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7437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190239" y="1833656"/>
          <a:ext cx="1331823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critics 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477014" y="1841843"/>
          <a:ext cx="161648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4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aved</a:t>
                      </a:r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about his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2835465" y="1831511"/>
          <a:ext cx="1544812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performance in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548718" y="1831511"/>
          <a:ext cx="1179179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'Hamlet'.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30527" y="1437468"/>
            <a:ext cx="109299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TCP1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894787" y="1509958"/>
            <a:ext cx="109299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TCP2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 bwMode="auto">
          <a:xfrm>
            <a:off x="1548717" y="2727655"/>
            <a:ext cx="5990037" cy="200005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7865" y="2681761"/>
            <a:ext cx="1991251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连续发送数据包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585" y="1397135"/>
            <a:ext cx="391294" cy="418352"/>
          </a:xfrm>
          <a:prstGeom prst="rect">
            <a:avLst/>
          </a:prstGeom>
        </p:spPr>
      </p:pic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2850356" y="3155089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1|ACK=1|ACKSEQ=30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2850356" y="3598542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报文选项：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收到，下次想收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左箭头 14"/>
          <p:cNvSpPr/>
          <p:nvPr/>
        </p:nvSpPr>
        <p:spPr bwMode="auto">
          <a:xfrm>
            <a:off x="2138308" y="4019364"/>
            <a:ext cx="4972060" cy="291227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864" y="3955201"/>
            <a:ext cx="2095864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发送方知道可能需要重发送</a:t>
            </a:r>
            <a:r>
              <a:rPr lang="en-US" altLang="zh-CN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。并开始发送</a:t>
            </a:r>
            <a:r>
              <a:rPr lang="en-US" altLang="zh-CN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</a:t>
            </a:r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的数据包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36512" y="5421750"/>
            <a:ext cx="9180512" cy="14219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发送方对没有收到确认的报文段进行重发。但是什么时候重发呢？</a:t>
            </a:r>
            <a:endParaRPr lang="en-US" altLang="zh-CN" sz="24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可能序号为</a:t>
            </a:r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的只是比</a:t>
            </a:r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46</a:t>
            </a: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迟到，而不是丢失，所以发送方立即重发会影响性能。</a:t>
            </a:r>
            <a:endParaRPr lang="zh-CN" altLang="en-US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74983" y="1397135"/>
            <a:ext cx="2765501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校验错误或者没有收到</a:t>
            </a:r>
            <a:endParaRPr lang="zh-CN" altLang="en-US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37624" y="3203756"/>
            <a:ext cx="20701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在首部对连续的数据进行确认，在报文选项中对没有连续到达的数据进行确认。</a:t>
            </a:r>
            <a:endParaRPr lang="zh-CN" altLang="en-US" sz="2000" dirty="0">
              <a:solidFill>
                <a:srgbClr val="66FF33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8865" y="20286"/>
            <a:ext cx="9162865" cy="830997"/>
          </a:xfrm>
          <a:prstGeom prst="rect">
            <a:avLst/>
          </a:prstGeom>
          <a:solidFill>
            <a:srgbClr val="000095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发送了编号为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1,14,30,46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的报文段，但是编号为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的没有到达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TCP2.TCP2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该如何确认？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9605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6261193" y="982873"/>
          <a:ext cx="1331823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critics 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547968" y="991060"/>
          <a:ext cx="161648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4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aved</a:t>
                      </a:r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about his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619672" y="980728"/>
          <a:ext cx="1179179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'Hamlet'.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01481" y="586685"/>
            <a:ext cx="109299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TCP1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965741" y="659175"/>
            <a:ext cx="109299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TCP2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 bwMode="auto">
          <a:xfrm>
            <a:off x="2192569" y="3621154"/>
            <a:ext cx="5105651" cy="159965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-23660"/>
            <a:ext cx="918051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发送方收到对同一报文段的重复确认，会重发该报文段。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8819" y="1830978"/>
            <a:ext cx="1991251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连续发送数据包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39" y="546352"/>
            <a:ext cx="391294" cy="418352"/>
          </a:xfrm>
          <a:prstGeom prst="rect">
            <a:avLst/>
          </a:prstGeom>
        </p:spPr>
      </p:pic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2921310" y="2142186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1|ACK=1|ACKSEQ=30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2921310" y="2568621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附加项：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收到，下次想收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左箭头 14"/>
          <p:cNvSpPr/>
          <p:nvPr/>
        </p:nvSpPr>
        <p:spPr bwMode="auto">
          <a:xfrm>
            <a:off x="2192569" y="3000670"/>
            <a:ext cx="5105651" cy="184130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45937" y="546352"/>
            <a:ext cx="2765501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校验错误或者没有收到</a:t>
            </a:r>
            <a:endParaRPr lang="zh-CN" altLang="en-US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3295390" y="3216553"/>
          <a:ext cx="2780231" cy="364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4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404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….(100B)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2921310" y="3821159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1|ACK=1|ACKSEQ=30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2921310" y="4247594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附加项：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收到，下次想收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155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左箭头 24"/>
          <p:cNvSpPr/>
          <p:nvPr/>
        </p:nvSpPr>
        <p:spPr bwMode="auto">
          <a:xfrm>
            <a:off x="2192569" y="4639897"/>
            <a:ext cx="5105651" cy="205393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3207880" y="4889845"/>
          <a:ext cx="2780231" cy="364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4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404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….(100B)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2798851" y="5461468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1|ACK=1|ACKSEQ=30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2798851" y="5887903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附加项：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收到，下次想收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255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右箭头 28"/>
          <p:cNvSpPr/>
          <p:nvPr/>
        </p:nvSpPr>
        <p:spPr bwMode="auto">
          <a:xfrm>
            <a:off x="2192569" y="5277338"/>
            <a:ext cx="5187744" cy="18413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2132679" y="1935765"/>
            <a:ext cx="5105651" cy="159965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73070" y="2865465"/>
            <a:ext cx="1217000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收到确认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3070" y="4479587"/>
            <a:ext cx="1217000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收到确认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88274" y="3492252"/>
            <a:ext cx="1218603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继续发</a:t>
            </a:r>
            <a:r>
              <a:rPr lang="en-US" altLang="zh-CN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00555" y="5127402"/>
            <a:ext cx="1348446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继续发</a:t>
            </a:r>
            <a:r>
              <a:rPr lang="en-US" altLang="zh-CN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255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左箭头 38"/>
          <p:cNvSpPr/>
          <p:nvPr/>
        </p:nvSpPr>
        <p:spPr bwMode="auto">
          <a:xfrm>
            <a:off x="2132678" y="6319951"/>
            <a:ext cx="5105651" cy="205393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7182" y="5927915"/>
            <a:ext cx="2029695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收到确认，</a:t>
            </a:r>
            <a:r>
              <a:rPr lang="en-US" altLang="zh-CN" sz="14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14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后面多个数据包已经到了，</a:t>
            </a:r>
            <a:r>
              <a:rPr lang="en-US" altLang="zh-CN" sz="14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14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还没有到。立即重发</a:t>
            </a:r>
            <a:endParaRPr lang="zh-CN" altLang="en-US" sz="14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/>
          </p:nvPr>
        </p:nvGraphicFramePr>
        <p:xfrm>
          <a:off x="2842577" y="978215"/>
          <a:ext cx="1647695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performance in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7636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261193" y="982873"/>
          <a:ext cx="1331823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critics 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547968" y="991060"/>
          <a:ext cx="161648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4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aved</a:t>
                      </a:r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about his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619672" y="980728"/>
          <a:ext cx="1179179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'Hamlet'.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01481" y="586685"/>
            <a:ext cx="109299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TCP1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965741" y="659175"/>
            <a:ext cx="109299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TCP2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 bwMode="auto">
          <a:xfrm>
            <a:off x="2192569" y="3621154"/>
            <a:ext cx="4683687" cy="180139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-23660"/>
            <a:ext cx="918051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发送方收到对同一报文段的重复确认，会重发该报文段。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8819" y="1830978"/>
            <a:ext cx="1991251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连续发送数据包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39" y="546352"/>
            <a:ext cx="391294" cy="418352"/>
          </a:xfrm>
          <a:prstGeom prst="rect">
            <a:avLst/>
          </a:prstGeom>
        </p:spPr>
      </p:pic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2921310" y="2142186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1|ACK=1|ACKSEQ=30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2921310" y="2568621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附加项：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收到，下次想收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左箭头 14"/>
          <p:cNvSpPr/>
          <p:nvPr/>
        </p:nvSpPr>
        <p:spPr bwMode="auto">
          <a:xfrm>
            <a:off x="2192569" y="3000669"/>
            <a:ext cx="4683687" cy="215883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45937" y="546352"/>
            <a:ext cx="2765501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校验错误或者没有收到</a:t>
            </a:r>
            <a:endParaRPr lang="zh-CN" altLang="en-US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295390" y="3216553"/>
          <a:ext cx="2780231" cy="364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4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404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….(100B)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2921310" y="3821159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1|ACK=1|ACKSEQ=30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2921310" y="4247594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附加项：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收到，下次想收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155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左箭头 24"/>
          <p:cNvSpPr/>
          <p:nvPr/>
        </p:nvSpPr>
        <p:spPr bwMode="auto">
          <a:xfrm>
            <a:off x="2192569" y="4639898"/>
            <a:ext cx="4683687" cy="187752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3207880" y="4865156"/>
          <a:ext cx="2780231" cy="364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4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404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….(100B)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2798851" y="5450837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1|ACK=1|ACKSEQ=30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2798851" y="5877272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附加项：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收到，下次想收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255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右箭头 28"/>
          <p:cNvSpPr/>
          <p:nvPr/>
        </p:nvSpPr>
        <p:spPr bwMode="auto">
          <a:xfrm>
            <a:off x="2192569" y="5229200"/>
            <a:ext cx="4683687" cy="160242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2132679" y="1935765"/>
            <a:ext cx="5105651" cy="159965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73070" y="2865465"/>
            <a:ext cx="1217000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收到确认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3070" y="4479587"/>
            <a:ext cx="1217000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收到确认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88274" y="3492252"/>
            <a:ext cx="1218603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继续发</a:t>
            </a:r>
            <a:r>
              <a:rPr lang="en-US" altLang="zh-CN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00555" y="5127402"/>
            <a:ext cx="1348446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继续发</a:t>
            </a:r>
            <a:r>
              <a:rPr lang="en-US" altLang="zh-CN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255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左箭头 38"/>
          <p:cNvSpPr/>
          <p:nvPr/>
        </p:nvSpPr>
        <p:spPr bwMode="auto">
          <a:xfrm>
            <a:off x="2313715" y="6200588"/>
            <a:ext cx="4743578" cy="226928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8045" y="5617321"/>
            <a:ext cx="221028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收到确认，</a:t>
            </a:r>
            <a:r>
              <a:rPr lang="en-US" altLang="zh-CN" sz="1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1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后面多个数据包已经到了，</a:t>
            </a:r>
            <a:r>
              <a:rPr lang="en-US" altLang="zh-CN" sz="1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1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还没有到。立即重发</a:t>
            </a:r>
            <a:endParaRPr lang="zh-CN" altLang="en-US" sz="1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2842577" y="978215"/>
          <a:ext cx="1647695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performance in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Picture 2" descr="https://gimg2.baidu.com/image_search/src=http%3A%2F%2Fku.90sjimg.com%2Felement_pic%2F17%2F10%2F11%2F4f46290d65e60a3c098eb55841868679.jpg&amp;refer=http%3A%2F%2Fku.90sjimg.com&amp;app=2002&amp;size=f9999,10000&amp;q=a80&amp;n=0&amp;g=0n&amp;fmt=auto?sec=1663429894&amp;t=c9a06b8516c88fa68b99364229b4016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" y="1439824"/>
            <a:ext cx="446337" cy="4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gimg2.baidu.com/image_search/src=http%3A%2F%2Fku.90sjimg.com%2Felement_pic%2F17%2F10%2F11%2F4f46290d65e60a3c098eb55841868679.jpg&amp;refer=http%3A%2F%2Fku.90sjimg.com&amp;app=2002&amp;size=f9999,10000&amp;q=a80&amp;n=0&amp;g=0n&amp;fmt=auto?sec=1663429894&amp;t=c9a06b8516c88fa68b99364229b4016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" y="2819238"/>
            <a:ext cx="446337" cy="4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2980279" y="6449332"/>
          <a:ext cx="3184177" cy="364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8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32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404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performance in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右箭头 46"/>
          <p:cNvSpPr/>
          <p:nvPr/>
        </p:nvSpPr>
        <p:spPr bwMode="auto">
          <a:xfrm>
            <a:off x="2179293" y="6762380"/>
            <a:ext cx="4696964" cy="191008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pic>
        <p:nvPicPr>
          <p:cNvPr id="48" name="Picture 2" descr="https://gimg2.baidu.com/image_search/src=http%3A%2F%2Fku.90sjimg.com%2Felement_pic%2F17%2F10%2F11%2F4f46290d65e60a3c098eb55841868679.jpg&amp;refer=http%3A%2F%2Fku.90sjimg.com&amp;app=2002&amp;size=f9999,10000&amp;q=a80&amp;n=0&amp;g=0n&amp;fmt=auto?sec=1663429894&amp;t=c9a06b8516c88fa68b99364229b4016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240" y="6562116"/>
            <a:ext cx="446337" cy="4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gimg2.baidu.com/image_search/src=http%3A%2F%2Fku.90sjimg.com%2Felement_pic%2F17%2F10%2F11%2F4f46290d65e60a3c098eb55841868679.jpg&amp;refer=http%3A%2F%2Fku.90sjimg.com&amp;app=2002&amp;size=f9999,10000&amp;q=a80&amp;n=0&amp;g=0n&amp;fmt=auto?sec=1663429894&amp;t=c9a06b8516c88fa68b99364229b4016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" y="3621154"/>
            <a:ext cx="446337" cy="4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gimg2.baidu.com/image_search/src=http%3A%2F%2Fku.90sjimg.com%2Felement_pic%2F17%2F10%2F11%2F4f46290d65e60a3c098eb55841868679.jpg&amp;refer=http%3A%2F%2Fku.90sjimg.com&amp;app=2002&amp;size=f9999,10000&amp;q=a80&amp;n=0&amp;g=0n&amp;fmt=auto?sec=1663429894&amp;t=c9a06b8516c88fa68b99364229b4016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4" y="5035246"/>
            <a:ext cx="446337" cy="4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1373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261193" y="982873"/>
          <a:ext cx="1331823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critics 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547968" y="991060"/>
          <a:ext cx="161648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4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aved</a:t>
                      </a:r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about his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619672" y="980728"/>
          <a:ext cx="1179179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'Hamlet'.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98819" y="799849"/>
            <a:ext cx="109299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TCP1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917679" y="861323"/>
            <a:ext cx="109299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TCP2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 bwMode="auto">
          <a:xfrm>
            <a:off x="2235178" y="3593173"/>
            <a:ext cx="4683687" cy="180139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8819" y="1830978"/>
            <a:ext cx="1991251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连续发送数据包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2969344" y="2159864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1|ACK=1|ACKSEQ=30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2963919" y="2540640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附加项：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收到，下次想收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左箭头 14"/>
          <p:cNvSpPr/>
          <p:nvPr/>
        </p:nvSpPr>
        <p:spPr bwMode="auto">
          <a:xfrm>
            <a:off x="2235178" y="2972688"/>
            <a:ext cx="4683687" cy="215883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3337999" y="3188572"/>
          <a:ext cx="2780231" cy="364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4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404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….(100B)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右箭头 29"/>
          <p:cNvSpPr/>
          <p:nvPr/>
        </p:nvSpPr>
        <p:spPr bwMode="auto">
          <a:xfrm>
            <a:off x="2132679" y="1935765"/>
            <a:ext cx="5105651" cy="159965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5679" y="2837484"/>
            <a:ext cx="1217000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收到确认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883" y="3464271"/>
            <a:ext cx="1218603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继续发</a:t>
            </a:r>
            <a:r>
              <a:rPr lang="en-US" altLang="zh-CN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49350" y="5057888"/>
            <a:ext cx="3666185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定时器超时，重传</a:t>
            </a:r>
            <a:r>
              <a:rPr lang="en-US" altLang="zh-CN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开始的所有已经发送的报文段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2842577" y="978215"/>
          <a:ext cx="1647695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performance in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Picture 2" descr="https://gimg2.baidu.com/image_search/src=http%3A%2F%2Fku.90sjimg.com%2Felement_pic%2F17%2F10%2F11%2F4f46290d65e60a3c098eb55841868679.jpg&amp;refer=http%3A%2F%2Fku.90sjimg.com&amp;app=2002&amp;size=f9999,10000&amp;q=a80&amp;n=0&amp;g=0n&amp;fmt=auto?sec=1663429894&amp;t=c9a06b8516c88fa68b99364229b4016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" y="1439824"/>
            <a:ext cx="446337" cy="4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gimg2.baidu.com/image_search/src=http%3A%2F%2Fku.90sjimg.com%2Felement_pic%2F17%2F10%2F11%2F4f46290d65e60a3c098eb55841868679.jpg&amp;refer=http%3A%2F%2Fku.90sjimg.com&amp;app=2002&amp;size=f9999,10000&amp;q=a80&amp;n=0&amp;g=0n&amp;fmt=auto?sec=1663429894&amp;t=c9a06b8516c88fa68b99364229b4016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8" y="3503745"/>
            <a:ext cx="446337" cy="4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gimg2.baidu.com/image_search/src=http%3A%2F%2Fku.90sjimg.com%2Felement_pic%2F17%2F10%2F11%2F4f46290d65e60a3c098eb55841868679.jpg&amp;refer=http%3A%2F%2Fku.90sjimg.com&amp;app=2002&amp;size=f9999,10000&amp;q=a80&amp;n=0&amp;g=0n&amp;fmt=auto?sec=1663429894&amp;t=c9a06b8516c88fa68b99364229b4016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8" y="5731910"/>
            <a:ext cx="446337" cy="4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" y="32651"/>
            <a:ext cx="9144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发送方：在第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个定时器超时前收到对</a:t>
            </a:r>
            <a:r>
              <a:rPr lang="en-US" altLang="zh-CN" sz="2000" b="1" dirty="0" smtClean="0"/>
              <a:t>30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次重复确认会重传</a:t>
            </a:r>
            <a:r>
              <a:rPr lang="en-US" altLang="zh-CN" sz="2000" b="1" dirty="0" smtClean="0"/>
              <a:t>30</a:t>
            </a:r>
            <a:r>
              <a:rPr lang="zh-CN" altLang="en-US" sz="2000" b="1" dirty="0" smtClean="0"/>
              <a:t>。如果收到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次重复</a:t>
            </a:r>
            <a:r>
              <a:rPr lang="en-US" altLang="zh-CN" sz="2000" b="1" dirty="0" smtClean="0"/>
              <a:t>ACK</a:t>
            </a:r>
            <a:r>
              <a:rPr lang="zh-CN" altLang="en-US" sz="2000" b="1" dirty="0" smtClean="0"/>
              <a:t>前，定时器超时，也要重传，不过要重传所有未被确认的报文段。</a:t>
            </a:r>
            <a:endParaRPr lang="zh-CN" altLang="en-US" sz="2000" b="1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96" y="1006172"/>
            <a:ext cx="391294" cy="418352"/>
          </a:xfrm>
          <a:prstGeom prst="rect">
            <a:avLst/>
          </a:prstGeom>
        </p:spPr>
      </p:pic>
      <p:pic>
        <p:nvPicPr>
          <p:cNvPr id="38" name="Picture 2" descr="https://gimg2.baidu.com/image_search/src=http%3A%2F%2Fku.90sjimg.com%2Felement_pic%2F17%2F10%2F11%2F4f46290d65e60a3c098eb55841868679.jpg&amp;refer=http%3A%2F%2Fku.90sjimg.com&amp;app=2002&amp;size=f9999,10000&amp;q=a80&amp;n=0&amp;g=0n&amp;fmt=auto?sec=1663429894&amp;t=c9a06b8516c88fa68b99364229b4016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8" y="4611551"/>
            <a:ext cx="446337" cy="4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乘号 2"/>
          <p:cNvSpPr/>
          <p:nvPr/>
        </p:nvSpPr>
        <p:spPr bwMode="auto">
          <a:xfrm>
            <a:off x="515354" y="4724400"/>
            <a:ext cx="539148" cy="412638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41" name="右箭头 40"/>
          <p:cNvSpPr/>
          <p:nvPr/>
        </p:nvSpPr>
        <p:spPr bwMode="auto">
          <a:xfrm>
            <a:off x="2235178" y="5774940"/>
            <a:ext cx="4683687" cy="180139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8039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23528" y="2060848"/>
            <a:ext cx="864096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接收方只对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SYN=1,FIN=1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以及带有数据的报文进行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确认，发送带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ACK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标识的报文；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对收到的仅仅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起确认作用的报文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ACK=1,SYN=0,FIN=0,DATA=0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不确认，也就是对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ACK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报文不发送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ACK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。因为一个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ACK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丢失没有问题，会被后继到达的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ACK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的累积确认。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980728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接收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方对哪些数据包确认？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8401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699792" y="3140968"/>
            <a:ext cx="396044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方如何提交数据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4494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27965" y="3284984"/>
            <a:ext cx="899352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接收方</a:t>
            </a:r>
            <a:r>
              <a:rPr lang="zh-CN" altLang="en-US" dirty="0" smtClean="0"/>
              <a:t>会从报文段中将数据部分提取出来，并向上递交给应用程序。但是</a:t>
            </a:r>
            <a:r>
              <a:rPr lang="zh-CN" altLang="en-US" dirty="0" smtClean="0">
                <a:solidFill>
                  <a:srgbClr val="FF0000"/>
                </a:solidFill>
              </a:rPr>
              <a:t>必须按照报文段的序号顺序递交</a:t>
            </a:r>
            <a:r>
              <a:rPr lang="zh-CN" altLang="en-US" dirty="0" smtClean="0"/>
              <a:t>。否则应用程序得到的将是乱序的数据。因此在</a:t>
            </a:r>
            <a:r>
              <a:rPr lang="en-US" altLang="zh-CN" dirty="0" smtClean="0"/>
              <a:t>30</a:t>
            </a:r>
            <a:r>
              <a:rPr lang="zh-CN" altLang="en-US" dirty="0" smtClean="0"/>
              <a:t>没到的时候，不能提交后面的报文段，只有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到了，才能一起和后面的提交。 如当前情况下，只能提交</a:t>
            </a:r>
            <a:r>
              <a:rPr lang="en-US" altLang="zh-CN" dirty="0" smtClean="0"/>
              <a:t>1,14</a:t>
            </a:r>
            <a:r>
              <a:rPr lang="zh-CN" altLang="en-US" dirty="0" smtClean="0"/>
              <a:t>报文包含的内容。</a:t>
            </a:r>
            <a:r>
              <a:rPr lang="en-US" altLang="zh-CN" dirty="0" smtClean="0"/>
              <a:t>46</a:t>
            </a:r>
            <a:r>
              <a:rPr lang="zh-CN" altLang="en-US" smtClean="0"/>
              <a:t>不可以。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65900"/>
              </p:ext>
            </p:extLst>
          </p:nvPr>
        </p:nvGraphicFramePr>
        <p:xfrm>
          <a:off x="5830376" y="2137514"/>
          <a:ext cx="1331823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critics 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28218"/>
              </p:ext>
            </p:extLst>
          </p:nvPr>
        </p:nvGraphicFramePr>
        <p:xfrm>
          <a:off x="4117151" y="2145701"/>
          <a:ext cx="161648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4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aved</a:t>
                      </a:r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about his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442619"/>
              </p:ext>
            </p:extLst>
          </p:nvPr>
        </p:nvGraphicFramePr>
        <p:xfrm>
          <a:off x="1188855" y="2135369"/>
          <a:ext cx="1179179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'Hamlet'.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898435"/>
              </p:ext>
            </p:extLst>
          </p:nvPr>
        </p:nvGraphicFramePr>
        <p:xfrm>
          <a:off x="2411760" y="2132856"/>
          <a:ext cx="1647695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performance in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779" y="2160813"/>
            <a:ext cx="391294" cy="4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435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3284984"/>
            <a:ext cx="1800200" cy="417835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1773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3419872" y="2780928"/>
            <a:ext cx="154766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累积确认</a:t>
            </a:r>
            <a:endParaRPr lang="zh-CN" altLang="en-US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1560" y="3717032"/>
            <a:ext cx="806814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在实际的收发过程中，发送方连续发送数据包，提高发送效率；接收方多个数据包一起确认，减少确认的次数。</a:t>
            </a:r>
            <a:endParaRPr lang="zh-CN" altLang="en-US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9751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543391" y="786359"/>
          <a:ext cx="1728192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critics 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548879" y="1863080"/>
          <a:ext cx="1728192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aved</a:t>
                      </a:r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about his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578070" y="3600463"/>
          <a:ext cx="1728192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performance in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609848" y="4728044"/>
          <a:ext cx="1728192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'Hamlet'.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44484" y="986979"/>
            <a:ext cx="109299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TCP1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835383" y="937563"/>
            <a:ext cx="109299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TCP2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 bwMode="auto">
          <a:xfrm>
            <a:off x="2751303" y="1608404"/>
            <a:ext cx="3312368" cy="216024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2735189" y="2697715"/>
            <a:ext cx="3312368" cy="216024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9" name="左箭头 18"/>
          <p:cNvSpPr/>
          <p:nvPr/>
        </p:nvSpPr>
        <p:spPr bwMode="auto">
          <a:xfrm>
            <a:off x="2717920" y="3386784"/>
            <a:ext cx="3312368" cy="216024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3549824" y="2966528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1|ACK=1|ACKSEQ=30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右箭头 20"/>
          <p:cNvSpPr/>
          <p:nvPr/>
        </p:nvSpPr>
        <p:spPr bwMode="auto">
          <a:xfrm>
            <a:off x="2676018" y="4456930"/>
            <a:ext cx="3312368" cy="216024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2676018" y="5563411"/>
            <a:ext cx="3312368" cy="216024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3573844" y="5797975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1|ACK=1|ACKSEQ=55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左箭头 26"/>
          <p:cNvSpPr/>
          <p:nvPr/>
        </p:nvSpPr>
        <p:spPr bwMode="auto">
          <a:xfrm>
            <a:off x="3490440" y="6262721"/>
            <a:ext cx="2640522" cy="206008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7790" y="1488532"/>
            <a:ext cx="1467068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发送数据包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57790" y="2556012"/>
            <a:ext cx="1467068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发送数据包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63671" y="3237562"/>
            <a:ext cx="2825266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正确接收处理完毕后，给发送方发送确认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47557" y="6062850"/>
            <a:ext cx="2825266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正确接收处理完毕后，给发送方发送确认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182" y="3098517"/>
            <a:ext cx="266230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</a:t>
            </a:r>
            <a:r>
              <a:rPr lang="zh-CN" altLang="en-US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到确认</a:t>
            </a:r>
            <a:r>
              <a:rPr lang="en-US" altLang="zh-CN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ACK(30),</a:t>
            </a:r>
            <a:r>
              <a:rPr lang="zh-CN" altLang="en-US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29</a:t>
            </a:r>
            <a:r>
              <a:rPr lang="zh-CN" altLang="en-US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及其以前的数据都被接收。下次接收方想接收的数据包序号为</a:t>
            </a:r>
            <a:r>
              <a:rPr lang="en-US" altLang="zh-CN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30.</a:t>
            </a:r>
            <a:endParaRPr lang="zh-CN" altLang="en-US" sz="18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13543" y="5869173"/>
            <a:ext cx="344371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</a:t>
            </a:r>
            <a:r>
              <a:rPr lang="zh-CN" altLang="en-US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到确认</a:t>
            </a:r>
            <a:r>
              <a:rPr lang="en-US" altLang="zh-CN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ACK(55),</a:t>
            </a:r>
            <a:r>
              <a:rPr lang="zh-CN" altLang="en-US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54</a:t>
            </a:r>
            <a:r>
              <a:rPr lang="zh-CN" altLang="en-US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及其以前的数据都被接收。下次接收方想接收的数据包序号为</a:t>
            </a:r>
            <a:r>
              <a:rPr lang="en-US" altLang="zh-CN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55.</a:t>
            </a:r>
            <a:endParaRPr lang="zh-CN" altLang="en-US" sz="18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57790" y="4472899"/>
            <a:ext cx="1467068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发送数据包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20210" y="5392085"/>
            <a:ext cx="1467068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发送数据包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32545" y="1552975"/>
            <a:ext cx="22493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接收到数据，提交</a:t>
            </a:r>
          </a:p>
        </p:txBody>
      </p:sp>
      <p:sp>
        <p:nvSpPr>
          <p:cNvPr id="46" name="矩形 45"/>
          <p:cNvSpPr/>
          <p:nvPr/>
        </p:nvSpPr>
        <p:spPr>
          <a:xfrm>
            <a:off x="6150523" y="2513210"/>
            <a:ext cx="22493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接收到数据，提交</a:t>
            </a:r>
          </a:p>
        </p:txBody>
      </p:sp>
      <p:sp>
        <p:nvSpPr>
          <p:cNvPr id="47" name="矩形 46"/>
          <p:cNvSpPr/>
          <p:nvPr/>
        </p:nvSpPr>
        <p:spPr>
          <a:xfrm>
            <a:off x="6096400" y="4352484"/>
            <a:ext cx="22493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接收到数据，提交</a:t>
            </a:r>
          </a:p>
        </p:txBody>
      </p:sp>
      <p:sp>
        <p:nvSpPr>
          <p:cNvPr id="48" name="矩形 47"/>
          <p:cNvSpPr/>
          <p:nvPr/>
        </p:nvSpPr>
        <p:spPr>
          <a:xfrm>
            <a:off x="6097346" y="5331655"/>
            <a:ext cx="22493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接收到数据，提交</a:t>
            </a:r>
          </a:p>
        </p:txBody>
      </p:sp>
    </p:spTree>
    <p:extLst>
      <p:ext uri="{BB962C8B-B14F-4D97-AF65-F5344CB8AC3E}">
        <p14:creationId xmlns:p14="http://schemas.microsoft.com/office/powerpoint/2010/main" val="40475023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543391" y="786359"/>
          <a:ext cx="1728192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critics 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48879" y="1863080"/>
          <a:ext cx="1728192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aved</a:t>
                      </a:r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about his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578070" y="3600463"/>
          <a:ext cx="1728192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performance in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609848" y="4728044"/>
          <a:ext cx="1728192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'Hamlet'.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44484" y="986979"/>
            <a:ext cx="109299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TCP1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835383" y="937563"/>
            <a:ext cx="109299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TCP2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 bwMode="auto">
          <a:xfrm>
            <a:off x="2751303" y="1608404"/>
            <a:ext cx="3312368" cy="216024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2735189" y="2697715"/>
            <a:ext cx="3312368" cy="216024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9" name="左箭头 18"/>
          <p:cNvSpPr/>
          <p:nvPr/>
        </p:nvSpPr>
        <p:spPr bwMode="auto">
          <a:xfrm>
            <a:off x="2717920" y="3386784"/>
            <a:ext cx="3312368" cy="216024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3549824" y="2966528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1|ACK=1|ACKSEQ=30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右箭头 20"/>
          <p:cNvSpPr/>
          <p:nvPr/>
        </p:nvSpPr>
        <p:spPr bwMode="auto">
          <a:xfrm>
            <a:off x="2676018" y="4456930"/>
            <a:ext cx="3312368" cy="216024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2676018" y="5563411"/>
            <a:ext cx="3312368" cy="216024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3573844" y="5797975"/>
          <a:ext cx="35283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1|ACK=1|ACKSEQ=55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左箭头 26"/>
          <p:cNvSpPr/>
          <p:nvPr/>
        </p:nvSpPr>
        <p:spPr bwMode="auto">
          <a:xfrm>
            <a:off x="3433900" y="6221499"/>
            <a:ext cx="2554486" cy="226978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7790" y="1488532"/>
            <a:ext cx="1467068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发送数据包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57790" y="2556012"/>
            <a:ext cx="1467068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发送数据包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90116" y="1424318"/>
            <a:ext cx="22493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接收到数据，提交</a:t>
            </a:r>
          </a:p>
        </p:txBody>
      </p:sp>
      <p:sp>
        <p:nvSpPr>
          <p:cNvPr id="34" name="矩形 33"/>
          <p:cNvSpPr/>
          <p:nvPr/>
        </p:nvSpPr>
        <p:spPr>
          <a:xfrm>
            <a:off x="6063671" y="3237562"/>
            <a:ext cx="2825266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正确接收处理完毕后，给发送方发送确认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47557" y="6062850"/>
            <a:ext cx="2825266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正确接收处理完毕后，给发送方发送确认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47557" y="4397042"/>
            <a:ext cx="22493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接收到数据，提交</a:t>
            </a:r>
          </a:p>
        </p:txBody>
      </p:sp>
      <p:sp>
        <p:nvSpPr>
          <p:cNvPr id="30" name="矩形 29"/>
          <p:cNvSpPr/>
          <p:nvPr/>
        </p:nvSpPr>
        <p:spPr>
          <a:xfrm>
            <a:off x="-15877" y="5934670"/>
            <a:ext cx="344977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</a:t>
            </a:r>
            <a:r>
              <a:rPr lang="zh-CN" altLang="en-US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到确认</a:t>
            </a:r>
            <a:r>
              <a:rPr lang="en-US" altLang="zh-CN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ACK(55),</a:t>
            </a:r>
            <a:r>
              <a:rPr lang="zh-CN" altLang="en-US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54</a:t>
            </a:r>
            <a:r>
              <a:rPr lang="zh-CN" altLang="en-US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及其以前的数据都被接收。下次接收方想接收的数据包序号为</a:t>
            </a:r>
            <a:r>
              <a:rPr lang="en-US" altLang="zh-CN" sz="18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55.</a:t>
            </a:r>
            <a:endParaRPr lang="zh-CN" altLang="en-US" sz="18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-23660"/>
            <a:ext cx="9180512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累积确认</a:t>
            </a: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：在实际的收发过程中，发送方连续发送数据包，提高发送效率；接收方多个数据包一起确认，减少确认的次数。</a:t>
            </a:r>
            <a:endParaRPr lang="zh-CN" altLang="en-US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63671" y="5330248"/>
            <a:ext cx="22493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接收到数据，提交</a:t>
            </a:r>
          </a:p>
        </p:txBody>
      </p:sp>
      <p:sp>
        <p:nvSpPr>
          <p:cNvPr id="41" name="矩形 40"/>
          <p:cNvSpPr/>
          <p:nvPr/>
        </p:nvSpPr>
        <p:spPr>
          <a:xfrm>
            <a:off x="6334036" y="2490783"/>
            <a:ext cx="22493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接收到数据，提交</a:t>
            </a:r>
          </a:p>
        </p:txBody>
      </p:sp>
      <p:sp>
        <p:nvSpPr>
          <p:cNvPr id="42" name="矩形 41"/>
          <p:cNvSpPr/>
          <p:nvPr/>
        </p:nvSpPr>
        <p:spPr>
          <a:xfrm>
            <a:off x="1057790" y="4472899"/>
            <a:ext cx="1467068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发送数据包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06" y="2968432"/>
            <a:ext cx="391294" cy="418352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22228" y="3116511"/>
            <a:ext cx="266230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偶尔丢失确认，不会影响数据的传输</a:t>
            </a:r>
            <a:r>
              <a:rPr lang="en-US" altLang="zh-CN" sz="18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1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33665" y="5369154"/>
            <a:ext cx="1467068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发送数据包</a:t>
            </a:r>
            <a:endParaRPr lang="zh-CN" altLang="en-US" sz="20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556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12" y="116632"/>
            <a:ext cx="9118488" cy="39703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为了提高效率，发送方是一边连续发送报文段，一边接收确认；不加限制的连续发送可能存在问题：</a:t>
            </a:r>
            <a:endParaRPr lang="en-US" altLang="zh-CN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defRPr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）发送很快，确认很慢，发送出去但是没有被确认的报文段很多，序号有限，套圈了；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defRPr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）收发双方的速率，缓存能力不一定匹配，发送方短时间内发送过多数据包，超出接收方接收能力，会造成即使到达接收方也会被丢弃；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defRPr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）通信子网出现故障，发送方盲目发送，造成通信子网进一步恶化。很多发出去的报文最终要被重传。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1835696" y="5013176"/>
            <a:ext cx="453650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必须对发送出去的，但是没有被确认的数据量进行限制！</a:t>
            </a:r>
            <a:endParaRPr lang="en-US" altLang="zh-CN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4799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339752" y="3140968"/>
            <a:ext cx="424847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基于滑动窗口的流量控制</a:t>
            </a:r>
            <a:endParaRPr lang="en-US" altLang="zh-CN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012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11560" y="764704"/>
            <a:ext cx="424847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基于滑动窗口的流量控制</a:t>
            </a:r>
            <a:endParaRPr lang="en-US" altLang="zh-CN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88441" y="1565454"/>
            <a:ext cx="848462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6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6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由接收方控制发送方的发送速度是流量控制的基本方法，使得发送方的发送速度不超过接收方的接收速度，避免接收方来不及接收造成数据的丢弃。</a:t>
            </a:r>
            <a:endParaRPr lang="en-US" altLang="zh-CN" sz="2600" b="1" dirty="0" smtClean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0050" name="Picture 2" descr="https://gimg2.baidu.com/image_search/src=http%3A%2F%2Fgss0.baidu.com%2F-4o3dSag_xI4khGko9WTAnF6hhy%2Fzhidao%2Fpic%2Fitem%2F960a304e251f95ca1dd37883c4177f3e670952e5.jpg&amp;refer=http%3A%2F%2Fgss0.baidu.com&amp;app=2002&amp;size=f9999,10000&amp;q=a80&amp;n=0&amp;g=0n&amp;fmt=auto?sec=1663394834&amp;t=ac7ffa93c0ad1eb06538da3001f178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45024"/>
            <a:ext cx="5952026" cy="296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流程图: 文档 1"/>
          <p:cNvSpPr/>
          <p:nvPr/>
        </p:nvSpPr>
        <p:spPr bwMode="auto">
          <a:xfrm>
            <a:off x="3743908" y="4911475"/>
            <a:ext cx="432048" cy="382191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仿宋" panose="02010609060101010101" pitchFamily="49" charset="-122"/>
              </a:rPr>
              <a:t>P1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8" name="流程图: 文档 7"/>
          <p:cNvSpPr/>
          <p:nvPr/>
        </p:nvSpPr>
        <p:spPr bwMode="auto">
          <a:xfrm>
            <a:off x="7884368" y="4911475"/>
            <a:ext cx="432048" cy="382191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仿宋" panose="02010609060101010101" pitchFamily="49" charset="-122"/>
              </a:rPr>
              <a:t>P2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35" y="3394410"/>
            <a:ext cx="29874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右图中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的通信，对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发送速度的控制不仅仅涉及到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的接收速度，还涉及到中间通信子网的拥塞情况。资源子网中的通信需求，不能超出通信子网的能力。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9040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11560" y="908720"/>
            <a:ext cx="727280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基于滑动窗口的流量控制   </a:t>
            </a:r>
            <a:r>
              <a:rPr lang="zh-CN" altLang="en-US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发送窗口</a:t>
            </a:r>
            <a:endParaRPr lang="en-US" altLang="zh-CN" b="1" dirty="0" smtClean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772816"/>
            <a:ext cx="873090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在发送方</a:t>
            </a:r>
            <a:r>
              <a:rPr lang="en-US" altLang="zh-CN" sz="24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zh-CN" altLang="en-US" sz="24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设置发送窗口</a:t>
            </a:r>
            <a:r>
              <a:rPr lang="en-US" altLang="zh-CN" sz="24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</a:t>
            </a:r>
            <a:r>
              <a:rPr lang="zh-CN" altLang="en-US" sz="24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4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字节。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在没有收到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确认时最多只能发送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个字节的数据。这些数据可能是以多个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报文的形式发送出去的。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但是都没有收到确认，也就是说站在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发送方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的角度来看，不知道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个字节是否被接收方收到。</a:t>
            </a:r>
            <a:endParaRPr lang="en-US" altLang="zh-CN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338" y="3637942"/>
            <a:ext cx="882047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此时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发送方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不能继续发送更多的数据，避免对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收方或通信子网造成压力。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960" y="4725144"/>
            <a:ext cx="882047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发送方发送控制是动态过程，不是指发送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个字节的数据，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个字节的数据被确认了，再发下一批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个字节的数据。而是最多有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个字节的数据所在的报文段未被确认即可。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7162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11560" y="908720"/>
            <a:ext cx="727280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基于滑动窗口的流量控制   </a:t>
            </a:r>
            <a:r>
              <a:rPr lang="zh-CN" altLang="en-US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发送窗口</a:t>
            </a:r>
            <a:endParaRPr lang="en-US" altLang="zh-CN" b="1" dirty="0" smtClean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在这里插入图片描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 bwMode="auto">
          <a:xfrm>
            <a:off x="0" y="836712"/>
            <a:ext cx="916913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0200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11560" y="908720"/>
            <a:ext cx="727280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基于滑动窗口的流量控制   </a:t>
            </a:r>
            <a:r>
              <a:rPr lang="zh-CN" altLang="en-US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发送窗口</a:t>
            </a:r>
            <a:endParaRPr lang="en-US" altLang="zh-CN" b="1" dirty="0" smtClean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2132856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一个报文的状态：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已经发送，并且收到确认报文（已结束）（窗口外）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已经发送，但还未收到确认报文（等待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 （窗口内）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可以发送，但尚未发送（已就绪，等待发送）（窗口内）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不可以发送（受窗口限制，不允许发送） （窗口外）</a:t>
            </a:r>
          </a:p>
        </p:txBody>
      </p:sp>
    </p:spTree>
    <p:extLst>
      <p:ext uri="{BB962C8B-B14F-4D97-AF65-F5344CB8AC3E}">
        <p14:creationId xmlns:p14="http://schemas.microsoft.com/office/powerpoint/2010/main" val="18210471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9552" y="908720"/>
            <a:ext cx="626469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基于滑动窗口的流量控制   </a:t>
            </a:r>
            <a:r>
              <a:rPr lang="zh-CN" altLang="en-US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</a:t>
            </a:r>
            <a:r>
              <a:rPr lang="zh-CN" altLang="en-US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窗口</a:t>
            </a:r>
            <a:endParaRPr lang="en-US" altLang="zh-CN" b="1" dirty="0" smtClean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" y="1916832"/>
            <a:ext cx="903649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6854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8001000" cy="777875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zh-CN" altLang="en-US" sz="3200" b="1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报文格式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1773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24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14488"/>
            <a:ext cx="8713788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2459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9552" y="908720"/>
            <a:ext cx="626469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基于滑动窗口的流量控制   </a:t>
            </a:r>
            <a:r>
              <a:rPr lang="zh-CN" altLang="en-US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</a:t>
            </a:r>
            <a:r>
              <a:rPr lang="zh-CN" altLang="en-US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窗口</a:t>
            </a:r>
            <a:endParaRPr lang="en-US" altLang="zh-CN" b="1" dirty="0" smtClean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844824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接收方设置接收窗口，落在接收窗口内的数据将被接收。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接收窗口大小在接收方会被转换成一个数据范围，比如接收方希望接收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300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开始的数据，接收窗口大小为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，那么携带序号范围在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300-1300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之间的报文段都将被接收。接收窗口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&gt;=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发送窗口。</a:t>
            </a:r>
            <a:endParaRPr lang="en-US" altLang="zh-CN" sz="2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注意：接收的过程是一个动态过程。不是说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个字节处理完毕再处理下一个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字节。如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300-400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之间的数据到达，接收，确认，提交；缓冲区就空出来，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400-1400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之间都可以接收。</a:t>
            </a:r>
            <a:r>
              <a:rPr lang="zh-CN" altLang="en-US" sz="24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同时放在缓存中的数据不能超过</a:t>
            </a:r>
            <a:r>
              <a:rPr lang="en-US" altLang="zh-CN" sz="24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24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字节。</a:t>
            </a:r>
            <a:endParaRPr lang="zh-CN" altLang="en-US" sz="24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7914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9552" y="908720"/>
            <a:ext cx="626469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基于滑动窗口的流量控制   </a:t>
            </a:r>
            <a:r>
              <a:rPr lang="zh-CN" altLang="en-US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</a:t>
            </a:r>
            <a:r>
              <a:rPr lang="zh-CN" altLang="en-US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窗口</a:t>
            </a:r>
            <a:endParaRPr lang="en-US" altLang="zh-CN" b="1" dirty="0" smtClean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56203"/>
              </p:ext>
            </p:extLst>
          </p:nvPr>
        </p:nvGraphicFramePr>
        <p:xfrm>
          <a:off x="6168786" y="2440693"/>
          <a:ext cx="1179179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97425"/>
              </p:ext>
            </p:extLst>
          </p:nvPr>
        </p:nvGraphicFramePr>
        <p:xfrm>
          <a:off x="4812636" y="2440693"/>
          <a:ext cx="1296144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98902"/>
              </p:ext>
            </p:extLst>
          </p:nvPr>
        </p:nvGraphicFramePr>
        <p:xfrm>
          <a:off x="3456485" y="2440693"/>
          <a:ext cx="1296144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81586"/>
              </p:ext>
            </p:extLst>
          </p:nvPr>
        </p:nvGraphicFramePr>
        <p:xfrm>
          <a:off x="2100334" y="2427884"/>
          <a:ext cx="1296144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:600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97090"/>
              </p:ext>
            </p:extLst>
          </p:nvPr>
        </p:nvGraphicFramePr>
        <p:xfrm>
          <a:off x="755576" y="2420888"/>
          <a:ext cx="1296144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:800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11560" y="1845144"/>
            <a:ext cx="640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接收窗口</a:t>
            </a:r>
            <a:r>
              <a:rPr lang="en-US" altLang="zh-CN" sz="2400" dirty="0" smtClean="0">
                <a:solidFill>
                  <a:schemeClr val="bg1"/>
                </a:solidFill>
              </a:rPr>
              <a:t>1000B,</a:t>
            </a:r>
            <a:r>
              <a:rPr lang="zh-CN" altLang="en-US" sz="2400" dirty="0" smtClean="0">
                <a:solidFill>
                  <a:schemeClr val="bg1"/>
                </a:solidFill>
              </a:rPr>
              <a:t>接收方收到如下</a:t>
            </a:r>
            <a:r>
              <a:rPr lang="en-US" altLang="zh-CN" sz="2400" dirty="0" smtClean="0">
                <a:solidFill>
                  <a:schemeClr val="bg1"/>
                </a:solidFill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</a:rPr>
              <a:t>个报文段。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1560" y="3573016"/>
            <a:ext cx="5388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序号</a:t>
            </a:r>
            <a:r>
              <a:rPr lang="en-US" altLang="zh-CN" sz="2400" dirty="0" smtClean="0">
                <a:solidFill>
                  <a:schemeClr val="bg1"/>
                </a:solidFill>
              </a:rPr>
              <a:t>400</a:t>
            </a:r>
            <a:r>
              <a:rPr lang="zh-CN" altLang="en-US" sz="2400" dirty="0" smtClean="0">
                <a:solidFill>
                  <a:schemeClr val="bg1"/>
                </a:solidFill>
              </a:rPr>
              <a:t>出错，</a:t>
            </a:r>
            <a:r>
              <a:rPr lang="zh-CN" altLang="en-US" sz="2400" dirty="0">
                <a:solidFill>
                  <a:schemeClr val="bg1"/>
                </a:solidFill>
              </a:rPr>
              <a:t>接收方</a:t>
            </a:r>
            <a:r>
              <a:rPr lang="zh-CN" altLang="en-US" sz="2400" dirty="0" smtClean="0">
                <a:solidFill>
                  <a:schemeClr val="bg1"/>
                </a:solidFill>
              </a:rPr>
              <a:t>发出的确认为：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740597"/>
            <a:ext cx="391294" cy="418352"/>
          </a:xfrm>
          <a:prstGeom prst="rect">
            <a:avLst/>
          </a:prstGeom>
        </p:spPr>
      </p:pic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138293"/>
              </p:ext>
            </p:extLst>
          </p:nvPr>
        </p:nvGraphicFramePr>
        <p:xfrm>
          <a:off x="2100334" y="4060782"/>
          <a:ext cx="376781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8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1|ACK=1|ACKSEQ=400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48851"/>
              </p:ext>
            </p:extLst>
          </p:nvPr>
        </p:nvGraphicFramePr>
        <p:xfrm>
          <a:off x="2100334" y="4518931"/>
          <a:ext cx="376781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8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附加项：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600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收到，下次想收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55435" y="5286284"/>
            <a:ext cx="888106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表示序号</a:t>
            </a:r>
            <a:r>
              <a:rPr lang="en-US" altLang="zh-CN" sz="2400" dirty="0" smtClean="0">
                <a:solidFill>
                  <a:schemeClr val="bg1"/>
                </a:solidFill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</a:rPr>
              <a:t>和</a:t>
            </a:r>
            <a:r>
              <a:rPr lang="en-US" altLang="zh-CN" sz="2400" dirty="0" smtClean="0">
                <a:solidFill>
                  <a:schemeClr val="bg1"/>
                </a:solidFill>
              </a:rPr>
              <a:t>200</a:t>
            </a:r>
            <a:r>
              <a:rPr lang="zh-CN" altLang="en-US" sz="2400" dirty="0" smtClean="0">
                <a:solidFill>
                  <a:schemeClr val="bg1"/>
                </a:solidFill>
              </a:rPr>
              <a:t>的报文被提交，</a:t>
            </a:r>
            <a:r>
              <a:rPr lang="en-US" altLang="zh-CN" sz="2400" dirty="0">
                <a:solidFill>
                  <a:schemeClr val="bg1"/>
                </a:solidFill>
              </a:rPr>
              <a:t>600,800</a:t>
            </a:r>
            <a:r>
              <a:rPr lang="zh-CN" altLang="en-US" sz="2400" dirty="0">
                <a:solidFill>
                  <a:schemeClr val="bg1"/>
                </a:solidFill>
              </a:rPr>
              <a:t>两个报文没有被</a:t>
            </a:r>
            <a:r>
              <a:rPr lang="zh-CN" altLang="en-US" sz="2400" dirty="0" smtClean="0">
                <a:solidFill>
                  <a:schemeClr val="bg1"/>
                </a:solidFill>
              </a:rPr>
              <a:t>提交，还</a:t>
            </a:r>
            <a:r>
              <a:rPr lang="zh-CN" altLang="en-US" sz="2400" dirty="0" smtClean="0">
                <a:solidFill>
                  <a:schemeClr val="bg1"/>
                </a:solidFill>
              </a:rPr>
              <a:t>可以接收</a:t>
            </a:r>
            <a:r>
              <a:rPr lang="en-US" altLang="zh-CN" sz="2400" dirty="0" smtClean="0">
                <a:solidFill>
                  <a:schemeClr val="bg1"/>
                </a:solidFill>
              </a:rPr>
              <a:t>400</a:t>
            </a:r>
            <a:r>
              <a:rPr lang="zh-CN" altLang="en-US" sz="2400" dirty="0" smtClean="0">
                <a:solidFill>
                  <a:schemeClr val="bg1"/>
                </a:solidFill>
              </a:rPr>
              <a:t>字节数据，发送</a:t>
            </a:r>
            <a:r>
              <a:rPr lang="zh-CN" altLang="en-US" sz="2400" dirty="0" smtClean="0">
                <a:solidFill>
                  <a:schemeClr val="bg1"/>
                </a:solidFill>
              </a:rPr>
              <a:t>方还可以发送</a:t>
            </a:r>
            <a:r>
              <a:rPr lang="en-US" altLang="zh-CN" sz="2400" dirty="0" smtClean="0">
                <a:solidFill>
                  <a:schemeClr val="bg1"/>
                </a:solidFill>
              </a:rPr>
              <a:t>400B</a:t>
            </a:r>
            <a:r>
              <a:rPr lang="zh-CN" altLang="en-US" sz="2400" dirty="0" smtClean="0">
                <a:solidFill>
                  <a:schemeClr val="bg1"/>
                </a:solidFill>
              </a:rPr>
              <a:t>的数据。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640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98437" y="3933056"/>
            <a:ext cx="8675687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序号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占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字节，是本报文段所发送的数据部分第一个字节的序号。在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传送的数据流中，每一个字节数据都有一个序号，每个一个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SYN=1,FIN=1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都占用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个序号。例如，在一个报文段中，序号为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，而报文中的数据共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字节。那么在下一个报文段中，其序号就是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400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</a:t>
            </a:r>
            <a:r>
              <a:rPr lang="en-US" altLang="zh-CN" sz="24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是面向字节流的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8856663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"/>
          <p:cNvSpPr>
            <a:spLocks noChangeArrowheads="1"/>
          </p:cNvSpPr>
          <p:nvPr/>
        </p:nvSpPr>
        <p:spPr bwMode="auto">
          <a:xfrm>
            <a:off x="-7938" y="811213"/>
            <a:ext cx="9144001" cy="6021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仿宋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7" name="AutoShape 47"/>
          <p:cNvSpPr>
            <a:spLocks noChangeArrowheads="1"/>
          </p:cNvSpPr>
          <p:nvPr/>
        </p:nvSpPr>
        <p:spPr bwMode="auto">
          <a:xfrm>
            <a:off x="6469336" y="5605860"/>
            <a:ext cx="261937" cy="130175"/>
          </a:xfrm>
          <a:prstGeom prst="rightArrow">
            <a:avLst>
              <a:gd name="adj1" fmla="val 50000"/>
              <a:gd name="adj2" fmla="val 5030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31748" name="Rectangle 107"/>
          <p:cNvSpPr>
            <a:spLocks noChangeArrowheads="1"/>
          </p:cNvSpPr>
          <p:nvPr/>
        </p:nvSpPr>
        <p:spPr bwMode="auto">
          <a:xfrm>
            <a:off x="3203848" y="2276872"/>
            <a:ext cx="3240088" cy="1008063"/>
          </a:xfrm>
          <a:prstGeom prst="rect">
            <a:avLst/>
          </a:prstGeom>
          <a:solidFill>
            <a:srgbClr val="FFFFCC"/>
          </a:solidFill>
          <a:ln w="38100" cmpd="dbl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ahoma" panose="020B0604030504040204" pitchFamily="34" charset="0"/>
            </a:endParaRPr>
          </a:p>
        </p:txBody>
      </p:sp>
      <p:grpSp>
        <p:nvGrpSpPr>
          <p:cNvPr id="31749" name="Group 80"/>
          <p:cNvGrpSpPr>
            <a:grpSpLocks/>
          </p:cNvGrpSpPr>
          <p:nvPr/>
        </p:nvGrpSpPr>
        <p:grpSpPr bwMode="auto">
          <a:xfrm>
            <a:off x="5651773" y="5516960"/>
            <a:ext cx="865188" cy="287337"/>
            <a:chOff x="2925" y="1570"/>
            <a:chExt cx="545" cy="181"/>
          </a:xfrm>
        </p:grpSpPr>
        <p:grpSp>
          <p:nvGrpSpPr>
            <p:cNvPr id="31815" name="Group 81"/>
            <p:cNvGrpSpPr>
              <a:grpSpLocks/>
            </p:cNvGrpSpPr>
            <p:nvPr/>
          </p:nvGrpSpPr>
          <p:grpSpPr bwMode="auto">
            <a:xfrm>
              <a:off x="3061" y="1570"/>
              <a:ext cx="272" cy="181"/>
              <a:chOff x="3061" y="1842"/>
              <a:chExt cx="272" cy="181"/>
            </a:xfrm>
          </p:grpSpPr>
          <p:sp>
            <p:nvSpPr>
              <p:cNvPr id="31818" name="Rectangle 82"/>
              <p:cNvSpPr>
                <a:spLocks noChangeArrowheads="1"/>
              </p:cNvSpPr>
              <p:nvPr/>
            </p:nvSpPr>
            <p:spPr bwMode="auto">
              <a:xfrm>
                <a:off x="3061" y="1842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8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7</a:t>
                </a:r>
              </a:p>
            </p:txBody>
          </p:sp>
          <p:sp>
            <p:nvSpPr>
              <p:cNvPr id="31819" name="Rectangle 83"/>
              <p:cNvSpPr>
                <a:spLocks noChangeArrowheads="1"/>
              </p:cNvSpPr>
              <p:nvPr/>
            </p:nvSpPr>
            <p:spPr bwMode="auto">
              <a:xfrm>
                <a:off x="3197" y="1842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8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6</a:t>
                </a:r>
              </a:p>
            </p:txBody>
          </p:sp>
        </p:grpSp>
        <p:sp>
          <p:nvSpPr>
            <p:cNvPr id="31816" name="Rectangle 84"/>
            <p:cNvSpPr>
              <a:spLocks noChangeArrowheads="1"/>
            </p:cNvSpPr>
            <p:nvPr/>
          </p:nvSpPr>
          <p:spPr bwMode="auto">
            <a:xfrm>
              <a:off x="2925" y="1570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31817" name="Rectangle 85"/>
            <p:cNvSpPr>
              <a:spLocks noChangeArrowheads="1"/>
            </p:cNvSpPr>
            <p:nvPr/>
          </p:nvSpPr>
          <p:spPr bwMode="auto">
            <a:xfrm>
              <a:off x="3334" y="1570"/>
              <a:ext cx="136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</a:p>
          </p:txBody>
        </p:sp>
      </p:grpSp>
      <p:sp>
        <p:nvSpPr>
          <p:cNvPr id="31750" name="Text Box 62"/>
          <p:cNvSpPr txBox="1">
            <a:spLocks noChangeArrowheads="1"/>
          </p:cNvSpPr>
          <p:nvPr/>
        </p:nvSpPr>
        <p:spPr bwMode="auto">
          <a:xfrm>
            <a:off x="7191648" y="2130822"/>
            <a:ext cx="7699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66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</a:t>
            </a:r>
            <a:endParaRPr kumimoji="1" lang="en-US" altLang="zh-CN" sz="660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51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8" y="195263"/>
            <a:ext cx="4620195" cy="601663"/>
          </a:xfrm>
          <a:solidFill>
            <a:srgbClr val="FFFF00"/>
          </a:solidFill>
        </p:spPr>
        <p:txBody>
          <a:bodyPr/>
          <a:lstStyle/>
          <a:p>
            <a:pPr algn="ctr" eaLnBrk="1" hangingPunct="1"/>
            <a:r>
              <a:rPr lang="en-US" altLang="zh-CN" sz="3200" dirty="0" smtClean="0"/>
              <a:t>TCP </a:t>
            </a:r>
            <a:r>
              <a:rPr lang="zh-CN" altLang="en-US" sz="3200" dirty="0" smtClean="0"/>
              <a:t>面向</a:t>
            </a:r>
            <a:r>
              <a:rPr lang="zh-CN" altLang="en-US" sz="3200" dirty="0"/>
              <a:t>字节</a:t>
            </a:r>
            <a:r>
              <a:rPr lang="zh-CN" altLang="en-US" sz="3200" dirty="0" smtClean="0"/>
              <a:t>流的概念 </a:t>
            </a:r>
          </a:p>
        </p:txBody>
      </p:sp>
      <p:sp>
        <p:nvSpPr>
          <p:cNvPr id="31752" name="Freeform 44"/>
          <p:cNvSpPr>
            <a:spLocks/>
          </p:cNvSpPr>
          <p:nvPr/>
        </p:nvSpPr>
        <p:spPr bwMode="auto">
          <a:xfrm>
            <a:off x="7166248" y="5156597"/>
            <a:ext cx="357188" cy="889000"/>
          </a:xfrm>
          <a:custGeom>
            <a:avLst/>
            <a:gdLst>
              <a:gd name="T0" fmla="*/ 0 w 225"/>
              <a:gd name="T1" fmla="*/ 2147483646 h 590"/>
              <a:gd name="T2" fmla="*/ 2147483646 w 225"/>
              <a:gd name="T3" fmla="*/ 2147483646 h 590"/>
              <a:gd name="T4" fmla="*/ 2147483646 w 225"/>
              <a:gd name="T5" fmla="*/ 0 h 5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5" h="590">
                <a:moveTo>
                  <a:pt x="0" y="590"/>
                </a:moveTo>
                <a:lnTo>
                  <a:pt x="225" y="590"/>
                </a:lnTo>
                <a:lnTo>
                  <a:pt x="225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Text Box 45"/>
          <p:cNvSpPr txBox="1">
            <a:spLocks noChangeArrowheads="1"/>
          </p:cNvSpPr>
          <p:nvPr/>
        </p:nvSpPr>
        <p:spPr bwMode="auto">
          <a:xfrm>
            <a:off x="925786" y="2130822"/>
            <a:ext cx="769937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66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</a:t>
            </a:r>
            <a:endParaRPr kumimoji="1" lang="en-US" altLang="zh-CN" sz="660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54" name="AutoShape 46"/>
          <p:cNvSpPr>
            <a:spLocks noChangeArrowheads="1"/>
          </p:cNvSpPr>
          <p:nvPr/>
        </p:nvSpPr>
        <p:spPr bwMode="auto">
          <a:xfrm>
            <a:off x="4462736" y="5607447"/>
            <a:ext cx="263525" cy="130175"/>
          </a:xfrm>
          <a:prstGeom prst="rightArrow">
            <a:avLst>
              <a:gd name="adj1" fmla="val 50000"/>
              <a:gd name="adj2" fmla="val 506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31755" name="AutoShape 48"/>
          <p:cNvSpPr>
            <a:spLocks noChangeArrowheads="1"/>
          </p:cNvSpPr>
          <p:nvPr/>
        </p:nvSpPr>
        <p:spPr bwMode="auto">
          <a:xfrm>
            <a:off x="2651398" y="5605860"/>
            <a:ext cx="263525" cy="130175"/>
          </a:xfrm>
          <a:prstGeom prst="rightArrow">
            <a:avLst>
              <a:gd name="adj1" fmla="val 50000"/>
              <a:gd name="adj2" fmla="val 506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31756" name="Line 49"/>
          <p:cNvSpPr>
            <a:spLocks noChangeShapeType="1"/>
          </p:cNvSpPr>
          <p:nvPr/>
        </p:nvSpPr>
        <p:spPr bwMode="auto">
          <a:xfrm>
            <a:off x="1259161" y="2997597"/>
            <a:ext cx="3175" cy="148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Text Box 50"/>
          <p:cNvSpPr txBox="1">
            <a:spLocks noChangeArrowheads="1"/>
          </p:cNvSpPr>
          <p:nvPr/>
        </p:nvSpPr>
        <p:spPr bwMode="auto">
          <a:xfrm>
            <a:off x="4977086" y="5132785"/>
            <a:ext cx="186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 </a:t>
            </a:r>
            <a:r>
              <a:rPr kumimoji="1"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TCP </a:t>
            </a:r>
            <a:r>
              <a:rPr kumimoji="1" lang="zh-CN" altLang="en-US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报文段</a:t>
            </a:r>
          </a:p>
        </p:txBody>
      </p:sp>
      <p:sp>
        <p:nvSpPr>
          <p:cNvPr id="31758" name="Rectangle 51"/>
          <p:cNvSpPr>
            <a:spLocks noChangeArrowheads="1"/>
          </p:cNvSpPr>
          <p:nvPr/>
        </p:nvSpPr>
        <p:spPr bwMode="auto">
          <a:xfrm>
            <a:off x="435248" y="4473972"/>
            <a:ext cx="1663700" cy="68262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180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90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180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59" name="Line 52"/>
          <p:cNvSpPr>
            <a:spLocks noChangeShapeType="1"/>
          </p:cNvSpPr>
          <p:nvPr/>
        </p:nvSpPr>
        <p:spPr bwMode="auto">
          <a:xfrm flipV="1">
            <a:off x="7550423" y="2997597"/>
            <a:ext cx="0" cy="147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Rectangle 53"/>
          <p:cNvSpPr>
            <a:spLocks noChangeArrowheads="1"/>
          </p:cNvSpPr>
          <p:nvPr/>
        </p:nvSpPr>
        <p:spPr bwMode="auto">
          <a:xfrm>
            <a:off x="6718573" y="4473972"/>
            <a:ext cx="1662113" cy="68262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180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90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180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61" name="Text Box 54"/>
          <p:cNvSpPr txBox="1">
            <a:spLocks noChangeArrowheads="1"/>
          </p:cNvSpPr>
          <p:nvPr/>
        </p:nvSpPr>
        <p:spPr bwMode="auto">
          <a:xfrm>
            <a:off x="708298" y="1911747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发送方</a:t>
            </a:r>
          </a:p>
        </p:txBody>
      </p:sp>
      <p:sp>
        <p:nvSpPr>
          <p:cNvPr id="31762" name="Text Box 55"/>
          <p:cNvSpPr txBox="1">
            <a:spLocks noChangeArrowheads="1"/>
          </p:cNvSpPr>
          <p:nvPr/>
        </p:nvSpPr>
        <p:spPr bwMode="auto">
          <a:xfrm>
            <a:off x="6985273" y="1911747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接收方</a:t>
            </a:r>
          </a:p>
        </p:txBody>
      </p:sp>
      <p:sp>
        <p:nvSpPr>
          <p:cNvPr id="31763" name="AutoShape 56"/>
          <p:cNvSpPr>
            <a:spLocks noChangeArrowheads="1"/>
          </p:cNvSpPr>
          <p:nvPr/>
        </p:nvSpPr>
        <p:spPr bwMode="auto">
          <a:xfrm>
            <a:off x="1978298" y="3716735"/>
            <a:ext cx="1206500" cy="609600"/>
          </a:xfrm>
          <a:prstGeom prst="wedgeRoundRectCallout">
            <a:avLst>
              <a:gd name="adj1" fmla="val -85792"/>
              <a:gd name="adj2" fmla="val 120833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zh-CN" sz="280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64" name="Text Box 57"/>
          <p:cNvSpPr txBox="1">
            <a:spLocks noChangeArrowheads="1"/>
          </p:cNvSpPr>
          <p:nvPr/>
        </p:nvSpPr>
        <p:spPr bwMode="auto">
          <a:xfrm>
            <a:off x="1938611" y="3699272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把字节写入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发送缓存</a:t>
            </a:r>
          </a:p>
        </p:txBody>
      </p:sp>
      <p:sp>
        <p:nvSpPr>
          <p:cNvPr id="31765" name="AutoShape 58"/>
          <p:cNvSpPr>
            <a:spLocks noChangeArrowheads="1"/>
          </p:cNvSpPr>
          <p:nvPr/>
        </p:nvSpPr>
        <p:spPr bwMode="auto">
          <a:xfrm>
            <a:off x="6083573" y="3429397"/>
            <a:ext cx="1181100" cy="609600"/>
          </a:xfrm>
          <a:prstGeom prst="wedgeRoundRectCallout">
            <a:avLst>
              <a:gd name="adj1" fmla="val 80912"/>
              <a:gd name="adj2" fmla="val 178384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zh-CN" sz="280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66" name="Text Box 59"/>
          <p:cNvSpPr txBox="1">
            <a:spLocks noChangeArrowheads="1"/>
          </p:cNvSpPr>
          <p:nvPr/>
        </p:nvSpPr>
        <p:spPr bwMode="auto">
          <a:xfrm>
            <a:off x="6012136" y="3429397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从接收缓存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读取字节</a:t>
            </a:r>
          </a:p>
        </p:txBody>
      </p:sp>
      <p:sp>
        <p:nvSpPr>
          <p:cNvPr id="31767" name="Text Box 60"/>
          <p:cNvSpPr txBox="1">
            <a:spLocks noChangeArrowheads="1"/>
          </p:cNvSpPr>
          <p:nvPr/>
        </p:nvSpPr>
        <p:spPr bwMode="auto">
          <a:xfrm>
            <a:off x="1475061" y="2511822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应用进程</a:t>
            </a:r>
          </a:p>
        </p:txBody>
      </p:sp>
      <p:sp>
        <p:nvSpPr>
          <p:cNvPr id="31768" name="Text Box 61"/>
          <p:cNvSpPr txBox="1">
            <a:spLocks noChangeArrowheads="1"/>
          </p:cNvSpPr>
          <p:nvPr/>
        </p:nvSpPr>
        <p:spPr bwMode="auto">
          <a:xfrm>
            <a:off x="7763148" y="2456260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应用进程</a:t>
            </a:r>
          </a:p>
        </p:txBody>
      </p:sp>
      <p:grpSp>
        <p:nvGrpSpPr>
          <p:cNvPr id="31769" name="Group 63"/>
          <p:cNvGrpSpPr>
            <a:grpSpLocks/>
          </p:cNvGrpSpPr>
          <p:nvPr/>
        </p:nvGrpSpPr>
        <p:grpSpPr bwMode="auto">
          <a:xfrm>
            <a:off x="7694886" y="3142060"/>
            <a:ext cx="215900" cy="1150937"/>
            <a:chOff x="3107" y="210"/>
            <a:chExt cx="136" cy="725"/>
          </a:xfrm>
        </p:grpSpPr>
        <p:sp>
          <p:nvSpPr>
            <p:cNvPr id="31811" name="Rectangle 64"/>
            <p:cNvSpPr>
              <a:spLocks noChangeArrowheads="1"/>
            </p:cNvSpPr>
            <p:nvPr/>
          </p:nvSpPr>
          <p:spPr bwMode="auto">
            <a:xfrm>
              <a:off x="3107" y="391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31812" name="Rectangle 65"/>
            <p:cNvSpPr>
              <a:spLocks noChangeArrowheads="1"/>
            </p:cNvSpPr>
            <p:nvPr/>
          </p:nvSpPr>
          <p:spPr bwMode="auto">
            <a:xfrm>
              <a:off x="3107" y="573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31813" name="Rectangle 66"/>
            <p:cNvSpPr>
              <a:spLocks noChangeArrowheads="1"/>
            </p:cNvSpPr>
            <p:nvPr/>
          </p:nvSpPr>
          <p:spPr bwMode="auto">
            <a:xfrm>
              <a:off x="3107" y="754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31814" name="Rectangle 67"/>
            <p:cNvSpPr>
              <a:spLocks noChangeArrowheads="1"/>
            </p:cNvSpPr>
            <p:nvPr/>
          </p:nvSpPr>
          <p:spPr bwMode="auto">
            <a:xfrm>
              <a:off x="3107" y="210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</p:grpSp>
      <p:sp>
        <p:nvSpPr>
          <p:cNvPr id="31770" name="Rectangle 68"/>
          <p:cNvSpPr>
            <a:spLocks noChangeArrowheads="1"/>
          </p:cNvSpPr>
          <p:nvPr/>
        </p:nvSpPr>
        <p:spPr bwMode="auto">
          <a:xfrm>
            <a:off x="682898" y="4797822"/>
            <a:ext cx="215900" cy="287338"/>
          </a:xfrm>
          <a:prstGeom prst="rect">
            <a:avLst/>
          </a:prstGeom>
          <a:solidFill>
            <a:srgbClr val="66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18</a:t>
            </a:r>
          </a:p>
        </p:txBody>
      </p:sp>
      <p:sp>
        <p:nvSpPr>
          <p:cNvPr id="31771" name="Rectangle 69"/>
          <p:cNvSpPr>
            <a:spLocks noChangeArrowheads="1"/>
          </p:cNvSpPr>
          <p:nvPr/>
        </p:nvSpPr>
        <p:spPr bwMode="auto">
          <a:xfrm>
            <a:off x="898798" y="4797822"/>
            <a:ext cx="215900" cy="287338"/>
          </a:xfrm>
          <a:prstGeom prst="rect">
            <a:avLst/>
          </a:prstGeom>
          <a:solidFill>
            <a:srgbClr val="66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</a:t>
            </a:r>
          </a:p>
        </p:txBody>
      </p:sp>
      <p:sp>
        <p:nvSpPr>
          <p:cNvPr id="31772" name="Rectangle 70"/>
          <p:cNvSpPr>
            <a:spLocks noChangeArrowheads="1"/>
          </p:cNvSpPr>
          <p:nvPr/>
        </p:nvSpPr>
        <p:spPr bwMode="auto">
          <a:xfrm>
            <a:off x="1114698" y="4797822"/>
            <a:ext cx="215900" cy="287338"/>
          </a:xfrm>
          <a:prstGeom prst="rect">
            <a:avLst/>
          </a:prstGeom>
          <a:solidFill>
            <a:srgbClr val="66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31773" name="Rectangle 71"/>
          <p:cNvSpPr>
            <a:spLocks noChangeArrowheads="1"/>
          </p:cNvSpPr>
          <p:nvPr/>
        </p:nvSpPr>
        <p:spPr bwMode="auto">
          <a:xfrm>
            <a:off x="1330598" y="4797822"/>
            <a:ext cx="215900" cy="287338"/>
          </a:xfrm>
          <a:prstGeom prst="rect">
            <a:avLst/>
          </a:prstGeom>
          <a:solidFill>
            <a:srgbClr val="66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15</a:t>
            </a:r>
          </a:p>
        </p:txBody>
      </p:sp>
      <p:sp>
        <p:nvSpPr>
          <p:cNvPr id="31774" name="Rectangle 72"/>
          <p:cNvSpPr>
            <a:spLocks noChangeArrowheads="1"/>
          </p:cNvSpPr>
          <p:nvPr/>
        </p:nvSpPr>
        <p:spPr bwMode="auto">
          <a:xfrm>
            <a:off x="1546498" y="4797822"/>
            <a:ext cx="215900" cy="287338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</a:t>
            </a:r>
          </a:p>
        </p:txBody>
      </p:sp>
      <p:grpSp>
        <p:nvGrpSpPr>
          <p:cNvPr id="31775" name="Group 73"/>
          <p:cNvGrpSpPr>
            <a:grpSpLocks/>
          </p:cNvGrpSpPr>
          <p:nvPr/>
        </p:nvGrpSpPr>
        <p:grpSpPr bwMode="auto">
          <a:xfrm>
            <a:off x="1402036" y="3213497"/>
            <a:ext cx="215900" cy="863600"/>
            <a:chOff x="1429" y="164"/>
            <a:chExt cx="136" cy="544"/>
          </a:xfrm>
        </p:grpSpPr>
        <p:sp>
          <p:nvSpPr>
            <p:cNvPr id="31808" name="Rectangle 74"/>
            <p:cNvSpPr>
              <a:spLocks noChangeArrowheads="1"/>
            </p:cNvSpPr>
            <p:nvPr/>
          </p:nvSpPr>
          <p:spPr bwMode="auto">
            <a:xfrm>
              <a:off x="1429" y="527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19</a:t>
              </a:r>
            </a:p>
          </p:txBody>
        </p:sp>
        <p:sp>
          <p:nvSpPr>
            <p:cNvPr id="31809" name="Rectangle 75"/>
            <p:cNvSpPr>
              <a:spLocks noChangeArrowheads="1"/>
            </p:cNvSpPr>
            <p:nvPr/>
          </p:nvSpPr>
          <p:spPr bwMode="auto">
            <a:xfrm>
              <a:off x="1429" y="346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20</a:t>
              </a:r>
            </a:p>
          </p:txBody>
        </p:sp>
        <p:sp>
          <p:nvSpPr>
            <p:cNvPr id="31810" name="Rectangle 76"/>
            <p:cNvSpPr>
              <a:spLocks noChangeArrowheads="1"/>
            </p:cNvSpPr>
            <p:nvPr/>
          </p:nvSpPr>
          <p:spPr bwMode="auto">
            <a:xfrm>
              <a:off x="1429" y="164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21</a:t>
              </a:r>
            </a:p>
          </p:txBody>
        </p:sp>
      </p:grpSp>
      <p:grpSp>
        <p:nvGrpSpPr>
          <p:cNvPr id="31776" name="Group 77"/>
          <p:cNvGrpSpPr>
            <a:grpSpLocks/>
          </p:cNvGrpSpPr>
          <p:nvPr/>
        </p:nvGrpSpPr>
        <p:grpSpPr bwMode="auto">
          <a:xfrm>
            <a:off x="7336111" y="4796235"/>
            <a:ext cx="431800" cy="287337"/>
            <a:chOff x="2789" y="1842"/>
            <a:chExt cx="272" cy="181"/>
          </a:xfrm>
        </p:grpSpPr>
        <p:sp>
          <p:nvSpPr>
            <p:cNvPr id="31806" name="Rectangle 78"/>
            <p:cNvSpPr>
              <a:spLocks noChangeArrowheads="1"/>
            </p:cNvSpPr>
            <p:nvPr/>
          </p:nvSpPr>
          <p:spPr bwMode="auto">
            <a:xfrm>
              <a:off x="2925" y="184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31807" name="Rectangle 79"/>
            <p:cNvSpPr>
              <a:spLocks noChangeArrowheads="1"/>
            </p:cNvSpPr>
            <p:nvPr/>
          </p:nvSpPr>
          <p:spPr bwMode="auto">
            <a:xfrm>
              <a:off x="2789" y="184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</a:p>
          </p:txBody>
        </p:sp>
      </p:grpSp>
      <p:grpSp>
        <p:nvGrpSpPr>
          <p:cNvPr id="31777" name="Group 86"/>
          <p:cNvGrpSpPr>
            <a:grpSpLocks/>
          </p:cNvGrpSpPr>
          <p:nvPr/>
        </p:nvGrpSpPr>
        <p:grpSpPr bwMode="auto">
          <a:xfrm>
            <a:off x="1835423" y="5516960"/>
            <a:ext cx="863600" cy="287337"/>
            <a:chOff x="2200" y="1298"/>
            <a:chExt cx="544" cy="181"/>
          </a:xfrm>
        </p:grpSpPr>
        <p:sp>
          <p:nvSpPr>
            <p:cNvPr id="31802" name="Rectangle 87"/>
            <p:cNvSpPr>
              <a:spLocks noChangeArrowheads="1"/>
            </p:cNvSpPr>
            <p:nvPr/>
          </p:nvSpPr>
          <p:spPr bwMode="auto">
            <a:xfrm>
              <a:off x="2200" y="1298"/>
              <a:ext cx="136" cy="181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31803" name="Rectangle 88"/>
            <p:cNvSpPr>
              <a:spLocks noChangeArrowheads="1"/>
            </p:cNvSpPr>
            <p:nvPr/>
          </p:nvSpPr>
          <p:spPr bwMode="auto">
            <a:xfrm>
              <a:off x="2336" y="1298"/>
              <a:ext cx="136" cy="181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31804" name="Rectangle 89"/>
            <p:cNvSpPr>
              <a:spLocks noChangeArrowheads="1"/>
            </p:cNvSpPr>
            <p:nvPr/>
          </p:nvSpPr>
          <p:spPr bwMode="auto">
            <a:xfrm>
              <a:off x="2472" y="1298"/>
              <a:ext cx="136" cy="181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31805" name="Rectangle 90"/>
            <p:cNvSpPr>
              <a:spLocks noChangeArrowheads="1"/>
            </p:cNvSpPr>
            <p:nvPr/>
          </p:nvSpPr>
          <p:spPr bwMode="auto">
            <a:xfrm>
              <a:off x="2608" y="1298"/>
              <a:ext cx="136" cy="181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</a:p>
          </p:txBody>
        </p:sp>
      </p:grpSp>
      <p:grpSp>
        <p:nvGrpSpPr>
          <p:cNvPr id="31778" name="Group 91"/>
          <p:cNvGrpSpPr>
            <a:grpSpLocks/>
          </p:cNvGrpSpPr>
          <p:nvPr/>
        </p:nvGrpSpPr>
        <p:grpSpPr bwMode="auto">
          <a:xfrm>
            <a:off x="3851548" y="5518547"/>
            <a:ext cx="431800" cy="287338"/>
            <a:chOff x="2290" y="482"/>
            <a:chExt cx="272" cy="181"/>
          </a:xfrm>
        </p:grpSpPr>
        <p:sp>
          <p:nvSpPr>
            <p:cNvPr id="31800" name="Rectangle 92"/>
            <p:cNvSpPr>
              <a:spLocks noChangeArrowheads="1"/>
            </p:cNvSpPr>
            <p:nvPr/>
          </p:nvSpPr>
          <p:spPr bwMode="auto">
            <a:xfrm>
              <a:off x="2290" y="48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31801" name="Rectangle 93"/>
            <p:cNvSpPr>
              <a:spLocks noChangeArrowheads="1"/>
            </p:cNvSpPr>
            <p:nvPr/>
          </p:nvSpPr>
          <p:spPr bwMode="auto">
            <a:xfrm>
              <a:off x="2426" y="48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9</a:t>
              </a:r>
            </a:p>
          </p:txBody>
        </p:sp>
      </p:grpSp>
      <p:sp>
        <p:nvSpPr>
          <p:cNvPr id="31779" name="Rectangle 94"/>
          <p:cNvSpPr>
            <a:spLocks noChangeArrowheads="1"/>
          </p:cNvSpPr>
          <p:nvPr/>
        </p:nvSpPr>
        <p:spPr bwMode="auto">
          <a:xfrm>
            <a:off x="4283348" y="5518547"/>
            <a:ext cx="215900" cy="2873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</a:p>
        </p:txBody>
      </p:sp>
      <p:sp>
        <p:nvSpPr>
          <p:cNvPr id="31780" name="AutoShape 95"/>
          <p:cNvSpPr>
            <a:spLocks noChangeArrowheads="1"/>
          </p:cNvSpPr>
          <p:nvPr/>
        </p:nvSpPr>
        <p:spPr bwMode="auto">
          <a:xfrm>
            <a:off x="3130823" y="4437460"/>
            <a:ext cx="1873250" cy="609600"/>
          </a:xfrm>
          <a:prstGeom prst="wedgeRoundRectCallout">
            <a:avLst>
              <a:gd name="adj1" fmla="val -73306"/>
              <a:gd name="adj2" fmla="val 126301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zh-CN" sz="280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81" name="Text Box 96"/>
          <p:cNvSpPr txBox="1">
            <a:spLocks noChangeArrowheads="1"/>
          </p:cNvSpPr>
          <p:nvPr/>
        </p:nvSpPr>
        <p:spPr bwMode="auto">
          <a:xfrm>
            <a:off x="3092723" y="4418410"/>
            <a:ext cx="186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加上 </a:t>
            </a:r>
            <a:r>
              <a:rPr kumimoji="1"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TCP </a:t>
            </a:r>
            <a:r>
              <a:rPr kumimoji="1" lang="zh-CN" altLang="en-US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首部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构成 </a:t>
            </a:r>
            <a:r>
              <a:rPr kumimoji="1"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TCP </a:t>
            </a:r>
            <a:r>
              <a:rPr kumimoji="1" lang="zh-CN" altLang="en-US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报文段</a:t>
            </a:r>
          </a:p>
        </p:txBody>
      </p:sp>
      <p:sp>
        <p:nvSpPr>
          <p:cNvPr id="31782" name="Line 97"/>
          <p:cNvSpPr>
            <a:spLocks noChangeShapeType="1"/>
          </p:cNvSpPr>
          <p:nvPr/>
        </p:nvSpPr>
        <p:spPr bwMode="auto">
          <a:xfrm>
            <a:off x="1716361" y="3369072"/>
            <a:ext cx="0" cy="5762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3" name="Line 98"/>
          <p:cNvSpPr>
            <a:spLocks noChangeShapeType="1"/>
          </p:cNvSpPr>
          <p:nvPr/>
        </p:nvSpPr>
        <p:spPr bwMode="auto">
          <a:xfrm flipV="1">
            <a:off x="7983811" y="3429397"/>
            <a:ext cx="0" cy="5762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4" name="Text Box 99"/>
          <p:cNvSpPr txBox="1">
            <a:spLocks noChangeArrowheads="1"/>
          </p:cNvSpPr>
          <p:nvPr/>
        </p:nvSpPr>
        <p:spPr bwMode="auto">
          <a:xfrm>
            <a:off x="401911" y="4404122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TCP</a:t>
            </a:r>
          </a:p>
        </p:txBody>
      </p:sp>
      <p:sp>
        <p:nvSpPr>
          <p:cNvPr id="31785" name="Text Box 100"/>
          <p:cNvSpPr txBox="1">
            <a:spLocks noChangeArrowheads="1"/>
          </p:cNvSpPr>
          <p:nvPr/>
        </p:nvSpPr>
        <p:spPr bwMode="auto">
          <a:xfrm>
            <a:off x="6683648" y="4413647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TCP</a:t>
            </a:r>
          </a:p>
        </p:txBody>
      </p:sp>
      <p:sp>
        <p:nvSpPr>
          <p:cNvPr id="31786" name="Text Box 101"/>
          <p:cNvSpPr txBox="1">
            <a:spLocks noChangeArrowheads="1"/>
          </p:cNvSpPr>
          <p:nvPr/>
        </p:nvSpPr>
        <p:spPr bwMode="auto">
          <a:xfrm>
            <a:off x="1690961" y="3113485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字节流</a:t>
            </a:r>
          </a:p>
        </p:txBody>
      </p:sp>
      <p:sp>
        <p:nvSpPr>
          <p:cNvPr id="31787" name="Text Box 102"/>
          <p:cNvSpPr txBox="1">
            <a:spLocks noChangeArrowheads="1"/>
          </p:cNvSpPr>
          <p:nvPr/>
        </p:nvSpPr>
        <p:spPr bwMode="auto">
          <a:xfrm>
            <a:off x="7909198" y="3113485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字节流</a:t>
            </a:r>
          </a:p>
        </p:txBody>
      </p:sp>
      <p:sp>
        <p:nvSpPr>
          <p:cNvPr id="31788" name="Rectangle 103"/>
          <p:cNvSpPr>
            <a:spLocks noChangeArrowheads="1"/>
          </p:cNvSpPr>
          <p:nvPr/>
        </p:nvSpPr>
        <p:spPr bwMode="auto">
          <a:xfrm>
            <a:off x="3346723" y="2421335"/>
            <a:ext cx="215900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</a:p>
        </p:txBody>
      </p:sp>
      <p:sp>
        <p:nvSpPr>
          <p:cNvPr id="31789" name="Text Box 104"/>
          <p:cNvSpPr txBox="1">
            <a:spLocks noChangeArrowheads="1"/>
          </p:cNvSpPr>
          <p:nvPr/>
        </p:nvSpPr>
        <p:spPr bwMode="auto">
          <a:xfrm>
            <a:off x="3635648" y="2397522"/>
            <a:ext cx="254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表示 </a:t>
            </a:r>
            <a:r>
              <a:rPr kumimoji="1"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TCP </a:t>
            </a:r>
            <a:r>
              <a:rPr kumimoji="1" lang="zh-CN" altLang="en-US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报文段的首部</a:t>
            </a:r>
          </a:p>
        </p:txBody>
      </p:sp>
      <p:sp>
        <p:nvSpPr>
          <p:cNvPr id="31790" name="Rectangle 105"/>
          <p:cNvSpPr>
            <a:spLocks noChangeArrowheads="1"/>
          </p:cNvSpPr>
          <p:nvPr/>
        </p:nvSpPr>
        <p:spPr bwMode="auto">
          <a:xfrm>
            <a:off x="3346723" y="2853135"/>
            <a:ext cx="215900" cy="287337"/>
          </a:xfrm>
          <a:prstGeom prst="rect">
            <a:avLst/>
          </a:prstGeom>
          <a:solidFill>
            <a:srgbClr val="66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31791" name="Text Box 106"/>
          <p:cNvSpPr txBox="1">
            <a:spLocks noChangeArrowheads="1"/>
          </p:cNvSpPr>
          <p:nvPr/>
        </p:nvSpPr>
        <p:spPr bwMode="auto">
          <a:xfrm>
            <a:off x="3635648" y="2829322"/>
            <a:ext cx="269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表示序号为 </a:t>
            </a:r>
            <a:r>
              <a:rPr kumimoji="1"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kumimoji="1" lang="zh-CN" altLang="en-US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的数据字节</a:t>
            </a:r>
          </a:p>
        </p:txBody>
      </p:sp>
      <p:sp>
        <p:nvSpPr>
          <p:cNvPr id="31792" name="AutoShape 108"/>
          <p:cNvSpPr>
            <a:spLocks noChangeArrowheads="1"/>
          </p:cNvSpPr>
          <p:nvPr/>
        </p:nvSpPr>
        <p:spPr bwMode="auto">
          <a:xfrm rot="-5400000">
            <a:off x="4246835" y="3032523"/>
            <a:ext cx="360363" cy="6049962"/>
          </a:xfrm>
          <a:prstGeom prst="can">
            <a:avLst>
              <a:gd name="adj" fmla="val 28603"/>
            </a:avLst>
          </a:prstGeom>
          <a:gradFill rotWithShape="1">
            <a:gsLst>
              <a:gs pos="0">
                <a:srgbClr val="939300"/>
              </a:gs>
              <a:gs pos="50000">
                <a:srgbClr val="FFFF00"/>
              </a:gs>
              <a:gs pos="100000">
                <a:srgbClr val="93930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31793" name="Text Box 109"/>
          <p:cNvSpPr txBox="1">
            <a:spLocks noChangeArrowheads="1"/>
          </p:cNvSpPr>
          <p:nvPr/>
        </p:nvSpPr>
        <p:spPr bwMode="auto">
          <a:xfrm>
            <a:off x="3726136" y="5853510"/>
            <a:ext cx="1117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TCP </a:t>
            </a:r>
            <a:r>
              <a:rPr kumimoji="1" lang="zh-CN" altLang="en-US" sz="18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连接</a:t>
            </a:r>
          </a:p>
        </p:txBody>
      </p:sp>
      <p:sp>
        <p:nvSpPr>
          <p:cNvPr id="31794" name="Freeform 110"/>
          <p:cNvSpPr>
            <a:spLocks/>
          </p:cNvSpPr>
          <p:nvPr/>
        </p:nvSpPr>
        <p:spPr bwMode="auto">
          <a:xfrm>
            <a:off x="1267098" y="5156597"/>
            <a:ext cx="200025" cy="892175"/>
          </a:xfrm>
          <a:custGeom>
            <a:avLst/>
            <a:gdLst>
              <a:gd name="T0" fmla="*/ 0 w 108"/>
              <a:gd name="T1" fmla="*/ 0 h 590"/>
              <a:gd name="T2" fmla="*/ 0 w 108"/>
              <a:gd name="T3" fmla="*/ 2147483646 h 590"/>
              <a:gd name="T4" fmla="*/ 2147483646 w 108"/>
              <a:gd name="T5" fmla="*/ 2147483646 h 5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" h="590">
                <a:moveTo>
                  <a:pt x="0" y="0"/>
                </a:moveTo>
                <a:lnTo>
                  <a:pt x="0" y="590"/>
                </a:lnTo>
                <a:lnTo>
                  <a:pt x="108" y="587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546498" y="5796755"/>
            <a:ext cx="5570538" cy="939403"/>
            <a:chOff x="1619250" y="5796361"/>
            <a:chExt cx="5570756" cy="939248"/>
          </a:xfrm>
        </p:grpSpPr>
        <p:sp>
          <p:nvSpPr>
            <p:cNvPr id="31796" name="TextBox 1"/>
            <p:cNvSpPr txBox="1">
              <a:spLocks noChangeArrowheads="1"/>
            </p:cNvSpPr>
            <p:nvPr/>
          </p:nvSpPr>
          <p:spPr bwMode="auto">
            <a:xfrm>
              <a:off x="1619250" y="6335499"/>
              <a:ext cx="55707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chemeClr val="tx2"/>
                  </a:solidFill>
                  <a:latin typeface="Tahoma" panose="020B0604030504040204" pitchFamily="34" charset="0"/>
                </a:rPr>
                <a:t>每次发送数据块大小由拥塞程度和流量控制确定</a:t>
              </a:r>
            </a:p>
          </p:txBody>
        </p:sp>
        <p:cxnSp>
          <p:nvCxnSpPr>
            <p:cNvPr id="4" name="直接箭头连接符 3"/>
            <p:cNvCxnSpPr/>
            <p:nvPr/>
          </p:nvCxnSpPr>
          <p:spPr>
            <a:xfrm flipH="1" flipV="1">
              <a:off x="2346353" y="5796361"/>
              <a:ext cx="256391" cy="42339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4356207" y="5829296"/>
              <a:ext cx="0" cy="40792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5832640" y="5807074"/>
              <a:ext cx="317512" cy="41268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59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052736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critics raved about his performance in 'Hamlet'.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27780"/>
              </p:ext>
            </p:extLst>
          </p:nvPr>
        </p:nvGraphicFramePr>
        <p:xfrm>
          <a:off x="611560" y="1772816"/>
          <a:ext cx="2232248" cy="88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critics r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691846"/>
              </p:ext>
            </p:extLst>
          </p:nvPr>
        </p:nvGraphicFramePr>
        <p:xfrm>
          <a:off x="611560" y="2708920"/>
          <a:ext cx="2232248" cy="88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2400" b="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aved</a:t>
                      </a:r>
                      <a:r>
                        <a:rPr lang="en-US" altLang="zh-CN" sz="24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about his 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07270"/>
              </p:ext>
            </p:extLst>
          </p:nvPr>
        </p:nvGraphicFramePr>
        <p:xfrm>
          <a:off x="611560" y="3645024"/>
          <a:ext cx="2232248" cy="88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performance in 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7698"/>
              </p:ext>
            </p:extLst>
          </p:nvPr>
        </p:nvGraphicFramePr>
        <p:xfrm>
          <a:off x="612672" y="4581128"/>
          <a:ext cx="2232248" cy="88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'Hamlet'.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80005"/>
              </p:ext>
            </p:extLst>
          </p:nvPr>
        </p:nvGraphicFramePr>
        <p:xfrm>
          <a:off x="611560" y="5551965"/>
          <a:ext cx="2232248" cy="88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序号：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4900"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……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1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47864" y="2924944"/>
            <a:ext cx="1800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TCP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确认</a:t>
            </a:r>
          </a:p>
        </p:txBody>
      </p:sp>
    </p:spTree>
    <p:extLst>
      <p:ext uri="{BB962C8B-B14F-4D97-AF65-F5344CB8AC3E}">
        <p14:creationId xmlns:p14="http://schemas.microsoft.com/office/powerpoint/2010/main" val="653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仿宋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仿宋" panose="02010609060101010101" pitchFamily="49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仿宋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仿宋" panose="02010609060101010101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仿宋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仿宋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</Template>
  <TotalTime>3397</TotalTime>
  <Words>3541</Words>
  <Application>Microsoft Office PowerPoint</Application>
  <PresentationFormat>全屏显示(4:3)</PresentationFormat>
  <Paragraphs>456</Paragraphs>
  <Slides>51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66" baseType="lpstr">
      <vt:lpstr>-apple-system</vt:lpstr>
      <vt:lpstr>仿宋</vt:lpstr>
      <vt:lpstr>黑体</vt:lpstr>
      <vt:lpstr>楷体_GB2312</vt:lpstr>
      <vt:lpstr>宋体</vt:lpstr>
      <vt:lpstr>微软雅黑</vt:lpstr>
      <vt:lpstr>Arial</vt:lpstr>
      <vt:lpstr>Tahoma</vt:lpstr>
      <vt:lpstr>Times New Roman</vt:lpstr>
      <vt:lpstr>Verdana</vt:lpstr>
      <vt:lpstr>Wingdings</vt:lpstr>
      <vt:lpstr>Wingdings 2</vt:lpstr>
      <vt:lpstr>1_Profile</vt:lpstr>
      <vt:lpstr>自定义设计方案</vt:lpstr>
      <vt:lpstr>1_自定义设计方案</vt:lpstr>
      <vt:lpstr>传输控制协议TCP</vt:lpstr>
      <vt:lpstr>传输控制协议TCP</vt:lpstr>
      <vt:lpstr>PowerPoint 演示文稿</vt:lpstr>
      <vt:lpstr>TCP报文</vt:lpstr>
      <vt:lpstr>TCP报文格式</vt:lpstr>
      <vt:lpstr>PowerPoint 演示文稿</vt:lpstr>
      <vt:lpstr>TCP 面向字节流的概念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wjm</cp:lastModifiedBy>
  <cp:revision>1229</cp:revision>
  <dcterms:created xsi:type="dcterms:W3CDTF">2003-05-27T06:14:28Z</dcterms:created>
  <dcterms:modified xsi:type="dcterms:W3CDTF">2023-04-24T15:41:17Z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0AD0DEB3781144BAB211C617DDE0A21D</vt:lpwstr>
  </property>
  <property fmtid="{D5CDD505-2E9C-101B-9397-08002B2CF9AE}" pid="3" name="KSOProductBuildVer">
    <vt:lpwstr>2052-11.1.0.10495</vt:lpwstr>
  </property>
</Properties>
</file>