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  <p:sldMasterId id="2147483791" r:id="rId2"/>
  </p:sldMasterIdLst>
  <p:notesMasterIdLst>
    <p:notesMasterId r:id="rId19"/>
  </p:notesMasterIdLst>
  <p:handoutMasterIdLst>
    <p:handoutMasterId r:id="rId20"/>
  </p:handoutMasterIdLst>
  <p:sldIdLst>
    <p:sldId id="329" r:id="rId3"/>
    <p:sldId id="262" r:id="rId4"/>
    <p:sldId id="331" r:id="rId5"/>
    <p:sldId id="468" r:id="rId6"/>
    <p:sldId id="265" r:id="rId7"/>
    <p:sldId id="469" r:id="rId8"/>
    <p:sldId id="471" r:id="rId9"/>
    <p:sldId id="466" r:id="rId10"/>
    <p:sldId id="472" r:id="rId11"/>
    <p:sldId id="458" r:id="rId12"/>
    <p:sldId id="459" r:id="rId13"/>
    <p:sldId id="480" r:id="rId14"/>
    <p:sldId id="481" r:id="rId15"/>
    <p:sldId id="463" r:id="rId16"/>
    <p:sldId id="462" r:id="rId17"/>
    <p:sldId id="46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FF"/>
    <a:srgbClr val="DDDDDD"/>
    <a:srgbClr val="663300"/>
    <a:srgbClr val="000066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581" autoAdjust="0"/>
  </p:normalViewPr>
  <p:slideViewPr>
    <p:cSldViewPr>
      <p:cViewPr varScale="1">
        <p:scale>
          <a:sx n="81" d="100"/>
          <a:sy n="81" d="100"/>
        </p:scale>
        <p:origin x="16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25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0528C5-4F50-428C-BDFC-1889481D6D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508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F303B7-C76E-4920-8650-7DA85B677D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721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76B352-EC4E-4FE8-89BF-D0E30983A766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9680A8-81E6-4048-9335-D118B23199E2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538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5543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640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80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27759"/>
      </p:ext>
    </p:extLst>
  </p:cSld>
  <p:clrMapOvr>
    <a:masterClrMapping/>
  </p:clrMapOvr>
  <p:transition spd="slow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418147382"/>
      </p:ext>
    </p:extLst>
  </p:cSld>
  <p:clrMapOvr>
    <a:masterClrMapping/>
  </p:clrMapOvr>
  <p:transition spd="slow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9137"/>
      </p:ext>
    </p:extLst>
  </p:cSld>
  <p:clrMapOvr>
    <a:masterClrMapping/>
  </p:clrMapOvr>
  <p:transition spd="slow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2B6D-6409-4D78-A9A2-07130FD4AB86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9ED94-B30D-4F13-875E-C85C6A5164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99892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1013-6600-4025-A9C5-3CEAE0D82085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497A2-8FAF-446F-88F8-D48E12DD75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63496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0B75-E0C9-44CD-BA78-8CAA4C41BEBF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9DCB3-F548-4996-954B-0D92D13212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62767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74A7A-791E-40D5-B439-B2C1484425BF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6038-BD54-4AB1-AE5B-C2CE28B45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13473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A7952-F91F-429D-8DC8-1DACD38CCFCE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616B4-C1CE-4962-9BBE-27473D956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17195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32656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590800"/>
            <a:ext cx="8001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55049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89BA-1958-4B30-8A7F-097677FCA8C4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A906-348F-491C-9715-09E9F8E882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9153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3B61-A553-428F-8A9F-0EBF17939BE7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D195D-918D-4332-9770-D444DF6E1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5260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3460-BDCA-46F0-B9B5-06C3DF3598CE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56F8F-5A81-4CC8-8848-77EF98FB23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42158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D22C-F2DC-4000-A549-947E818D5BB5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7B2E-C467-4617-B037-7E4A26CCE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05421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0E8F6-6327-4547-B0BE-BCCF1F505086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883E-B9F6-4E81-8A4A-81069E204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52275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34FA-B7D3-4D8E-A5C5-800D5BEC31D2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37058-A81A-4BA4-8A33-9ACE6D5D4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96826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500781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0108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646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7270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26737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11485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0251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2" name="Picture 15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7A4BAC6-35C7-4912-BC12-1E6177FEC965}" type="datetime11">
              <a:rPr lang="zh-CN" altLang="en-US"/>
              <a:pPr>
                <a:defRPr/>
              </a:pPr>
              <a:t>13:51:27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C95526-1711-4FEC-ADB1-C0F9D8C318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hu.edu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3213100"/>
            <a:ext cx="4256088" cy="712788"/>
          </a:xfrm>
        </p:spPr>
        <p:txBody>
          <a:bodyPr/>
          <a:lstStyle/>
          <a:p>
            <a:pPr algn="ctr" eaLnBrk="1" hangingPunct="1"/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域名系统</a:t>
            </a:r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endParaRPr lang="zh-CN" altLang="en-US" sz="320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1"/>
          <p:cNvSpPr>
            <a:spLocks noChangeArrowheads="1"/>
          </p:cNvSpPr>
          <p:nvPr/>
        </p:nvSpPr>
        <p:spPr bwMode="auto">
          <a:xfrm>
            <a:off x="3698875" y="5075238"/>
            <a:ext cx="2638425" cy="10001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1275" y="904875"/>
            <a:ext cx="5462588" cy="668338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树状结构的 </a:t>
            </a:r>
            <a:r>
              <a:rPr lang="en-US" altLang="zh-CN" sz="2800" smtClean="0"/>
              <a:t>DNS </a:t>
            </a:r>
            <a:r>
              <a:rPr lang="zh-CN" altLang="en-US" sz="2800" smtClean="0"/>
              <a:t>域名服务器 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CBDAB-E821-419A-A647-9ECFFE3C858D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15365" name="AutoShape 31"/>
          <p:cNvSpPr>
            <a:spLocks noChangeArrowheads="1"/>
          </p:cNvSpPr>
          <p:nvPr/>
        </p:nvSpPr>
        <p:spPr bwMode="auto">
          <a:xfrm>
            <a:off x="3751263" y="3959225"/>
            <a:ext cx="2638425" cy="10001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3184525" y="2663825"/>
            <a:ext cx="4318000" cy="392113"/>
            <a:chOff x="2294" y="572"/>
            <a:chExt cx="2450" cy="318"/>
          </a:xfrm>
        </p:grpSpPr>
        <p:sp>
          <p:nvSpPr>
            <p:cNvPr id="15398" name="Line 6"/>
            <p:cNvSpPr>
              <a:spLocks noChangeShapeType="1"/>
            </p:cNvSpPr>
            <p:nvPr/>
          </p:nvSpPr>
          <p:spPr bwMode="auto">
            <a:xfrm flipV="1">
              <a:off x="2294" y="572"/>
              <a:ext cx="108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7"/>
            <p:cNvSpPr>
              <a:spLocks noChangeShapeType="1"/>
            </p:cNvSpPr>
            <p:nvPr/>
          </p:nvSpPr>
          <p:spPr bwMode="auto">
            <a:xfrm>
              <a:off x="3474" y="572"/>
              <a:ext cx="0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8"/>
            <p:cNvSpPr>
              <a:spLocks noChangeShapeType="1"/>
            </p:cNvSpPr>
            <p:nvPr/>
          </p:nvSpPr>
          <p:spPr bwMode="auto">
            <a:xfrm flipH="1" flipV="1">
              <a:off x="3565" y="572"/>
              <a:ext cx="117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4391025" y="2143125"/>
            <a:ext cx="1758950" cy="496888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根域名服务器</a:t>
            </a:r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2232025" y="3055938"/>
            <a:ext cx="1758950" cy="496887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org 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域名服务器</a:t>
            </a: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4391025" y="3055938"/>
            <a:ext cx="1758950" cy="496887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cn 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域名服务器</a:t>
            </a: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6551613" y="3055938"/>
            <a:ext cx="1758950" cy="496887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edu 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域名服务器</a:t>
            </a:r>
          </a:p>
        </p:txBody>
      </p:sp>
      <p:grpSp>
        <p:nvGrpSpPr>
          <p:cNvPr id="15371" name="Group 13"/>
          <p:cNvGrpSpPr>
            <a:grpSpLocks/>
          </p:cNvGrpSpPr>
          <p:nvPr/>
        </p:nvGrpSpPr>
        <p:grpSpPr bwMode="auto">
          <a:xfrm>
            <a:off x="7027863" y="3552825"/>
            <a:ext cx="800100" cy="249238"/>
            <a:chOff x="2875" y="1143"/>
            <a:chExt cx="330" cy="132"/>
          </a:xfrm>
        </p:grpSpPr>
        <p:sp>
          <p:nvSpPr>
            <p:cNvPr id="15394" name="Line 14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5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6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7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8467725" y="2713038"/>
            <a:ext cx="744538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grpSp>
        <p:nvGrpSpPr>
          <p:cNvPr id="15373" name="Group 19"/>
          <p:cNvGrpSpPr>
            <a:grpSpLocks/>
          </p:cNvGrpSpPr>
          <p:nvPr/>
        </p:nvGrpSpPr>
        <p:grpSpPr bwMode="auto">
          <a:xfrm>
            <a:off x="2711450" y="3552825"/>
            <a:ext cx="800100" cy="249238"/>
            <a:chOff x="2875" y="1143"/>
            <a:chExt cx="330" cy="132"/>
          </a:xfrm>
        </p:grpSpPr>
        <p:sp>
          <p:nvSpPr>
            <p:cNvPr id="15390" name="Line 20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21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22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23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4" name="Line 24"/>
          <p:cNvSpPr>
            <a:spLocks noChangeShapeType="1"/>
          </p:cNvSpPr>
          <p:nvPr/>
        </p:nvSpPr>
        <p:spPr bwMode="auto">
          <a:xfrm>
            <a:off x="5402263" y="3552825"/>
            <a:ext cx="347662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>
            <a:off x="5375275" y="3552825"/>
            <a:ext cx="90488" cy="244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26"/>
          <p:cNvSpPr>
            <a:spLocks noChangeShapeType="1"/>
          </p:cNvSpPr>
          <p:nvPr/>
        </p:nvSpPr>
        <p:spPr bwMode="auto">
          <a:xfrm flipH="1">
            <a:off x="4949825" y="3552825"/>
            <a:ext cx="349250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 flipH="1">
            <a:off x="5076825" y="3552825"/>
            <a:ext cx="260350" cy="668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Rectangle 29"/>
          <p:cNvSpPr>
            <a:spLocks noChangeArrowheads="1"/>
          </p:cNvSpPr>
          <p:nvPr/>
        </p:nvSpPr>
        <p:spPr bwMode="auto">
          <a:xfrm>
            <a:off x="4151313" y="5214938"/>
            <a:ext cx="1733550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hhu.edu.cn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域名服务器</a:t>
            </a:r>
          </a:p>
        </p:txBody>
      </p:sp>
      <p:sp>
        <p:nvSpPr>
          <p:cNvPr id="15379" name="Line 30"/>
          <p:cNvSpPr>
            <a:spLocks noChangeShapeType="1"/>
          </p:cNvSpPr>
          <p:nvPr/>
        </p:nvSpPr>
        <p:spPr bwMode="auto">
          <a:xfrm>
            <a:off x="5029200" y="4714875"/>
            <a:ext cx="0" cy="498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32"/>
          <p:cNvSpPr>
            <a:spLocks noChangeShapeType="1"/>
          </p:cNvSpPr>
          <p:nvPr/>
        </p:nvSpPr>
        <p:spPr bwMode="auto">
          <a:xfrm flipH="1" flipV="1">
            <a:off x="6059488" y="5703888"/>
            <a:ext cx="1287462" cy="180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Text Box 33"/>
          <p:cNvSpPr txBox="1">
            <a:spLocks noChangeArrowheads="1"/>
          </p:cNvSpPr>
          <p:nvPr/>
        </p:nvSpPr>
        <p:spPr bwMode="auto">
          <a:xfrm>
            <a:off x="7235825" y="5645150"/>
            <a:ext cx="1979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河海大学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权限域名服务器</a:t>
            </a:r>
          </a:p>
        </p:txBody>
      </p:sp>
      <p:grpSp>
        <p:nvGrpSpPr>
          <p:cNvPr id="15382" name="Group 34"/>
          <p:cNvGrpSpPr>
            <a:grpSpLocks/>
          </p:cNvGrpSpPr>
          <p:nvPr/>
        </p:nvGrpSpPr>
        <p:grpSpPr bwMode="auto">
          <a:xfrm>
            <a:off x="-92075" y="2889250"/>
            <a:ext cx="9113838" cy="830263"/>
            <a:chOff x="158" y="799"/>
            <a:chExt cx="5444" cy="454"/>
          </a:xfrm>
        </p:grpSpPr>
        <p:sp>
          <p:nvSpPr>
            <p:cNvPr id="15388" name="Line 35"/>
            <p:cNvSpPr>
              <a:spLocks noChangeShapeType="1"/>
            </p:cNvSpPr>
            <p:nvPr/>
          </p:nvSpPr>
          <p:spPr bwMode="auto">
            <a:xfrm>
              <a:off x="158" y="799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36"/>
            <p:cNvSpPr>
              <a:spLocks noChangeShapeType="1"/>
            </p:cNvSpPr>
            <p:nvPr/>
          </p:nvSpPr>
          <p:spPr bwMode="auto">
            <a:xfrm>
              <a:off x="158" y="1253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3" name="Text Box 37"/>
          <p:cNvSpPr txBox="1">
            <a:spLocks noChangeArrowheads="1"/>
          </p:cNvSpPr>
          <p:nvPr/>
        </p:nvSpPr>
        <p:spPr bwMode="auto">
          <a:xfrm>
            <a:off x="31750" y="4567238"/>
            <a:ext cx="196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权限域名服务器</a:t>
            </a:r>
          </a:p>
        </p:txBody>
      </p:sp>
      <p:sp>
        <p:nvSpPr>
          <p:cNvPr id="15384" name="Text Box 38"/>
          <p:cNvSpPr txBox="1">
            <a:spLocks noChangeArrowheads="1"/>
          </p:cNvSpPr>
          <p:nvPr/>
        </p:nvSpPr>
        <p:spPr bwMode="auto">
          <a:xfrm>
            <a:off x="149225" y="220027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根域名服务器</a:t>
            </a:r>
          </a:p>
        </p:txBody>
      </p:sp>
      <p:sp>
        <p:nvSpPr>
          <p:cNvPr id="15385" name="Text Box 39"/>
          <p:cNvSpPr txBox="1">
            <a:spLocks noChangeArrowheads="1"/>
          </p:cNvSpPr>
          <p:nvPr/>
        </p:nvSpPr>
        <p:spPr bwMode="auto">
          <a:xfrm>
            <a:off x="31750" y="3087688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顶级域名服务器</a:t>
            </a:r>
          </a:p>
        </p:txBody>
      </p:sp>
      <p:sp>
        <p:nvSpPr>
          <p:cNvPr id="15386" name="Line 40"/>
          <p:cNvSpPr>
            <a:spLocks noChangeShapeType="1"/>
          </p:cNvSpPr>
          <p:nvPr/>
        </p:nvSpPr>
        <p:spPr bwMode="auto">
          <a:xfrm>
            <a:off x="1985963" y="2060575"/>
            <a:ext cx="0" cy="39004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Rectangle 43"/>
          <p:cNvSpPr>
            <a:spLocks noChangeArrowheads="1"/>
          </p:cNvSpPr>
          <p:nvPr/>
        </p:nvSpPr>
        <p:spPr bwMode="auto">
          <a:xfrm>
            <a:off x="4140200" y="4217988"/>
            <a:ext cx="1760538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edu.com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域名服务器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81075"/>
            <a:ext cx="8001000" cy="5953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根域名服务器（最高层次的域名服务器）</a:t>
            </a:r>
            <a:endParaRPr lang="en-US" altLang="zh-CN" sz="3200" kern="12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8347075" cy="47513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/>
              <a:t>根域名服务器是最重要的域名服务器。所有的根域名服务器都知道所有的顶级域名服务器的域名和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/>
              <a:t>不管是哪一个本地域名服务器，若要对因特网上任何一个域名进行解析，只要自己无法解析，就首先求助于根域名服务器。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/>
              <a:t>在因特网上共有</a:t>
            </a:r>
            <a:r>
              <a:rPr lang="en-US" altLang="zh-CN" sz="2600" smtClean="0"/>
              <a:t>13 </a:t>
            </a:r>
            <a:r>
              <a:rPr lang="zh-CN" altLang="en-US" sz="2600" smtClean="0"/>
              <a:t>个不同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地址的根域名服务器，它们的名字是用一个英文字母命名，从</a:t>
            </a:r>
            <a:r>
              <a:rPr lang="en-US" altLang="zh-CN" sz="2600" smtClean="0"/>
              <a:t>a </a:t>
            </a:r>
            <a:r>
              <a:rPr lang="zh-CN" altLang="en-US" sz="2600" smtClean="0"/>
              <a:t>一直到 </a:t>
            </a:r>
            <a:r>
              <a:rPr lang="en-US" altLang="zh-CN" sz="2600" smtClean="0"/>
              <a:t>m</a:t>
            </a:r>
            <a:r>
              <a:rPr lang="zh-CN" altLang="en-US" sz="2600" smtClean="0"/>
              <a:t>（前</a:t>
            </a:r>
            <a:r>
              <a:rPr lang="en-US" altLang="zh-CN" sz="2600" smtClean="0"/>
              <a:t>13 </a:t>
            </a:r>
            <a:r>
              <a:rPr lang="zh-CN" altLang="en-US" sz="2600" smtClean="0"/>
              <a:t>个字母）。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06B3D1-09CE-4CD1-B925-2C30F70F036D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36613"/>
            <a:ext cx="6470650" cy="7127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顶级域名服务器（即 </a:t>
            </a:r>
            <a:r>
              <a:rPr lang="en-US" altLang="zh-CN" sz="3200" kern="12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TLD </a:t>
            </a:r>
            <a:r>
              <a:rPr lang="zh-CN" altLang="en-US" sz="3200" kern="12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服务器）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16113"/>
            <a:ext cx="8248650" cy="1081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solidFill>
                  <a:srgbClr val="FF0000"/>
                </a:solidFill>
              </a:rPr>
              <a:t>功能</a:t>
            </a:r>
            <a:r>
              <a:rPr lang="zh-CN" altLang="en-US" sz="2600" dirty="0" smtClean="0"/>
              <a:t>：负责管理在该顶级域名服务器注册的所有</a:t>
            </a:r>
            <a:r>
              <a:rPr lang="zh-CN" altLang="en-US" sz="2600" dirty="0" smtClean="0">
                <a:solidFill>
                  <a:srgbClr val="FF0000"/>
                </a:solidFill>
              </a:rPr>
              <a:t>二级</a:t>
            </a:r>
            <a:r>
              <a:rPr lang="zh-CN" altLang="en-US" sz="2600" dirty="0" smtClean="0"/>
              <a:t>域名</a:t>
            </a:r>
            <a:r>
              <a:rPr lang="en-US" altLang="zh-CN" sz="2600" dirty="0" smtClean="0"/>
              <a:t>.</a:t>
            </a:r>
          </a:p>
          <a:p>
            <a:pPr eaLnBrk="1" hangingPunct="1">
              <a:defRPr/>
            </a:pPr>
            <a:endParaRPr lang="zh-CN" altLang="en-US" sz="2600" dirty="0" smtClean="0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BCE20C-46EA-45CA-A75B-4E83636EAE9D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0075" y="2852738"/>
            <a:ext cx="824865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kern="0" dirty="0" smtClean="0"/>
              <a:t>如</a:t>
            </a:r>
            <a:r>
              <a:rPr lang="en-US" altLang="zh-CN" sz="2600" kern="0" dirty="0" smtClean="0">
                <a:solidFill>
                  <a:srgbClr val="0070C0"/>
                </a:solidFill>
              </a:rPr>
              <a:t>.</a:t>
            </a:r>
            <a:r>
              <a:rPr lang="en-US" altLang="zh-CN" sz="2600" kern="0" dirty="0" err="1" smtClean="0">
                <a:solidFill>
                  <a:srgbClr val="0070C0"/>
                </a:solidFill>
              </a:rPr>
              <a:t>cn</a:t>
            </a:r>
            <a:r>
              <a:rPr lang="zh-CN" altLang="en-US" sz="2600" kern="0" dirty="0" smtClean="0">
                <a:solidFill>
                  <a:srgbClr val="0070C0"/>
                </a:solidFill>
              </a:rPr>
              <a:t>顶级域名服务器</a:t>
            </a:r>
            <a:r>
              <a:rPr lang="zh-CN" altLang="en-US" sz="2600" kern="0" dirty="0" smtClean="0"/>
              <a:t>，负责所有</a:t>
            </a:r>
            <a:r>
              <a:rPr lang="en-US" altLang="zh-CN" sz="2600" kern="0" dirty="0" smtClean="0"/>
              <a:t>.</a:t>
            </a:r>
            <a:r>
              <a:rPr lang="en-US" altLang="zh-CN" sz="2600" kern="0" dirty="0" err="1" smtClean="0"/>
              <a:t>cn</a:t>
            </a:r>
            <a:r>
              <a:rPr lang="zh-CN" altLang="en-US" sz="2600" kern="0" dirty="0" smtClean="0"/>
              <a:t>作为顶级域名的二级域名的解析。域名解析是逐级进行的，如要解析</a:t>
            </a:r>
            <a:r>
              <a:rPr lang="en-US" altLang="zh-CN" sz="2600" kern="0" dirty="0" smtClean="0"/>
              <a:t>www.hhu.edu.cn,</a:t>
            </a:r>
            <a:r>
              <a:rPr lang="zh-CN" altLang="en-US" sz="2600" kern="0" dirty="0" smtClean="0"/>
              <a:t>那么首先向</a:t>
            </a:r>
            <a:r>
              <a:rPr lang="en-US" altLang="zh-CN" sz="2600" kern="0" dirty="0" smtClean="0">
                <a:solidFill>
                  <a:srgbClr val="0070C0"/>
                </a:solidFill>
              </a:rPr>
              <a:t>.</a:t>
            </a:r>
            <a:r>
              <a:rPr lang="en-US" altLang="zh-CN" sz="2600" kern="0" dirty="0" err="1" smtClean="0">
                <a:solidFill>
                  <a:srgbClr val="0070C0"/>
                </a:solidFill>
              </a:rPr>
              <a:t>cn</a:t>
            </a:r>
            <a:r>
              <a:rPr lang="zh-CN" altLang="en-US" sz="2600" kern="0" dirty="0" smtClean="0">
                <a:solidFill>
                  <a:srgbClr val="0070C0"/>
                </a:solidFill>
              </a:rPr>
              <a:t>顶级域名服务器</a:t>
            </a:r>
            <a:r>
              <a:rPr lang="zh-CN" altLang="en-US" sz="2600" kern="0" dirty="0" smtClean="0"/>
              <a:t>询问</a:t>
            </a:r>
            <a:r>
              <a:rPr lang="en-US" altLang="zh-CN" sz="2600" kern="0" dirty="0" smtClean="0"/>
              <a:t>.edu.cn</a:t>
            </a:r>
            <a:r>
              <a:rPr lang="zh-CN" altLang="en-US" sz="2600" kern="0" dirty="0" smtClean="0"/>
              <a:t>域名服务器的地址。</a:t>
            </a:r>
            <a:endParaRPr lang="en-US" altLang="zh-CN" sz="2600" kern="0" dirty="0" smtClean="0"/>
          </a:p>
          <a:p>
            <a:pPr>
              <a:lnSpc>
                <a:spcPct val="120000"/>
              </a:lnSpc>
              <a:defRPr/>
            </a:pPr>
            <a:endParaRPr lang="zh-CN" altLang="en-US" sz="26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981075"/>
            <a:ext cx="3136900" cy="568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权限域名服务器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16113"/>
            <a:ext cx="8001000" cy="213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smtClean="0"/>
              <a:t>负责一个域下的域名服务器。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smtClean="0"/>
              <a:t>当一个权限域名服务器还不能给出最后的查询回答时，就会告诉发出查询请求的 </a:t>
            </a:r>
            <a:r>
              <a:rPr lang="en-US" altLang="zh-CN" sz="2600" smtClean="0"/>
              <a:t>DNS </a:t>
            </a:r>
            <a:r>
              <a:rPr lang="zh-CN" altLang="en-US" sz="2600" smtClean="0"/>
              <a:t>客户，下一步应当找哪一个权限域名服务器。 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67FBE6-A434-47BF-AAD3-53A899CF5518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981075"/>
            <a:ext cx="5581650" cy="5619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本地域名服务器采用迭代查询 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4EA262-EF13-4C42-AD3B-03F2DB17832B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pic>
        <p:nvPicPr>
          <p:cNvPr id="19460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2804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49325"/>
            <a:ext cx="3352800" cy="6413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域名的解析过程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00213"/>
            <a:ext cx="8713787" cy="48244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smtClean="0"/>
              <a:t>主机向本地域名服务器的查询。如果主机所询问的本地域名服务器不知道被查询域名的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地址，那么本地域名服务器就以 </a:t>
            </a:r>
            <a:r>
              <a:rPr lang="en-US" altLang="zh-CN" sz="2600" smtClean="0"/>
              <a:t>DNS </a:t>
            </a:r>
            <a:r>
              <a:rPr lang="zh-CN" altLang="en-US" sz="2600" smtClean="0"/>
              <a:t>客户的身份，向其他根域名服务器继续发出查询请求报文。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smtClean="0"/>
              <a:t>本地域名服务器向根域名服务器的查询通常是采用</a:t>
            </a:r>
            <a:r>
              <a:rPr lang="zh-CN" altLang="en-US" sz="2600" smtClean="0">
                <a:solidFill>
                  <a:srgbClr val="CC0000"/>
                </a:solidFill>
              </a:rPr>
              <a:t>迭代查询</a:t>
            </a:r>
            <a:r>
              <a:rPr lang="zh-CN" altLang="en-US" sz="2600" smtClean="0"/>
              <a:t>。当根域名服务器收到本地域名服务器的迭代查询请求报文时，要么给出所要查询的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地址，要么告诉本地域名服务器：</a:t>
            </a:r>
            <a:r>
              <a:rPr lang="zh-CN" altLang="en-US" sz="2600" smtClean="0">
                <a:latin typeface="Arial" panose="020B0604020202020204" pitchFamily="34" charset="0"/>
              </a:rPr>
              <a:t>“</a:t>
            </a:r>
            <a:r>
              <a:rPr lang="zh-CN" altLang="en-US" sz="2600" smtClean="0"/>
              <a:t>你下一步应当向哪一个域名服务器进行查询</a:t>
            </a:r>
            <a:r>
              <a:rPr lang="zh-CN" altLang="en-US" sz="2600" smtClean="0">
                <a:latin typeface="Arial" panose="020B0604020202020204" pitchFamily="34" charset="0"/>
              </a:rPr>
              <a:t>”</a:t>
            </a:r>
            <a:r>
              <a:rPr lang="zh-CN" altLang="en-US" sz="2600" smtClean="0"/>
              <a:t>。然后让本地域名服务器进行后续的查询。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B55F70-AF2E-4493-914D-45C295DD3F63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81075"/>
            <a:ext cx="4032250" cy="641350"/>
          </a:xfrm>
        </p:spPr>
        <p:txBody>
          <a:bodyPr/>
          <a:lstStyle/>
          <a:p>
            <a:pPr algn="ctr" eaLnBrk="1" hangingPunct="1"/>
            <a:r>
              <a:rPr lang="zh-CN" altLang="en-US" sz="3200" smtClean="0"/>
              <a:t>域名解析的高速缓存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351837" cy="34559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smtClean="0"/>
              <a:t>每个域名服务器都维护一个高速缓存，存放最近用过的名字以及从何处获得名字映射信息的记录。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smtClean="0"/>
              <a:t>可大大减轻根域名服务器的负荷，使因特网上的 </a:t>
            </a:r>
            <a:r>
              <a:rPr lang="en-US" altLang="zh-CN" sz="2800" smtClean="0"/>
              <a:t>DNS </a:t>
            </a:r>
            <a:r>
              <a:rPr lang="zh-CN" altLang="en-US" sz="2800" smtClean="0"/>
              <a:t>查询请求和回答报文的数量大为减少。 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smtClean="0"/>
              <a:t>为保持高速缓存中的内容正确，域名服务器应为每项内容设置计时器，并处理超过合理时间的项。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609678-1A87-4B16-8981-DBB7B4D864B5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98525"/>
            <a:ext cx="6840538" cy="6477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域名系统</a:t>
            </a:r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 </a:t>
            </a:r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Domain Name System</a:t>
            </a:r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20938"/>
            <a:ext cx="8569325" cy="342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域  名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500" b="1" smtClean="0">
                <a:ea typeface="楷体_GB2312" pitchFamily="49" charset="-122"/>
              </a:rPr>
              <a:t> 用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字符</a:t>
            </a:r>
            <a:r>
              <a:rPr lang="zh-CN" altLang="en-US" sz="2500" b="1" smtClean="0">
                <a:ea typeface="楷体_GB2312" pitchFamily="49" charset="-122"/>
              </a:rPr>
              <a:t>表示的网络主机名，是一种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主机标识符</a:t>
            </a:r>
            <a:r>
              <a:rPr lang="zh-CN" altLang="en-US" sz="2500" b="1" smtClean="0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500" b="1" smtClean="0">
                <a:solidFill>
                  <a:schemeClr val="tx2"/>
                </a:solidFill>
                <a:ea typeface="楷体_GB2312" pitchFamily="49" charset="-122"/>
              </a:rPr>
              <a:t>IP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地址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数字型</a:t>
            </a:r>
            <a:r>
              <a:rPr lang="zh-CN" altLang="en-US" sz="2500" b="1" smtClean="0">
                <a:ea typeface="楷体_GB2312" pitchFamily="49" charset="-122"/>
              </a:rPr>
              <a:t>，难于记忆与理解；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域  名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字符型</a:t>
            </a:r>
            <a:r>
              <a:rPr lang="zh-CN" altLang="en-US" sz="2500" b="1" smtClean="0">
                <a:ea typeface="楷体_GB2312" pitchFamily="49" charset="-122"/>
              </a:rPr>
              <a:t>，直观，便于记忆与理解；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500" b="1" smtClean="0">
                <a:solidFill>
                  <a:schemeClr val="tx2"/>
                </a:solidFill>
                <a:ea typeface="楷体_GB2312" pitchFamily="49" charset="-122"/>
              </a:rPr>
              <a:t>IP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地址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500" b="1" smtClean="0">
                <a:ea typeface="楷体_GB2312" pitchFamily="49" charset="-122"/>
              </a:rPr>
              <a:t> 用于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网络层</a:t>
            </a:r>
            <a:r>
              <a:rPr lang="zh-CN" altLang="en-US" sz="2500" b="1" smtClean="0">
                <a:ea typeface="楷体_GB2312" pitchFamily="49" charset="-122"/>
              </a:rPr>
              <a:t>； 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域    名</a:t>
            </a:r>
            <a:r>
              <a:rPr lang="zh-CN" altLang="en-US" sz="2500" b="1" smtClean="0">
                <a:ea typeface="楷体_GB2312" pitchFamily="49" charset="-122"/>
              </a:rPr>
              <a:t> 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500" b="1" smtClean="0">
                <a:ea typeface="楷体_GB2312" pitchFamily="49" charset="-122"/>
              </a:rPr>
              <a:t> 用于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应用层</a:t>
            </a:r>
            <a:r>
              <a:rPr lang="zh-CN" altLang="en-US" sz="2500" b="1" smtClean="0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500" b="1" smtClean="0">
                <a:ea typeface="楷体_GB2312" pitchFamily="49" charset="-122"/>
              </a:rPr>
              <a:t>IP</a:t>
            </a:r>
            <a:r>
              <a:rPr lang="zh-CN" altLang="en-US" sz="2500" b="1" smtClean="0">
                <a:ea typeface="楷体_GB2312" pitchFamily="49" charset="-122"/>
              </a:rPr>
              <a:t>地址与域名都应该是</a:t>
            </a:r>
            <a:r>
              <a:rPr lang="zh-CN" altLang="en-US" sz="2500" b="1" smtClean="0">
                <a:solidFill>
                  <a:schemeClr val="tx2"/>
                </a:solidFill>
                <a:ea typeface="楷体_GB2312" pitchFamily="49" charset="-122"/>
              </a:rPr>
              <a:t>全网惟一</a:t>
            </a:r>
            <a:r>
              <a:rPr lang="zh-CN" altLang="en-US" sz="2500" b="1" smtClean="0">
                <a:ea typeface="楷体_GB2312" pitchFamily="49" charset="-122"/>
              </a:rPr>
              <a:t>的，并且它们之间具有对应关系。</a:t>
            </a:r>
            <a:r>
              <a:rPr lang="zh-CN" altLang="en-US" sz="2500" b="1" smtClean="0">
                <a:solidFill>
                  <a:srgbClr val="FF0000"/>
                </a:solidFill>
                <a:ea typeface="楷体_GB2312" pitchFamily="49" charset="-122"/>
              </a:rPr>
              <a:t>域名到</a:t>
            </a:r>
            <a:r>
              <a:rPr lang="en-US" altLang="zh-CN" sz="2500" b="1" smtClean="0">
                <a:solidFill>
                  <a:srgbClr val="FF0000"/>
                </a:solidFill>
                <a:ea typeface="楷体_GB2312" pitchFamily="49" charset="-122"/>
              </a:rPr>
              <a:t>IP</a:t>
            </a:r>
            <a:r>
              <a:rPr lang="zh-CN" altLang="en-US" sz="2500" b="1" smtClean="0">
                <a:solidFill>
                  <a:srgbClr val="FF0000"/>
                </a:solidFill>
                <a:ea typeface="楷体_GB2312" pitchFamily="49" charset="-122"/>
              </a:rPr>
              <a:t>地址转换由域名系统完成。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F736E8-FA0A-47BC-A57F-EFFD0195FC94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7173" name="矩形 2"/>
          <p:cNvSpPr>
            <a:spLocks noChangeArrowheads="1"/>
          </p:cNvSpPr>
          <p:nvPr/>
        </p:nvSpPr>
        <p:spPr bwMode="auto">
          <a:xfrm>
            <a:off x="395288" y="1743075"/>
            <a:ext cx="7756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u="sng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1.为什么有了</a:t>
            </a:r>
            <a:r>
              <a:rPr lang="en-US" altLang="zh-CN" sz="2800" b="1" u="sng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b="1" u="sng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地址，还需要域名?</a:t>
            </a:r>
            <a:br>
              <a:rPr lang="zh-CN" altLang="en-US" sz="2800" b="1" u="sng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66788"/>
            <a:ext cx="4392613" cy="5667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Internet</a:t>
            </a:r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域名结构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ea typeface="楷体_GB2312" pitchFamily="49" charset="-122"/>
              </a:rPr>
              <a:t>TCP/IP</a:t>
            </a:r>
            <a:r>
              <a:rPr lang="zh-CN" altLang="en-US" sz="2400" b="1" smtClean="0">
                <a:ea typeface="楷体_GB2312" pitchFamily="49" charset="-122"/>
              </a:rPr>
              <a:t>协议中规定的层次型名字管理机制叫做域名系统；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ea typeface="楷体_GB2312" pitchFamily="49" charset="-122"/>
              </a:rPr>
              <a:t>域名系统将整个</a:t>
            </a:r>
            <a:r>
              <a:rPr lang="en-US" altLang="zh-CN" sz="2400" b="1" smtClean="0">
                <a:ea typeface="楷体_GB2312" pitchFamily="49" charset="-122"/>
              </a:rPr>
              <a:t>Internet</a:t>
            </a:r>
            <a:r>
              <a:rPr lang="zh-CN" altLang="en-US" sz="2400" b="1" smtClean="0">
                <a:ea typeface="楷体_GB2312" pitchFamily="49" charset="-122"/>
              </a:rPr>
              <a:t>划分为多个顶级域，并为每个顶级域规定了通用的顶级域名；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ea typeface="楷体_GB2312" pitchFamily="49" charset="-122"/>
              </a:rPr>
              <a:t>Internet</a:t>
            </a:r>
            <a:r>
              <a:rPr lang="zh-CN" altLang="en-US" sz="2400" b="1" smtClean="0">
                <a:ea typeface="楷体_GB2312" pitchFamily="49" charset="-122"/>
              </a:rPr>
              <a:t>主机域名的一般格式为：  </a:t>
            </a:r>
            <a:r>
              <a:rPr lang="zh-CN" altLang="en-US" sz="2400" b="1" u="sng" smtClean="0">
                <a:solidFill>
                  <a:srgbClr val="0000CC"/>
                </a:solidFill>
                <a:ea typeface="楷体_GB2312" pitchFamily="49" charset="-12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zh-CN" altLang="en-US" sz="240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400" smtClean="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105357-4FA4-4BC9-B0F7-556D9E21B52B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  <p:sp>
        <p:nvSpPr>
          <p:cNvPr id="8197" name="AutoShape 6"/>
          <p:cNvSpPr>
            <a:spLocks noChangeAspect="1" noChangeArrowheads="1" noTextEdit="1"/>
          </p:cNvSpPr>
          <p:nvPr/>
        </p:nvSpPr>
        <p:spPr bwMode="auto">
          <a:xfrm>
            <a:off x="900113" y="4121150"/>
            <a:ext cx="7632700" cy="175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303588" y="3787775"/>
            <a:ext cx="132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主机域名</a:t>
            </a:r>
            <a:endParaRPr lang="zh-CN" altLang="en-US" sz="1800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763713" y="5445125"/>
            <a:ext cx="553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主机名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三级域名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二级域名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顶级域名</a:t>
            </a:r>
            <a:endParaRPr lang="zh-CN" altLang="en-US" sz="1800" b="1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H="1">
            <a:off x="1920875" y="4284663"/>
            <a:ext cx="1581150" cy="995362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H="1">
            <a:off x="3698875" y="4284663"/>
            <a:ext cx="196850" cy="995362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4291013" y="4284663"/>
            <a:ext cx="1185862" cy="995362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4686300" y="4284663"/>
            <a:ext cx="2371725" cy="995362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2762250" y="5778500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www.hhu.edu.cn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66788"/>
            <a:ext cx="4392613" cy="5667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Internet</a:t>
            </a:r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域名结构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B6B6A6-1D2C-45CE-A629-61A8E0293952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2652713" y="1828800"/>
            <a:ext cx="2714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www.hhu.edu.cn</a:t>
            </a:r>
            <a:endParaRPr lang="en-US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ftp.hhu.edu.cn</a:t>
            </a:r>
            <a:endParaRPr lang="zh-CN" altLang="en-US" b="1"/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2687638" y="3578225"/>
            <a:ext cx="368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www.cies.hhu.edu.cn</a:t>
            </a:r>
            <a:endParaRPr lang="zh-CN" altLang="en-US" b="1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687638" y="2911475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www.126.com</a:t>
            </a:r>
            <a:endParaRPr lang="zh-CN" altLang="en-US" b="1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2687638" y="4365625"/>
            <a:ext cx="3684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ftp.cies.hhu.edu.cn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79438" y="950913"/>
            <a:ext cx="6356350" cy="569912"/>
          </a:xfrm>
        </p:spPr>
        <p:txBody>
          <a:bodyPr anchor="b"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3.Internet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域名空间的树状结构 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8BD028-53DE-4189-88D9-BAF343AF5924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24088" y="200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5" name="AutoShape 5"/>
          <p:cNvSpPr>
            <a:spLocks noChangeAspect="1" noChangeArrowheads="1" noTextEdit="1"/>
          </p:cNvSpPr>
          <p:nvPr/>
        </p:nvSpPr>
        <p:spPr bwMode="auto">
          <a:xfrm>
            <a:off x="312738" y="1674813"/>
            <a:ext cx="8280400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763713" y="2916238"/>
            <a:ext cx="46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endParaRPr lang="en-US" altLang="zh-CN" sz="240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3584575" y="2916238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com</a:t>
            </a:r>
            <a:endParaRPr lang="en-US" altLang="zh-CN" sz="240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370138" y="2916238"/>
            <a:ext cx="46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edu</a:t>
            </a:r>
            <a:endParaRPr lang="en-US" altLang="zh-CN" sz="24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978150" y="2916238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gov</a:t>
            </a:r>
            <a:endParaRPr lang="en-US" altLang="zh-CN" sz="2400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4192588" y="2916238"/>
            <a:ext cx="46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mil</a:t>
            </a:r>
            <a:endParaRPr lang="en-US" altLang="zh-CN" sz="2400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4799013" y="2916238"/>
            <a:ext cx="46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net</a:t>
            </a:r>
            <a:endParaRPr lang="en-US" altLang="zh-CN" sz="2400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064250" y="2916238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cn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6672263" y="2916238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uk</a:t>
            </a:r>
            <a:endParaRPr lang="en-US" altLang="zh-CN" sz="2400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7278688" y="2916238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jp</a:t>
            </a:r>
            <a:endParaRPr lang="en-US" altLang="zh-CN" sz="2400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7818438" y="2900363"/>
            <a:ext cx="46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en-US" altLang="zh-CN" sz="2400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5407025" y="2916238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org</a:t>
            </a:r>
            <a:endParaRPr lang="en-US" altLang="zh-CN" sz="2400"/>
          </a:p>
        </p:txBody>
      </p:sp>
      <p:sp>
        <p:nvSpPr>
          <p:cNvPr id="10257" name="Freeform 18"/>
          <p:cNvSpPr>
            <a:spLocks noEditPoints="1"/>
          </p:cNvSpPr>
          <p:nvPr/>
        </p:nvSpPr>
        <p:spPr bwMode="auto">
          <a:xfrm>
            <a:off x="1947863" y="2152650"/>
            <a:ext cx="15875" cy="360363"/>
          </a:xfrm>
          <a:custGeom>
            <a:avLst/>
            <a:gdLst>
              <a:gd name="T0" fmla="*/ 2147483646 w 16"/>
              <a:gd name="T1" fmla="*/ 2147483646 h 352"/>
              <a:gd name="T2" fmla="*/ 2147483646 w 16"/>
              <a:gd name="T3" fmla="*/ 2147483646 h 352"/>
              <a:gd name="T4" fmla="*/ 2147483646 w 16"/>
              <a:gd name="T5" fmla="*/ 2147483646 h 352"/>
              <a:gd name="T6" fmla="*/ 0 w 16"/>
              <a:gd name="T7" fmla="*/ 2147483646 h 352"/>
              <a:gd name="T8" fmla="*/ 0 w 16"/>
              <a:gd name="T9" fmla="*/ 2147483646 h 352"/>
              <a:gd name="T10" fmla="*/ 2147483646 w 16"/>
              <a:gd name="T11" fmla="*/ 0 h 352"/>
              <a:gd name="T12" fmla="*/ 2147483646 w 16"/>
              <a:gd name="T13" fmla="*/ 2147483646 h 352"/>
              <a:gd name="T14" fmla="*/ 2147483646 w 16"/>
              <a:gd name="T15" fmla="*/ 2147483646 h 352"/>
              <a:gd name="T16" fmla="*/ 2147483646 w 16"/>
              <a:gd name="T17" fmla="*/ 2147483646 h 352"/>
              <a:gd name="T18" fmla="*/ 2147483646 w 16"/>
              <a:gd name="T19" fmla="*/ 2147483646 h 352"/>
              <a:gd name="T20" fmla="*/ 0 w 16"/>
              <a:gd name="T21" fmla="*/ 2147483646 h 352"/>
              <a:gd name="T22" fmla="*/ 0 w 16"/>
              <a:gd name="T23" fmla="*/ 2147483646 h 352"/>
              <a:gd name="T24" fmla="*/ 2147483646 w 16"/>
              <a:gd name="T25" fmla="*/ 2147483646 h 352"/>
              <a:gd name="T26" fmla="*/ 2147483646 w 16"/>
              <a:gd name="T27" fmla="*/ 2147483646 h 352"/>
              <a:gd name="T28" fmla="*/ 2147483646 w 16"/>
              <a:gd name="T29" fmla="*/ 2147483646 h 352"/>
              <a:gd name="T30" fmla="*/ 2147483646 w 16"/>
              <a:gd name="T31" fmla="*/ 2147483646 h 352"/>
              <a:gd name="T32" fmla="*/ 2147483646 w 16"/>
              <a:gd name="T33" fmla="*/ 2147483646 h 352"/>
              <a:gd name="T34" fmla="*/ 0 w 16"/>
              <a:gd name="T35" fmla="*/ 2147483646 h 352"/>
              <a:gd name="T36" fmla="*/ 0 w 16"/>
              <a:gd name="T37" fmla="*/ 2147483646 h 352"/>
              <a:gd name="T38" fmla="*/ 2147483646 w 16"/>
              <a:gd name="T39" fmla="*/ 2147483646 h 352"/>
              <a:gd name="T40" fmla="*/ 2147483646 w 16"/>
              <a:gd name="T41" fmla="*/ 2147483646 h 352"/>
              <a:gd name="T42" fmla="*/ 2147483646 w 16"/>
              <a:gd name="T43" fmla="*/ 2147483646 h 352"/>
              <a:gd name="T44" fmla="*/ 2147483646 w 16"/>
              <a:gd name="T45" fmla="*/ 2147483646 h 352"/>
              <a:gd name="T46" fmla="*/ 2147483646 w 16"/>
              <a:gd name="T47" fmla="*/ 2147483646 h 352"/>
              <a:gd name="T48" fmla="*/ 0 w 16"/>
              <a:gd name="T49" fmla="*/ 2147483646 h 352"/>
              <a:gd name="T50" fmla="*/ 0 w 16"/>
              <a:gd name="T51" fmla="*/ 2147483646 h 352"/>
              <a:gd name="T52" fmla="*/ 2147483646 w 16"/>
              <a:gd name="T53" fmla="*/ 2147483646 h 352"/>
              <a:gd name="T54" fmla="*/ 2147483646 w 16"/>
              <a:gd name="T55" fmla="*/ 2147483646 h 3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" h="352">
                <a:moveTo>
                  <a:pt x="16" y="8"/>
                </a:moveTo>
                <a:lnTo>
                  <a:pt x="16" y="56"/>
                </a:lnTo>
                <a:cubicBezTo>
                  <a:pt x="16" y="60"/>
                  <a:pt x="12" y="64"/>
                  <a:pt x="8" y="64"/>
                </a:cubicBezTo>
                <a:cubicBezTo>
                  <a:pt x="3" y="64"/>
                  <a:pt x="0" y="60"/>
                  <a:pt x="0" y="56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  <a:moveTo>
                  <a:pt x="16" y="104"/>
                </a:moveTo>
                <a:lnTo>
                  <a:pt x="16" y="152"/>
                </a:lnTo>
                <a:cubicBezTo>
                  <a:pt x="16" y="156"/>
                  <a:pt x="12" y="160"/>
                  <a:pt x="8" y="160"/>
                </a:cubicBezTo>
                <a:cubicBezTo>
                  <a:pt x="3" y="160"/>
                  <a:pt x="0" y="156"/>
                  <a:pt x="0" y="152"/>
                </a:cubicBezTo>
                <a:lnTo>
                  <a:pt x="0" y="104"/>
                </a:lnTo>
                <a:cubicBezTo>
                  <a:pt x="0" y="99"/>
                  <a:pt x="3" y="96"/>
                  <a:pt x="8" y="96"/>
                </a:cubicBezTo>
                <a:cubicBezTo>
                  <a:pt x="12" y="96"/>
                  <a:pt x="16" y="99"/>
                  <a:pt x="16" y="104"/>
                </a:cubicBezTo>
                <a:close/>
                <a:moveTo>
                  <a:pt x="16" y="200"/>
                </a:moveTo>
                <a:lnTo>
                  <a:pt x="16" y="248"/>
                </a:lnTo>
                <a:cubicBezTo>
                  <a:pt x="16" y="252"/>
                  <a:pt x="12" y="256"/>
                  <a:pt x="8" y="256"/>
                </a:cubicBezTo>
                <a:cubicBezTo>
                  <a:pt x="3" y="256"/>
                  <a:pt x="0" y="252"/>
                  <a:pt x="0" y="248"/>
                </a:cubicBezTo>
                <a:lnTo>
                  <a:pt x="0" y="200"/>
                </a:lnTo>
                <a:cubicBezTo>
                  <a:pt x="0" y="195"/>
                  <a:pt x="3" y="192"/>
                  <a:pt x="8" y="192"/>
                </a:cubicBezTo>
                <a:cubicBezTo>
                  <a:pt x="12" y="192"/>
                  <a:pt x="16" y="195"/>
                  <a:pt x="16" y="200"/>
                </a:cubicBezTo>
                <a:close/>
                <a:moveTo>
                  <a:pt x="16" y="296"/>
                </a:moveTo>
                <a:lnTo>
                  <a:pt x="16" y="344"/>
                </a:lnTo>
                <a:cubicBezTo>
                  <a:pt x="16" y="348"/>
                  <a:pt x="12" y="352"/>
                  <a:pt x="8" y="352"/>
                </a:cubicBezTo>
                <a:cubicBezTo>
                  <a:pt x="3" y="352"/>
                  <a:pt x="0" y="348"/>
                  <a:pt x="0" y="344"/>
                </a:cubicBezTo>
                <a:lnTo>
                  <a:pt x="0" y="296"/>
                </a:lnTo>
                <a:cubicBezTo>
                  <a:pt x="0" y="291"/>
                  <a:pt x="3" y="288"/>
                  <a:pt x="8" y="288"/>
                </a:cubicBezTo>
                <a:cubicBezTo>
                  <a:pt x="12" y="288"/>
                  <a:pt x="16" y="291"/>
                  <a:pt x="16" y="296"/>
                </a:cubicBezTo>
                <a:close/>
              </a:path>
            </a:pathLst>
          </a:custGeom>
          <a:solidFill>
            <a:srgbClr val="000000"/>
          </a:solidFill>
          <a:ln w="174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9"/>
          <p:cNvSpPr>
            <a:spLocks noEditPoints="1"/>
          </p:cNvSpPr>
          <p:nvPr/>
        </p:nvSpPr>
        <p:spPr bwMode="auto">
          <a:xfrm>
            <a:off x="8323263" y="2152650"/>
            <a:ext cx="15875" cy="360363"/>
          </a:xfrm>
          <a:custGeom>
            <a:avLst/>
            <a:gdLst>
              <a:gd name="T0" fmla="*/ 2147483646 w 16"/>
              <a:gd name="T1" fmla="*/ 2147483646 h 352"/>
              <a:gd name="T2" fmla="*/ 2147483646 w 16"/>
              <a:gd name="T3" fmla="*/ 2147483646 h 352"/>
              <a:gd name="T4" fmla="*/ 2147483646 w 16"/>
              <a:gd name="T5" fmla="*/ 2147483646 h 352"/>
              <a:gd name="T6" fmla="*/ 0 w 16"/>
              <a:gd name="T7" fmla="*/ 2147483646 h 352"/>
              <a:gd name="T8" fmla="*/ 0 w 16"/>
              <a:gd name="T9" fmla="*/ 2147483646 h 352"/>
              <a:gd name="T10" fmla="*/ 2147483646 w 16"/>
              <a:gd name="T11" fmla="*/ 0 h 352"/>
              <a:gd name="T12" fmla="*/ 2147483646 w 16"/>
              <a:gd name="T13" fmla="*/ 2147483646 h 352"/>
              <a:gd name="T14" fmla="*/ 2147483646 w 16"/>
              <a:gd name="T15" fmla="*/ 2147483646 h 352"/>
              <a:gd name="T16" fmla="*/ 2147483646 w 16"/>
              <a:gd name="T17" fmla="*/ 2147483646 h 352"/>
              <a:gd name="T18" fmla="*/ 2147483646 w 16"/>
              <a:gd name="T19" fmla="*/ 2147483646 h 352"/>
              <a:gd name="T20" fmla="*/ 0 w 16"/>
              <a:gd name="T21" fmla="*/ 2147483646 h 352"/>
              <a:gd name="T22" fmla="*/ 0 w 16"/>
              <a:gd name="T23" fmla="*/ 2147483646 h 352"/>
              <a:gd name="T24" fmla="*/ 2147483646 w 16"/>
              <a:gd name="T25" fmla="*/ 2147483646 h 352"/>
              <a:gd name="T26" fmla="*/ 2147483646 w 16"/>
              <a:gd name="T27" fmla="*/ 2147483646 h 352"/>
              <a:gd name="T28" fmla="*/ 2147483646 w 16"/>
              <a:gd name="T29" fmla="*/ 2147483646 h 352"/>
              <a:gd name="T30" fmla="*/ 2147483646 w 16"/>
              <a:gd name="T31" fmla="*/ 2147483646 h 352"/>
              <a:gd name="T32" fmla="*/ 2147483646 w 16"/>
              <a:gd name="T33" fmla="*/ 2147483646 h 352"/>
              <a:gd name="T34" fmla="*/ 0 w 16"/>
              <a:gd name="T35" fmla="*/ 2147483646 h 352"/>
              <a:gd name="T36" fmla="*/ 0 w 16"/>
              <a:gd name="T37" fmla="*/ 2147483646 h 352"/>
              <a:gd name="T38" fmla="*/ 2147483646 w 16"/>
              <a:gd name="T39" fmla="*/ 2147483646 h 352"/>
              <a:gd name="T40" fmla="*/ 2147483646 w 16"/>
              <a:gd name="T41" fmla="*/ 2147483646 h 352"/>
              <a:gd name="T42" fmla="*/ 2147483646 w 16"/>
              <a:gd name="T43" fmla="*/ 2147483646 h 352"/>
              <a:gd name="T44" fmla="*/ 2147483646 w 16"/>
              <a:gd name="T45" fmla="*/ 2147483646 h 352"/>
              <a:gd name="T46" fmla="*/ 2147483646 w 16"/>
              <a:gd name="T47" fmla="*/ 2147483646 h 352"/>
              <a:gd name="T48" fmla="*/ 0 w 16"/>
              <a:gd name="T49" fmla="*/ 2147483646 h 352"/>
              <a:gd name="T50" fmla="*/ 0 w 16"/>
              <a:gd name="T51" fmla="*/ 2147483646 h 352"/>
              <a:gd name="T52" fmla="*/ 2147483646 w 16"/>
              <a:gd name="T53" fmla="*/ 2147483646 h 352"/>
              <a:gd name="T54" fmla="*/ 2147483646 w 16"/>
              <a:gd name="T55" fmla="*/ 2147483646 h 3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" h="352">
                <a:moveTo>
                  <a:pt x="16" y="8"/>
                </a:moveTo>
                <a:lnTo>
                  <a:pt x="16" y="56"/>
                </a:lnTo>
                <a:cubicBezTo>
                  <a:pt x="16" y="60"/>
                  <a:pt x="12" y="64"/>
                  <a:pt x="8" y="64"/>
                </a:cubicBezTo>
                <a:cubicBezTo>
                  <a:pt x="3" y="64"/>
                  <a:pt x="0" y="60"/>
                  <a:pt x="0" y="56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  <a:moveTo>
                  <a:pt x="16" y="104"/>
                </a:moveTo>
                <a:lnTo>
                  <a:pt x="16" y="152"/>
                </a:lnTo>
                <a:cubicBezTo>
                  <a:pt x="16" y="156"/>
                  <a:pt x="12" y="160"/>
                  <a:pt x="8" y="160"/>
                </a:cubicBezTo>
                <a:cubicBezTo>
                  <a:pt x="3" y="160"/>
                  <a:pt x="0" y="156"/>
                  <a:pt x="0" y="152"/>
                </a:cubicBezTo>
                <a:lnTo>
                  <a:pt x="0" y="104"/>
                </a:lnTo>
                <a:cubicBezTo>
                  <a:pt x="0" y="99"/>
                  <a:pt x="3" y="96"/>
                  <a:pt x="8" y="96"/>
                </a:cubicBezTo>
                <a:cubicBezTo>
                  <a:pt x="12" y="96"/>
                  <a:pt x="16" y="99"/>
                  <a:pt x="16" y="104"/>
                </a:cubicBezTo>
                <a:close/>
                <a:moveTo>
                  <a:pt x="16" y="200"/>
                </a:moveTo>
                <a:lnTo>
                  <a:pt x="16" y="248"/>
                </a:lnTo>
                <a:cubicBezTo>
                  <a:pt x="16" y="252"/>
                  <a:pt x="12" y="256"/>
                  <a:pt x="8" y="256"/>
                </a:cubicBezTo>
                <a:cubicBezTo>
                  <a:pt x="3" y="256"/>
                  <a:pt x="0" y="252"/>
                  <a:pt x="0" y="248"/>
                </a:cubicBezTo>
                <a:lnTo>
                  <a:pt x="0" y="200"/>
                </a:lnTo>
                <a:cubicBezTo>
                  <a:pt x="0" y="195"/>
                  <a:pt x="3" y="192"/>
                  <a:pt x="8" y="192"/>
                </a:cubicBezTo>
                <a:cubicBezTo>
                  <a:pt x="12" y="192"/>
                  <a:pt x="16" y="195"/>
                  <a:pt x="16" y="200"/>
                </a:cubicBezTo>
                <a:close/>
                <a:moveTo>
                  <a:pt x="16" y="296"/>
                </a:moveTo>
                <a:lnTo>
                  <a:pt x="16" y="344"/>
                </a:lnTo>
                <a:cubicBezTo>
                  <a:pt x="16" y="348"/>
                  <a:pt x="12" y="352"/>
                  <a:pt x="8" y="352"/>
                </a:cubicBezTo>
                <a:cubicBezTo>
                  <a:pt x="3" y="352"/>
                  <a:pt x="0" y="348"/>
                  <a:pt x="0" y="344"/>
                </a:cubicBezTo>
                <a:lnTo>
                  <a:pt x="0" y="296"/>
                </a:lnTo>
                <a:cubicBezTo>
                  <a:pt x="0" y="291"/>
                  <a:pt x="3" y="288"/>
                  <a:pt x="8" y="288"/>
                </a:cubicBezTo>
                <a:cubicBezTo>
                  <a:pt x="12" y="288"/>
                  <a:pt x="16" y="291"/>
                  <a:pt x="16" y="296"/>
                </a:cubicBezTo>
                <a:close/>
              </a:path>
            </a:pathLst>
          </a:custGeom>
          <a:solidFill>
            <a:srgbClr val="000000"/>
          </a:solidFill>
          <a:ln w="174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20"/>
          <p:cNvSpPr>
            <a:spLocks noChangeArrowheads="1"/>
          </p:cNvSpPr>
          <p:nvPr/>
        </p:nvSpPr>
        <p:spPr bwMode="auto">
          <a:xfrm>
            <a:off x="3516313" y="2147888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类别</a:t>
            </a:r>
            <a:endParaRPr lang="zh-CN" altLang="en-US" sz="2400"/>
          </a:p>
        </p:txBody>
      </p:sp>
      <p:sp>
        <p:nvSpPr>
          <p:cNvPr id="10260" name="Freeform 21"/>
          <p:cNvSpPr>
            <a:spLocks noEditPoints="1"/>
          </p:cNvSpPr>
          <p:nvPr/>
        </p:nvSpPr>
        <p:spPr bwMode="auto">
          <a:xfrm>
            <a:off x="5894388" y="2152650"/>
            <a:ext cx="15875" cy="360363"/>
          </a:xfrm>
          <a:custGeom>
            <a:avLst/>
            <a:gdLst>
              <a:gd name="T0" fmla="*/ 2147483646 w 16"/>
              <a:gd name="T1" fmla="*/ 2147483646 h 352"/>
              <a:gd name="T2" fmla="*/ 2147483646 w 16"/>
              <a:gd name="T3" fmla="*/ 2147483646 h 352"/>
              <a:gd name="T4" fmla="*/ 2147483646 w 16"/>
              <a:gd name="T5" fmla="*/ 2147483646 h 352"/>
              <a:gd name="T6" fmla="*/ 0 w 16"/>
              <a:gd name="T7" fmla="*/ 2147483646 h 352"/>
              <a:gd name="T8" fmla="*/ 0 w 16"/>
              <a:gd name="T9" fmla="*/ 2147483646 h 352"/>
              <a:gd name="T10" fmla="*/ 2147483646 w 16"/>
              <a:gd name="T11" fmla="*/ 0 h 352"/>
              <a:gd name="T12" fmla="*/ 2147483646 w 16"/>
              <a:gd name="T13" fmla="*/ 2147483646 h 352"/>
              <a:gd name="T14" fmla="*/ 2147483646 w 16"/>
              <a:gd name="T15" fmla="*/ 2147483646 h 352"/>
              <a:gd name="T16" fmla="*/ 2147483646 w 16"/>
              <a:gd name="T17" fmla="*/ 2147483646 h 352"/>
              <a:gd name="T18" fmla="*/ 2147483646 w 16"/>
              <a:gd name="T19" fmla="*/ 2147483646 h 352"/>
              <a:gd name="T20" fmla="*/ 0 w 16"/>
              <a:gd name="T21" fmla="*/ 2147483646 h 352"/>
              <a:gd name="T22" fmla="*/ 0 w 16"/>
              <a:gd name="T23" fmla="*/ 2147483646 h 352"/>
              <a:gd name="T24" fmla="*/ 2147483646 w 16"/>
              <a:gd name="T25" fmla="*/ 2147483646 h 352"/>
              <a:gd name="T26" fmla="*/ 2147483646 w 16"/>
              <a:gd name="T27" fmla="*/ 2147483646 h 352"/>
              <a:gd name="T28" fmla="*/ 2147483646 w 16"/>
              <a:gd name="T29" fmla="*/ 2147483646 h 352"/>
              <a:gd name="T30" fmla="*/ 2147483646 w 16"/>
              <a:gd name="T31" fmla="*/ 2147483646 h 352"/>
              <a:gd name="T32" fmla="*/ 2147483646 w 16"/>
              <a:gd name="T33" fmla="*/ 2147483646 h 352"/>
              <a:gd name="T34" fmla="*/ 0 w 16"/>
              <a:gd name="T35" fmla="*/ 2147483646 h 352"/>
              <a:gd name="T36" fmla="*/ 0 w 16"/>
              <a:gd name="T37" fmla="*/ 2147483646 h 352"/>
              <a:gd name="T38" fmla="*/ 2147483646 w 16"/>
              <a:gd name="T39" fmla="*/ 2147483646 h 352"/>
              <a:gd name="T40" fmla="*/ 2147483646 w 16"/>
              <a:gd name="T41" fmla="*/ 2147483646 h 352"/>
              <a:gd name="T42" fmla="*/ 2147483646 w 16"/>
              <a:gd name="T43" fmla="*/ 2147483646 h 352"/>
              <a:gd name="T44" fmla="*/ 2147483646 w 16"/>
              <a:gd name="T45" fmla="*/ 2147483646 h 352"/>
              <a:gd name="T46" fmla="*/ 2147483646 w 16"/>
              <a:gd name="T47" fmla="*/ 2147483646 h 352"/>
              <a:gd name="T48" fmla="*/ 0 w 16"/>
              <a:gd name="T49" fmla="*/ 2147483646 h 352"/>
              <a:gd name="T50" fmla="*/ 0 w 16"/>
              <a:gd name="T51" fmla="*/ 2147483646 h 352"/>
              <a:gd name="T52" fmla="*/ 2147483646 w 16"/>
              <a:gd name="T53" fmla="*/ 2147483646 h 352"/>
              <a:gd name="T54" fmla="*/ 2147483646 w 16"/>
              <a:gd name="T55" fmla="*/ 2147483646 h 3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" h="352">
                <a:moveTo>
                  <a:pt x="16" y="8"/>
                </a:moveTo>
                <a:lnTo>
                  <a:pt x="16" y="56"/>
                </a:lnTo>
                <a:cubicBezTo>
                  <a:pt x="16" y="60"/>
                  <a:pt x="12" y="64"/>
                  <a:pt x="8" y="64"/>
                </a:cubicBezTo>
                <a:cubicBezTo>
                  <a:pt x="3" y="64"/>
                  <a:pt x="0" y="60"/>
                  <a:pt x="0" y="56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  <a:moveTo>
                  <a:pt x="16" y="104"/>
                </a:moveTo>
                <a:lnTo>
                  <a:pt x="16" y="152"/>
                </a:lnTo>
                <a:cubicBezTo>
                  <a:pt x="16" y="156"/>
                  <a:pt x="12" y="160"/>
                  <a:pt x="8" y="160"/>
                </a:cubicBezTo>
                <a:cubicBezTo>
                  <a:pt x="3" y="160"/>
                  <a:pt x="0" y="156"/>
                  <a:pt x="0" y="152"/>
                </a:cubicBezTo>
                <a:lnTo>
                  <a:pt x="0" y="104"/>
                </a:lnTo>
                <a:cubicBezTo>
                  <a:pt x="0" y="99"/>
                  <a:pt x="3" y="96"/>
                  <a:pt x="8" y="96"/>
                </a:cubicBezTo>
                <a:cubicBezTo>
                  <a:pt x="12" y="96"/>
                  <a:pt x="16" y="99"/>
                  <a:pt x="16" y="104"/>
                </a:cubicBezTo>
                <a:close/>
                <a:moveTo>
                  <a:pt x="16" y="200"/>
                </a:moveTo>
                <a:lnTo>
                  <a:pt x="16" y="248"/>
                </a:lnTo>
                <a:cubicBezTo>
                  <a:pt x="16" y="252"/>
                  <a:pt x="12" y="256"/>
                  <a:pt x="8" y="256"/>
                </a:cubicBezTo>
                <a:cubicBezTo>
                  <a:pt x="3" y="256"/>
                  <a:pt x="0" y="252"/>
                  <a:pt x="0" y="248"/>
                </a:cubicBezTo>
                <a:lnTo>
                  <a:pt x="0" y="200"/>
                </a:lnTo>
                <a:cubicBezTo>
                  <a:pt x="0" y="195"/>
                  <a:pt x="3" y="192"/>
                  <a:pt x="8" y="192"/>
                </a:cubicBezTo>
                <a:cubicBezTo>
                  <a:pt x="12" y="192"/>
                  <a:pt x="16" y="195"/>
                  <a:pt x="16" y="200"/>
                </a:cubicBezTo>
                <a:close/>
                <a:moveTo>
                  <a:pt x="16" y="296"/>
                </a:moveTo>
                <a:lnTo>
                  <a:pt x="16" y="344"/>
                </a:lnTo>
                <a:cubicBezTo>
                  <a:pt x="16" y="348"/>
                  <a:pt x="12" y="352"/>
                  <a:pt x="8" y="352"/>
                </a:cubicBezTo>
                <a:cubicBezTo>
                  <a:pt x="3" y="352"/>
                  <a:pt x="0" y="348"/>
                  <a:pt x="0" y="344"/>
                </a:cubicBezTo>
                <a:lnTo>
                  <a:pt x="0" y="296"/>
                </a:lnTo>
                <a:cubicBezTo>
                  <a:pt x="0" y="291"/>
                  <a:pt x="3" y="288"/>
                  <a:pt x="8" y="288"/>
                </a:cubicBezTo>
                <a:cubicBezTo>
                  <a:pt x="12" y="288"/>
                  <a:pt x="16" y="291"/>
                  <a:pt x="16" y="296"/>
                </a:cubicBezTo>
                <a:close/>
              </a:path>
            </a:pathLst>
          </a:custGeom>
          <a:solidFill>
            <a:srgbClr val="000000"/>
          </a:solidFill>
          <a:ln w="174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1" name="Freeform 22"/>
          <p:cNvSpPr>
            <a:spLocks noEditPoints="1"/>
          </p:cNvSpPr>
          <p:nvPr/>
        </p:nvSpPr>
        <p:spPr bwMode="auto">
          <a:xfrm>
            <a:off x="2098675" y="2349500"/>
            <a:ext cx="1181100" cy="15875"/>
          </a:xfrm>
          <a:custGeom>
            <a:avLst/>
            <a:gdLst>
              <a:gd name="T0" fmla="*/ 2147483646 w 1120"/>
              <a:gd name="T1" fmla="*/ 2147483646 h 16"/>
              <a:gd name="T2" fmla="*/ 2147483646 w 1120"/>
              <a:gd name="T3" fmla="*/ 0 h 16"/>
              <a:gd name="T4" fmla="*/ 2147483646 w 1120"/>
              <a:gd name="T5" fmla="*/ 2147483646 h 16"/>
              <a:gd name="T6" fmla="*/ 2147483646 w 1120"/>
              <a:gd name="T7" fmla="*/ 2147483646 h 16"/>
              <a:gd name="T8" fmla="*/ 2147483646 w 1120"/>
              <a:gd name="T9" fmla="*/ 2147483646 h 16"/>
              <a:gd name="T10" fmla="*/ 2147483646 w 1120"/>
              <a:gd name="T11" fmla="*/ 0 h 16"/>
              <a:gd name="T12" fmla="*/ 2147483646 w 1120"/>
              <a:gd name="T13" fmla="*/ 2147483646 h 16"/>
              <a:gd name="T14" fmla="*/ 2147483646 w 1120"/>
              <a:gd name="T15" fmla="*/ 2147483646 h 16"/>
              <a:gd name="T16" fmla="*/ 2147483646 w 1120"/>
              <a:gd name="T17" fmla="*/ 0 h 16"/>
              <a:gd name="T18" fmla="*/ 2147483646 w 1120"/>
              <a:gd name="T19" fmla="*/ 2147483646 h 16"/>
              <a:gd name="T20" fmla="*/ 2147483646 w 1120"/>
              <a:gd name="T21" fmla="*/ 2147483646 h 16"/>
              <a:gd name="T22" fmla="*/ 2147483646 w 1120"/>
              <a:gd name="T23" fmla="*/ 2147483646 h 16"/>
              <a:gd name="T24" fmla="*/ 2147483646 w 1120"/>
              <a:gd name="T25" fmla="*/ 0 h 16"/>
              <a:gd name="T26" fmla="*/ 2147483646 w 1120"/>
              <a:gd name="T27" fmla="*/ 2147483646 h 16"/>
              <a:gd name="T28" fmla="*/ 2147483646 w 1120"/>
              <a:gd name="T29" fmla="*/ 2147483646 h 16"/>
              <a:gd name="T30" fmla="*/ 2147483646 w 1120"/>
              <a:gd name="T31" fmla="*/ 0 h 16"/>
              <a:gd name="T32" fmla="*/ 2147483646 w 1120"/>
              <a:gd name="T33" fmla="*/ 2147483646 h 16"/>
              <a:gd name="T34" fmla="*/ 2147483646 w 1120"/>
              <a:gd name="T35" fmla="*/ 2147483646 h 16"/>
              <a:gd name="T36" fmla="*/ 2147483646 w 1120"/>
              <a:gd name="T37" fmla="*/ 2147483646 h 16"/>
              <a:gd name="T38" fmla="*/ 2147483646 w 1120"/>
              <a:gd name="T39" fmla="*/ 0 h 16"/>
              <a:gd name="T40" fmla="*/ 2147483646 w 1120"/>
              <a:gd name="T41" fmla="*/ 2147483646 h 16"/>
              <a:gd name="T42" fmla="*/ 2147483646 w 1120"/>
              <a:gd name="T43" fmla="*/ 2147483646 h 16"/>
              <a:gd name="T44" fmla="*/ 2147483646 w 1120"/>
              <a:gd name="T45" fmla="*/ 0 h 16"/>
              <a:gd name="T46" fmla="*/ 2147483646 w 1120"/>
              <a:gd name="T47" fmla="*/ 2147483646 h 16"/>
              <a:gd name="T48" fmla="*/ 2147483646 w 1120"/>
              <a:gd name="T49" fmla="*/ 2147483646 h 16"/>
              <a:gd name="T50" fmla="*/ 2147483646 w 1120"/>
              <a:gd name="T51" fmla="*/ 2147483646 h 16"/>
              <a:gd name="T52" fmla="*/ 2147483646 w 1120"/>
              <a:gd name="T53" fmla="*/ 0 h 16"/>
              <a:gd name="T54" fmla="*/ 2147483646 w 1120"/>
              <a:gd name="T55" fmla="*/ 2147483646 h 16"/>
              <a:gd name="T56" fmla="*/ 2147483646 w 1120"/>
              <a:gd name="T57" fmla="*/ 2147483646 h 16"/>
              <a:gd name="T58" fmla="*/ 2147483646 w 1120"/>
              <a:gd name="T59" fmla="*/ 0 h 16"/>
              <a:gd name="T60" fmla="*/ 2147483646 w 1120"/>
              <a:gd name="T61" fmla="*/ 2147483646 h 16"/>
              <a:gd name="T62" fmla="*/ 2147483646 w 1120"/>
              <a:gd name="T63" fmla="*/ 2147483646 h 16"/>
              <a:gd name="T64" fmla="*/ 2147483646 w 1120"/>
              <a:gd name="T65" fmla="*/ 2147483646 h 16"/>
              <a:gd name="T66" fmla="*/ 2147483646 w 1120"/>
              <a:gd name="T67" fmla="*/ 0 h 16"/>
              <a:gd name="T68" fmla="*/ 2147483646 w 1120"/>
              <a:gd name="T69" fmla="*/ 2147483646 h 16"/>
              <a:gd name="T70" fmla="*/ 2147483646 w 1120"/>
              <a:gd name="T71" fmla="*/ 2147483646 h 16"/>
              <a:gd name="T72" fmla="*/ 2147483646 w 1120"/>
              <a:gd name="T73" fmla="*/ 0 h 16"/>
              <a:gd name="T74" fmla="*/ 2147483646 w 1120"/>
              <a:gd name="T75" fmla="*/ 2147483646 h 16"/>
              <a:gd name="T76" fmla="*/ 2147483646 w 1120"/>
              <a:gd name="T77" fmla="*/ 2147483646 h 16"/>
              <a:gd name="T78" fmla="*/ 0 w 1120"/>
              <a:gd name="T79" fmla="*/ 2147483646 h 16"/>
              <a:gd name="T80" fmla="*/ 2147483646 w 1120"/>
              <a:gd name="T81" fmla="*/ 0 h 16"/>
              <a:gd name="T82" fmla="*/ 2147483646 w 1120"/>
              <a:gd name="T83" fmla="*/ 2147483646 h 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20" h="16">
                <a:moveTo>
                  <a:pt x="1112" y="16"/>
                </a:moveTo>
                <a:lnTo>
                  <a:pt x="1064" y="16"/>
                </a:lnTo>
                <a:cubicBezTo>
                  <a:pt x="1059" y="16"/>
                  <a:pt x="1056" y="12"/>
                  <a:pt x="1056" y="8"/>
                </a:cubicBezTo>
                <a:cubicBezTo>
                  <a:pt x="1056" y="3"/>
                  <a:pt x="1059" y="0"/>
                  <a:pt x="1064" y="0"/>
                </a:cubicBezTo>
                <a:lnTo>
                  <a:pt x="1112" y="0"/>
                </a:lnTo>
                <a:cubicBezTo>
                  <a:pt x="1116" y="0"/>
                  <a:pt x="1120" y="3"/>
                  <a:pt x="1120" y="8"/>
                </a:cubicBezTo>
                <a:cubicBezTo>
                  <a:pt x="1120" y="12"/>
                  <a:pt x="1116" y="16"/>
                  <a:pt x="1112" y="16"/>
                </a:cubicBezTo>
                <a:close/>
                <a:moveTo>
                  <a:pt x="1016" y="16"/>
                </a:moveTo>
                <a:lnTo>
                  <a:pt x="968" y="16"/>
                </a:lnTo>
                <a:cubicBezTo>
                  <a:pt x="963" y="16"/>
                  <a:pt x="960" y="12"/>
                  <a:pt x="960" y="8"/>
                </a:cubicBezTo>
                <a:cubicBezTo>
                  <a:pt x="960" y="3"/>
                  <a:pt x="963" y="0"/>
                  <a:pt x="968" y="0"/>
                </a:cubicBezTo>
                <a:lnTo>
                  <a:pt x="1016" y="0"/>
                </a:lnTo>
                <a:cubicBezTo>
                  <a:pt x="1020" y="0"/>
                  <a:pt x="1024" y="3"/>
                  <a:pt x="1024" y="8"/>
                </a:cubicBezTo>
                <a:cubicBezTo>
                  <a:pt x="1024" y="12"/>
                  <a:pt x="1020" y="16"/>
                  <a:pt x="1016" y="16"/>
                </a:cubicBezTo>
                <a:close/>
                <a:moveTo>
                  <a:pt x="920" y="16"/>
                </a:moveTo>
                <a:lnTo>
                  <a:pt x="872" y="16"/>
                </a:lnTo>
                <a:cubicBezTo>
                  <a:pt x="867" y="16"/>
                  <a:pt x="864" y="12"/>
                  <a:pt x="864" y="8"/>
                </a:cubicBezTo>
                <a:cubicBezTo>
                  <a:pt x="864" y="3"/>
                  <a:pt x="867" y="0"/>
                  <a:pt x="872" y="0"/>
                </a:cubicBezTo>
                <a:lnTo>
                  <a:pt x="920" y="0"/>
                </a:lnTo>
                <a:cubicBezTo>
                  <a:pt x="924" y="0"/>
                  <a:pt x="928" y="3"/>
                  <a:pt x="928" y="8"/>
                </a:cubicBezTo>
                <a:cubicBezTo>
                  <a:pt x="928" y="12"/>
                  <a:pt x="924" y="16"/>
                  <a:pt x="920" y="16"/>
                </a:cubicBezTo>
                <a:close/>
                <a:moveTo>
                  <a:pt x="824" y="16"/>
                </a:moveTo>
                <a:lnTo>
                  <a:pt x="776" y="16"/>
                </a:lnTo>
                <a:cubicBezTo>
                  <a:pt x="771" y="16"/>
                  <a:pt x="768" y="12"/>
                  <a:pt x="768" y="8"/>
                </a:cubicBezTo>
                <a:cubicBezTo>
                  <a:pt x="768" y="3"/>
                  <a:pt x="771" y="0"/>
                  <a:pt x="776" y="0"/>
                </a:cubicBezTo>
                <a:lnTo>
                  <a:pt x="824" y="0"/>
                </a:lnTo>
                <a:cubicBezTo>
                  <a:pt x="828" y="0"/>
                  <a:pt x="832" y="3"/>
                  <a:pt x="832" y="8"/>
                </a:cubicBezTo>
                <a:cubicBezTo>
                  <a:pt x="832" y="12"/>
                  <a:pt x="828" y="16"/>
                  <a:pt x="824" y="16"/>
                </a:cubicBezTo>
                <a:close/>
                <a:moveTo>
                  <a:pt x="728" y="16"/>
                </a:moveTo>
                <a:lnTo>
                  <a:pt x="680" y="16"/>
                </a:lnTo>
                <a:cubicBezTo>
                  <a:pt x="675" y="16"/>
                  <a:pt x="672" y="12"/>
                  <a:pt x="672" y="8"/>
                </a:cubicBezTo>
                <a:cubicBezTo>
                  <a:pt x="672" y="3"/>
                  <a:pt x="675" y="0"/>
                  <a:pt x="680" y="0"/>
                </a:cubicBezTo>
                <a:lnTo>
                  <a:pt x="728" y="0"/>
                </a:lnTo>
                <a:cubicBezTo>
                  <a:pt x="732" y="0"/>
                  <a:pt x="736" y="3"/>
                  <a:pt x="736" y="8"/>
                </a:cubicBezTo>
                <a:cubicBezTo>
                  <a:pt x="736" y="12"/>
                  <a:pt x="732" y="16"/>
                  <a:pt x="728" y="16"/>
                </a:cubicBezTo>
                <a:close/>
                <a:moveTo>
                  <a:pt x="632" y="16"/>
                </a:moveTo>
                <a:lnTo>
                  <a:pt x="584" y="16"/>
                </a:lnTo>
                <a:cubicBezTo>
                  <a:pt x="579" y="16"/>
                  <a:pt x="576" y="12"/>
                  <a:pt x="576" y="8"/>
                </a:cubicBezTo>
                <a:cubicBezTo>
                  <a:pt x="576" y="3"/>
                  <a:pt x="579" y="0"/>
                  <a:pt x="584" y="0"/>
                </a:cubicBezTo>
                <a:lnTo>
                  <a:pt x="632" y="0"/>
                </a:lnTo>
                <a:cubicBezTo>
                  <a:pt x="636" y="0"/>
                  <a:pt x="640" y="3"/>
                  <a:pt x="640" y="8"/>
                </a:cubicBezTo>
                <a:cubicBezTo>
                  <a:pt x="640" y="12"/>
                  <a:pt x="636" y="16"/>
                  <a:pt x="632" y="16"/>
                </a:cubicBezTo>
                <a:close/>
                <a:moveTo>
                  <a:pt x="536" y="16"/>
                </a:moveTo>
                <a:lnTo>
                  <a:pt x="488" y="16"/>
                </a:lnTo>
                <a:cubicBezTo>
                  <a:pt x="483" y="16"/>
                  <a:pt x="480" y="12"/>
                  <a:pt x="480" y="8"/>
                </a:cubicBezTo>
                <a:cubicBezTo>
                  <a:pt x="480" y="3"/>
                  <a:pt x="483" y="0"/>
                  <a:pt x="488" y="0"/>
                </a:cubicBezTo>
                <a:lnTo>
                  <a:pt x="536" y="0"/>
                </a:lnTo>
                <a:cubicBezTo>
                  <a:pt x="540" y="0"/>
                  <a:pt x="544" y="3"/>
                  <a:pt x="544" y="8"/>
                </a:cubicBezTo>
                <a:cubicBezTo>
                  <a:pt x="544" y="12"/>
                  <a:pt x="540" y="16"/>
                  <a:pt x="536" y="16"/>
                </a:cubicBezTo>
                <a:close/>
                <a:moveTo>
                  <a:pt x="440" y="16"/>
                </a:moveTo>
                <a:lnTo>
                  <a:pt x="392" y="16"/>
                </a:lnTo>
                <a:cubicBezTo>
                  <a:pt x="387" y="16"/>
                  <a:pt x="384" y="12"/>
                  <a:pt x="384" y="8"/>
                </a:cubicBezTo>
                <a:cubicBezTo>
                  <a:pt x="384" y="3"/>
                  <a:pt x="387" y="0"/>
                  <a:pt x="392" y="0"/>
                </a:cubicBezTo>
                <a:lnTo>
                  <a:pt x="440" y="0"/>
                </a:lnTo>
                <a:cubicBezTo>
                  <a:pt x="444" y="0"/>
                  <a:pt x="448" y="3"/>
                  <a:pt x="448" y="8"/>
                </a:cubicBezTo>
                <a:cubicBezTo>
                  <a:pt x="448" y="12"/>
                  <a:pt x="444" y="16"/>
                  <a:pt x="440" y="16"/>
                </a:cubicBezTo>
                <a:close/>
                <a:moveTo>
                  <a:pt x="344" y="16"/>
                </a:moveTo>
                <a:lnTo>
                  <a:pt x="296" y="16"/>
                </a:lnTo>
                <a:cubicBezTo>
                  <a:pt x="291" y="16"/>
                  <a:pt x="288" y="12"/>
                  <a:pt x="288" y="8"/>
                </a:cubicBezTo>
                <a:cubicBezTo>
                  <a:pt x="288" y="3"/>
                  <a:pt x="291" y="0"/>
                  <a:pt x="296" y="0"/>
                </a:cubicBezTo>
                <a:lnTo>
                  <a:pt x="344" y="0"/>
                </a:lnTo>
                <a:cubicBezTo>
                  <a:pt x="348" y="0"/>
                  <a:pt x="352" y="3"/>
                  <a:pt x="352" y="8"/>
                </a:cubicBezTo>
                <a:cubicBezTo>
                  <a:pt x="352" y="12"/>
                  <a:pt x="348" y="16"/>
                  <a:pt x="344" y="16"/>
                </a:cubicBezTo>
                <a:close/>
                <a:moveTo>
                  <a:pt x="248" y="16"/>
                </a:moveTo>
                <a:lnTo>
                  <a:pt x="200" y="16"/>
                </a:lnTo>
                <a:cubicBezTo>
                  <a:pt x="195" y="16"/>
                  <a:pt x="192" y="12"/>
                  <a:pt x="192" y="8"/>
                </a:cubicBezTo>
                <a:cubicBezTo>
                  <a:pt x="192" y="3"/>
                  <a:pt x="195" y="0"/>
                  <a:pt x="200" y="0"/>
                </a:cubicBezTo>
                <a:lnTo>
                  <a:pt x="248" y="0"/>
                </a:lnTo>
                <a:cubicBezTo>
                  <a:pt x="252" y="0"/>
                  <a:pt x="256" y="3"/>
                  <a:pt x="256" y="8"/>
                </a:cubicBezTo>
                <a:cubicBezTo>
                  <a:pt x="256" y="12"/>
                  <a:pt x="252" y="16"/>
                  <a:pt x="248" y="16"/>
                </a:cubicBezTo>
                <a:close/>
                <a:moveTo>
                  <a:pt x="152" y="16"/>
                </a:moveTo>
                <a:lnTo>
                  <a:pt x="104" y="16"/>
                </a:lnTo>
                <a:cubicBezTo>
                  <a:pt x="99" y="16"/>
                  <a:pt x="96" y="12"/>
                  <a:pt x="96" y="8"/>
                </a:cubicBezTo>
                <a:cubicBezTo>
                  <a:pt x="96" y="3"/>
                  <a:pt x="99" y="0"/>
                  <a:pt x="104" y="0"/>
                </a:cubicBezTo>
                <a:lnTo>
                  <a:pt x="152" y="0"/>
                </a:lnTo>
                <a:cubicBezTo>
                  <a:pt x="156" y="0"/>
                  <a:pt x="160" y="3"/>
                  <a:pt x="160" y="8"/>
                </a:cubicBezTo>
                <a:cubicBezTo>
                  <a:pt x="160" y="12"/>
                  <a:pt x="156" y="16"/>
                  <a:pt x="152" y="16"/>
                </a:cubicBezTo>
                <a:close/>
                <a:moveTo>
                  <a:pt x="56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56" y="0"/>
                </a:lnTo>
                <a:cubicBezTo>
                  <a:pt x="60" y="0"/>
                  <a:pt x="64" y="3"/>
                  <a:pt x="64" y="8"/>
                </a:cubicBezTo>
                <a:cubicBezTo>
                  <a:pt x="64" y="12"/>
                  <a:pt x="60" y="16"/>
                  <a:pt x="56" y="16"/>
                </a:cubicBezTo>
                <a:close/>
              </a:path>
            </a:pathLst>
          </a:custGeom>
          <a:solidFill>
            <a:srgbClr val="000000"/>
          </a:solidFill>
          <a:ln w="174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2" name="Freeform 23"/>
          <p:cNvSpPr>
            <a:spLocks/>
          </p:cNvSpPr>
          <p:nvPr/>
        </p:nvSpPr>
        <p:spPr bwMode="auto">
          <a:xfrm>
            <a:off x="1955800" y="2287588"/>
            <a:ext cx="144463" cy="141287"/>
          </a:xfrm>
          <a:custGeom>
            <a:avLst/>
            <a:gdLst>
              <a:gd name="T0" fmla="*/ 0 w 138"/>
              <a:gd name="T1" fmla="*/ 2147483646 h 138"/>
              <a:gd name="T2" fmla="*/ 2147483646 w 138"/>
              <a:gd name="T3" fmla="*/ 0 h 138"/>
              <a:gd name="T4" fmla="*/ 2147483646 w 138"/>
              <a:gd name="T5" fmla="*/ 2147483646 h 138"/>
              <a:gd name="T6" fmla="*/ 2147483646 w 138"/>
              <a:gd name="T7" fmla="*/ 2147483646 h 138"/>
              <a:gd name="T8" fmla="*/ 0 w 138"/>
              <a:gd name="T9" fmla="*/ 214748364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38">
                <a:moveTo>
                  <a:pt x="0" y="69"/>
                </a:moveTo>
                <a:lnTo>
                  <a:pt x="138" y="0"/>
                </a:lnTo>
                <a:cubicBezTo>
                  <a:pt x="116" y="43"/>
                  <a:pt x="116" y="94"/>
                  <a:pt x="138" y="138"/>
                </a:cubicBez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3" name="Freeform 24"/>
          <p:cNvSpPr>
            <a:spLocks noEditPoints="1"/>
          </p:cNvSpPr>
          <p:nvPr/>
        </p:nvSpPr>
        <p:spPr bwMode="auto">
          <a:xfrm>
            <a:off x="4476750" y="2349500"/>
            <a:ext cx="1079500" cy="15875"/>
          </a:xfrm>
          <a:custGeom>
            <a:avLst/>
            <a:gdLst>
              <a:gd name="T0" fmla="*/ 2147483646 w 1024"/>
              <a:gd name="T1" fmla="*/ 0 h 16"/>
              <a:gd name="T2" fmla="*/ 2147483646 w 1024"/>
              <a:gd name="T3" fmla="*/ 2147483646 h 16"/>
              <a:gd name="T4" fmla="*/ 0 w 1024"/>
              <a:gd name="T5" fmla="*/ 2147483646 h 16"/>
              <a:gd name="T6" fmla="*/ 2147483646 w 1024"/>
              <a:gd name="T7" fmla="*/ 0 h 16"/>
              <a:gd name="T8" fmla="*/ 2147483646 w 1024"/>
              <a:gd name="T9" fmla="*/ 2147483646 h 16"/>
              <a:gd name="T10" fmla="*/ 2147483646 w 1024"/>
              <a:gd name="T11" fmla="*/ 2147483646 h 16"/>
              <a:gd name="T12" fmla="*/ 2147483646 w 1024"/>
              <a:gd name="T13" fmla="*/ 0 h 16"/>
              <a:gd name="T14" fmla="*/ 2147483646 w 1024"/>
              <a:gd name="T15" fmla="*/ 0 h 16"/>
              <a:gd name="T16" fmla="*/ 2147483646 w 1024"/>
              <a:gd name="T17" fmla="*/ 2147483646 h 16"/>
              <a:gd name="T18" fmla="*/ 2147483646 w 1024"/>
              <a:gd name="T19" fmla="*/ 2147483646 h 16"/>
              <a:gd name="T20" fmla="*/ 2147483646 w 1024"/>
              <a:gd name="T21" fmla="*/ 0 h 16"/>
              <a:gd name="T22" fmla="*/ 2147483646 w 1024"/>
              <a:gd name="T23" fmla="*/ 2147483646 h 16"/>
              <a:gd name="T24" fmla="*/ 2147483646 w 1024"/>
              <a:gd name="T25" fmla="*/ 2147483646 h 16"/>
              <a:gd name="T26" fmla="*/ 2147483646 w 1024"/>
              <a:gd name="T27" fmla="*/ 0 h 16"/>
              <a:gd name="T28" fmla="*/ 2147483646 w 1024"/>
              <a:gd name="T29" fmla="*/ 0 h 16"/>
              <a:gd name="T30" fmla="*/ 2147483646 w 1024"/>
              <a:gd name="T31" fmla="*/ 2147483646 h 16"/>
              <a:gd name="T32" fmla="*/ 2147483646 w 1024"/>
              <a:gd name="T33" fmla="*/ 2147483646 h 16"/>
              <a:gd name="T34" fmla="*/ 2147483646 w 1024"/>
              <a:gd name="T35" fmla="*/ 0 h 16"/>
              <a:gd name="T36" fmla="*/ 2147483646 w 1024"/>
              <a:gd name="T37" fmla="*/ 2147483646 h 16"/>
              <a:gd name="T38" fmla="*/ 2147483646 w 1024"/>
              <a:gd name="T39" fmla="*/ 2147483646 h 16"/>
              <a:gd name="T40" fmla="*/ 2147483646 w 1024"/>
              <a:gd name="T41" fmla="*/ 0 h 16"/>
              <a:gd name="T42" fmla="*/ 2147483646 w 1024"/>
              <a:gd name="T43" fmla="*/ 0 h 16"/>
              <a:gd name="T44" fmla="*/ 2147483646 w 1024"/>
              <a:gd name="T45" fmla="*/ 2147483646 h 16"/>
              <a:gd name="T46" fmla="*/ 2147483646 w 1024"/>
              <a:gd name="T47" fmla="*/ 2147483646 h 16"/>
              <a:gd name="T48" fmla="*/ 2147483646 w 1024"/>
              <a:gd name="T49" fmla="*/ 0 h 16"/>
              <a:gd name="T50" fmla="*/ 2147483646 w 1024"/>
              <a:gd name="T51" fmla="*/ 2147483646 h 16"/>
              <a:gd name="T52" fmla="*/ 2147483646 w 1024"/>
              <a:gd name="T53" fmla="*/ 2147483646 h 16"/>
              <a:gd name="T54" fmla="*/ 2147483646 w 1024"/>
              <a:gd name="T55" fmla="*/ 0 h 16"/>
              <a:gd name="T56" fmla="*/ 2147483646 w 1024"/>
              <a:gd name="T57" fmla="*/ 0 h 16"/>
              <a:gd name="T58" fmla="*/ 2147483646 w 1024"/>
              <a:gd name="T59" fmla="*/ 2147483646 h 16"/>
              <a:gd name="T60" fmla="*/ 2147483646 w 1024"/>
              <a:gd name="T61" fmla="*/ 2147483646 h 16"/>
              <a:gd name="T62" fmla="*/ 2147483646 w 1024"/>
              <a:gd name="T63" fmla="*/ 0 h 16"/>
              <a:gd name="T64" fmla="*/ 2147483646 w 1024"/>
              <a:gd name="T65" fmla="*/ 2147483646 h 16"/>
              <a:gd name="T66" fmla="*/ 2147483646 w 1024"/>
              <a:gd name="T67" fmla="*/ 2147483646 h 16"/>
              <a:gd name="T68" fmla="*/ 2147483646 w 1024"/>
              <a:gd name="T69" fmla="*/ 0 h 16"/>
              <a:gd name="T70" fmla="*/ 2147483646 w 1024"/>
              <a:gd name="T71" fmla="*/ 0 h 16"/>
              <a:gd name="T72" fmla="*/ 2147483646 w 1024"/>
              <a:gd name="T73" fmla="*/ 2147483646 h 16"/>
              <a:gd name="T74" fmla="*/ 2147483646 w 1024"/>
              <a:gd name="T75" fmla="*/ 2147483646 h 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4" h="16">
                <a:moveTo>
                  <a:pt x="8" y="0"/>
                </a:moveTo>
                <a:lnTo>
                  <a:pt x="56" y="0"/>
                </a:lnTo>
                <a:cubicBezTo>
                  <a:pt x="60" y="0"/>
                  <a:pt x="64" y="3"/>
                  <a:pt x="64" y="8"/>
                </a:cubicBezTo>
                <a:cubicBezTo>
                  <a:pt x="64" y="12"/>
                  <a:pt x="60" y="16"/>
                  <a:pt x="56" y="16"/>
                </a:cubicBez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04" y="0"/>
                </a:moveTo>
                <a:lnTo>
                  <a:pt x="152" y="0"/>
                </a:lnTo>
                <a:cubicBezTo>
                  <a:pt x="156" y="0"/>
                  <a:pt x="160" y="3"/>
                  <a:pt x="160" y="8"/>
                </a:cubicBezTo>
                <a:cubicBezTo>
                  <a:pt x="160" y="12"/>
                  <a:pt x="156" y="16"/>
                  <a:pt x="152" y="16"/>
                </a:cubicBezTo>
                <a:lnTo>
                  <a:pt x="104" y="16"/>
                </a:lnTo>
                <a:cubicBezTo>
                  <a:pt x="99" y="16"/>
                  <a:pt x="96" y="12"/>
                  <a:pt x="96" y="8"/>
                </a:cubicBezTo>
                <a:cubicBezTo>
                  <a:pt x="96" y="3"/>
                  <a:pt x="99" y="0"/>
                  <a:pt x="104" y="0"/>
                </a:cubicBezTo>
                <a:close/>
                <a:moveTo>
                  <a:pt x="200" y="0"/>
                </a:moveTo>
                <a:lnTo>
                  <a:pt x="248" y="0"/>
                </a:lnTo>
                <a:cubicBezTo>
                  <a:pt x="252" y="0"/>
                  <a:pt x="256" y="3"/>
                  <a:pt x="256" y="8"/>
                </a:cubicBezTo>
                <a:cubicBezTo>
                  <a:pt x="256" y="12"/>
                  <a:pt x="252" y="16"/>
                  <a:pt x="248" y="16"/>
                </a:cubicBezTo>
                <a:lnTo>
                  <a:pt x="200" y="16"/>
                </a:lnTo>
                <a:cubicBezTo>
                  <a:pt x="195" y="16"/>
                  <a:pt x="192" y="12"/>
                  <a:pt x="192" y="8"/>
                </a:cubicBezTo>
                <a:cubicBezTo>
                  <a:pt x="192" y="3"/>
                  <a:pt x="195" y="0"/>
                  <a:pt x="200" y="0"/>
                </a:cubicBezTo>
                <a:close/>
                <a:moveTo>
                  <a:pt x="296" y="0"/>
                </a:moveTo>
                <a:lnTo>
                  <a:pt x="344" y="0"/>
                </a:lnTo>
                <a:cubicBezTo>
                  <a:pt x="348" y="0"/>
                  <a:pt x="352" y="3"/>
                  <a:pt x="352" y="8"/>
                </a:cubicBezTo>
                <a:cubicBezTo>
                  <a:pt x="352" y="12"/>
                  <a:pt x="348" y="16"/>
                  <a:pt x="344" y="16"/>
                </a:cubicBezTo>
                <a:lnTo>
                  <a:pt x="296" y="16"/>
                </a:lnTo>
                <a:cubicBezTo>
                  <a:pt x="291" y="16"/>
                  <a:pt x="288" y="12"/>
                  <a:pt x="288" y="8"/>
                </a:cubicBezTo>
                <a:cubicBezTo>
                  <a:pt x="288" y="3"/>
                  <a:pt x="291" y="0"/>
                  <a:pt x="296" y="0"/>
                </a:cubicBezTo>
                <a:close/>
                <a:moveTo>
                  <a:pt x="392" y="0"/>
                </a:moveTo>
                <a:lnTo>
                  <a:pt x="440" y="0"/>
                </a:lnTo>
                <a:cubicBezTo>
                  <a:pt x="444" y="0"/>
                  <a:pt x="448" y="3"/>
                  <a:pt x="448" y="8"/>
                </a:cubicBezTo>
                <a:cubicBezTo>
                  <a:pt x="448" y="12"/>
                  <a:pt x="444" y="16"/>
                  <a:pt x="440" y="16"/>
                </a:cubicBezTo>
                <a:lnTo>
                  <a:pt x="392" y="16"/>
                </a:lnTo>
                <a:cubicBezTo>
                  <a:pt x="387" y="16"/>
                  <a:pt x="384" y="12"/>
                  <a:pt x="384" y="8"/>
                </a:cubicBezTo>
                <a:cubicBezTo>
                  <a:pt x="384" y="3"/>
                  <a:pt x="387" y="0"/>
                  <a:pt x="392" y="0"/>
                </a:cubicBezTo>
                <a:close/>
                <a:moveTo>
                  <a:pt x="488" y="0"/>
                </a:moveTo>
                <a:lnTo>
                  <a:pt x="536" y="0"/>
                </a:lnTo>
                <a:cubicBezTo>
                  <a:pt x="540" y="0"/>
                  <a:pt x="544" y="3"/>
                  <a:pt x="544" y="8"/>
                </a:cubicBezTo>
                <a:cubicBezTo>
                  <a:pt x="544" y="12"/>
                  <a:pt x="540" y="16"/>
                  <a:pt x="536" y="16"/>
                </a:cubicBezTo>
                <a:lnTo>
                  <a:pt x="488" y="16"/>
                </a:lnTo>
                <a:cubicBezTo>
                  <a:pt x="483" y="16"/>
                  <a:pt x="480" y="12"/>
                  <a:pt x="480" y="8"/>
                </a:cubicBezTo>
                <a:cubicBezTo>
                  <a:pt x="480" y="3"/>
                  <a:pt x="483" y="0"/>
                  <a:pt x="488" y="0"/>
                </a:cubicBezTo>
                <a:close/>
                <a:moveTo>
                  <a:pt x="584" y="0"/>
                </a:moveTo>
                <a:lnTo>
                  <a:pt x="632" y="0"/>
                </a:lnTo>
                <a:cubicBezTo>
                  <a:pt x="636" y="0"/>
                  <a:pt x="640" y="3"/>
                  <a:pt x="640" y="8"/>
                </a:cubicBezTo>
                <a:cubicBezTo>
                  <a:pt x="640" y="12"/>
                  <a:pt x="636" y="16"/>
                  <a:pt x="632" y="16"/>
                </a:cubicBezTo>
                <a:lnTo>
                  <a:pt x="584" y="16"/>
                </a:lnTo>
                <a:cubicBezTo>
                  <a:pt x="579" y="16"/>
                  <a:pt x="576" y="12"/>
                  <a:pt x="576" y="8"/>
                </a:cubicBezTo>
                <a:cubicBezTo>
                  <a:pt x="576" y="3"/>
                  <a:pt x="579" y="0"/>
                  <a:pt x="584" y="0"/>
                </a:cubicBezTo>
                <a:close/>
                <a:moveTo>
                  <a:pt x="680" y="0"/>
                </a:moveTo>
                <a:lnTo>
                  <a:pt x="728" y="0"/>
                </a:lnTo>
                <a:cubicBezTo>
                  <a:pt x="732" y="0"/>
                  <a:pt x="736" y="3"/>
                  <a:pt x="736" y="8"/>
                </a:cubicBezTo>
                <a:cubicBezTo>
                  <a:pt x="736" y="12"/>
                  <a:pt x="732" y="16"/>
                  <a:pt x="728" y="16"/>
                </a:cubicBezTo>
                <a:lnTo>
                  <a:pt x="680" y="16"/>
                </a:lnTo>
                <a:cubicBezTo>
                  <a:pt x="675" y="16"/>
                  <a:pt x="672" y="12"/>
                  <a:pt x="672" y="8"/>
                </a:cubicBezTo>
                <a:cubicBezTo>
                  <a:pt x="672" y="3"/>
                  <a:pt x="675" y="0"/>
                  <a:pt x="680" y="0"/>
                </a:cubicBezTo>
                <a:close/>
                <a:moveTo>
                  <a:pt x="776" y="0"/>
                </a:moveTo>
                <a:lnTo>
                  <a:pt x="824" y="0"/>
                </a:lnTo>
                <a:cubicBezTo>
                  <a:pt x="828" y="0"/>
                  <a:pt x="832" y="3"/>
                  <a:pt x="832" y="8"/>
                </a:cubicBezTo>
                <a:cubicBezTo>
                  <a:pt x="832" y="12"/>
                  <a:pt x="828" y="16"/>
                  <a:pt x="824" y="16"/>
                </a:cubicBezTo>
                <a:lnTo>
                  <a:pt x="776" y="16"/>
                </a:lnTo>
                <a:cubicBezTo>
                  <a:pt x="771" y="16"/>
                  <a:pt x="768" y="12"/>
                  <a:pt x="768" y="8"/>
                </a:cubicBezTo>
                <a:cubicBezTo>
                  <a:pt x="768" y="3"/>
                  <a:pt x="771" y="0"/>
                  <a:pt x="776" y="0"/>
                </a:cubicBezTo>
                <a:close/>
                <a:moveTo>
                  <a:pt x="872" y="0"/>
                </a:moveTo>
                <a:lnTo>
                  <a:pt x="920" y="0"/>
                </a:lnTo>
                <a:cubicBezTo>
                  <a:pt x="924" y="0"/>
                  <a:pt x="928" y="3"/>
                  <a:pt x="928" y="8"/>
                </a:cubicBezTo>
                <a:cubicBezTo>
                  <a:pt x="928" y="12"/>
                  <a:pt x="924" y="16"/>
                  <a:pt x="920" y="16"/>
                </a:cubicBezTo>
                <a:lnTo>
                  <a:pt x="872" y="16"/>
                </a:lnTo>
                <a:cubicBezTo>
                  <a:pt x="867" y="16"/>
                  <a:pt x="864" y="12"/>
                  <a:pt x="864" y="8"/>
                </a:cubicBezTo>
                <a:cubicBezTo>
                  <a:pt x="864" y="3"/>
                  <a:pt x="867" y="0"/>
                  <a:pt x="872" y="0"/>
                </a:cubicBezTo>
                <a:close/>
                <a:moveTo>
                  <a:pt x="968" y="0"/>
                </a:moveTo>
                <a:lnTo>
                  <a:pt x="1016" y="0"/>
                </a:lnTo>
                <a:cubicBezTo>
                  <a:pt x="1020" y="0"/>
                  <a:pt x="1024" y="3"/>
                  <a:pt x="1024" y="8"/>
                </a:cubicBezTo>
                <a:cubicBezTo>
                  <a:pt x="1024" y="12"/>
                  <a:pt x="1020" y="16"/>
                  <a:pt x="1016" y="16"/>
                </a:cubicBezTo>
                <a:lnTo>
                  <a:pt x="968" y="16"/>
                </a:lnTo>
                <a:cubicBezTo>
                  <a:pt x="963" y="16"/>
                  <a:pt x="960" y="12"/>
                  <a:pt x="960" y="8"/>
                </a:cubicBezTo>
                <a:cubicBezTo>
                  <a:pt x="960" y="3"/>
                  <a:pt x="963" y="0"/>
                  <a:pt x="968" y="0"/>
                </a:cubicBezTo>
                <a:close/>
              </a:path>
            </a:pathLst>
          </a:custGeom>
          <a:solidFill>
            <a:srgbClr val="000000"/>
          </a:solidFill>
          <a:ln w="174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4" name="Freeform 25"/>
          <p:cNvSpPr>
            <a:spLocks/>
          </p:cNvSpPr>
          <p:nvPr/>
        </p:nvSpPr>
        <p:spPr bwMode="auto">
          <a:xfrm>
            <a:off x="5554663" y="2287588"/>
            <a:ext cx="146050" cy="141287"/>
          </a:xfrm>
          <a:custGeom>
            <a:avLst/>
            <a:gdLst>
              <a:gd name="T0" fmla="*/ 2147483646 w 138"/>
              <a:gd name="T1" fmla="*/ 2147483646 h 138"/>
              <a:gd name="T2" fmla="*/ 0 w 138"/>
              <a:gd name="T3" fmla="*/ 2147483646 h 138"/>
              <a:gd name="T4" fmla="*/ 0 w 138"/>
              <a:gd name="T5" fmla="*/ 0 h 138"/>
              <a:gd name="T6" fmla="*/ 0 w 138"/>
              <a:gd name="T7" fmla="*/ 0 h 138"/>
              <a:gd name="T8" fmla="*/ 2147483646 w 138"/>
              <a:gd name="T9" fmla="*/ 214748364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1" y="94"/>
                  <a:pt x="21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6438900" y="2168525"/>
            <a:ext cx="153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国家或地区</a:t>
            </a:r>
            <a:endParaRPr lang="zh-CN" altLang="en-US" sz="2400"/>
          </a:p>
        </p:txBody>
      </p:sp>
      <p:sp>
        <p:nvSpPr>
          <p:cNvPr id="10266" name="Freeform 29"/>
          <p:cNvSpPr>
            <a:spLocks/>
          </p:cNvSpPr>
          <p:nvPr/>
        </p:nvSpPr>
        <p:spPr bwMode="auto">
          <a:xfrm>
            <a:off x="5927725" y="2259013"/>
            <a:ext cx="144463" cy="141287"/>
          </a:xfrm>
          <a:custGeom>
            <a:avLst/>
            <a:gdLst>
              <a:gd name="T0" fmla="*/ 0 w 138"/>
              <a:gd name="T1" fmla="*/ 2147483646 h 138"/>
              <a:gd name="T2" fmla="*/ 2147483646 w 138"/>
              <a:gd name="T3" fmla="*/ 0 h 138"/>
              <a:gd name="T4" fmla="*/ 2147483646 w 138"/>
              <a:gd name="T5" fmla="*/ 2147483646 h 138"/>
              <a:gd name="T6" fmla="*/ 2147483646 w 138"/>
              <a:gd name="T7" fmla="*/ 2147483646 h 138"/>
              <a:gd name="T8" fmla="*/ 0 w 138"/>
              <a:gd name="T9" fmla="*/ 214748364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38">
                <a:moveTo>
                  <a:pt x="0" y="69"/>
                </a:moveTo>
                <a:lnTo>
                  <a:pt x="138" y="0"/>
                </a:lnTo>
                <a:cubicBezTo>
                  <a:pt x="116" y="43"/>
                  <a:pt x="116" y="94"/>
                  <a:pt x="138" y="138"/>
                </a:cubicBez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7" name="Freeform 31"/>
          <p:cNvSpPr>
            <a:spLocks/>
          </p:cNvSpPr>
          <p:nvPr/>
        </p:nvSpPr>
        <p:spPr bwMode="auto">
          <a:xfrm>
            <a:off x="8135938" y="2287588"/>
            <a:ext cx="144462" cy="141287"/>
          </a:xfrm>
          <a:custGeom>
            <a:avLst/>
            <a:gdLst>
              <a:gd name="T0" fmla="*/ 2147483646 w 138"/>
              <a:gd name="T1" fmla="*/ 2147483646 h 138"/>
              <a:gd name="T2" fmla="*/ 0 w 138"/>
              <a:gd name="T3" fmla="*/ 2147483646 h 138"/>
              <a:gd name="T4" fmla="*/ 0 w 138"/>
              <a:gd name="T5" fmla="*/ 0 h 138"/>
              <a:gd name="T6" fmla="*/ 0 w 138"/>
              <a:gd name="T7" fmla="*/ 0 h 138"/>
              <a:gd name="T8" fmla="*/ 2147483646 w 138"/>
              <a:gd name="T9" fmla="*/ 214748364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1" y="94"/>
                  <a:pt x="21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8" name="Rectangle 32"/>
          <p:cNvSpPr>
            <a:spLocks noChangeArrowheads="1"/>
          </p:cNvSpPr>
          <p:nvPr/>
        </p:nvSpPr>
        <p:spPr bwMode="auto">
          <a:xfrm>
            <a:off x="519113" y="2668588"/>
            <a:ext cx="1236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顶级域名</a:t>
            </a:r>
            <a:endParaRPr lang="zh-CN" altLang="en-US" sz="2400"/>
          </a:p>
        </p:txBody>
      </p:sp>
      <p:sp>
        <p:nvSpPr>
          <p:cNvPr id="10269" name="Freeform 33"/>
          <p:cNvSpPr>
            <a:spLocks/>
          </p:cNvSpPr>
          <p:nvPr/>
        </p:nvSpPr>
        <p:spPr bwMode="auto">
          <a:xfrm>
            <a:off x="1955800" y="2751138"/>
            <a:ext cx="6375400" cy="196850"/>
          </a:xfrm>
          <a:custGeom>
            <a:avLst/>
            <a:gdLst>
              <a:gd name="T0" fmla="*/ 0 w 4016"/>
              <a:gd name="T1" fmla="*/ 2147483646 h 124"/>
              <a:gd name="T2" fmla="*/ 0 w 4016"/>
              <a:gd name="T3" fmla="*/ 0 h 124"/>
              <a:gd name="T4" fmla="*/ 2147483646 w 4016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16" h="124">
                <a:moveTo>
                  <a:pt x="0" y="124"/>
                </a:moveTo>
                <a:lnTo>
                  <a:pt x="0" y="0"/>
                </a:lnTo>
                <a:lnTo>
                  <a:pt x="4016" y="0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34"/>
          <p:cNvSpPr>
            <a:spLocks noChangeShapeType="1"/>
          </p:cNvSpPr>
          <p:nvPr/>
        </p:nvSpPr>
        <p:spPr bwMode="auto">
          <a:xfrm>
            <a:off x="2562225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5"/>
          <p:cNvSpPr>
            <a:spLocks noChangeShapeType="1"/>
          </p:cNvSpPr>
          <p:nvPr/>
        </p:nvSpPr>
        <p:spPr bwMode="auto">
          <a:xfrm>
            <a:off x="3170238" y="2751138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36"/>
          <p:cNvSpPr>
            <a:spLocks noChangeShapeType="1"/>
          </p:cNvSpPr>
          <p:nvPr/>
        </p:nvSpPr>
        <p:spPr bwMode="auto">
          <a:xfrm>
            <a:off x="3776663" y="2751138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37"/>
          <p:cNvSpPr>
            <a:spLocks noChangeShapeType="1"/>
          </p:cNvSpPr>
          <p:nvPr/>
        </p:nvSpPr>
        <p:spPr bwMode="auto">
          <a:xfrm>
            <a:off x="4384675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38"/>
          <p:cNvSpPr>
            <a:spLocks noChangeShapeType="1"/>
          </p:cNvSpPr>
          <p:nvPr/>
        </p:nvSpPr>
        <p:spPr bwMode="auto">
          <a:xfrm>
            <a:off x="4991100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39"/>
          <p:cNvSpPr>
            <a:spLocks noChangeShapeType="1"/>
          </p:cNvSpPr>
          <p:nvPr/>
        </p:nvSpPr>
        <p:spPr bwMode="auto">
          <a:xfrm>
            <a:off x="5607050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40"/>
          <p:cNvSpPr>
            <a:spLocks noChangeShapeType="1"/>
          </p:cNvSpPr>
          <p:nvPr/>
        </p:nvSpPr>
        <p:spPr bwMode="auto">
          <a:xfrm>
            <a:off x="6205538" y="2751138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41"/>
          <p:cNvSpPr>
            <a:spLocks noChangeShapeType="1"/>
          </p:cNvSpPr>
          <p:nvPr/>
        </p:nvSpPr>
        <p:spPr bwMode="auto">
          <a:xfrm>
            <a:off x="6813550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42"/>
          <p:cNvSpPr>
            <a:spLocks noChangeShapeType="1"/>
          </p:cNvSpPr>
          <p:nvPr/>
        </p:nvSpPr>
        <p:spPr bwMode="auto">
          <a:xfrm>
            <a:off x="7419975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9" name="Rectangle 43"/>
          <p:cNvSpPr>
            <a:spLocks noChangeArrowheads="1"/>
          </p:cNvSpPr>
          <p:nvPr/>
        </p:nvSpPr>
        <p:spPr bwMode="auto">
          <a:xfrm>
            <a:off x="2635250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com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0" name="Rectangle 44"/>
          <p:cNvSpPr>
            <a:spLocks noChangeArrowheads="1"/>
          </p:cNvSpPr>
          <p:nvPr/>
        </p:nvSpPr>
        <p:spPr bwMode="auto">
          <a:xfrm>
            <a:off x="3849688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edu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1" name="Rectangle 45"/>
          <p:cNvSpPr>
            <a:spLocks noChangeArrowheads="1"/>
          </p:cNvSpPr>
          <p:nvPr/>
        </p:nvSpPr>
        <p:spPr bwMode="auto">
          <a:xfrm>
            <a:off x="3241675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gov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2" name="Rectangle 46"/>
          <p:cNvSpPr>
            <a:spLocks noChangeArrowheads="1"/>
          </p:cNvSpPr>
          <p:nvPr/>
        </p:nvSpPr>
        <p:spPr bwMode="auto">
          <a:xfrm>
            <a:off x="4456113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int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3" name="Rectangle 47"/>
          <p:cNvSpPr>
            <a:spLocks noChangeArrowheads="1"/>
          </p:cNvSpPr>
          <p:nvPr/>
        </p:nvSpPr>
        <p:spPr bwMode="auto">
          <a:xfrm>
            <a:off x="5064125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net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4" name="Rectangle 48"/>
          <p:cNvSpPr>
            <a:spLocks noChangeArrowheads="1"/>
          </p:cNvSpPr>
          <p:nvPr/>
        </p:nvSpPr>
        <p:spPr bwMode="auto">
          <a:xfrm>
            <a:off x="6329363" y="44656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bj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5" name="Rectangle 49"/>
          <p:cNvSpPr>
            <a:spLocks noChangeArrowheads="1"/>
          </p:cNvSpPr>
          <p:nvPr/>
        </p:nvSpPr>
        <p:spPr bwMode="auto">
          <a:xfrm>
            <a:off x="6935788" y="44656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sh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6" name="Rectangle 50"/>
          <p:cNvSpPr>
            <a:spLocks noChangeArrowheads="1"/>
          </p:cNvSpPr>
          <p:nvPr/>
        </p:nvSpPr>
        <p:spPr bwMode="auto">
          <a:xfrm>
            <a:off x="7543800" y="44656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tj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7" name="Rectangle 51"/>
          <p:cNvSpPr>
            <a:spLocks noChangeArrowheads="1"/>
          </p:cNvSpPr>
          <p:nvPr/>
        </p:nvSpPr>
        <p:spPr bwMode="auto">
          <a:xfrm>
            <a:off x="8083550" y="44497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...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8" name="Rectangle 52"/>
          <p:cNvSpPr>
            <a:spLocks noChangeArrowheads="1"/>
          </p:cNvSpPr>
          <p:nvPr/>
        </p:nvSpPr>
        <p:spPr bwMode="auto">
          <a:xfrm>
            <a:off x="5670550" y="44656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org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289" name="Freeform 53"/>
          <p:cNvSpPr>
            <a:spLocks/>
          </p:cNvSpPr>
          <p:nvPr/>
        </p:nvSpPr>
        <p:spPr bwMode="auto">
          <a:xfrm>
            <a:off x="2259013" y="4322763"/>
            <a:ext cx="6375400" cy="196850"/>
          </a:xfrm>
          <a:custGeom>
            <a:avLst/>
            <a:gdLst>
              <a:gd name="T0" fmla="*/ 0 w 4016"/>
              <a:gd name="T1" fmla="*/ 2147483646 h 124"/>
              <a:gd name="T2" fmla="*/ 0 w 4016"/>
              <a:gd name="T3" fmla="*/ 0 h 124"/>
              <a:gd name="T4" fmla="*/ 2147483646 w 4016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16" h="124">
                <a:moveTo>
                  <a:pt x="0" y="124"/>
                </a:moveTo>
                <a:lnTo>
                  <a:pt x="0" y="0"/>
                </a:lnTo>
                <a:lnTo>
                  <a:pt x="4016" y="0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0" name="Line 54"/>
          <p:cNvSpPr>
            <a:spLocks noChangeShapeType="1"/>
          </p:cNvSpPr>
          <p:nvPr/>
        </p:nvSpPr>
        <p:spPr bwMode="auto">
          <a:xfrm>
            <a:off x="2867025" y="4322763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1" name="Line 55"/>
          <p:cNvSpPr>
            <a:spLocks noChangeShapeType="1"/>
          </p:cNvSpPr>
          <p:nvPr/>
        </p:nvSpPr>
        <p:spPr bwMode="auto">
          <a:xfrm>
            <a:off x="3473450" y="4322763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2" name="Line 56"/>
          <p:cNvSpPr>
            <a:spLocks noChangeShapeType="1"/>
          </p:cNvSpPr>
          <p:nvPr/>
        </p:nvSpPr>
        <p:spPr bwMode="auto">
          <a:xfrm>
            <a:off x="4081463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3" name="Line 57"/>
          <p:cNvSpPr>
            <a:spLocks noChangeShapeType="1"/>
          </p:cNvSpPr>
          <p:nvPr/>
        </p:nvSpPr>
        <p:spPr bwMode="auto">
          <a:xfrm>
            <a:off x="4687888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4" name="Line 58"/>
          <p:cNvSpPr>
            <a:spLocks noChangeShapeType="1"/>
          </p:cNvSpPr>
          <p:nvPr/>
        </p:nvSpPr>
        <p:spPr bwMode="auto">
          <a:xfrm>
            <a:off x="5295900" y="4322763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5" name="Line 59"/>
          <p:cNvSpPr>
            <a:spLocks noChangeShapeType="1"/>
          </p:cNvSpPr>
          <p:nvPr/>
        </p:nvSpPr>
        <p:spPr bwMode="auto">
          <a:xfrm>
            <a:off x="5910263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6" name="Line 60"/>
          <p:cNvSpPr>
            <a:spLocks noChangeShapeType="1"/>
          </p:cNvSpPr>
          <p:nvPr/>
        </p:nvSpPr>
        <p:spPr bwMode="auto">
          <a:xfrm>
            <a:off x="6510338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7" name="Line 61"/>
          <p:cNvSpPr>
            <a:spLocks noChangeShapeType="1"/>
          </p:cNvSpPr>
          <p:nvPr/>
        </p:nvSpPr>
        <p:spPr bwMode="auto">
          <a:xfrm>
            <a:off x="7116763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8" name="Line 62"/>
          <p:cNvSpPr>
            <a:spLocks noChangeShapeType="1"/>
          </p:cNvSpPr>
          <p:nvPr/>
        </p:nvSpPr>
        <p:spPr bwMode="auto">
          <a:xfrm>
            <a:off x="7724775" y="4322763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9" name="Rectangle 63"/>
          <p:cNvSpPr>
            <a:spLocks noChangeArrowheads="1"/>
          </p:cNvSpPr>
          <p:nvPr/>
        </p:nvSpPr>
        <p:spPr bwMode="auto">
          <a:xfrm>
            <a:off x="2078038" y="44656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ac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00" name="Rectangle 64"/>
          <p:cNvSpPr>
            <a:spLocks noChangeArrowheads="1"/>
          </p:cNvSpPr>
          <p:nvPr/>
        </p:nvSpPr>
        <p:spPr bwMode="auto">
          <a:xfrm>
            <a:off x="2706688" y="3732213"/>
            <a:ext cx="461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ibm</a:t>
            </a:r>
            <a:endParaRPr lang="en-US" altLang="zh-CN" sz="2400"/>
          </a:p>
        </p:txBody>
      </p:sp>
      <p:sp>
        <p:nvSpPr>
          <p:cNvPr id="10301" name="Rectangle 65"/>
          <p:cNvSpPr>
            <a:spLocks noChangeArrowheads="1"/>
          </p:cNvSpPr>
          <p:nvPr/>
        </p:nvSpPr>
        <p:spPr bwMode="auto">
          <a:xfrm>
            <a:off x="3363913" y="37322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endParaRPr lang="en-US" altLang="zh-CN" sz="2400"/>
          </a:p>
        </p:txBody>
      </p:sp>
      <p:sp>
        <p:nvSpPr>
          <p:cNvPr id="10302" name="Rectangle 66"/>
          <p:cNvSpPr>
            <a:spLocks noChangeArrowheads="1"/>
          </p:cNvSpPr>
          <p:nvPr/>
        </p:nvSpPr>
        <p:spPr bwMode="auto">
          <a:xfrm>
            <a:off x="3819525" y="3732213"/>
            <a:ext cx="769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cisco</a:t>
            </a:r>
            <a:endParaRPr lang="en-US" altLang="zh-CN" sz="2400"/>
          </a:p>
        </p:txBody>
      </p:sp>
      <p:sp>
        <p:nvSpPr>
          <p:cNvPr id="10303" name="Rectangle 67"/>
          <p:cNvSpPr>
            <a:spLocks noChangeArrowheads="1"/>
          </p:cNvSpPr>
          <p:nvPr/>
        </p:nvSpPr>
        <p:spPr bwMode="auto">
          <a:xfrm>
            <a:off x="4511675" y="3716338"/>
            <a:ext cx="46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en-US" altLang="zh-CN" sz="2400"/>
          </a:p>
        </p:txBody>
      </p:sp>
      <p:sp>
        <p:nvSpPr>
          <p:cNvPr id="10304" name="Line 68"/>
          <p:cNvSpPr>
            <a:spLocks noChangeShapeType="1"/>
          </p:cNvSpPr>
          <p:nvPr/>
        </p:nvSpPr>
        <p:spPr bwMode="auto">
          <a:xfrm>
            <a:off x="3473450" y="3536950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5" name="Line 69"/>
          <p:cNvSpPr>
            <a:spLocks noChangeShapeType="1"/>
          </p:cNvSpPr>
          <p:nvPr/>
        </p:nvSpPr>
        <p:spPr bwMode="auto">
          <a:xfrm>
            <a:off x="4081463" y="3536950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6" name="Freeform 70"/>
          <p:cNvSpPr>
            <a:spLocks/>
          </p:cNvSpPr>
          <p:nvPr/>
        </p:nvSpPr>
        <p:spPr bwMode="auto">
          <a:xfrm>
            <a:off x="2867025" y="3536950"/>
            <a:ext cx="2124075" cy="196850"/>
          </a:xfrm>
          <a:custGeom>
            <a:avLst/>
            <a:gdLst>
              <a:gd name="T0" fmla="*/ 0 w 1338"/>
              <a:gd name="T1" fmla="*/ 2147483646 h 124"/>
              <a:gd name="T2" fmla="*/ 0 w 1338"/>
              <a:gd name="T3" fmla="*/ 0 h 124"/>
              <a:gd name="T4" fmla="*/ 2147483646 w 1338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8" h="124">
                <a:moveTo>
                  <a:pt x="0" y="124"/>
                </a:moveTo>
                <a:lnTo>
                  <a:pt x="0" y="0"/>
                </a:lnTo>
                <a:lnTo>
                  <a:pt x="1338" y="0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7" name="Line 71"/>
          <p:cNvSpPr>
            <a:spLocks noChangeShapeType="1"/>
          </p:cNvSpPr>
          <p:nvPr/>
        </p:nvSpPr>
        <p:spPr bwMode="auto">
          <a:xfrm>
            <a:off x="3776663" y="3340100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8" name="Line 72"/>
          <p:cNvSpPr>
            <a:spLocks noChangeShapeType="1"/>
          </p:cNvSpPr>
          <p:nvPr/>
        </p:nvSpPr>
        <p:spPr bwMode="auto">
          <a:xfrm>
            <a:off x="6205538" y="3340100"/>
            <a:ext cx="1587" cy="9826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9" name="Rectangle 73"/>
          <p:cNvSpPr>
            <a:spLocks noChangeArrowheads="1"/>
          </p:cNvSpPr>
          <p:nvPr/>
        </p:nvSpPr>
        <p:spPr bwMode="auto">
          <a:xfrm>
            <a:off x="519113" y="3652838"/>
            <a:ext cx="1236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二级域名</a:t>
            </a:r>
            <a:endParaRPr lang="zh-CN" altLang="en-US" sz="2400"/>
          </a:p>
        </p:txBody>
      </p:sp>
      <p:sp>
        <p:nvSpPr>
          <p:cNvPr id="10310" name="Rectangle 74"/>
          <p:cNvSpPr>
            <a:spLocks noChangeArrowheads="1"/>
          </p:cNvSpPr>
          <p:nvPr/>
        </p:nvSpPr>
        <p:spPr bwMode="auto">
          <a:xfrm>
            <a:off x="3516313" y="53959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hhu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11" name="Rectangle 75"/>
          <p:cNvSpPr>
            <a:spLocks noChangeArrowheads="1"/>
          </p:cNvSpPr>
          <p:nvPr/>
        </p:nvSpPr>
        <p:spPr bwMode="auto">
          <a:xfrm>
            <a:off x="4325938" y="53959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pku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12" name="Rectangle 76"/>
          <p:cNvSpPr>
            <a:spLocks noChangeArrowheads="1"/>
          </p:cNvSpPr>
          <p:nvPr/>
        </p:nvSpPr>
        <p:spPr bwMode="auto">
          <a:xfrm>
            <a:off x="5016500" y="5380038"/>
            <a:ext cx="323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en-US" altLang="zh-CN" sz="1800"/>
          </a:p>
        </p:txBody>
      </p:sp>
      <p:sp>
        <p:nvSpPr>
          <p:cNvPr id="10313" name="Line 77"/>
          <p:cNvSpPr>
            <a:spLocks noChangeShapeType="1"/>
          </p:cNvSpPr>
          <p:nvPr/>
        </p:nvSpPr>
        <p:spPr bwMode="auto">
          <a:xfrm>
            <a:off x="3676650" y="5108575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4" name="Line 78"/>
          <p:cNvSpPr>
            <a:spLocks noChangeShapeType="1"/>
          </p:cNvSpPr>
          <p:nvPr/>
        </p:nvSpPr>
        <p:spPr bwMode="auto">
          <a:xfrm>
            <a:off x="4486275" y="5108575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5" name="Freeform 79"/>
          <p:cNvSpPr>
            <a:spLocks/>
          </p:cNvSpPr>
          <p:nvPr/>
        </p:nvSpPr>
        <p:spPr bwMode="auto">
          <a:xfrm>
            <a:off x="2765425" y="5108575"/>
            <a:ext cx="2732088" cy="196850"/>
          </a:xfrm>
          <a:custGeom>
            <a:avLst/>
            <a:gdLst>
              <a:gd name="T0" fmla="*/ 0 w 1721"/>
              <a:gd name="T1" fmla="*/ 2147483646 h 124"/>
              <a:gd name="T2" fmla="*/ 0 w 1721"/>
              <a:gd name="T3" fmla="*/ 0 h 124"/>
              <a:gd name="T4" fmla="*/ 2147483646 w 1721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1" h="124">
                <a:moveTo>
                  <a:pt x="0" y="124"/>
                </a:moveTo>
                <a:lnTo>
                  <a:pt x="0" y="0"/>
                </a:lnTo>
                <a:lnTo>
                  <a:pt x="1721" y="0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6" name="Line 80"/>
          <p:cNvSpPr>
            <a:spLocks noChangeShapeType="1"/>
          </p:cNvSpPr>
          <p:nvPr/>
        </p:nvSpPr>
        <p:spPr bwMode="auto">
          <a:xfrm>
            <a:off x="4081463" y="4913313"/>
            <a:ext cx="1587" cy="195262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7" name="Rectangle 81"/>
          <p:cNvSpPr>
            <a:spLocks noChangeArrowheads="1"/>
          </p:cNvSpPr>
          <p:nvPr/>
        </p:nvSpPr>
        <p:spPr bwMode="auto">
          <a:xfrm>
            <a:off x="2051050" y="5373688"/>
            <a:ext cx="1244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tsinghua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18" name="Rectangle 82"/>
          <p:cNvSpPr>
            <a:spLocks noChangeArrowheads="1"/>
          </p:cNvSpPr>
          <p:nvPr/>
        </p:nvSpPr>
        <p:spPr bwMode="auto">
          <a:xfrm>
            <a:off x="2605088" y="61817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www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19" name="Rectangle 83"/>
          <p:cNvSpPr>
            <a:spLocks noChangeArrowheads="1"/>
          </p:cNvSpPr>
          <p:nvPr/>
        </p:nvSpPr>
        <p:spPr bwMode="auto">
          <a:xfrm>
            <a:off x="3262313" y="61817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cs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20" name="Rectangle 84"/>
          <p:cNvSpPr>
            <a:spLocks noChangeArrowheads="1"/>
          </p:cNvSpPr>
          <p:nvPr/>
        </p:nvSpPr>
        <p:spPr bwMode="auto">
          <a:xfrm>
            <a:off x="3870325" y="61817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ee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21" name="Rectangle 85"/>
          <p:cNvSpPr>
            <a:spLocks noChangeArrowheads="1"/>
          </p:cNvSpPr>
          <p:nvPr/>
        </p:nvSpPr>
        <p:spPr bwMode="auto">
          <a:xfrm>
            <a:off x="4410075" y="616585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...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322" name="Line 86"/>
          <p:cNvSpPr>
            <a:spLocks noChangeShapeType="1"/>
          </p:cNvSpPr>
          <p:nvPr/>
        </p:nvSpPr>
        <p:spPr bwMode="auto">
          <a:xfrm>
            <a:off x="3371850" y="5895975"/>
            <a:ext cx="1588" cy="1952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3" name="Line 87"/>
          <p:cNvSpPr>
            <a:spLocks noChangeShapeType="1"/>
          </p:cNvSpPr>
          <p:nvPr/>
        </p:nvSpPr>
        <p:spPr bwMode="auto">
          <a:xfrm>
            <a:off x="3979863" y="5895975"/>
            <a:ext cx="1587" cy="1952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4" name="Freeform 88"/>
          <p:cNvSpPr>
            <a:spLocks/>
          </p:cNvSpPr>
          <p:nvPr/>
        </p:nvSpPr>
        <p:spPr bwMode="auto">
          <a:xfrm>
            <a:off x="2765425" y="5895975"/>
            <a:ext cx="2125663" cy="195263"/>
          </a:xfrm>
          <a:custGeom>
            <a:avLst/>
            <a:gdLst>
              <a:gd name="T0" fmla="*/ 0 w 1339"/>
              <a:gd name="T1" fmla="*/ 2147483646 h 123"/>
              <a:gd name="T2" fmla="*/ 0 w 1339"/>
              <a:gd name="T3" fmla="*/ 0 h 123"/>
              <a:gd name="T4" fmla="*/ 2147483646 w 1339"/>
              <a:gd name="T5" fmla="*/ 0 h 1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9" h="123">
                <a:moveTo>
                  <a:pt x="0" y="123"/>
                </a:moveTo>
                <a:lnTo>
                  <a:pt x="0" y="0"/>
                </a:lnTo>
                <a:lnTo>
                  <a:pt x="1339" y="0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5" name="Line 89"/>
          <p:cNvSpPr>
            <a:spLocks noChangeShapeType="1"/>
          </p:cNvSpPr>
          <p:nvPr/>
        </p:nvSpPr>
        <p:spPr bwMode="auto">
          <a:xfrm>
            <a:off x="3676650" y="5699125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6" name="Rectangle 90"/>
          <p:cNvSpPr>
            <a:spLocks noChangeArrowheads="1"/>
          </p:cNvSpPr>
          <p:nvPr/>
        </p:nvSpPr>
        <p:spPr bwMode="auto">
          <a:xfrm>
            <a:off x="484188" y="5308600"/>
            <a:ext cx="1236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三级域名</a:t>
            </a:r>
            <a:endParaRPr lang="zh-CN" altLang="en-US" sz="2400"/>
          </a:p>
        </p:txBody>
      </p:sp>
      <p:sp>
        <p:nvSpPr>
          <p:cNvPr id="10327" name="Rectangle 91"/>
          <p:cNvSpPr>
            <a:spLocks noChangeArrowheads="1"/>
          </p:cNvSpPr>
          <p:nvPr/>
        </p:nvSpPr>
        <p:spPr bwMode="auto">
          <a:xfrm>
            <a:off x="519113" y="5813425"/>
            <a:ext cx="92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主机名</a:t>
            </a:r>
            <a:endParaRPr lang="zh-CN" altLang="en-US" sz="2400"/>
          </a:p>
        </p:txBody>
      </p:sp>
      <p:sp>
        <p:nvSpPr>
          <p:cNvPr id="10328" name="Freeform 92"/>
          <p:cNvSpPr>
            <a:spLocks/>
          </p:cNvSpPr>
          <p:nvPr/>
        </p:nvSpPr>
        <p:spPr bwMode="auto">
          <a:xfrm>
            <a:off x="1854200" y="3536950"/>
            <a:ext cx="203200" cy="1376363"/>
          </a:xfrm>
          <a:custGeom>
            <a:avLst/>
            <a:gdLst>
              <a:gd name="T0" fmla="*/ 2147483646 w 128"/>
              <a:gd name="T1" fmla="*/ 0 h 867"/>
              <a:gd name="T2" fmla="*/ 0 w 128"/>
              <a:gd name="T3" fmla="*/ 0 h 867"/>
              <a:gd name="T4" fmla="*/ 0 w 128"/>
              <a:gd name="T5" fmla="*/ 2147483646 h 867"/>
              <a:gd name="T6" fmla="*/ 2147483646 w 128"/>
              <a:gd name="T7" fmla="*/ 2147483646 h 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8" h="867">
                <a:moveTo>
                  <a:pt x="128" y="0"/>
                </a:moveTo>
                <a:lnTo>
                  <a:pt x="0" y="0"/>
                </a:lnTo>
                <a:lnTo>
                  <a:pt x="0" y="867"/>
                </a:lnTo>
                <a:lnTo>
                  <a:pt x="128" y="867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9" name="Line 93"/>
          <p:cNvSpPr>
            <a:spLocks noChangeShapeType="1"/>
          </p:cNvSpPr>
          <p:nvPr/>
        </p:nvSpPr>
        <p:spPr bwMode="auto">
          <a:xfrm>
            <a:off x="5902325" y="1965325"/>
            <a:ext cx="1588" cy="78581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0" name="Rectangle 94"/>
          <p:cNvSpPr>
            <a:spLocks noChangeArrowheads="1"/>
          </p:cNvSpPr>
          <p:nvPr/>
        </p:nvSpPr>
        <p:spPr bwMode="auto">
          <a:xfrm>
            <a:off x="5497513" y="1670050"/>
            <a:ext cx="809625" cy="2952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31" name="Rectangle 95"/>
          <p:cNvSpPr>
            <a:spLocks noChangeArrowheads="1"/>
          </p:cNvSpPr>
          <p:nvPr/>
        </p:nvSpPr>
        <p:spPr bwMode="auto">
          <a:xfrm>
            <a:off x="5497513" y="1670050"/>
            <a:ext cx="809625" cy="295275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32" name="Rectangle 96"/>
          <p:cNvSpPr>
            <a:spLocks noChangeArrowheads="1"/>
          </p:cNvSpPr>
          <p:nvPr/>
        </p:nvSpPr>
        <p:spPr bwMode="auto">
          <a:xfrm>
            <a:off x="5773738" y="1627188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根</a:t>
            </a:r>
            <a:endParaRPr lang="zh-CN" altLang="en-US" sz="2400"/>
          </a:p>
        </p:txBody>
      </p:sp>
      <p:sp>
        <p:nvSpPr>
          <p:cNvPr id="10333" name="Line 97"/>
          <p:cNvSpPr>
            <a:spLocks noChangeShapeType="1"/>
          </p:cNvSpPr>
          <p:nvPr/>
        </p:nvSpPr>
        <p:spPr bwMode="auto">
          <a:xfrm>
            <a:off x="4991100" y="3536950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4" name="Line 98"/>
          <p:cNvSpPr>
            <a:spLocks noChangeShapeType="1"/>
          </p:cNvSpPr>
          <p:nvPr/>
        </p:nvSpPr>
        <p:spPr bwMode="auto">
          <a:xfrm>
            <a:off x="5497513" y="5108575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5" name="Line 99"/>
          <p:cNvSpPr>
            <a:spLocks noChangeShapeType="1"/>
          </p:cNvSpPr>
          <p:nvPr/>
        </p:nvSpPr>
        <p:spPr bwMode="auto">
          <a:xfrm>
            <a:off x="8634413" y="4322763"/>
            <a:ext cx="1587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6" name="Line 100"/>
          <p:cNvSpPr>
            <a:spLocks noChangeShapeType="1"/>
          </p:cNvSpPr>
          <p:nvPr/>
        </p:nvSpPr>
        <p:spPr bwMode="auto">
          <a:xfrm>
            <a:off x="8331200" y="2751138"/>
            <a:ext cx="1588" cy="19685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7" name="Line 101"/>
          <p:cNvSpPr>
            <a:spLocks noChangeShapeType="1"/>
          </p:cNvSpPr>
          <p:nvPr/>
        </p:nvSpPr>
        <p:spPr bwMode="auto">
          <a:xfrm>
            <a:off x="4891088" y="5895975"/>
            <a:ext cx="1587" cy="1952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772400" cy="569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顶级域名：组织</a:t>
            </a:r>
            <a:r>
              <a:rPr lang="zh-CN" altLang="en-US" sz="3200" b="1" smtClean="0"/>
              <a:t>类别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24088" y="200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68313" y="1728788"/>
            <a:ext cx="391160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.top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用于企业，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.edu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用于教育机构，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.gov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用于政府机构，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.mil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用于军事部门，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.net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用于互联网络及信息中心等，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.org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用于非赢利性组织</a:t>
            </a: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.aero</a:t>
            </a:r>
            <a:r>
              <a:rPr lang="zh-CN" altLang="en-US" sz="2400"/>
              <a:t>代表航空运输业，</a:t>
            </a:r>
            <a:endParaRPr lang="en-US" altLang="zh-CN" sz="2400"/>
          </a:p>
        </p:txBody>
      </p:sp>
      <p:sp>
        <p:nvSpPr>
          <p:cNvPr id="11269" name="矩形 2"/>
          <p:cNvSpPr>
            <a:spLocks noChangeArrowheads="1"/>
          </p:cNvSpPr>
          <p:nvPr/>
        </p:nvSpPr>
        <p:spPr bwMode="auto">
          <a:xfrm>
            <a:off x="4778375" y="1728788"/>
            <a:ext cx="40354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.coop</a:t>
            </a:r>
            <a:r>
              <a:rPr lang="zh-CN" altLang="en-US" sz="2400"/>
              <a:t>代表协作组织，</a:t>
            </a: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.museum</a:t>
            </a:r>
            <a:r>
              <a:rPr lang="zh-CN" altLang="en-US" sz="2400"/>
              <a:t>代表博物馆；</a:t>
            </a: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.biz</a:t>
            </a:r>
            <a:r>
              <a:rPr lang="zh-CN" altLang="en-US" sz="2400"/>
              <a:t>表示商务，</a:t>
            </a: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.name</a:t>
            </a:r>
            <a:r>
              <a:rPr lang="zh-CN" altLang="en-US" sz="2400"/>
              <a:t>表示个人，</a:t>
            </a: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.pro</a:t>
            </a:r>
            <a:r>
              <a:rPr lang="zh-CN" altLang="en-US" sz="2400"/>
              <a:t>表示会计师、律师、医师等，</a:t>
            </a: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.info</a:t>
            </a:r>
            <a:r>
              <a:rPr lang="zh-CN" altLang="en-US" sz="2400"/>
              <a:t>则没有特定指向。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772400" cy="569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顶级域名：</a:t>
            </a:r>
            <a:r>
              <a:rPr lang="zh-CN" altLang="en-US" sz="3200" b="1" smtClean="0"/>
              <a:t>地区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24088" y="200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612775" y="1773238"/>
            <a:ext cx="547211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us : United States</a:t>
            </a:r>
            <a:r>
              <a:rPr lang="zh-CN" altLang="en-US" sz="2800">
                <a:latin typeface="Times New Roman" panose="02020603050405020304" pitchFamily="18" charset="0"/>
              </a:rPr>
              <a:t>，美国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uk : United Kingdom</a:t>
            </a:r>
            <a:r>
              <a:rPr lang="zh-CN" altLang="en-US" sz="2800">
                <a:latin typeface="Times New Roman" panose="02020603050405020304" pitchFamily="18" charset="0"/>
              </a:rPr>
              <a:t>，英国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tw : Taiwan</a:t>
            </a:r>
            <a:r>
              <a:rPr lang="zh-CN" altLang="en-US" sz="2800">
                <a:latin typeface="Times New Roman" panose="02020603050405020304" pitchFamily="18" charset="0"/>
              </a:rPr>
              <a:t>，中国台湾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mo : Macau</a:t>
            </a:r>
            <a:r>
              <a:rPr lang="zh-CN" altLang="en-US" sz="2800">
                <a:latin typeface="Times New Roman" panose="02020603050405020304" pitchFamily="18" charset="0"/>
              </a:rPr>
              <a:t>，中国澳门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jp : Japan,</a:t>
            </a:r>
            <a:r>
              <a:rPr lang="zh-CN" altLang="en-US" sz="2800">
                <a:latin typeface="Times New Roman" panose="02020603050405020304" pitchFamily="18" charset="0"/>
              </a:rPr>
              <a:t>日本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hk : Hong Kong</a:t>
            </a:r>
            <a:r>
              <a:rPr lang="zh-CN" altLang="en-US" sz="2800">
                <a:latin typeface="Times New Roman" panose="02020603050405020304" pitchFamily="18" charset="0"/>
              </a:rPr>
              <a:t>，中国香港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7772400" cy="569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u="sng" smtClean="0">
                <a:solidFill>
                  <a:srgbClr val="0000CC"/>
                </a:solidFill>
                <a:ea typeface="楷体_GB2312" pitchFamily="49" charset="-122"/>
              </a:rPr>
              <a:t>cn</a:t>
            </a:r>
            <a:r>
              <a:rPr lang="zh-CN" altLang="en-US" sz="2800" b="1" u="sng" smtClean="0">
                <a:solidFill>
                  <a:srgbClr val="0000CC"/>
                </a:solidFill>
                <a:ea typeface="楷体_GB2312" pitchFamily="49" charset="-122"/>
              </a:rPr>
              <a:t>下按照 </a:t>
            </a:r>
            <a:r>
              <a:rPr lang="zh-CN" altLang="en-US" sz="2800" b="1" u="sng" smtClean="0">
                <a:solidFill>
                  <a:srgbClr val="FF0000"/>
                </a:solidFill>
                <a:ea typeface="楷体_GB2312" pitchFamily="49" charset="-122"/>
              </a:rPr>
              <a:t>行政区划</a:t>
            </a:r>
            <a:r>
              <a:rPr lang="zh-CN" altLang="en-US" sz="2800" b="1" u="sng" smtClean="0">
                <a:solidFill>
                  <a:srgbClr val="0000CC"/>
                </a:solidFill>
                <a:ea typeface="楷体_GB2312" pitchFamily="49" charset="-122"/>
              </a:rPr>
              <a:t> 划分的二级域名</a:t>
            </a:r>
            <a:endParaRPr lang="zh-CN" altLang="en-US" sz="280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24088" y="200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139700" y="1773238"/>
            <a:ext cx="871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行政区域名是按照我国的各个行政区划分而成的，其划分标准依照国家技术监督局发布的国家标准而定，包括“行政区域名”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34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个，适用于我国的各省、自治区、直辖市，分别为：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BJ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－北京市；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SH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－上海市；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TJ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－天津市； 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CQ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－重庆市；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HE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－河北省；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SX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－山西省；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NM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－内蒙古自治区；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LN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－辽宁省；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JL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－吉林省； 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HL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－黑龙江省；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JS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－江苏省；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ZJ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－浙江省； 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AH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－安徽；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FJ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－福建省；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JX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－江西省；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SD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－山东省；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HA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－河南省；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HB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－湖北省；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HN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－湖南省；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GD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－广东省；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GX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－广西壮族自治区；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HI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－海南省；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SC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－四川省；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GZ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－贵州省；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YN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－云南省；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XZ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－西藏自治区；  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SN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－陕西省；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GS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－甘肃省；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QH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－青海省；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NX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－宁夏回族自治区；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XJ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－新疆维吾尔自治区；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TW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－台湾；  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HK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－香港；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</a:rPr>
              <a:t>MO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－澳门。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08050"/>
            <a:ext cx="2522538" cy="614363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域名解析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3357563"/>
            <a:ext cx="8302625" cy="16589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每个本地域名服务器配置一个域名解析器软件;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域名解析由分布式环境中众多域名服务器共同完成的；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这些服务器形成树状层次分布。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1A48F2-2D59-4CAA-BF34-F9DE0303DBEB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539750" y="1709738"/>
            <a:ext cx="80724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将域名转换为对应的</a:t>
            </a:r>
            <a:r>
              <a:rPr lang="en-US" altLang="zh-CN" sz="2800" b="1" dirty="0" smtClean="0">
                <a:solidFill>
                  <a:srgbClr val="0070C0"/>
                </a:solidFill>
                <a:latin typeface="+mj-ea"/>
                <a:ea typeface="+mj-ea"/>
              </a:rPr>
              <a:t>IP</a:t>
            </a:r>
            <a:r>
              <a:rPr lang="zh-CN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地址的过程称为域名解析</a:t>
            </a:r>
            <a:r>
              <a:rPr lang="en-US" altLang="zh-CN" sz="2800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完成该功能的软件叫域名解析器;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++ 初步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++ 初步" id="{6DFD752B-3019-43AF-9E16-2C17FB180799}" vid="{28EDF487-3E81-4BC9-9874-6D6B42F827F9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 初步</Template>
  <TotalTime>1404</TotalTime>
  <Words>957</Words>
  <Application>Microsoft Office PowerPoint</Application>
  <PresentationFormat>全屏显示(4:3)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Verdana</vt:lpstr>
      <vt:lpstr>宋体</vt:lpstr>
      <vt:lpstr>Arial</vt:lpstr>
      <vt:lpstr>Wingdings</vt:lpstr>
      <vt:lpstr>Times New Roman</vt:lpstr>
      <vt:lpstr>楷体_GB2312</vt:lpstr>
      <vt:lpstr>黑体</vt:lpstr>
      <vt:lpstr>Tahoma</vt:lpstr>
      <vt:lpstr>C++ 初步</vt:lpstr>
      <vt:lpstr>自定义设计方案</vt:lpstr>
      <vt:lpstr>域名系统DNS</vt:lpstr>
      <vt:lpstr>域名系统DNS （Domain Name System）</vt:lpstr>
      <vt:lpstr>2. Internet域名结构</vt:lpstr>
      <vt:lpstr>2. Internet域名结构</vt:lpstr>
      <vt:lpstr>PowerPoint 演示文稿</vt:lpstr>
      <vt:lpstr>PowerPoint 演示文稿</vt:lpstr>
      <vt:lpstr>PowerPoint 演示文稿</vt:lpstr>
      <vt:lpstr>PowerPoint 演示文稿</vt:lpstr>
      <vt:lpstr>4.域名解析 </vt:lpstr>
      <vt:lpstr>树状结构的 DNS 域名服务器 </vt:lpstr>
      <vt:lpstr>根域名服务器（最高层次的域名服务器）</vt:lpstr>
      <vt:lpstr>顶级域名服务器（即 TLD 服务器） </vt:lpstr>
      <vt:lpstr>权限域名服务器 </vt:lpstr>
      <vt:lpstr>本地域名服务器采用迭代查询 </vt:lpstr>
      <vt:lpstr>域名的解析过程 </vt:lpstr>
      <vt:lpstr>域名解析的高速缓存 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NTKO</cp:lastModifiedBy>
  <cp:revision>210</cp:revision>
  <cp:lastPrinted>1601-01-01T00:00:00Z</cp:lastPrinted>
  <dcterms:created xsi:type="dcterms:W3CDTF">2003-05-27T06:14:28Z</dcterms:created>
  <dcterms:modified xsi:type="dcterms:W3CDTF">2022-08-21T05:51:53Z</dcterms:modified>
</cp:coreProperties>
</file>