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  <p:sldMasterId id="2147483731" r:id="rId2"/>
  </p:sldMasterIdLst>
  <p:notesMasterIdLst>
    <p:notesMasterId r:id="rId26"/>
  </p:notesMasterIdLst>
  <p:handoutMasterIdLst>
    <p:handoutMasterId r:id="rId27"/>
  </p:handoutMasterIdLst>
  <p:sldIdLst>
    <p:sldId id="457" r:id="rId3"/>
    <p:sldId id="428" r:id="rId4"/>
    <p:sldId id="429" r:id="rId5"/>
    <p:sldId id="433" r:id="rId6"/>
    <p:sldId id="434" r:id="rId7"/>
    <p:sldId id="435" r:id="rId8"/>
    <p:sldId id="436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6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A5002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DE0213C-7B17-4ECB-B451-4D455E3B29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05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88A037-46D8-4654-A61C-A64334E47C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504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7" name="Picture 15" descr="邓体字徽（白色透明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588607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4470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6356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01427"/>
      </p:ext>
    </p:extLst>
  </p:cSld>
  <p:clrMapOvr>
    <a:masterClrMapping/>
  </p:clrMapOvr>
  <p:transition spd="slow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243092514"/>
      </p:ext>
    </p:extLst>
  </p:cSld>
  <p:clrMapOvr>
    <a:masterClrMapping/>
  </p:clrMapOvr>
  <p:transition spd="slow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88398"/>
      </p:ext>
    </p:extLst>
  </p:cSld>
  <p:clrMapOvr>
    <a:masterClrMapping/>
  </p:clrMapOvr>
  <p:transition spd="slow"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F9611-1A3A-4936-B14D-CB2EA79F0629}" type="datetime11">
              <a:rPr lang="zh-CN" altLang="en-US"/>
              <a:pPr>
                <a:defRPr/>
              </a:pPr>
              <a:t>13:52:09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E0CCC-6DDD-4DE2-BE29-F83010BC03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932417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B81D-FDD6-45EB-9AC8-A093F201F4D4}" type="datetime11">
              <a:rPr lang="zh-CN" altLang="en-US"/>
              <a:pPr>
                <a:defRPr/>
              </a:pPr>
              <a:t>13:52:09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7768F-DF93-4651-BABE-C11471EE3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28708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94582-3E38-4E8A-9CA2-C770A9968B7D}" type="datetime11">
              <a:rPr lang="zh-CN" altLang="en-US"/>
              <a:pPr>
                <a:defRPr/>
              </a:pPr>
              <a:t>13:52:09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64C3-6989-4279-B6BD-E7246E261C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02565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BADE1-3227-4BDF-8AD8-87DDC258A996}" type="datetime11">
              <a:rPr lang="zh-CN" altLang="en-US"/>
              <a:pPr>
                <a:defRPr/>
              </a:pPr>
              <a:t>13:52:09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E1585-4C5E-45B8-89BF-D2920A6975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706248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DAA8E-6230-45A5-8B56-56A958EF15B4}" type="datetime11">
              <a:rPr lang="zh-CN" altLang="en-US"/>
              <a:pPr>
                <a:defRPr/>
              </a:pPr>
              <a:t>13:52:09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B09BC-F578-403C-8FC6-FAFD9D3087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82135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32656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590800"/>
            <a:ext cx="80010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67560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B306D-B97A-4EE3-A42A-1CD96B3A47A5}" type="datetime11">
              <a:rPr lang="zh-CN" altLang="en-US"/>
              <a:pPr>
                <a:defRPr/>
              </a:pPr>
              <a:t>13:52:09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35560-5266-476D-AE80-185CBEB88F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546947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7816A-D8FA-4B88-B40F-017ACFF27179}" type="datetime11">
              <a:rPr lang="zh-CN" altLang="en-US"/>
              <a:pPr>
                <a:defRPr/>
              </a:pPr>
              <a:t>13:52:09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82139-1009-400F-9FFA-051C4C7F0D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79510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C6013-C153-4F87-A400-7BC6850D23CE}" type="datetime11">
              <a:rPr lang="zh-CN" altLang="en-US"/>
              <a:pPr>
                <a:defRPr/>
              </a:pPr>
              <a:t>13:52:09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3CA80-4BF8-4992-8F8D-B4C9679D5E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141328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9E746-3129-49E7-903C-B6EA1F78C54B}" type="datetime11">
              <a:rPr lang="zh-CN" altLang="en-US"/>
              <a:pPr>
                <a:defRPr/>
              </a:pPr>
              <a:t>13:52:09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9DB52-C9ED-4A97-A3C5-C68C73080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22690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EB723-55B9-4AF8-A6AE-803BBB8F6302}" type="datetime11">
              <a:rPr lang="zh-CN" altLang="en-US"/>
              <a:pPr>
                <a:defRPr/>
              </a:pPr>
              <a:t>13:52:09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F4C92-446C-45B2-9CDE-927D674A02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418310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B87BC-CA0E-482B-941B-A4F46CDA039E}" type="datetime11">
              <a:rPr lang="zh-CN" altLang="en-US"/>
              <a:pPr>
                <a:defRPr/>
              </a:pPr>
              <a:t>13:52:09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8DD5A-3052-420B-941F-0A54769F51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5988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639758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700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0570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8278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01842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484847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430526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2" name="Picture 15" descr="邓体字徽（白色透明）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77189F70-6DD8-484D-9C43-19564DD56E15}" type="datetime11">
              <a:rPr lang="zh-CN" altLang="en-US"/>
              <a:pPr>
                <a:defRPr/>
              </a:pPr>
              <a:t>13:52:09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27BF10F-0B26-47B6-9FF0-92EFD3A6AD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549275"/>
            <a:ext cx="8077200" cy="1084263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华文新魏" panose="02010800040101010101" pitchFamily="2" charset="-122"/>
              </a:rPr>
              <a:t>FTP</a:t>
            </a:r>
            <a:endParaRPr lang="zh-CN" altLang="en-US" sz="3200" b="1" smtClean="0"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05000"/>
            <a:ext cx="8293100" cy="4419600"/>
          </a:xfrm>
        </p:spPr>
        <p:txBody>
          <a:bodyPr/>
          <a:lstStyle/>
          <a:p>
            <a:pPr eaLnBrk="1" hangingPunct="1"/>
            <a:r>
              <a:rPr lang="en-US" altLang="zh-CN" sz="2500" b="1" smtClean="0">
                <a:ea typeface="楷体_GB2312" pitchFamily="49" charset="-122"/>
              </a:rPr>
              <a:t>FTP</a:t>
            </a:r>
            <a:r>
              <a:rPr lang="zh-CN" altLang="en-US" sz="2500" b="1" smtClean="0">
                <a:ea typeface="楷体_GB2312" pitchFamily="49" charset="-122"/>
              </a:rPr>
              <a:t>服务又称为文件传输服务，它是</a:t>
            </a:r>
            <a:r>
              <a:rPr lang="en-US" altLang="zh-CN" sz="2500" b="1" smtClean="0">
                <a:ea typeface="楷体_GB2312" pitchFamily="49" charset="-122"/>
              </a:rPr>
              <a:t>Internet</a:t>
            </a:r>
            <a:r>
              <a:rPr lang="zh-CN" altLang="en-US" sz="2500" b="1" smtClean="0">
                <a:ea typeface="楷体_GB2312" pitchFamily="49" charset="-122"/>
              </a:rPr>
              <a:t>中最早提供的服务功能之一，目前仍然在广泛使用中 ；</a:t>
            </a:r>
          </a:p>
          <a:p>
            <a:pPr eaLnBrk="1" hangingPunct="1"/>
            <a:r>
              <a:rPr lang="zh-CN" altLang="en-US" sz="2500" b="1" smtClean="0">
                <a:ea typeface="楷体_GB2312" pitchFamily="49" charset="-122"/>
              </a:rPr>
              <a:t>文件传输服务是由</a:t>
            </a:r>
            <a:r>
              <a:rPr lang="en-US" altLang="zh-CN" sz="2500" b="1" smtClean="0">
                <a:ea typeface="楷体_GB2312" pitchFamily="49" charset="-122"/>
              </a:rPr>
              <a:t>FTP</a:t>
            </a:r>
            <a:r>
              <a:rPr lang="zh-CN" altLang="en-US" sz="2500" b="1" smtClean="0">
                <a:ea typeface="楷体_GB2312" pitchFamily="49" charset="-122"/>
              </a:rPr>
              <a:t>应用程序提供的，而</a:t>
            </a:r>
            <a:r>
              <a:rPr lang="en-US" altLang="zh-CN" sz="2500" b="1" smtClean="0">
                <a:ea typeface="楷体_GB2312" pitchFamily="49" charset="-122"/>
              </a:rPr>
              <a:t>FTP</a:t>
            </a:r>
            <a:r>
              <a:rPr lang="zh-CN" altLang="en-US" sz="2500" b="1" smtClean="0">
                <a:ea typeface="楷体_GB2312" pitchFamily="49" charset="-122"/>
              </a:rPr>
              <a:t>应用程序遵循的是</a:t>
            </a:r>
            <a:r>
              <a:rPr lang="en-US" altLang="zh-CN" sz="2500" b="1" smtClean="0">
                <a:ea typeface="楷体_GB2312" pitchFamily="49" charset="-122"/>
              </a:rPr>
              <a:t>TCP/IP</a:t>
            </a:r>
            <a:r>
              <a:rPr lang="zh-CN" altLang="en-US" sz="2500" b="1" smtClean="0">
                <a:ea typeface="楷体_GB2312" pitchFamily="49" charset="-122"/>
              </a:rPr>
              <a:t>协议组中的文件传输协议，它允许用户将文件从一台计算机传输到另一台计算机上，并且能保证传输的可靠性；</a:t>
            </a:r>
          </a:p>
          <a:p>
            <a:pPr eaLnBrk="1" hangingPunct="1"/>
            <a:r>
              <a:rPr lang="zh-CN" altLang="en-US" sz="2500" b="1" smtClean="0">
                <a:ea typeface="楷体_GB2312" pitchFamily="49" charset="-122"/>
              </a:rPr>
              <a:t>在</a:t>
            </a:r>
            <a:r>
              <a:rPr lang="en-US" altLang="zh-CN" sz="2500" b="1" smtClean="0">
                <a:ea typeface="楷体_GB2312" pitchFamily="49" charset="-122"/>
              </a:rPr>
              <a:t>Internet</a:t>
            </a:r>
            <a:r>
              <a:rPr lang="zh-CN" altLang="en-US" sz="2500" b="1" smtClean="0">
                <a:ea typeface="楷体_GB2312" pitchFamily="49" charset="-122"/>
              </a:rPr>
              <a:t>中，许多公司、大学的主机上含有数量众多的各种程序与文件，这是</a:t>
            </a:r>
            <a:r>
              <a:rPr lang="en-US" altLang="zh-CN" sz="2500" b="1" smtClean="0">
                <a:ea typeface="楷体_GB2312" pitchFamily="49" charset="-122"/>
              </a:rPr>
              <a:t>Internet</a:t>
            </a:r>
            <a:r>
              <a:rPr lang="zh-CN" altLang="en-US" sz="2500" b="1" smtClean="0">
                <a:ea typeface="楷体_GB2312" pitchFamily="49" charset="-122"/>
              </a:rPr>
              <a:t>的巨大与宝贵的信息资源。通过使用</a:t>
            </a:r>
            <a:r>
              <a:rPr lang="en-US" altLang="zh-CN" sz="2500" b="1" smtClean="0">
                <a:ea typeface="楷体_GB2312" pitchFamily="49" charset="-122"/>
              </a:rPr>
              <a:t>FTP</a:t>
            </a:r>
            <a:r>
              <a:rPr lang="zh-CN" altLang="en-US" sz="2500" b="1" smtClean="0">
                <a:ea typeface="楷体_GB2312" pitchFamily="49" charset="-122"/>
              </a:rPr>
              <a:t>服务，用户就可以方便地访问这些信息资源。  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DE7CBA-6001-4F6D-A9E9-28196335F0B9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3522E3-2357-4C87-87A7-0CD1AC85BFE8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468313" y="3933825"/>
            <a:ext cx="8429625" cy="623888"/>
          </a:xfrm>
          <a:prstGeom prst="wedgeRoundRectCallout">
            <a:avLst>
              <a:gd name="adj1" fmla="val -47606"/>
              <a:gd name="adj2" fmla="val -387148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88963" y="3989388"/>
            <a:ext cx="8662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[03]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从远地服务器返回的信息，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220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表示“服务就绪”。 </a:t>
            </a: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1116013" y="1844675"/>
            <a:ext cx="547211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24AA0A-B32A-4B7B-9EA3-CCF63839D152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468313" y="4244975"/>
            <a:ext cx="8429625" cy="1133475"/>
          </a:xfrm>
          <a:prstGeom prst="wedgeRoundRectCallout">
            <a:avLst>
              <a:gd name="adj1" fmla="val -47606"/>
              <a:gd name="adj2" fmla="val -235574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03250" y="4365625"/>
            <a:ext cx="81454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[04]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FTP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提示用户键入名字。用户键入的名字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表示“匿名”。用户只需键入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anonymous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即可。 </a:t>
            </a: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1116013" y="2133600"/>
            <a:ext cx="23034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5439CF-1EE3-4A27-B233-558DE3B5236F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468313" y="4508500"/>
            <a:ext cx="7127875" cy="768350"/>
          </a:xfrm>
          <a:prstGeom prst="wedgeRoundRectCallout">
            <a:avLst>
              <a:gd name="adj1" fmla="val -47171"/>
              <a:gd name="adj2" fmla="val -323759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54038" y="4595813"/>
            <a:ext cx="733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[05]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数字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331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表示“用户名正确”，需要口令。 </a:t>
            </a: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1116013" y="2492375"/>
            <a:ext cx="648017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8D8429-D9B4-4379-8124-980B63F8E563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468313" y="4868863"/>
            <a:ext cx="8523287" cy="1612900"/>
          </a:xfrm>
          <a:prstGeom prst="wedgeRoundRectCallout">
            <a:avLst>
              <a:gd name="adj1" fmla="val -47634"/>
              <a:gd name="adj2" fmla="val -180412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54038" y="5008563"/>
            <a:ext cx="84423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[06]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FTP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提示用户键入口令。用户这时可键入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guest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作为匿名的口令，也可以键入自己的电子邮件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地址，即耶鲁大学数学系名为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xyz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的主机上的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abc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 </a:t>
            </a: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116013" y="2781300"/>
            <a:ext cx="46799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1D096E-487F-4AE6-AC7A-068262511798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468313" y="5157788"/>
            <a:ext cx="6389687" cy="965200"/>
          </a:xfrm>
          <a:prstGeom prst="wedgeRoundRectCallout">
            <a:avLst>
              <a:gd name="adj1" fmla="val -46843"/>
              <a:gd name="adj2" fmla="val -267926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54038" y="5365750"/>
            <a:ext cx="6389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[07]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数字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230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表示用户已经注册完毕。 </a:t>
            </a:r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1116013" y="3068638"/>
            <a:ext cx="6985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939E8C-6198-44E6-BDDA-F072FC214B20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468313" y="5416550"/>
            <a:ext cx="7127875" cy="1160463"/>
          </a:xfrm>
          <a:prstGeom prst="wedgeRoundRectCallout">
            <a:avLst>
              <a:gd name="adj1" fmla="val -47171"/>
              <a:gd name="adj2" fmla="val -231259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54038" y="5507038"/>
            <a:ext cx="68722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ftp&gt;”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是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FTP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的提示信息。用户键入的是将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目录改变为包含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RFC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文件的目录。 </a:t>
            </a: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1116013" y="3357563"/>
            <a:ext cx="16557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408D02-3BFD-4161-B384-CA139765DF71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468313" y="5734050"/>
            <a:ext cx="6191250" cy="1160463"/>
          </a:xfrm>
          <a:prstGeom prst="wedgeRoundRectCallout">
            <a:avLst>
              <a:gd name="adj1" fmla="val -46745"/>
              <a:gd name="adj2" fmla="val -231259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49288" y="5830888"/>
            <a:ext cx="5991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[09]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CWD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是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FTP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的标准命令，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代表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Change Working Directory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 </a:t>
            </a:r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1116013" y="3678238"/>
            <a:ext cx="40322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D99BAE-4EBC-4D3D-8341-2C2F5B218F2A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flipV="1">
            <a:off x="900113" y="765175"/>
            <a:ext cx="7632700" cy="1160463"/>
          </a:xfrm>
          <a:prstGeom prst="wedgeRoundRectCallout">
            <a:avLst>
              <a:gd name="adj1" fmla="val -53162"/>
              <a:gd name="adj2" fmla="val -207731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030288" y="836613"/>
            <a:ext cx="7358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[10]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用户要求将名为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rfc1261.txt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的文件复制到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本地主机上，并改名为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nicinfo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 </a:t>
            </a: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1116013" y="4005263"/>
            <a:ext cx="42481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97E980-A1C0-4522-BCA4-186F29D09C69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 flipV="1">
            <a:off x="900113" y="765175"/>
            <a:ext cx="7632700" cy="1160463"/>
          </a:xfrm>
          <a:prstGeom prst="wedgeRoundRectCallout">
            <a:avLst>
              <a:gd name="adj1" fmla="val -53685"/>
              <a:gd name="adj2" fmla="val -23577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030288" y="836613"/>
            <a:ext cx="7196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[11]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PORT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是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FTP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的标准命令，表示要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建立数据连接。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200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表示“命令正确”。 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1116013" y="4292600"/>
            <a:ext cx="42481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3E9876-0826-4E1F-92CD-1C6B194533E9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 flipV="1">
            <a:off x="900113" y="765175"/>
            <a:ext cx="5832475" cy="1160463"/>
          </a:xfrm>
          <a:prstGeom prst="wedgeRoundRectCallout">
            <a:avLst>
              <a:gd name="adj1" fmla="val -54222"/>
              <a:gd name="adj2" fmla="val -260671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030288" y="836613"/>
            <a:ext cx="5699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[12]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数字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150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表示“文件状态正确，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即将建立数据连接”。 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1116013" y="4619625"/>
            <a:ext cx="626427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>
            <a:off x="1116013" y="4868863"/>
            <a:ext cx="504031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73113"/>
            <a:ext cx="4175125" cy="78105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ea typeface="楷体_GB2312" pitchFamily="49" charset="-122"/>
              </a:rPr>
              <a:t>文件传输的工作过程</a:t>
            </a:r>
            <a:r>
              <a:rPr lang="zh-CN" altLang="en-US" sz="3200" b="1" smtClean="0">
                <a:latin typeface="楷体_GB2312" pitchFamily="49" charset="-122"/>
              </a:rPr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859338" y="258763"/>
            <a:ext cx="4284662" cy="514350"/>
          </a:xfrm>
          <a:solidFill>
            <a:srgbClr val="FFFF00"/>
          </a:solidFill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 u="sng" smtClean="0">
                <a:solidFill>
                  <a:srgbClr val="0000CC"/>
                </a:solidFill>
                <a:ea typeface="楷体_GB2312" pitchFamily="49" charset="-122"/>
              </a:rPr>
              <a:t>工作模式 ：客户/服务器</a:t>
            </a: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593FDF-766D-4132-8EC4-6558B49ED2B2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174" name="Object 5"/>
          <p:cNvGraphicFramePr>
            <a:graphicFrameLocks noChangeAspect="1"/>
          </p:cNvGraphicFramePr>
          <p:nvPr/>
        </p:nvGraphicFramePr>
        <p:xfrm>
          <a:off x="250825" y="2205038"/>
          <a:ext cx="8713788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3" imgW="3520440" imgH="1577340" progId="Visio.Drawing.6">
                  <p:embed/>
                </p:oleObj>
              </mc:Choice>
              <mc:Fallback>
                <p:oleObj name="VISIO" r:id="rId3" imgW="3520440" imgH="157734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05038"/>
                        <a:ext cx="8713788" cy="43195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1BEC9F-5ED9-464E-BBBC-8DD14896DA47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 flipV="1">
            <a:off x="900113" y="765175"/>
            <a:ext cx="5832475" cy="1160463"/>
          </a:xfrm>
          <a:prstGeom prst="wedgeRoundRectCallout">
            <a:avLst>
              <a:gd name="adj1" fmla="val -54574"/>
              <a:gd name="adj2" fmla="val -311699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030288" y="836613"/>
            <a:ext cx="54625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[13]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数字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226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是“释放数据连接”。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现在一个新的本地文件已产生。 </a:t>
            </a: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1116013" y="5229225"/>
            <a:ext cx="626427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116013" y="5516563"/>
            <a:ext cx="626427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1116013" y="5803900"/>
            <a:ext cx="7488237" cy="15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DC83C1-2F30-4CE0-BD44-A573936931AA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26629" name="AutoShape 4"/>
          <p:cNvSpPr>
            <a:spLocks noChangeArrowheads="1"/>
          </p:cNvSpPr>
          <p:nvPr/>
        </p:nvSpPr>
        <p:spPr bwMode="auto">
          <a:xfrm flipV="1">
            <a:off x="1331913" y="2924175"/>
            <a:ext cx="4103687" cy="801688"/>
          </a:xfrm>
          <a:prstGeom prst="wedgeRoundRectCallout">
            <a:avLst>
              <a:gd name="adj1" fmla="val -66792"/>
              <a:gd name="adj2" fmla="val -321884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476375" y="3068638"/>
            <a:ext cx="4175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[14]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用户键入退出命令。 </a:t>
            </a: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1116013" y="6092825"/>
            <a:ext cx="13684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231ECC-06C7-44F0-A422-2C1EAEB9F2DC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 flipV="1">
            <a:off x="1331913" y="2924175"/>
            <a:ext cx="4392612" cy="801688"/>
          </a:xfrm>
          <a:prstGeom prst="wedgeRoundRectCallout">
            <a:avLst>
              <a:gd name="adj1" fmla="val -65759"/>
              <a:gd name="adj2" fmla="val -355546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1476375" y="3068638"/>
            <a:ext cx="4332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[15]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表明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FTP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工作结束。 </a:t>
            </a:r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1116013" y="6453188"/>
            <a:ext cx="18002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7524750" cy="6953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 </a:t>
            </a:r>
            <a:r>
              <a:rPr lang="en-US" altLang="zh-CN" sz="2800" smtClean="0"/>
              <a:t>FTP</a:t>
            </a:r>
            <a:r>
              <a:rPr lang="zh-CN" altLang="en-US" sz="2800" smtClean="0"/>
              <a:t>服务器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0E1F50-B4A3-433B-8FAF-E903C168A4AF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/>
          </a:p>
        </p:txBody>
      </p:sp>
      <p:pic>
        <p:nvPicPr>
          <p:cNvPr id="2867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11300"/>
            <a:ext cx="34988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矩形 1"/>
          <p:cNvSpPr>
            <a:spLocks noChangeArrowheads="1"/>
          </p:cNvSpPr>
          <p:nvPr/>
        </p:nvSpPr>
        <p:spPr bwMode="auto">
          <a:xfrm>
            <a:off x="1419225" y="3652838"/>
            <a:ext cx="1144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Server-U</a:t>
            </a:r>
            <a:endParaRPr lang="zh-CN" altLang="en-US"/>
          </a:p>
        </p:txBody>
      </p:sp>
      <p:pic>
        <p:nvPicPr>
          <p:cNvPr id="2867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24363"/>
            <a:ext cx="30480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矩形 7"/>
          <p:cNvSpPr>
            <a:spLocks noChangeArrowheads="1"/>
          </p:cNvSpPr>
          <p:nvPr/>
        </p:nvSpPr>
        <p:spPr bwMode="auto">
          <a:xfrm>
            <a:off x="1676400" y="63357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XFTP</a:t>
            </a:r>
            <a:endParaRPr lang="zh-CN" altLang="en-US"/>
          </a:p>
        </p:txBody>
      </p:sp>
      <p:pic>
        <p:nvPicPr>
          <p:cNvPr id="28680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1511300"/>
            <a:ext cx="2592388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矩形 4"/>
          <p:cNvSpPr>
            <a:spLocks noChangeArrowheads="1"/>
          </p:cNvSpPr>
          <p:nvPr/>
        </p:nvSpPr>
        <p:spPr bwMode="auto">
          <a:xfrm>
            <a:off x="6196013" y="3617913"/>
            <a:ext cx="183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FileZillaServer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50825" y="3827463"/>
            <a:ext cx="25749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 </a:t>
            </a:r>
            <a:r>
              <a:rPr lang="en-US" altLang="zh-CN" sz="2800" kern="0" dirty="0" smtClean="0"/>
              <a:t>FTP</a:t>
            </a:r>
            <a:r>
              <a:rPr lang="zh-CN" altLang="en-US" sz="2800" kern="0" dirty="0" smtClean="0"/>
              <a:t>客户端</a:t>
            </a:r>
          </a:p>
        </p:txBody>
      </p:sp>
      <p:pic>
        <p:nvPicPr>
          <p:cNvPr id="28683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3" y="4400550"/>
            <a:ext cx="2592387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矩形 12"/>
          <p:cNvSpPr>
            <a:spLocks noChangeArrowheads="1"/>
          </p:cNvSpPr>
          <p:nvPr/>
        </p:nvSpPr>
        <p:spPr bwMode="auto">
          <a:xfrm>
            <a:off x="6294438" y="6338888"/>
            <a:ext cx="173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FileZillaClient</a:t>
            </a:r>
          </a:p>
        </p:txBody>
      </p:sp>
      <p:pic>
        <p:nvPicPr>
          <p:cNvPr id="28685" name="Picture 2" descr="https://timgsa.baidu.com/timg?image&amp;quality=80&amp;size=b9999_10000&amp;sec=1557924728493&amp;di=5e48b7388260ee5564c57261055fc317&amp;imgtype=0&amp;src=http%3A%2F%2Fi2.wp.com%2Fcracksversion.com%2Fwp-content%2Fuploads%2F2018%2F07%2FSmartFTP-Crack.png%3Fresize%3D600%2C66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4430713"/>
            <a:ext cx="16764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6" name="矩形 5"/>
          <p:cNvSpPr>
            <a:spLocks noChangeArrowheads="1"/>
          </p:cNvSpPr>
          <p:nvPr/>
        </p:nvSpPr>
        <p:spPr bwMode="auto">
          <a:xfrm>
            <a:off x="3910013" y="6197600"/>
            <a:ext cx="13128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SmartFTP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996950"/>
            <a:ext cx="7924800" cy="548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CC"/>
                </a:solidFill>
                <a:ea typeface="楷体_GB2312" pitchFamily="49" charset="-122"/>
              </a:rPr>
              <a:t>匿名</a:t>
            </a:r>
            <a:r>
              <a:rPr lang="en-US" altLang="zh-CN" b="1" smtClean="0">
                <a:solidFill>
                  <a:srgbClr val="0000CC"/>
                </a:solidFill>
                <a:ea typeface="楷体_GB2312" pitchFamily="49" charset="-122"/>
              </a:rPr>
              <a:t>FTP</a:t>
            </a:r>
            <a:r>
              <a:rPr lang="zh-CN" altLang="en-US" b="1" smtClean="0">
                <a:solidFill>
                  <a:srgbClr val="0000CC"/>
                </a:solidFill>
                <a:ea typeface="楷体_GB2312" pitchFamily="49" charset="-122"/>
              </a:rPr>
              <a:t>服务</a:t>
            </a:r>
            <a:r>
              <a:rPr lang="zh-CN" altLang="en-US" sz="210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 smtClean="0"/>
          </a:p>
          <a:p>
            <a:pPr eaLnBrk="1" hangingPunct="1"/>
            <a:r>
              <a:rPr lang="zh-CN" altLang="en-US" sz="2400" b="1" smtClean="0">
                <a:ea typeface="楷体_GB2312" pitchFamily="49" charset="-122"/>
              </a:rPr>
              <a:t>匿名</a:t>
            </a:r>
            <a:r>
              <a:rPr lang="en-US" altLang="zh-CN" sz="2400" b="1" smtClean="0">
                <a:ea typeface="楷体_GB2312" pitchFamily="49" charset="-122"/>
              </a:rPr>
              <a:t>FTP</a:t>
            </a:r>
            <a:r>
              <a:rPr lang="zh-CN" altLang="en-US" sz="2400" b="1" smtClean="0">
                <a:ea typeface="楷体_GB2312" pitchFamily="49" charset="-122"/>
              </a:rPr>
              <a:t>服务的实质是：提供服务的机构在它的</a:t>
            </a:r>
            <a:r>
              <a:rPr lang="en-US" altLang="zh-CN" sz="2400" b="1" smtClean="0">
                <a:ea typeface="楷体_GB2312" pitchFamily="49" charset="-122"/>
              </a:rPr>
              <a:t>FTP</a:t>
            </a:r>
            <a:r>
              <a:rPr lang="zh-CN" altLang="en-US" sz="2400" b="1" smtClean="0">
                <a:ea typeface="楷体_GB2312" pitchFamily="49" charset="-122"/>
              </a:rPr>
              <a:t>服务器上建立一个公开账户（一般为</a:t>
            </a:r>
            <a:r>
              <a:rPr lang="en-US" altLang="zh-CN" sz="2400" b="1" smtClean="0">
                <a:ea typeface="楷体_GB2312" pitchFamily="49" charset="-122"/>
              </a:rPr>
              <a:t>anonymous），</a:t>
            </a:r>
            <a:r>
              <a:rPr lang="zh-CN" altLang="en-US" sz="2400" b="1" smtClean="0">
                <a:ea typeface="楷体_GB2312" pitchFamily="49" charset="-122"/>
              </a:rPr>
              <a:t>并赋予该账户访问公共目录的权限，以便提供免费服务；</a:t>
            </a:r>
          </a:p>
          <a:p>
            <a:pPr eaLnBrk="1" hangingPunct="1"/>
            <a:r>
              <a:rPr lang="zh-CN" altLang="en-US" sz="2400" b="1" smtClean="0">
                <a:solidFill>
                  <a:srgbClr val="0070C0"/>
                </a:solidFill>
                <a:ea typeface="楷体_GB2312" pitchFamily="49" charset="-122"/>
              </a:rPr>
              <a:t>大多数</a:t>
            </a:r>
            <a:r>
              <a:rPr lang="en-US" altLang="zh-CN" sz="2400" b="1" smtClean="0">
                <a:solidFill>
                  <a:srgbClr val="0070C0"/>
                </a:solidFill>
                <a:ea typeface="楷体_GB2312" pitchFamily="49" charset="-122"/>
              </a:rPr>
              <a:t>FTP</a:t>
            </a:r>
            <a:r>
              <a:rPr lang="zh-CN" altLang="en-US" sz="2400" b="1" smtClean="0">
                <a:solidFill>
                  <a:srgbClr val="0070C0"/>
                </a:solidFill>
                <a:ea typeface="楷体_GB2312" pitchFamily="49" charset="-122"/>
              </a:rPr>
              <a:t>服务都是匿名服务</a:t>
            </a:r>
            <a:r>
              <a:rPr lang="zh-CN" altLang="en-US" sz="2400" b="1" smtClean="0"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zh-CN" altLang="en-US" sz="2400" b="1" smtClean="0">
                <a:ea typeface="楷体_GB2312" pitchFamily="49" charset="-122"/>
              </a:rPr>
              <a:t>为了保证</a:t>
            </a:r>
            <a:r>
              <a:rPr lang="en-US" altLang="zh-CN" sz="2400" b="1" smtClean="0">
                <a:ea typeface="楷体_GB2312" pitchFamily="49" charset="-122"/>
              </a:rPr>
              <a:t>FTP</a:t>
            </a:r>
            <a:r>
              <a:rPr lang="zh-CN" altLang="en-US" sz="2400" b="1" smtClean="0">
                <a:ea typeface="楷体_GB2312" pitchFamily="49" charset="-122"/>
              </a:rPr>
              <a:t>服务器的安全，几乎所有的匿名</a:t>
            </a:r>
            <a:r>
              <a:rPr lang="en-US" altLang="zh-CN" sz="2400" b="1" smtClean="0">
                <a:ea typeface="楷体_GB2312" pitchFamily="49" charset="-122"/>
              </a:rPr>
              <a:t>FTP</a:t>
            </a:r>
            <a:r>
              <a:rPr lang="zh-CN" altLang="en-US" sz="2400" b="1" smtClean="0">
                <a:ea typeface="楷体_GB2312" pitchFamily="49" charset="-122"/>
              </a:rPr>
              <a:t>服务器都只允许用户下载文件，而不允许用户上载文件。 </a:t>
            </a: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AA2C96-A332-4867-AFD3-EB16694B55CD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895350"/>
            <a:ext cx="6665912" cy="68103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楷体_GB2312" pitchFamily="49" charset="-122"/>
              </a:rPr>
              <a:t>FTP</a:t>
            </a:r>
            <a:r>
              <a:rPr lang="zh-CN" altLang="en-US" sz="2800" smtClean="0">
                <a:ea typeface="楷体_GB2312" pitchFamily="49" charset="-122"/>
              </a:rPr>
              <a:t>的工作步骤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916113"/>
            <a:ext cx="8204200" cy="3600450"/>
          </a:xfrm>
        </p:spPr>
        <p:txBody>
          <a:bodyPr/>
          <a:lstStyle/>
          <a:p>
            <a:pPr eaLnBrk="1" hangingPunct="1"/>
            <a:r>
              <a:rPr lang="zh-CN" altLang="en-US" sz="2500" b="1" smtClean="0">
                <a:ea typeface="楷体_GB2312" pitchFamily="49" charset="-122"/>
              </a:rPr>
              <a:t>打开熟知端口（</a:t>
            </a:r>
            <a:r>
              <a:rPr lang="zh-CN" altLang="en-US" sz="2500" b="1" smtClean="0">
                <a:solidFill>
                  <a:srgbClr val="0070C0"/>
                </a:solidFill>
                <a:ea typeface="楷体_GB2312" pitchFamily="49" charset="-122"/>
              </a:rPr>
              <a:t>端口号为</a:t>
            </a:r>
            <a:r>
              <a:rPr lang="en-US" altLang="zh-CN" sz="2500" b="1" smtClean="0">
                <a:solidFill>
                  <a:srgbClr val="0070C0"/>
                </a:solidFill>
                <a:ea typeface="楷体_GB2312" pitchFamily="49" charset="-122"/>
              </a:rPr>
              <a:t>21</a:t>
            </a:r>
            <a:r>
              <a:rPr lang="zh-CN" altLang="en-US" sz="2500" b="1" smtClean="0">
                <a:ea typeface="楷体_GB2312" pitchFamily="49" charset="-122"/>
              </a:rPr>
              <a:t>），使客户进程能够连接上。</a:t>
            </a:r>
          </a:p>
          <a:p>
            <a:pPr eaLnBrk="1" hangingPunct="1"/>
            <a:r>
              <a:rPr lang="zh-CN" altLang="en-US" sz="2500" b="1" smtClean="0">
                <a:ea typeface="楷体_GB2312" pitchFamily="49" charset="-122"/>
              </a:rPr>
              <a:t>等待客户进程发出连接请求。</a:t>
            </a:r>
          </a:p>
          <a:p>
            <a:pPr eaLnBrk="1" hangingPunct="1"/>
            <a:r>
              <a:rPr lang="zh-CN" altLang="en-US" sz="2500" b="1" smtClean="0">
                <a:ea typeface="楷体_GB2312" pitchFamily="49" charset="-122"/>
              </a:rPr>
              <a:t>启动从属进程来处理客户进程发来的请求。从属进程对客户进程的请求处理完毕后即终止，但从属进程在运行期间根据需要还可能创建其他一些子进程。</a:t>
            </a:r>
          </a:p>
          <a:p>
            <a:pPr eaLnBrk="1" hangingPunct="1"/>
            <a:r>
              <a:rPr lang="zh-CN" altLang="en-US" sz="2500" b="1" smtClean="0">
                <a:ea typeface="楷体_GB2312" pitchFamily="49" charset="-122"/>
              </a:rPr>
              <a:t>回到等待状态，继续接受其他客户进程发来的请求。主进程与从属进程的处理是并发地进行</a:t>
            </a:r>
            <a:r>
              <a:rPr lang="zh-CN" altLang="en-US" sz="2600" smtClean="0"/>
              <a:t>。 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FEE491-5A42-4F6A-8DF6-016B97B56DB1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895350"/>
            <a:ext cx="2411413" cy="681038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hlink"/>
                </a:solidFill>
                <a:ea typeface="黑体" panose="02010609060101010101" pitchFamily="49" charset="-122"/>
              </a:rPr>
              <a:t>两个连接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8059738" cy="4465637"/>
          </a:xfrm>
        </p:spPr>
        <p:txBody>
          <a:bodyPr/>
          <a:lstStyle/>
          <a:p>
            <a:pPr algn="just" eaLnBrk="1" hangingPunct="1"/>
            <a:r>
              <a:rPr lang="zh-CN" altLang="en-US" sz="2500" b="1" smtClean="0">
                <a:solidFill>
                  <a:srgbClr val="A50021"/>
                </a:solidFill>
                <a:ea typeface="楷体_GB2312" pitchFamily="49" charset="-122"/>
              </a:rPr>
              <a:t>控制连接</a:t>
            </a:r>
            <a:r>
              <a:rPr lang="zh-CN" altLang="en-US" sz="2500" b="1" smtClean="0">
                <a:ea typeface="楷体_GB2312" pitchFamily="49" charset="-122"/>
              </a:rPr>
              <a:t>在整个会话期间一直保持打开，</a:t>
            </a:r>
            <a:r>
              <a:rPr lang="en-US" altLang="zh-CN" sz="2500" b="1" smtClean="0">
                <a:ea typeface="楷体_GB2312" pitchFamily="49" charset="-122"/>
              </a:rPr>
              <a:t>FTP </a:t>
            </a:r>
            <a:r>
              <a:rPr lang="zh-CN" altLang="en-US" sz="2500" b="1" smtClean="0">
                <a:ea typeface="楷体_GB2312" pitchFamily="49" charset="-122"/>
              </a:rPr>
              <a:t>客户发出的传送请求通过控制连接发送给服务器端的控制进程，但控制连接不用来传送文件。</a:t>
            </a:r>
          </a:p>
          <a:p>
            <a:pPr algn="just" eaLnBrk="1" hangingPunct="1"/>
            <a:r>
              <a:rPr lang="zh-CN" altLang="en-US" sz="2500" b="1" smtClean="0">
                <a:ea typeface="楷体_GB2312" pitchFamily="49" charset="-122"/>
              </a:rPr>
              <a:t>实际用于传输文件的是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500" b="1" smtClean="0">
                <a:solidFill>
                  <a:srgbClr val="A50021"/>
                </a:solidFill>
                <a:ea typeface="楷体_GB2312" pitchFamily="49" charset="-122"/>
              </a:rPr>
              <a:t>数据连接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500" b="1" smtClean="0">
                <a:ea typeface="楷体_GB2312" pitchFamily="49" charset="-122"/>
              </a:rPr>
              <a:t>。服务器端的控制进程在接收到 </a:t>
            </a:r>
            <a:r>
              <a:rPr lang="en-US" altLang="zh-CN" sz="2500" b="1" smtClean="0">
                <a:ea typeface="楷体_GB2312" pitchFamily="49" charset="-122"/>
              </a:rPr>
              <a:t>FTP </a:t>
            </a:r>
            <a:r>
              <a:rPr lang="zh-CN" altLang="en-US" sz="2500" b="1" smtClean="0">
                <a:ea typeface="楷体_GB2312" pitchFamily="49" charset="-122"/>
              </a:rPr>
              <a:t>客户发送来的文件传输请求后就创建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500" b="1" smtClean="0">
                <a:ea typeface="楷体_GB2312" pitchFamily="49" charset="-122"/>
              </a:rPr>
              <a:t>数据传送进程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500" b="1" smtClean="0">
                <a:ea typeface="楷体_GB2312" pitchFamily="49" charset="-122"/>
              </a:rPr>
              <a:t>和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500" b="1" smtClean="0">
                <a:ea typeface="楷体_GB2312" pitchFamily="49" charset="-122"/>
              </a:rPr>
              <a:t>数据连接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500" b="1" smtClean="0">
                <a:ea typeface="楷体_GB2312" pitchFamily="49" charset="-122"/>
              </a:rPr>
              <a:t>，用来连接客户端和服务器端的数据传送进程。</a:t>
            </a:r>
          </a:p>
          <a:p>
            <a:pPr algn="just" eaLnBrk="1" hangingPunct="1"/>
            <a:r>
              <a:rPr lang="zh-CN" altLang="en-US" sz="2500" b="1" smtClean="0">
                <a:ea typeface="楷体_GB2312" pitchFamily="49" charset="-122"/>
              </a:rPr>
              <a:t>数据传送进程实际完成文件的传送，在传送完毕后关闭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500" b="1" smtClean="0">
                <a:ea typeface="楷体_GB2312" pitchFamily="49" charset="-122"/>
              </a:rPr>
              <a:t>数据传送连接</a:t>
            </a:r>
            <a:r>
              <a:rPr lang="zh-CN" altLang="en-US" sz="2500" b="1" smtClean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500" b="1" smtClean="0">
                <a:ea typeface="楷体_GB2312" pitchFamily="49" charset="-122"/>
              </a:rPr>
              <a:t>并结束运行。 </a:t>
            </a:r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C4303E-495C-4479-8972-C52A92021592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33375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2500" smtClean="0">
                <a:ea typeface="楷体_GB2312" pitchFamily="49" charset="-122"/>
              </a:rPr>
              <a:t>FTP </a:t>
            </a:r>
            <a:r>
              <a:rPr lang="zh-CN" altLang="en-US" sz="2500" smtClean="0">
                <a:ea typeface="楷体_GB2312" pitchFamily="49" charset="-122"/>
              </a:rPr>
              <a:t>使用的两个 </a:t>
            </a:r>
            <a:r>
              <a:rPr lang="en-US" altLang="zh-CN" sz="2500" smtClean="0">
                <a:ea typeface="楷体_GB2312" pitchFamily="49" charset="-122"/>
              </a:rPr>
              <a:t>TCP </a:t>
            </a:r>
            <a:r>
              <a:rPr lang="zh-CN" altLang="en-US" sz="2500" smtClean="0">
                <a:ea typeface="楷体_GB2312" pitchFamily="49" charset="-122"/>
              </a:rPr>
              <a:t>连接</a:t>
            </a:r>
            <a:r>
              <a:rPr lang="zh-CN" altLang="en-US" smtClean="0"/>
              <a:t> </a:t>
            </a: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2DD4B7-0758-459E-A45B-7464547F3C11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/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179388" y="2471738"/>
            <a:ext cx="785812" cy="1266825"/>
            <a:chOff x="480" y="1395"/>
            <a:chExt cx="511" cy="728"/>
          </a:xfrm>
        </p:grpSpPr>
        <p:grpSp>
          <p:nvGrpSpPr>
            <p:cNvPr id="11294" name="Group 4"/>
            <p:cNvGrpSpPr>
              <a:grpSpLocks/>
            </p:cNvGrpSpPr>
            <p:nvPr/>
          </p:nvGrpSpPr>
          <p:grpSpPr bwMode="auto">
            <a:xfrm>
              <a:off x="717" y="1446"/>
              <a:ext cx="274" cy="237"/>
              <a:chOff x="717" y="1446"/>
              <a:chExt cx="274" cy="237"/>
            </a:xfrm>
          </p:grpSpPr>
          <p:sp>
            <p:nvSpPr>
              <p:cNvPr id="11319" name="Arc 5"/>
              <p:cNvSpPr>
                <a:spLocks/>
              </p:cNvSpPr>
              <p:nvPr/>
            </p:nvSpPr>
            <p:spPr bwMode="auto">
              <a:xfrm>
                <a:off x="930" y="1618"/>
                <a:ext cx="58" cy="39"/>
              </a:xfrm>
              <a:custGeom>
                <a:avLst/>
                <a:gdLst>
                  <a:gd name="T0" fmla="*/ 0 w 38273"/>
                  <a:gd name="T1" fmla="*/ 0 h 35142"/>
                  <a:gd name="T2" fmla="*/ 0 w 38273"/>
                  <a:gd name="T3" fmla="*/ 0 h 35142"/>
                  <a:gd name="T4" fmla="*/ 0 w 38273"/>
                  <a:gd name="T5" fmla="*/ 0 h 351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273" h="35142" fill="none" extrusionOk="0">
                    <a:moveTo>
                      <a:pt x="-1" y="7867"/>
                    </a:moveTo>
                    <a:cubicBezTo>
                      <a:pt x="4103" y="2886"/>
                      <a:pt x="10218" y="-1"/>
                      <a:pt x="16673" y="0"/>
                    </a:cubicBezTo>
                    <a:cubicBezTo>
                      <a:pt x="28602" y="0"/>
                      <a:pt x="38273" y="9670"/>
                      <a:pt x="38273" y="21600"/>
                    </a:cubicBezTo>
                    <a:cubicBezTo>
                      <a:pt x="38273" y="26526"/>
                      <a:pt x="36589" y="31304"/>
                      <a:pt x="33500" y="35141"/>
                    </a:cubicBezTo>
                  </a:path>
                  <a:path w="38273" h="35142" stroke="0" extrusionOk="0">
                    <a:moveTo>
                      <a:pt x="-1" y="7867"/>
                    </a:moveTo>
                    <a:cubicBezTo>
                      <a:pt x="4103" y="2886"/>
                      <a:pt x="10218" y="-1"/>
                      <a:pt x="16673" y="0"/>
                    </a:cubicBezTo>
                    <a:cubicBezTo>
                      <a:pt x="28602" y="0"/>
                      <a:pt x="38273" y="9670"/>
                      <a:pt x="38273" y="21600"/>
                    </a:cubicBezTo>
                    <a:cubicBezTo>
                      <a:pt x="38273" y="26526"/>
                      <a:pt x="36589" y="31304"/>
                      <a:pt x="33500" y="35141"/>
                    </a:cubicBezTo>
                    <a:lnTo>
                      <a:pt x="16673" y="21600"/>
                    </a:lnTo>
                    <a:lnTo>
                      <a:pt x="-1" y="7867"/>
                    </a:lnTo>
                    <a:close/>
                  </a:path>
                </a:pathLst>
              </a:custGeom>
              <a:noFill/>
              <a:ln w="4763">
                <a:solidFill>
                  <a:srgbClr val="49493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0" name="Arc 6"/>
              <p:cNvSpPr>
                <a:spLocks/>
              </p:cNvSpPr>
              <p:nvPr/>
            </p:nvSpPr>
            <p:spPr bwMode="auto">
              <a:xfrm>
                <a:off x="929" y="1618"/>
                <a:ext cx="55" cy="36"/>
              </a:xfrm>
              <a:custGeom>
                <a:avLst/>
                <a:gdLst>
                  <a:gd name="T0" fmla="*/ 0 w 38146"/>
                  <a:gd name="T1" fmla="*/ 0 h 34928"/>
                  <a:gd name="T2" fmla="*/ 0 w 38146"/>
                  <a:gd name="T3" fmla="*/ 0 h 34928"/>
                  <a:gd name="T4" fmla="*/ 0 w 38146"/>
                  <a:gd name="T5" fmla="*/ 0 h 349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46" h="34928" fill="none" extrusionOk="0">
                    <a:moveTo>
                      <a:pt x="0" y="7715"/>
                    </a:moveTo>
                    <a:cubicBezTo>
                      <a:pt x="4104" y="2824"/>
                      <a:pt x="10161" y="-1"/>
                      <a:pt x="16546" y="0"/>
                    </a:cubicBezTo>
                    <a:cubicBezTo>
                      <a:pt x="28475" y="0"/>
                      <a:pt x="38146" y="9670"/>
                      <a:pt x="38146" y="21600"/>
                    </a:cubicBezTo>
                    <a:cubicBezTo>
                      <a:pt x="38146" y="26432"/>
                      <a:pt x="36525" y="31125"/>
                      <a:pt x="33543" y="34927"/>
                    </a:cubicBezTo>
                  </a:path>
                  <a:path w="38146" h="34928" stroke="0" extrusionOk="0">
                    <a:moveTo>
                      <a:pt x="0" y="7715"/>
                    </a:moveTo>
                    <a:cubicBezTo>
                      <a:pt x="4104" y="2824"/>
                      <a:pt x="10161" y="-1"/>
                      <a:pt x="16546" y="0"/>
                    </a:cubicBezTo>
                    <a:cubicBezTo>
                      <a:pt x="28475" y="0"/>
                      <a:pt x="38146" y="9670"/>
                      <a:pt x="38146" y="21600"/>
                    </a:cubicBezTo>
                    <a:cubicBezTo>
                      <a:pt x="38146" y="26432"/>
                      <a:pt x="36525" y="31125"/>
                      <a:pt x="33543" y="34927"/>
                    </a:cubicBezTo>
                    <a:lnTo>
                      <a:pt x="16546" y="21600"/>
                    </a:lnTo>
                    <a:lnTo>
                      <a:pt x="0" y="7715"/>
                    </a:lnTo>
                    <a:close/>
                  </a:path>
                </a:pathLst>
              </a:custGeom>
              <a:noFill/>
              <a:ln w="4763">
                <a:solidFill>
                  <a:srgbClr val="DBDBC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1" name="Freeform 7"/>
              <p:cNvSpPr>
                <a:spLocks/>
              </p:cNvSpPr>
              <p:nvPr/>
            </p:nvSpPr>
            <p:spPr bwMode="auto">
              <a:xfrm>
                <a:off x="751" y="1591"/>
                <a:ext cx="205" cy="26"/>
              </a:xfrm>
              <a:custGeom>
                <a:avLst/>
                <a:gdLst>
                  <a:gd name="T0" fmla="*/ 0 w 205"/>
                  <a:gd name="T1" fmla="*/ 26 h 26"/>
                  <a:gd name="T2" fmla="*/ 25 w 205"/>
                  <a:gd name="T3" fmla="*/ 0 h 26"/>
                  <a:gd name="T4" fmla="*/ 205 w 205"/>
                  <a:gd name="T5" fmla="*/ 0 h 26"/>
                  <a:gd name="T6" fmla="*/ 180 w 205"/>
                  <a:gd name="T7" fmla="*/ 26 h 26"/>
                  <a:gd name="T8" fmla="*/ 0 w 205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5" h="26">
                    <a:moveTo>
                      <a:pt x="0" y="26"/>
                    </a:moveTo>
                    <a:lnTo>
                      <a:pt x="25" y="0"/>
                    </a:lnTo>
                    <a:lnTo>
                      <a:pt x="205" y="0"/>
                    </a:lnTo>
                    <a:lnTo>
                      <a:pt x="18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2" name="Freeform 8"/>
              <p:cNvSpPr>
                <a:spLocks/>
              </p:cNvSpPr>
              <p:nvPr/>
            </p:nvSpPr>
            <p:spPr bwMode="auto">
              <a:xfrm>
                <a:off x="751" y="1591"/>
                <a:ext cx="205" cy="26"/>
              </a:xfrm>
              <a:custGeom>
                <a:avLst/>
                <a:gdLst>
                  <a:gd name="T0" fmla="*/ 0 w 205"/>
                  <a:gd name="T1" fmla="*/ 26 h 26"/>
                  <a:gd name="T2" fmla="*/ 25 w 205"/>
                  <a:gd name="T3" fmla="*/ 0 h 26"/>
                  <a:gd name="T4" fmla="*/ 205 w 205"/>
                  <a:gd name="T5" fmla="*/ 0 h 26"/>
                  <a:gd name="T6" fmla="*/ 180 w 205"/>
                  <a:gd name="T7" fmla="*/ 26 h 26"/>
                  <a:gd name="T8" fmla="*/ 0 w 205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5" h="26">
                    <a:moveTo>
                      <a:pt x="0" y="26"/>
                    </a:moveTo>
                    <a:lnTo>
                      <a:pt x="25" y="0"/>
                    </a:lnTo>
                    <a:lnTo>
                      <a:pt x="205" y="0"/>
                    </a:lnTo>
                    <a:lnTo>
                      <a:pt x="18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3" name="Rectangle 9"/>
              <p:cNvSpPr>
                <a:spLocks noChangeArrowheads="1"/>
              </p:cNvSpPr>
              <p:nvPr/>
            </p:nvSpPr>
            <p:spPr bwMode="auto">
              <a:xfrm>
                <a:off x="751" y="1617"/>
                <a:ext cx="180" cy="31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324" name="Rectangle 10"/>
              <p:cNvSpPr>
                <a:spLocks noChangeArrowheads="1"/>
              </p:cNvSpPr>
              <p:nvPr/>
            </p:nvSpPr>
            <p:spPr bwMode="auto">
              <a:xfrm>
                <a:off x="752" y="1618"/>
                <a:ext cx="178" cy="29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325" name="Freeform 11"/>
              <p:cNvSpPr>
                <a:spLocks/>
              </p:cNvSpPr>
              <p:nvPr/>
            </p:nvSpPr>
            <p:spPr bwMode="auto">
              <a:xfrm>
                <a:off x="931" y="1591"/>
                <a:ext cx="25" cy="57"/>
              </a:xfrm>
              <a:custGeom>
                <a:avLst/>
                <a:gdLst>
                  <a:gd name="T0" fmla="*/ 0 w 25"/>
                  <a:gd name="T1" fmla="*/ 57 h 57"/>
                  <a:gd name="T2" fmla="*/ 25 w 25"/>
                  <a:gd name="T3" fmla="*/ 35 h 57"/>
                  <a:gd name="T4" fmla="*/ 25 w 25"/>
                  <a:gd name="T5" fmla="*/ 0 h 57"/>
                  <a:gd name="T6" fmla="*/ 0 w 25"/>
                  <a:gd name="T7" fmla="*/ 26 h 57"/>
                  <a:gd name="T8" fmla="*/ 0 w 25"/>
                  <a:gd name="T9" fmla="*/ 5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57">
                    <a:moveTo>
                      <a:pt x="0" y="57"/>
                    </a:moveTo>
                    <a:lnTo>
                      <a:pt x="25" y="35"/>
                    </a:lnTo>
                    <a:lnTo>
                      <a:pt x="25" y="0"/>
                    </a:lnTo>
                    <a:lnTo>
                      <a:pt x="0" y="2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" name="Freeform 12"/>
              <p:cNvSpPr>
                <a:spLocks/>
              </p:cNvSpPr>
              <p:nvPr/>
            </p:nvSpPr>
            <p:spPr bwMode="auto">
              <a:xfrm>
                <a:off x="931" y="1591"/>
                <a:ext cx="25" cy="57"/>
              </a:xfrm>
              <a:custGeom>
                <a:avLst/>
                <a:gdLst>
                  <a:gd name="T0" fmla="*/ 0 w 25"/>
                  <a:gd name="T1" fmla="*/ 57 h 57"/>
                  <a:gd name="T2" fmla="*/ 25 w 25"/>
                  <a:gd name="T3" fmla="*/ 35 h 57"/>
                  <a:gd name="T4" fmla="*/ 25 w 25"/>
                  <a:gd name="T5" fmla="*/ 0 h 57"/>
                  <a:gd name="T6" fmla="*/ 0 w 25"/>
                  <a:gd name="T7" fmla="*/ 26 h 57"/>
                  <a:gd name="T8" fmla="*/ 0 w 25"/>
                  <a:gd name="T9" fmla="*/ 5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57">
                    <a:moveTo>
                      <a:pt x="0" y="57"/>
                    </a:moveTo>
                    <a:lnTo>
                      <a:pt x="25" y="35"/>
                    </a:lnTo>
                    <a:lnTo>
                      <a:pt x="25" y="0"/>
                    </a:lnTo>
                    <a:lnTo>
                      <a:pt x="0" y="2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7" name="Freeform 13"/>
              <p:cNvSpPr>
                <a:spLocks/>
              </p:cNvSpPr>
              <p:nvPr/>
            </p:nvSpPr>
            <p:spPr bwMode="auto">
              <a:xfrm>
                <a:off x="757" y="1591"/>
                <a:ext cx="196" cy="19"/>
              </a:xfrm>
              <a:custGeom>
                <a:avLst/>
                <a:gdLst>
                  <a:gd name="T0" fmla="*/ 0 w 196"/>
                  <a:gd name="T1" fmla="*/ 19 h 19"/>
                  <a:gd name="T2" fmla="*/ 19 w 196"/>
                  <a:gd name="T3" fmla="*/ 0 h 19"/>
                  <a:gd name="T4" fmla="*/ 196 w 196"/>
                  <a:gd name="T5" fmla="*/ 0 h 19"/>
                  <a:gd name="T6" fmla="*/ 177 w 196"/>
                  <a:gd name="T7" fmla="*/ 19 h 19"/>
                  <a:gd name="T8" fmla="*/ 0 w 196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6" h="19">
                    <a:moveTo>
                      <a:pt x="0" y="19"/>
                    </a:moveTo>
                    <a:lnTo>
                      <a:pt x="19" y="0"/>
                    </a:lnTo>
                    <a:lnTo>
                      <a:pt x="196" y="0"/>
                    </a:lnTo>
                    <a:lnTo>
                      <a:pt x="177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8" name="Freeform 14"/>
              <p:cNvSpPr>
                <a:spLocks/>
              </p:cNvSpPr>
              <p:nvPr/>
            </p:nvSpPr>
            <p:spPr bwMode="auto">
              <a:xfrm>
                <a:off x="757" y="1591"/>
                <a:ext cx="196" cy="19"/>
              </a:xfrm>
              <a:custGeom>
                <a:avLst/>
                <a:gdLst>
                  <a:gd name="T0" fmla="*/ 0 w 196"/>
                  <a:gd name="T1" fmla="*/ 19 h 19"/>
                  <a:gd name="T2" fmla="*/ 19 w 196"/>
                  <a:gd name="T3" fmla="*/ 0 h 19"/>
                  <a:gd name="T4" fmla="*/ 196 w 196"/>
                  <a:gd name="T5" fmla="*/ 0 h 19"/>
                  <a:gd name="T6" fmla="*/ 177 w 196"/>
                  <a:gd name="T7" fmla="*/ 19 h 19"/>
                  <a:gd name="T8" fmla="*/ 0 w 196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6" h="19">
                    <a:moveTo>
                      <a:pt x="0" y="19"/>
                    </a:moveTo>
                    <a:lnTo>
                      <a:pt x="19" y="0"/>
                    </a:lnTo>
                    <a:lnTo>
                      <a:pt x="196" y="0"/>
                    </a:lnTo>
                    <a:lnTo>
                      <a:pt x="177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9" name="Freeform 15"/>
              <p:cNvSpPr>
                <a:spLocks/>
              </p:cNvSpPr>
              <p:nvPr/>
            </p:nvSpPr>
            <p:spPr bwMode="auto">
              <a:xfrm>
                <a:off x="751" y="1446"/>
                <a:ext cx="202" cy="19"/>
              </a:xfrm>
              <a:custGeom>
                <a:avLst/>
                <a:gdLst>
                  <a:gd name="T0" fmla="*/ 0 w 202"/>
                  <a:gd name="T1" fmla="*/ 19 h 19"/>
                  <a:gd name="T2" fmla="*/ 19 w 202"/>
                  <a:gd name="T3" fmla="*/ 0 h 19"/>
                  <a:gd name="T4" fmla="*/ 202 w 202"/>
                  <a:gd name="T5" fmla="*/ 0 h 19"/>
                  <a:gd name="T6" fmla="*/ 180 w 202"/>
                  <a:gd name="T7" fmla="*/ 19 h 19"/>
                  <a:gd name="T8" fmla="*/ 0 w 202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2" h="19">
                    <a:moveTo>
                      <a:pt x="0" y="19"/>
                    </a:moveTo>
                    <a:lnTo>
                      <a:pt x="19" y="0"/>
                    </a:lnTo>
                    <a:lnTo>
                      <a:pt x="202" y="0"/>
                    </a:lnTo>
                    <a:lnTo>
                      <a:pt x="18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0" name="Freeform 16"/>
              <p:cNvSpPr>
                <a:spLocks/>
              </p:cNvSpPr>
              <p:nvPr/>
            </p:nvSpPr>
            <p:spPr bwMode="auto">
              <a:xfrm>
                <a:off x="751" y="1446"/>
                <a:ext cx="202" cy="19"/>
              </a:xfrm>
              <a:custGeom>
                <a:avLst/>
                <a:gdLst>
                  <a:gd name="T0" fmla="*/ 0 w 202"/>
                  <a:gd name="T1" fmla="*/ 19 h 19"/>
                  <a:gd name="T2" fmla="*/ 19 w 202"/>
                  <a:gd name="T3" fmla="*/ 0 h 19"/>
                  <a:gd name="T4" fmla="*/ 202 w 202"/>
                  <a:gd name="T5" fmla="*/ 0 h 19"/>
                  <a:gd name="T6" fmla="*/ 180 w 202"/>
                  <a:gd name="T7" fmla="*/ 19 h 19"/>
                  <a:gd name="T8" fmla="*/ 0 w 202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2" h="19">
                    <a:moveTo>
                      <a:pt x="0" y="19"/>
                    </a:moveTo>
                    <a:lnTo>
                      <a:pt x="19" y="0"/>
                    </a:lnTo>
                    <a:lnTo>
                      <a:pt x="202" y="0"/>
                    </a:lnTo>
                    <a:lnTo>
                      <a:pt x="18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1" name="Rectangle 17"/>
              <p:cNvSpPr>
                <a:spLocks noChangeArrowheads="1"/>
              </p:cNvSpPr>
              <p:nvPr/>
            </p:nvSpPr>
            <p:spPr bwMode="auto">
              <a:xfrm>
                <a:off x="752" y="1466"/>
                <a:ext cx="181" cy="140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332" name="Rectangle 18"/>
              <p:cNvSpPr>
                <a:spLocks noChangeArrowheads="1"/>
              </p:cNvSpPr>
              <p:nvPr/>
            </p:nvSpPr>
            <p:spPr bwMode="auto">
              <a:xfrm>
                <a:off x="768" y="1485"/>
                <a:ext cx="149" cy="10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333" name="Freeform 19"/>
              <p:cNvSpPr>
                <a:spLocks/>
              </p:cNvSpPr>
              <p:nvPr/>
            </p:nvSpPr>
            <p:spPr bwMode="auto">
              <a:xfrm>
                <a:off x="931" y="1446"/>
                <a:ext cx="22" cy="161"/>
              </a:xfrm>
              <a:custGeom>
                <a:avLst/>
                <a:gdLst>
                  <a:gd name="T0" fmla="*/ 0 w 22"/>
                  <a:gd name="T1" fmla="*/ 161 h 161"/>
                  <a:gd name="T2" fmla="*/ 22 w 22"/>
                  <a:gd name="T3" fmla="*/ 142 h 161"/>
                  <a:gd name="T4" fmla="*/ 22 w 22"/>
                  <a:gd name="T5" fmla="*/ 0 h 161"/>
                  <a:gd name="T6" fmla="*/ 0 w 22"/>
                  <a:gd name="T7" fmla="*/ 19 h 161"/>
                  <a:gd name="T8" fmla="*/ 0 w 22"/>
                  <a:gd name="T9" fmla="*/ 161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161">
                    <a:moveTo>
                      <a:pt x="0" y="161"/>
                    </a:moveTo>
                    <a:lnTo>
                      <a:pt x="22" y="14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4" name="Freeform 20"/>
              <p:cNvSpPr>
                <a:spLocks/>
              </p:cNvSpPr>
              <p:nvPr/>
            </p:nvSpPr>
            <p:spPr bwMode="auto">
              <a:xfrm>
                <a:off x="931" y="1446"/>
                <a:ext cx="22" cy="161"/>
              </a:xfrm>
              <a:custGeom>
                <a:avLst/>
                <a:gdLst>
                  <a:gd name="T0" fmla="*/ 0 w 22"/>
                  <a:gd name="T1" fmla="*/ 161 h 161"/>
                  <a:gd name="T2" fmla="*/ 22 w 22"/>
                  <a:gd name="T3" fmla="*/ 142 h 161"/>
                  <a:gd name="T4" fmla="*/ 22 w 22"/>
                  <a:gd name="T5" fmla="*/ 0 h 161"/>
                  <a:gd name="T6" fmla="*/ 0 w 22"/>
                  <a:gd name="T7" fmla="*/ 19 h 161"/>
                  <a:gd name="T8" fmla="*/ 0 w 22"/>
                  <a:gd name="T9" fmla="*/ 161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161">
                    <a:moveTo>
                      <a:pt x="0" y="161"/>
                    </a:moveTo>
                    <a:lnTo>
                      <a:pt x="22" y="14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5" name="Freeform 21"/>
              <p:cNvSpPr>
                <a:spLocks/>
              </p:cNvSpPr>
              <p:nvPr/>
            </p:nvSpPr>
            <p:spPr bwMode="auto">
              <a:xfrm>
                <a:off x="717" y="1642"/>
                <a:ext cx="223" cy="35"/>
              </a:xfrm>
              <a:custGeom>
                <a:avLst/>
                <a:gdLst>
                  <a:gd name="T0" fmla="*/ 0 w 223"/>
                  <a:gd name="T1" fmla="*/ 35 h 35"/>
                  <a:gd name="T2" fmla="*/ 28 w 223"/>
                  <a:gd name="T3" fmla="*/ 0 h 35"/>
                  <a:gd name="T4" fmla="*/ 223 w 223"/>
                  <a:gd name="T5" fmla="*/ 0 h 35"/>
                  <a:gd name="T6" fmla="*/ 195 w 223"/>
                  <a:gd name="T7" fmla="*/ 35 h 35"/>
                  <a:gd name="T8" fmla="*/ 0 w 2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3" h="35">
                    <a:moveTo>
                      <a:pt x="0" y="35"/>
                    </a:moveTo>
                    <a:lnTo>
                      <a:pt x="28" y="0"/>
                    </a:lnTo>
                    <a:lnTo>
                      <a:pt x="223" y="0"/>
                    </a:lnTo>
                    <a:lnTo>
                      <a:pt x="195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6" name="Freeform 22"/>
              <p:cNvSpPr>
                <a:spLocks/>
              </p:cNvSpPr>
              <p:nvPr/>
            </p:nvSpPr>
            <p:spPr bwMode="auto">
              <a:xfrm>
                <a:off x="717" y="1642"/>
                <a:ext cx="223" cy="35"/>
              </a:xfrm>
              <a:custGeom>
                <a:avLst/>
                <a:gdLst>
                  <a:gd name="T0" fmla="*/ 0 w 223"/>
                  <a:gd name="T1" fmla="*/ 35 h 35"/>
                  <a:gd name="T2" fmla="*/ 28 w 223"/>
                  <a:gd name="T3" fmla="*/ 0 h 35"/>
                  <a:gd name="T4" fmla="*/ 223 w 223"/>
                  <a:gd name="T5" fmla="*/ 0 h 35"/>
                  <a:gd name="T6" fmla="*/ 195 w 223"/>
                  <a:gd name="T7" fmla="*/ 35 h 35"/>
                  <a:gd name="T8" fmla="*/ 0 w 2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3" h="35">
                    <a:moveTo>
                      <a:pt x="0" y="35"/>
                    </a:moveTo>
                    <a:lnTo>
                      <a:pt x="28" y="0"/>
                    </a:lnTo>
                    <a:lnTo>
                      <a:pt x="223" y="0"/>
                    </a:lnTo>
                    <a:lnTo>
                      <a:pt x="195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" name="Freeform 23"/>
              <p:cNvSpPr>
                <a:spLocks/>
              </p:cNvSpPr>
              <p:nvPr/>
            </p:nvSpPr>
            <p:spPr bwMode="auto">
              <a:xfrm>
                <a:off x="912" y="1642"/>
                <a:ext cx="28" cy="41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35 h 41"/>
                  <a:gd name="T8" fmla="*/ 0 w 2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" h="41">
                    <a:moveTo>
                      <a:pt x="0" y="41"/>
                    </a:moveTo>
                    <a:lnTo>
                      <a:pt x="28" y="13"/>
                    </a:lnTo>
                    <a:lnTo>
                      <a:pt x="28" y="0"/>
                    </a:lnTo>
                    <a:lnTo>
                      <a:pt x="0" y="3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" name="Freeform 24"/>
              <p:cNvSpPr>
                <a:spLocks/>
              </p:cNvSpPr>
              <p:nvPr/>
            </p:nvSpPr>
            <p:spPr bwMode="auto">
              <a:xfrm>
                <a:off x="912" y="1642"/>
                <a:ext cx="28" cy="41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35 h 41"/>
                  <a:gd name="T8" fmla="*/ 0 w 2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" h="41">
                    <a:moveTo>
                      <a:pt x="0" y="41"/>
                    </a:moveTo>
                    <a:lnTo>
                      <a:pt x="28" y="13"/>
                    </a:lnTo>
                    <a:lnTo>
                      <a:pt x="28" y="0"/>
                    </a:lnTo>
                    <a:lnTo>
                      <a:pt x="0" y="3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9" name="Rectangle 25"/>
              <p:cNvSpPr>
                <a:spLocks noChangeArrowheads="1"/>
              </p:cNvSpPr>
              <p:nvPr/>
            </p:nvSpPr>
            <p:spPr bwMode="auto">
              <a:xfrm>
                <a:off x="717" y="1677"/>
                <a:ext cx="195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340" name="Rectangle 26"/>
              <p:cNvSpPr>
                <a:spLocks noChangeArrowheads="1"/>
              </p:cNvSpPr>
              <p:nvPr/>
            </p:nvSpPr>
            <p:spPr bwMode="auto">
              <a:xfrm>
                <a:off x="718" y="1678"/>
                <a:ext cx="193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341" name="Freeform 27"/>
              <p:cNvSpPr>
                <a:spLocks/>
              </p:cNvSpPr>
              <p:nvPr/>
            </p:nvSpPr>
            <p:spPr bwMode="auto">
              <a:xfrm>
                <a:off x="953" y="1651"/>
                <a:ext cx="38" cy="23"/>
              </a:xfrm>
              <a:custGeom>
                <a:avLst/>
                <a:gdLst>
                  <a:gd name="T0" fmla="*/ 0 w 38"/>
                  <a:gd name="T1" fmla="*/ 23 h 23"/>
                  <a:gd name="T2" fmla="*/ 13 w 38"/>
                  <a:gd name="T3" fmla="*/ 0 h 23"/>
                  <a:gd name="T4" fmla="*/ 38 w 38"/>
                  <a:gd name="T5" fmla="*/ 0 h 23"/>
                  <a:gd name="T6" fmla="*/ 25 w 38"/>
                  <a:gd name="T7" fmla="*/ 23 h 23"/>
                  <a:gd name="T8" fmla="*/ 0 w 3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0" y="23"/>
                    </a:moveTo>
                    <a:lnTo>
                      <a:pt x="13" y="0"/>
                    </a:lnTo>
                    <a:lnTo>
                      <a:pt x="38" y="0"/>
                    </a:lnTo>
                    <a:lnTo>
                      <a:pt x="25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2" name="Freeform 28"/>
              <p:cNvSpPr>
                <a:spLocks/>
              </p:cNvSpPr>
              <p:nvPr/>
            </p:nvSpPr>
            <p:spPr bwMode="auto">
              <a:xfrm>
                <a:off x="953" y="1651"/>
                <a:ext cx="38" cy="23"/>
              </a:xfrm>
              <a:custGeom>
                <a:avLst/>
                <a:gdLst>
                  <a:gd name="T0" fmla="*/ 0 w 38"/>
                  <a:gd name="T1" fmla="*/ 23 h 23"/>
                  <a:gd name="T2" fmla="*/ 13 w 38"/>
                  <a:gd name="T3" fmla="*/ 0 h 23"/>
                  <a:gd name="T4" fmla="*/ 38 w 38"/>
                  <a:gd name="T5" fmla="*/ 0 h 23"/>
                  <a:gd name="T6" fmla="*/ 25 w 38"/>
                  <a:gd name="T7" fmla="*/ 23 h 23"/>
                  <a:gd name="T8" fmla="*/ 0 w 3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0" y="23"/>
                    </a:moveTo>
                    <a:lnTo>
                      <a:pt x="13" y="0"/>
                    </a:lnTo>
                    <a:lnTo>
                      <a:pt x="38" y="0"/>
                    </a:lnTo>
                    <a:lnTo>
                      <a:pt x="25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3" name="Freeform 29"/>
              <p:cNvSpPr>
                <a:spLocks/>
              </p:cNvSpPr>
              <p:nvPr/>
            </p:nvSpPr>
            <p:spPr bwMode="auto">
              <a:xfrm>
                <a:off x="978" y="1651"/>
                <a:ext cx="13" cy="29"/>
              </a:xfrm>
              <a:custGeom>
                <a:avLst/>
                <a:gdLst>
                  <a:gd name="T0" fmla="*/ 0 w 13"/>
                  <a:gd name="T1" fmla="*/ 29 h 29"/>
                  <a:gd name="T2" fmla="*/ 13 w 13"/>
                  <a:gd name="T3" fmla="*/ 16 h 29"/>
                  <a:gd name="T4" fmla="*/ 13 w 13"/>
                  <a:gd name="T5" fmla="*/ 0 h 29"/>
                  <a:gd name="T6" fmla="*/ 0 w 13"/>
                  <a:gd name="T7" fmla="*/ 23 h 29"/>
                  <a:gd name="T8" fmla="*/ 0 w 13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0" y="29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0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4" name="Freeform 30"/>
              <p:cNvSpPr>
                <a:spLocks/>
              </p:cNvSpPr>
              <p:nvPr/>
            </p:nvSpPr>
            <p:spPr bwMode="auto">
              <a:xfrm>
                <a:off x="978" y="1651"/>
                <a:ext cx="13" cy="29"/>
              </a:xfrm>
              <a:custGeom>
                <a:avLst/>
                <a:gdLst>
                  <a:gd name="T0" fmla="*/ 0 w 13"/>
                  <a:gd name="T1" fmla="*/ 29 h 29"/>
                  <a:gd name="T2" fmla="*/ 13 w 13"/>
                  <a:gd name="T3" fmla="*/ 16 h 29"/>
                  <a:gd name="T4" fmla="*/ 13 w 13"/>
                  <a:gd name="T5" fmla="*/ 0 h 29"/>
                  <a:gd name="T6" fmla="*/ 0 w 13"/>
                  <a:gd name="T7" fmla="*/ 23 h 29"/>
                  <a:gd name="T8" fmla="*/ 0 w 13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0" y="29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0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5" name="Rectangle 31"/>
              <p:cNvSpPr>
                <a:spLocks noChangeArrowheads="1"/>
              </p:cNvSpPr>
              <p:nvPr/>
            </p:nvSpPr>
            <p:spPr bwMode="auto">
              <a:xfrm>
                <a:off x="950" y="1674"/>
                <a:ext cx="28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346" name="Rectangle 32"/>
              <p:cNvSpPr>
                <a:spLocks noChangeArrowheads="1"/>
              </p:cNvSpPr>
              <p:nvPr/>
            </p:nvSpPr>
            <p:spPr bwMode="auto">
              <a:xfrm>
                <a:off x="951" y="1675"/>
                <a:ext cx="26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1295" name="Freeform 33"/>
            <p:cNvSpPr>
              <a:spLocks/>
            </p:cNvSpPr>
            <p:nvPr/>
          </p:nvSpPr>
          <p:spPr bwMode="auto">
            <a:xfrm>
              <a:off x="710" y="1620"/>
              <a:ext cx="85" cy="38"/>
            </a:xfrm>
            <a:custGeom>
              <a:avLst/>
              <a:gdLst>
                <a:gd name="T0" fmla="*/ 0 w 85"/>
                <a:gd name="T1" fmla="*/ 16 h 38"/>
                <a:gd name="T2" fmla="*/ 25 w 85"/>
                <a:gd name="T3" fmla="*/ 16 h 38"/>
                <a:gd name="T4" fmla="*/ 44 w 85"/>
                <a:gd name="T5" fmla="*/ 0 h 38"/>
                <a:gd name="T6" fmla="*/ 70 w 85"/>
                <a:gd name="T7" fmla="*/ 9 h 38"/>
                <a:gd name="T8" fmla="*/ 79 w 85"/>
                <a:gd name="T9" fmla="*/ 12 h 38"/>
                <a:gd name="T10" fmla="*/ 85 w 85"/>
                <a:gd name="T11" fmla="*/ 19 h 38"/>
                <a:gd name="T12" fmla="*/ 82 w 85"/>
                <a:gd name="T13" fmla="*/ 31 h 38"/>
                <a:gd name="T14" fmla="*/ 79 w 85"/>
                <a:gd name="T15" fmla="*/ 31 h 38"/>
                <a:gd name="T16" fmla="*/ 73 w 85"/>
                <a:gd name="T17" fmla="*/ 22 h 38"/>
                <a:gd name="T18" fmla="*/ 70 w 85"/>
                <a:gd name="T19" fmla="*/ 19 h 38"/>
                <a:gd name="T20" fmla="*/ 57 w 85"/>
                <a:gd name="T21" fmla="*/ 22 h 38"/>
                <a:gd name="T22" fmla="*/ 66 w 85"/>
                <a:gd name="T23" fmla="*/ 25 h 38"/>
                <a:gd name="T24" fmla="*/ 70 w 85"/>
                <a:gd name="T25" fmla="*/ 25 h 38"/>
                <a:gd name="T26" fmla="*/ 70 w 85"/>
                <a:gd name="T27" fmla="*/ 31 h 38"/>
                <a:gd name="T28" fmla="*/ 41 w 85"/>
                <a:gd name="T29" fmla="*/ 38 h 38"/>
                <a:gd name="T30" fmla="*/ 22 w 85"/>
                <a:gd name="T31" fmla="*/ 31 h 38"/>
                <a:gd name="T32" fmla="*/ 3 w 85"/>
                <a:gd name="T33" fmla="*/ 31 h 38"/>
                <a:gd name="T34" fmla="*/ 0 w 85"/>
                <a:gd name="T35" fmla="*/ 16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" h="38">
                  <a:moveTo>
                    <a:pt x="0" y="16"/>
                  </a:moveTo>
                  <a:lnTo>
                    <a:pt x="25" y="16"/>
                  </a:lnTo>
                  <a:lnTo>
                    <a:pt x="44" y="0"/>
                  </a:lnTo>
                  <a:lnTo>
                    <a:pt x="70" y="9"/>
                  </a:lnTo>
                  <a:lnTo>
                    <a:pt x="79" y="12"/>
                  </a:lnTo>
                  <a:lnTo>
                    <a:pt x="85" y="19"/>
                  </a:lnTo>
                  <a:lnTo>
                    <a:pt x="82" y="31"/>
                  </a:lnTo>
                  <a:lnTo>
                    <a:pt x="79" y="31"/>
                  </a:lnTo>
                  <a:lnTo>
                    <a:pt x="73" y="22"/>
                  </a:lnTo>
                  <a:lnTo>
                    <a:pt x="70" y="19"/>
                  </a:lnTo>
                  <a:lnTo>
                    <a:pt x="57" y="22"/>
                  </a:lnTo>
                  <a:lnTo>
                    <a:pt x="66" y="25"/>
                  </a:lnTo>
                  <a:lnTo>
                    <a:pt x="70" y="25"/>
                  </a:lnTo>
                  <a:lnTo>
                    <a:pt x="70" y="31"/>
                  </a:lnTo>
                  <a:lnTo>
                    <a:pt x="41" y="38"/>
                  </a:lnTo>
                  <a:lnTo>
                    <a:pt x="22" y="31"/>
                  </a:lnTo>
                  <a:lnTo>
                    <a:pt x="3" y="3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Freeform 34"/>
            <p:cNvSpPr>
              <a:spLocks/>
            </p:cNvSpPr>
            <p:nvPr/>
          </p:nvSpPr>
          <p:spPr bwMode="auto">
            <a:xfrm>
              <a:off x="710" y="1620"/>
              <a:ext cx="85" cy="38"/>
            </a:xfrm>
            <a:custGeom>
              <a:avLst/>
              <a:gdLst>
                <a:gd name="T0" fmla="*/ 0 w 85"/>
                <a:gd name="T1" fmla="*/ 16 h 38"/>
                <a:gd name="T2" fmla="*/ 25 w 85"/>
                <a:gd name="T3" fmla="*/ 16 h 38"/>
                <a:gd name="T4" fmla="*/ 44 w 85"/>
                <a:gd name="T5" fmla="*/ 0 h 38"/>
                <a:gd name="T6" fmla="*/ 70 w 85"/>
                <a:gd name="T7" fmla="*/ 9 h 38"/>
                <a:gd name="T8" fmla="*/ 79 w 85"/>
                <a:gd name="T9" fmla="*/ 12 h 38"/>
                <a:gd name="T10" fmla="*/ 85 w 85"/>
                <a:gd name="T11" fmla="*/ 19 h 38"/>
                <a:gd name="T12" fmla="*/ 82 w 85"/>
                <a:gd name="T13" fmla="*/ 31 h 38"/>
                <a:gd name="T14" fmla="*/ 79 w 85"/>
                <a:gd name="T15" fmla="*/ 31 h 38"/>
                <a:gd name="T16" fmla="*/ 73 w 85"/>
                <a:gd name="T17" fmla="*/ 22 h 38"/>
                <a:gd name="T18" fmla="*/ 70 w 85"/>
                <a:gd name="T19" fmla="*/ 19 h 38"/>
                <a:gd name="T20" fmla="*/ 57 w 85"/>
                <a:gd name="T21" fmla="*/ 22 h 38"/>
                <a:gd name="T22" fmla="*/ 66 w 85"/>
                <a:gd name="T23" fmla="*/ 25 h 38"/>
                <a:gd name="T24" fmla="*/ 70 w 85"/>
                <a:gd name="T25" fmla="*/ 25 h 38"/>
                <a:gd name="T26" fmla="*/ 70 w 85"/>
                <a:gd name="T27" fmla="*/ 31 h 38"/>
                <a:gd name="T28" fmla="*/ 41 w 85"/>
                <a:gd name="T29" fmla="*/ 38 h 38"/>
                <a:gd name="T30" fmla="*/ 22 w 85"/>
                <a:gd name="T31" fmla="*/ 31 h 38"/>
                <a:gd name="T32" fmla="*/ 3 w 85"/>
                <a:gd name="T33" fmla="*/ 31 h 38"/>
                <a:gd name="T34" fmla="*/ 0 w 85"/>
                <a:gd name="T35" fmla="*/ 16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" h="38">
                  <a:moveTo>
                    <a:pt x="0" y="16"/>
                  </a:moveTo>
                  <a:lnTo>
                    <a:pt x="25" y="16"/>
                  </a:lnTo>
                  <a:lnTo>
                    <a:pt x="44" y="0"/>
                  </a:lnTo>
                  <a:lnTo>
                    <a:pt x="70" y="9"/>
                  </a:lnTo>
                  <a:lnTo>
                    <a:pt x="79" y="12"/>
                  </a:lnTo>
                  <a:lnTo>
                    <a:pt x="85" y="19"/>
                  </a:lnTo>
                  <a:lnTo>
                    <a:pt x="82" y="31"/>
                  </a:lnTo>
                  <a:lnTo>
                    <a:pt x="79" y="31"/>
                  </a:lnTo>
                  <a:lnTo>
                    <a:pt x="73" y="22"/>
                  </a:lnTo>
                  <a:lnTo>
                    <a:pt x="70" y="19"/>
                  </a:lnTo>
                  <a:lnTo>
                    <a:pt x="57" y="22"/>
                  </a:lnTo>
                  <a:lnTo>
                    <a:pt x="66" y="25"/>
                  </a:lnTo>
                  <a:lnTo>
                    <a:pt x="70" y="25"/>
                  </a:lnTo>
                  <a:lnTo>
                    <a:pt x="70" y="31"/>
                  </a:lnTo>
                  <a:lnTo>
                    <a:pt x="41" y="38"/>
                  </a:lnTo>
                  <a:lnTo>
                    <a:pt x="22" y="31"/>
                  </a:lnTo>
                  <a:lnTo>
                    <a:pt x="3" y="3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A38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Freeform 35"/>
            <p:cNvSpPr>
              <a:spLocks/>
            </p:cNvSpPr>
            <p:nvPr/>
          </p:nvSpPr>
          <p:spPr bwMode="auto">
            <a:xfrm>
              <a:off x="612" y="1629"/>
              <a:ext cx="108" cy="48"/>
            </a:xfrm>
            <a:custGeom>
              <a:avLst/>
              <a:gdLst>
                <a:gd name="T0" fmla="*/ 0 w 108"/>
                <a:gd name="T1" fmla="*/ 0 h 48"/>
                <a:gd name="T2" fmla="*/ 101 w 108"/>
                <a:gd name="T3" fmla="*/ 3 h 48"/>
                <a:gd name="T4" fmla="*/ 108 w 108"/>
                <a:gd name="T5" fmla="*/ 13 h 48"/>
                <a:gd name="T6" fmla="*/ 108 w 108"/>
                <a:gd name="T7" fmla="*/ 32 h 48"/>
                <a:gd name="T8" fmla="*/ 29 w 108"/>
                <a:gd name="T9" fmla="*/ 48 h 48"/>
                <a:gd name="T10" fmla="*/ 0 w 10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8" h="48">
                  <a:moveTo>
                    <a:pt x="0" y="0"/>
                  </a:moveTo>
                  <a:lnTo>
                    <a:pt x="101" y="3"/>
                  </a:lnTo>
                  <a:lnTo>
                    <a:pt x="108" y="13"/>
                  </a:lnTo>
                  <a:lnTo>
                    <a:pt x="108" y="32"/>
                  </a:lnTo>
                  <a:lnTo>
                    <a:pt x="29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Freeform 36"/>
            <p:cNvSpPr>
              <a:spLocks/>
            </p:cNvSpPr>
            <p:nvPr/>
          </p:nvSpPr>
          <p:spPr bwMode="auto">
            <a:xfrm>
              <a:off x="612" y="1629"/>
              <a:ext cx="108" cy="48"/>
            </a:xfrm>
            <a:custGeom>
              <a:avLst/>
              <a:gdLst>
                <a:gd name="T0" fmla="*/ 0 w 108"/>
                <a:gd name="T1" fmla="*/ 0 h 48"/>
                <a:gd name="T2" fmla="*/ 101 w 108"/>
                <a:gd name="T3" fmla="*/ 3 h 48"/>
                <a:gd name="T4" fmla="*/ 108 w 108"/>
                <a:gd name="T5" fmla="*/ 13 h 48"/>
                <a:gd name="T6" fmla="*/ 108 w 108"/>
                <a:gd name="T7" fmla="*/ 32 h 48"/>
                <a:gd name="T8" fmla="*/ 29 w 108"/>
                <a:gd name="T9" fmla="*/ 48 h 48"/>
                <a:gd name="T10" fmla="*/ 0 w 10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8" h="48">
                  <a:moveTo>
                    <a:pt x="0" y="0"/>
                  </a:moveTo>
                  <a:lnTo>
                    <a:pt x="101" y="3"/>
                  </a:lnTo>
                  <a:lnTo>
                    <a:pt x="108" y="13"/>
                  </a:lnTo>
                  <a:lnTo>
                    <a:pt x="108" y="32"/>
                  </a:lnTo>
                  <a:lnTo>
                    <a:pt x="29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37"/>
            <p:cNvSpPr>
              <a:spLocks/>
            </p:cNvSpPr>
            <p:nvPr/>
          </p:nvSpPr>
          <p:spPr bwMode="auto">
            <a:xfrm>
              <a:off x="742" y="1863"/>
              <a:ext cx="79" cy="98"/>
            </a:xfrm>
            <a:custGeom>
              <a:avLst/>
              <a:gdLst>
                <a:gd name="T0" fmla="*/ 44 w 79"/>
                <a:gd name="T1" fmla="*/ 0 h 98"/>
                <a:gd name="T2" fmla="*/ 47 w 79"/>
                <a:gd name="T3" fmla="*/ 45 h 98"/>
                <a:gd name="T4" fmla="*/ 53 w 79"/>
                <a:gd name="T5" fmla="*/ 48 h 98"/>
                <a:gd name="T6" fmla="*/ 75 w 79"/>
                <a:gd name="T7" fmla="*/ 64 h 98"/>
                <a:gd name="T8" fmla="*/ 79 w 79"/>
                <a:gd name="T9" fmla="*/ 89 h 98"/>
                <a:gd name="T10" fmla="*/ 56 w 79"/>
                <a:gd name="T11" fmla="*/ 89 h 98"/>
                <a:gd name="T12" fmla="*/ 41 w 79"/>
                <a:gd name="T13" fmla="*/ 89 h 98"/>
                <a:gd name="T14" fmla="*/ 41 w 79"/>
                <a:gd name="T15" fmla="*/ 95 h 98"/>
                <a:gd name="T16" fmla="*/ 15 w 79"/>
                <a:gd name="T17" fmla="*/ 98 h 98"/>
                <a:gd name="T18" fmla="*/ 6 w 79"/>
                <a:gd name="T19" fmla="*/ 98 h 98"/>
                <a:gd name="T20" fmla="*/ 0 w 79"/>
                <a:gd name="T21" fmla="*/ 98 h 98"/>
                <a:gd name="T22" fmla="*/ 0 w 79"/>
                <a:gd name="T23" fmla="*/ 76 h 98"/>
                <a:gd name="T24" fmla="*/ 3 w 79"/>
                <a:gd name="T25" fmla="*/ 70 h 98"/>
                <a:gd name="T26" fmla="*/ 9 w 79"/>
                <a:gd name="T27" fmla="*/ 54 h 98"/>
                <a:gd name="T28" fmla="*/ 6 w 79"/>
                <a:gd name="T29" fmla="*/ 10 h 98"/>
                <a:gd name="T30" fmla="*/ 44 w 79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9" h="98">
                  <a:moveTo>
                    <a:pt x="44" y="0"/>
                  </a:moveTo>
                  <a:lnTo>
                    <a:pt x="47" y="45"/>
                  </a:lnTo>
                  <a:lnTo>
                    <a:pt x="53" y="48"/>
                  </a:lnTo>
                  <a:lnTo>
                    <a:pt x="75" y="64"/>
                  </a:lnTo>
                  <a:lnTo>
                    <a:pt x="79" y="89"/>
                  </a:lnTo>
                  <a:lnTo>
                    <a:pt x="56" y="89"/>
                  </a:lnTo>
                  <a:lnTo>
                    <a:pt x="41" y="89"/>
                  </a:lnTo>
                  <a:lnTo>
                    <a:pt x="41" y="95"/>
                  </a:lnTo>
                  <a:lnTo>
                    <a:pt x="15" y="98"/>
                  </a:lnTo>
                  <a:lnTo>
                    <a:pt x="6" y="98"/>
                  </a:lnTo>
                  <a:lnTo>
                    <a:pt x="0" y="98"/>
                  </a:lnTo>
                  <a:lnTo>
                    <a:pt x="0" y="76"/>
                  </a:lnTo>
                  <a:lnTo>
                    <a:pt x="3" y="70"/>
                  </a:lnTo>
                  <a:lnTo>
                    <a:pt x="9" y="54"/>
                  </a:lnTo>
                  <a:lnTo>
                    <a:pt x="6" y="1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Freeform 38"/>
            <p:cNvSpPr>
              <a:spLocks/>
            </p:cNvSpPr>
            <p:nvPr/>
          </p:nvSpPr>
          <p:spPr bwMode="auto">
            <a:xfrm>
              <a:off x="742" y="1863"/>
              <a:ext cx="79" cy="98"/>
            </a:xfrm>
            <a:custGeom>
              <a:avLst/>
              <a:gdLst>
                <a:gd name="T0" fmla="*/ 44 w 79"/>
                <a:gd name="T1" fmla="*/ 0 h 98"/>
                <a:gd name="T2" fmla="*/ 47 w 79"/>
                <a:gd name="T3" fmla="*/ 45 h 98"/>
                <a:gd name="T4" fmla="*/ 53 w 79"/>
                <a:gd name="T5" fmla="*/ 48 h 98"/>
                <a:gd name="T6" fmla="*/ 75 w 79"/>
                <a:gd name="T7" fmla="*/ 64 h 98"/>
                <a:gd name="T8" fmla="*/ 79 w 79"/>
                <a:gd name="T9" fmla="*/ 89 h 98"/>
                <a:gd name="T10" fmla="*/ 56 w 79"/>
                <a:gd name="T11" fmla="*/ 89 h 98"/>
                <a:gd name="T12" fmla="*/ 41 w 79"/>
                <a:gd name="T13" fmla="*/ 89 h 98"/>
                <a:gd name="T14" fmla="*/ 41 w 79"/>
                <a:gd name="T15" fmla="*/ 95 h 98"/>
                <a:gd name="T16" fmla="*/ 15 w 79"/>
                <a:gd name="T17" fmla="*/ 98 h 98"/>
                <a:gd name="T18" fmla="*/ 6 w 79"/>
                <a:gd name="T19" fmla="*/ 98 h 98"/>
                <a:gd name="T20" fmla="*/ 0 w 79"/>
                <a:gd name="T21" fmla="*/ 98 h 98"/>
                <a:gd name="T22" fmla="*/ 0 w 79"/>
                <a:gd name="T23" fmla="*/ 76 h 98"/>
                <a:gd name="T24" fmla="*/ 3 w 79"/>
                <a:gd name="T25" fmla="*/ 70 h 98"/>
                <a:gd name="T26" fmla="*/ 9 w 79"/>
                <a:gd name="T27" fmla="*/ 54 h 98"/>
                <a:gd name="T28" fmla="*/ 6 w 79"/>
                <a:gd name="T29" fmla="*/ 10 h 98"/>
                <a:gd name="T30" fmla="*/ 44 w 79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9" h="98">
                  <a:moveTo>
                    <a:pt x="44" y="0"/>
                  </a:moveTo>
                  <a:lnTo>
                    <a:pt x="47" y="45"/>
                  </a:lnTo>
                  <a:lnTo>
                    <a:pt x="53" y="48"/>
                  </a:lnTo>
                  <a:lnTo>
                    <a:pt x="75" y="64"/>
                  </a:lnTo>
                  <a:lnTo>
                    <a:pt x="79" y="89"/>
                  </a:lnTo>
                  <a:lnTo>
                    <a:pt x="56" y="89"/>
                  </a:lnTo>
                  <a:lnTo>
                    <a:pt x="41" y="89"/>
                  </a:lnTo>
                  <a:lnTo>
                    <a:pt x="41" y="95"/>
                  </a:lnTo>
                  <a:lnTo>
                    <a:pt x="15" y="98"/>
                  </a:lnTo>
                  <a:lnTo>
                    <a:pt x="6" y="98"/>
                  </a:lnTo>
                  <a:lnTo>
                    <a:pt x="0" y="98"/>
                  </a:lnTo>
                  <a:lnTo>
                    <a:pt x="0" y="76"/>
                  </a:lnTo>
                  <a:lnTo>
                    <a:pt x="3" y="70"/>
                  </a:lnTo>
                  <a:lnTo>
                    <a:pt x="9" y="54"/>
                  </a:lnTo>
                  <a:lnTo>
                    <a:pt x="6" y="1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39"/>
            <p:cNvSpPr>
              <a:spLocks/>
            </p:cNvSpPr>
            <p:nvPr/>
          </p:nvSpPr>
          <p:spPr bwMode="auto">
            <a:xfrm>
              <a:off x="795" y="1924"/>
              <a:ext cx="120" cy="98"/>
            </a:xfrm>
            <a:custGeom>
              <a:avLst/>
              <a:gdLst>
                <a:gd name="T0" fmla="*/ 60 w 120"/>
                <a:gd name="T1" fmla="*/ 0 h 98"/>
                <a:gd name="T2" fmla="*/ 54 w 120"/>
                <a:gd name="T3" fmla="*/ 31 h 98"/>
                <a:gd name="T4" fmla="*/ 63 w 120"/>
                <a:gd name="T5" fmla="*/ 31 h 98"/>
                <a:gd name="T6" fmla="*/ 82 w 120"/>
                <a:gd name="T7" fmla="*/ 44 h 98"/>
                <a:gd name="T8" fmla="*/ 108 w 120"/>
                <a:gd name="T9" fmla="*/ 44 h 98"/>
                <a:gd name="T10" fmla="*/ 117 w 120"/>
                <a:gd name="T11" fmla="*/ 47 h 98"/>
                <a:gd name="T12" fmla="*/ 120 w 120"/>
                <a:gd name="T13" fmla="*/ 56 h 98"/>
                <a:gd name="T14" fmla="*/ 117 w 120"/>
                <a:gd name="T15" fmla="*/ 66 h 98"/>
                <a:gd name="T16" fmla="*/ 92 w 120"/>
                <a:gd name="T17" fmla="*/ 82 h 98"/>
                <a:gd name="T18" fmla="*/ 82 w 120"/>
                <a:gd name="T19" fmla="*/ 85 h 98"/>
                <a:gd name="T20" fmla="*/ 67 w 120"/>
                <a:gd name="T21" fmla="*/ 85 h 98"/>
                <a:gd name="T22" fmla="*/ 41 w 120"/>
                <a:gd name="T23" fmla="*/ 88 h 98"/>
                <a:gd name="T24" fmla="*/ 41 w 120"/>
                <a:gd name="T25" fmla="*/ 98 h 98"/>
                <a:gd name="T26" fmla="*/ 32 w 120"/>
                <a:gd name="T27" fmla="*/ 98 h 98"/>
                <a:gd name="T28" fmla="*/ 19 w 120"/>
                <a:gd name="T29" fmla="*/ 98 h 98"/>
                <a:gd name="T30" fmla="*/ 10 w 120"/>
                <a:gd name="T31" fmla="*/ 94 h 98"/>
                <a:gd name="T32" fmla="*/ 0 w 120"/>
                <a:gd name="T33" fmla="*/ 88 h 98"/>
                <a:gd name="T34" fmla="*/ 0 w 120"/>
                <a:gd name="T35" fmla="*/ 72 h 98"/>
                <a:gd name="T36" fmla="*/ 7 w 120"/>
                <a:gd name="T37" fmla="*/ 56 h 98"/>
                <a:gd name="T38" fmla="*/ 10 w 120"/>
                <a:gd name="T39" fmla="*/ 47 h 98"/>
                <a:gd name="T40" fmla="*/ 16 w 120"/>
                <a:gd name="T41" fmla="*/ 37 h 98"/>
                <a:gd name="T42" fmla="*/ 22 w 120"/>
                <a:gd name="T43" fmla="*/ 6 h 98"/>
                <a:gd name="T44" fmla="*/ 60 w 120"/>
                <a:gd name="T45" fmla="*/ 0 h 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0" h="98">
                  <a:moveTo>
                    <a:pt x="60" y="0"/>
                  </a:moveTo>
                  <a:lnTo>
                    <a:pt x="54" y="31"/>
                  </a:lnTo>
                  <a:lnTo>
                    <a:pt x="63" y="31"/>
                  </a:lnTo>
                  <a:lnTo>
                    <a:pt x="82" y="44"/>
                  </a:lnTo>
                  <a:lnTo>
                    <a:pt x="108" y="44"/>
                  </a:lnTo>
                  <a:lnTo>
                    <a:pt x="117" y="47"/>
                  </a:lnTo>
                  <a:lnTo>
                    <a:pt x="120" y="56"/>
                  </a:lnTo>
                  <a:lnTo>
                    <a:pt x="117" y="66"/>
                  </a:lnTo>
                  <a:lnTo>
                    <a:pt x="92" y="82"/>
                  </a:lnTo>
                  <a:lnTo>
                    <a:pt x="82" y="85"/>
                  </a:lnTo>
                  <a:lnTo>
                    <a:pt x="67" y="85"/>
                  </a:lnTo>
                  <a:lnTo>
                    <a:pt x="41" y="88"/>
                  </a:lnTo>
                  <a:lnTo>
                    <a:pt x="41" y="98"/>
                  </a:lnTo>
                  <a:lnTo>
                    <a:pt x="32" y="98"/>
                  </a:lnTo>
                  <a:lnTo>
                    <a:pt x="19" y="98"/>
                  </a:lnTo>
                  <a:lnTo>
                    <a:pt x="10" y="94"/>
                  </a:lnTo>
                  <a:lnTo>
                    <a:pt x="0" y="88"/>
                  </a:lnTo>
                  <a:lnTo>
                    <a:pt x="0" y="72"/>
                  </a:lnTo>
                  <a:lnTo>
                    <a:pt x="7" y="56"/>
                  </a:lnTo>
                  <a:lnTo>
                    <a:pt x="10" y="47"/>
                  </a:lnTo>
                  <a:lnTo>
                    <a:pt x="16" y="37"/>
                  </a:lnTo>
                  <a:lnTo>
                    <a:pt x="22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Freeform 40"/>
            <p:cNvSpPr>
              <a:spLocks/>
            </p:cNvSpPr>
            <p:nvPr/>
          </p:nvSpPr>
          <p:spPr bwMode="auto">
            <a:xfrm>
              <a:off x="795" y="1924"/>
              <a:ext cx="120" cy="98"/>
            </a:xfrm>
            <a:custGeom>
              <a:avLst/>
              <a:gdLst>
                <a:gd name="T0" fmla="*/ 60 w 120"/>
                <a:gd name="T1" fmla="*/ 0 h 98"/>
                <a:gd name="T2" fmla="*/ 54 w 120"/>
                <a:gd name="T3" fmla="*/ 31 h 98"/>
                <a:gd name="T4" fmla="*/ 63 w 120"/>
                <a:gd name="T5" fmla="*/ 31 h 98"/>
                <a:gd name="T6" fmla="*/ 82 w 120"/>
                <a:gd name="T7" fmla="*/ 44 h 98"/>
                <a:gd name="T8" fmla="*/ 108 w 120"/>
                <a:gd name="T9" fmla="*/ 44 h 98"/>
                <a:gd name="T10" fmla="*/ 117 w 120"/>
                <a:gd name="T11" fmla="*/ 47 h 98"/>
                <a:gd name="T12" fmla="*/ 120 w 120"/>
                <a:gd name="T13" fmla="*/ 56 h 98"/>
                <a:gd name="T14" fmla="*/ 117 w 120"/>
                <a:gd name="T15" fmla="*/ 66 h 98"/>
                <a:gd name="T16" fmla="*/ 92 w 120"/>
                <a:gd name="T17" fmla="*/ 82 h 98"/>
                <a:gd name="T18" fmla="*/ 82 w 120"/>
                <a:gd name="T19" fmla="*/ 85 h 98"/>
                <a:gd name="T20" fmla="*/ 67 w 120"/>
                <a:gd name="T21" fmla="*/ 85 h 98"/>
                <a:gd name="T22" fmla="*/ 41 w 120"/>
                <a:gd name="T23" fmla="*/ 88 h 98"/>
                <a:gd name="T24" fmla="*/ 41 w 120"/>
                <a:gd name="T25" fmla="*/ 98 h 98"/>
                <a:gd name="T26" fmla="*/ 32 w 120"/>
                <a:gd name="T27" fmla="*/ 98 h 98"/>
                <a:gd name="T28" fmla="*/ 19 w 120"/>
                <a:gd name="T29" fmla="*/ 98 h 98"/>
                <a:gd name="T30" fmla="*/ 10 w 120"/>
                <a:gd name="T31" fmla="*/ 94 h 98"/>
                <a:gd name="T32" fmla="*/ 0 w 120"/>
                <a:gd name="T33" fmla="*/ 88 h 98"/>
                <a:gd name="T34" fmla="*/ 0 w 120"/>
                <a:gd name="T35" fmla="*/ 72 h 98"/>
                <a:gd name="T36" fmla="*/ 7 w 120"/>
                <a:gd name="T37" fmla="*/ 56 h 98"/>
                <a:gd name="T38" fmla="*/ 10 w 120"/>
                <a:gd name="T39" fmla="*/ 47 h 98"/>
                <a:gd name="T40" fmla="*/ 16 w 120"/>
                <a:gd name="T41" fmla="*/ 37 h 98"/>
                <a:gd name="T42" fmla="*/ 22 w 120"/>
                <a:gd name="T43" fmla="*/ 6 h 98"/>
                <a:gd name="T44" fmla="*/ 60 w 120"/>
                <a:gd name="T45" fmla="*/ 0 h 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0" h="98">
                  <a:moveTo>
                    <a:pt x="60" y="0"/>
                  </a:moveTo>
                  <a:lnTo>
                    <a:pt x="54" y="31"/>
                  </a:lnTo>
                  <a:lnTo>
                    <a:pt x="63" y="31"/>
                  </a:lnTo>
                  <a:lnTo>
                    <a:pt x="82" y="44"/>
                  </a:lnTo>
                  <a:lnTo>
                    <a:pt x="108" y="44"/>
                  </a:lnTo>
                  <a:lnTo>
                    <a:pt x="117" y="47"/>
                  </a:lnTo>
                  <a:lnTo>
                    <a:pt x="120" y="56"/>
                  </a:lnTo>
                  <a:lnTo>
                    <a:pt x="117" y="66"/>
                  </a:lnTo>
                  <a:lnTo>
                    <a:pt x="92" y="82"/>
                  </a:lnTo>
                  <a:lnTo>
                    <a:pt x="82" y="85"/>
                  </a:lnTo>
                  <a:lnTo>
                    <a:pt x="67" y="85"/>
                  </a:lnTo>
                  <a:lnTo>
                    <a:pt x="41" y="88"/>
                  </a:lnTo>
                  <a:lnTo>
                    <a:pt x="41" y="98"/>
                  </a:lnTo>
                  <a:lnTo>
                    <a:pt x="32" y="98"/>
                  </a:lnTo>
                  <a:lnTo>
                    <a:pt x="19" y="98"/>
                  </a:lnTo>
                  <a:lnTo>
                    <a:pt x="10" y="94"/>
                  </a:lnTo>
                  <a:lnTo>
                    <a:pt x="0" y="88"/>
                  </a:lnTo>
                  <a:lnTo>
                    <a:pt x="0" y="72"/>
                  </a:lnTo>
                  <a:lnTo>
                    <a:pt x="7" y="56"/>
                  </a:lnTo>
                  <a:lnTo>
                    <a:pt x="10" y="47"/>
                  </a:lnTo>
                  <a:lnTo>
                    <a:pt x="16" y="37"/>
                  </a:lnTo>
                  <a:lnTo>
                    <a:pt x="22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41"/>
            <p:cNvSpPr>
              <a:spLocks/>
            </p:cNvSpPr>
            <p:nvPr/>
          </p:nvSpPr>
          <p:spPr bwMode="auto">
            <a:xfrm>
              <a:off x="710" y="1844"/>
              <a:ext cx="92" cy="54"/>
            </a:xfrm>
            <a:custGeom>
              <a:avLst/>
              <a:gdLst>
                <a:gd name="T0" fmla="*/ 0 w 92"/>
                <a:gd name="T1" fmla="*/ 32 h 54"/>
                <a:gd name="T2" fmla="*/ 88 w 92"/>
                <a:gd name="T3" fmla="*/ 0 h 54"/>
                <a:gd name="T4" fmla="*/ 92 w 92"/>
                <a:gd name="T5" fmla="*/ 7 h 54"/>
                <a:gd name="T6" fmla="*/ 92 w 92"/>
                <a:gd name="T7" fmla="*/ 16 h 54"/>
                <a:gd name="T8" fmla="*/ 88 w 92"/>
                <a:gd name="T9" fmla="*/ 23 h 54"/>
                <a:gd name="T10" fmla="*/ 7 w 92"/>
                <a:gd name="T11" fmla="*/ 54 h 54"/>
                <a:gd name="T12" fmla="*/ 0 w 92"/>
                <a:gd name="T13" fmla="*/ 32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2" h="54">
                  <a:moveTo>
                    <a:pt x="0" y="32"/>
                  </a:moveTo>
                  <a:lnTo>
                    <a:pt x="88" y="0"/>
                  </a:lnTo>
                  <a:lnTo>
                    <a:pt x="92" y="7"/>
                  </a:lnTo>
                  <a:lnTo>
                    <a:pt x="92" y="16"/>
                  </a:lnTo>
                  <a:lnTo>
                    <a:pt x="88" y="23"/>
                  </a:lnTo>
                  <a:lnTo>
                    <a:pt x="7" y="5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Freeform 42"/>
            <p:cNvSpPr>
              <a:spLocks/>
            </p:cNvSpPr>
            <p:nvPr/>
          </p:nvSpPr>
          <p:spPr bwMode="auto">
            <a:xfrm>
              <a:off x="710" y="1844"/>
              <a:ext cx="92" cy="54"/>
            </a:xfrm>
            <a:custGeom>
              <a:avLst/>
              <a:gdLst>
                <a:gd name="T0" fmla="*/ 0 w 92"/>
                <a:gd name="T1" fmla="*/ 32 h 54"/>
                <a:gd name="T2" fmla="*/ 88 w 92"/>
                <a:gd name="T3" fmla="*/ 0 h 54"/>
                <a:gd name="T4" fmla="*/ 92 w 92"/>
                <a:gd name="T5" fmla="*/ 7 h 54"/>
                <a:gd name="T6" fmla="*/ 92 w 92"/>
                <a:gd name="T7" fmla="*/ 16 h 54"/>
                <a:gd name="T8" fmla="*/ 88 w 92"/>
                <a:gd name="T9" fmla="*/ 23 h 54"/>
                <a:gd name="T10" fmla="*/ 7 w 92"/>
                <a:gd name="T11" fmla="*/ 54 h 54"/>
                <a:gd name="T12" fmla="*/ 0 w 92"/>
                <a:gd name="T13" fmla="*/ 32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2" h="54">
                  <a:moveTo>
                    <a:pt x="0" y="32"/>
                  </a:moveTo>
                  <a:lnTo>
                    <a:pt x="88" y="0"/>
                  </a:lnTo>
                  <a:lnTo>
                    <a:pt x="92" y="7"/>
                  </a:lnTo>
                  <a:lnTo>
                    <a:pt x="92" y="16"/>
                  </a:lnTo>
                  <a:lnTo>
                    <a:pt x="88" y="23"/>
                  </a:lnTo>
                  <a:lnTo>
                    <a:pt x="7" y="5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4E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Freeform 43"/>
            <p:cNvSpPr>
              <a:spLocks/>
            </p:cNvSpPr>
            <p:nvPr/>
          </p:nvSpPr>
          <p:spPr bwMode="auto">
            <a:xfrm>
              <a:off x="710" y="1750"/>
              <a:ext cx="170" cy="189"/>
            </a:xfrm>
            <a:custGeom>
              <a:avLst/>
              <a:gdLst>
                <a:gd name="T0" fmla="*/ 7 w 170"/>
                <a:gd name="T1" fmla="*/ 0 h 189"/>
                <a:gd name="T2" fmla="*/ 44 w 170"/>
                <a:gd name="T3" fmla="*/ 25 h 189"/>
                <a:gd name="T4" fmla="*/ 82 w 170"/>
                <a:gd name="T5" fmla="*/ 25 h 189"/>
                <a:gd name="T6" fmla="*/ 158 w 170"/>
                <a:gd name="T7" fmla="*/ 31 h 189"/>
                <a:gd name="T8" fmla="*/ 170 w 170"/>
                <a:gd name="T9" fmla="*/ 60 h 189"/>
                <a:gd name="T10" fmla="*/ 167 w 170"/>
                <a:gd name="T11" fmla="*/ 145 h 189"/>
                <a:gd name="T12" fmla="*/ 167 w 170"/>
                <a:gd name="T13" fmla="*/ 177 h 189"/>
                <a:gd name="T14" fmla="*/ 133 w 170"/>
                <a:gd name="T15" fmla="*/ 189 h 189"/>
                <a:gd name="T16" fmla="*/ 98 w 170"/>
                <a:gd name="T17" fmla="*/ 186 h 189"/>
                <a:gd name="T18" fmla="*/ 107 w 170"/>
                <a:gd name="T19" fmla="*/ 94 h 189"/>
                <a:gd name="T20" fmla="*/ 88 w 170"/>
                <a:gd name="T21" fmla="*/ 94 h 189"/>
                <a:gd name="T22" fmla="*/ 0 w 170"/>
                <a:gd name="T23" fmla="*/ 126 h 189"/>
                <a:gd name="T24" fmla="*/ 7 w 170"/>
                <a:gd name="T25" fmla="*/ 0 h 1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0" h="189">
                  <a:moveTo>
                    <a:pt x="7" y="0"/>
                  </a:moveTo>
                  <a:lnTo>
                    <a:pt x="44" y="25"/>
                  </a:lnTo>
                  <a:lnTo>
                    <a:pt x="82" y="25"/>
                  </a:lnTo>
                  <a:lnTo>
                    <a:pt x="158" y="31"/>
                  </a:lnTo>
                  <a:lnTo>
                    <a:pt x="170" y="60"/>
                  </a:lnTo>
                  <a:lnTo>
                    <a:pt x="167" y="145"/>
                  </a:lnTo>
                  <a:lnTo>
                    <a:pt x="167" y="177"/>
                  </a:lnTo>
                  <a:lnTo>
                    <a:pt x="133" y="189"/>
                  </a:lnTo>
                  <a:lnTo>
                    <a:pt x="98" y="186"/>
                  </a:lnTo>
                  <a:lnTo>
                    <a:pt x="107" y="94"/>
                  </a:lnTo>
                  <a:lnTo>
                    <a:pt x="88" y="94"/>
                  </a:lnTo>
                  <a:lnTo>
                    <a:pt x="0" y="12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Freeform 44"/>
            <p:cNvSpPr>
              <a:spLocks/>
            </p:cNvSpPr>
            <p:nvPr/>
          </p:nvSpPr>
          <p:spPr bwMode="auto">
            <a:xfrm>
              <a:off x="710" y="1750"/>
              <a:ext cx="170" cy="189"/>
            </a:xfrm>
            <a:custGeom>
              <a:avLst/>
              <a:gdLst>
                <a:gd name="T0" fmla="*/ 7 w 170"/>
                <a:gd name="T1" fmla="*/ 0 h 189"/>
                <a:gd name="T2" fmla="*/ 44 w 170"/>
                <a:gd name="T3" fmla="*/ 25 h 189"/>
                <a:gd name="T4" fmla="*/ 82 w 170"/>
                <a:gd name="T5" fmla="*/ 25 h 189"/>
                <a:gd name="T6" fmla="*/ 158 w 170"/>
                <a:gd name="T7" fmla="*/ 31 h 189"/>
                <a:gd name="T8" fmla="*/ 170 w 170"/>
                <a:gd name="T9" fmla="*/ 60 h 189"/>
                <a:gd name="T10" fmla="*/ 167 w 170"/>
                <a:gd name="T11" fmla="*/ 145 h 189"/>
                <a:gd name="T12" fmla="*/ 167 w 170"/>
                <a:gd name="T13" fmla="*/ 177 h 189"/>
                <a:gd name="T14" fmla="*/ 133 w 170"/>
                <a:gd name="T15" fmla="*/ 189 h 189"/>
                <a:gd name="T16" fmla="*/ 98 w 170"/>
                <a:gd name="T17" fmla="*/ 186 h 189"/>
                <a:gd name="T18" fmla="*/ 107 w 170"/>
                <a:gd name="T19" fmla="*/ 94 h 189"/>
                <a:gd name="T20" fmla="*/ 88 w 170"/>
                <a:gd name="T21" fmla="*/ 94 h 189"/>
                <a:gd name="T22" fmla="*/ 0 w 170"/>
                <a:gd name="T23" fmla="*/ 126 h 189"/>
                <a:gd name="T24" fmla="*/ 7 w 170"/>
                <a:gd name="T25" fmla="*/ 0 h 1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0" h="189">
                  <a:moveTo>
                    <a:pt x="7" y="0"/>
                  </a:moveTo>
                  <a:lnTo>
                    <a:pt x="44" y="25"/>
                  </a:lnTo>
                  <a:lnTo>
                    <a:pt x="82" y="25"/>
                  </a:lnTo>
                  <a:lnTo>
                    <a:pt x="158" y="31"/>
                  </a:lnTo>
                  <a:lnTo>
                    <a:pt x="170" y="60"/>
                  </a:lnTo>
                  <a:lnTo>
                    <a:pt x="167" y="145"/>
                  </a:lnTo>
                  <a:lnTo>
                    <a:pt x="167" y="177"/>
                  </a:lnTo>
                  <a:lnTo>
                    <a:pt x="133" y="189"/>
                  </a:lnTo>
                  <a:lnTo>
                    <a:pt x="98" y="186"/>
                  </a:lnTo>
                  <a:lnTo>
                    <a:pt x="107" y="94"/>
                  </a:lnTo>
                  <a:lnTo>
                    <a:pt x="88" y="94"/>
                  </a:lnTo>
                  <a:lnTo>
                    <a:pt x="0" y="12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26248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Freeform 45"/>
            <p:cNvSpPr>
              <a:spLocks/>
            </p:cNvSpPr>
            <p:nvPr/>
          </p:nvSpPr>
          <p:spPr bwMode="auto">
            <a:xfrm>
              <a:off x="521" y="1930"/>
              <a:ext cx="236" cy="193"/>
            </a:xfrm>
            <a:custGeom>
              <a:avLst/>
              <a:gdLst>
                <a:gd name="T0" fmla="*/ 142 w 236"/>
                <a:gd name="T1" fmla="*/ 0 h 193"/>
                <a:gd name="T2" fmla="*/ 145 w 236"/>
                <a:gd name="T3" fmla="*/ 54 h 193"/>
                <a:gd name="T4" fmla="*/ 227 w 236"/>
                <a:gd name="T5" fmla="*/ 22 h 193"/>
                <a:gd name="T6" fmla="*/ 233 w 236"/>
                <a:gd name="T7" fmla="*/ 25 h 193"/>
                <a:gd name="T8" fmla="*/ 236 w 236"/>
                <a:gd name="T9" fmla="*/ 47 h 193"/>
                <a:gd name="T10" fmla="*/ 230 w 236"/>
                <a:gd name="T11" fmla="*/ 47 h 193"/>
                <a:gd name="T12" fmla="*/ 230 w 236"/>
                <a:gd name="T13" fmla="*/ 57 h 193"/>
                <a:gd name="T14" fmla="*/ 227 w 236"/>
                <a:gd name="T15" fmla="*/ 63 h 193"/>
                <a:gd name="T16" fmla="*/ 224 w 236"/>
                <a:gd name="T17" fmla="*/ 63 h 193"/>
                <a:gd name="T18" fmla="*/ 218 w 236"/>
                <a:gd name="T19" fmla="*/ 60 h 193"/>
                <a:gd name="T20" fmla="*/ 214 w 236"/>
                <a:gd name="T21" fmla="*/ 54 h 193"/>
                <a:gd name="T22" fmla="*/ 214 w 236"/>
                <a:gd name="T23" fmla="*/ 47 h 193"/>
                <a:gd name="T24" fmla="*/ 151 w 236"/>
                <a:gd name="T25" fmla="*/ 73 h 193"/>
                <a:gd name="T26" fmla="*/ 208 w 236"/>
                <a:gd name="T27" fmla="*/ 136 h 193"/>
                <a:gd name="T28" fmla="*/ 211 w 236"/>
                <a:gd name="T29" fmla="*/ 161 h 193"/>
                <a:gd name="T30" fmla="*/ 208 w 236"/>
                <a:gd name="T31" fmla="*/ 171 h 193"/>
                <a:gd name="T32" fmla="*/ 208 w 236"/>
                <a:gd name="T33" fmla="*/ 177 h 193"/>
                <a:gd name="T34" fmla="*/ 205 w 236"/>
                <a:gd name="T35" fmla="*/ 187 h 193"/>
                <a:gd name="T36" fmla="*/ 202 w 236"/>
                <a:gd name="T37" fmla="*/ 190 h 193"/>
                <a:gd name="T38" fmla="*/ 199 w 236"/>
                <a:gd name="T39" fmla="*/ 190 h 193"/>
                <a:gd name="T40" fmla="*/ 192 w 236"/>
                <a:gd name="T41" fmla="*/ 193 h 193"/>
                <a:gd name="T42" fmla="*/ 189 w 236"/>
                <a:gd name="T43" fmla="*/ 190 h 193"/>
                <a:gd name="T44" fmla="*/ 186 w 236"/>
                <a:gd name="T45" fmla="*/ 180 h 193"/>
                <a:gd name="T46" fmla="*/ 183 w 236"/>
                <a:gd name="T47" fmla="*/ 177 h 193"/>
                <a:gd name="T48" fmla="*/ 189 w 236"/>
                <a:gd name="T49" fmla="*/ 171 h 193"/>
                <a:gd name="T50" fmla="*/ 192 w 236"/>
                <a:gd name="T51" fmla="*/ 168 h 193"/>
                <a:gd name="T52" fmla="*/ 192 w 236"/>
                <a:gd name="T53" fmla="*/ 161 h 193"/>
                <a:gd name="T54" fmla="*/ 196 w 236"/>
                <a:gd name="T55" fmla="*/ 161 h 193"/>
                <a:gd name="T56" fmla="*/ 199 w 236"/>
                <a:gd name="T57" fmla="*/ 155 h 193"/>
                <a:gd name="T58" fmla="*/ 132 w 236"/>
                <a:gd name="T59" fmla="*/ 79 h 193"/>
                <a:gd name="T60" fmla="*/ 22 w 236"/>
                <a:gd name="T61" fmla="*/ 142 h 193"/>
                <a:gd name="T62" fmla="*/ 22 w 236"/>
                <a:gd name="T63" fmla="*/ 152 h 193"/>
                <a:gd name="T64" fmla="*/ 19 w 236"/>
                <a:gd name="T65" fmla="*/ 155 h 193"/>
                <a:gd name="T66" fmla="*/ 19 w 236"/>
                <a:gd name="T67" fmla="*/ 171 h 193"/>
                <a:gd name="T68" fmla="*/ 16 w 236"/>
                <a:gd name="T69" fmla="*/ 174 h 193"/>
                <a:gd name="T70" fmla="*/ 13 w 236"/>
                <a:gd name="T71" fmla="*/ 177 h 193"/>
                <a:gd name="T72" fmla="*/ 6 w 236"/>
                <a:gd name="T73" fmla="*/ 177 h 193"/>
                <a:gd name="T74" fmla="*/ 0 w 236"/>
                <a:gd name="T75" fmla="*/ 171 h 193"/>
                <a:gd name="T76" fmla="*/ 6 w 236"/>
                <a:gd name="T77" fmla="*/ 155 h 193"/>
                <a:gd name="T78" fmla="*/ 6 w 236"/>
                <a:gd name="T79" fmla="*/ 149 h 193"/>
                <a:gd name="T80" fmla="*/ 13 w 236"/>
                <a:gd name="T81" fmla="*/ 139 h 193"/>
                <a:gd name="T82" fmla="*/ 9 w 236"/>
                <a:gd name="T83" fmla="*/ 120 h 193"/>
                <a:gd name="T84" fmla="*/ 114 w 236"/>
                <a:gd name="T85" fmla="*/ 66 h 193"/>
                <a:gd name="T86" fmla="*/ 79 w 236"/>
                <a:gd name="T87" fmla="*/ 35 h 193"/>
                <a:gd name="T88" fmla="*/ 73 w 236"/>
                <a:gd name="T89" fmla="*/ 41 h 193"/>
                <a:gd name="T90" fmla="*/ 69 w 236"/>
                <a:gd name="T91" fmla="*/ 47 h 193"/>
                <a:gd name="T92" fmla="*/ 63 w 236"/>
                <a:gd name="T93" fmla="*/ 54 h 193"/>
                <a:gd name="T94" fmla="*/ 50 w 236"/>
                <a:gd name="T95" fmla="*/ 44 h 193"/>
                <a:gd name="T96" fmla="*/ 50 w 236"/>
                <a:gd name="T97" fmla="*/ 41 h 193"/>
                <a:gd name="T98" fmla="*/ 54 w 236"/>
                <a:gd name="T99" fmla="*/ 35 h 193"/>
                <a:gd name="T100" fmla="*/ 63 w 236"/>
                <a:gd name="T101" fmla="*/ 31 h 193"/>
                <a:gd name="T102" fmla="*/ 66 w 236"/>
                <a:gd name="T103" fmla="*/ 22 h 193"/>
                <a:gd name="T104" fmla="*/ 82 w 236"/>
                <a:gd name="T105" fmla="*/ 9 h 193"/>
                <a:gd name="T106" fmla="*/ 120 w 236"/>
                <a:gd name="T107" fmla="*/ 44 h 193"/>
                <a:gd name="T108" fmla="*/ 120 w 236"/>
                <a:gd name="T109" fmla="*/ 6 h 193"/>
                <a:gd name="T110" fmla="*/ 142 w 236"/>
                <a:gd name="T111" fmla="*/ 0 h 19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6" h="193">
                  <a:moveTo>
                    <a:pt x="142" y="0"/>
                  </a:moveTo>
                  <a:lnTo>
                    <a:pt x="145" y="54"/>
                  </a:lnTo>
                  <a:lnTo>
                    <a:pt x="227" y="22"/>
                  </a:lnTo>
                  <a:lnTo>
                    <a:pt x="233" y="25"/>
                  </a:lnTo>
                  <a:lnTo>
                    <a:pt x="236" y="47"/>
                  </a:lnTo>
                  <a:lnTo>
                    <a:pt x="230" y="47"/>
                  </a:lnTo>
                  <a:lnTo>
                    <a:pt x="230" y="57"/>
                  </a:lnTo>
                  <a:lnTo>
                    <a:pt x="227" y="63"/>
                  </a:lnTo>
                  <a:lnTo>
                    <a:pt x="224" y="63"/>
                  </a:lnTo>
                  <a:lnTo>
                    <a:pt x="218" y="60"/>
                  </a:lnTo>
                  <a:lnTo>
                    <a:pt x="214" y="54"/>
                  </a:lnTo>
                  <a:lnTo>
                    <a:pt x="214" y="47"/>
                  </a:lnTo>
                  <a:lnTo>
                    <a:pt x="151" y="73"/>
                  </a:lnTo>
                  <a:lnTo>
                    <a:pt x="208" y="136"/>
                  </a:lnTo>
                  <a:lnTo>
                    <a:pt x="211" y="161"/>
                  </a:lnTo>
                  <a:lnTo>
                    <a:pt x="208" y="171"/>
                  </a:lnTo>
                  <a:lnTo>
                    <a:pt x="208" y="177"/>
                  </a:lnTo>
                  <a:lnTo>
                    <a:pt x="205" y="187"/>
                  </a:lnTo>
                  <a:lnTo>
                    <a:pt x="202" y="190"/>
                  </a:lnTo>
                  <a:lnTo>
                    <a:pt x="199" y="190"/>
                  </a:lnTo>
                  <a:lnTo>
                    <a:pt x="192" y="193"/>
                  </a:lnTo>
                  <a:lnTo>
                    <a:pt x="189" y="190"/>
                  </a:lnTo>
                  <a:lnTo>
                    <a:pt x="186" y="180"/>
                  </a:lnTo>
                  <a:lnTo>
                    <a:pt x="183" y="177"/>
                  </a:lnTo>
                  <a:lnTo>
                    <a:pt x="189" y="171"/>
                  </a:lnTo>
                  <a:lnTo>
                    <a:pt x="192" y="168"/>
                  </a:lnTo>
                  <a:lnTo>
                    <a:pt x="192" y="161"/>
                  </a:lnTo>
                  <a:lnTo>
                    <a:pt x="196" y="161"/>
                  </a:lnTo>
                  <a:lnTo>
                    <a:pt x="199" y="155"/>
                  </a:lnTo>
                  <a:lnTo>
                    <a:pt x="132" y="79"/>
                  </a:lnTo>
                  <a:lnTo>
                    <a:pt x="22" y="142"/>
                  </a:lnTo>
                  <a:lnTo>
                    <a:pt x="22" y="152"/>
                  </a:lnTo>
                  <a:lnTo>
                    <a:pt x="19" y="155"/>
                  </a:lnTo>
                  <a:lnTo>
                    <a:pt x="19" y="171"/>
                  </a:lnTo>
                  <a:lnTo>
                    <a:pt x="16" y="174"/>
                  </a:lnTo>
                  <a:lnTo>
                    <a:pt x="13" y="177"/>
                  </a:lnTo>
                  <a:lnTo>
                    <a:pt x="6" y="177"/>
                  </a:lnTo>
                  <a:lnTo>
                    <a:pt x="0" y="171"/>
                  </a:lnTo>
                  <a:lnTo>
                    <a:pt x="6" y="155"/>
                  </a:lnTo>
                  <a:lnTo>
                    <a:pt x="6" y="149"/>
                  </a:lnTo>
                  <a:lnTo>
                    <a:pt x="13" y="139"/>
                  </a:lnTo>
                  <a:lnTo>
                    <a:pt x="9" y="120"/>
                  </a:lnTo>
                  <a:lnTo>
                    <a:pt x="114" y="66"/>
                  </a:lnTo>
                  <a:lnTo>
                    <a:pt x="79" y="35"/>
                  </a:lnTo>
                  <a:lnTo>
                    <a:pt x="73" y="41"/>
                  </a:lnTo>
                  <a:lnTo>
                    <a:pt x="69" y="47"/>
                  </a:lnTo>
                  <a:lnTo>
                    <a:pt x="63" y="5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4" y="35"/>
                  </a:lnTo>
                  <a:lnTo>
                    <a:pt x="63" y="31"/>
                  </a:lnTo>
                  <a:lnTo>
                    <a:pt x="66" y="22"/>
                  </a:lnTo>
                  <a:lnTo>
                    <a:pt x="82" y="9"/>
                  </a:lnTo>
                  <a:lnTo>
                    <a:pt x="120" y="44"/>
                  </a:lnTo>
                  <a:lnTo>
                    <a:pt x="120" y="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Freeform 46"/>
            <p:cNvSpPr>
              <a:spLocks/>
            </p:cNvSpPr>
            <p:nvPr/>
          </p:nvSpPr>
          <p:spPr bwMode="auto">
            <a:xfrm>
              <a:off x="521" y="1930"/>
              <a:ext cx="236" cy="193"/>
            </a:xfrm>
            <a:custGeom>
              <a:avLst/>
              <a:gdLst>
                <a:gd name="T0" fmla="*/ 142 w 236"/>
                <a:gd name="T1" fmla="*/ 0 h 193"/>
                <a:gd name="T2" fmla="*/ 145 w 236"/>
                <a:gd name="T3" fmla="*/ 54 h 193"/>
                <a:gd name="T4" fmla="*/ 227 w 236"/>
                <a:gd name="T5" fmla="*/ 22 h 193"/>
                <a:gd name="T6" fmla="*/ 233 w 236"/>
                <a:gd name="T7" fmla="*/ 25 h 193"/>
                <a:gd name="T8" fmla="*/ 236 w 236"/>
                <a:gd name="T9" fmla="*/ 47 h 193"/>
                <a:gd name="T10" fmla="*/ 230 w 236"/>
                <a:gd name="T11" fmla="*/ 47 h 193"/>
                <a:gd name="T12" fmla="*/ 230 w 236"/>
                <a:gd name="T13" fmla="*/ 57 h 193"/>
                <a:gd name="T14" fmla="*/ 227 w 236"/>
                <a:gd name="T15" fmla="*/ 63 h 193"/>
                <a:gd name="T16" fmla="*/ 224 w 236"/>
                <a:gd name="T17" fmla="*/ 63 h 193"/>
                <a:gd name="T18" fmla="*/ 218 w 236"/>
                <a:gd name="T19" fmla="*/ 60 h 193"/>
                <a:gd name="T20" fmla="*/ 214 w 236"/>
                <a:gd name="T21" fmla="*/ 54 h 193"/>
                <a:gd name="T22" fmla="*/ 214 w 236"/>
                <a:gd name="T23" fmla="*/ 47 h 193"/>
                <a:gd name="T24" fmla="*/ 151 w 236"/>
                <a:gd name="T25" fmla="*/ 73 h 193"/>
                <a:gd name="T26" fmla="*/ 208 w 236"/>
                <a:gd name="T27" fmla="*/ 136 h 193"/>
                <a:gd name="T28" fmla="*/ 211 w 236"/>
                <a:gd name="T29" fmla="*/ 161 h 193"/>
                <a:gd name="T30" fmla="*/ 208 w 236"/>
                <a:gd name="T31" fmla="*/ 171 h 193"/>
                <a:gd name="T32" fmla="*/ 208 w 236"/>
                <a:gd name="T33" fmla="*/ 177 h 193"/>
                <a:gd name="T34" fmla="*/ 205 w 236"/>
                <a:gd name="T35" fmla="*/ 187 h 193"/>
                <a:gd name="T36" fmla="*/ 202 w 236"/>
                <a:gd name="T37" fmla="*/ 190 h 193"/>
                <a:gd name="T38" fmla="*/ 199 w 236"/>
                <a:gd name="T39" fmla="*/ 190 h 193"/>
                <a:gd name="T40" fmla="*/ 192 w 236"/>
                <a:gd name="T41" fmla="*/ 193 h 193"/>
                <a:gd name="T42" fmla="*/ 189 w 236"/>
                <a:gd name="T43" fmla="*/ 190 h 193"/>
                <a:gd name="T44" fmla="*/ 186 w 236"/>
                <a:gd name="T45" fmla="*/ 180 h 193"/>
                <a:gd name="T46" fmla="*/ 183 w 236"/>
                <a:gd name="T47" fmla="*/ 177 h 193"/>
                <a:gd name="T48" fmla="*/ 189 w 236"/>
                <a:gd name="T49" fmla="*/ 171 h 193"/>
                <a:gd name="T50" fmla="*/ 192 w 236"/>
                <a:gd name="T51" fmla="*/ 168 h 193"/>
                <a:gd name="T52" fmla="*/ 192 w 236"/>
                <a:gd name="T53" fmla="*/ 161 h 193"/>
                <a:gd name="T54" fmla="*/ 196 w 236"/>
                <a:gd name="T55" fmla="*/ 161 h 193"/>
                <a:gd name="T56" fmla="*/ 199 w 236"/>
                <a:gd name="T57" fmla="*/ 155 h 193"/>
                <a:gd name="T58" fmla="*/ 132 w 236"/>
                <a:gd name="T59" fmla="*/ 79 h 193"/>
                <a:gd name="T60" fmla="*/ 22 w 236"/>
                <a:gd name="T61" fmla="*/ 142 h 193"/>
                <a:gd name="T62" fmla="*/ 22 w 236"/>
                <a:gd name="T63" fmla="*/ 152 h 193"/>
                <a:gd name="T64" fmla="*/ 19 w 236"/>
                <a:gd name="T65" fmla="*/ 155 h 193"/>
                <a:gd name="T66" fmla="*/ 19 w 236"/>
                <a:gd name="T67" fmla="*/ 171 h 193"/>
                <a:gd name="T68" fmla="*/ 16 w 236"/>
                <a:gd name="T69" fmla="*/ 174 h 193"/>
                <a:gd name="T70" fmla="*/ 13 w 236"/>
                <a:gd name="T71" fmla="*/ 177 h 193"/>
                <a:gd name="T72" fmla="*/ 6 w 236"/>
                <a:gd name="T73" fmla="*/ 177 h 193"/>
                <a:gd name="T74" fmla="*/ 0 w 236"/>
                <a:gd name="T75" fmla="*/ 171 h 193"/>
                <a:gd name="T76" fmla="*/ 6 w 236"/>
                <a:gd name="T77" fmla="*/ 155 h 193"/>
                <a:gd name="T78" fmla="*/ 6 w 236"/>
                <a:gd name="T79" fmla="*/ 149 h 193"/>
                <a:gd name="T80" fmla="*/ 13 w 236"/>
                <a:gd name="T81" fmla="*/ 139 h 193"/>
                <a:gd name="T82" fmla="*/ 9 w 236"/>
                <a:gd name="T83" fmla="*/ 120 h 193"/>
                <a:gd name="T84" fmla="*/ 114 w 236"/>
                <a:gd name="T85" fmla="*/ 66 h 193"/>
                <a:gd name="T86" fmla="*/ 79 w 236"/>
                <a:gd name="T87" fmla="*/ 35 h 193"/>
                <a:gd name="T88" fmla="*/ 73 w 236"/>
                <a:gd name="T89" fmla="*/ 41 h 193"/>
                <a:gd name="T90" fmla="*/ 69 w 236"/>
                <a:gd name="T91" fmla="*/ 47 h 193"/>
                <a:gd name="T92" fmla="*/ 63 w 236"/>
                <a:gd name="T93" fmla="*/ 54 h 193"/>
                <a:gd name="T94" fmla="*/ 50 w 236"/>
                <a:gd name="T95" fmla="*/ 44 h 193"/>
                <a:gd name="T96" fmla="*/ 50 w 236"/>
                <a:gd name="T97" fmla="*/ 41 h 193"/>
                <a:gd name="T98" fmla="*/ 54 w 236"/>
                <a:gd name="T99" fmla="*/ 35 h 193"/>
                <a:gd name="T100" fmla="*/ 63 w 236"/>
                <a:gd name="T101" fmla="*/ 31 h 193"/>
                <a:gd name="T102" fmla="*/ 66 w 236"/>
                <a:gd name="T103" fmla="*/ 22 h 193"/>
                <a:gd name="T104" fmla="*/ 82 w 236"/>
                <a:gd name="T105" fmla="*/ 9 h 193"/>
                <a:gd name="T106" fmla="*/ 120 w 236"/>
                <a:gd name="T107" fmla="*/ 44 h 193"/>
                <a:gd name="T108" fmla="*/ 120 w 236"/>
                <a:gd name="T109" fmla="*/ 6 h 193"/>
                <a:gd name="T110" fmla="*/ 142 w 236"/>
                <a:gd name="T111" fmla="*/ 0 h 19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6" h="193">
                  <a:moveTo>
                    <a:pt x="142" y="0"/>
                  </a:moveTo>
                  <a:lnTo>
                    <a:pt x="145" y="54"/>
                  </a:lnTo>
                  <a:lnTo>
                    <a:pt x="227" y="22"/>
                  </a:lnTo>
                  <a:lnTo>
                    <a:pt x="233" y="25"/>
                  </a:lnTo>
                  <a:lnTo>
                    <a:pt x="236" y="47"/>
                  </a:lnTo>
                  <a:lnTo>
                    <a:pt x="230" y="47"/>
                  </a:lnTo>
                  <a:lnTo>
                    <a:pt x="230" y="57"/>
                  </a:lnTo>
                  <a:lnTo>
                    <a:pt x="227" y="63"/>
                  </a:lnTo>
                  <a:lnTo>
                    <a:pt x="224" y="63"/>
                  </a:lnTo>
                  <a:lnTo>
                    <a:pt x="218" y="60"/>
                  </a:lnTo>
                  <a:lnTo>
                    <a:pt x="214" y="54"/>
                  </a:lnTo>
                  <a:lnTo>
                    <a:pt x="214" y="47"/>
                  </a:lnTo>
                  <a:lnTo>
                    <a:pt x="151" y="73"/>
                  </a:lnTo>
                  <a:lnTo>
                    <a:pt x="208" y="136"/>
                  </a:lnTo>
                  <a:lnTo>
                    <a:pt x="211" y="161"/>
                  </a:lnTo>
                  <a:lnTo>
                    <a:pt x="208" y="171"/>
                  </a:lnTo>
                  <a:lnTo>
                    <a:pt x="208" y="177"/>
                  </a:lnTo>
                  <a:lnTo>
                    <a:pt x="205" y="187"/>
                  </a:lnTo>
                  <a:lnTo>
                    <a:pt x="202" y="190"/>
                  </a:lnTo>
                  <a:lnTo>
                    <a:pt x="199" y="190"/>
                  </a:lnTo>
                  <a:lnTo>
                    <a:pt x="192" y="193"/>
                  </a:lnTo>
                  <a:lnTo>
                    <a:pt x="189" y="190"/>
                  </a:lnTo>
                  <a:lnTo>
                    <a:pt x="186" y="180"/>
                  </a:lnTo>
                  <a:lnTo>
                    <a:pt x="183" y="177"/>
                  </a:lnTo>
                  <a:lnTo>
                    <a:pt x="189" y="171"/>
                  </a:lnTo>
                  <a:lnTo>
                    <a:pt x="192" y="168"/>
                  </a:lnTo>
                  <a:lnTo>
                    <a:pt x="192" y="161"/>
                  </a:lnTo>
                  <a:lnTo>
                    <a:pt x="196" y="161"/>
                  </a:lnTo>
                  <a:lnTo>
                    <a:pt x="199" y="155"/>
                  </a:lnTo>
                  <a:lnTo>
                    <a:pt x="132" y="79"/>
                  </a:lnTo>
                  <a:lnTo>
                    <a:pt x="22" y="142"/>
                  </a:lnTo>
                  <a:lnTo>
                    <a:pt x="22" y="152"/>
                  </a:lnTo>
                  <a:lnTo>
                    <a:pt x="19" y="155"/>
                  </a:lnTo>
                  <a:lnTo>
                    <a:pt x="19" y="171"/>
                  </a:lnTo>
                  <a:lnTo>
                    <a:pt x="16" y="174"/>
                  </a:lnTo>
                  <a:lnTo>
                    <a:pt x="13" y="177"/>
                  </a:lnTo>
                  <a:lnTo>
                    <a:pt x="6" y="177"/>
                  </a:lnTo>
                  <a:lnTo>
                    <a:pt x="0" y="171"/>
                  </a:lnTo>
                  <a:lnTo>
                    <a:pt x="6" y="155"/>
                  </a:lnTo>
                  <a:lnTo>
                    <a:pt x="6" y="149"/>
                  </a:lnTo>
                  <a:lnTo>
                    <a:pt x="13" y="139"/>
                  </a:lnTo>
                  <a:lnTo>
                    <a:pt x="9" y="120"/>
                  </a:lnTo>
                  <a:lnTo>
                    <a:pt x="114" y="66"/>
                  </a:lnTo>
                  <a:lnTo>
                    <a:pt x="79" y="35"/>
                  </a:lnTo>
                  <a:lnTo>
                    <a:pt x="73" y="41"/>
                  </a:lnTo>
                  <a:lnTo>
                    <a:pt x="69" y="47"/>
                  </a:lnTo>
                  <a:lnTo>
                    <a:pt x="63" y="5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4" y="35"/>
                  </a:lnTo>
                  <a:lnTo>
                    <a:pt x="63" y="31"/>
                  </a:lnTo>
                  <a:lnTo>
                    <a:pt x="66" y="22"/>
                  </a:lnTo>
                  <a:lnTo>
                    <a:pt x="82" y="9"/>
                  </a:lnTo>
                  <a:lnTo>
                    <a:pt x="120" y="44"/>
                  </a:lnTo>
                  <a:lnTo>
                    <a:pt x="120" y="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AAAA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Freeform 47"/>
            <p:cNvSpPr>
              <a:spLocks/>
            </p:cNvSpPr>
            <p:nvPr/>
          </p:nvSpPr>
          <p:spPr bwMode="auto">
            <a:xfrm>
              <a:off x="811" y="1658"/>
              <a:ext cx="69" cy="54"/>
            </a:xfrm>
            <a:custGeom>
              <a:avLst/>
              <a:gdLst>
                <a:gd name="T0" fmla="*/ 0 w 69"/>
                <a:gd name="T1" fmla="*/ 35 h 54"/>
                <a:gd name="T2" fmla="*/ 19 w 69"/>
                <a:gd name="T3" fmla="*/ 22 h 54"/>
                <a:gd name="T4" fmla="*/ 19 w 69"/>
                <a:gd name="T5" fmla="*/ 6 h 54"/>
                <a:gd name="T6" fmla="*/ 35 w 69"/>
                <a:gd name="T7" fmla="*/ 0 h 54"/>
                <a:gd name="T8" fmla="*/ 38 w 69"/>
                <a:gd name="T9" fmla="*/ 0 h 54"/>
                <a:gd name="T10" fmla="*/ 38 w 69"/>
                <a:gd name="T11" fmla="*/ 6 h 54"/>
                <a:gd name="T12" fmla="*/ 51 w 69"/>
                <a:gd name="T13" fmla="*/ 3 h 54"/>
                <a:gd name="T14" fmla="*/ 63 w 69"/>
                <a:gd name="T15" fmla="*/ 0 h 54"/>
                <a:gd name="T16" fmla="*/ 69 w 69"/>
                <a:gd name="T17" fmla="*/ 6 h 54"/>
                <a:gd name="T18" fmla="*/ 63 w 69"/>
                <a:gd name="T19" fmla="*/ 9 h 54"/>
                <a:gd name="T20" fmla="*/ 63 w 69"/>
                <a:gd name="T21" fmla="*/ 38 h 54"/>
                <a:gd name="T22" fmla="*/ 41 w 69"/>
                <a:gd name="T23" fmla="*/ 50 h 54"/>
                <a:gd name="T24" fmla="*/ 35 w 69"/>
                <a:gd name="T25" fmla="*/ 50 h 54"/>
                <a:gd name="T26" fmla="*/ 25 w 69"/>
                <a:gd name="T27" fmla="*/ 54 h 54"/>
                <a:gd name="T28" fmla="*/ 0 w 69"/>
                <a:gd name="T29" fmla="*/ 35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9" h="54">
                  <a:moveTo>
                    <a:pt x="0" y="35"/>
                  </a:moveTo>
                  <a:lnTo>
                    <a:pt x="19" y="22"/>
                  </a:lnTo>
                  <a:lnTo>
                    <a:pt x="19" y="6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8" y="6"/>
                  </a:lnTo>
                  <a:lnTo>
                    <a:pt x="51" y="3"/>
                  </a:lnTo>
                  <a:lnTo>
                    <a:pt x="63" y="0"/>
                  </a:lnTo>
                  <a:lnTo>
                    <a:pt x="69" y="6"/>
                  </a:lnTo>
                  <a:lnTo>
                    <a:pt x="63" y="9"/>
                  </a:lnTo>
                  <a:lnTo>
                    <a:pt x="63" y="38"/>
                  </a:lnTo>
                  <a:lnTo>
                    <a:pt x="41" y="50"/>
                  </a:lnTo>
                  <a:lnTo>
                    <a:pt x="35" y="50"/>
                  </a:lnTo>
                  <a:lnTo>
                    <a:pt x="25" y="5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Freeform 48"/>
            <p:cNvSpPr>
              <a:spLocks/>
            </p:cNvSpPr>
            <p:nvPr/>
          </p:nvSpPr>
          <p:spPr bwMode="auto">
            <a:xfrm>
              <a:off x="811" y="1658"/>
              <a:ext cx="69" cy="54"/>
            </a:xfrm>
            <a:custGeom>
              <a:avLst/>
              <a:gdLst>
                <a:gd name="T0" fmla="*/ 0 w 69"/>
                <a:gd name="T1" fmla="*/ 35 h 54"/>
                <a:gd name="T2" fmla="*/ 19 w 69"/>
                <a:gd name="T3" fmla="*/ 22 h 54"/>
                <a:gd name="T4" fmla="*/ 19 w 69"/>
                <a:gd name="T5" fmla="*/ 6 h 54"/>
                <a:gd name="T6" fmla="*/ 35 w 69"/>
                <a:gd name="T7" fmla="*/ 0 h 54"/>
                <a:gd name="T8" fmla="*/ 38 w 69"/>
                <a:gd name="T9" fmla="*/ 0 h 54"/>
                <a:gd name="T10" fmla="*/ 38 w 69"/>
                <a:gd name="T11" fmla="*/ 6 h 54"/>
                <a:gd name="T12" fmla="*/ 51 w 69"/>
                <a:gd name="T13" fmla="*/ 3 h 54"/>
                <a:gd name="T14" fmla="*/ 63 w 69"/>
                <a:gd name="T15" fmla="*/ 0 h 54"/>
                <a:gd name="T16" fmla="*/ 69 w 69"/>
                <a:gd name="T17" fmla="*/ 6 h 54"/>
                <a:gd name="T18" fmla="*/ 63 w 69"/>
                <a:gd name="T19" fmla="*/ 9 h 54"/>
                <a:gd name="T20" fmla="*/ 63 w 69"/>
                <a:gd name="T21" fmla="*/ 38 h 54"/>
                <a:gd name="T22" fmla="*/ 41 w 69"/>
                <a:gd name="T23" fmla="*/ 50 h 54"/>
                <a:gd name="T24" fmla="*/ 35 w 69"/>
                <a:gd name="T25" fmla="*/ 50 h 54"/>
                <a:gd name="T26" fmla="*/ 25 w 69"/>
                <a:gd name="T27" fmla="*/ 54 h 54"/>
                <a:gd name="T28" fmla="*/ 0 w 69"/>
                <a:gd name="T29" fmla="*/ 35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9" h="54">
                  <a:moveTo>
                    <a:pt x="0" y="35"/>
                  </a:moveTo>
                  <a:lnTo>
                    <a:pt x="19" y="22"/>
                  </a:lnTo>
                  <a:lnTo>
                    <a:pt x="19" y="6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8" y="6"/>
                  </a:lnTo>
                  <a:lnTo>
                    <a:pt x="51" y="3"/>
                  </a:lnTo>
                  <a:lnTo>
                    <a:pt x="63" y="0"/>
                  </a:lnTo>
                  <a:lnTo>
                    <a:pt x="69" y="6"/>
                  </a:lnTo>
                  <a:lnTo>
                    <a:pt x="63" y="9"/>
                  </a:lnTo>
                  <a:lnTo>
                    <a:pt x="63" y="38"/>
                  </a:lnTo>
                  <a:lnTo>
                    <a:pt x="41" y="50"/>
                  </a:lnTo>
                  <a:lnTo>
                    <a:pt x="35" y="50"/>
                  </a:lnTo>
                  <a:lnTo>
                    <a:pt x="25" y="5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A38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Freeform 49"/>
            <p:cNvSpPr>
              <a:spLocks/>
            </p:cNvSpPr>
            <p:nvPr/>
          </p:nvSpPr>
          <p:spPr bwMode="auto">
            <a:xfrm>
              <a:off x="590" y="1417"/>
              <a:ext cx="111" cy="149"/>
            </a:xfrm>
            <a:custGeom>
              <a:avLst/>
              <a:gdLst>
                <a:gd name="T0" fmla="*/ 101 w 111"/>
                <a:gd name="T1" fmla="*/ 13 h 149"/>
                <a:gd name="T2" fmla="*/ 101 w 111"/>
                <a:gd name="T3" fmla="*/ 41 h 149"/>
                <a:gd name="T4" fmla="*/ 101 w 111"/>
                <a:gd name="T5" fmla="*/ 48 h 149"/>
                <a:gd name="T6" fmla="*/ 111 w 111"/>
                <a:gd name="T7" fmla="*/ 70 h 149"/>
                <a:gd name="T8" fmla="*/ 108 w 111"/>
                <a:gd name="T9" fmla="*/ 76 h 149"/>
                <a:gd name="T10" fmla="*/ 101 w 111"/>
                <a:gd name="T11" fmla="*/ 76 h 149"/>
                <a:gd name="T12" fmla="*/ 101 w 111"/>
                <a:gd name="T13" fmla="*/ 89 h 149"/>
                <a:gd name="T14" fmla="*/ 95 w 111"/>
                <a:gd name="T15" fmla="*/ 89 h 149"/>
                <a:gd name="T16" fmla="*/ 98 w 111"/>
                <a:gd name="T17" fmla="*/ 92 h 149"/>
                <a:gd name="T18" fmla="*/ 98 w 111"/>
                <a:gd name="T19" fmla="*/ 92 h 149"/>
                <a:gd name="T20" fmla="*/ 95 w 111"/>
                <a:gd name="T21" fmla="*/ 105 h 149"/>
                <a:gd name="T22" fmla="*/ 92 w 111"/>
                <a:gd name="T23" fmla="*/ 114 h 149"/>
                <a:gd name="T24" fmla="*/ 86 w 111"/>
                <a:gd name="T25" fmla="*/ 117 h 149"/>
                <a:gd name="T26" fmla="*/ 76 w 111"/>
                <a:gd name="T27" fmla="*/ 117 h 149"/>
                <a:gd name="T28" fmla="*/ 63 w 111"/>
                <a:gd name="T29" fmla="*/ 127 h 149"/>
                <a:gd name="T30" fmla="*/ 51 w 111"/>
                <a:gd name="T31" fmla="*/ 149 h 149"/>
                <a:gd name="T32" fmla="*/ 0 w 111"/>
                <a:gd name="T33" fmla="*/ 105 h 149"/>
                <a:gd name="T34" fmla="*/ 26 w 111"/>
                <a:gd name="T35" fmla="*/ 0 h 149"/>
                <a:gd name="T36" fmla="*/ 101 w 111"/>
                <a:gd name="T37" fmla="*/ 13 h 1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49">
                  <a:moveTo>
                    <a:pt x="101" y="13"/>
                  </a:moveTo>
                  <a:lnTo>
                    <a:pt x="101" y="41"/>
                  </a:lnTo>
                  <a:lnTo>
                    <a:pt x="101" y="48"/>
                  </a:lnTo>
                  <a:lnTo>
                    <a:pt x="111" y="70"/>
                  </a:lnTo>
                  <a:lnTo>
                    <a:pt x="108" y="76"/>
                  </a:lnTo>
                  <a:lnTo>
                    <a:pt x="101" y="76"/>
                  </a:lnTo>
                  <a:lnTo>
                    <a:pt x="101" y="89"/>
                  </a:lnTo>
                  <a:lnTo>
                    <a:pt x="95" y="89"/>
                  </a:lnTo>
                  <a:lnTo>
                    <a:pt x="98" y="92"/>
                  </a:lnTo>
                  <a:lnTo>
                    <a:pt x="95" y="105"/>
                  </a:lnTo>
                  <a:lnTo>
                    <a:pt x="92" y="114"/>
                  </a:lnTo>
                  <a:lnTo>
                    <a:pt x="86" y="117"/>
                  </a:lnTo>
                  <a:lnTo>
                    <a:pt x="76" y="117"/>
                  </a:lnTo>
                  <a:lnTo>
                    <a:pt x="63" y="127"/>
                  </a:lnTo>
                  <a:lnTo>
                    <a:pt x="51" y="149"/>
                  </a:lnTo>
                  <a:lnTo>
                    <a:pt x="0" y="105"/>
                  </a:lnTo>
                  <a:lnTo>
                    <a:pt x="26" y="0"/>
                  </a:lnTo>
                  <a:lnTo>
                    <a:pt x="101" y="13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Freeform 50"/>
            <p:cNvSpPr>
              <a:spLocks/>
            </p:cNvSpPr>
            <p:nvPr/>
          </p:nvSpPr>
          <p:spPr bwMode="auto">
            <a:xfrm>
              <a:off x="590" y="1417"/>
              <a:ext cx="111" cy="149"/>
            </a:xfrm>
            <a:custGeom>
              <a:avLst/>
              <a:gdLst>
                <a:gd name="T0" fmla="*/ 101 w 111"/>
                <a:gd name="T1" fmla="*/ 13 h 149"/>
                <a:gd name="T2" fmla="*/ 101 w 111"/>
                <a:gd name="T3" fmla="*/ 41 h 149"/>
                <a:gd name="T4" fmla="*/ 101 w 111"/>
                <a:gd name="T5" fmla="*/ 48 h 149"/>
                <a:gd name="T6" fmla="*/ 111 w 111"/>
                <a:gd name="T7" fmla="*/ 70 h 149"/>
                <a:gd name="T8" fmla="*/ 108 w 111"/>
                <a:gd name="T9" fmla="*/ 76 h 149"/>
                <a:gd name="T10" fmla="*/ 101 w 111"/>
                <a:gd name="T11" fmla="*/ 76 h 149"/>
                <a:gd name="T12" fmla="*/ 101 w 111"/>
                <a:gd name="T13" fmla="*/ 89 h 149"/>
                <a:gd name="T14" fmla="*/ 95 w 111"/>
                <a:gd name="T15" fmla="*/ 89 h 149"/>
                <a:gd name="T16" fmla="*/ 98 w 111"/>
                <a:gd name="T17" fmla="*/ 92 h 149"/>
                <a:gd name="T18" fmla="*/ 95 w 111"/>
                <a:gd name="T19" fmla="*/ 105 h 149"/>
                <a:gd name="T20" fmla="*/ 92 w 111"/>
                <a:gd name="T21" fmla="*/ 114 h 149"/>
                <a:gd name="T22" fmla="*/ 86 w 111"/>
                <a:gd name="T23" fmla="*/ 117 h 149"/>
                <a:gd name="T24" fmla="*/ 76 w 111"/>
                <a:gd name="T25" fmla="*/ 117 h 149"/>
                <a:gd name="T26" fmla="*/ 63 w 111"/>
                <a:gd name="T27" fmla="*/ 127 h 149"/>
                <a:gd name="T28" fmla="*/ 51 w 111"/>
                <a:gd name="T29" fmla="*/ 149 h 149"/>
                <a:gd name="T30" fmla="*/ 0 w 111"/>
                <a:gd name="T31" fmla="*/ 105 h 149"/>
                <a:gd name="T32" fmla="*/ 26 w 111"/>
                <a:gd name="T33" fmla="*/ 0 h 149"/>
                <a:gd name="T34" fmla="*/ 101 w 111"/>
                <a:gd name="T35" fmla="*/ 13 h 1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1" h="149">
                  <a:moveTo>
                    <a:pt x="101" y="13"/>
                  </a:moveTo>
                  <a:lnTo>
                    <a:pt x="101" y="41"/>
                  </a:lnTo>
                  <a:lnTo>
                    <a:pt x="101" y="48"/>
                  </a:lnTo>
                  <a:lnTo>
                    <a:pt x="111" y="70"/>
                  </a:lnTo>
                  <a:lnTo>
                    <a:pt x="108" y="76"/>
                  </a:lnTo>
                  <a:lnTo>
                    <a:pt x="101" y="76"/>
                  </a:lnTo>
                  <a:lnTo>
                    <a:pt x="101" y="89"/>
                  </a:lnTo>
                  <a:lnTo>
                    <a:pt x="95" y="89"/>
                  </a:lnTo>
                  <a:lnTo>
                    <a:pt x="98" y="92"/>
                  </a:lnTo>
                  <a:lnTo>
                    <a:pt x="95" y="105"/>
                  </a:lnTo>
                  <a:lnTo>
                    <a:pt x="92" y="114"/>
                  </a:lnTo>
                  <a:lnTo>
                    <a:pt x="86" y="117"/>
                  </a:lnTo>
                  <a:lnTo>
                    <a:pt x="76" y="117"/>
                  </a:lnTo>
                  <a:lnTo>
                    <a:pt x="63" y="127"/>
                  </a:lnTo>
                  <a:lnTo>
                    <a:pt x="51" y="149"/>
                  </a:lnTo>
                  <a:lnTo>
                    <a:pt x="0" y="105"/>
                  </a:lnTo>
                  <a:lnTo>
                    <a:pt x="26" y="0"/>
                  </a:lnTo>
                  <a:lnTo>
                    <a:pt x="101" y="13"/>
                  </a:lnTo>
                  <a:close/>
                </a:path>
              </a:pathLst>
            </a:custGeom>
            <a:solidFill>
              <a:srgbClr val="FFA38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Freeform 51"/>
            <p:cNvSpPr>
              <a:spLocks/>
            </p:cNvSpPr>
            <p:nvPr/>
          </p:nvSpPr>
          <p:spPr bwMode="auto">
            <a:xfrm>
              <a:off x="568" y="1395"/>
              <a:ext cx="133" cy="124"/>
            </a:xfrm>
            <a:custGeom>
              <a:avLst/>
              <a:gdLst>
                <a:gd name="T0" fmla="*/ 76 w 133"/>
                <a:gd name="T1" fmla="*/ 86 h 124"/>
                <a:gd name="T2" fmla="*/ 67 w 133"/>
                <a:gd name="T3" fmla="*/ 95 h 124"/>
                <a:gd name="T4" fmla="*/ 57 w 133"/>
                <a:gd name="T5" fmla="*/ 120 h 124"/>
                <a:gd name="T6" fmla="*/ 29 w 133"/>
                <a:gd name="T7" fmla="*/ 124 h 124"/>
                <a:gd name="T8" fmla="*/ 16 w 133"/>
                <a:gd name="T9" fmla="*/ 120 h 124"/>
                <a:gd name="T10" fmla="*/ 0 w 133"/>
                <a:gd name="T11" fmla="*/ 63 h 124"/>
                <a:gd name="T12" fmla="*/ 0 w 133"/>
                <a:gd name="T13" fmla="*/ 44 h 124"/>
                <a:gd name="T14" fmla="*/ 16 w 133"/>
                <a:gd name="T15" fmla="*/ 16 h 124"/>
                <a:gd name="T16" fmla="*/ 38 w 133"/>
                <a:gd name="T17" fmla="*/ 0 h 124"/>
                <a:gd name="T18" fmla="*/ 73 w 133"/>
                <a:gd name="T19" fmla="*/ 0 h 124"/>
                <a:gd name="T20" fmla="*/ 108 w 133"/>
                <a:gd name="T21" fmla="*/ 10 h 124"/>
                <a:gd name="T22" fmla="*/ 111 w 133"/>
                <a:gd name="T23" fmla="*/ 19 h 124"/>
                <a:gd name="T24" fmla="*/ 133 w 133"/>
                <a:gd name="T25" fmla="*/ 32 h 124"/>
                <a:gd name="T26" fmla="*/ 133 w 133"/>
                <a:gd name="T27" fmla="*/ 41 h 124"/>
                <a:gd name="T28" fmla="*/ 120 w 133"/>
                <a:gd name="T29" fmla="*/ 51 h 124"/>
                <a:gd name="T30" fmla="*/ 108 w 133"/>
                <a:gd name="T31" fmla="*/ 54 h 124"/>
                <a:gd name="T32" fmla="*/ 98 w 133"/>
                <a:gd name="T33" fmla="*/ 63 h 124"/>
                <a:gd name="T34" fmla="*/ 98 w 133"/>
                <a:gd name="T35" fmla="*/ 86 h 124"/>
                <a:gd name="T36" fmla="*/ 85 w 133"/>
                <a:gd name="T37" fmla="*/ 92 h 124"/>
                <a:gd name="T38" fmla="*/ 76 w 133"/>
                <a:gd name="T39" fmla="*/ 86 h 1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3" h="124">
                  <a:moveTo>
                    <a:pt x="76" y="86"/>
                  </a:moveTo>
                  <a:lnTo>
                    <a:pt x="67" y="95"/>
                  </a:lnTo>
                  <a:lnTo>
                    <a:pt x="57" y="120"/>
                  </a:lnTo>
                  <a:lnTo>
                    <a:pt x="29" y="124"/>
                  </a:lnTo>
                  <a:lnTo>
                    <a:pt x="16" y="120"/>
                  </a:lnTo>
                  <a:lnTo>
                    <a:pt x="0" y="63"/>
                  </a:lnTo>
                  <a:lnTo>
                    <a:pt x="0" y="44"/>
                  </a:lnTo>
                  <a:lnTo>
                    <a:pt x="16" y="16"/>
                  </a:lnTo>
                  <a:lnTo>
                    <a:pt x="38" y="0"/>
                  </a:lnTo>
                  <a:lnTo>
                    <a:pt x="73" y="0"/>
                  </a:lnTo>
                  <a:lnTo>
                    <a:pt x="108" y="10"/>
                  </a:lnTo>
                  <a:lnTo>
                    <a:pt x="111" y="19"/>
                  </a:lnTo>
                  <a:lnTo>
                    <a:pt x="133" y="32"/>
                  </a:lnTo>
                  <a:lnTo>
                    <a:pt x="133" y="41"/>
                  </a:lnTo>
                  <a:lnTo>
                    <a:pt x="120" y="51"/>
                  </a:lnTo>
                  <a:lnTo>
                    <a:pt x="108" y="54"/>
                  </a:lnTo>
                  <a:lnTo>
                    <a:pt x="98" y="63"/>
                  </a:lnTo>
                  <a:lnTo>
                    <a:pt x="98" y="86"/>
                  </a:lnTo>
                  <a:lnTo>
                    <a:pt x="85" y="92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rgbClr val="8F5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Freeform 52"/>
            <p:cNvSpPr>
              <a:spLocks/>
            </p:cNvSpPr>
            <p:nvPr/>
          </p:nvSpPr>
          <p:spPr bwMode="auto">
            <a:xfrm>
              <a:off x="568" y="1395"/>
              <a:ext cx="133" cy="124"/>
            </a:xfrm>
            <a:custGeom>
              <a:avLst/>
              <a:gdLst>
                <a:gd name="T0" fmla="*/ 76 w 133"/>
                <a:gd name="T1" fmla="*/ 86 h 124"/>
                <a:gd name="T2" fmla="*/ 67 w 133"/>
                <a:gd name="T3" fmla="*/ 95 h 124"/>
                <a:gd name="T4" fmla="*/ 57 w 133"/>
                <a:gd name="T5" fmla="*/ 120 h 124"/>
                <a:gd name="T6" fmla="*/ 29 w 133"/>
                <a:gd name="T7" fmla="*/ 124 h 124"/>
                <a:gd name="T8" fmla="*/ 16 w 133"/>
                <a:gd name="T9" fmla="*/ 120 h 124"/>
                <a:gd name="T10" fmla="*/ 0 w 133"/>
                <a:gd name="T11" fmla="*/ 63 h 124"/>
                <a:gd name="T12" fmla="*/ 0 w 133"/>
                <a:gd name="T13" fmla="*/ 44 h 124"/>
                <a:gd name="T14" fmla="*/ 16 w 133"/>
                <a:gd name="T15" fmla="*/ 16 h 124"/>
                <a:gd name="T16" fmla="*/ 38 w 133"/>
                <a:gd name="T17" fmla="*/ 0 h 124"/>
                <a:gd name="T18" fmla="*/ 73 w 133"/>
                <a:gd name="T19" fmla="*/ 0 h 124"/>
                <a:gd name="T20" fmla="*/ 108 w 133"/>
                <a:gd name="T21" fmla="*/ 10 h 124"/>
                <a:gd name="T22" fmla="*/ 111 w 133"/>
                <a:gd name="T23" fmla="*/ 19 h 124"/>
                <a:gd name="T24" fmla="*/ 133 w 133"/>
                <a:gd name="T25" fmla="*/ 32 h 124"/>
                <a:gd name="T26" fmla="*/ 133 w 133"/>
                <a:gd name="T27" fmla="*/ 41 h 124"/>
                <a:gd name="T28" fmla="*/ 120 w 133"/>
                <a:gd name="T29" fmla="*/ 51 h 124"/>
                <a:gd name="T30" fmla="*/ 108 w 133"/>
                <a:gd name="T31" fmla="*/ 54 h 124"/>
                <a:gd name="T32" fmla="*/ 98 w 133"/>
                <a:gd name="T33" fmla="*/ 63 h 124"/>
                <a:gd name="T34" fmla="*/ 98 w 133"/>
                <a:gd name="T35" fmla="*/ 86 h 124"/>
                <a:gd name="T36" fmla="*/ 85 w 133"/>
                <a:gd name="T37" fmla="*/ 92 h 124"/>
                <a:gd name="T38" fmla="*/ 76 w 133"/>
                <a:gd name="T39" fmla="*/ 86 h 1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3" h="124">
                  <a:moveTo>
                    <a:pt x="76" y="86"/>
                  </a:moveTo>
                  <a:lnTo>
                    <a:pt x="67" y="95"/>
                  </a:lnTo>
                  <a:lnTo>
                    <a:pt x="57" y="120"/>
                  </a:lnTo>
                  <a:lnTo>
                    <a:pt x="29" y="124"/>
                  </a:lnTo>
                  <a:lnTo>
                    <a:pt x="16" y="120"/>
                  </a:lnTo>
                  <a:lnTo>
                    <a:pt x="0" y="63"/>
                  </a:lnTo>
                  <a:lnTo>
                    <a:pt x="0" y="44"/>
                  </a:lnTo>
                  <a:lnTo>
                    <a:pt x="16" y="16"/>
                  </a:lnTo>
                  <a:lnTo>
                    <a:pt x="38" y="0"/>
                  </a:lnTo>
                  <a:lnTo>
                    <a:pt x="73" y="0"/>
                  </a:lnTo>
                  <a:lnTo>
                    <a:pt x="108" y="10"/>
                  </a:lnTo>
                  <a:lnTo>
                    <a:pt x="111" y="19"/>
                  </a:lnTo>
                  <a:lnTo>
                    <a:pt x="133" y="32"/>
                  </a:lnTo>
                  <a:lnTo>
                    <a:pt x="133" y="41"/>
                  </a:lnTo>
                  <a:lnTo>
                    <a:pt x="120" y="51"/>
                  </a:lnTo>
                  <a:lnTo>
                    <a:pt x="108" y="54"/>
                  </a:lnTo>
                  <a:lnTo>
                    <a:pt x="98" y="63"/>
                  </a:lnTo>
                  <a:lnTo>
                    <a:pt x="98" y="86"/>
                  </a:lnTo>
                  <a:lnTo>
                    <a:pt x="85" y="92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chemeClr val="tx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Freeform 53"/>
            <p:cNvSpPr>
              <a:spLocks/>
            </p:cNvSpPr>
            <p:nvPr/>
          </p:nvSpPr>
          <p:spPr bwMode="auto">
            <a:xfrm>
              <a:off x="512" y="1512"/>
              <a:ext cx="327" cy="446"/>
            </a:xfrm>
            <a:custGeom>
              <a:avLst/>
              <a:gdLst>
                <a:gd name="T0" fmla="*/ 69 w 327"/>
                <a:gd name="T1" fmla="*/ 0 h 446"/>
                <a:gd name="T2" fmla="*/ 88 w 327"/>
                <a:gd name="T3" fmla="*/ 7 h 446"/>
                <a:gd name="T4" fmla="*/ 100 w 327"/>
                <a:gd name="T5" fmla="*/ 16 h 446"/>
                <a:gd name="T6" fmla="*/ 138 w 327"/>
                <a:gd name="T7" fmla="*/ 67 h 446"/>
                <a:gd name="T8" fmla="*/ 151 w 327"/>
                <a:gd name="T9" fmla="*/ 73 h 446"/>
                <a:gd name="T10" fmla="*/ 157 w 327"/>
                <a:gd name="T11" fmla="*/ 89 h 446"/>
                <a:gd name="T12" fmla="*/ 164 w 327"/>
                <a:gd name="T13" fmla="*/ 111 h 446"/>
                <a:gd name="T14" fmla="*/ 211 w 327"/>
                <a:gd name="T15" fmla="*/ 187 h 446"/>
                <a:gd name="T16" fmla="*/ 217 w 327"/>
                <a:gd name="T17" fmla="*/ 187 h 446"/>
                <a:gd name="T18" fmla="*/ 223 w 327"/>
                <a:gd name="T19" fmla="*/ 187 h 446"/>
                <a:gd name="T20" fmla="*/ 233 w 327"/>
                <a:gd name="T21" fmla="*/ 196 h 446"/>
                <a:gd name="T22" fmla="*/ 296 w 327"/>
                <a:gd name="T23" fmla="*/ 177 h 446"/>
                <a:gd name="T24" fmla="*/ 318 w 327"/>
                <a:gd name="T25" fmla="*/ 196 h 446"/>
                <a:gd name="T26" fmla="*/ 327 w 327"/>
                <a:gd name="T27" fmla="*/ 209 h 446"/>
                <a:gd name="T28" fmla="*/ 264 w 327"/>
                <a:gd name="T29" fmla="*/ 247 h 446"/>
                <a:gd name="T30" fmla="*/ 239 w 327"/>
                <a:gd name="T31" fmla="*/ 256 h 446"/>
                <a:gd name="T32" fmla="*/ 214 w 327"/>
                <a:gd name="T33" fmla="*/ 253 h 446"/>
                <a:gd name="T34" fmla="*/ 217 w 327"/>
                <a:gd name="T35" fmla="*/ 307 h 446"/>
                <a:gd name="T36" fmla="*/ 205 w 327"/>
                <a:gd name="T37" fmla="*/ 358 h 446"/>
                <a:gd name="T38" fmla="*/ 192 w 327"/>
                <a:gd name="T39" fmla="*/ 412 h 446"/>
                <a:gd name="T40" fmla="*/ 170 w 327"/>
                <a:gd name="T41" fmla="*/ 437 h 446"/>
                <a:gd name="T42" fmla="*/ 132 w 327"/>
                <a:gd name="T43" fmla="*/ 446 h 446"/>
                <a:gd name="T44" fmla="*/ 72 w 327"/>
                <a:gd name="T45" fmla="*/ 424 h 446"/>
                <a:gd name="T46" fmla="*/ 72 w 327"/>
                <a:gd name="T47" fmla="*/ 304 h 446"/>
                <a:gd name="T48" fmla="*/ 31 w 327"/>
                <a:gd name="T49" fmla="*/ 351 h 446"/>
                <a:gd name="T50" fmla="*/ 12 w 327"/>
                <a:gd name="T51" fmla="*/ 294 h 446"/>
                <a:gd name="T52" fmla="*/ 3 w 327"/>
                <a:gd name="T53" fmla="*/ 225 h 446"/>
                <a:gd name="T54" fmla="*/ 0 w 327"/>
                <a:gd name="T55" fmla="*/ 158 h 446"/>
                <a:gd name="T56" fmla="*/ 0 w 327"/>
                <a:gd name="T57" fmla="*/ 149 h 446"/>
                <a:gd name="T58" fmla="*/ 3 w 327"/>
                <a:gd name="T59" fmla="*/ 79 h 446"/>
                <a:gd name="T60" fmla="*/ 15 w 327"/>
                <a:gd name="T61" fmla="*/ 38 h 446"/>
                <a:gd name="T62" fmla="*/ 37 w 327"/>
                <a:gd name="T63" fmla="*/ 16 h 446"/>
                <a:gd name="T64" fmla="*/ 56 w 327"/>
                <a:gd name="T65" fmla="*/ 13 h 446"/>
                <a:gd name="T66" fmla="*/ 69 w 327"/>
                <a:gd name="T67" fmla="*/ 0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27" h="446">
                  <a:moveTo>
                    <a:pt x="69" y="0"/>
                  </a:moveTo>
                  <a:lnTo>
                    <a:pt x="88" y="7"/>
                  </a:lnTo>
                  <a:lnTo>
                    <a:pt x="100" y="16"/>
                  </a:lnTo>
                  <a:lnTo>
                    <a:pt x="138" y="67"/>
                  </a:lnTo>
                  <a:lnTo>
                    <a:pt x="151" y="73"/>
                  </a:lnTo>
                  <a:lnTo>
                    <a:pt x="157" y="89"/>
                  </a:lnTo>
                  <a:lnTo>
                    <a:pt x="164" y="111"/>
                  </a:lnTo>
                  <a:lnTo>
                    <a:pt x="211" y="187"/>
                  </a:lnTo>
                  <a:lnTo>
                    <a:pt x="217" y="187"/>
                  </a:lnTo>
                  <a:lnTo>
                    <a:pt x="223" y="187"/>
                  </a:lnTo>
                  <a:lnTo>
                    <a:pt x="233" y="196"/>
                  </a:lnTo>
                  <a:lnTo>
                    <a:pt x="296" y="177"/>
                  </a:lnTo>
                  <a:lnTo>
                    <a:pt x="318" y="196"/>
                  </a:lnTo>
                  <a:lnTo>
                    <a:pt x="327" y="209"/>
                  </a:lnTo>
                  <a:lnTo>
                    <a:pt x="264" y="247"/>
                  </a:lnTo>
                  <a:lnTo>
                    <a:pt x="239" y="256"/>
                  </a:lnTo>
                  <a:lnTo>
                    <a:pt x="214" y="253"/>
                  </a:lnTo>
                  <a:lnTo>
                    <a:pt x="217" y="307"/>
                  </a:lnTo>
                  <a:lnTo>
                    <a:pt x="205" y="358"/>
                  </a:lnTo>
                  <a:lnTo>
                    <a:pt x="192" y="412"/>
                  </a:lnTo>
                  <a:lnTo>
                    <a:pt x="170" y="437"/>
                  </a:lnTo>
                  <a:lnTo>
                    <a:pt x="132" y="446"/>
                  </a:lnTo>
                  <a:lnTo>
                    <a:pt x="72" y="424"/>
                  </a:lnTo>
                  <a:lnTo>
                    <a:pt x="72" y="304"/>
                  </a:lnTo>
                  <a:lnTo>
                    <a:pt x="31" y="351"/>
                  </a:lnTo>
                  <a:lnTo>
                    <a:pt x="12" y="294"/>
                  </a:lnTo>
                  <a:lnTo>
                    <a:pt x="3" y="225"/>
                  </a:lnTo>
                  <a:lnTo>
                    <a:pt x="0" y="158"/>
                  </a:lnTo>
                  <a:lnTo>
                    <a:pt x="0" y="149"/>
                  </a:lnTo>
                  <a:lnTo>
                    <a:pt x="3" y="79"/>
                  </a:lnTo>
                  <a:lnTo>
                    <a:pt x="15" y="38"/>
                  </a:lnTo>
                  <a:lnTo>
                    <a:pt x="37" y="16"/>
                  </a:lnTo>
                  <a:lnTo>
                    <a:pt x="56" y="1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Freeform 54"/>
            <p:cNvSpPr>
              <a:spLocks/>
            </p:cNvSpPr>
            <p:nvPr/>
          </p:nvSpPr>
          <p:spPr bwMode="auto">
            <a:xfrm>
              <a:off x="512" y="1512"/>
              <a:ext cx="327" cy="446"/>
            </a:xfrm>
            <a:custGeom>
              <a:avLst/>
              <a:gdLst>
                <a:gd name="T0" fmla="*/ 69 w 327"/>
                <a:gd name="T1" fmla="*/ 0 h 446"/>
                <a:gd name="T2" fmla="*/ 88 w 327"/>
                <a:gd name="T3" fmla="*/ 7 h 446"/>
                <a:gd name="T4" fmla="*/ 100 w 327"/>
                <a:gd name="T5" fmla="*/ 16 h 446"/>
                <a:gd name="T6" fmla="*/ 138 w 327"/>
                <a:gd name="T7" fmla="*/ 67 h 446"/>
                <a:gd name="T8" fmla="*/ 151 w 327"/>
                <a:gd name="T9" fmla="*/ 73 h 446"/>
                <a:gd name="T10" fmla="*/ 157 w 327"/>
                <a:gd name="T11" fmla="*/ 89 h 446"/>
                <a:gd name="T12" fmla="*/ 164 w 327"/>
                <a:gd name="T13" fmla="*/ 111 h 446"/>
                <a:gd name="T14" fmla="*/ 211 w 327"/>
                <a:gd name="T15" fmla="*/ 187 h 446"/>
                <a:gd name="T16" fmla="*/ 217 w 327"/>
                <a:gd name="T17" fmla="*/ 187 h 446"/>
                <a:gd name="T18" fmla="*/ 223 w 327"/>
                <a:gd name="T19" fmla="*/ 187 h 446"/>
                <a:gd name="T20" fmla="*/ 233 w 327"/>
                <a:gd name="T21" fmla="*/ 196 h 446"/>
                <a:gd name="T22" fmla="*/ 296 w 327"/>
                <a:gd name="T23" fmla="*/ 177 h 446"/>
                <a:gd name="T24" fmla="*/ 318 w 327"/>
                <a:gd name="T25" fmla="*/ 196 h 446"/>
                <a:gd name="T26" fmla="*/ 327 w 327"/>
                <a:gd name="T27" fmla="*/ 209 h 446"/>
                <a:gd name="T28" fmla="*/ 264 w 327"/>
                <a:gd name="T29" fmla="*/ 247 h 446"/>
                <a:gd name="T30" fmla="*/ 239 w 327"/>
                <a:gd name="T31" fmla="*/ 256 h 446"/>
                <a:gd name="T32" fmla="*/ 214 w 327"/>
                <a:gd name="T33" fmla="*/ 253 h 446"/>
                <a:gd name="T34" fmla="*/ 217 w 327"/>
                <a:gd name="T35" fmla="*/ 307 h 446"/>
                <a:gd name="T36" fmla="*/ 205 w 327"/>
                <a:gd name="T37" fmla="*/ 358 h 446"/>
                <a:gd name="T38" fmla="*/ 192 w 327"/>
                <a:gd name="T39" fmla="*/ 412 h 446"/>
                <a:gd name="T40" fmla="*/ 170 w 327"/>
                <a:gd name="T41" fmla="*/ 437 h 446"/>
                <a:gd name="T42" fmla="*/ 132 w 327"/>
                <a:gd name="T43" fmla="*/ 446 h 446"/>
                <a:gd name="T44" fmla="*/ 72 w 327"/>
                <a:gd name="T45" fmla="*/ 424 h 446"/>
                <a:gd name="T46" fmla="*/ 72 w 327"/>
                <a:gd name="T47" fmla="*/ 304 h 446"/>
                <a:gd name="T48" fmla="*/ 31 w 327"/>
                <a:gd name="T49" fmla="*/ 351 h 446"/>
                <a:gd name="T50" fmla="*/ 12 w 327"/>
                <a:gd name="T51" fmla="*/ 294 h 446"/>
                <a:gd name="T52" fmla="*/ 3 w 327"/>
                <a:gd name="T53" fmla="*/ 225 h 446"/>
                <a:gd name="T54" fmla="*/ 0 w 327"/>
                <a:gd name="T55" fmla="*/ 158 h 446"/>
                <a:gd name="T56" fmla="*/ 0 w 327"/>
                <a:gd name="T57" fmla="*/ 149 h 446"/>
                <a:gd name="T58" fmla="*/ 3 w 327"/>
                <a:gd name="T59" fmla="*/ 79 h 446"/>
                <a:gd name="T60" fmla="*/ 15 w 327"/>
                <a:gd name="T61" fmla="*/ 38 h 446"/>
                <a:gd name="T62" fmla="*/ 37 w 327"/>
                <a:gd name="T63" fmla="*/ 16 h 446"/>
                <a:gd name="T64" fmla="*/ 56 w 327"/>
                <a:gd name="T65" fmla="*/ 13 h 446"/>
                <a:gd name="T66" fmla="*/ 69 w 327"/>
                <a:gd name="T67" fmla="*/ 0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27" h="446">
                  <a:moveTo>
                    <a:pt x="69" y="0"/>
                  </a:moveTo>
                  <a:lnTo>
                    <a:pt x="88" y="7"/>
                  </a:lnTo>
                  <a:lnTo>
                    <a:pt x="100" y="16"/>
                  </a:lnTo>
                  <a:lnTo>
                    <a:pt x="138" y="67"/>
                  </a:lnTo>
                  <a:lnTo>
                    <a:pt x="151" y="73"/>
                  </a:lnTo>
                  <a:lnTo>
                    <a:pt x="157" y="89"/>
                  </a:lnTo>
                  <a:lnTo>
                    <a:pt x="164" y="111"/>
                  </a:lnTo>
                  <a:lnTo>
                    <a:pt x="211" y="187"/>
                  </a:lnTo>
                  <a:lnTo>
                    <a:pt x="217" y="187"/>
                  </a:lnTo>
                  <a:lnTo>
                    <a:pt x="223" y="187"/>
                  </a:lnTo>
                  <a:lnTo>
                    <a:pt x="233" y="196"/>
                  </a:lnTo>
                  <a:lnTo>
                    <a:pt x="296" y="177"/>
                  </a:lnTo>
                  <a:lnTo>
                    <a:pt x="318" y="196"/>
                  </a:lnTo>
                  <a:lnTo>
                    <a:pt x="327" y="209"/>
                  </a:lnTo>
                  <a:lnTo>
                    <a:pt x="264" y="247"/>
                  </a:lnTo>
                  <a:lnTo>
                    <a:pt x="239" y="256"/>
                  </a:lnTo>
                  <a:lnTo>
                    <a:pt x="214" y="253"/>
                  </a:lnTo>
                  <a:lnTo>
                    <a:pt x="217" y="307"/>
                  </a:lnTo>
                  <a:lnTo>
                    <a:pt x="205" y="358"/>
                  </a:lnTo>
                  <a:lnTo>
                    <a:pt x="192" y="412"/>
                  </a:lnTo>
                  <a:lnTo>
                    <a:pt x="170" y="437"/>
                  </a:lnTo>
                  <a:lnTo>
                    <a:pt x="132" y="446"/>
                  </a:lnTo>
                  <a:lnTo>
                    <a:pt x="72" y="424"/>
                  </a:lnTo>
                  <a:lnTo>
                    <a:pt x="72" y="304"/>
                  </a:lnTo>
                  <a:lnTo>
                    <a:pt x="31" y="351"/>
                  </a:lnTo>
                  <a:lnTo>
                    <a:pt x="12" y="294"/>
                  </a:lnTo>
                  <a:lnTo>
                    <a:pt x="3" y="225"/>
                  </a:lnTo>
                  <a:lnTo>
                    <a:pt x="0" y="158"/>
                  </a:lnTo>
                  <a:lnTo>
                    <a:pt x="0" y="149"/>
                  </a:lnTo>
                  <a:lnTo>
                    <a:pt x="3" y="79"/>
                  </a:lnTo>
                  <a:lnTo>
                    <a:pt x="15" y="38"/>
                  </a:lnTo>
                  <a:lnTo>
                    <a:pt x="37" y="16"/>
                  </a:lnTo>
                  <a:lnTo>
                    <a:pt x="56" y="1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26248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Freeform 55"/>
            <p:cNvSpPr>
              <a:spLocks/>
            </p:cNvSpPr>
            <p:nvPr/>
          </p:nvSpPr>
          <p:spPr bwMode="auto">
            <a:xfrm>
              <a:off x="480" y="1712"/>
              <a:ext cx="136" cy="243"/>
            </a:xfrm>
            <a:custGeom>
              <a:avLst/>
              <a:gdLst>
                <a:gd name="T0" fmla="*/ 104 w 136"/>
                <a:gd name="T1" fmla="*/ 104 h 243"/>
                <a:gd name="T2" fmla="*/ 88 w 136"/>
                <a:gd name="T3" fmla="*/ 66 h 243"/>
                <a:gd name="T4" fmla="*/ 79 w 136"/>
                <a:gd name="T5" fmla="*/ 44 h 243"/>
                <a:gd name="T6" fmla="*/ 35 w 136"/>
                <a:gd name="T7" fmla="*/ 19 h 243"/>
                <a:gd name="T8" fmla="*/ 16 w 136"/>
                <a:gd name="T9" fmla="*/ 0 h 243"/>
                <a:gd name="T10" fmla="*/ 3 w 136"/>
                <a:gd name="T11" fmla="*/ 3 h 243"/>
                <a:gd name="T12" fmla="*/ 0 w 136"/>
                <a:gd name="T13" fmla="*/ 6 h 243"/>
                <a:gd name="T14" fmla="*/ 22 w 136"/>
                <a:gd name="T15" fmla="*/ 63 h 243"/>
                <a:gd name="T16" fmla="*/ 76 w 136"/>
                <a:gd name="T17" fmla="*/ 218 h 243"/>
                <a:gd name="T18" fmla="*/ 136 w 136"/>
                <a:gd name="T19" fmla="*/ 243 h 243"/>
                <a:gd name="T20" fmla="*/ 132 w 136"/>
                <a:gd name="T21" fmla="*/ 174 h 243"/>
                <a:gd name="T22" fmla="*/ 104 w 136"/>
                <a:gd name="T23" fmla="*/ 104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6" h="243">
                  <a:moveTo>
                    <a:pt x="104" y="104"/>
                  </a:moveTo>
                  <a:lnTo>
                    <a:pt x="88" y="66"/>
                  </a:lnTo>
                  <a:lnTo>
                    <a:pt x="79" y="44"/>
                  </a:lnTo>
                  <a:lnTo>
                    <a:pt x="35" y="19"/>
                  </a:lnTo>
                  <a:lnTo>
                    <a:pt x="1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22" y="63"/>
                  </a:lnTo>
                  <a:lnTo>
                    <a:pt x="76" y="218"/>
                  </a:lnTo>
                  <a:lnTo>
                    <a:pt x="136" y="243"/>
                  </a:lnTo>
                  <a:lnTo>
                    <a:pt x="132" y="17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Freeform 56"/>
            <p:cNvSpPr>
              <a:spLocks/>
            </p:cNvSpPr>
            <p:nvPr/>
          </p:nvSpPr>
          <p:spPr bwMode="auto">
            <a:xfrm>
              <a:off x="480" y="1712"/>
              <a:ext cx="136" cy="243"/>
            </a:xfrm>
            <a:custGeom>
              <a:avLst/>
              <a:gdLst>
                <a:gd name="T0" fmla="*/ 104 w 136"/>
                <a:gd name="T1" fmla="*/ 104 h 243"/>
                <a:gd name="T2" fmla="*/ 88 w 136"/>
                <a:gd name="T3" fmla="*/ 66 h 243"/>
                <a:gd name="T4" fmla="*/ 79 w 136"/>
                <a:gd name="T5" fmla="*/ 44 h 243"/>
                <a:gd name="T6" fmla="*/ 35 w 136"/>
                <a:gd name="T7" fmla="*/ 19 h 243"/>
                <a:gd name="T8" fmla="*/ 16 w 136"/>
                <a:gd name="T9" fmla="*/ 0 h 243"/>
                <a:gd name="T10" fmla="*/ 3 w 136"/>
                <a:gd name="T11" fmla="*/ 3 h 243"/>
                <a:gd name="T12" fmla="*/ 0 w 136"/>
                <a:gd name="T13" fmla="*/ 6 h 243"/>
                <a:gd name="T14" fmla="*/ 22 w 136"/>
                <a:gd name="T15" fmla="*/ 63 h 243"/>
                <a:gd name="T16" fmla="*/ 76 w 136"/>
                <a:gd name="T17" fmla="*/ 218 h 243"/>
                <a:gd name="T18" fmla="*/ 136 w 136"/>
                <a:gd name="T19" fmla="*/ 243 h 243"/>
                <a:gd name="T20" fmla="*/ 132 w 136"/>
                <a:gd name="T21" fmla="*/ 174 h 243"/>
                <a:gd name="T22" fmla="*/ 104 w 136"/>
                <a:gd name="T23" fmla="*/ 104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6" h="243">
                  <a:moveTo>
                    <a:pt x="104" y="104"/>
                  </a:moveTo>
                  <a:lnTo>
                    <a:pt x="88" y="66"/>
                  </a:lnTo>
                  <a:lnTo>
                    <a:pt x="79" y="44"/>
                  </a:lnTo>
                  <a:lnTo>
                    <a:pt x="35" y="19"/>
                  </a:lnTo>
                  <a:lnTo>
                    <a:pt x="1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22" y="63"/>
                  </a:lnTo>
                  <a:lnTo>
                    <a:pt x="76" y="218"/>
                  </a:lnTo>
                  <a:lnTo>
                    <a:pt x="136" y="243"/>
                  </a:lnTo>
                  <a:lnTo>
                    <a:pt x="132" y="17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4E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9" name="Text Box 57"/>
          <p:cNvSpPr txBox="1">
            <a:spLocks noChangeArrowheads="1"/>
          </p:cNvSpPr>
          <p:nvPr/>
        </p:nvSpPr>
        <p:spPr bwMode="auto">
          <a:xfrm>
            <a:off x="3130550" y="6183313"/>
            <a:ext cx="184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0" name="Rectangle 58"/>
          <p:cNvSpPr>
            <a:spLocks noChangeArrowheads="1"/>
          </p:cNvSpPr>
          <p:nvPr/>
        </p:nvSpPr>
        <p:spPr bwMode="auto">
          <a:xfrm>
            <a:off x="1314450" y="2276475"/>
            <a:ext cx="1571625" cy="26304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71" name="Rectangle 59"/>
          <p:cNvSpPr>
            <a:spLocks noChangeArrowheads="1"/>
          </p:cNvSpPr>
          <p:nvPr/>
        </p:nvSpPr>
        <p:spPr bwMode="auto">
          <a:xfrm>
            <a:off x="1489075" y="3251200"/>
            <a:ext cx="1222375" cy="6810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控制进程</a:t>
            </a:r>
          </a:p>
        </p:txBody>
      </p:sp>
      <p:sp>
        <p:nvSpPr>
          <p:cNvPr id="11272" name="Rectangle 60"/>
          <p:cNvSpPr>
            <a:spLocks noChangeArrowheads="1"/>
          </p:cNvSpPr>
          <p:nvPr/>
        </p:nvSpPr>
        <p:spPr bwMode="auto">
          <a:xfrm>
            <a:off x="1489075" y="4030663"/>
            <a:ext cx="1222375" cy="681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数据传送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进程</a:t>
            </a:r>
          </a:p>
        </p:txBody>
      </p:sp>
      <p:sp>
        <p:nvSpPr>
          <p:cNvPr id="11273" name="Rectangle 61"/>
          <p:cNvSpPr>
            <a:spLocks noChangeArrowheads="1"/>
          </p:cNvSpPr>
          <p:nvPr/>
        </p:nvSpPr>
        <p:spPr bwMode="auto">
          <a:xfrm>
            <a:off x="1489075" y="2471738"/>
            <a:ext cx="1222375" cy="681037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用户界面</a:t>
            </a:r>
          </a:p>
        </p:txBody>
      </p:sp>
      <p:sp>
        <p:nvSpPr>
          <p:cNvPr id="11274" name="Line 62"/>
          <p:cNvSpPr>
            <a:spLocks noChangeShapeType="1"/>
          </p:cNvSpPr>
          <p:nvPr/>
        </p:nvSpPr>
        <p:spPr bwMode="auto">
          <a:xfrm>
            <a:off x="909638" y="27638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Rectangle 63"/>
          <p:cNvSpPr>
            <a:spLocks noChangeArrowheads="1"/>
          </p:cNvSpPr>
          <p:nvPr/>
        </p:nvSpPr>
        <p:spPr bwMode="auto">
          <a:xfrm>
            <a:off x="6380163" y="3055938"/>
            <a:ext cx="1571625" cy="18510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76" name="Rectangle 64"/>
          <p:cNvSpPr>
            <a:spLocks noChangeArrowheads="1"/>
          </p:cNvSpPr>
          <p:nvPr/>
        </p:nvSpPr>
        <p:spPr bwMode="auto">
          <a:xfrm>
            <a:off x="6554788" y="3251200"/>
            <a:ext cx="1222375" cy="6810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控制进程</a:t>
            </a:r>
          </a:p>
        </p:txBody>
      </p:sp>
      <p:sp>
        <p:nvSpPr>
          <p:cNvPr id="11277" name="Rectangle 65"/>
          <p:cNvSpPr>
            <a:spLocks noChangeArrowheads="1"/>
          </p:cNvSpPr>
          <p:nvPr/>
        </p:nvSpPr>
        <p:spPr bwMode="auto">
          <a:xfrm>
            <a:off x="6554788" y="4030663"/>
            <a:ext cx="1222375" cy="681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数据传送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进程</a:t>
            </a:r>
          </a:p>
        </p:txBody>
      </p:sp>
      <p:sp>
        <p:nvSpPr>
          <p:cNvPr id="11278" name="Text Box 66"/>
          <p:cNvSpPr txBox="1">
            <a:spLocks noChangeArrowheads="1"/>
          </p:cNvSpPr>
          <p:nvPr/>
        </p:nvSpPr>
        <p:spPr bwMode="auto">
          <a:xfrm>
            <a:off x="1663700" y="49482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客户端</a:t>
            </a:r>
          </a:p>
        </p:txBody>
      </p:sp>
      <p:sp>
        <p:nvSpPr>
          <p:cNvPr id="11279" name="Text Box 67"/>
          <p:cNvSpPr txBox="1">
            <a:spLocks noChangeArrowheads="1"/>
          </p:cNvSpPr>
          <p:nvPr/>
        </p:nvSpPr>
        <p:spPr bwMode="auto">
          <a:xfrm>
            <a:off x="6605588" y="494823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服务器端</a:t>
            </a:r>
          </a:p>
        </p:txBody>
      </p:sp>
      <p:sp>
        <p:nvSpPr>
          <p:cNvPr id="11280" name="AutoShape 68"/>
          <p:cNvSpPr>
            <a:spLocks noChangeArrowheads="1"/>
          </p:cNvSpPr>
          <p:nvPr/>
        </p:nvSpPr>
        <p:spPr bwMode="auto">
          <a:xfrm>
            <a:off x="266700" y="3932238"/>
            <a:ext cx="611188" cy="877887"/>
          </a:xfrm>
          <a:prstGeom prst="can">
            <a:avLst>
              <a:gd name="adj" fmla="val 35909"/>
            </a:avLst>
          </a:prstGeom>
          <a:gradFill rotWithShape="0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81" name="Line 69"/>
          <p:cNvSpPr>
            <a:spLocks noChangeShapeType="1"/>
          </p:cNvSpPr>
          <p:nvPr/>
        </p:nvSpPr>
        <p:spPr bwMode="auto">
          <a:xfrm>
            <a:off x="877888" y="4371975"/>
            <a:ext cx="611187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70"/>
          <p:cNvSpPr>
            <a:spLocks noChangeShapeType="1"/>
          </p:cNvSpPr>
          <p:nvPr/>
        </p:nvSpPr>
        <p:spPr bwMode="auto">
          <a:xfrm>
            <a:off x="7777163" y="4371975"/>
            <a:ext cx="611187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AutoShape 71"/>
          <p:cNvSpPr>
            <a:spLocks noChangeArrowheads="1"/>
          </p:cNvSpPr>
          <p:nvPr/>
        </p:nvSpPr>
        <p:spPr bwMode="auto">
          <a:xfrm>
            <a:off x="8388350" y="3932238"/>
            <a:ext cx="611188" cy="877887"/>
          </a:xfrm>
          <a:prstGeom prst="can">
            <a:avLst>
              <a:gd name="adj" fmla="val 35909"/>
            </a:avLst>
          </a:prstGeom>
          <a:gradFill rotWithShape="0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84" name="Line 72"/>
          <p:cNvSpPr>
            <a:spLocks noChangeShapeType="1"/>
          </p:cNvSpPr>
          <p:nvPr/>
        </p:nvSpPr>
        <p:spPr bwMode="auto">
          <a:xfrm>
            <a:off x="2711450" y="4419600"/>
            <a:ext cx="3843338" cy="0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73"/>
          <p:cNvSpPr>
            <a:spLocks noChangeShapeType="1"/>
          </p:cNvSpPr>
          <p:nvPr/>
        </p:nvSpPr>
        <p:spPr bwMode="auto">
          <a:xfrm>
            <a:off x="2711450" y="3640138"/>
            <a:ext cx="384333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86" name="Object 74"/>
          <p:cNvGraphicFramePr>
            <a:graphicFrameLocks noChangeAspect="1"/>
          </p:cNvGraphicFramePr>
          <p:nvPr/>
        </p:nvGraphicFramePr>
        <p:xfrm>
          <a:off x="3497263" y="3152775"/>
          <a:ext cx="2271712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VISIO" r:id="rId3" imgW="1687068" imgH="964692" progId="Visio.Drawing.6">
                  <p:embed/>
                </p:oleObj>
              </mc:Choice>
              <mc:Fallback>
                <p:oleObj name="VISIO" r:id="rId3" imgW="1687068" imgH="964692" progId="Visio.Drawing.6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3152775"/>
                        <a:ext cx="2271712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75"/>
          <p:cNvSpPr txBox="1">
            <a:spLocks noChangeArrowheads="1"/>
          </p:cNvSpPr>
          <p:nvPr/>
        </p:nvSpPr>
        <p:spPr bwMode="auto">
          <a:xfrm>
            <a:off x="4159250" y="3824288"/>
            <a:ext cx="94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因特网</a:t>
            </a:r>
          </a:p>
        </p:txBody>
      </p:sp>
      <p:sp>
        <p:nvSpPr>
          <p:cNvPr id="11288" name="Text Box 76"/>
          <p:cNvSpPr txBox="1">
            <a:spLocks noChangeArrowheads="1"/>
          </p:cNvSpPr>
          <p:nvPr/>
        </p:nvSpPr>
        <p:spPr bwMode="auto">
          <a:xfrm>
            <a:off x="4021138" y="25114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控制连接</a:t>
            </a:r>
          </a:p>
        </p:txBody>
      </p:sp>
      <p:sp>
        <p:nvSpPr>
          <p:cNvPr id="11289" name="Text Box 77"/>
          <p:cNvSpPr txBox="1">
            <a:spLocks noChangeArrowheads="1"/>
          </p:cNvSpPr>
          <p:nvPr/>
        </p:nvSpPr>
        <p:spPr bwMode="auto">
          <a:xfrm>
            <a:off x="4021138" y="5003800"/>
            <a:ext cx="1200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数据连接</a:t>
            </a:r>
          </a:p>
        </p:txBody>
      </p:sp>
      <p:sp>
        <p:nvSpPr>
          <p:cNvPr id="11290" name="Line 78"/>
          <p:cNvSpPr>
            <a:spLocks noChangeShapeType="1"/>
          </p:cNvSpPr>
          <p:nvPr/>
        </p:nvSpPr>
        <p:spPr bwMode="auto">
          <a:xfrm flipH="1" flipV="1">
            <a:off x="3322638" y="4419600"/>
            <a:ext cx="960437" cy="68262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1" name="Line 79"/>
          <p:cNvSpPr>
            <a:spLocks noChangeShapeType="1"/>
          </p:cNvSpPr>
          <p:nvPr/>
        </p:nvSpPr>
        <p:spPr bwMode="auto">
          <a:xfrm flipV="1">
            <a:off x="4895850" y="4419600"/>
            <a:ext cx="1047750" cy="68262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Line 80"/>
          <p:cNvSpPr>
            <a:spLocks noChangeShapeType="1"/>
          </p:cNvSpPr>
          <p:nvPr/>
        </p:nvSpPr>
        <p:spPr bwMode="auto">
          <a:xfrm>
            <a:off x="4808538" y="2959100"/>
            <a:ext cx="1135062" cy="681038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Line 81"/>
          <p:cNvSpPr>
            <a:spLocks noChangeShapeType="1"/>
          </p:cNvSpPr>
          <p:nvPr/>
        </p:nvSpPr>
        <p:spPr bwMode="auto">
          <a:xfrm flipH="1">
            <a:off x="3235325" y="2959100"/>
            <a:ext cx="1047750" cy="681038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3887788" cy="71278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ea typeface="楷体_GB2312" pitchFamily="49" charset="-122"/>
              </a:rPr>
              <a:t> 两个不同的端口号</a:t>
            </a:r>
            <a:r>
              <a:rPr lang="zh-CN" altLang="en-US" sz="3200" smtClean="0"/>
              <a:t> 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8424862" cy="43211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 sz="2600" smtClean="0"/>
              <a:t> </a:t>
            </a:r>
            <a:r>
              <a:rPr lang="zh-CN" altLang="en-US" sz="2500" b="1" smtClean="0">
                <a:ea typeface="楷体_GB2312" pitchFamily="49" charset="-122"/>
              </a:rPr>
              <a:t>当客户进程向服务器进程发出建立连接请求时，要寻找连接服务器进程的熟知端口</a:t>
            </a:r>
            <a:r>
              <a:rPr lang="en-US" altLang="zh-CN" sz="2500" b="1" smtClean="0">
                <a:ea typeface="楷体_GB2312" pitchFamily="49" charset="-122"/>
              </a:rPr>
              <a:t>(21)</a:t>
            </a:r>
            <a:r>
              <a:rPr lang="zh-CN" altLang="en-US" sz="2500" b="1" smtClean="0">
                <a:ea typeface="楷体_GB2312" pitchFamily="49" charset="-122"/>
              </a:rPr>
              <a:t>，同时还要告诉服务器进程自己的另一个端口号码，用于建立数据传送连接。</a:t>
            </a:r>
          </a:p>
          <a:p>
            <a:pPr algn="just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 sz="2500" b="1" smtClean="0">
                <a:ea typeface="楷体_GB2312" pitchFamily="49" charset="-122"/>
              </a:rPr>
              <a:t>接着，服务器进程用自己传送数据的熟知端口</a:t>
            </a:r>
            <a:r>
              <a:rPr lang="en-US" altLang="zh-CN" sz="2500" b="1" smtClean="0">
                <a:ea typeface="楷体_GB2312" pitchFamily="49" charset="-122"/>
              </a:rPr>
              <a:t>(20)</a:t>
            </a:r>
            <a:r>
              <a:rPr lang="zh-CN" altLang="en-US" sz="2500" b="1" smtClean="0">
                <a:ea typeface="楷体_GB2312" pitchFamily="49" charset="-122"/>
              </a:rPr>
              <a:t>与客户进程所提供的端口号码建立数据传送连接。</a:t>
            </a:r>
          </a:p>
          <a:p>
            <a:pPr algn="just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 sz="2500" b="1" smtClean="0">
                <a:ea typeface="楷体_GB2312" pitchFamily="49" charset="-122"/>
              </a:rPr>
              <a:t>由于</a:t>
            </a:r>
            <a:r>
              <a:rPr lang="en-US" altLang="zh-CN" sz="2500" b="1" smtClean="0">
                <a:ea typeface="楷体_GB2312" pitchFamily="49" charset="-122"/>
              </a:rPr>
              <a:t>FTP</a:t>
            </a:r>
            <a:r>
              <a:rPr lang="zh-CN" altLang="en-US" sz="2500" b="1" smtClean="0">
                <a:ea typeface="楷体_GB2312" pitchFamily="49" charset="-122"/>
              </a:rPr>
              <a:t>使用了两个不同的端口号，所以数据连接与控制连接不会发生混乱。</a:t>
            </a: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261654-F9CD-4311-B7D7-45FDFF77BBF0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32EF81-90B2-4294-8B8E-4D043F0ADCA6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grpSp>
        <p:nvGrpSpPr>
          <p:cNvPr id="497668" name="Group 4"/>
          <p:cNvGrpSpPr>
            <a:grpSpLocks/>
          </p:cNvGrpSpPr>
          <p:nvPr/>
        </p:nvGrpSpPr>
        <p:grpSpPr bwMode="auto">
          <a:xfrm>
            <a:off x="468313" y="1268413"/>
            <a:ext cx="7559675" cy="3455987"/>
            <a:chOff x="295" y="799"/>
            <a:chExt cx="4762" cy="2177"/>
          </a:xfrm>
        </p:grpSpPr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295" y="2296"/>
              <a:ext cx="4762" cy="680"/>
              <a:chOff x="295" y="2251"/>
              <a:chExt cx="4762" cy="680"/>
            </a:xfrm>
          </p:grpSpPr>
          <p:sp>
            <p:nvSpPr>
              <p:cNvPr id="13320" name="AutoShape 6"/>
              <p:cNvSpPr>
                <a:spLocks noChangeArrowheads="1"/>
              </p:cNvSpPr>
              <p:nvPr/>
            </p:nvSpPr>
            <p:spPr bwMode="auto">
              <a:xfrm>
                <a:off x="295" y="2251"/>
                <a:ext cx="4762" cy="680"/>
              </a:xfrm>
              <a:prstGeom prst="wedgeRoundRectCallout">
                <a:avLst>
                  <a:gd name="adj1" fmla="val -47333"/>
                  <a:gd name="adj2" fmla="val -273088"/>
                  <a:gd name="adj3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>
                  <a:latin typeface="Tahoma" panose="020B0604030504040204" pitchFamily="34" charset="0"/>
                </a:endParaRPr>
              </a:p>
            </p:txBody>
          </p:sp>
          <p:sp>
            <p:nvSpPr>
              <p:cNvPr id="13321" name="Text Box 7"/>
              <p:cNvSpPr txBox="1">
                <a:spLocks noChangeArrowheads="1"/>
              </p:cNvSpPr>
              <p:nvPr/>
            </p:nvSpPr>
            <p:spPr bwMode="auto">
              <a:xfrm>
                <a:off x="385" y="2301"/>
                <a:ext cx="453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[01] </a:t>
                </a:r>
                <a:r>
                  <a:rPr lang="zh-CN" altLang="en-US" sz="28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用户要用 </a:t>
                </a:r>
                <a:r>
                  <a:rPr lang="en-US" altLang="zh-CN" sz="28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FTP </a:t>
                </a:r>
                <a:r>
                  <a:rPr lang="zh-CN" altLang="en-US" sz="28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和远地主机</a:t>
                </a:r>
                <a:r>
                  <a:rPr lang="en-US" altLang="zh-CN" sz="28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(</a:t>
                </a:r>
                <a:r>
                  <a:rPr lang="zh-CN" altLang="en-US" sz="28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网络信息中心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    </a:t>
                </a:r>
                <a:r>
                  <a:rPr lang="en-US" altLang="zh-CN" sz="28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NIC </a:t>
                </a:r>
                <a:r>
                  <a:rPr lang="zh-CN" altLang="en-US" sz="28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上的主机</a:t>
                </a:r>
                <a:r>
                  <a:rPr lang="en-US" altLang="zh-CN" sz="28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)</a:t>
                </a:r>
                <a:r>
                  <a:rPr lang="zh-CN" altLang="en-US" sz="28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建立连接。 </a:t>
                </a:r>
              </a:p>
            </p:txBody>
          </p:sp>
        </p:grpSp>
        <p:sp>
          <p:nvSpPr>
            <p:cNvPr id="13319" name="Line 8"/>
            <p:cNvSpPr>
              <a:spLocks noChangeShapeType="1"/>
            </p:cNvSpPr>
            <p:nvPr/>
          </p:nvSpPr>
          <p:spPr bwMode="auto">
            <a:xfrm>
              <a:off x="703" y="799"/>
              <a:ext cx="145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237413" cy="6953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zh-CN" altLang="en-US" sz="3400" smtClean="0"/>
              <a:t> </a:t>
            </a:r>
            <a:r>
              <a:rPr lang="en-US" altLang="zh-CN" sz="3400" smtClean="0"/>
              <a:t>FTP </a:t>
            </a:r>
            <a:r>
              <a:rPr lang="zh-CN" altLang="en-US" sz="3400" smtClean="0"/>
              <a:t>的屏幕信息举例 </a:t>
            </a: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0E0BD6-47F4-4D53-9E64-67A734ECCC61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71463" y="908050"/>
            <a:ext cx="8621712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[01] </a:t>
            </a:r>
            <a:r>
              <a:rPr kumimoji="1" lang="en-US" altLang="zh-CN" sz="2000" b="1">
                <a:latin typeface="Courier New" panose="02070309020205020404" pitchFamily="49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[03] 220 nic FTP server (Sunos 4.1)ready.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[04] Name: </a:t>
            </a:r>
            <a:r>
              <a:rPr kumimoji="1" lang="en-US" altLang="zh-CN" sz="2000" b="1">
                <a:latin typeface="Courier New" panose="02070309020205020404" pitchFamily="49" charset="0"/>
              </a:rPr>
              <a:t>anonymous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[05] 331 Guest login ok, send ident as password.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[06] Password: </a:t>
            </a:r>
            <a:r>
              <a:rPr kumimoji="1" lang="en-US" altLang="zh-CN" sz="2000" b="1">
                <a:latin typeface="Courier New" panose="02070309020205020404" pitchFamily="49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[08]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cd rfc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[10]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get rfc1261.txt nicinfo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local: nicinfo remote: rfc1261.txt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[14] ftp&gt; </a:t>
            </a:r>
            <a:r>
              <a:rPr kumimoji="1" lang="en-US" altLang="zh-CN" sz="2000" b="1">
                <a:latin typeface="Courier New" panose="02070309020205020404" pitchFamily="49" charset="0"/>
              </a:rPr>
              <a:t>quit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Courier New" panose="02070309020205020404" pitchFamily="49" charset="0"/>
              </a:rPr>
              <a:t>[15] 221 Goodbye.</a:t>
            </a:r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468313" y="3573463"/>
            <a:ext cx="6264275" cy="719137"/>
          </a:xfrm>
          <a:prstGeom prst="wedgeRoundRectCallout">
            <a:avLst>
              <a:gd name="adj1" fmla="val -46782"/>
              <a:gd name="adj2" fmla="val -342495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611188" y="3652838"/>
            <a:ext cx="6110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[02]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FTP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发出的连接成功信息。 </a:t>
            </a:r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1116013" y="1557338"/>
            <a:ext cx="367188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++ 初步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++ 初步" id="{6DFD752B-3019-43AF-9E16-2C17FB180799}" vid="{28EDF487-3E81-4BC9-9874-6D6B42F827F9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 初步</Template>
  <TotalTime>406</TotalTime>
  <Words>3093</Words>
  <Application>Microsoft Office PowerPoint</Application>
  <PresentationFormat>全屏显示(4:3)</PresentationFormat>
  <Paragraphs>377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Verdana</vt:lpstr>
      <vt:lpstr>宋体</vt:lpstr>
      <vt:lpstr>Arial</vt:lpstr>
      <vt:lpstr>Wingdings</vt:lpstr>
      <vt:lpstr>Times New Roman</vt:lpstr>
      <vt:lpstr>楷体_GB2312</vt:lpstr>
      <vt:lpstr>华文新魏</vt:lpstr>
      <vt:lpstr>黑体</vt:lpstr>
      <vt:lpstr>Courier New</vt:lpstr>
      <vt:lpstr>Tahoma</vt:lpstr>
      <vt:lpstr>微软雅黑</vt:lpstr>
      <vt:lpstr>C++ 初步</vt:lpstr>
      <vt:lpstr>自定义设计方案</vt:lpstr>
      <vt:lpstr>Visio 2000 Drawing</vt:lpstr>
      <vt:lpstr>FTP</vt:lpstr>
      <vt:lpstr>文件传输的工作过程 </vt:lpstr>
      <vt:lpstr>PowerPoint 演示文稿</vt:lpstr>
      <vt:lpstr>FTP的工作步骤</vt:lpstr>
      <vt:lpstr>两个连接</vt:lpstr>
      <vt:lpstr>FTP 使用的两个 TCP 连接 </vt:lpstr>
      <vt:lpstr> 两个不同的端口号 </vt:lpstr>
      <vt:lpstr> FTP 的屏幕信息举例 </vt:lpstr>
      <vt:lpstr> FTP 的屏幕信息举例 </vt:lpstr>
      <vt:lpstr> FTP 的屏幕信息举例 </vt:lpstr>
      <vt:lpstr> FTP 的屏幕信息举例 </vt:lpstr>
      <vt:lpstr> FTP 的屏幕信息举例 </vt:lpstr>
      <vt:lpstr> FTP 的屏幕信息举例 </vt:lpstr>
      <vt:lpstr> FTP 的屏幕信息举例 </vt:lpstr>
      <vt:lpstr> FTP 的屏幕信息举例 </vt:lpstr>
      <vt:lpstr> FTP 的屏幕信息举例 </vt:lpstr>
      <vt:lpstr> FTP 的屏幕信息举例 </vt:lpstr>
      <vt:lpstr> FTP 的屏幕信息举例 </vt:lpstr>
      <vt:lpstr> FTP 的屏幕信息举例 </vt:lpstr>
      <vt:lpstr> FTP 的屏幕信息举例 </vt:lpstr>
      <vt:lpstr> FTP 的屏幕信息举例 </vt:lpstr>
      <vt:lpstr> FTP 的屏幕信息举例 </vt:lpstr>
      <vt:lpstr> FTP服务器</vt:lpstr>
    </vt:vector>
  </TitlesOfParts>
  <Company>tup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NTKO</cp:lastModifiedBy>
  <cp:revision>138</cp:revision>
  <cp:lastPrinted>1601-01-01T00:00:00Z</cp:lastPrinted>
  <dcterms:created xsi:type="dcterms:W3CDTF">2003-05-27T06:14:28Z</dcterms:created>
  <dcterms:modified xsi:type="dcterms:W3CDTF">2022-08-21T05:52:32Z</dcterms:modified>
</cp:coreProperties>
</file>