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1" r:id="rId1"/>
    <p:sldMasterId id="2147483733" r:id="rId2"/>
  </p:sldMasterIdLst>
  <p:notesMasterIdLst>
    <p:notesMasterId r:id="rId19"/>
  </p:notesMasterIdLst>
  <p:handoutMasterIdLst>
    <p:handoutMasterId r:id="rId20"/>
  </p:handoutMasterIdLst>
  <p:sldIdLst>
    <p:sldId id="258" r:id="rId3"/>
    <p:sldId id="579" r:id="rId4"/>
    <p:sldId id="580" r:id="rId5"/>
    <p:sldId id="581" r:id="rId6"/>
    <p:sldId id="394" r:id="rId7"/>
    <p:sldId id="592" r:id="rId8"/>
    <p:sldId id="588" r:id="rId9"/>
    <p:sldId id="593" r:id="rId10"/>
    <p:sldId id="589" r:id="rId11"/>
    <p:sldId id="594" r:id="rId12"/>
    <p:sldId id="590" r:id="rId13"/>
    <p:sldId id="595" r:id="rId14"/>
    <p:sldId id="591" r:id="rId15"/>
    <p:sldId id="597" r:id="rId16"/>
    <p:sldId id="598" r:id="rId17"/>
    <p:sldId id="59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0E8"/>
    <a:srgbClr val="CC0000"/>
    <a:srgbClr val="FF9933"/>
    <a:srgbClr val="FFCC00"/>
    <a:srgbClr val="516FA7"/>
    <a:srgbClr val="F7F7F7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1" autoAdjust="0"/>
    <p:restoredTop sz="89708" autoAdjust="0"/>
  </p:normalViewPr>
  <p:slideViewPr>
    <p:cSldViewPr>
      <p:cViewPr varScale="1">
        <p:scale>
          <a:sx n="85" d="100"/>
          <a:sy n="85" d="100"/>
        </p:scale>
        <p:origin x="58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048611DD-EC30-4419-97F1-529255FA4D1E}" type="datetime1">
              <a:rPr lang="zh-CN" altLang="en-US"/>
              <a:pPr>
                <a:defRPr/>
              </a:pPr>
              <a:t>2024/4/19</a:t>
            </a:fld>
            <a:endParaRPr lang="en-US" altLang="zh-CN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C43A327-C882-4FEB-992D-D368F5F976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810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45D5758-2857-4DD5-8F5A-10D6C61BCD25}" type="datetime1">
              <a:rPr lang="zh-CN" altLang="en-US"/>
              <a:pPr>
                <a:defRPr/>
              </a:pPr>
              <a:t>2024/4/19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9395A9-D5E0-48AE-9E4B-81E79C5E9E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4914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108E95-D099-4A46-B407-16FA4B12B036}" type="datetime1">
              <a:rPr lang="zh-CN" altLang="en-US" smtClean="0"/>
              <a:pPr>
                <a:spcBef>
                  <a:spcPct val="0"/>
                </a:spcBef>
              </a:pPr>
              <a:t>2024/4/19</a:t>
            </a:fld>
            <a:endParaRPr lang="en-US" altLang="zh-CN" smtClean="0"/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680108-6364-4929-BAAC-E88FF9A2C3E4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2072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5B657E-364A-462C-B9D8-6EABE8E7CF14}" type="datetime1">
              <a:rPr lang="zh-CN" altLang="en-US" smtClean="0"/>
              <a:pPr>
                <a:spcBef>
                  <a:spcPct val="0"/>
                </a:spcBef>
              </a:pPr>
              <a:t>2024/4/19</a:t>
            </a:fld>
            <a:endParaRPr lang="en-US" altLang="zh-CN" smtClean="0"/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9A3ED1-1B8D-4837-A2B5-BFA06724529C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95841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22BBDC-F60E-419F-96F3-55941B03F53C}" type="datetime1">
              <a:rPr lang="zh-CN" altLang="en-US" smtClean="0"/>
              <a:pPr>
                <a:spcBef>
                  <a:spcPct val="0"/>
                </a:spcBef>
              </a:pPr>
              <a:t>2024/4/19</a:t>
            </a:fld>
            <a:endParaRPr lang="en-US" altLang="zh-CN" smtClean="0"/>
          </a:p>
        </p:txBody>
      </p:sp>
      <p:sp>
        <p:nvSpPr>
          <p:cNvPr id="11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7141C4-A599-4CF2-B2E6-B8220A6531DA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8151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8B94D8-DC1D-42AB-9BF2-BEFCBC47DAB4}" type="datetime1">
              <a:rPr lang="zh-CN" altLang="en-US" smtClean="0"/>
              <a:pPr>
                <a:spcBef>
                  <a:spcPct val="0"/>
                </a:spcBef>
              </a:pPr>
              <a:t>2024/4/19</a:t>
            </a:fld>
            <a:endParaRPr lang="en-US" altLang="zh-CN" smtClean="0"/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434E22-3A52-4A8E-9328-D2DA8E2252D6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472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itchFamily="18" charset="0"/>
              </a:rPr>
              <a:t>河海大学计算机与信息学院计算机科学与技术系</a:t>
            </a:r>
            <a:endParaRPr kumimoji="1" lang="en-US" altLang="zh-CN" sz="100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8" name="Picture 15" descr="邓体字徽（白色透明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248765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2975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877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8596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8309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8AD5E-9D27-402D-8329-BB39D8132A8E}" type="datetime11">
              <a:rPr lang="zh-CN" altLang="en-US"/>
              <a:pPr>
                <a:defRPr/>
              </a:pPr>
              <a:t>21:15:56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B8D1B-5665-40CF-8380-9523034E64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25274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D435E-F7CB-4AA5-B086-8ACCC8F21662}" type="datetime11">
              <a:rPr lang="zh-CN" altLang="en-US"/>
              <a:pPr>
                <a:defRPr/>
              </a:pPr>
              <a:t>21:15:56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118B5-D166-416D-8364-40BFF2AA76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805157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FFCAA-65B6-4C3F-BC1D-23EEA7107953}" type="datetime11">
              <a:rPr lang="zh-CN" altLang="en-US"/>
              <a:pPr>
                <a:defRPr/>
              </a:pPr>
              <a:t>21:15:56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9B656-4BEB-4FF5-8715-471F78875B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19257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85A6D-936D-4B51-99FD-C64AC822E277}" type="datetime11">
              <a:rPr lang="zh-CN" altLang="en-US"/>
              <a:pPr>
                <a:defRPr/>
              </a:pPr>
              <a:t>21:15:56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07F-74FB-4C0C-A53B-65F58C7F52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643662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54EE3-0408-4D4D-A224-0497E88F6DB0}" type="datetime11">
              <a:rPr lang="zh-CN" altLang="en-US"/>
              <a:pPr>
                <a:defRPr/>
              </a:pPr>
              <a:t>21:15:56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8E07B-CBEB-4DB6-A15C-7495B16724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697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61EBD-7766-4109-A155-3CD2E3CAA922}" type="datetime11">
              <a:rPr lang="zh-CN" altLang="en-US"/>
              <a:pPr>
                <a:defRPr/>
              </a:pPr>
              <a:t>21:15:56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E04A9-61DC-4FFD-A374-74F27FC6B4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5578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09577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CF75E-DA74-445E-8B00-C6469499A544}" type="datetime11">
              <a:rPr lang="zh-CN" altLang="en-US"/>
              <a:pPr>
                <a:defRPr/>
              </a:pPr>
              <a:t>21:15:56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BB0F8-8854-41A1-B82A-072072BB91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190413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F4A9E-7196-4263-B1EB-95A3B6A169D2}" type="datetime11">
              <a:rPr lang="zh-CN" altLang="en-US"/>
              <a:pPr>
                <a:defRPr/>
              </a:pPr>
              <a:t>21:15:56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C86CC-8DB8-477D-A514-A79DFB7FB7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800847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9CD41-7E68-4180-B354-D31CFFDB6AAE}" type="datetime11">
              <a:rPr lang="zh-CN" altLang="en-US"/>
              <a:pPr>
                <a:defRPr/>
              </a:pPr>
              <a:t>21:15:56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5D5C3-4F62-44D8-B69E-00F528B408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730318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246EA-524D-4F04-9460-03CCDF154C18}" type="datetime11">
              <a:rPr lang="zh-CN" altLang="en-US"/>
              <a:pPr>
                <a:defRPr/>
              </a:pPr>
              <a:t>21:15:56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01836-0F7A-4921-AA1D-4857440040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313983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5A328-43AC-490F-BF34-F1EAC12D8AF0}" type="datetime11">
              <a:rPr lang="zh-CN" altLang="en-US"/>
              <a:pPr>
                <a:defRPr/>
              </a:pPr>
              <a:t>21:15:56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B0861-8D49-4642-A087-261CC4639C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4905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703641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2935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9885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9526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85051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9136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256827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itchFamily="18" charset="0"/>
              </a:rPr>
              <a:t>河海大学计算机与信息学院计算机科学与技术系 </a:t>
            </a:r>
            <a:endParaRPr kumimoji="1" lang="en-US" altLang="zh-CN" sz="100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030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1032" name="Picture 15" descr="邓体字徽（白色透明）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F293FBDA-BF13-4645-AB6A-692781CFBC05}" type="datetime11">
              <a:rPr lang="zh-CN" altLang="en-US"/>
              <a:pPr>
                <a:defRPr/>
              </a:pPr>
              <a:t>21:15:56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CFA28CC-DB88-4123-B8CA-8607E133E3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2"/>
          <p:cNvSpPr txBox="1">
            <a:spLocks noChangeArrowheads="1"/>
          </p:cNvSpPr>
          <p:nvPr/>
        </p:nvSpPr>
        <p:spPr bwMode="auto">
          <a:xfrm>
            <a:off x="2627313" y="5157788"/>
            <a:ext cx="453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黑体" panose="02010609060101010101" pitchFamily="49" charset="-122"/>
              </a:rPr>
              <a:t>河海大学计算机与信息学院</a:t>
            </a:r>
          </a:p>
        </p:txBody>
      </p:sp>
      <p:sp>
        <p:nvSpPr>
          <p:cNvPr id="6147" name="Text Box 14"/>
          <p:cNvSpPr txBox="1">
            <a:spLocks noChangeArrowheads="1"/>
          </p:cNvSpPr>
          <p:nvPr/>
        </p:nvSpPr>
        <p:spPr bwMode="auto">
          <a:xfrm>
            <a:off x="3492500" y="5734050"/>
            <a:ext cx="288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fld id="{0729B0D7-EF59-4B2F-A7BB-A525A9D29648}" type="datetime3"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t>2024年4月19日星期五</a:t>
            </a:fld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8" name="Text Box 15"/>
          <p:cNvSpPr txBox="1">
            <a:spLocks noChangeArrowheads="1"/>
          </p:cNvSpPr>
          <p:nvPr/>
        </p:nvSpPr>
        <p:spPr bwMode="auto">
          <a:xfrm>
            <a:off x="611188" y="3500438"/>
            <a:ext cx="8208962" cy="628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</a:t>
            </a:r>
          </a:p>
        </p:txBody>
      </p:sp>
      <p:sp>
        <p:nvSpPr>
          <p:cNvPr id="6149" name="Text Box 16"/>
          <p:cNvSpPr txBox="1">
            <a:spLocks noChangeArrowheads="1"/>
          </p:cNvSpPr>
          <p:nvPr/>
        </p:nvSpPr>
        <p:spPr bwMode="auto">
          <a:xfrm>
            <a:off x="971550" y="1773238"/>
            <a:ext cx="4033838" cy="482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计算机专业课程</a:t>
            </a:r>
            <a:endParaRPr kumimoji="1" lang="en-US" altLang="zh-CN" sz="32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60104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648"/>
            <a:ext cx="914400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240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66675"/>
            <a:ext cx="4210050" cy="288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539750" y="1052513"/>
            <a:ext cx="264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DHCP</a:t>
            </a:r>
            <a:r>
              <a:rPr kumimoji="1" lang="zh-CN" altLang="en-US" sz="28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交互过程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17412" name="矩形 4"/>
          <p:cNvSpPr>
            <a:spLocks noChangeArrowheads="1"/>
          </p:cNvSpPr>
          <p:nvPr/>
        </p:nvSpPr>
        <p:spPr bwMode="auto">
          <a:xfrm>
            <a:off x="509588" y="1981200"/>
            <a:ext cx="4259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0070C0"/>
                </a:solidFill>
              </a:rPr>
              <a:t>④服务器确定租约（服务器发</a:t>
            </a:r>
            <a:r>
              <a:rPr lang="en-US" altLang="zh-CN" sz="2400" dirty="0" smtClean="0">
                <a:solidFill>
                  <a:srgbClr val="0070C0"/>
                </a:solidFill>
              </a:rPr>
              <a:t>DHCPACK</a:t>
            </a:r>
            <a:r>
              <a:rPr lang="zh-CN" altLang="en-US" sz="2400" dirty="0" smtClean="0">
                <a:solidFill>
                  <a:srgbClr val="0070C0"/>
                </a:solidFill>
              </a:rPr>
              <a:t>广播</a:t>
            </a:r>
            <a:r>
              <a:rPr lang="zh-CN" altLang="en-US" sz="2400" dirty="0">
                <a:solidFill>
                  <a:srgbClr val="0070C0"/>
                </a:solidFill>
              </a:rPr>
              <a:t>包）。</a:t>
            </a:r>
          </a:p>
        </p:txBody>
      </p:sp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323528" y="3369734"/>
            <a:ext cx="8642350" cy="300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/>
              <a:t>DHCP</a:t>
            </a:r>
            <a:r>
              <a:rPr lang="zh-CN" altLang="en-US" dirty="0"/>
              <a:t>服务器接收到</a:t>
            </a:r>
            <a:r>
              <a:rPr lang="en-US" altLang="zh-CN" dirty="0"/>
              <a:t>DHCPREQUEST</a:t>
            </a:r>
            <a:r>
              <a:rPr lang="zh-CN" altLang="en-US" dirty="0"/>
              <a:t>消息后，以</a:t>
            </a:r>
            <a:r>
              <a:rPr lang="en-US" altLang="zh-CN" dirty="0"/>
              <a:t>DHCPACK</a:t>
            </a:r>
            <a:r>
              <a:rPr lang="zh-CN" altLang="en-US" dirty="0"/>
              <a:t>消息的形式向客户机广播成功的确认，该消息包含有</a:t>
            </a:r>
            <a:r>
              <a:rPr lang="en-US" altLang="zh-CN" dirty="0"/>
              <a:t>IP</a:t>
            </a:r>
            <a:r>
              <a:rPr lang="zh-CN" altLang="en-US" dirty="0"/>
              <a:t>地址的有效租约和其他可能配置的信息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虽然</a:t>
            </a:r>
            <a:r>
              <a:rPr lang="zh-CN" altLang="en-US" dirty="0"/>
              <a:t>服务器确认了客户机的租约请求，但是客户机还没有收到服务器的</a:t>
            </a:r>
            <a:r>
              <a:rPr lang="en-US" altLang="zh-CN" dirty="0"/>
              <a:t>DHCPACK</a:t>
            </a:r>
            <a:r>
              <a:rPr lang="zh-CN" altLang="en-US" dirty="0"/>
              <a:t>消息，所以服务器仍然使用自己的</a:t>
            </a:r>
            <a:r>
              <a:rPr lang="en-US" altLang="zh-CN" dirty="0"/>
              <a:t>IP</a:t>
            </a:r>
            <a:r>
              <a:rPr lang="zh-CN" altLang="en-US" dirty="0"/>
              <a:t>地址作为源地址，使用</a:t>
            </a:r>
            <a:r>
              <a:rPr lang="en-US" altLang="zh-CN" dirty="0"/>
              <a:t>UDP67</a:t>
            </a:r>
            <a:r>
              <a:rPr lang="zh-CN" altLang="en-US" dirty="0"/>
              <a:t>端口作为源端口，使用</a:t>
            </a:r>
            <a:r>
              <a:rPr lang="en-US" altLang="zh-CN" dirty="0"/>
              <a:t>255.255.255.255</a:t>
            </a:r>
            <a:r>
              <a:rPr lang="zh-CN" altLang="en-US" dirty="0"/>
              <a:t>作为目标地址，使用</a:t>
            </a:r>
            <a:r>
              <a:rPr lang="en-US" altLang="zh-CN" dirty="0"/>
              <a:t>UDP68</a:t>
            </a:r>
            <a:r>
              <a:rPr lang="zh-CN" altLang="en-US" dirty="0"/>
              <a:t>端口作为目的端口来广播</a:t>
            </a:r>
            <a:r>
              <a:rPr lang="en-US" altLang="zh-CN" dirty="0"/>
              <a:t>DHCPACK</a:t>
            </a:r>
            <a:r>
              <a:rPr lang="zh-CN" altLang="en-US" dirty="0"/>
              <a:t>信息。当客户机收到</a:t>
            </a:r>
            <a:r>
              <a:rPr lang="en-US" altLang="zh-CN" dirty="0"/>
              <a:t>DHCPACK</a:t>
            </a:r>
            <a:r>
              <a:rPr lang="zh-CN" altLang="en-US" dirty="0"/>
              <a:t>消息时，它就配置了</a:t>
            </a:r>
            <a:r>
              <a:rPr lang="en-US" altLang="zh-CN" dirty="0"/>
              <a:t>IP</a:t>
            </a:r>
            <a:r>
              <a:rPr lang="zh-CN" altLang="en-US" dirty="0"/>
              <a:t>地址，完成了</a:t>
            </a:r>
            <a:r>
              <a:rPr lang="en-US" altLang="zh-CN" dirty="0"/>
              <a:t>TCP/IP</a:t>
            </a:r>
            <a:r>
              <a:rPr lang="zh-CN" altLang="en-US" dirty="0"/>
              <a:t>的初始化。</a:t>
            </a:r>
          </a:p>
        </p:txBody>
      </p:sp>
      <p:sp>
        <p:nvSpPr>
          <p:cNvPr id="17414" name="矩形 1"/>
          <p:cNvSpPr>
            <a:spLocks noChangeArrowheads="1"/>
          </p:cNvSpPr>
          <p:nvPr/>
        </p:nvSpPr>
        <p:spPr bwMode="auto">
          <a:xfrm>
            <a:off x="7034213" y="1506538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9144000" cy="4488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75" y="853506"/>
            <a:ext cx="9161675" cy="60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257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539750" y="1052513"/>
            <a:ext cx="75328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DHCP</a:t>
            </a:r>
            <a:r>
              <a:rPr kumimoji="1" lang="zh-CN" altLang="en-US" sz="2800" b="1" dirty="0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交互</a:t>
            </a:r>
            <a:r>
              <a:rPr kumimoji="1" lang="zh-CN" altLang="en-US" sz="2800" b="1" dirty="0" smtClean="0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过程（</a:t>
            </a:r>
            <a:r>
              <a:rPr kumimoji="1" lang="en-US" altLang="zh-CN" sz="2800" b="1" dirty="0" smtClean="0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192.168.0.1</a:t>
            </a:r>
            <a:r>
              <a:rPr kumimoji="1" lang="zh-CN" altLang="en-US" sz="2800" b="1" dirty="0" smtClean="0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800" b="1" dirty="0" smtClean="0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DHCP</a:t>
            </a:r>
            <a:r>
              <a:rPr kumimoji="1" lang="zh-CN" altLang="en-US" sz="2800" b="1" dirty="0" smtClean="0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服务器）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  <p:pic>
        <p:nvPicPr>
          <p:cNvPr id="1945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00213"/>
            <a:ext cx="8785225" cy="295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3419872" y="2996952"/>
            <a:ext cx="1923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 smtClean="0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DHCP</a:t>
            </a:r>
            <a:r>
              <a:rPr kumimoji="1" lang="zh-CN" altLang="en-US" sz="2800" b="1" dirty="0" smtClean="0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4005064"/>
            <a:ext cx="7952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+mj-ea"/>
                <a:ea typeface="+mj-ea"/>
                <a:cs typeface="Times New Roman" panose="02020603050405020304" pitchFamily="18" charset="0"/>
              </a:rPr>
              <a:t>华</a:t>
            </a:r>
            <a:r>
              <a:rPr kumimoji="1" lang="zh-CN" altLang="en-US" b="1" dirty="0" smtClean="0">
                <a:latin typeface="+mj-ea"/>
                <a:ea typeface="+mj-ea"/>
                <a:cs typeface="Times New Roman" panose="02020603050405020304" pitchFamily="18" charset="0"/>
              </a:rPr>
              <a:t>为设备的</a:t>
            </a:r>
            <a:r>
              <a:rPr kumimoji="1" lang="en-US" altLang="zh-CN" b="1" dirty="0" err="1" smtClean="0">
                <a:latin typeface="+mj-ea"/>
                <a:ea typeface="+mj-ea"/>
                <a:cs typeface="Times New Roman" panose="02020603050405020304" pitchFamily="18" charset="0"/>
              </a:rPr>
              <a:t>dhcp</a:t>
            </a:r>
            <a:r>
              <a:rPr kumimoji="1" lang="zh-CN" altLang="en-US" b="1" dirty="0" smtClean="0">
                <a:latin typeface="+mj-ea"/>
                <a:ea typeface="+mj-ea"/>
                <a:cs typeface="Times New Roman" panose="02020603050405020304" pitchFamily="18" charset="0"/>
              </a:rPr>
              <a:t>下发有两种方式：调用全局地址池和调用接口地址池</a:t>
            </a:r>
            <a:endParaRPr lang="zh-CN" altLang="en-US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048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8672" y="0"/>
            <a:ext cx="6890925" cy="389645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 smtClean="0"/>
              <a:t>[Huawei]undo info-center enable</a:t>
            </a:r>
            <a:endParaRPr lang="en-US" altLang="zh-CN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Huawei]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</a:p>
          <a:p>
            <a:pPr>
              <a:lnSpc>
                <a:spcPct val="120000"/>
              </a:lnSpc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[Huawei-GigabitEthernet0/0/1]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192.168.1.254 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  <a:p>
            <a:pPr>
              <a:lnSpc>
                <a:spcPct val="120000"/>
              </a:lnSpc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[Huawei]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pool  </a:t>
            </a:r>
            <a:r>
              <a:rPr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dhcpool</a:t>
            </a:r>
            <a:endParaRPr lang="zh-CN" alt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Huawei-</a:t>
            </a:r>
            <a:r>
              <a:rPr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-pool-</a:t>
            </a:r>
            <a:r>
              <a:rPr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dhcpool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]network 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192.168.10.0 mask 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</a:t>
            </a:r>
          </a:p>
          <a:p>
            <a:pPr>
              <a:lnSpc>
                <a:spcPct val="120000"/>
              </a:lnSpc>
            </a:pPr>
            <a:r>
              <a:rPr lang="en-US" altLang="zh-CN" sz="1800" dirty="0" smtClean="0">
                <a:latin typeface="Arial Unicode MS" panose="020B0604020202020204" pitchFamily="34" charset="-122"/>
              </a:rPr>
              <a:t>[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Huawei-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-pool-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dhcpool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</a:t>
            </a:r>
            <a:r>
              <a:rPr lang="zh-CN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-ip-address 192.168.1.1 192.168.1.100 </a:t>
            </a:r>
            <a:endParaRPr lang="zh-CN" alt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Huawei-</a:t>
            </a:r>
            <a:r>
              <a:rPr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-pool-</a:t>
            </a:r>
            <a:r>
              <a:rPr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dhcpool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]gateway-list 192.168.10.254</a:t>
            </a:r>
          </a:p>
          <a:p>
            <a:pPr>
              <a:lnSpc>
                <a:spcPct val="120000"/>
              </a:lnSpc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Huawei-</a:t>
            </a:r>
            <a:r>
              <a:rPr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-pool-</a:t>
            </a:r>
            <a:r>
              <a:rPr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dhcpool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-list 192.168.10.200</a:t>
            </a:r>
          </a:p>
          <a:p>
            <a:pPr>
              <a:lnSpc>
                <a:spcPct val="120000"/>
              </a:lnSpc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Huawei-</a:t>
            </a:r>
            <a:r>
              <a:rPr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-pool-</a:t>
            </a:r>
            <a:r>
              <a:rPr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dhcpool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]dis </a:t>
            </a:r>
            <a:r>
              <a:rPr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thiss</a:t>
            </a:r>
            <a:endParaRPr lang="zh-CN" alt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[Huawei-</a:t>
            </a:r>
            <a:r>
              <a:rPr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-pool-</a:t>
            </a:r>
            <a:r>
              <a:rPr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dhcpool</a:t>
            </a:r>
            <a:r>
              <a:rPr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]q</a:t>
            </a:r>
            <a:endParaRPr lang="zh-CN" alt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[Huawei]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g0/0/1</a:t>
            </a:r>
            <a:endParaRPr lang="zh-CN" alt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[Huawei-GigabitEthernet0/0/1]</a:t>
            </a:r>
            <a:r>
              <a:rPr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global</a:t>
            </a:r>
            <a:endParaRPr lang="zh-CN" alt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" y="3896450"/>
            <a:ext cx="4752528" cy="273277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52180" y="509870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接口选择模式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785773" y="2890278"/>
            <a:ext cx="4181727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全局选择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）将接口设置为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err="1" smtClean="0"/>
              <a:t>dhcp</a:t>
            </a:r>
            <a:r>
              <a:rPr lang="en-US" altLang="zh-CN" dirty="0" smtClean="0"/>
              <a:t> select global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）创建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缓冲池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）服务器设置成 </a:t>
            </a:r>
            <a:r>
              <a:rPr lang="en-US" altLang="zh-CN" dirty="0" err="1" smtClean="0"/>
              <a:t>dhcp</a:t>
            </a:r>
            <a:r>
              <a:rPr lang="en-US" altLang="zh-CN" dirty="0" smtClean="0"/>
              <a:t> enable</a:t>
            </a:r>
          </a:p>
        </p:txBody>
      </p:sp>
      <p:sp>
        <p:nvSpPr>
          <p:cNvPr id="8" name="矩形 7"/>
          <p:cNvSpPr/>
          <p:nvPr/>
        </p:nvSpPr>
        <p:spPr>
          <a:xfrm>
            <a:off x="4785774" y="4869160"/>
            <a:ext cx="4181727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/>
              <a:t>接口接收到一个</a:t>
            </a:r>
            <a:r>
              <a:rPr lang="en-US" altLang="zh-CN" dirty="0" err="1"/>
              <a:t>dhcp</a:t>
            </a:r>
            <a:r>
              <a:rPr lang="zh-CN" altLang="en-US" dirty="0"/>
              <a:t>请求时，找到</a:t>
            </a:r>
            <a:r>
              <a:rPr lang="en-US" altLang="zh-CN" dirty="0" err="1"/>
              <a:t>ip</a:t>
            </a:r>
            <a:r>
              <a:rPr lang="zh-CN" altLang="en-US" dirty="0"/>
              <a:t>缓冲池的地址前缀与自己的地址前缀相同的缓冲池，并进行地址分配。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4097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7506157" cy="18651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[Huawei]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[Huawei-GigabitEthernet0/0/1]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192.168.1.254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[Huawei-GigabitEthernet0/0/1]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[Huawei-GigabitEthernet0/0/1]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excluded-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-address 192.168.10.2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[Huawei-GigabitEthernet0/0/1]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lease day 7 hour 0 minute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[Huawei-GigabitEthernet0/0/1]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-list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128"/>
            <a:ext cx="4752528" cy="360330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58786" y="116632"/>
            <a:ext cx="2185214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接口选择模式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全局选择模式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73156" y="2276872"/>
            <a:ext cx="4181727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接口</a:t>
            </a:r>
            <a:r>
              <a:rPr lang="zh-CN" altLang="en-US" dirty="0" smtClean="0"/>
              <a:t>选择模式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）将接口设置为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en-US" altLang="zh-CN" dirty="0" err="1" smtClean="0"/>
              <a:t>dhcp</a:t>
            </a:r>
            <a:r>
              <a:rPr lang="en-US" altLang="zh-CN" dirty="0" smtClean="0"/>
              <a:t> select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）创建接口的地址池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）服务器设置成 </a:t>
            </a:r>
            <a:r>
              <a:rPr lang="en-US" altLang="zh-CN" dirty="0" err="1" smtClean="0"/>
              <a:t>dhcp</a:t>
            </a:r>
            <a:r>
              <a:rPr lang="en-US" altLang="zh-CN" dirty="0" smtClean="0"/>
              <a:t> enable</a:t>
            </a:r>
          </a:p>
        </p:txBody>
      </p:sp>
      <p:sp>
        <p:nvSpPr>
          <p:cNvPr id="8" name="矩形 7"/>
          <p:cNvSpPr/>
          <p:nvPr/>
        </p:nvSpPr>
        <p:spPr>
          <a:xfrm>
            <a:off x="4752528" y="4293096"/>
            <a:ext cx="4181727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/>
              <a:t>接口接收到一个</a:t>
            </a:r>
            <a:r>
              <a:rPr lang="en-US" altLang="zh-CN" dirty="0" err="1"/>
              <a:t>dhcp</a:t>
            </a:r>
            <a:r>
              <a:rPr lang="zh-CN" altLang="en-US" dirty="0"/>
              <a:t>请求时</a:t>
            </a:r>
            <a:r>
              <a:rPr lang="zh-CN" altLang="en-US" dirty="0" smtClean="0"/>
              <a:t>，以自己的地址为网关，从接口地址池中选择</a:t>
            </a:r>
            <a:r>
              <a:rPr lang="en-US" altLang="zh-CN" dirty="0" smtClean="0"/>
              <a:t>IP</a:t>
            </a:r>
            <a:r>
              <a:rPr lang="zh-CN" altLang="en-US" dirty="0" smtClean="0"/>
              <a:t>并分配。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03957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11188" y="3141663"/>
            <a:ext cx="853281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DHCP: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Dynamic Host Configuration Protocol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动态主机配置协议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45354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DHCP</a:t>
            </a:r>
            <a:r>
              <a:rPr kumimoji="1" lang="zh-CN" altLang="en-US" sz="24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是一个局域网的网络协议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68313" y="1844675"/>
            <a:ext cx="8424862" cy="27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服务器管理一段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地址，计算机需要上网时，登录到服务器就可以自动获取一个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地址以及相应的网络设置。通常被用于大型局域网中。主要的作用是集中管理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地址，使网络环境中的主机动态获得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地址，掩码，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GateWay(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网关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地址以及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DNS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服务器地址等， 避免自行设置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地址造成冲突，同时提升地址的使用效率。</a:t>
            </a:r>
          </a:p>
        </p:txBody>
      </p:sp>
      <p:pic>
        <p:nvPicPr>
          <p:cNvPr id="1024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4100513"/>
            <a:ext cx="2752725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3816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DHCP</a:t>
            </a:r>
            <a:r>
              <a:rPr kumimoji="1" lang="zh-CN" altLang="en-US" sz="24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1" lang="en-US" altLang="zh-CN" sz="24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C/S</a:t>
            </a:r>
            <a:r>
              <a:rPr kumimoji="1" lang="zh-CN" altLang="en-US" sz="24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模式工作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323850" y="1844675"/>
            <a:ext cx="850265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主机地址的动态分配任务由网络主机驱动，当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DHCP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服务器收到来自网络主机申请地址的信息时，会向网络主机发送相关的地址配置等信息，以实现网络主机地址信息的动态配置。</a:t>
            </a:r>
          </a:p>
        </p:txBody>
      </p:sp>
      <p:pic>
        <p:nvPicPr>
          <p:cNvPr id="12292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3429000"/>
            <a:ext cx="3276600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66675"/>
            <a:ext cx="4210050" cy="288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矩形 3"/>
          <p:cNvSpPr>
            <a:spLocks noChangeArrowheads="1"/>
          </p:cNvSpPr>
          <p:nvPr/>
        </p:nvSpPr>
        <p:spPr bwMode="auto">
          <a:xfrm>
            <a:off x="539750" y="1052513"/>
            <a:ext cx="264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DHCP</a:t>
            </a:r>
            <a:r>
              <a:rPr kumimoji="1" lang="zh-CN" altLang="en-US" sz="28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交互过程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14340" name="矩形 4"/>
          <p:cNvSpPr>
            <a:spLocks noChangeArrowheads="1"/>
          </p:cNvSpPr>
          <p:nvPr/>
        </p:nvSpPr>
        <p:spPr bwMode="auto">
          <a:xfrm>
            <a:off x="314325" y="3068638"/>
            <a:ext cx="849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70C0"/>
                </a:solidFill>
              </a:rPr>
              <a:t>①客户机请求</a:t>
            </a:r>
            <a:r>
              <a:rPr lang="en-US" altLang="zh-CN" sz="2400">
                <a:solidFill>
                  <a:srgbClr val="0070C0"/>
                </a:solidFill>
              </a:rPr>
              <a:t>IP</a:t>
            </a:r>
            <a:r>
              <a:rPr lang="zh-CN" altLang="en-US" sz="2400">
                <a:solidFill>
                  <a:srgbClr val="0070C0"/>
                </a:solidFill>
              </a:rPr>
              <a:t>（客户机发</a:t>
            </a:r>
            <a:r>
              <a:rPr lang="en-US" altLang="zh-CN" sz="2400">
                <a:solidFill>
                  <a:srgbClr val="0070C0"/>
                </a:solidFill>
              </a:rPr>
              <a:t>DHCPDISCOVER</a:t>
            </a:r>
            <a:r>
              <a:rPr lang="zh-CN" altLang="en-US" sz="2400">
                <a:solidFill>
                  <a:srgbClr val="0070C0"/>
                </a:solidFill>
              </a:rPr>
              <a:t>广播包）；</a:t>
            </a:r>
          </a:p>
        </p:txBody>
      </p:sp>
      <p:sp>
        <p:nvSpPr>
          <p:cNvPr id="14341" name="矩形 5"/>
          <p:cNvSpPr>
            <a:spLocks noChangeArrowheads="1"/>
          </p:cNvSpPr>
          <p:nvPr/>
        </p:nvSpPr>
        <p:spPr bwMode="auto">
          <a:xfrm>
            <a:off x="322263" y="3652838"/>
            <a:ext cx="86423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/>
              <a:t>当一个DHCP客户机启动时，会自动将自己的</a:t>
            </a:r>
            <a:r>
              <a:rPr lang="zh-CN" altLang="en-US" dirty="0">
                <a:solidFill>
                  <a:srgbClr val="0070C0"/>
                </a:solidFill>
              </a:rPr>
              <a:t>IP地址配置成0.0.0.0</a:t>
            </a:r>
            <a:r>
              <a:rPr lang="zh-CN" altLang="en-US" dirty="0"/>
              <a:t>，使用0.0.0.0的地址作为源地址，使用UDP68端口作为源端口，使用255.255.255.255作为目标地址，使用UDP67端口作为目的端口来广播请求IP地址信息。广播信息中包括</a:t>
            </a:r>
            <a:r>
              <a:rPr lang="en-US" altLang="zh-CN" dirty="0"/>
              <a:t>DHCP</a:t>
            </a:r>
            <a:r>
              <a:rPr lang="zh-CN" altLang="en-US" dirty="0"/>
              <a:t>客户机的</a:t>
            </a:r>
            <a:r>
              <a:rPr lang="en-US" altLang="zh-CN" dirty="0"/>
              <a:t>MAC</a:t>
            </a:r>
            <a:r>
              <a:rPr lang="zh-CN" altLang="en-US" dirty="0"/>
              <a:t>地址和计算机名，以便使</a:t>
            </a:r>
            <a:r>
              <a:rPr lang="en-US" altLang="zh-CN" dirty="0"/>
              <a:t>DHCP</a:t>
            </a:r>
            <a:r>
              <a:rPr lang="zh-CN" altLang="en-US" dirty="0"/>
              <a:t>服务器能确定是哪个客户机发送的请求。</a:t>
            </a:r>
          </a:p>
        </p:txBody>
      </p:sp>
      <p:sp>
        <p:nvSpPr>
          <p:cNvPr id="14342" name="矩形 6"/>
          <p:cNvSpPr>
            <a:spLocks noChangeArrowheads="1"/>
          </p:cNvSpPr>
          <p:nvPr/>
        </p:nvSpPr>
        <p:spPr bwMode="auto">
          <a:xfrm>
            <a:off x="6156325" y="7302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60212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640"/>
            <a:ext cx="914400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522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66675"/>
            <a:ext cx="4210050" cy="288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矩形 3"/>
          <p:cNvSpPr>
            <a:spLocks noChangeArrowheads="1"/>
          </p:cNvSpPr>
          <p:nvPr/>
        </p:nvSpPr>
        <p:spPr bwMode="auto">
          <a:xfrm>
            <a:off x="539750" y="1052513"/>
            <a:ext cx="264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DHCP</a:t>
            </a:r>
            <a:r>
              <a:rPr kumimoji="1" lang="zh-CN" altLang="en-US" sz="2800" b="1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交互过程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15364" name="矩形 4"/>
          <p:cNvSpPr>
            <a:spLocks noChangeArrowheads="1"/>
          </p:cNvSpPr>
          <p:nvPr/>
        </p:nvSpPr>
        <p:spPr bwMode="auto">
          <a:xfrm>
            <a:off x="495300" y="1865313"/>
            <a:ext cx="42481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70C0"/>
                </a:solidFill>
              </a:rPr>
              <a:t>②服务器响应（服务器发</a:t>
            </a:r>
            <a:r>
              <a:rPr lang="en-US" altLang="zh-CN" sz="2400">
                <a:solidFill>
                  <a:srgbClr val="0070C0"/>
                </a:solidFill>
              </a:rPr>
              <a:t>DHCPOFFER</a:t>
            </a:r>
            <a:r>
              <a:rPr lang="zh-CN" altLang="en-US" sz="2400">
                <a:solidFill>
                  <a:srgbClr val="0070C0"/>
                </a:solidFill>
              </a:rPr>
              <a:t>广播包）；</a:t>
            </a:r>
          </a:p>
        </p:txBody>
      </p:sp>
      <p:sp>
        <p:nvSpPr>
          <p:cNvPr id="15365" name="矩形 5"/>
          <p:cNvSpPr>
            <a:spLocks noChangeArrowheads="1"/>
          </p:cNvSpPr>
          <p:nvPr/>
        </p:nvSpPr>
        <p:spPr bwMode="auto">
          <a:xfrm>
            <a:off x="323850" y="3236913"/>
            <a:ext cx="86423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DHCP</a:t>
            </a:r>
            <a:r>
              <a:rPr lang="zh-CN" altLang="en-US" dirty="0"/>
              <a:t>服务器接收到客户机请求</a:t>
            </a:r>
            <a:r>
              <a:rPr lang="en-US" altLang="zh-CN" dirty="0"/>
              <a:t>IP</a:t>
            </a:r>
            <a:r>
              <a:rPr lang="zh-CN" altLang="en-US" dirty="0"/>
              <a:t>地址的信息时，就在</a:t>
            </a:r>
            <a:r>
              <a:rPr lang="en-US" altLang="zh-CN" dirty="0"/>
              <a:t>IP</a:t>
            </a:r>
            <a:r>
              <a:rPr lang="zh-CN" altLang="en-US" dirty="0"/>
              <a:t>地址池中查找合法的</a:t>
            </a:r>
            <a:r>
              <a:rPr lang="en-US" altLang="zh-CN" dirty="0"/>
              <a:t>IP</a:t>
            </a:r>
            <a:r>
              <a:rPr lang="zh-CN" altLang="en-US" dirty="0"/>
              <a:t>地址提供给客户机。如果有，</a:t>
            </a:r>
            <a:r>
              <a:rPr lang="en-US" altLang="zh-CN" dirty="0"/>
              <a:t>DHCP</a:t>
            </a:r>
            <a:r>
              <a:rPr lang="zh-CN" altLang="en-US" dirty="0"/>
              <a:t>服务器就将此</a:t>
            </a:r>
            <a:r>
              <a:rPr lang="en-US" altLang="zh-CN" dirty="0"/>
              <a:t>IP</a:t>
            </a:r>
            <a:r>
              <a:rPr lang="zh-CN" altLang="en-US" dirty="0"/>
              <a:t>地址做上标记，加入到</a:t>
            </a:r>
            <a:r>
              <a:rPr lang="en-US" altLang="zh-CN" dirty="0"/>
              <a:t>DHCPOFFER</a:t>
            </a:r>
            <a:r>
              <a:rPr lang="zh-CN" altLang="en-US" dirty="0"/>
              <a:t>的消息中，然后</a:t>
            </a:r>
            <a:r>
              <a:rPr lang="en-US" altLang="zh-CN" dirty="0"/>
              <a:t>DHCP</a:t>
            </a:r>
            <a:r>
              <a:rPr lang="zh-CN" altLang="en-US" dirty="0"/>
              <a:t>服务器就广播一则包括下列信息的</a:t>
            </a:r>
            <a:r>
              <a:rPr lang="en-US" altLang="zh-CN" dirty="0"/>
              <a:t>DHCPOFFER</a:t>
            </a:r>
            <a:r>
              <a:rPr lang="zh-CN" altLang="en-US" dirty="0"/>
              <a:t>消息：</a:t>
            </a:r>
            <a:r>
              <a:rPr lang="en-US" altLang="zh-CN" dirty="0">
                <a:solidFill>
                  <a:srgbClr val="0070C0"/>
                </a:solidFill>
              </a:rPr>
              <a:t>DHCP</a:t>
            </a:r>
            <a:r>
              <a:rPr lang="zh-CN" altLang="en-US" dirty="0">
                <a:solidFill>
                  <a:srgbClr val="0070C0"/>
                </a:solidFill>
              </a:rPr>
              <a:t>客户机的</a:t>
            </a:r>
            <a:r>
              <a:rPr lang="en-US" altLang="zh-CN" dirty="0">
                <a:solidFill>
                  <a:srgbClr val="0070C0"/>
                </a:solidFill>
              </a:rPr>
              <a:t>MAC</a:t>
            </a:r>
            <a:r>
              <a:rPr lang="zh-CN" altLang="en-US" dirty="0">
                <a:solidFill>
                  <a:srgbClr val="0070C0"/>
                </a:solidFill>
              </a:rPr>
              <a:t>地址；</a:t>
            </a:r>
            <a:r>
              <a:rPr lang="en-US" altLang="zh-CN" dirty="0">
                <a:solidFill>
                  <a:srgbClr val="0070C0"/>
                </a:solidFill>
              </a:rPr>
              <a:t>DHCP</a:t>
            </a:r>
            <a:r>
              <a:rPr lang="zh-CN" altLang="en-US" dirty="0">
                <a:solidFill>
                  <a:srgbClr val="0070C0"/>
                </a:solidFill>
              </a:rPr>
              <a:t>服务器提供的合法</a:t>
            </a:r>
            <a:r>
              <a:rPr lang="en-US" altLang="zh-CN" dirty="0">
                <a:solidFill>
                  <a:srgbClr val="0070C0"/>
                </a:solidFill>
              </a:rPr>
              <a:t>IP</a:t>
            </a:r>
            <a:r>
              <a:rPr lang="zh-CN" altLang="en-US" dirty="0">
                <a:solidFill>
                  <a:srgbClr val="0070C0"/>
                </a:solidFill>
              </a:rPr>
              <a:t>地址；子网掩码；默认网关（路由）；租约的期限；</a:t>
            </a:r>
            <a:r>
              <a:rPr lang="en-US" altLang="zh-CN" dirty="0">
                <a:solidFill>
                  <a:srgbClr val="0070C0"/>
                </a:solidFill>
              </a:rPr>
              <a:t>DHCP</a:t>
            </a:r>
            <a:r>
              <a:rPr lang="zh-CN" altLang="en-US" dirty="0">
                <a:solidFill>
                  <a:srgbClr val="0070C0"/>
                </a:solidFill>
              </a:rPr>
              <a:t>服务器的</a:t>
            </a:r>
            <a:r>
              <a:rPr lang="en-US" altLang="zh-CN" dirty="0">
                <a:solidFill>
                  <a:srgbClr val="0070C0"/>
                </a:solidFill>
              </a:rPr>
              <a:t>IP</a:t>
            </a:r>
            <a:r>
              <a:rPr lang="zh-CN" altLang="en-US" dirty="0">
                <a:solidFill>
                  <a:srgbClr val="0070C0"/>
                </a:solidFill>
              </a:rPr>
              <a:t>地址</a:t>
            </a:r>
            <a:r>
              <a:rPr lang="zh-CN" altLang="en-US" dirty="0"/>
              <a:t>。因为</a:t>
            </a:r>
            <a:r>
              <a:rPr lang="en-US" altLang="zh-CN" dirty="0"/>
              <a:t>DHCP</a:t>
            </a:r>
            <a:r>
              <a:rPr lang="zh-CN" altLang="en-US" dirty="0"/>
              <a:t>客户机还没有</a:t>
            </a:r>
            <a:r>
              <a:rPr lang="en-US" altLang="zh-CN" dirty="0"/>
              <a:t>IP</a:t>
            </a:r>
            <a:r>
              <a:rPr lang="zh-CN" altLang="en-US" dirty="0"/>
              <a:t>地址，所以</a:t>
            </a:r>
            <a:r>
              <a:rPr lang="en-US" altLang="zh-CN" dirty="0"/>
              <a:t>DHCP</a:t>
            </a:r>
            <a:r>
              <a:rPr lang="zh-CN" altLang="en-US" dirty="0"/>
              <a:t>服务器使用自己的</a:t>
            </a:r>
            <a:r>
              <a:rPr lang="en-US" altLang="zh-CN" dirty="0"/>
              <a:t>IP</a:t>
            </a:r>
            <a:r>
              <a:rPr lang="zh-CN" altLang="en-US" dirty="0"/>
              <a:t>地址作为源地址，使用</a:t>
            </a:r>
            <a:r>
              <a:rPr lang="en-US" altLang="zh-CN" dirty="0"/>
              <a:t>UDP67</a:t>
            </a:r>
            <a:r>
              <a:rPr lang="zh-CN" altLang="en-US" dirty="0"/>
              <a:t>端口作为源端口，使用</a:t>
            </a:r>
            <a:r>
              <a:rPr lang="en-US" altLang="zh-CN" dirty="0"/>
              <a:t>255.255.255.255</a:t>
            </a:r>
            <a:r>
              <a:rPr lang="zh-CN" altLang="en-US" dirty="0"/>
              <a:t>作为目标地址，使用</a:t>
            </a:r>
            <a:r>
              <a:rPr lang="en-US" altLang="zh-CN" dirty="0"/>
              <a:t>UDP68</a:t>
            </a:r>
            <a:r>
              <a:rPr lang="zh-CN" altLang="en-US" dirty="0"/>
              <a:t>端口作为目的端口来广播</a:t>
            </a:r>
            <a:r>
              <a:rPr lang="en-US" altLang="zh-CN" dirty="0"/>
              <a:t>DHCPOFFER</a:t>
            </a:r>
            <a:r>
              <a:rPr lang="zh-CN" altLang="en-US" dirty="0"/>
              <a:t>信息。</a:t>
            </a:r>
          </a:p>
        </p:txBody>
      </p:sp>
      <p:sp>
        <p:nvSpPr>
          <p:cNvPr id="15366" name="矩形 1"/>
          <p:cNvSpPr>
            <a:spLocks noChangeArrowheads="1"/>
          </p:cNvSpPr>
          <p:nvPr/>
        </p:nvSpPr>
        <p:spPr bwMode="auto">
          <a:xfrm>
            <a:off x="7058025" y="65246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60212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648"/>
            <a:ext cx="9180512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21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-27384"/>
            <a:ext cx="4210050" cy="288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7" name="矩形 3"/>
          <p:cNvSpPr>
            <a:spLocks noChangeArrowheads="1"/>
          </p:cNvSpPr>
          <p:nvPr/>
        </p:nvSpPr>
        <p:spPr bwMode="auto">
          <a:xfrm>
            <a:off x="539750" y="1052513"/>
            <a:ext cx="264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DHCP</a:t>
            </a:r>
            <a:r>
              <a:rPr kumimoji="1" lang="zh-CN" altLang="en-US" sz="2800" b="1" dirty="0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交互过程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16388" name="矩形 4"/>
          <p:cNvSpPr>
            <a:spLocks noChangeArrowheads="1"/>
          </p:cNvSpPr>
          <p:nvPr/>
        </p:nvSpPr>
        <p:spPr bwMode="auto">
          <a:xfrm>
            <a:off x="322263" y="1782763"/>
            <a:ext cx="40433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70C0"/>
                </a:solidFill>
              </a:rPr>
              <a:t>③客户机选择</a:t>
            </a:r>
            <a:r>
              <a:rPr lang="en-US" altLang="zh-CN" sz="2400">
                <a:solidFill>
                  <a:srgbClr val="0070C0"/>
                </a:solidFill>
              </a:rPr>
              <a:t>IP</a:t>
            </a:r>
            <a:r>
              <a:rPr lang="zh-CN" altLang="en-US" sz="2400">
                <a:solidFill>
                  <a:srgbClr val="0070C0"/>
                </a:solidFill>
              </a:rPr>
              <a:t>（客户机发</a:t>
            </a:r>
            <a:r>
              <a:rPr lang="en-US" altLang="zh-CN" sz="2400">
                <a:solidFill>
                  <a:srgbClr val="0070C0"/>
                </a:solidFill>
              </a:rPr>
              <a:t>DHCPREQUEST</a:t>
            </a:r>
            <a:r>
              <a:rPr lang="zh-CN" altLang="en-US" sz="2400">
                <a:solidFill>
                  <a:srgbClr val="0070C0"/>
                </a:solidFill>
              </a:rPr>
              <a:t>广播包）；</a:t>
            </a:r>
          </a:p>
        </p:txBody>
      </p:sp>
      <p:sp>
        <p:nvSpPr>
          <p:cNvPr id="16389" name="矩形 5"/>
          <p:cNvSpPr>
            <a:spLocks noChangeArrowheads="1"/>
          </p:cNvSpPr>
          <p:nvPr/>
        </p:nvSpPr>
        <p:spPr bwMode="auto">
          <a:xfrm>
            <a:off x="333375" y="2922588"/>
            <a:ext cx="86423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 smtClean="0"/>
              <a:t>    DHCP</a:t>
            </a:r>
            <a:r>
              <a:rPr lang="zh-CN" altLang="en-US" dirty="0"/>
              <a:t>客户</a:t>
            </a:r>
            <a:r>
              <a:rPr lang="zh-CN" altLang="en-US" dirty="0" smtClean="0"/>
              <a:t>机从接收</a:t>
            </a:r>
            <a:r>
              <a:rPr lang="zh-CN" altLang="en-US" dirty="0"/>
              <a:t>到的第一个</a:t>
            </a:r>
            <a:r>
              <a:rPr lang="en-US" altLang="zh-CN" dirty="0"/>
              <a:t>DHCPOFFER</a:t>
            </a:r>
            <a:r>
              <a:rPr lang="zh-CN" altLang="en-US" dirty="0"/>
              <a:t>消息中选择</a:t>
            </a:r>
            <a:r>
              <a:rPr lang="en-US" altLang="zh-CN" dirty="0"/>
              <a:t>IP</a:t>
            </a:r>
            <a:r>
              <a:rPr lang="zh-CN" altLang="en-US" dirty="0" smtClean="0"/>
              <a:t>地址。</a:t>
            </a:r>
            <a:endParaRPr lang="en-US" altLang="zh-CN" dirty="0" smtClean="0"/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    客户</a:t>
            </a:r>
            <a:r>
              <a:rPr lang="zh-CN" altLang="en-US" dirty="0"/>
              <a:t>机将</a:t>
            </a:r>
            <a:r>
              <a:rPr lang="en-US" altLang="zh-CN" dirty="0"/>
              <a:t>DHCPREQUEST</a:t>
            </a:r>
            <a:r>
              <a:rPr lang="zh-CN" altLang="en-US" dirty="0"/>
              <a:t>消息广播到所有的</a:t>
            </a:r>
            <a:r>
              <a:rPr lang="en-US" altLang="zh-CN" dirty="0"/>
              <a:t>DHCP</a:t>
            </a:r>
            <a:r>
              <a:rPr lang="zh-CN" altLang="en-US" dirty="0"/>
              <a:t>服务器，表明它接受提供的内容。</a:t>
            </a:r>
            <a:r>
              <a:rPr lang="en-US" altLang="zh-CN" dirty="0"/>
              <a:t>DHCPREQUEST</a:t>
            </a:r>
            <a:r>
              <a:rPr lang="zh-CN" altLang="en-US" dirty="0"/>
              <a:t>消息包括为该客户机提供</a:t>
            </a:r>
            <a:r>
              <a:rPr lang="en-US" altLang="zh-CN" dirty="0"/>
              <a:t>IP</a:t>
            </a:r>
            <a:r>
              <a:rPr lang="zh-CN" altLang="en-US" dirty="0"/>
              <a:t>配置的服务器</a:t>
            </a:r>
            <a:r>
              <a:rPr lang="zh-CN" altLang="en-US" dirty="0" smtClean="0"/>
              <a:t>的服务标识符（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地址）。</a:t>
            </a:r>
            <a:r>
              <a:rPr lang="en-US" altLang="zh-CN" dirty="0"/>
              <a:t>DHCP</a:t>
            </a:r>
            <a:r>
              <a:rPr lang="zh-CN" altLang="en-US" dirty="0"/>
              <a:t>服务器查看服务器标识符字段，以确定它是否被选择为客户机提供</a:t>
            </a:r>
            <a:r>
              <a:rPr lang="en-US" altLang="zh-CN" dirty="0"/>
              <a:t>IP</a:t>
            </a:r>
            <a:r>
              <a:rPr lang="zh-CN" altLang="en-US" dirty="0"/>
              <a:t>地址，如果那些</a:t>
            </a:r>
            <a:r>
              <a:rPr lang="en-US" altLang="zh-CN" dirty="0"/>
              <a:t>DHCPOFFER</a:t>
            </a:r>
            <a:r>
              <a:rPr lang="zh-CN" altLang="en-US" dirty="0"/>
              <a:t>被拒绝，则</a:t>
            </a:r>
            <a:r>
              <a:rPr lang="en-US" altLang="zh-CN" dirty="0"/>
              <a:t>DHCP</a:t>
            </a:r>
            <a:r>
              <a:rPr lang="zh-CN" altLang="en-US" dirty="0"/>
              <a:t>服务器会取消对</a:t>
            </a:r>
            <a:r>
              <a:rPr lang="en-US" altLang="zh-CN" dirty="0"/>
              <a:t>IP</a:t>
            </a:r>
            <a:r>
              <a:rPr lang="zh-CN" altLang="en-US" dirty="0"/>
              <a:t>的保留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20000"/>
              </a:lnSpc>
            </a:pPr>
            <a:r>
              <a:rPr lang="zh-CN" altLang="en-US" dirty="0" smtClean="0"/>
              <a:t>    在</a:t>
            </a:r>
            <a:r>
              <a:rPr lang="zh-CN" altLang="en-US" dirty="0"/>
              <a:t>客户机选择</a:t>
            </a:r>
            <a:r>
              <a:rPr lang="en-US" altLang="zh-CN" dirty="0"/>
              <a:t>IP</a:t>
            </a:r>
            <a:r>
              <a:rPr lang="zh-CN" altLang="en-US" dirty="0"/>
              <a:t>的过程中，虽然客户机选择了</a:t>
            </a:r>
            <a:r>
              <a:rPr lang="en-US" altLang="zh-CN" dirty="0"/>
              <a:t>IP</a:t>
            </a:r>
            <a:r>
              <a:rPr lang="zh-CN" altLang="en-US" dirty="0"/>
              <a:t>地址，但是还没有配置</a:t>
            </a:r>
            <a:r>
              <a:rPr lang="en-US" altLang="zh-CN" dirty="0"/>
              <a:t>IP</a:t>
            </a:r>
            <a:r>
              <a:rPr lang="zh-CN" altLang="en-US" dirty="0"/>
              <a:t>地址，所以客户机仍使用</a:t>
            </a:r>
            <a:r>
              <a:rPr lang="en-US" altLang="zh-CN" dirty="0"/>
              <a:t>0.0.0.0</a:t>
            </a:r>
            <a:r>
              <a:rPr lang="zh-CN" altLang="en-US" dirty="0"/>
              <a:t>作为源地址，使用</a:t>
            </a:r>
            <a:r>
              <a:rPr lang="en-US" altLang="zh-CN" dirty="0"/>
              <a:t>UDP68</a:t>
            </a:r>
            <a:r>
              <a:rPr lang="zh-CN" altLang="en-US" dirty="0"/>
              <a:t>端口作为源端口，使用</a:t>
            </a:r>
            <a:r>
              <a:rPr lang="en-US" altLang="zh-CN" dirty="0"/>
              <a:t>255.255.255.255</a:t>
            </a:r>
            <a:r>
              <a:rPr lang="zh-CN" altLang="en-US" dirty="0"/>
              <a:t>作为目标地址，使用</a:t>
            </a:r>
            <a:r>
              <a:rPr lang="en-US" altLang="zh-CN" dirty="0"/>
              <a:t>UDP67</a:t>
            </a:r>
            <a:r>
              <a:rPr lang="zh-CN" altLang="en-US" dirty="0"/>
              <a:t>端口作为目的端口来</a:t>
            </a:r>
            <a:r>
              <a:rPr lang="zh-CN" altLang="en-US" dirty="0">
                <a:solidFill>
                  <a:srgbClr val="0070C0"/>
                </a:solidFill>
              </a:rPr>
              <a:t>广播</a:t>
            </a:r>
            <a:r>
              <a:rPr lang="en-US" altLang="zh-CN" dirty="0">
                <a:solidFill>
                  <a:srgbClr val="0070C0"/>
                </a:solidFill>
              </a:rPr>
              <a:t>DHCPREQUEST</a:t>
            </a:r>
            <a:r>
              <a:rPr lang="zh-CN" altLang="en-US" dirty="0"/>
              <a:t>信息。</a:t>
            </a:r>
          </a:p>
        </p:txBody>
      </p:sp>
      <p:sp>
        <p:nvSpPr>
          <p:cNvPr id="16390" name="矩形 1"/>
          <p:cNvSpPr>
            <a:spLocks noChangeArrowheads="1"/>
          </p:cNvSpPr>
          <p:nvPr/>
        </p:nvSpPr>
        <p:spPr bwMode="auto">
          <a:xfrm>
            <a:off x="7342188" y="1176338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</a:rPr>
              <a:t>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5897</TotalTime>
  <Words>985</Words>
  <Application>Microsoft Office PowerPoint</Application>
  <PresentationFormat>全屏显示(4:3)</PresentationFormat>
  <Paragraphs>73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 Unicode MS</vt:lpstr>
      <vt:lpstr>黑体</vt:lpstr>
      <vt:lpstr>楷体_GB2312</vt:lpstr>
      <vt:lpstr>宋体</vt:lpstr>
      <vt:lpstr>Arial</vt:lpstr>
      <vt:lpstr>Times New Roman</vt:lpstr>
      <vt:lpstr>Verdana</vt:lpstr>
      <vt:lpstr>Wingdings</vt:lpstr>
      <vt:lpstr>Profile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wjm</cp:lastModifiedBy>
  <cp:revision>501</cp:revision>
  <dcterms:created xsi:type="dcterms:W3CDTF">1601-01-01T00:00:00Z</dcterms:created>
  <dcterms:modified xsi:type="dcterms:W3CDTF">2024-04-19T14:07:34Z</dcterms:modified>
</cp:coreProperties>
</file>