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1" r:id="rId1"/>
    <p:sldMasterId id="2147483733" r:id="rId2"/>
  </p:sldMasterIdLst>
  <p:notesMasterIdLst>
    <p:notesMasterId r:id="rId8"/>
  </p:notesMasterIdLst>
  <p:handoutMasterIdLst>
    <p:handoutMasterId r:id="rId9"/>
  </p:handoutMasterIdLst>
  <p:sldIdLst>
    <p:sldId id="258" r:id="rId3"/>
    <p:sldId id="611" r:id="rId4"/>
    <p:sldId id="612" r:id="rId5"/>
    <p:sldId id="615" r:id="rId6"/>
    <p:sldId id="61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0E8"/>
    <a:srgbClr val="CC0000"/>
    <a:srgbClr val="FF9933"/>
    <a:srgbClr val="FFCC00"/>
    <a:srgbClr val="516FA7"/>
    <a:srgbClr val="F7F7F7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1" autoAdjust="0"/>
    <p:restoredTop sz="89708" autoAdjust="0"/>
  </p:normalViewPr>
  <p:slideViewPr>
    <p:cSldViewPr>
      <p:cViewPr varScale="1">
        <p:scale>
          <a:sx n="85" d="100"/>
          <a:sy n="85" d="100"/>
        </p:scale>
        <p:origin x="13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3F70C21-BCA8-420C-8152-A26025C0F80D}" type="datetime1">
              <a:rPr lang="zh-CN" altLang="en-US"/>
              <a:pPr>
                <a:defRPr/>
              </a:pPr>
              <a:t>2024/4/10</a:t>
            </a:fld>
            <a:endParaRPr lang="en-US" altLang="zh-CN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53C323-CA38-48EA-993A-CD877FAA2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818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7F7BA67-2C52-475E-8C07-2C4A83020931}" type="datetime1">
              <a:rPr lang="zh-CN" altLang="en-US"/>
              <a:pPr>
                <a:defRPr/>
              </a:pPr>
              <a:t>2024/4/10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054BF7-4FDB-4FB2-B1AC-5D6B7D9663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1556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067C4B-E90B-4331-80F0-4B8D536AA645}" type="datetime1">
              <a:rPr lang="zh-CN" altLang="en-US" smtClean="0"/>
              <a:pPr>
                <a:spcBef>
                  <a:spcPct val="0"/>
                </a:spcBef>
              </a:pPr>
              <a:t>2024/4/10</a:t>
            </a:fld>
            <a:endParaRPr lang="en-US" altLang="zh-CN" smtClean="0"/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AF353A3-B97D-4E56-A3B4-56A3EB4F4E1E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737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DA851C-970C-41AE-942E-7DA4022EE0EE}" type="datetime1">
              <a:rPr lang="zh-CN" altLang="en-US" smtClean="0"/>
              <a:pPr>
                <a:spcBef>
                  <a:spcPct val="0"/>
                </a:spcBef>
              </a:pPr>
              <a:t>2024/4/10</a:t>
            </a:fld>
            <a:endParaRPr lang="en-US" altLang="zh-CN" smtClean="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DA8DEA-E1B0-4FE0-85F0-5F382FAF3DA9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5028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27AE5D-8213-4D1F-938E-301D2A1E388E}" type="datetime1">
              <a:rPr lang="zh-CN" altLang="en-US" smtClean="0"/>
              <a:pPr>
                <a:spcBef>
                  <a:spcPct val="0"/>
                </a:spcBef>
              </a:pPr>
              <a:t>2024/4/10</a:t>
            </a:fld>
            <a:endParaRPr lang="en-US" altLang="zh-CN" smtClean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32BC60-51A4-458C-A2B8-2D4A310D605F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222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A27AE5D-8213-4D1F-938E-301D2A1E388E}" type="datetime1">
              <a:rPr lang="zh-CN" altLang="en-US" smtClean="0"/>
              <a:pPr>
                <a:spcBef>
                  <a:spcPct val="0"/>
                </a:spcBef>
              </a:pPr>
              <a:t>2024/4/10</a:t>
            </a:fld>
            <a:endParaRPr lang="en-US" altLang="zh-CN" smtClean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32BC60-51A4-458C-A2B8-2D4A310D605F}" type="slidenum">
              <a:rPr lang="zh-CN" altLang="en-US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5027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9AFFBD-E489-4489-94E9-936AE6F36DBE}" type="datetime1">
              <a:rPr lang="zh-CN" altLang="en-US" smtClean="0"/>
              <a:pPr>
                <a:spcBef>
                  <a:spcPct val="0"/>
                </a:spcBef>
              </a:pPr>
              <a:t>2024/4/10</a:t>
            </a:fld>
            <a:endParaRPr lang="en-US" altLang="zh-CN" smtClean="0"/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0FE742-1FB3-4DA2-9980-425551A831D6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251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2627313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6640513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</a:rPr>
              <a:t>河海大学计算机与信息学院计算机科学与技术系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8" name="Picture 15" descr="邓体字徽（白色透明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766796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208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2219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024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3221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4DF7-DD1C-420F-98E0-339807F212D7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C4295-79FE-42AC-B24C-CE737B06E7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50137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85D91-BA93-4973-AED9-00231BE63D56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1B3AE-A03B-4512-B638-74188C8367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77668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376BF-0327-4039-9AB0-BA9CEAA9CF97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C7E5-C561-4E4F-83C0-E61A924587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29169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5ECE6-728C-4AEB-9AE3-C489F4D8E083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532C4-BDC1-41B7-8CB4-13473B294E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230440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53780-F21C-43CB-B5BA-B8DAB23374C3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9E657-BEE6-4A58-9A49-3526332B05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28097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4CF31-9C30-4BAE-ACF3-5AEFED1A56D5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BE902-9382-49D8-B045-15379ED72B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42733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98087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45181-86A3-4376-A6CF-8A5EEBC7474C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A6E80-563C-4F11-9F61-CC9C658F82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96606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56E65-92EB-4A95-BAC0-2A582EEF7864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58222-11B5-4B53-B0B9-794E14773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0316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A27A4-CE64-491E-819E-09CCC180855B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39773-F66D-4ED0-90B3-D7EA3B66B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25882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A99DE-637A-49CE-B754-934989AFF576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D8355-97D5-4B38-8B41-435B494619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386242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FA0F1-FE42-4C0B-9C8D-52FF01808982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B5CF8-A583-4EC0-BAF9-A4DF04232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03774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5276854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86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63566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4603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125999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68464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526313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zh-CN" altLang="en-US" sz="1000" smtClean="0">
                <a:solidFill>
                  <a:schemeClr val="bg1"/>
                </a:solidFill>
                <a:latin typeface="Times New Roman" pitchFamily="18" charset="0"/>
              </a:rPr>
              <a:t>河海大学计算机与信息学院计算机科学与技术系 </a:t>
            </a:r>
            <a:endParaRPr kumimoji="1" lang="en-US" altLang="zh-CN" sz="10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1030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484438" y="260350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smtClean="0">
                <a:solidFill>
                  <a:srgbClr val="F7F7F7"/>
                </a:solidFill>
                <a:ea typeface="楷体_GB2312" pitchFamily="49" charset="-122"/>
              </a:rPr>
              <a:t>计算机与信息学院</a:t>
            </a:r>
          </a:p>
        </p:txBody>
      </p:sp>
      <p:pic>
        <p:nvPicPr>
          <p:cNvPr id="1032" name="Picture 15" descr="邓体字徽（白色透明）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22320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548FB583-56CB-46F2-8F3D-E5C5A6B053C4}" type="datetime11">
              <a:rPr lang="zh-CN" altLang="en-US"/>
              <a:pPr>
                <a:defRPr/>
              </a:pPr>
              <a:t>23:27:02</a:t>
            </a:fld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1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66D4F1-8A8F-4817-AFFF-A39E38EBAD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ransition spd="slow"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2"/>
          <p:cNvSpPr txBox="1">
            <a:spLocks noChangeArrowheads="1"/>
          </p:cNvSpPr>
          <p:nvPr/>
        </p:nvSpPr>
        <p:spPr bwMode="auto">
          <a:xfrm>
            <a:off x="2627313" y="5157788"/>
            <a:ext cx="4537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河海大学计算机与信息学院</a:t>
            </a:r>
          </a:p>
        </p:txBody>
      </p:sp>
      <p:sp>
        <p:nvSpPr>
          <p:cNvPr id="6147" name="Text Box 14"/>
          <p:cNvSpPr txBox="1">
            <a:spLocks noChangeArrowheads="1"/>
          </p:cNvSpPr>
          <p:nvPr/>
        </p:nvSpPr>
        <p:spPr bwMode="auto">
          <a:xfrm>
            <a:off x="3492500" y="5734050"/>
            <a:ext cx="288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fld id="{968CD5C0-3CD2-4AD3-ADF5-6610ED9C78C1}" type="datetime3">
              <a:rPr lang="zh-CN" altLang="en-US" sz="1800" b="1">
                <a:latin typeface="黑体" panose="02010609060101010101" pitchFamily="49" charset="-122"/>
                <a:ea typeface="黑体" panose="02010609060101010101" pitchFamily="49" charset="-122"/>
              </a:rPr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t>2024年4月10日星期三</a:t>
            </a:fld>
            <a:endParaRPr lang="en-US" altLang="zh-CN" sz="1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Text Box 15"/>
          <p:cNvSpPr txBox="1">
            <a:spLocks noChangeArrowheads="1"/>
          </p:cNvSpPr>
          <p:nvPr/>
        </p:nvSpPr>
        <p:spPr bwMode="auto">
          <a:xfrm>
            <a:off x="611188" y="3500438"/>
            <a:ext cx="8208962" cy="6286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</a:p>
        </p:txBody>
      </p:sp>
      <p:sp>
        <p:nvSpPr>
          <p:cNvPr id="6149" name="Text Box 16"/>
          <p:cNvSpPr txBox="1">
            <a:spLocks noChangeArrowheads="1"/>
          </p:cNvSpPr>
          <p:nvPr/>
        </p:nvSpPr>
        <p:spPr bwMode="auto">
          <a:xfrm>
            <a:off x="971550" y="1773238"/>
            <a:ext cx="4033838" cy="4826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计算机专业课程</a:t>
            </a:r>
            <a:endParaRPr kumimoji="1" lang="en-US" altLang="zh-CN" sz="32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42988" y="1772816"/>
            <a:ext cx="640873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 dirty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NAT</a:t>
            </a:r>
            <a:r>
              <a:rPr kumimoji="1" lang="zh-CN" altLang="en-US" sz="3200" b="1" dirty="0">
                <a:solidFill>
                  <a:srgbClr val="2A10E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Network Address Translation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cs typeface="Times New Roman" panose="02020603050405020304" pitchFamily="18" charset="0"/>
              </a:rPr>
              <a:t>网络地址转换</a:t>
            </a:r>
            <a:endParaRPr kumimoji="1" lang="zh-CN" altLang="en-US" sz="3200" b="1" dirty="0">
              <a:solidFill>
                <a:srgbClr val="2A10E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矩形 1"/>
          <p:cNvSpPr>
            <a:spLocks noChangeArrowheads="1"/>
          </p:cNvSpPr>
          <p:nvPr/>
        </p:nvSpPr>
        <p:spPr bwMode="auto">
          <a:xfrm>
            <a:off x="1042988" y="5085184"/>
            <a:ext cx="7632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解决地址缺少的问题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使用私有地址的机构内的</a:t>
            </a:r>
            <a:r>
              <a:rPr lang="zh-CN" altLang="en-US" sz="2400" dirty="0" smtClean="0"/>
              <a:t>主机访问</a:t>
            </a:r>
            <a:r>
              <a:rPr lang="zh-CN" altLang="en-US" sz="2400" dirty="0"/>
              <a:t>互联网中使用公网地址的</a:t>
            </a:r>
            <a:r>
              <a:rPr lang="zh-CN" altLang="en-US" sz="2400" dirty="0" smtClean="0"/>
              <a:t>服务器</a:t>
            </a:r>
            <a:r>
              <a:rPr lang="en-US" altLang="zh-CN" sz="2400" dirty="0" smtClean="0"/>
              <a:t>;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公网</a:t>
            </a:r>
            <a:r>
              <a:rPr lang="zh-CN" altLang="en-US" sz="2400" dirty="0" smtClean="0"/>
              <a:t>主机访问使用私有地址的内部服务器；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356992"/>
            <a:ext cx="7920880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7981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4824"/>
            <a:ext cx="8235530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539552" y="1124744"/>
            <a:ext cx="3745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一对一地址转换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536" y="5097796"/>
            <a:ext cx="794659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与外部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静态绑定。一一对应。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Global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的地址是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服务器中的地址缓冲池中的可用地址。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一般用在外部对内部服务器的访问。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没有解决公有地址缺乏的问题。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119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1124744"/>
            <a:ext cx="3512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 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多对多的转换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8809" y="5074292"/>
            <a:ext cx="83636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服务器有一个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Global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地址池；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每个内部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地址会根据一定的条件映射到对应的公网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Global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地址可以复用；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如果同时有多个内部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访问外部，则需要多个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Global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7992888" cy="3301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41069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539552" y="1052736"/>
            <a:ext cx="9144000" cy="4885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altLang="zh-CN" sz="2400" dirty="0" smtClean="0"/>
              <a:t>NAPT(Network </a:t>
            </a:r>
            <a:r>
              <a:rPr lang="en-US" altLang="zh-CN" sz="2400" dirty="0"/>
              <a:t>Address and Port Translation)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24490" y="1772816"/>
            <a:ext cx="8367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将端口号和</a:t>
            </a:r>
            <a:r>
              <a:rPr lang="en-US" altLang="zh-CN" dirty="0"/>
              <a:t>IP</a:t>
            </a:r>
            <a:r>
              <a:rPr lang="zh-CN" altLang="en-US" dirty="0"/>
              <a:t>地址一起进行</a:t>
            </a:r>
            <a:r>
              <a:rPr lang="zh-CN" altLang="en-US" dirty="0" smtClean="0"/>
              <a:t>转换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172926"/>
            <a:ext cx="7999338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24490" y="6061358"/>
            <a:ext cx="8273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个公网地址，通过与端口组合，可以为多个内部请求提供服务；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58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4016</TotalTime>
  <Words>205</Words>
  <Application>Microsoft Office PowerPoint</Application>
  <PresentationFormat>全屏显示(4:3)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楷体_GB2312</vt:lpstr>
      <vt:lpstr>宋体</vt:lpstr>
      <vt:lpstr>Arial</vt:lpstr>
      <vt:lpstr>Times New Roman</vt:lpstr>
      <vt:lpstr>Verdana</vt:lpstr>
      <vt:lpstr>Wingdings</vt:lpstr>
      <vt:lpstr>Profile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wjm</cp:lastModifiedBy>
  <cp:revision>463</cp:revision>
  <dcterms:created xsi:type="dcterms:W3CDTF">1601-01-01T00:00:00Z</dcterms:created>
  <dcterms:modified xsi:type="dcterms:W3CDTF">2024-04-10T16:09:45Z</dcterms:modified>
</cp:coreProperties>
</file>