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1" r:id="rId1"/>
    <p:sldMasterId id="2147483733" r:id="rId2"/>
  </p:sldMasterIdLst>
  <p:notesMasterIdLst>
    <p:notesMasterId r:id="rId38"/>
  </p:notesMasterIdLst>
  <p:handoutMasterIdLst>
    <p:handoutMasterId r:id="rId39"/>
  </p:handoutMasterIdLst>
  <p:sldIdLst>
    <p:sldId id="258" r:id="rId3"/>
    <p:sldId id="579" r:id="rId4"/>
    <p:sldId id="656" r:id="rId5"/>
    <p:sldId id="655" r:id="rId6"/>
    <p:sldId id="657" r:id="rId7"/>
    <p:sldId id="658" r:id="rId8"/>
    <p:sldId id="659" r:id="rId9"/>
    <p:sldId id="660" r:id="rId10"/>
    <p:sldId id="607" r:id="rId11"/>
    <p:sldId id="616" r:id="rId12"/>
    <p:sldId id="620" r:id="rId13"/>
    <p:sldId id="647" r:id="rId14"/>
    <p:sldId id="645" r:id="rId15"/>
    <p:sldId id="646" r:id="rId16"/>
    <p:sldId id="661" r:id="rId17"/>
    <p:sldId id="623" r:id="rId18"/>
    <p:sldId id="642" r:id="rId19"/>
    <p:sldId id="663" r:id="rId20"/>
    <p:sldId id="641" r:id="rId21"/>
    <p:sldId id="662" r:id="rId22"/>
    <p:sldId id="648" r:id="rId23"/>
    <p:sldId id="664" r:id="rId24"/>
    <p:sldId id="665" r:id="rId25"/>
    <p:sldId id="667" r:id="rId26"/>
    <p:sldId id="668" r:id="rId27"/>
    <p:sldId id="625" r:id="rId28"/>
    <p:sldId id="670" r:id="rId29"/>
    <p:sldId id="671" r:id="rId30"/>
    <p:sldId id="669" r:id="rId31"/>
    <p:sldId id="673" r:id="rId32"/>
    <p:sldId id="611" r:id="rId33"/>
    <p:sldId id="612" r:id="rId34"/>
    <p:sldId id="674" r:id="rId35"/>
    <p:sldId id="613" r:id="rId36"/>
    <p:sldId id="507" r:id="rId37"/>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0E8"/>
    <a:srgbClr val="CC0000"/>
    <a:srgbClr val="FF9933"/>
    <a:srgbClr val="FFCC00"/>
    <a:srgbClr val="516FA7"/>
    <a:srgbClr val="F7F7F7"/>
    <a:srgbClr val="CCE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21" autoAdjust="0"/>
    <p:restoredTop sz="89708" autoAdjust="0"/>
  </p:normalViewPr>
  <p:slideViewPr>
    <p:cSldViewPr>
      <p:cViewPr varScale="1">
        <p:scale>
          <a:sx n="79" d="100"/>
          <a:sy n="79" d="100"/>
        </p:scale>
        <p:origin x="150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2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zh-CN" altLang="en-US"/>
          </a:p>
        </p:txBody>
      </p:sp>
      <p:sp>
        <p:nvSpPr>
          <p:cNvPr id="2385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fld id="{87BFA16D-5606-4429-9E4C-89C9948E2485}" type="datetime1">
              <a:rPr lang="zh-CN" altLang="en-US"/>
              <a:pPr>
                <a:defRPr/>
              </a:pPr>
              <a:t>2024-04-14</a:t>
            </a:fld>
            <a:endParaRPr lang="en-US" altLang="zh-CN"/>
          </a:p>
        </p:txBody>
      </p:sp>
      <p:sp>
        <p:nvSpPr>
          <p:cNvPr id="2385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2385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86A273D9-1C10-43F6-AA65-134A27BF99D5}" type="slidenum">
              <a:rPr lang="zh-CN" altLang="en-US"/>
              <a:pPr>
                <a:defRPr/>
              </a:pPr>
              <a:t>‹#›</a:t>
            </a:fld>
            <a:endParaRPr lang="en-US" altLang="zh-CN"/>
          </a:p>
        </p:txBody>
      </p:sp>
    </p:spTree>
    <p:extLst>
      <p:ext uri="{BB962C8B-B14F-4D97-AF65-F5344CB8AC3E}">
        <p14:creationId xmlns:p14="http://schemas.microsoft.com/office/powerpoint/2010/main" val="1250635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zh-CN" alt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fld id="{E7D4D0D1-42B1-41C0-A615-2987897EDC08}" type="datetime1">
              <a:rPr lang="zh-CN" altLang="en-US"/>
              <a:pPr>
                <a:defRPr/>
              </a:pPr>
              <a:t>2024-04-14</a:t>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BC29292A-00ED-436E-8225-11C47A4D4297}" type="slidenum">
              <a:rPr lang="zh-CN" altLang="en-US"/>
              <a:pPr>
                <a:defRPr/>
              </a:pPr>
              <a:t>‹#›</a:t>
            </a:fld>
            <a:endParaRPr lang="en-US" altLang="zh-CN"/>
          </a:p>
        </p:txBody>
      </p:sp>
    </p:spTree>
    <p:extLst>
      <p:ext uri="{BB962C8B-B14F-4D97-AF65-F5344CB8AC3E}">
        <p14:creationId xmlns:p14="http://schemas.microsoft.com/office/powerpoint/2010/main" val="4130536955"/>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F195B84-2250-4FB3-A5E2-556C6C91F2D9}" type="datetime1">
              <a:rPr lang="zh-CN" altLang="en-US" smtClean="0"/>
              <a:pPr>
                <a:spcBef>
                  <a:spcPct val="0"/>
                </a:spcBef>
              </a:pPr>
              <a:t>2024-04-14</a:t>
            </a:fld>
            <a:endParaRPr lang="en-US" altLang="zh-CN"/>
          </a:p>
        </p:txBody>
      </p:sp>
      <p:sp>
        <p:nvSpPr>
          <p:cNvPr id="7171"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7048DEE-7D13-4B51-8F08-48DDBE0421DA}" type="slidenum">
              <a:rPr lang="zh-CN" altLang="en-US" smtClean="0"/>
              <a:pPr>
                <a:spcBef>
                  <a:spcPct val="0"/>
                </a:spcBef>
              </a:pPr>
              <a:t>1</a:t>
            </a:fld>
            <a:endParaRPr lang="en-US" altLang="zh-CN"/>
          </a:p>
        </p:txBody>
      </p:sp>
      <p:sp>
        <p:nvSpPr>
          <p:cNvPr id="7172" name="Rectangle 2"/>
          <p:cNvSpPr>
            <a:spLocks noGrp="1" noRot="1" noChangeAspect="1" noChangeArrowheads="1" noTextEdit="1"/>
          </p:cNvSpPr>
          <p:nvPr>
            <p:ph type="sldImg"/>
          </p:nvPr>
        </p:nvSpPr>
        <p:spPr>
          <a:ln/>
        </p:spPr>
      </p:sp>
      <p:sp>
        <p:nvSpPr>
          <p:cNvPr id="7173"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4264862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12B219B-1109-492B-B880-76703A5B7C48}" type="datetime1">
              <a:rPr lang="zh-CN" altLang="en-US" smtClean="0"/>
              <a:pPr>
                <a:spcBef>
                  <a:spcPct val="0"/>
                </a:spcBef>
              </a:pPr>
              <a:t>2024-04-14</a:t>
            </a:fld>
            <a:endParaRPr lang="en-US" altLang="zh-CN"/>
          </a:p>
        </p:txBody>
      </p:sp>
      <p:sp>
        <p:nvSpPr>
          <p:cNvPr id="13315"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5C41667-AFF3-4F7F-BC5E-FCBFFA885363}" type="slidenum">
              <a:rPr lang="zh-CN" altLang="en-US" smtClean="0"/>
              <a:pPr>
                <a:spcBef>
                  <a:spcPct val="0"/>
                </a:spcBef>
              </a:pPr>
              <a:t>10</a:t>
            </a:fld>
            <a:endParaRPr lang="en-US" altLang="zh-CN"/>
          </a:p>
        </p:txBody>
      </p:sp>
      <p:sp>
        <p:nvSpPr>
          <p:cNvPr id="13316" name="Rectangle 2"/>
          <p:cNvSpPr>
            <a:spLocks noGrp="1" noRot="1" noChangeAspect="1" noChangeArrowheads="1" noTextEdit="1"/>
          </p:cNvSpPr>
          <p:nvPr>
            <p:ph type="sldImg"/>
          </p:nvPr>
        </p:nvSpPr>
        <p:spPr>
          <a:ln/>
        </p:spPr>
      </p:sp>
      <p:sp>
        <p:nvSpPr>
          <p:cNvPr id="13317"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648679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AB2AC2B-4343-4976-AF72-9E969AA166CC}" type="datetime1">
              <a:rPr lang="zh-CN" altLang="en-US" smtClean="0"/>
              <a:pPr>
                <a:spcBef>
                  <a:spcPct val="0"/>
                </a:spcBef>
              </a:pPr>
              <a:t>2024-04-14</a:t>
            </a:fld>
            <a:endParaRPr lang="en-US" altLang="zh-CN"/>
          </a:p>
        </p:txBody>
      </p:sp>
      <p:sp>
        <p:nvSpPr>
          <p:cNvPr id="21507"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7FADCE2-1D46-4F5E-B8F0-A08FBDBEDCAD}" type="slidenum">
              <a:rPr lang="zh-CN" altLang="en-US" smtClean="0"/>
              <a:pPr>
                <a:spcBef>
                  <a:spcPct val="0"/>
                </a:spcBef>
              </a:pPr>
              <a:t>11</a:t>
            </a:fld>
            <a:endParaRPr lang="en-US" altLang="zh-CN"/>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465586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669C878-CCE1-48D0-B5D1-B6BFE325E7AB}" type="datetime1">
              <a:rPr lang="zh-CN" altLang="en-US" smtClean="0"/>
              <a:pPr>
                <a:spcBef>
                  <a:spcPct val="0"/>
                </a:spcBef>
              </a:pPr>
              <a:t>2024-04-14</a:t>
            </a:fld>
            <a:endParaRPr lang="en-US" altLang="zh-CN"/>
          </a:p>
        </p:txBody>
      </p:sp>
      <p:sp>
        <p:nvSpPr>
          <p:cNvPr id="23555"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DB9602A-FFC9-4A7A-8FAC-6F5DA1BA3250}" type="slidenum">
              <a:rPr lang="zh-CN" altLang="en-US" smtClean="0"/>
              <a:pPr>
                <a:spcBef>
                  <a:spcPct val="0"/>
                </a:spcBef>
              </a:pPr>
              <a:t>12</a:t>
            </a:fld>
            <a:endParaRPr lang="en-US" altLang="zh-CN"/>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1969351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25E46D2-DAAC-4E6C-B5AC-914F5D87B69B}" type="datetime1">
              <a:rPr lang="zh-CN" altLang="en-US" smtClean="0"/>
              <a:pPr>
                <a:spcBef>
                  <a:spcPct val="0"/>
                </a:spcBef>
              </a:pPr>
              <a:t>2024-04-14</a:t>
            </a:fld>
            <a:endParaRPr lang="en-US" altLang="zh-CN"/>
          </a:p>
        </p:txBody>
      </p:sp>
      <p:sp>
        <p:nvSpPr>
          <p:cNvPr id="25603"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2202E89-07DA-40F2-8148-060D20D3E599}" type="slidenum">
              <a:rPr lang="zh-CN" altLang="en-US" smtClean="0"/>
              <a:pPr>
                <a:spcBef>
                  <a:spcPct val="0"/>
                </a:spcBef>
              </a:pPr>
              <a:t>13</a:t>
            </a:fld>
            <a:endParaRPr lang="en-US" altLang="zh-CN"/>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865761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4CA7D53-8807-4537-8BC2-43DF17FCBCB5}" type="datetime1">
              <a:rPr lang="zh-CN" altLang="en-US" smtClean="0"/>
              <a:pPr>
                <a:spcBef>
                  <a:spcPct val="0"/>
                </a:spcBef>
              </a:pPr>
              <a:t>2024-04-14</a:t>
            </a:fld>
            <a:endParaRPr lang="en-US" altLang="zh-CN"/>
          </a:p>
        </p:txBody>
      </p:sp>
      <p:sp>
        <p:nvSpPr>
          <p:cNvPr id="27651"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65E622B-C9A7-4C24-A3C1-8DE7C29D62EF}" type="slidenum">
              <a:rPr lang="zh-CN" altLang="en-US" smtClean="0"/>
              <a:pPr>
                <a:spcBef>
                  <a:spcPct val="0"/>
                </a:spcBef>
              </a:pPr>
              <a:t>14</a:t>
            </a:fld>
            <a:endParaRPr lang="en-US" altLang="zh-CN"/>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4203386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4CA7D53-8807-4537-8BC2-43DF17FCBCB5}" type="datetime1">
              <a:rPr lang="zh-CN" altLang="en-US" smtClean="0"/>
              <a:pPr>
                <a:spcBef>
                  <a:spcPct val="0"/>
                </a:spcBef>
              </a:pPr>
              <a:t>2024-04-14</a:t>
            </a:fld>
            <a:endParaRPr lang="en-US" altLang="zh-CN"/>
          </a:p>
        </p:txBody>
      </p:sp>
      <p:sp>
        <p:nvSpPr>
          <p:cNvPr id="27651"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65E622B-C9A7-4C24-A3C1-8DE7C29D62EF}" type="slidenum">
              <a:rPr lang="zh-CN" altLang="en-US" smtClean="0"/>
              <a:pPr>
                <a:spcBef>
                  <a:spcPct val="0"/>
                </a:spcBef>
              </a:pPr>
              <a:t>15</a:t>
            </a:fld>
            <a:endParaRPr lang="en-US" altLang="zh-CN"/>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1921645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31CE9EB-823D-4050-9599-554A5033DE0A}" type="datetime1">
              <a:rPr lang="zh-CN" altLang="en-US" smtClean="0"/>
              <a:pPr>
                <a:spcBef>
                  <a:spcPct val="0"/>
                </a:spcBef>
              </a:pPr>
              <a:t>2024-04-14</a:t>
            </a:fld>
            <a:endParaRPr lang="en-US" altLang="zh-CN"/>
          </a:p>
        </p:txBody>
      </p:sp>
      <p:sp>
        <p:nvSpPr>
          <p:cNvPr id="29699"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E7B2695-1B31-406A-992A-0889E45510A3}" type="slidenum">
              <a:rPr lang="zh-CN" altLang="en-US" smtClean="0"/>
              <a:pPr>
                <a:spcBef>
                  <a:spcPct val="0"/>
                </a:spcBef>
              </a:pPr>
              <a:t>16</a:t>
            </a:fld>
            <a:endParaRPr lang="en-US" altLang="zh-CN"/>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1543508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AE49C65-6F1B-4A07-94F7-D6F4B654E426}" type="datetime1">
              <a:rPr lang="zh-CN" altLang="en-US" smtClean="0"/>
              <a:pPr>
                <a:spcBef>
                  <a:spcPct val="0"/>
                </a:spcBef>
              </a:pPr>
              <a:t>2024-04-14</a:t>
            </a:fld>
            <a:endParaRPr lang="en-US" altLang="zh-CN"/>
          </a:p>
        </p:txBody>
      </p:sp>
      <p:sp>
        <p:nvSpPr>
          <p:cNvPr id="31747"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D3B470C-0F49-4C02-A6B9-8FAAC6A012F7}" type="slidenum">
              <a:rPr lang="zh-CN" altLang="en-US" smtClean="0"/>
              <a:pPr>
                <a:spcBef>
                  <a:spcPct val="0"/>
                </a:spcBef>
              </a:pPr>
              <a:t>17</a:t>
            </a:fld>
            <a:endParaRPr lang="en-US" altLang="zh-CN"/>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1023058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712EB64-A3B2-4B20-9822-801F308032BD}" type="datetime1">
              <a:rPr lang="zh-CN" altLang="en-US" smtClean="0"/>
              <a:pPr>
                <a:spcBef>
                  <a:spcPct val="0"/>
                </a:spcBef>
              </a:pPr>
              <a:t>2024-04-14</a:t>
            </a:fld>
            <a:endParaRPr lang="en-US" altLang="zh-CN"/>
          </a:p>
        </p:txBody>
      </p:sp>
      <p:sp>
        <p:nvSpPr>
          <p:cNvPr id="33795"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95D0488-8A11-42C3-AEC2-2C75A59714E6}" type="slidenum">
              <a:rPr lang="zh-CN" altLang="en-US" smtClean="0"/>
              <a:pPr>
                <a:spcBef>
                  <a:spcPct val="0"/>
                </a:spcBef>
              </a:pPr>
              <a:t>18</a:t>
            </a:fld>
            <a:endParaRPr lang="en-US" altLang="zh-CN"/>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4222494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712EB64-A3B2-4B20-9822-801F308032BD}" type="datetime1">
              <a:rPr lang="zh-CN" altLang="en-US" smtClean="0"/>
              <a:pPr>
                <a:spcBef>
                  <a:spcPct val="0"/>
                </a:spcBef>
              </a:pPr>
              <a:t>2024-04-14</a:t>
            </a:fld>
            <a:endParaRPr lang="en-US" altLang="zh-CN"/>
          </a:p>
        </p:txBody>
      </p:sp>
      <p:sp>
        <p:nvSpPr>
          <p:cNvPr id="33795"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95D0488-8A11-42C3-AEC2-2C75A59714E6}" type="slidenum">
              <a:rPr lang="zh-CN" altLang="en-US" smtClean="0"/>
              <a:pPr>
                <a:spcBef>
                  <a:spcPct val="0"/>
                </a:spcBef>
              </a:pPr>
              <a:t>19</a:t>
            </a:fld>
            <a:endParaRPr lang="en-US" altLang="zh-CN"/>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32785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27625F7-41FE-406A-AE3D-86E3DCEFC059}" type="datetime1">
              <a:rPr lang="zh-CN" altLang="en-US" smtClean="0"/>
              <a:pPr>
                <a:spcBef>
                  <a:spcPct val="0"/>
                </a:spcBef>
              </a:pPr>
              <a:t>2024-04-14</a:t>
            </a:fld>
            <a:endParaRPr lang="en-US" altLang="zh-CN"/>
          </a:p>
        </p:txBody>
      </p:sp>
      <p:sp>
        <p:nvSpPr>
          <p:cNvPr id="9219"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522743D-5253-4186-8EEE-09859E6F732C}" type="slidenum">
              <a:rPr lang="zh-CN" altLang="en-US" smtClean="0"/>
              <a:pPr>
                <a:spcBef>
                  <a:spcPct val="0"/>
                </a:spcBef>
              </a:pPr>
              <a:t>2</a:t>
            </a:fld>
            <a:endParaRPr lang="en-US" altLang="zh-CN"/>
          </a:p>
        </p:txBody>
      </p:sp>
      <p:sp>
        <p:nvSpPr>
          <p:cNvPr id="9220" name="Rectangle 2"/>
          <p:cNvSpPr>
            <a:spLocks noGrp="1" noRot="1" noChangeAspect="1" noChangeArrowheads="1" noTextEdit="1"/>
          </p:cNvSpPr>
          <p:nvPr>
            <p:ph type="sldImg"/>
          </p:nvPr>
        </p:nvSpPr>
        <p:spPr>
          <a:ln/>
        </p:spPr>
      </p:sp>
      <p:sp>
        <p:nvSpPr>
          <p:cNvPr id="9221"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3312470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712EB64-A3B2-4B20-9822-801F308032BD}" type="datetime1">
              <a:rPr lang="zh-CN" altLang="en-US" smtClean="0"/>
              <a:pPr>
                <a:spcBef>
                  <a:spcPct val="0"/>
                </a:spcBef>
              </a:pPr>
              <a:t>2024-04-14</a:t>
            </a:fld>
            <a:endParaRPr lang="en-US" altLang="zh-CN"/>
          </a:p>
        </p:txBody>
      </p:sp>
      <p:sp>
        <p:nvSpPr>
          <p:cNvPr id="33795"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95D0488-8A11-42C3-AEC2-2C75A59714E6}" type="slidenum">
              <a:rPr lang="zh-CN" altLang="en-US" smtClean="0"/>
              <a:pPr>
                <a:spcBef>
                  <a:spcPct val="0"/>
                </a:spcBef>
              </a:pPr>
              <a:t>20</a:t>
            </a:fld>
            <a:endParaRPr lang="en-US" altLang="zh-CN"/>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291968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4F17471-3031-4E7C-BF82-0876082F1167}" type="datetime1">
              <a:rPr lang="zh-CN" altLang="en-US" smtClean="0"/>
              <a:pPr>
                <a:spcBef>
                  <a:spcPct val="0"/>
                </a:spcBef>
              </a:pPr>
              <a:t>2024-04-14</a:t>
            </a:fld>
            <a:endParaRPr lang="en-US" altLang="zh-CN"/>
          </a:p>
        </p:txBody>
      </p:sp>
      <p:sp>
        <p:nvSpPr>
          <p:cNvPr id="41987"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B9630DD-8AC6-4EAD-BD92-C54AF16D3BCA}" type="slidenum">
              <a:rPr lang="zh-CN" altLang="en-US" smtClean="0"/>
              <a:pPr>
                <a:spcBef>
                  <a:spcPct val="0"/>
                </a:spcBef>
              </a:pPr>
              <a:t>21</a:t>
            </a:fld>
            <a:endParaRPr lang="en-US" altLang="zh-CN"/>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920870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CCCC2AB-336C-4E43-9039-819035467A9C}" type="datetime1">
              <a:rPr lang="zh-CN" altLang="en-US" smtClean="0"/>
              <a:pPr>
                <a:spcBef>
                  <a:spcPct val="0"/>
                </a:spcBef>
              </a:pPr>
              <a:t>2024-04-14</a:t>
            </a:fld>
            <a:endParaRPr lang="en-US" altLang="zh-CN"/>
          </a:p>
        </p:txBody>
      </p:sp>
      <p:sp>
        <p:nvSpPr>
          <p:cNvPr id="48131"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7B59FF3-0957-4A95-904E-E6FF306D2129}" type="slidenum">
              <a:rPr lang="zh-CN" altLang="en-US" smtClean="0"/>
              <a:pPr>
                <a:spcBef>
                  <a:spcPct val="0"/>
                </a:spcBef>
              </a:pPr>
              <a:t>22</a:t>
            </a:fld>
            <a:endParaRPr lang="en-US" altLang="zh-CN"/>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1033951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CCCC2AB-336C-4E43-9039-819035467A9C}" type="datetime1">
              <a:rPr lang="zh-CN" altLang="en-US" smtClean="0"/>
              <a:pPr>
                <a:spcBef>
                  <a:spcPct val="0"/>
                </a:spcBef>
              </a:pPr>
              <a:t>2024-04-14</a:t>
            </a:fld>
            <a:endParaRPr lang="en-US" altLang="zh-CN"/>
          </a:p>
        </p:txBody>
      </p:sp>
      <p:sp>
        <p:nvSpPr>
          <p:cNvPr id="48131"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7B59FF3-0957-4A95-904E-E6FF306D2129}" type="slidenum">
              <a:rPr lang="zh-CN" altLang="en-US" smtClean="0"/>
              <a:pPr>
                <a:spcBef>
                  <a:spcPct val="0"/>
                </a:spcBef>
              </a:pPr>
              <a:t>23</a:t>
            </a:fld>
            <a:endParaRPr lang="en-US" altLang="zh-CN"/>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2706887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CCCC2AB-336C-4E43-9039-819035467A9C}" type="datetime1">
              <a:rPr lang="zh-CN" altLang="en-US" smtClean="0"/>
              <a:pPr>
                <a:spcBef>
                  <a:spcPct val="0"/>
                </a:spcBef>
              </a:pPr>
              <a:t>2024-04-14</a:t>
            </a:fld>
            <a:endParaRPr lang="en-US" altLang="zh-CN"/>
          </a:p>
        </p:txBody>
      </p:sp>
      <p:sp>
        <p:nvSpPr>
          <p:cNvPr id="48131"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7B59FF3-0957-4A95-904E-E6FF306D2129}" type="slidenum">
              <a:rPr lang="zh-CN" altLang="en-US" smtClean="0"/>
              <a:pPr>
                <a:spcBef>
                  <a:spcPct val="0"/>
                </a:spcBef>
              </a:pPr>
              <a:t>24</a:t>
            </a:fld>
            <a:endParaRPr lang="en-US" altLang="zh-CN"/>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4107354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CCCC2AB-336C-4E43-9039-819035467A9C}" type="datetime1">
              <a:rPr lang="zh-CN" altLang="en-US" smtClean="0"/>
              <a:pPr>
                <a:spcBef>
                  <a:spcPct val="0"/>
                </a:spcBef>
              </a:pPr>
              <a:t>2024-04-14</a:t>
            </a:fld>
            <a:endParaRPr lang="en-US" altLang="zh-CN"/>
          </a:p>
        </p:txBody>
      </p:sp>
      <p:sp>
        <p:nvSpPr>
          <p:cNvPr id="48131"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7B59FF3-0957-4A95-904E-E6FF306D2129}" type="slidenum">
              <a:rPr lang="zh-CN" altLang="en-US" smtClean="0"/>
              <a:pPr>
                <a:spcBef>
                  <a:spcPct val="0"/>
                </a:spcBef>
              </a:pPr>
              <a:t>25</a:t>
            </a:fld>
            <a:endParaRPr lang="en-US" altLang="zh-CN"/>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3542247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03675CE-EDC3-48B0-AFFE-7D5DB070390A}" type="datetime1">
              <a:rPr lang="zh-CN" altLang="en-US" smtClean="0"/>
              <a:pPr>
                <a:spcBef>
                  <a:spcPct val="0"/>
                </a:spcBef>
              </a:pPr>
              <a:t>2024-04-14</a:t>
            </a:fld>
            <a:endParaRPr lang="en-US" altLang="zh-CN"/>
          </a:p>
        </p:txBody>
      </p:sp>
      <p:sp>
        <p:nvSpPr>
          <p:cNvPr id="44035"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47ED8DF-A485-499B-B496-DE603883B119}" type="slidenum">
              <a:rPr lang="zh-CN" altLang="en-US" smtClean="0"/>
              <a:pPr>
                <a:spcBef>
                  <a:spcPct val="0"/>
                </a:spcBef>
              </a:pPr>
              <a:t>26</a:t>
            </a:fld>
            <a:endParaRPr lang="en-US" altLang="zh-CN"/>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1065534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03675CE-EDC3-48B0-AFFE-7D5DB070390A}" type="datetime1">
              <a:rPr lang="zh-CN" altLang="en-US" smtClean="0"/>
              <a:pPr>
                <a:spcBef>
                  <a:spcPct val="0"/>
                </a:spcBef>
              </a:pPr>
              <a:t>2024-04-14</a:t>
            </a:fld>
            <a:endParaRPr lang="en-US" altLang="zh-CN"/>
          </a:p>
        </p:txBody>
      </p:sp>
      <p:sp>
        <p:nvSpPr>
          <p:cNvPr id="44035"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47ED8DF-A485-499B-B496-DE603883B119}" type="slidenum">
              <a:rPr lang="zh-CN" altLang="en-US" smtClean="0"/>
              <a:pPr>
                <a:spcBef>
                  <a:spcPct val="0"/>
                </a:spcBef>
              </a:pPr>
              <a:t>27</a:t>
            </a:fld>
            <a:endParaRPr lang="en-US" altLang="zh-CN"/>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1983723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03675CE-EDC3-48B0-AFFE-7D5DB070390A}" type="datetime1">
              <a:rPr lang="zh-CN" altLang="en-US" smtClean="0"/>
              <a:pPr>
                <a:spcBef>
                  <a:spcPct val="0"/>
                </a:spcBef>
              </a:pPr>
              <a:t>2024-04-14</a:t>
            </a:fld>
            <a:endParaRPr lang="en-US" altLang="zh-CN"/>
          </a:p>
        </p:txBody>
      </p:sp>
      <p:sp>
        <p:nvSpPr>
          <p:cNvPr id="44035"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47ED8DF-A485-499B-B496-DE603883B119}" type="slidenum">
              <a:rPr lang="zh-CN" altLang="en-US" smtClean="0"/>
              <a:pPr>
                <a:spcBef>
                  <a:spcPct val="0"/>
                </a:spcBef>
              </a:pPr>
              <a:t>28</a:t>
            </a:fld>
            <a:endParaRPr lang="en-US" altLang="zh-CN"/>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3760800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03675CE-EDC3-48B0-AFFE-7D5DB070390A}" type="datetime1">
              <a:rPr lang="zh-CN" altLang="en-US" smtClean="0"/>
              <a:pPr>
                <a:spcBef>
                  <a:spcPct val="0"/>
                </a:spcBef>
              </a:pPr>
              <a:t>2024-04-14</a:t>
            </a:fld>
            <a:endParaRPr lang="en-US" altLang="zh-CN"/>
          </a:p>
        </p:txBody>
      </p:sp>
      <p:sp>
        <p:nvSpPr>
          <p:cNvPr id="44035"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47ED8DF-A485-499B-B496-DE603883B119}" type="slidenum">
              <a:rPr lang="zh-CN" altLang="en-US" smtClean="0"/>
              <a:pPr>
                <a:spcBef>
                  <a:spcPct val="0"/>
                </a:spcBef>
              </a:pPr>
              <a:t>29</a:t>
            </a:fld>
            <a:endParaRPr lang="en-US" altLang="zh-CN"/>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4131825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27625F7-41FE-406A-AE3D-86E3DCEFC059}" type="datetime1">
              <a:rPr lang="zh-CN" altLang="en-US" smtClean="0"/>
              <a:pPr>
                <a:spcBef>
                  <a:spcPct val="0"/>
                </a:spcBef>
              </a:pPr>
              <a:t>2024-04-14</a:t>
            </a:fld>
            <a:endParaRPr lang="en-US" altLang="zh-CN"/>
          </a:p>
        </p:txBody>
      </p:sp>
      <p:sp>
        <p:nvSpPr>
          <p:cNvPr id="9219"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522743D-5253-4186-8EEE-09859E6F732C}" type="slidenum">
              <a:rPr lang="zh-CN" altLang="en-US" smtClean="0"/>
              <a:pPr>
                <a:spcBef>
                  <a:spcPct val="0"/>
                </a:spcBef>
              </a:pPr>
              <a:t>3</a:t>
            </a:fld>
            <a:endParaRPr lang="en-US" altLang="zh-CN"/>
          </a:p>
        </p:txBody>
      </p:sp>
      <p:sp>
        <p:nvSpPr>
          <p:cNvPr id="9220" name="Rectangle 2"/>
          <p:cNvSpPr>
            <a:spLocks noGrp="1" noRot="1" noChangeAspect="1" noChangeArrowheads="1" noTextEdit="1"/>
          </p:cNvSpPr>
          <p:nvPr>
            <p:ph type="sldImg"/>
          </p:nvPr>
        </p:nvSpPr>
        <p:spPr>
          <a:ln/>
        </p:spPr>
      </p:sp>
      <p:sp>
        <p:nvSpPr>
          <p:cNvPr id="9221"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22990687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03675CE-EDC3-48B0-AFFE-7D5DB070390A}" type="datetime1">
              <a:rPr lang="zh-CN" altLang="en-US" smtClean="0"/>
              <a:pPr>
                <a:spcBef>
                  <a:spcPct val="0"/>
                </a:spcBef>
              </a:pPr>
              <a:t>2024-04-14</a:t>
            </a:fld>
            <a:endParaRPr lang="en-US" altLang="zh-CN"/>
          </a:p>
        </p:txBody>
      </p:sp>
      <p:sp>
        <p:nvSpPr>
          <p:cNvPr id="44035"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47ED8DF-A485-499B-B496-DE603883B119}" type="slidenum">
              <a:rPr lang="zh-CN" altLang="en-US" smtClean="0"/>
              <a:pPr>
                <a:spcBef>
                  <a:spcPct val="0"/>
                </a:spcBef>
              </a:pPr>
              <a:t>30</a:t>
            </a:fld>
            <a:endParaRPr lang="en-US" altLang="zh-CN"/>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2001203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2FBC789-C1BF-4E87-87A6-84EC2B97DFC7}" type="datetime1">
              <a:rPr lang="zh-CN" altLang="en-US" smtClean="0"/>
              <a:pPr>
                <a:spcBef>
                  <a:spcPct val="0"/>
                </a:spcBef>
              </a:pPr>
              <a:t>2024-04-14</a:t>
            </a:fld>
            <a:endParaRPr lang="en-US" altLang="zh-CN"/>
          </a:p>
        </p:txBody>
      </p:sp>
      <p:sp>
        <p:nvSpPr>
          <p:cNvPr id="66563"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B72E94C-4C3E-4267-9C84-2704BEFEAA35}" type="slidenum">
              <a:rPr lang="zh-CN" altLang="en-US" smtClean="0"/>
              <a:pPr>
                <a:spcBef>
                  <a:spcPct val="0"/>
                </a:spcBef>
              </a:pPr>
              <a:t>31</a:t>
            </a:fld>
            <a:endParaRPr lang="en-US" altLang="zh-CN"/>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3235574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56CCE02-076E-4839-8D7E-176F893400E4}" type="datetime1">
              <a:rPr lang="zh-CN" altLang="en-US" smtClean="0"/>
              <a:pPr>
                <a:spcBef>
                  <a:spcPct val="0"/>
                </a:spcBef>
              </a:pPr>
              <a:t>2024-04-14</a:t>
            </a:fld>
            <a:endParaRPr lang="en-US" altLang="zh-CN"/>
          </a:p>
        </p:txBody>
      </p:sp>
      <p:sp>
        <p:nvSpPr>
          <p:cNvPr id="68611"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438E7A0-A1FE-462C-8DEA-B027DB086BFF}" type="slidenum">
              <a:rPr lang="zh-CN" altLang="en-US" smtClean="0"/>
              <a:pPr>
                <a:spcBef>
                  <a:spcPct val="0"/>
                </a:spcBef>
              </a:pPr>
              <a:t>32</a:t>
            </a:fld>
            <a:endParaRPr lang="en-US" altLang="zh-CN"/>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4292860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582C9B6-D238-4999-9630-17E8E2BCA844}" type="datetime1">
              <a:rPr lang="zh-CN" altLang="en-US" smtClean="0"/>
              <a:pPr>
                <a:spcBef>
                  <a:spcPct val="0"/>
                </a:spcBef>
              </a:pPr>
              <a:t>2024-04-14</a:t>
            </a:fld>
            <a:endParaRPr lang="en-US" altLang="zh-CN"/>
          </a:p>
        </p:txBody>
      </p:sp>
      <p:sp>
        <p:nvSpPr>
          <p:cNvPr id="70659"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8FBD4B3-3E65-4A8B-91F8-A8D93AEA4A96}" type="slidenum">
              <a:rPr lang="zh-CN" altLang="en-US" smtClean="0"/>
              <a:pPr>
                <a:spcBef>
                  <a:spcPct val="0"/>
                </a:spcBef>
              </a:pPr>
              <a:t>33</a:t>
            </a:fld>
            <a:endParaRPr lang="en-US" altLang="zh-CN"/>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24579129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582C9B6-D238-4999-9630-17E8E2BCA844}" type="datetime1">
              <a:rPr lang="zh-CN" altLang="en-US" smtClean="0"/>
              <a:pPr>
                <a:spcBef>
                  <a:spcPct val="0"/>
                </a:spcBef>
              </a:pPr>
              <a:t>2024-04-14</a:t>
            </a:fld>
            <a:endParaRPr lang="en-US" altLang="zh-CN"/>
          </a:p>
        </p:txBody>
      </p:sp>
      <p:sp>
        <p:nvSpPr>
          <p:cNvPr id="70659"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8FBD4B3-3E65-4A8B-91F8-A8D93AEA4A96}" type="slidenum">
              <a:rPr lang="zh-CN" altLang="en-US" smtClean="0"/>
              <a:pPr>
                <a:spcBef>
                  <a:spcPct val="0"/>
                </a:spcBef>
              </a:pPr>
              <a:t>34</a:t>
            </a:fld>
            <a:endParaRPr lang="en-US" altLang="zh-CN"/>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480451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27625F7-41FE-406A-AE3D-86E3DCEFC059}" type="datetime1">
              <a:rPr lang="zh-CN" altLang="en-US" smtClean="0"/>
              <a:pPr>
                <a:spcBef>
                  <a:spcPct val="0"/>
                </a:spcBef>
              </a:pPr>
              <a:t>2024-04-14</a:t>
            </a:fld>
            <a:endParaRPr lang="en-US" altLang="zh-CN"/>
          </a:p>
        </p:txBody>
      </p:sp>
      <p:sp>
        <p:nvSpPr>
          <p:cNvPr id="9219"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522743D-5253-4186-8EEE-09859E6F732C}" type="slidenum">
              <a:rPr lang="zh-CN" altLang="en-US" smtClean="0"/>
              <a:pPr>
                <a:spcBef>
                  <a:spcPct val="0"/>
                </a:spcBef>
              </a:pPr>
              <a:t>4</a:t>
            </a:fld>
            <a:endParaRPr lang="en-US" altLang="zh-CN"/>
          </a:p>
        </p:txBody>
      </p:sp>
      <p:sp>
        <p:nvSpPr>
          <p:cNvPr id="9220" name="Rectangle 2"/>
          <p:cNvSpPr>
            <a:spLocks noGrp="1" noRot="1" noChangeAspect="1" noChangeArrowheads="1" noTextEdit="1"/>
          </p:cNvSpPr>
          <p:nvPr>
            <p:ph type="sldImg"/>
          </p:nvPr>
        </p:nvSpPr>
        <p:spPr>
          <a:ln/>
        </p:spPr>
      </p:sp>
      <p:sp>
        <p:nvSpPr>
          <p:cNvPr id="9221"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4107134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27625F7-41FE-406A-AE3D-86E3DCEFC059}" type="datetime1">
              <a:rPr lang="zh-CN" altLang="en-US" smtClean="0"/>
              <a:pPr>
                <a:spcBef>
                  <a:spcPct val="0"/>
                </a:spcBef>
              </a:pPr>
              <a:t>2024-04-14</a:t>
            </a:fld>
            <a:endParaRPr lang="en-US" altLang="zh-CN"/>
          </a:p>
        </p:txBody>
      </p:sp>
      <p:sp>
        <p:nvSpPr>
          <p:cNvPr id="9219"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522743D-5253-4186-8EEE-09859E6F732C}" type="slidenum">
              <a:rPr lang="zh-CN" altLang="en-US" smtClean="0"/>
              <a:pPr>
                <a:spcBef>
                  <a:spcPct val="0"/>
                </a:spcBef>
              </a:pPr>
              <a:t>5</a:t>
            </a:fld>
            <a:endParaRPr lang="en-US" altLang="zh-CN"/>
          </a:p>
        </p:txBody>
      </p:sp>
      <p:sp>
        <p:nvSpPr>
          <p:cNvPr id="9220" name="Rectangle 2"/>
          <p:cNvSpPr>
            <a:spLocks noGrp="1" noRot="1" noChangeAspect="1" noChangeArrowheads="1" noTextEdit="1"/>
          </p:cNvSpPr>
          <p:nvPr>
            <p:ph type="sldImg"/>
          </p:nvPr>
        </p:nvSpPr>
        <p:spPr>
          <a:ln/>
        </p:spPr>
      </p:sp>
      <p:sp>
        <p:nvSpPr>
          <p:cNvPr id="9221"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1798318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B2F9C6D-A11C-40B0-9DDC-E7BFE6390E74}" type="datetime1">
              <a:rPr lang="zh-CN" altLang="en-US" smtClean="0"/>
              <a:pPr>
                <a:spcBef>
                  <a:spcPct val="0"/>
                </a:spcBef>
              </a:pPr>
              <a:t>2024-04-14</a:t>
            </a:fld>
            <a:endParaRPr lang="en-US" altLang="zh-CN"/>
          </a:p>
        </p:txBody>
      </p:sp>
      <p:sp>
        <p:nvSpPr>
          <p:cNvPr id="15363"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CBAAF0D-7954-4826-81BE-B0C11B2C706F}" type="slidenum">
              <a:rPr lang="zh-CN" altLang="en-US" smtClean="0"/>
              <a:pPr>
                <a:spcBef>
                  <a:spcPct val="0"/>
                </a:spcBef>
              </a:pPr>
              <a:t>6</a:t>
            </a:fld>
            <a:endParaRPr lang="en-US" altLang="zh-CN"/>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1028597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7FD6D5C-6CB8-4CBA-A3BF-EA407FE11F22}" type="datetime1">
              <a:rPr lang="zh-CN" altLang="en-US" smtClean="0"/>
              <a:pPr>
                <a:spcBef>
                  <a:spcPct val="0"/>
                </a:spcBef>
              </a:pPr>
              <a:t>2024-04-14</a:t>
            </a:fld>
            <a:endParaRPr lang="en-US" altLang="zh-CN"/>
          </a:p>
        </p:txBody>
      </p:sp>
      <p:sp>
        <p:nvSpPr>
          <p:cNvPr id="17411"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A9CF82D-B149-452F-97FF-58C89C8F81DA}" type="slidenum">
              <a:rPr lang="zh-CN" altLang="en-US" smtClean="0"/>
              <a:pPr>
                <a:spcBef>
                  <a:spcPct val="0"/>
                </a:spcBef>
              </a:pPr>
              <a:t>7</a:t>
            </a:fld>
            <a:endParaRPr lang="en-US" altLang="zh-CN"/>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3363593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6725831-5F3A-445C-B5EF-BF67FC3B071C}" type="datetime1">
              <a:rPr lang="zh-CN" altLang="en-US" smtClean="0"/>
              <a:pPr>
                <a:spcBef>
                  <a:spcPct val="0"/>
                </a:spcBef>
              </a:pPr>
              <a:t>2024-04-14</a:t>
            </a:fld>
            <a:endParaRPr lang="en-US" altLang="zh-CN"/>
          </a:p>
        </p:txBody>
      </p:sp>
      <p:sp>
        <p:nvSpPr>
          <p:cNvPr id="19459"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687F9A1-87F1-4CA9-89E9-5C342667EBFF}" type="slidenum">
              <a:rPr lang="zh-CN" altLang="en-US" smtClean="0"/>
              <a:pPr>
                <a:spcBef>
                  <a:spcPct val="0"/>
                </a:spcBef>
              </a:pPr>
              <a:t>8</a:t>
            </a:fld>
            <a:endParaRPr lang="en-US" altLang="zh-CN"/>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2208856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4A58FA0-4217-4C46-B7A2-4A4530A13F3A}" type="datetime1">
              <a:rPr lang="zh-CN" altLang="en-US" smtClean="0"/>
              <a:pPr>
                <a:spcBef>
                  <a:spcPct val="0"/>
                </a:spcBef>
              </a:pPr>
              <a:t>2024-04-14</a:t>
            </a:fld>
            <a:endParaRPr lang="en-US" altLang="zh-CN"/>
          </a:p>
        </p:txBody>
      </p:sp>
      <p:sp>
        <p:nvSpPr>
          <p:cNvPr id="11267"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607638E-6448-4162-8308-5AB1E1C64264}" type="slidenum">
              <a:rPr lang="zh-CN" altLang="en-US" smtClean="0"/>
              <a:pPr>
                <a:spcBef>
                  <a:spcPct val="0"/>
                </a:spcBef>
              </a:pPr>
              <a:t>9</a:t>
            </a:fld>
            <a:endParaRPr lang="en-US" altLang="zh-CN"/>
          </a:p>
        </p:txBody>
      </p:sp>
      <p:sp>
        <p:nvSpPr>
          <p:cNvPr id="11268" name="Rectangle 2"/>
          <p:cNvSpPr>
            <a:spLocks noGrp="1" noRot="1" noChangeAspect="1" noChangeArrowheads="1" noTextEdit="1"/>
          </p:cNvSpPr>
          <p:nvPr>
            <p:ph type="sldImg"/>
          </p:nvPr>
        </p:nvSpPr>
        <p:spPr>
          <a:ln/>
        </p:spPr>
      </p:sp>
      <p:sp>
        <p:nvSpPr>
          <p:cNvPr id="11269"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33731445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3"/>
          <p:cNvSpPr txBox="1">
            <a:spLocks noChangeArrowheads="1"/>
          </p:cNvSpPr>
          <p:nvPr/>
        </p:nvSpPr>
        <p:spPr bwMode="auto">
          <a:xfrm>
            <a:off x="2627313"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spcBef>
                <a:spcPct val="50000"/>
              </a:spcBef>
              <a:defRPr/>
            </a:pPr>
            <a:r>
              <a:rPr lang="zh-CN" altLang="en-US" sz="2400" b="1">
                <a:solidFill>
                  <a:srgbClr val="F7F7F7"/>
                </a:solidFill>
                <a:ea typeface="楷体_GB2312" pitchFamily="49" charset="-122"/>
              </a:rPr>
              <a:t>计算机与信息学院</a:t>
            </a:r>
          </a:p>
        </p:txBody>
      </p:sp>
      <p:sp>
        <p:nvSpPr>
          <p:cNvPr id="7" name="Text Box 14"/>
          <p:cNvSpPr txBox="1">
            <a:spLocks noChangeArrowheads="1"/>
          </p:cNvSpPr>
          <p:nvPr/>
        </p:nvSpPr>
        <p:spPr bwMode="auto">
          <a:xfrm>
            <a:off x="0" y="6640513"/>
            <a:ext cx="9144000" cy="2444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Verdana" pitchFamily="34" charset="0"/>
                <a:ea typeface="宋体" pitchFamily="2" charset="-122"/>
              </a:defRPr>
            </a:lvl9pPr>
          </a:lstStyle>
          <a:p>
            <a:pPr algn="ctr" eaLnBrk="1" hangingPunct="1">
              <a:defRPr/>
            </a:pPr>
            <a:r>
              <a:rPr kumimoji="1" lang="zh-CN" altLang="en-US" sz="1000">
                <a:solidFill>
                  <a:schemeClr val="bg1"/>
                </a:solidFill>
                <a:latin typeface="Times New Roman" pitchFamily="18" charset="0"/>
              </a:rPr>
              <a:t>河海大学计算机与信息学院计算机科学与技术系</a:t>
            </a:r>
            <a:endParaRPr kumimoji="1" lang="en-US" altLang="zh-CN" sz="1000">
              <a:solidFill>
                <a:schemeClr val="bg1"/>
              </a:solidFill>
              <a:latin typeface="Times New Roman" pitchFamily="18" charset="0"/>
            </a:endParaRPr>
          </a:p>
        </p:txBody>
      </p:sp>
      <p:pic>
        <p:nvPicPr>
          <p:cNvPr id="8" name="Picture 15" descr="邓体字徽（白色透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6"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a:t>单击此处编辑母版标题样式</a:t>
            </a:r>
          </a:p>
        </p:txBody>
      </p:sp>
      <p:sp>
        <p:nvSpPr>
          <p:cNvPr id="14438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pPr lvl="0"/>
            <a:r>
              <a:rPr lang="zh-CN" altLang="en-US" noProof="0"/>
              <a:t>单击此处编辑母版副标题样式</a:t>
            </a:r>
          </a:p>
        </p:txBody>
      </p:sp>
    </p:spTree>
    <p:extLst>
      <p:ext uri="{BB962C8B-B14F-4D97-AF65-F5344CB8AC3E}">
        <p14:creationId xmlns:p14="http://schemas.microsoft.com/office/powerpoint/2010/main" val="1568699165"/>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20842452"/>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46108537"/>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3438" y="17526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3438" y="39624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7772065"/>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06763699"/>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4872644D-E47B-4582-93EF-E54B6A74B314}" type="datetime11">
              <a:rPr lang="zh-CN" altLang="en-US"/>
              <a:pPr>
                <a:defRPr/>
              </a:pPr>
              <a:t>14:36:49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F08C8F-B7C6-4484-8667-B48311C9E601}" type="slidenum">
              <a:rPr lang="zh-CN" altLang="en-US"/>
              <a:pPr>
                <a:defRPr/>
              </a:pPr>
              <a:t>‹#›</a:t>
            </a:fld>
            <a:endParaRPr lang="en-US" altLang="zh-CN"/>
          </a:p>
        </p:txBody>
      </p:sp>
    </p:spTree>
    <p:extLst>
      <p:ext uri="{BB962C8B-B14F-4D97-AF65-F5344CB8AC3E}">
        <p14:creationId xmlns:p14="http://schemas.microsoft.com/office/powerpoint/2010/main" val="433534658"/>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90D4A453-6478-4489-8AD3-5F17BA18238B}" type="datetime11">
              <a:rPr lang="zh-CN" altLang="en-US"/>
              <a:pPr>
                <a:defRPr/>
              </a:pPr>
              <a:t>14:36:49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E5C499E-AA7C-47B6-B2DD-0ABCF4FFA7F9}" type="slidenum">
              <a:rPr lang="zh-CN" altLang="en-US"/>
              <a:pPr>
                <a:defRPr/>
              </a:pPr>
              <a:t>‹#›</a:t>
            </a:fld>
            <a:endParaRPr lang="en-US" altLang="zh-CN"/>
          </a:p>
        </p:txBody>
      </p:sp>
    </p:spTree>
    <p:extLst>
      <p:ext uri="{BB962C8B-B14F-4D97-AF65-F5344CB8AC3E}">
        <p14:creationId xmlns:p14="http://schemas.microsoft.com/office/powerpoint/2010/main" val="2976790525"/>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EA63D633-0D38-41F6-ACBB-64801E835C65}" type="datetime11">
              <a:rPr lang="zh-CN" altLang="en-US"/>
              <a:pPr>
                <a:defRPr/>
              </a:pPr>
              <a:t>14:36:49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64D9A40-5F83-423C-BC54-6699B4ACF19B}" type="slidenum">
              <a:rPr lang="zh-CN" altLang="en-US"/>
              <a:pPr>
                <a:defRPr/>
              </a:pPr>
              <a:t>‹#›</a:t>
            </a:fld>
            <a:endParaRPr lang="en-US" altLang="zh-CN"/>
          </a:p>
        </p:txBody>
      </p:sp>
    </p:spTree>
    <p:extLst>
      <p:ext uri="{BB962C8B-B14F-4D97-AF65-F5344CB8AC3E}">
        <p14:creationId xmlns:p14="http://schemas.microsoft.com/office/powerpoint/2010/main" val="116824413"/>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82B8ED33-E3F7-4397-B8F0-4F923CB5DAB4}" type="datetime11">
              <a:rPr lang="zh-CN" altLang="en-US"/>
              <a:pPr>
                <a:defRPr/>
              </a:pPr>
              <a:t>14:36:49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5A55408-E5BA-4DF1-B53D-0FFE93AB5C77}" type="slidenum">
              <a:rPr lang="zh-CN" altLang="en-US"/>
              <a:pPr>
                <a:defRPr/>
              </a:pPr>
              <a:t>‹#›</a:t>
            </a:fld>
            <a:endParaRPr lang="en-US" altLang="zh-CN"/>
          </a:p>
        </p:txBody>
      </p:sp>
    </p:spTree>
    <p:extLst>
      <p:ext uri="{BB962C8B-B14F-4D97-AF65-F5344CB8AC3E}">
        <p14:creationId xmlns:p14="http://schemas.microsoft.com/office/powerpoint/2010/main" val="3642166592"/>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BF33E43D-B6AE-4088-84BE-F7D53E86C0BF}" type="datetime11">
              <a:rPr lang="zh-CN" altLang="en-US"/>
              <a:pPr>
                <a:defRPr/>
              </a:pPr>
              <a:t>14:36:49</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3C09A39-1516-4E6D-99A1-5D12613348D1}" type="slidenum">
              <a:rPr lang="zh-CN" altLang="en-US"/>
              <a:pPr>
                <a:defRPr/>
              </a:pPr>
              <a:t>‹#›</a:t>
            </a:fld>
            <a:endParaRPr lang="en-US" altLang="zh-CN"/>
          </a:p>
        </p:txBody>
      </p:sp>
    </p:spTree>
    <p:extLst>
      <p:ext uri="{BB962C8B-B14F-4D97-AF65-F5344CB8AC3E}">
        <p14:creationId xmlns:p14="http://schemas.microsoft.com/office/powerpoint/2010/main" val="2146994760"/>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2B031399-865D-4503-8A5A-BA11A8865638}" type="datetime11">
              <a:rPr lang="zh-CN" altLang="en-US"/>
              <a:pPr>
                <a:defRPr/>
              </a:pPr>
              <a:t>14:36:49</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CFF37C6-4DDE-4D1A-AB61-0BADE646A657}" type="slidenum">
              <a:rPr lang="zh-CN" altLang="en-US"/>
              <a:pPr>
                <a:defRPr/>
              </a:pPr>
              <a:t>‹#›</a:t>
            </a:fld>
            <a:endParaRPr lang="en-US" altLang="zh-CN"/>
          </a:p>
        </p:txBody>
      </p:sp>
    </p:spTree>
    <p:extLst>
      <p:ext uri="{BB962C8B-B14F-4D97-AF65-F5344CB8AC3E}">
        <p14:creationId xmlns:p14="http://schemas.microsoft.com/office/powerpoint/2010/main" val="273179442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72549610"/>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6056FD0-9A57-4B5C-8FF7-E5C5199A8B7E}" type="datetime11">
              <a:rPr lang="zh-CN" altLang="en-US"/>
              <a:pPr>
                <a:defRPr/>
              </a:pPr>
              <a:t>14:36:49</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7CCEF64-562C-4862-90BE-6FB3D1FCD470}" type="slidenum">
              <a:rPr lang="zh-CN" altLang="en-US"/>
              <a:pPr>
                <a:defRPr/>
              </a:pPr>
              <a:t>‹#›</a:t>
            </a:fld>
            <a:endParaRPr lang="en-US" altLang="zh-CN"/>
          </a:p>
        </p:txBody>
      </p:sp>
    </p:spTree>
    <p:extLst>
      <p:ext uri="{BB962C8B-B14F-4D97-AF65-F5344CB8AC3E}">
        <p14:creationId xmlns:p14="http://schemas.microsoft.com/office/powerpoint/2010/main" val="3531502226"/>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DF2CDE6-523D-4FE6-8B14-50022665FBFA}" type="datetime11">
              <a:rPr lang="zh-CN" altLang="en-US"/>
              <a:pPr>
                <a:defRPr/>
              </a:pPr>
              <a:t>14:36:49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7E72495-93EA-4463-A4E4-E346EADD05B6}" type="slidenum">
              <a:rPr lang="zh-CN" altLang="en-US"/>
              <a:pPr>
                <a:defRPr/>
              </a:pPr>
              <a:t>‹#›</a:t>
            </a:fld>
            <a:endParaRPr lang="en-US" altLang="zh-CN"/>
          </a:p>
        </p:txBody>
      </p:sp>
    </p:spTree>
    <p:extLst>
      <p:ext uri="{BB962C8B-B14F-4D97-AF65-F5344CB8AC3E}">
        <p14:creationId xmlns:p14="http://schemas.microsoft.com/office/powerpoint/2010/main" val="4014370693"/>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7526C62-796F-4054-A9A3-6D66C4682581}" type="datetime11">
              <a:rPr lang="zh-CN" altLang="en-US"/>
              <a:pPr>
                <a:defRPr/>
              </a:pPr>
              <a:t>14:36:49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CBCD54F-0867-496F-88C3-F0329E8B2C1B}" type="slidenum">
              <a:rPr lang="zh-CN" altLang="en-US"/>
              <a:pPr>
                <a:defRPr/>
              </a:pPr>
              <a:t>‹#›</a:t>
            </a:fld>
            <a:endParaRPr lang="en-US" altLang="zh-CN"/>
          </a:p>
        </p:txBody>
      </p:sp>
    </p:spTree>
    <p:extLst>
      <p:ext uri="{BB962C8B-B14F-4D97-AF65-F5344CB8AC3E}">
        <p14:creationId xmlns:p14="http://schemas.microsoft.com/office/powerpoint/2010/main" val="3264506045"/>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DFE402B2-295D-43E3-A5A6-6F711784BE68}" type="datetime11">
              <a:rPr lang="zh-CN" altLang="en-US"/>
              <a:pPr>
                <a:defRPr/>
              </a:pPr>
              <a:t>14:36:49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F111ACE-3DD7-4297-A59B-B677D396BC3E}" type="slidenum">
              <a:rPr lang="zh-CN" altLang="en-US"/>
              <a:pPr>
                <a:defRPr/>
              </a:pPr>
              <a:t>‹#›</a:t>
            </a:fld>
            <a:endParaRPr lang="en-US" altLang="zh-CN"/>
          </a:p>
        </p:txBody>
      </p:sp>
    </p:spTree>
    <p:extLst>
      <p:ext uri="{BB962C8B-B14F-4D97-AF65-F5344CB8AC3E}">
        <p14:creationId xmlns:p14="http://schemas.microsoft.com/office/powerpoint/2010/main" val="2548778423"/>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6C184681-48FC-4EAC-9DF5-10C753E18294}" type="datetime11">
              <a:rPr lang="zh-CN" altLang="en-US"/>
              <a:pPr>
                <a:defRPr/>
              </a:pPr>
              <a:t>14:36:49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3A5700A-9F11-4BF4-9381-B7E770B3052A}" type="slidenum">
              <a:rPr lang="zh-CN" altLang="en-US"/>
              <a:pPr>
                <a:defRPr/>
              </a:pPr>
              <a:t>‹#›</a:t>
            </a:fld>
            <a:endParaRPr lang="en-US" altLang="zh-CN"/>
          </a:p>
        </p:txBody>
      </p:sp>
    </p:spTree>
    <p:extLst>
      <p:ext uri="{BB962C8B-B14F-4D97-AF65-F5344CB8AC3E}">
        <p14:creationId xmlns:p14="http://schemas.microsoft.com/office/powerpoint/2010/main" val="1344858730"/>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17461301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696184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3758477"/>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07552124"/>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349310"/>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09565205"/>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1068299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Text Box 11"/>
          <p:cNvSpPr txBox="1">
            <a:spLocks noChangeArrowheads="1"/>
          </p:cNvSpPr>
          <p:nvPr/>
        </p:nvSpPr>
        <p:spPr bwMode="auto">
          <a:xfrm>
            <a:off x="0" y="6613525"/>
            <a:ext cx="9144000" cy="2444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Verdana" pitchFamily="34" charset="0"/>
                <a:ea typeface="宋体" pitchFamily="2" charset="-122"/>
              </a:defRPr>
            </a:lvl9pPr>
          </a:lstStyle>
          <a:p>
            <a:pPr algn="ctr" eaLnBrk="1" hangingPunct="1">
              <a:defRPr/>
            </a:pPr>
            <a:r>
              <a:rPr kumimoji="1" lang="zh-CN" altLang="en-US" sz="1000">
                <a:solidFill>
                  <a:schemeClr val="bg1"/>
                </a:solidFill>
                <a:latin typeface="Times New Roman" pitchFamily="18" charset="0"/>
              </a:rPr>
              <a:t>河海大学计算机与信息学院计算机科学与技术系 </a:t>
            </a:r>
            <a:endParaRPr kumimoji="1" lang="en-US" altLang="zh-CN" sz="1000">
              <a:solidFill>
                <a:schemeClr val="bg1"/>
              </a:solidFill>
              <a:latin typeface="Times New Roman" pitchFamily="18" charset="0"/>
            </a:endParaRPr>
          </a:p>
        </p:txBody>
      </p:sp>
      <p:pic>
        <p:nvPicPr>
          <p:cNvPr id="1030"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p:nvSpPr>
        <p:spPr bwMode="auto">
          <a:xfrm>
            <a:off x="2484438"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spcBef>
                <a:spcPct val="50000"/>
              </a:spcBef>
              <a:defRPr/>
            </a:pPr>
            <a:r>
              <a:rPr lang="zh-CN" altLang="en-US" sz="2400" b="1">
                <a:solidFill>
                  <a:srgbClr val="F7F7F7"/>
                </a:solidFill>
                <a:ea typeface="楷体_GB2312" pitchFamily="49" charset="-122"/>
              </a:rPr>
              <a:t>计算机与信息学院</a:t>
            </a:r>
          </a:p>
        </p:txBody>
      </p:sp>
      <p:pic>
        <p:nvPicPr>
          <p:cNvPr id="1032" name="Picture 15" descr="邓体字徽（白色透明）"/>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1"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Lst>
  <p:transition spd="slow"/>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8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400">
                <a:latin typeface="Times New Roman" pitchFamily="18" charset="0"/>
              </a:defRPr>
            </a:lvl1pPr>
          </a:lstStyle>
          <a:p>
            <a:pPr>
              <a:defRPr/>
            </a:pPr>
            <a:fld id="{E1920BBB-7C44-4594-9F4B-62600E5C6851}" type="datetime11">
              <a:rPr lang="zh-CN" altLang="en-US"/>
              <a:pPr>
                <a:defRPr/>
              </a:pPr>
              <a:t>14:36:46</a:t>
            </a:fld>
            <a:endParaRPr lang="en-US" altLang="zh-CN"/>
          </a:p>
        </p:txBody>
      </p:sp>
      <p:sp>
        <p:nvSpPr>
          <p:cNvPr id="22118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latin typeface="Times New Roman" pitchFamily="18" charset="0"/>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defRPr>
            </a:lvl1pPr>
          </a:lstStyle>
          <a:p>
            <a:pPr>
              <a:defRPr/>
            </a:pPr>
            <a:fld id="{39F1C89D-9E32-460B-9CA2-6ED9A14DC64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transition spd="slow"/>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so.csdn.net/so/search?q=%E4%BA%A4%E6%8D%A2%E6%9C%BA&amp;spm=1001.2101.3001.7020"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Text Box 12"/>
          <p:cNvSpPr txBox="1">
            <a:spLocks noChangeArrowheads="1"/>
          </p:cNvSpPr>
          <p:nvPr/>
        </p:nvSpPr>
        <p:spPr bwMode="auto">
          <a:xfrm>
            <a:off x="2627313" y="5157788"/>
            <a:ext cx="453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b="1">
                <a:ea typeface="黑体" panose="02010609060101010101" pitchFamily="49" charset="-122"/>
              </a:rPr>
              <a:t>河海大学计算机与信息学院</a:t>
            </a:r>
          </a:p>
        </p:txBody>
      </p:sp>
      <p:sp>
        <p:nvSpPr>
          <p:cNvPr id="6147" name="Text Box 14"/>
          <p:cNvSpPr txBox="1">
            <a:spLocks noChangeArrowheads="1"/>
          </p:cNvSpPr>
          <p:nvPr/>
        </p:nvSpPr>
        <p:spPr bwMode="auto">
          <a:xfrm>
            <a:off x="3492500" y="5734050"/>
            <a:ext cx="2881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fld id="{582D4E51-63CE-4654-A77C-6D047DC93FE1}" type="datetime3">
              <a:rPr lang="zh-CN" altLang="en-US" sz="1800" b="1">
                <a:latin typeface="黑体" panose="02010609060101010101" pitchFamily="49" charset="-122"/>
                <a:ea typeface="黑体" panose="02010609060101010101" pitchFamily="49" charset="-122"/>
              </a:rPr>
              <a:pPr algn="ctr" eaLnBrk="1" hangingPunct="1">
                <a:spcBef>
                  <a:spcPct val="50000"/>
                </a:spcBef>
                <a:buClrTx/>
                <a:buFontTx/>
                <a:buNone/>
              </a:pPr>
              <a:t>2024年4月14日星期日</a:t>
            </a:fld>
            <a:endParaRPr lang="en-US" altLang="zh-CN" sz="1800" b="1">
              <a:latin typeface="黑体" panose="02010609060101010101" pitchFamily="49" charset="-122"/>
              <a:ea typeface="黑体" panose="02010609060101010101" pitchFamily="49" charset="-122"/>
            </a:endParaRPr>
          </a:p>
        </p:txBody>
      </p:sp>
      <p:sp>
        <p:nvSpPr>
          <p:cNvPr id="6148" name="Text Box 15"/>
          <p:cNvSpPr txBox="1">
            <a:spLocks noChangeArrowheads="1"/>
          </p:cNvSpPr>
          <p:nvPr/>
        </p:nvSpPr>
        <p:spPr bwMode="auto">
          <a:xfrm>
            <a:off x="611188" y="3500438"/>
            <a:ext cx="8208962" cy="628650"/>
          </a:xfrm>
          <a:prstGeom prst="rect">
            <a:avLst/>
          </a:prstGeom>
          <a:noFill/>
          <a:ln>
            <a:noFill/>
          </a:ln>
          <a:effectLst>
            <a:outerShdw dist="35921" dir="2700000" algn="ctr" rotWithShape="0">
              <a:srgbClr val="FFFF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80000"/>
              </a:lnSpc>
              <a:spcBef>
                <a:spcPct val="50000"/>
              </a:spcBef>
              <a:buClrTx/>
              <a:buFontTx/>
              <a:buNone/>
            </a:pPr>
            <a:r>
              <a:rPr kumimoji="1" lang="zh-CN" altLang="en-US" sz="4400" b="1">
                <a:solidFill>
                  <a:srgbClr val="FF0000"/>
                </a:solidFill>
                <a:latin typeface="黑体" panose="02010609060101010101" pitchFamily="49" charset="-122"/>
                <a:ea typeface="黑体" panose="02010609060101010101" pitchFamily="49" charset="-122"/>
              </a:rPr>
              <a:t>计算机网络</a:t>
            </a:r>
          </a:p>
        </p:txBody>
      </p:sp>
      <p:sp>
        <p:nvSpPr>
          <p:cNvPr id="6149" name="Text Box 16"/>
          <p:cNvSpPr txBox="1">
            <a:spLocks noChangeArrowheads="1"/>
          </p:cNvSpPr>
          <p:nvPr/>
        </p:nvSpPr>
        <p:spPr bwMode="auto">
          <a:xfrm>
            <a:off x="971550" y="1773238"/>
            <a:ext cx="4033838" cy="482600"/>
          </a:xfrm>
          <a:prstGeom prst="rect">
            <a:avLst/>
          </a:prstGeom>
          <a:noFill/>
          <a:ln>
            <a:noFill/>
          </a:ln>
          <a:effectLst>
            <a:outerShdw dist="35921" dir="2700000" algn="ctr" rotWithShape="0">
              <a:srgbClr val="FFFF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Tx/>
              <a:buFontTx/>
              <a:buNone/>
            </a:pPr>
            <a:r>
              <a:rPr kumimoji="1" lang="zh-CN" altLang="en-US" sz="3200" b="1">
                <a:solidFill>
                  <a:srgbClr val="CC0000"/>
                </a:solidFill>
                <a:latin typeface="黑体" panose="02010609060101010101" pitchFamily="49" charset="-122"/>
                <a:ea typeface="黑体" panose="02010609060101010101" pitchFamily="49" charset="-122"/>
              </a:rPr>
              <a:t>计算机专业课程</a:t>
            </a:r>
            <a:endParaRPr kumimoji="1" lang="en-US" altLang="zh-CN" sz="3200" b="1">
              <a:solidFill>
                <a:srgbClr val="CC0000"/>
              </a:solidFill>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2"/>
          <p:cNvSpPr>
            <a:spLocks noChangeArrowheads="1"/>
          </p:cNvSpPr>
          <p:nvPr/>
        </p:nvSpPr>
        <p:spPr bwMode="auto">
          <a:xfrm>
            <a:off x="468313" y="1844675"/>
            <a:ext cx="8424862"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nSpc>
                <a:spcPct val="120000"/>
              </a:lnSpc>
            </a:pPr>
            <a:r>
              <a:rPr lang="zh-CN" altLang="en-US" sz="2400" dirty="0">
                <a:solidFill>
                  <a:srgbClr val="333333"/>
                </a:solidFill>
                <a:latin typeface="微软雅黑" panose="020B0503020204020204" pitchFamily="34" charset="-122"/>
                <a:ea typeface="微软雅黑" panose="020B0503020204020204" pitchFamily="34" charset="-122"/>
              </a:rPr>
              <a:t>虚拟局域网，它是一组逻辑上的设备和用户，这些设备和用户并不受物理位置的限制，可以根据功能、部门及应用等因素将它们组织起来，相互之间的通信就好像它们在同一个网段中一样，由此得名虚拟局域网。</a:t>
            </a:r>
            <a:endParaRPr lang="zh-CN" altLang="en-US" sz="2400" dirty="0"/>
          </a:p>
        </p:txBody>
      </p:sp>
      <p:sp>
        <p:nvSpPr>
          <p:cNvPr id="12291" name="矩形 3"/>
          <p:cNvSpPr>
            <a:spLocks noChangeArrowheads="1"/>
          </p:cNvSpPr>
          <p:nvPr/>
        </p:nvSpPr>
        <p:spPr bwMode="auto">
          <a:xfrm>
            <a:off x="468312" y="1013678"/>
            <a:ext cx="6551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en-US" altLang="zh-CN" sz="2400">
                <a:solidFill>
                  <a:srgbClr val="FF0000"/>
                </a:solidFill>
                <a:latin typeface="微软雅黑" panose="020B0503020204020204" pitchFamily="34" charset="-122"/>
                <a:ea typeface="微软雅黑" panose="020B0503020204020204" pitchFamily="34" charset="-122"/>
              </a:rPr>
              <a:t>VLAN</a:t>
            </a:r>
            <a:r>
              <a:rPr lang="zh-CN" altLang="en-US" sz="2400" dirty="0">
                <a:solidFill>
                  <a:srgbClr val="FF0000"/>
                </a:solidFill>
                <a:latin typeface="微软雅黑" panose="020B0503020204020204" pitchFamily="34" charset="-122"/>
                <a:ea typeface="微软雅黑" panose="020B0503020204020204" pitchFamily="34" charset="-122"/>
              </a:rPr>
              <a:t>即（</a:t>
            </a:r>
            <a:r>
              <a:rPr lang="en-US" altLang="zh-CN" sz="2400" dirty="0">
                <a:solidFill>
                  <a:srgbClr val="FF0000"/>
                </a:solidFill>
                <a:latin typeface="微软雅黑" panose="020B0503020204020204" pitchFamily="34" charset="-122"/>
                <a:ea typeface="微软雅黑" panose="020B0503020204020204" pitchFamily="34" charset="-122"/>
              </a:rPr>
              <a:t>Virtual Local Area Network</a:t>
            </a:r>
            <a:r>
              <a:rPr lang="zh-CN" altLang="en-US" sz="2400" dirty="0">
                <a:solidFill>
                  <a:srgbClr val="FF0000"/>
                </a:solidFill>
                <a:latin typeface="微软雅黑" panose="020B0503020204020204" pitchFamily="34" charset="-122"/>
                <a:ea typeface="微软雅黑" panose="020B0503020204020204" pitchFamily="34" charset="-122"/>
              </a:rPr>
              <a:t>）</a:t>
            </a:r>
            <a:endParaRPr lang="zh-CN" altLang="en-US" sz="2400" dirty="0"/>
          </a:p>
        </p:txBody>
      </p:sp>
      <p:pic>
        <p:nvPicPr>
          <p:cNvPr id="12292"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3573463"/>
            <a:ext cx="4321175" cy="297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3860800"/>
            <a:ext cx="4541837" cy="2663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0483" name="矩形 3"/>
          <p:cNvSpPr>
            <a:spLocks noChangeArrowheads="1"/>
          </p:cNvSpPr>
          <p:nvPr/>
        </p:nvSpPr>
        <p:spPr bwMode="auto">
          <a:xfrm>
            <a:off x="503613" y="1020763"/>
            <a:ext cx="6681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sz="2800" b="1" dirty="0"/>
              <a:t>利用二层交换机的</a:t>
            </a:r>
            <a:r>
              <a:rPr lang="en-US" altLang="zh-CN" sz="2800" b="1" dirty="0"/>
              <a:t>VLAN</a:t>
            </a:r>
            <a:r>
              <a:rPr lang="zh-CN" altLang="en-US" sz="2800" b="1" dirty="0"/>
              <a:t>机制分割广播域</a:t>
            </a:r>
          </a:p>
        </p:txBody>
      </p:sp>
      <p:pic>
        <p:nvPicPr>
          <p:cNvPr id="20484"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700213"/>
            <a:ext cx="4248150" cy="23860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0485" name="矩形 6"/>
          <p:cNvSpPr>
            <a:spLocks noChangeArrowheads="1"/>
          </p:cNvSpPr>
          <p:nvPr/>
        </p:nvSpPr>
        <p:spPr bwMode="auto">
          <a:xfrm>
            <a:off x="4855600" y="1750219"/>
            <a:ext cx="4284662"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sz="2200" dirty="0">
                <a:solidFill>
                  <a:srgbClr val="4D4D4D"/>
                </a:solidFill>
                <a:latin typeface="-apple-system"/>
              </a:rPr>
              <a:t>在一台未设置任何</a:t>
            </a:r>
            <a:r>
              <a:rPr lang="en-US" altLang="zh-CN" sz="2200" dirty="0">
                <a:solidFill>
                  <a:srgbClr val="4D4D4D"/>
                </a:solidFill>
                <a:latin typeface="-apple-system"/>
              </a:rPr>
              <a:t>VLAN</a:t>
            </a:r>
            <a:r>
              <a:rPr lang="zh-CN" altLang="en-US" sz="2200" dirty="0">
                <a:solidFill>
                  <a:srgbClr val="4D4D4D"/>
                </a:solidFill>
                <a:latin typeface="-apple-system"/>
              </a:rPr>
              <a:t>的二层交换机上，任何广播帧都会被转发给除接收端口外的所有其他端口。例如，计算机</a:t>
            </a:r>
            <a:r>
              <a:rPr lang="en-US" altLang="zh-CN" sz="2200" dirty="0">
                <a:solidFill>
                  <a:srgbClr val="4D4D4D"/>
                </a:solidFill>
                <a:latin typeface="-apple-system"/>
              </a:rPr>
              <a:t>A</a:t>
            </a:r>
            <a:r>
              <a:rPr lang="zh-CN" altLang="en-US" sz="2200" dirty="0">
                <a:solidFill>
                  <a:srgbClr val="4D4D4D"/>
                </a:solidFill>
                <a:latin typeface="-apple-system"/>
              </a:rPr>
              <a:t>发送广播信息后，会被转发给端口</a:t>
            </a:r>
            <a:r>
              <a:rPr lang="en-US" altLang="zh-CN" sz="2200" dirty="0">
                <a:solidFill>
                  <a:srgbClr val="4D4D4D"/>
                </a:solidFill>
                <a:latin typeface="-apple-system"/>
              </a:rPr>
              <a:t>2</a:t>
            </a:r>
            <a:r>
              <a:rPr lang="zh-CN" altLang="en-US" sz="2200" dirty="0">
                <a:solidFill>
                  <a:srgbClr val="4D4D4D"/>
                </a:solidFill>
                <a:latin typeface="-apple-system"/>
              </a:rPr>
              <a:t>、</a:t>
            </a:r>
            <a:r>
              <a:rPr lang="en-US" altLang="zh-CN" sz="2200" dirty="0">
                <a:solidFill>
                  <a:srgbClr val="4D4D4D"/>
                </a:solidFill>
                <a:latin typeface="-apple-system"/>
              </a:rPr>
              <a:t>3</a:t>
            </a:r>
            <a:r>
              <a:rPr lang="zh-CN" altLang="en-US" sz="2200" dirty="0">
                <a:solidFill>
                  <a:srgbClr val="4D4D4D"/>
                </a:solidFill>
                <a:latin typeface="-apple-system"/>
              </a:rPr>
              <a:t>、</a:t>
            </a:r>
            <a:r>
              <a:rPr lang="en-US" altLang="zh-CN" sz="2200" dirty="0">
                <a:solidFill>
                  <a:srgbClr val="4D4D4D"/>
                </a:solidFill>
                <a:latin typeface="-apple-system"/>
              </a:rPr>
              <a:t>4</a:t>
            </a:r>
            <a:r>
              <a:rPr lang="zh-CN" altLang="en-US" sz="2200" dirty="0">
                <a:solidFill>
                  <a:srgbClr val="4D4D4D"/>
                </a:solidFill>
                <a:latin typeface="-apple-system"/>
              </a:rPr>
              <a:t>。</a:t>
            </a:r>
            <a:endParaRPr lang="zh-CN" altLang="en-US" sz="2200" dirty="0"/>
          </a:p>
        </p:txBody>
      </p:sp>
      <p:sp>
        <p:nvSpPr>
          <p:cNvPr id="20486" name="左箭头 7"/>
          <p:cNvSpPr>
            <a:spLocks noChangeArrowheads="1"/>
          </p:cNvSpPr>
          <p:nvPr/>
        </p:nvSpPr>
        <p:spPr bwMode="auto">
          <a:xfrm>
            <a:off x="4500562" y="2349500"/>
            <a:ext cx="355037" cy="359420"/>
          </a:xfrm>
          <a:prstGeom prst="left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0487" name="矩形 8"/>
          <p:cNvSpPr>
            <a:spLocks noChangeArrowheads="1"/>
          </p:cNvSpPr>
          <p:nvPr/>
        </p:nvSpPr>
        <p:spPr bwMode="auto">
          <a:xfrm>
            <a:off x="107504" y="4368185"/>
            <a:ext cx="424815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sz="2200" dirty="0">
                <a:solidFill>
                  <a:srgbClr val="4D4D4D"/>
                </a:solidFill>
                <a:latin typeface="-apple-system"/>
              </a:rPr>
              <a:t>在交换机上生成红、蓝两个</a:t>
            </a:r>
            <a:r>
              <a:rPr lang="en-US" altLang="zh-CN" sz="2200" dirty="0">
                <a:solidFill>
                  <a:srgbClr val="4D4D4D"/>
                </a:solidFill>
                <a:latin typeface="-apple-system"/>
              </a:rPr>
              <a:t>VLAN;</a:t>
            </a:r>
            <a:r>
              <a:rPr lang="zh-CN" altLang="en-US" sz="2200" dirty="0">
                <a:solidFill>
                  <a:srgbClr val="4D4D4D"/>
                </a:solidFill>
                <a:latin typeface="-apple-system"/>
              </a:rPr>
              <a:t>同时设置端口</a:t>
            </a:r>
            <a:r>
              <a:rPr lang="en-US" altLang="zh-CN" sz="2200" dirty="0">
                <a:solidFill>
                  <a:srgbClr val="4D4D4D"/>
                </a:solidFill>
                <a:latin typeface="-apple-system"/>
              </a:rPr>
              <a:t>1</a:t>
            </a:r>
            <a:r>
              <a:rPr lang="zh-CN" altLang="en-US" sz="2200" dirty="0">
                <a:solidFill>
                  <a:srgbClr val="4D4D4D"/>
                </a:solidFill>
                <a:latin typeface="-apple-system"/>
              </a:rPr>
              <a:t>、</a:t>
            </a:r>
            <a:r>
              <a:rPr lang="en-US" altLang="zh-CN" sz="2200" dirty="0">
                <a:solidFill>
                  <a:srgbClr val="4D4D4D"/>
                </a:solidFill>
                <a:latin typeface="-apple-system"/>
              </a:rPr>
              <a:t>2</a:t>
            </a:r>
            <a:r>
              <a:rPr lang="zh-CN" altLang="en-US" sz="2200" dirty="0">
                <a:solidFill>
                  <a:srgbClr val="4D4D4D"/>
                </a:solidFill>
                <a:latin typeface="-apple-system"/>
              </a:rPr>
              <a:t>属于红色</a:t>
            </a:r>
            <a:r>
              <a:rPr lang="en-US" altLang="zh-CN" sz="2200" dirty="0">
                <a:solidFill>
                  <a:srgbClr val="4D4D4D"/>
                </a:solidFill>
                <a:latin typeface="-apple-system"/>
              </a:rPr>
              <a:t>VLAN</a:t>
            </a:r>
            <a:r>
              <a:rPr lang="zh-CN" altLang="en-US" sz="2200" dirty="0">
                <a:solidFill>
                  <a:srgbClr val="4D4D4D"/>
                </a:solidFill>
                <a:latin typeface="-apple-system"/>
              </a:rPr>
              <a:t>、端口</a:t>
            </a:r>
            <a:r>
              <a:rPr lang="en-US" altLang="zh-CN" sz="2200" dirty="0">
                <a:solidFill>
                  <a:srgbClr val="4D4D4D"/>
                </a:solidFill>
                <a:latin typeface="-apple-system"/>
              </a:rPr>
              <a:t>3</a:t>
            </a:r>
            <a:r>
              <a:rPr lang="zh-CN" altLang="en-US" sz="2200" dirty="0">
                <a:solidFill>
                  <a:srgbClr val="4D4D4D"/>
                </a:solidFill>
                <a:latin typeface="-apple-system"/>
              </a:rPr>
              <a:t>、</a:t>
            </a:r>
            <a:r>
              <a:rPr lang="en-US" altLang="zh-CN" sz="2200" dirty="0">
                <a:solidFill>
                  <a:srgbClr val="4D4D4D"/>
                </a:solidFill>
                <a:latin typeface="-apple-system"/>
              </a:rPr>
              <a:t>4</a:t>
            </a:r>
            <a:r>
              <a:rPr lang="zh-CN" altLang="en-US" sz="2200" dirty="0">
                <a:solidFill>
                  <a:srgbClr val="4D4D4D"/>
                </a:solidFill>
                <a:latin typeface="-apple-system"/>
              </a:rPr>
              <a:t>属于蓝色</a:t>
            </a:r>
            <a:r>
              <a:rPr lang="en-US" altLang="zh-CN" sz="2200" dirty="0">
                <a:solidFill>
                  <a:srgbClr val="4D4D4D"/>
                </a:solidFill>
                <a:latin typeface="-apple-system"/>
              </a:rPr>
              <a:t>VLAN</a:t>
            </a:r>
            <a:r>
              <a:rPr lang="zh-CN" altLang="en-US" sz="2200" dirty="0">
                <a:solidFill>
                  <a:srgbClr val="4D4D4D"/>
                </a:solidFill>
                <a:latin typeface="-apple-system"/>
              </a:rPr>
              <a:t>。再从</a:t>
            </a:r>
            <a:r>
              <a:rPr lang="en-US" altLang="zh-CN" sz="2200" dirty="0">
                <a:solidFill>
                  <a:srgbClr val="4D4D4D"/>
                </a:solidFill>
                <a:latin typeface="-apple-system"/>
              </a:rPr>
              <a:t>A</a:t>
            </a:r>
            <a:r>
              <a:rPr lang="zh-CN" altLang="en-US" sz="2200" dirty="0">
                <a:solidFill>
                  <a:srgbClr val="4D4D4D"/>
                </a:solidFill>
                <a:latin typeface="-apple-system"/>
              </a:rPr>
              <a:t>发出广播帧的话，交换机只把它转发给同属于一个</a:t>
            </a:r>
            <a:r>
              <a:rPr lang="en-US" altLang="zh-CN" sz="2200" dirty="0">
                <a:solidFill>
                  <a:srgbClr val="4D4D4D"/>
                </a:solidFill>
                <a:latin typeface="-apple-system"/>
              </a:rPr>
              <a:t>VLAN</a:t>
            </a:r>
            <a:r>
              <a:rPr lang="zh-CN" altLang="en-US" sz="2200" dirty="0">
                <a:solidFill>
                  <a:srgbClr val="4D4D4D"/>
                </a:solidFill>
                <a:latin typeface="-apple-system"/>
              </a:rPr>
              <a:t>的其他端口</a:t>
            </a:r>
            <a:r>
              <a:rPr lang="en-US" altLang="zh-CN" sz="2200" dirty="0">
                <a:solidFill>
                  <a:srgbClr val="4D4D4D"/>
                </a:solidFill>
                <a:latin typeface="-apple-system"/>
              </a:rPr>
              <a:t>——</a:t>
            </a:r>
            <a:r>
              <a:rPr lang="zh-CN" altLang="en-US" sz="2200" dirty="0">
                <a:solidFill>
                  <a:srgbClr val="4D4D4D"/>
                </a:solidFill>
                <a:latin typeface="-apple-system"/>
              </a:rPr>
              <a:t>端口</a:t>
            </a:r>
            <a:r>
              <a:rPr lang="en-US" altLang="zh-CN" sz="2200" dirty="0">
                <a:solidFill>
                  <a:srgbClr val="4D4D4D"/>
                </a:solidFill>
                <a:latin typeface="-apple-system"/>
              </a:rPr>
              <a:t>2</a:t>
            </a:r>
            <a:r>
              <a:rPr lang="zh-CN" altLang="en-US" sz="2200" dirty="0">
                <a:solidFill>
                  <a:srgbClr val="4D4D4D"/>
                </a:solidFill>
                <a:latin typeface="-apple-system"/>
              </a:rPr>
              <a:t>，不会再转发给属于蓝色</a:t>
            </a:r>
            <a:r>
              <a:rPr lang="en-US" altLang="zh-CN" sz="2200" dirty="0">
                <a:solidFill>
                  <a:srgbClr val="4D4D4D"/>
                </a:solidFill>
                <a:latin typeface="-apple-system"/>
              </a:rPr>
              <a:t>VLAN</a:t>
            </a:r>
            <a:r>
              <a:rPr lang="zh-CN" altLang="en-US" sz="2200" dirty="0">
                <a:solidFill>
                  <a:srgbClr val="4D4D4D"/>
                </a:solidFill>
                <a:latin typeface="-apple-system"/>
              </a:rPr>
              <a:t>的端口。</a:t>
            </a:r>
            <a:endParaRPr lang="zh-CN" altLang="en-US" sz="2200" dirty="0"/>
          </a:p>
        </p:txBody>
      </p:sp>
      <p:sp>
        <p:nvSpPr>
          <p:cNvPr id="20488" name="右箭头 9"/>
          <p:cNvSpPr>
            <a:spLocks noChangeArrowheads="1"/>
          </p:cNvSpPr>
          <p:nvPr/>
        </p:nvSpPr>
        <p:spPr bwMode="auto">
          <a:xfrm>
            <a:off x="4211192" y="5373216"/>
            <a:ext cx="288924" cy="468535"/>
          </a:xfrm>
          <a:prstGeom prst="rightArrow">
            <a:avLst>
              <a:gd name="adj1" fmla="val 50000"/>
              <a:gd name="adj2" fmla="val 4976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467544" y="980728"/>
            <a:ext cx="27130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en-US" altLang="zh-CN" sz="2800" b="1" dirty="0">
                <a:solidFill>
                  <a:srgbClr val="2A10E8"/>
                </a:solidFill>
                <a:latin typeface="黑体" panose="02010609060101010101" pitchFamily="49" charset="-122"/>
                <a:ea typeface="黑体" panose="02010609060101010101" pitchFamily="49" charset="-122"/>
              </a:rPr>
              <a:t>VLAN</a:t>
            </a:r>
            <a:r>
              <a:rPr lang="zh-CN" altLang="en-US" sz="2800" b="1" dirty="0">
                <a:solidFill>
                  <a:srgbClr val="2A10E8"/>
                </a:solidFill>
                <a:latin typeface="黑体" panose="02010609060101010101" pitchFamily="49" charset="-122"/>
                <a:ea typeface="黑体" panose="02010609060101010101" pitchFamily="49" charset="-122"/>
              </a:rPr>
              <a:t>数据帧格式</a:t>
            </a:r>
          </a:p>
        </p:txBody>
      </p:sp>
      <p:sp>
        <p:nvSpPr>
          <p:cNvPr id="5" name="矩形 4"/>
          <p:cNvSpPr/>
          <p:nvPr/>
        </p:nvSpPr>
        <p:spPr>
          <a:xfrm>
            <a:off x="1187624" y="2636912"/>
            <a:ext cx="6697663" cy="1422400"/>
          </a:xfrm>
          <a:prstGeom prst="rect">
            <a:avLst/>
          </a:prstGeom>
        </p:spPr>
        <p:txBody>
          <a:bodyPr>
            <a:spAutoFit/>
          </a:bodyPr>
          <a:lstStyle/>
          <a:p>
            <a:pPr>
              <a:lnSpc>
                <a:spcPct val="120000"/>
              </a:lnSpc>
              <a:defRPr/>
            </a:pPr>
            <a:r>
              <a:rPr lang="zh-CN" altLang="en-US" sz="2400" dirty="0">
                <a:latin typeface="+mn-ea"/>
                <a:ea typeface="+mn-ea"/>
              </a:rPr>
              <a:t>两种协议的帧格式：</a:t>
            </a:r>
            <a:endParaRPr lang="en-US" altLang="zh-CN" sz="2400" dirty="0">
              <a:latin typeface="+mn-ea"/>
              <a:ea typeface="+mn-ea"/>
            </a:endParaRPr>
          </a:p>
          <a:p>
            <a:pPr marL="342900" indent="-342900">
              <a:lnSpc>
                <a:spcPct val="120000"/>
              </a:lnSpc>
              <a:buFont typeface="Wingdings" panose="05000000000000000000" pitchFamily="2" charset="2"/>
              <a:buChar char="l"/>
              <a:defRPr/>
            </a:pPr>
            <a:r>
              <a:rPr lang="en-US" altLang="zh-CN" sz="2400" dirty="0">
                <a:latin typeface="+mn-ea"/>
                <a:ea typeface="+mn-ea"/>
              </a:rPr>
              <a:t>IEEE802.1Q</a:t>
            </a:r>
            <a:endParaRPr lang="zh-CN" altLang="en-US" sz="2400" dirty="0">
              <a:latin typeface="+mn-ea"/>
              <a:ea typeface="+mn-ea"/>
            </a:endParaRPr>
          </a:p>
          <a:p>
            <a:pPr marL="342900" indent="-342900">
              <a:lnSpc>
                <a:spcPct val="120000"/>
              </a:lnSpc>
              <a:buFont typeface="Wingdings" panose="05000000000000000000" pitchFamily="2" charset="2"/>
              <a:buChar char="l"/>
              <a:defRPr/>
            </a:pPr>
            <a:r>
              <a:rPr lang="en-US" altLang="zh-CN" sz="2400" dirty="0">
                <a:latin typeface="+mn-ea"/>
                <a:ea typeface="+mn-ea"/>
              </a:rPr>
              <a:t>ISL(Inter Switch Link)</a:t>
            </a:r>
            <a:r>
              <a:rPr lang="zh-CN" altLang="en-US" sz="2400" dirty="0">
                <a:latin typeface="+mn-ea"/>
                <a:ea typeface="+mn-ea"/>
              </a:rPr>
              <a:t>（</a:t>
            </a:r>
            <a:r>
              <a:rPr lang="en-US" altLang="zh-CN" sz="2400" dirty="0">
                <a:latin typeface="+mn-ea"/>
                <a:ea typeface="+mn-ea"/>
              </a:rPr>
              <a:t>Cisco</a:t>
            </a:r>
            <a:r>
              <a:rPr lang="zh-CN" altLang="en-US" sz="2400" dirty="0">
                <a:latin typeface="+mn-ea"/>
                <a:ea typeface="+mn-ea"/>
              </a:rPr>
              <a:t>内部协议）</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
          <p:cNvSpPr>
            <a:spLocks noChangeArrowheads="1"/>
          </p:cNvSpPr>
          <p:nvPr/>
        </p:nvSpPr>
        <p:spPr bwMode="auto">
          <a:xfrm>
            <a:off x="468313" y="980728"/>
            <a:ext cx="19970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en-US" altLang="zh-CN" sz="2800" b="1" dirty="0">
                <a:solidFill>
                  <a:srgbClr val="0070C0"/>
                </a:solidFill>
                <a:latin typeface="-apple-system"/>
              </a:rPr>
              <a:t>IEEE802.1Q</a:t>
            </a:r>
            <a:endParaRPr lang="zh-CN" altLang="en-US" sz="2800" dirty="0">
              <a:solidFill>
                <a:srgbClr val="0070C0"/>
              </a:solidFill>
            </a:endParaRPr>
          </a:p>
        </p:txBody>
      </p:sp>
      <p:pic>
        <p:nvPicPr>
          <p:cNvPr id="24579"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527" y="2924944"/>
            <a:ext cx="8641085"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矩形 4"/>
          <p:cNvSpPr>
            <a:spLocks noChangeArrowheads="1"/>
          </p:cNvSpPr>
          <p:nvPr/>
        </p:nvSpPr>
        <p:spPr bwMode="auto">
          <a:xfrm>
            <a:off x="468313" y="1647825"/>
            <a:ext cx="84963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nSpc>
                <a:spcPct val="120000"/>
              </a:lnSpc>
            </a:pPr>
            <a:r>
              <a:rPr lang="zh-CN" altLang="en-US" sz="2400"/>
              <a:t>在现有以太网帧的基础上，添加</a:t>
            </a:r>
            <a:r>
              <a:rPr lang="en-US" altLang="zh-CN" sz="2400"/>
              <a:t>VLAN</a:t>
            </a:r>
            <a:r>
              <a:rPr lang="zh-CN" altLang="en-US" sz="2400"/>
              <a:t>的标识（</a:t>
            </a:r>
            <a:r>
              <a:rPr lang="en-US" altLang="zh-CN" sz="2400"/>
              <a:t>VLANID</a:t>
            </a:r>
            <a:r>
              <a:rPr lang="zh-CN" altLang="en-US" sz="2400"/>
              <a:t>）。</a:t>
            </a:r>
            <a:endParaRPr lang="en-US" altLang="zh-CN" sz="2400"/>
          </a:p>
          <a:p>
            <a:pPr>
              <a:lnSpc>
                <a:spcPct val="120000"/>
              </a:lnSpc>
            </a:pPr>
            <a:r>
              <a:rPr lang="zh-CN" altLang="en-US" sz="2400"/>
              <a:t>当对一个已有的以太网帧添加</a:t>
            </a:r>
            <a:r>
              <a:rPr lang="en-US" altLang="zh-CN" sz="2400"/>
              <a:t>VLAN</a:t>
            </a:r>
            <a:r>
              <a:rPr lang="zh-CN" altLang="en-US" sz="2400"/>
              <a:t>标识时，</a:t>
            </a:r>
            <a:r>
              <a:rPr lang="en-US" altLang="zh-CN" sz="2400"/>
              <a:t>CRC</a:t>
            </a:r>
            <a:r>
              <a:rPr lang="zh-CN" altLang="en-US" sz="2400"/>
              <a:t>需要重新计算；如果去掉</a:t>
            </a:r>
            <a:r>
              <a:rPr lang="en-US" altLang="zh-CN" sz="2400"/>
              <a:t>VLAN</a:t>
            </a:r>
            <a:r>
              <a:rPr lang="zh-CN" altLang="en-US" sz="2400"/>
              <a:t>标识，也需要重新计算</a:t>
            </a:r>
            <a:r>
              <a:rPr lang="en-US" altLang="zh-CN" sz="2400"/>
              <a:t>CRC</a:t>
            </a:r>
            <a:r>
              <a:rPr lang="zh-CN" altLang="en-US" sz="2400"/>
              <a:t>。</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7504" y="3125311"/>
            <a:ext cx="9252520" cy="3676650"/>
            <a:chOff x="107504" y="3125311"/>
            <a:chExt cx="9252520" cy="3676650"/>
          </a:xfrm>
        </p:grpSpPr>
        <p:pic>
          <p:nvPicPr>
            <p:cNvPr id="26627"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125311"/>
              <a:ext cx="925252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7740352" y="6624736"/>
              <a:ext cx="1512168" cy="1772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p:txBody>
        </p:sp>
      </p:grpSp>
      <p:sp>
        <p:nvSpPr>
          <p:cNvPr id="26626" name="矩形 1"/>
          <p:cNvSpPr>
            <a:spLocks noChangeArrowheads="1"/>
          </p:cNvSpPr>
          <p:nvPr/>
        </p:nvSpPr>
        <p:spPr bwMode="auto">
          <a:xfrm>
            <a:off x="461519" y="950119"/>
            <a:ext cx="41687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en-US" altLang="zh-CN" sz="2800" b="1" dirty="0">
                <a:solidFill>
                  <a:srgbClr val="0070C0"/>
                </a:solidFill>
                <a:latin typeface="-apple-system"/>
              </a:rPr>
              <a:t>ISL(Inter Switch Link)</a:t>
            </a:r>
            <a:endParaRPr lang="zh-CN" altLang="en-US" sz="2800" dirty="0">
              <a:solidFill>
                <a:srgbClr val="0070C0"/>
              </a:solidFill>
            </a:endParaRPr>
          </a:p>
        </p:txBody>
      </p:sp>
      <p:sp>
        <p:nvSpPr>
          <p:cNvPr id="26628" name="矩形 3"/>
          <p:cNvSpPr>
            <a:spLocks noChangeArrowheads="1"/>
          </p:cNvSpPr>
          <p:nvPr/>
        </p:nvSpPr>
        <p:spPr bwMode="auto">
          <a:xfrm>
            <a:off x="539750" y="1700213"/>
            <a:ext cx="8208963" cy="136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just">
              <a:lnSpc>
                <a:spcPct val="120000"/>
              </a:lnSpc>
            </a:pPr>
            <a:r>
              <a:rPr lang="zh-CN" altLang="en-US" sz="2400" dirty="0">
                <a:solidFill>
                  <a:srgbClr val="4D4D4D"/>
                </a:solidFill>
                <a:latin typeface="-apple-system"/>
              </a:rPr>
              <a:t>每个数据帧头部会被附加</a:t>
            </a:r>
            <a:r>
              <a:rPr lang="en-US" altLang="zh-CN" sz="2400" dirty="0">
                <a:solidFill>
                  <a:srgbClr val="4D4D4D"/>
                </a:solidFill>
                <a:latin typeface="-apple-system"/>
              </a:rPr>
              <a:t>26</a:t>
            </a:r>
            <a:r>
              <a:rPr lang="zh-CN" altLang="en-US" sz="2400" dirty="0">
                <a:solidFill>
                  <a:srgbClr val="4D4D4D"/>
                </a:solidFill>
                <a:latin typeface="-apple-system"/>
              </a:rPr>
              <a:t>字节的“</a:t>
            </a:r>
            <a:r>
              <a:rPr lang="en-US" altLang="zh-CN" sz="2400" dirty="0">
                <a:solidFill>
                  <a:srgbClr val="4D4D4D"/>
                </a:solidFill>
                <a:latin typeface="-apple-system"/>
              </a:rPr>
              <a:t>ISL</a:t>
            </a:r>
            <a:r>
              <a:rPr lang="zh-CN" altLang="en-US" sz="2400" dirty="0">
                <a:solidFill>
                  <a:srgbClr val="4D4D4D"/>
                </a:solidFill>
                <a:latin typeface="-apple-system"/>
              </a:rPr>
              <a:t>包头</a:t>
            </a:r>
            <a:r>
              <a:rPr lang="en-US" altLang="zh-CN" sz="2400" dirty="0">
                <a:solidFill>
                  <a:srgbClr val="4D4D4D"/>
                </a:solidFill>
                <a:latin typeface="-apple-system"/>
              </a:rPr>
              <a:t>(ISL Header)”</a:t>
            </a:r>
            <a:r>
              <a:rPr lang="zh-CN" altLang="en-US" sz="2400" dirty="0">
                <a:solidFill>
                  <a:srgbClr val="4D4D4D"/>
                </a:solidFill>
                <a:latin typeface="-apple-system"/>
              </a:rPr>
              <a:t>，并且在帧尾带上通过对包括</a:t>
            </a:r>
            <a:r>
              <a:rPr lang="en-US" altLang="zh-CN" sz="2400" dirty="0">
                <a:solidFill>
                  <a:srgbClr val="4D4D4D"/>
                </a:solidFill>
                <a:latin typeface="-apple-system"/>
              </a:rPr>
              <a:t>ISL</a:t>
            </a:r>
            <a:r>
              <a:rPr lang="zh-CN" altLang="en-US" sz="2400" dirty="0">
                <a:solidFill>
                  <a:srgbClr val="4D4D4D"/>
                </a:solidFill>
                <a:latin typeface="-apple-system"/>
              </a:rPr>
              <a:t>包头在内的整个数据帧进行计算后得到的</a:t>
            </a:r>
            <a:r>
              <a:rPr lang="en-US" altLang="zh-CN" sz="2400" dirty="0">
                <a:solidFill>
                  <a:srgbClr val="4D4D4D"/>
                </a:solidFill>
                <a:latin typeface="-apple-system"/>
              </a:rPr>
              <a:t>4</a:t>
            </a:r>
            <a:r>
              <a:rPr lang="zh-CN" altLang="en-US" sz="2400" dirty="0">
                <a:solidFill>
                  <a:srgbClr val="4D4D4D"/>
                </a:solidFill>
                <a:latin typeface="-apple-system"/>
              </a:rPr>
              <a:t>字节</a:t>
            </a:r>
            <a:r>
              <a:rPr lang="en-US" altLang="zh-CN" sz="2400" dirty="0">
                <a:solidFill>
                  <a:srgbClr val="4D4D4D"/>
                </a:solidFill>
                <a:latin typeface="-apple-system"/>
              </a:rPr>
              <a:t>CRC</a:t>
            </a:r>
            <a:r>
              <a:rPr lang="zh-CN" altLang="en-US" sz="2400" dirty="0">
                <a:solidFill>
                  <a:srgbClr val="4D4D4D"/>
                </a:solidFill>
                <a:latin typeface="-apple-system"/>
              </a:rPr>
              <a:t>值。总共增加了</a:t>
            </a:r>
            <a:r>
              <a:rPr lang="en-US" altLang="zh-CN" sz="2400" dirty="0">
                <a:solidFill>
                  <a:srgbClr val="4D4D4D"/>
                </a:solidFill>
                <a:latin typeface="-apple-system"/>
              </a:rPr>
              <a:t>30</a:t>
            </a:r>
            <a:r>
              <a:rPr lang="zh-CN" altLang="en-US" sz="2400" dirty="0">
                <a:solidFill>
                  <a:srgbClr val="4D4D4D"/>
                </a:solidFill>
                <a:latin typeface="-apple-system"/>
              </a:rPr>
              <a:t>字节。</a:t>
            </a:r>
          </a:p>
        </p:txBody>
      </p:sp>
      <p:sp>
        <p:nvSpPr>
          <p:cNvPr id="26629" name="矩形 4"/>
          <p:cNvSpPr>
            <a:spLocks noChangeArrowheads="1"/>
          </p:cNvSpPr>
          <p:nvPr/>
        </p:nvSpPr>
        <p:spPr bwMode="auto">
          <a:xfrm>
            <a:off x="5959679" y="2495466"/>
            <a:ext cx="310515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just">
              <a:lnSpc>
                <a:spcPct val="120000"/>
              </a:lnSpc>
            </a:pPr>
            <a:r>
              <a:rPr lang="zh-CN" altLang="en-US" dirty="0">
                <a:solidFill>
                  <a:srgbClr val="4D4D4D"/>
                </a:solidFill>
                <a:latin typeface="-apple-system"/>
              </a:rPr>
              <a:t> </a:t>
            </a:r>
          </a:p>
          <a:p>
            <a:pPr algn="just">
              <a:lnSpc>
                <a:spcPct val="120000"/>
              </a:lnSpc>
            </a:pPr>
            <a:r>
              <a:rPr lang="zh-CN" altLang="en-US" dirty="0">
                <a:solidFill>
                  <a:srgbClr val="4D4D4D"/>
                </a:solidFill>
                <a:latin typeface="-apple-system"/>
              </a:rPr>
              <a:t>在使用</a:t>
            </a:r>
            <a:r>
              <a:rPr lang="en-US" altLang="zh-CN" dirty="0">
                <a:solidFill>
                  <a:srgbClr val="4D4D4D"/>
                </a:solidFill>
                <a:latin typeface="-apple-system"/>
              </a:rPr>
              <a:t>ISL</a:t>
            </a:r>
            <a:r>
              <a:rPr lang="zh-CN" altLang="en-US" dirty="0">
                <a:solidFill>
                  <a:srgbClr val="4D4D4D"/>
                </a:solidFill>
                <a:latin typeface="-apple-system"/>
              </a:rPr>
              <a:t>的环境下，只要简单地去除</a:t>
            </a:r>
            <a:r>
              <a:rPr lang="en-US" altLang="zh-CN" dirty="0">
                <a:solidFill>
                  <a:srgbClr val="4D4D4D"/>
                </a:solidFill>
                <a:latin typeface="-apple-system"/>
              </a:rPr>
              <a:t>ISL</a:t>
            </a:r>
            <a:r>
              <a:rPr lang="zh-CN" altLang="en-US" dirty="0">
                <a:solidFill>
                  <a:srgbClr val="4D4D4D"/>
                </a:solidFill>
                <a:latin typeface="-apple-system"/>
              </a:rPr>
              <a:t>包头和新</a:t>
            </a:r>
            <a:r>
              <a:rPr lang="en-US" altLang="zh-CN" dirty="0">
                <a:solidFill>
                  <a:srgbClr val="4D4D4D"/>
                </a:solidFill>
                <a:latin typeface="-apple-system"/>
              </a:rPr>
              <a:t>CRC</a:t>
            </a:r>
            <a:r>
              <a:rPr lang="zh-CN" altLang="en-US" dirty="0">
                <a:solidFill>
                  <a:srgbClr val="4D4D4D"/>
                </a:solidFill>
                <a:latin typeface="-apple-system"/>
              </a:rPr>
              <a:t>就可以了。由于原先的数据帧及其</a:t>
            </a:r>
            <a:r>
              <a:rPr lang="en-US" altLang="zh-CN" dirty="0">
                <a:solidFill>
                  <a:srgbClr val="4D4D4D"/>
                </a:solidFill>
                <a:latin typeface="-apple-system"/>
              </a:rPr>
              <a:t>CRC</a:t>
            </a:r>
            <a:r>
              <a:rPr lang="zh-CN" altLang="en-US" dirty="0">
                <a:solidFill>
                  <a:srgbClr val="4D4D4D"/>
                </a:solidFill>
                <a:latin typeface="-apple-system"/>
              </a:rPr>
              <a:t>都被完整保留，因此无需重新计算</a:t>
            </a:r>
            <a:r>
              <a:rPr lang="en-US" altLang="zh-CN" dirty="0">
                <a:solidFill>
                  <a:srgbClr val="4D4D4D"/>
                </a:solidFill>
                <a:latin typeface="-apple-system"/>
              </a:rPr>
              <a:t>CRC</a:t>
            </a:r>
            <a:r>
              <a:rPr lang="zh-CN" altLang="en-US" dirty="0">
                <a:solidFill>
                  <a:srgbClr val="4D4D4D"/>
                </a:solidFill>
                <a:latin typeface="-apple-system"/>
              </a:rPr>
              <a:t>。</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1"/>
          <p:cNvSpPr>
            <a:spLocks noChangeArrowheads="1"/>
          </p:cNvSpPr>
          <p:nvPr/>
        </p:nvSpPr>
        <p:spPr bwMode="auto">
          <a:xfrm>
            <a:off x="461519" y="950119"/>
            <a:ext cx="41687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en-US" altLang="zh-CN" sz="2800" b="1" dirty="0">
                <a:solidFill>
                  <a:srgbClr val="0070C0"/>
                </a:solidFill>
                <a:latin typeface="-apple-system"/>
              </a:rPr>
              <a:t>ISL(Inter Switch Link)</a:t>
            </a:r>
            <a:endParaRPr lang="zh-CN" altLang="en-US" sz="2800" dirty="0">
              <a:solidFill>
                <a:srgbClr val="0070C0"/>
              </a:solidFill>
            </a:endParaRPr>
          </a:p>
        </p:txBody>
      </p:sp>
      <p:sp>
        <p:nvSpPr>
          <p:cNvPr id="26629" name="矩形 4"/>
          <p:cNvSpPr>
            <a:spLocks noChangeArrowheads="1"/>
          </p:cNvSpPr>
          <p:nvPr/>
        </p:nvSpPr>
        <p:spPr bwMode="auto">
          <a:xfrm>
            <a:off x="267758" y="5195221"/>
            <a:ext cx="8768737"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just">
              <a:lnSpc>
                <a:spcPct val="120000"/>
              </a:lnSpc>
            </a:pPr>
            <a:r>
              <a:rPr lang="zh-CN" altLang="en-US" sz="2400" dirty="0">
                <a:solidFill>
                  <a:srgbClr val="4D4D4D"/>
                </a:solidFill>
                <a:latin typeface="-apple-system"/>
              </a:rPr>
              <a:t> 在使用</a:t>
            </a:r>
            <a:r>
              <a:rPr lang="en-US" altLang="zh-CN" sz="2400" dirty="0">
                <a:solidFill>
                  <a:srgbClr val="4D4D4D"/>
                </a:solidFill>
                <a:latin typeface="-apple-system"/>
              </a:rPr>
              <a:t>ISL</a:t>
            </a:r>
            <a:r>
              <a:rPr lang="zh-CN" altLang="en-US" sz="2400" dirty="0">
                <a:solidFill>
                  <a:srgbClr val="4D4D4D"/>
                </a:solidFill>
                <a:latin typeface="-apple-system"/>
              </a:rPr>
              <a:t>的环境下，只要简单地去除</a:t>
            </a:r>
            <a:r>
              <a:rPr lang="en-US" altLang="zh-CN" sz="2400" dirty="0">
                <a:solidFill>
                  <a:srgbClr val="4D4D4D"/>
                </a:solidFill>
                <a:latin typeface="-apple-system"/>
              </a:rPr>
              <a:t>ISL</a:t>
            </a:r>
            <a:r>
              <a:rPr lang="zh-CN" altLang="en-US" sz="2400" dirty="0">
                <a:solidFill>
                  <a:srgbClr val="4D4D4D"/>
                </a:solidFill>
                <a:latin typeface="-apple-system"/>
              </a:rPr>
              <a:t>包头和新</a:t>
            </a:r>
            <a:r>
              <a:rPr lang="en-US" altLang="zh-CN" sz="2400" dirty="0">
                <a:solidFill>
                  <a:srgbClr val="4D4D4D"/>
                </a:solidFill>
                <a:latin typeface="-apple-system"/>
              </a:rPr>
              <a:t>CRC</a:t>
            </a:r>
            <a:r>
              <a:rPr lang="zh-CN" altLang="en-US" sz="2400" dirty="0">
                <a:solidFill>
                  <a:srgbClr val="4D4D4D"/>
                </a:solidFill>
                <a:latin typeface="-apple-system"/>
              </a:rPr>
              <a:t>就可以了。由于原先的数据帧及其</a:t>
            </a:r>
            <a:r>
              <a:rPr lang="en-US" altLang="zh-CN" sz="2400" dirty="0">
                <a:solidFill>
                  <a:srgbClr val="4D4D4D"/>
                </a:solidFill>
                <a:latin typeface="-apple-system"/>
              </a:rPr>
              <a:t>CRC</a:t>
            </a:r>
            <a:r>
              <a:rPr lang="zh-CN" altLang="en-US" sz="2400" dirty="0">
                <a:solidFill>
                  <a:srgbClr val="4D4D4D"/>
                </a:solidFill>
                <a:latin typeface="-apple-system"/>
              </a:rPr>
              <a:t>都被完整保留，因此无需重新计算</a:t>
            </a:r>
            <a:r>
              <a:rPr lang="en-US" altLang="zh-CN" sz="2400" dirty="0">
                <a:solidFill>
                  <a:srgbClr val="4D4D4D"/>
                </a:solidFill>
                <a:latin typeface="-apple-system"/>
              </a:rPr>
              <a:t>CRC</a:t>
            </a:r>
            <a:r>
              <a:rPr lang="zh-CN" altLang="en-US" sz="2400" dirty="0">
                <a:solidFill>
                  <a:srgbClr val="4D4D4D"/>
                </a:solidFill>
                <a:latin typeface="-apple-system"/>
              </a:rPr>
              <a:t>。</a:t>
            </a:r>
          </a:p>
        </p:txBody>
      </p:sp>
      <p:sp>
        <p:nvSpPr>
          <p:cNvPr id="2" name="矩形 1"/>
          <p:cNvSpPr/>
          <p:nvPr/>
        </p:nvSpPr>
        <p:spPr bwMode="auto">
          <a:xfrm>
            <a:off x="7740352" y="6624736"/>
            <a:ext cx="1296144" cy="18864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p:txBody>
      </p:sp>
      <p:grpSp>
        <p:nvGrpSpPr>
          <p:cNvPr id="7" name="组合 6"/>
          <p:cNvGrpSpPr/>
          <p:nvPr/>
        </p:nvGrpSpPr>
        <p:grpSpPr>
          <a:xfrm>
            <a:off x="31462" y="1585317"/>
            <a:ext cx="9005034" cy="3676650"/>
            <a:chOff x="107504" y="3125311"/>
            <a:chExt cx="9252520" cy="3676650"/>
          </a:xfrm>
        </p:grpSpPr>
        <p:pic>
          <p:nvPicPr>
            <p:cNvPr id="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125311"/>
              <a:ext cx="925252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bwMode="auto">
            <a:xfrm>
              <a:off x="7740352" y="6624736"/>
              <a:ext cx="1512168" cy="1772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p:txBody>
        </p:sp>
      </p:grpSp>
    </p:spTree>
    <p:extLst>
      <p:ext uri="{BB962C8B-B14F-4D97-AF65-F5344CB8AC3E}">
        <p14:creationId xmlns:p14="http://schemas.microsoft.com/office/powerpoint/2010/main" val="251267452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1"/>
          <p:cNvSpPr>
            <a:spLocks noChangeArrowheads="1"/>
          </p:cNvSpPr>
          <p:nvPr/>
        </p:nvSpPr>
        <p:spPr bwMode="auto">
          <a:xfrm>
            <a:off x="251520" y="980728"/>
            <a:ext cx="2305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rgbClr val="2A10E8"/>
                </a:solidFill>
              </a:rPr>
              <a:t>划分</a:t>
            </a:r>
            <a:r>
              <a:rPr lang="en-US" altLang="zh-CN" sz="2800" dirty="0">
                <a:solidFill>
                  <a:srgbClr val="2A10E8"/>
                </a:solidFill>
              </a:rPr>
              <a:t>VLAN</a:t>
            </a:r>
            <a:endParaRPr lang="zh-CN" altLang="en-US" sz="2800" dirty="0">
              <a:solidFill>
                <a:srgbClr val="2A10E8"/>
              </a:solidFill>
            </a:endParaRPr>
          </a:p>
        </p:txBody>
      </p:sp>
      <p:sp>
        <p:nvSpPr>
          <p:cNvPr id="28675" name="矩形 4"/>
          <p:cNvSpPr>
            <a:spLocks noChangeArrowheads="1"/>
          </p:cNvSpPr>
          <p:nvPr/>
        </p:nvSpPr>
        <p:spPr bwMode="auto">
          <a:xfrm>
            <a:off x="3059832" y="2636912"/>
            <a:ext cx="176202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buFont typeface="Wingdings" panose="05000000000000000000" pitchFamily="2" charset="2"/>
              <a:buChar char="l"/>
            </a:pPr>
            <a:r>
              <a:rPr lang="zh-CN" altLang="en-US" sz="2400" dirty="0">
                <a:solidFill>
                  <a:srgbClr val="4D4D4D"/>
                </a:solidFill>
                <a:latin typeface="-apple-system"/>
              </a:rPr>
              <a:t>静态</a:t>
            </a:r>
            <a:r>
              <a:rPr lang="en-US" altLang="zh-CN" sz="2400" dirty="0">
                <a:solidFill>
                  <a:srgbClr val="4D4D4D"/>
                </a:solidFill>
                <a:latin typeface="-apple-system"/>
              </a:rPr>
              <a:t>VLAN</a:t>
            </a:r>
          </a:p>
          <a:p>
            <a:pPr>
              <a:buFont typeface="Wingdings" panose="05000000000000000000" pitchFamily="2" charset="2"/>
              <a:buChar char="l"/>
            </a:pPr>
            <a:endParaRPr lang="en-US" altLang="zh-CN" sz="2400" dirty="0"/>
          </a:p>
          <a:p>
            <a:pPr>
              <a:buFont typeface="Wingdings" panose="05000000000000000000" pitchFamily="2" charset="2"/>
              <a:buChar char="l"/>
            </a:pPr>
            <a:r>
              <a:rPr lang="zh-CN" altLang="en-US" sz="2400" dirty="0">
                <a:solidFill>
                  <a:srgbClr val="4D4D4D"/>
                </a:solidFill>
                <a:latin typeface="-apple-system"/>
              </a:rPr>
              <a:t>动态</a:t>
            </a:r>
            <a:r>
              <a:rPr lang="en-US" altLang="zh-CN" sz="2400" dirty="0">
                <a:solidFill>
                  <a:srgbClr val="4D4D4D"/>
                </a:solidFill>
                <a:latin typeface="-apple-system"/>
              </a:rPr>
              <a:t>VLAN</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1"/>
          <p:cNvSpPr>
            <a:spLocks noChangeArrowheads="1"/>
          </p:cNvSpPr>
          <p:nvPr/>
        </p:nvSpPr>
        <p:spPr bwMode="auto">
          <a:xfrm>
            <a:off x="468313" y="1052513"/>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sz="2800" b="1">
                <a:solidFill>
                  <a:srgbClr val="4D4D4D"/>
                </a:solidFill>
                <a:latin typeface="-apple-system"/>
              </a:rPr>
              <a:t>静态</a:t>
            </a:r>
            <a:r>
              <a:rPr lang="en-US" altLang="zh-CN" sz="2800" b="1">
                <a:solidFill>
                  <a:srgbClr val="4D4D4D"/>
                </a:solidFill>
                <a:latin typeface="-apple-system"/>
              </a:rPr>
              <a:t>VLAN</a:t>
            </a:r>
            <a:endParaRPr lang="zh-CN" altLang="en-US" sz="2800" b="1"/>
          </a:p>
        </p:txBody>
      </p:sp>
      <p:sp>
        <p:nvSpPr>
          <p:cNvPr id="30723" name="矩形 2"/>
          <p:cNvSpPr>
            <a:spLocks noChangeArrowheads="1"/>
          </p:cNvSpPr>
          <p:nvPr/>
        </p:nvSpPr>
        <p:spPr bwMode="auto">
          <a:xfrm>
            <a:off x="395288" y="1844675"/>
            <a:ext cx="856932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nSpc>
                <a:spcPct val="120000"/>
              </a:lnSpc>
            </a:pPr>
            <a:r>
              <a:rPr lang="zh-CN" altLang="en-US" sz="2400">
                <a:solidFill>
                  <a:srgbClr val="4D4D4D"/>
                </a:solidFill>
                <a:latin typeface="-apple-system"/>
              </a:rPr>
              <a:t>称为基于端口的</a:t>
            </a:r>
            <a:r>
              <a:rPr lang="en-US" altLang="zh-CN" sz="2400">
                <a:solidFill>
                  <a:srgbClr val="4D4D4D"/>
                </a:solidFill>
                <a:latin typeface="-apple-system"/>
              </a:rPr>
              <a:t>VLAN(Port Based VLAN)</a:t>
            </a:r>
            <a:r>
              <a:rPr lang="zh-CN" altLang="en-US" sz="2400">
                <a:solidFill>
                  <a:srgbClr val="4D4D4D"/>
                </a:solidFill>
                <a:latin typeface="-apple-system"/>
              </a:rPr>
              <a:t>。顾名思义，就是明确指定各端口属于哪个</a:t>
            </a:r>
            <a:r>
              <a:rPr lang="en-US" altLang="zh-CN" sz="2400">
                <a:solidFill>
                  <a:srgbClr val="4D4D4D"/>
                </a:solidFill>
                <a:latin typeface="-apple-system"/>
              </a:rPr>
              <a:t>VLAN</a:t>
            </a:r>
            <a:r>
              <a:rPr lang="zh-CN" altLang="en-US" sz="2400">
                <a:solidFill>
                  <a:srgbClr val="4D4D4D"/>
                </a:solidFill>
                <a:latin typeface="-apple-system"/>
              </a:rPr>
              <a:t>的设定方法。</a:t>
            </a:r>
            <a:endParaRPr lang="zh-CN" altLang="en-US" sz="2400"/>
          </a:p>
        </p:txBody>
      </p:sp>
      <p:pic>
        <p:nvPicPr>
          <p:cNvPr id="3072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40250" y="3213100"/>
            <a:ext cx="4516438"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矩形 5"/>
          <p:cNvSpPr>
            <a:spLocks noChangeArrowheads="1"/>
          </p:cNvSpPr>
          <p:nvPr/>
        </p:nvSpPr>
        <p:spPr bwMode="auto">
          <a:xfrm>
            <a:off x="493713" y="2944813"/>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en-US" altLang="zh-CN" sz="2400">
                <a:solidFill>
                  <a:srgbClr val="4D4D4D"/>
                </a:solidFill>
                <a:latin typeface="-apple-system"/>
              </a:rPr>
              <a:t>A</a:t>
            </a:r>
            <a:r>
              <a:rPr lang="zh-CN" altLang="en-US" sz="2400">
                <a:solidFill>
                  <a:srgbClr val="4D4D4D"/>
                </a:solidFill>
                <a:latin typeface="-apple-system"/>
              </a:rPr>
              <a:t>发出广播</a:t>
            </a:r>
            <a:r>
              <a:rPr lang="en-US" altLang="zh-CN" sz="2400">
                <a:solidFill>
                  <a:srgbClr val="4D4D4D"/>
                </a:solidFill>
                <a:latin typeface="-apple-system"/>
              </a:rPr>
              <a:t>:</a:t>
            </a:r>
            <a:endParaRPr lang="zh-CN" altLang="en-US" sz="2400"/>
          </a:p>
        </p:txBody>
      </p:sp>
      <p:sp>
        <p:nvSpPr>
          <p:cNvPr id="30726" name="矩形 6"/>
          <p:cNvSpPr>
            <a:spLocks noChangeArrowheads="1"/>
          </p:cNvSpPr>
          <p:nvPr/>
        </p:nvSpPr>
        <p:spPr bwMode="auto">
          <a:xfrm>
            <a:off x="250825" y="3576638"/>
            <a:ext cx="4897438"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just"/>
            <a:r>
              <a:rPr lang="zh-CN" altLang="en-US"/>
              <a:t>（</a:t>
            </a:r>
            <a:r>
              <a:rPr lang="en-US" altLang="zh-CN"/>
              <a:t>1</a:t>
            </a:r>
            <a:r>
              <a:rPr lang="zh-CN" altLang="en-US"/>
              <a:t>）</a:t>
            </a:r>
            <a:r>
              <a:rPr lang="en-US" altLang="zh-CN"/>
              <a:t>A</a:t>
            </a:r>
            <a:r>
              <a:rPr lang="zh-CN" altLang="en-US"/>
              <a:t>构建数据帧，目标地址为全</a:t>
            </a:r>
            <a:r>
              <a:rPr lang="en-US" altLang="zh-CN"/>
              <a:t>1</a:t>
            </a:r>
          </a:p>
          <a:p>
            <a:pPr algn="just"/>
            <a:r>
              <a:rPr lang="zh-CN" altLang="en-US"/>
              <a:t>（</a:t>
            </a:r>
            <a:r>
              <a:rPr lang="en-US" altLang="zh-CN"/>
              <a:t>2</a:t>
            </a:r>
            <a:r>
              <a:rPr lang="zh-CN" altLang="en-US"/>
              <a:t>）交换机接收到数据帧，添加</a:t>
            </a:r>
            <a:r>
              <a:rPr lang="en-US" altLang="zh-CN"/>
              <a:t>VLAN1</a:t>
            </a:r>
            <a:r>
              <a:rPr lang="zh-CN" altLang="en-US"/>
              <a:t>标识</a:t>
            </a:r>
            <a:endParaRPr lang="en-US" altLang="zh-CN"/>
          </a:p>
          <a:p>
            <a:pPr algn="just"/>
            <a:r>
              <a:rPr lang="zh-CN" altLang="en-US"/>
              <a:t>（</a:t>
            </a:r>
            <a:r>
              <a:rPr lang="en-US" altLang="zh-CN"/>
              <a:t>3</a:t>
            </a:r>
            <a:r>
              <a:rPr lang="zh-CN" altLang="en-US"/>
              <a:t>）内部交换机构交换，查找属于</a:t>
            </a:r>
            <a:r>
              <a:rPr lang="en-US" altLang="zh-CN"/>
              <a:t>VLAN1</a:t>
            </a:r>
            <a:r>
              <a:rPr lang="zh-CN" altLang="en-US"/>
              <a:t>的所有端口，去掉数据帧中的</a:t>
            </a:r>
            <a:r>
              <a:rPr lang="en-US" altLang="zh-CN"/>
              <a:t>VLAN1</a:t>
            </a:r>
            <a:r>
              <a:rPr lang="zh-CN" altLang="en-US"/>
              <a:t>标识，进行洪泛转发。</a:t>
            </a:r>
            <a:r>
              <a:rPr lang="en-US" altLang="zh-CN"/>
              <a:t>3,4</a:t>
            </a:r>
            <a:r>
              <a:rPr lang="zh-CN" altLang="en-US"/>
              <a:t>端口不会被转发。</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1"/>
          <p:cNvSpPr>
            <a:spLocks noChangeArrowheads="1"/>
          </p:cNvSpPr>
          <p:nvPr/>
        </p:nvSpPr>
        <p:spPr bwMode="auto">
          <a:xfrm>
            <a:off x="-5553" y="0"/>
            <a:ext cx="9149553" cy="523220"/>
          </a:xfrm>
          <a:prstGeom prst="rect">
            <a:avLst/>
          </a:prstGeom>
          <a:solidFill>
            <a:schemeClr val="bg1"/>
          </a:solidFill>
          <a:ln>
            <a:noFill/>
          </a:ln>
        </p:spPr>
        <p:txBody>
          <a:bodyPr wrap="squar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sz="2800" b="1" dirty="0">
                <a:solidFill>
                  <a:srgbClr val="4D4D4D"/>
                </a:solidFill>
                <a:latin typeface="-apple-system"/>
              </a:rPr>
              <a:t>静态</a:t>
            </a:r>
            <a:r>
              <a:rPr lang="en-US" altLang="zh-CN" sz="2800" b="1" dirty="0">
                <a:solidFill>
                  <a:srgbClr val="4D4D4D"/>
                </a:solidFill>
                <a:latin typeface="-apple-system"/>
              </a:rPr>
              <a:t>VLAN</a:t>
            </a:r>
            <a:endParaRPr lang="zh-CN" altLang="en-US" sz="2800" b="1" dirty="0"/>
          </a:p>
        </p:txBody>
      </p:sp>
      <p:sp>
        <p:nvSpPr>
          <p:cNvPr id="32771" name="矩形 2"/>
          <p:cNvSpPr>
            <a:spLocks noChangeArrowheads="1"/>
          </p:cNvSpPr>
          <p:nvPr/>
        </p:nvSpPr>
        <p:spPr bwMode="auto">
          <a:xfrm>
            <a:off x="0" y="523220"/>
            <a:ext cx="9144000" cy="978729"/>
          </a:xfrm>
          <a:prstGeom prst="rect">
            <a:avLst/>
          </a:prstGeom>
          <a:solidFill>
            <a:schemeClr val="bg1"/>
          </a:solidFill>
          <a:ln>
            <a:noFill/>
          </a:ln>
        </p:spPr>
        <p:txBody>
          <a:bodyPr wrap="squar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nSpc>
                <a:spcPct val="120000"/>
              </a:lnSpc>
            </a:pPr>
            <a:r>
              <a:rPr lang="zh-CN" altLang="en-US" sz="2400" dirty="0">
                <a:solidFill>
                  <a:srgbClr val="4D4D4D"/>
                </a:solidFill>
                <a:latin typeface="-apple-system"/>
              </a:rPr>
              <a:t>称为基于端口的</a:t>
            </a:r>
            <a:r>
              <a:rPr lang="en-US" altLang="zh-CN" sz="2400" dirty="0">
                <a:solidFill>
                  <a:srgbClr val="4D4D4D"/>
                </a:solidFill>
                <a:latin typeface="-apple-system"/>
              </a:rPr>
              <a:t>VLAN(Port Based VLAN)</a:t>
            </a:r>
            <a:r>
              <a:rPr lang="zh-CN" altLang="en-US" sz="2400" dirty="0">
                <a:solidFill>
                  <a:srgbClr val="4D4D4D"/>
                </a:solidFill>
                <a:latin typeface="-apple-system"/>
              </a:rPr>
              <a:t>。顾名思义，就是明确指定各端口属于哪个</a:t>
            </a:r>
            <a:r>
              <a:rPr lang="en-US" altLang="zh-CN" sz="2400" dirty="0">
                <a:solidFill>
                  <a:srgbClr val="4D4D4D"/>
                </a:solidFill>
                <a:latin typeface="-apple-system"/>
              </a:rPr>
              <a:t>VLAN</a:t>
            </a:r>
            <a:r>
              <a:rPr lang="zh-CN" altLang="en-US" sz="2400" dirty="0">
                <a:solidFill>
                  <a:srgbClr val="4D4D4D"/>
                </a:solidFill>
                <a:latin typeface="-apple-system"/>
              </a:rPr>
              <a:t>的设定方法。</a:t>
            </a:r>
            <a:endParaRPr lang="zh-CN" altLang="en-US" sz="2400" dirty="0"/>
          </a:p>
        </p:txBody>
      </p:sp>
      <p:pic>
        <p:nvPicPr>
          <p:cNvPr id="2" name="图片 1"/>
          <p:cNvPicPr>
            <a:picLocks noChangeAspect="1"/>
          </p:cNvPicPr>
          <p:nvPr/>
        </p:nvPicPr>
        <p:blipFill>
          <a:blip r:embed="rId3"/>
          <a:stretch>
            <a:fillRect/>
          </a:stretch>
        </p:blipFill>
        <p:spPr>
          <a:xfrm>
            <a:off x="539552" y="1340768"/>
            <a:ext cx="8125655" cy="3449954"/>
          </a:xfrm>
          <a:prstGeom prst="rect">
            <a:avLst/>
          </a:prstGeom>
        </p:spPr>
      </p:pic>
    </p:spTree>
    <p:extLst>
      <p:ext uri="{BB962C8B-B14F-4D97-AF65-F5344CB8AC3E}">
        <p14:creationId xmlns:p14="http://schemas.microsoft.com/office/powerpoint/2010/main" val="114905626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1"/>
          <p:cNvSpPr>
            <a:spLocks noChangeArrowheads="1"/>
          </p:cNvSpPr>
          <p:nvPr/>
        </p:nvSpPr>
        <p:spPr bwMode="auto">
          <a:xfrm>
            <a:off x="-5553" y="0"/>
            <a:ext cx="9149553" cy="523220"/>
          </a:xfrm>
          <a:prstGeom prst="rect">
            <a:avLst/>
          </a:prstGeom>
          <a:solidFill>
            <a:schemeClr val="bg1"/>
          </a:solidFill>
          <a:ln>
            <a:noFill/>
          </a:ln>
        </p:spPr>
        <p:txBody>
          <a:bodyPr wrap="squar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sz="2800" b="1" dirty="0">
                <a:solidFill>
                  <a:srgbClr val="4D4D4D"/>
                </a:solidFill>
                <a:latin typeface="-apple-system"/>
              </a:rPr>
              <a:t>静态</a:t>
            </a:r>
            <a:r>
              <a:rPr lang="en-US" altLang="zh-CN" sz="2800" b="1" dirty="0">
                <a:solidFill>
                  <a:srgbClr val="4D4D4D"/>
                </a:solidFill>
                <a:latin typeface="-apple-system"/>
              </a:rPr>
              <a:t>VLAN</a:t>
            </a:r>
            <a:endParaRPr lang="zh-CN" altLang="en-US" sz="2800" b="1" dirty="0"/>
          </a:p>
        </p:txBody>
      </p:sp>
      <p:sp>
        <p:nvSpPr>
          <p:cNvPr id="32771" name="矩形 2"/>
          <p:cNvSpPr>
            <a:spLocks noChangeArrowheads="1"/>
          </p:cNvSpPr>
          <p:nvPr/>
        </p:nvSpPr>
        <p:spPr bwMode="auto">
          <a:xfrm>
            <a:off x="0" y="523220"/>
            <a:ext cx="9144000" cy="978729"/>
          </a:xfrm>
          <a:prstGeom prst="rect">
            <a:avLst/>
          </a:prstGeom>
          <a:solidFill>
            <a:schemeClr val="bg1"/>
          </a:solidFill>
          <a:ln>
            <a:noFill/>
          </a:ln>
        </p:spPr>
        <p:txBody>
          <a:bodyPr wrap="squar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nSpc>
                <a:spcPct val="120000"/>
              </a:lnSpc>
            </a:pPr>
            <a:r>
              <a:rPr lang="zh-CN" altLang="en-US" sz="2400" dirty="0">
                <a:solidFill>
                  <a:srgbClr val="4D4D4D"/>
                </a:solidFill>
                <a:latin typeface="-apple-system"/>
              </a:rPr>
              <a:t>称为基于端口的</a:t>
            </a:r>
            <a:r>
              <a:rPr lang="en-US" altLang="zh-CN" sz="2400" dirty="0">
                <a:solidFill>
                  <a:srgbClr val="4D4D4D"/>
                </a:solidFill>
                <a:latin typeface="-apple-system"/>
              </a:rPr>
              <a:t>VLAN(Port Based VLAN)</a:t>
            </a:r>
            <a:r>
              <a:rPr lang="zh-CN" altLang="en-US" sz="2400" dirty="0">
                <a:solidFill>
                  <a:srgbClr val="4D4D4D"/>
                </a:solidFill>
                <a:latin typeface="-apple-system"/>
              </a:rPr>
              <a:t>。顾名思义，就是明确指定各端口属于哪个</a:t>
            </a:r>
            <a:r>
              <a:rPr lang="en-US" altLang="zh-CN" sz="2400" dirty="0">
                <a:solidFill>
                  <a:srgbClr val="4D4D4D"/>
                </a:solidFill>
                <a:latin typeface="-apple-system"/>
              </a:rPr>
              <a:t>VLAN</a:t>
            </a:r>
            <a:r>
              <a:rPr lang="zh-CN" altLang="en-US" sz="2400" dirty="0">
                <a:solidFill>
                  <a:srgbClr val="4D4D4D"/>
                </a:solidFill>
                <a:latin typeface="-apple-system"/>
              </a:rPr>
              <a:t>的设定方法。</a:t>
            </a:r>
            <a:endParaRPr lang="zh-CN" altLang="en-US" sz="2400" dirty="0"/>
          </a:p>
        </p:txBody>
      </p:sp>
      <p:pic>
        <p:nvPicPr>
          <p:cNvPr id="2" name="图片 1"/>
          <p:cNvPicPr>
            <a:picLocks noChangeAspect="1"/>
          </p:cNvPicPr>
          <p:nvPr/>
        </p:nvPicPr>
        <p:blipFill>
          <a:blip r:embed="rId3"/>
          <a:stretch>
            <a:fillRect/>
          </a:stretch>
        </p:blipFill>
        <p:spPr>
          <a:xfrm>
            <a:off x="539552" y="1340768"/>
            <a:ext cx="8125655" cy="3449954"/>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4194252500"/>
              </p:ext>
            </p:extLst>
          </p:nvPr>
        </p:nvGraphicFramePr>
        <p:xfrm>
          <a:off x="5226350" y="4941168"/>
          <a:ext cx="3912096" cy="1854200"/>
        </p:xfrm>
        <a:graphic>
          <a:graphicData uri="http://schemas.openxmlformats.org/drawingml/2006/table">
            <a:tbl>
              <a:tblPr firstRow="1" bandRow="1">
                <a:tableStyleId>{5C22544A-7EE6-4342-B048-85BDC9FD1C3A}</a:tableStyleId>
              </a:tblPr>
              <a:tblGrid>
                <a:gridCol w="1304032">
                  <a:extLst>
                    <a:ext uri="{9D8B030D-6E8A-4147-A177-3AD203B41FA5}">
                      <a16:colId xmlns:a16="http://schemas.microsoft.com/office/drawing/2014/main" val="20000"/>
                    </a:ext>
                  </a:extLst>
                </a:gridCol>
                <a:gridCol w="1304032">
                  <a:extLst>
                    <a:ext uri="{9D8B030D-6E8A-4147-A177-3AD203B41FA5}">
                      <a16:colId xmlns:a16="http://schemas.microsoft.com/office/drawing/2014/main" val="20001"/>
                    </a:ext>
                  </a:extLst>
                </a:gridCol>
                <a:gridCol w="1304032">
                  <a:extLst>
                    <a:ext uri="{9D8B030D-6E8A-4147-A177-3AD203B41FA5}">
                      <a16:colId xmlns:a16="http://schemas.microsoft.com/office/drawing/2014/main" val="20002"/>
                    </a:ext>
                  </a:extLst>
                </a:gridCol>
              </a:tblGrid>
              <a:tr h="370840">
                <a:tc>
                  <a:txBody>
                    <a:bodyPr/>
                    <a:lstStyle/>
                    <a:p>
                      <a:endParaRPr lang="zh-CN" altLang="en-US" dirty="0"/>
                    </a:p>
                  </a:txBody>
                  <a:tcPr/>
                </a:tc>
                <a:tc>
                  <a:txBody>
                    <a:bodyPr/>
                    <a:lstStyle/>
                    <a:p>
                      <a:r>
                        <a:rPr lang="en-US" altLang="zh-CN" dirty="0">
                          <a:solidFill>
                            <a:srgbClr val="0070C0"/>
                          </a:solidFill>
                        </a:rPr>
                        <a:t>VLAN</a:t>
                      </a:r>
                      <a:endParaRPr lang="zh-CN" altLang="en-US" dirty="0">
                        <a:solidFill>
                          <a:srgbClr val="0070C0"/>
                        </a:solidFill>
                      </a:endParaRPr>
                    </a:p>
                  </a:txBody>
                  <a:tcPr/>
                </a:tc>
                <a:tc>
                  <a:txBody>
                    <a:bodyPr/>
                    <a:lstStyle/>
                    <a:p>
                      <a:r>
                        <a:rPr lang="zh-CN" altLang="en-US" dirty="0">
                          <a:solidFill>
                            <a:srgbClr val="0070C0"/>
                          </a:solidFill>
                        </a:rPr>
                        <a:t>端口</a:t>
                      </a:r>
                    </a:p>
                  </a:txBody>
                  <a:tcPr/>
                </a:tc>
                <a:extLst>
                  <a:ext uri="{0D108BD9-81ED-4DB2-BD59-A6C34878D82A}">
                    <a16:rowId xmlns:a16="http://schemas.microsoft.com/office/drawing/2014/main" val="10000"/>
                  </a:ext>
                </a:extLst>
              </a:tr>
              <a:tr h="370840">
                <a:tc>
                  <a:txBody>
                    <a:bodyPr/>
                    <a:lstStyle/>
                    <a:p>
                      <a:endParaRPr lang="zh-CN" altLang="en-US" dirty="0"/>
                    </a:p>
                  </a:txBody>
                  <a:tcPr/>
                </a:tc>
                <a:tc>
                  <a:txBody>
                    <a:bodyPr/>
                    <a:lstStyle/>
                    <a:p>
                      <a:r>
                        <a:rPr lang="en-US" altLang="zh-CN" dirty="0"/>
                        <a:t>1</a:t>
                      </a:r>
                      <a:endParaRPr lang="zh-CN" altLang="en-US" dirty="0"/>
                    </a:p>
                  </a:txBody>
                  <a:tcPr/>
                </a:tc>
                <a:tc>
                  <a:txBody>
                    <a:bodyPr/>
                    <a:lstStyle/>
                    <a:p>
                      <a:r>
                        <a:rPr lang="en-US" altLang="zh-CN" dirty="0"/>
                        <a:t>E0/0/1</a:t>
                      </a:r>
                      <a:endParaRPr lang="zh-CN" altLang="en-US" dirty="0"/>
                    </a:p>
                  </a:txBody>
                  <a:tcPr/>
                </a:tc>
                <a:extLst>
                  <a:ext uri="{0D108BD9-81ED-4DB2-BD59-A6C34878D82A}">
                    <a16:rowId xmlns:a16="http://schemas.microsoft.com/office/drawing/2014/main" val="10001"/>
                  </a:ext>
                </a:extLst>
              </a:tr>
              <a:tr h="370840">
                <a:tc>
                  <a:txBody>
                    <a:bodyPr/>
                    <a:lstStyle/>
                    <a:p>
                      <a:endParaRPr lang="zh-CN" altLang="en-US"/>
                    </a:p>
                  </a:txBody>
                  <a:tcPr/>
                </a:tc>
                <a:tc>
                  <a:txBody>
                    <a:bodyPr/>
                    <a:lstStyle/>
                    <a:p>
                      <a:r>
                        <a:rPr lang="en-US" altLang="zh-CN" dirty="0"/>
                        <a:t>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E0/0/2</a:t>
                      </a:r>
                      <a:endParaRPr lang="zh-CN" altLang="en-US" dirty="0"/>
                    </a:p>
                  </a:txBody>
                  <a:tcPr/>
                </a:tc>
                <a:extLst>
                  <a:ext uri="{0D108BD9-81ED-4DB2-BD59-A6C34878D82A}">
                    <a16:rowId xmlns:a16="http://schemas.microsoft.com/office/drawing/2014/main" val="10002"/>
                  </a:ext>
                </a:extLst>
              </a:tr>
              <a:tr h="370840">
                <a:tc>
                  <a:txBody>
                    <a:bodyPr/>
                    <a:lstStyle/>
                    <a:p>
                      <a:endParaRPr lang="zh-CN" altLang="en-US"/>
                    </a:p>
                  </a:txBody>
                  <a:tcPr/>
                </a:tc>
                <a:tc>
                  <a:txBody>
                    <a:bodyPr/>
                    <a:lstStyle/>
                    <a:p>
                      <a:r>
                        <a:rPr lang="en-US" altLang="zh-CN" dirty="0"/>
                        <a:t>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E0/0/3</a:t>
                      </a:r>
                      <a:endParaRPr lang="zh-CN" altLang="en-US" dirty="0"/>
                    </a:p>
                  </a:txBody>
                  <a:tcPr/>
                </a:tc>
                <a:extLst>
                  <a:ext uri="{0D108BD9-81ED-4DB2-BD59-A6C34878D82A}">
                    <a16:rowId xmlns:a16="http://schemas.microsoft.com/office/drawing/2014/main" val="10003"/>
                  </a:ext>
                </a:extLst>
              </a:tr>
              <a:tr h="370840">
                <a:tc>
                  <a:txBody>
                    <a:bodyPr/>
                    <a:lstStyle/>
                    <a:p>
                      <a:endParaRPr lang="zh-CN" altLang="en-US"/>
                    </a:p>
                  </a:txBody>
                  <a:tcPr/>
                </a:tc>
                <a:tc>
                  <a:txBody>
                    <a:bodyPr/>
                    <a:lstStyle/>
                    <a:p>
                      <a:r>
                        <a:rPr lang="en-US" altLang="zh-CN" dirty="0"/>
                        <a:t>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E0/0/4</a:t>
                      </a:r>
                      <a:endParaRPr lang="zh-CN" altLang="en-US" dirty="0"/>
                    </a:p>
                  </a:txBody>
                  <a:tcPr/>
                </a:tc>
                <a:extLst>
                  <a:ext uri="{0D108BD9-81ED-4DB2-BD59-A6C34878D82A}">
                    <a16:rowId xmlns:a16="http://schemas.microsoft.com/office/drawing/2014/main" val="10004"/>
                  </a:ext>
                </a:extLst>
              </a:tr>
            </a:tbl>
          </a:graphicData>
        </a:graphic>
      </p:graphicFrame>
      <p:sp>
        <p:nvSpPr>
          <p:cNvPr id="5" name="矩形 4"/>
          <p:cNvSpPr/>
          <p:nvPr/>
        </p:nvSpPr>
        <p:spPr>
          <a:xfrm>
            <a:off x="5004048" y="4499919"/>
            <a:ext cx="1112805" cy="461665"/>
          </a:xfrm>
          <a:prstGeom prst="rect">
            <a:avLst/>
          </a:prstGeom>
        </p:spPr>
        <p:txBody>
          <a:bodyPr wrap="none">
            <a:spAutoFit/>
          </a:bodyPr>
          <a:lstStyle/>
          <a:p>
            <a:r>
              <a:rPr lang="zh-CN" altLang="en-US" sz="2400" b="1" dirty="0">
                <a:solidFill>
                  <a:srgbClr val="4D4D4D"/>
                </a:solidFill>
                <a:latin typeface="-apple-system"/>
              </a:rPr>
              <a:t>交换表</a:t>
            </a:r>
            <a:endParaRPr lang="zh-CN" altLang="en-US" sz="2400" b="1" dirty="0"/>
          </a:p>
        </p:txBody>
      </p:sp>
      <p:sp>
        <p:nvSpPr>
          <p:cNvPr id="6" name="矩形 5"/>
          <p:cNvSpPr/>
          <p:nvPr/>
        </p:nvSpPr>
        <p:spPr>
          <a:xfrm>
            <a:off x="85775" y="4607641"/>
            <a:ext cx="4896544" cy="769441"/>
          </a:xfrm>
          <a:prstGeom prst="rect">
            <a:avLst/>
          </a:prstGeom>
          <a:solidFill>
            <a:schemeClr val="bg1"/>
          </a:solidFill>
        </p:spPr>
        <p:txBody>
          <a:bodyPr wrap="square">
            <a:spAutoFit/>
          </a:bodyPr>
          <a:lstStyle/>
          <a:p>
            <a:pPr marL="342900" indent="-342900" algn="just">
              <a:buFont typeface="Wingdings" panose="05000000000000000000" pitchFamily="2" charset="2"/>
              <a:buChar char="l"/>
            </a:pPr>
            <a:r>
              <a:rPr lang="zh-CN" altLang="en-US" sz="2200" dirty="0">
                <a:solidFill>
                  <a:srgbClr val="4D4D4D"/>
                </a:solidFill>
                <a:latin typeface="-apple-system"/>
              </a:rPr>
              <a:t>接口和</a:t>
            </a:r>
            <a:r>
              <a:rPr lang="en-US" altLang="zh-CN" sz="2200" dirty="0">
                <a:solidFill>
                  <a:srgbClr val="4D4D4D"/>
                </a:solidFill>
                <a:latin typeface="-apple-system"/>
              </a:rPr>
              <a:t>MAC</a:t>
            </a:r>
            <a:r>
              <a:rPr lang="zh-CN" altLang="en-US" sz="2200" dirty="0">
                <a:solidFill>
                  <a:srgbClr val="4D4D4D"/>
                </a:solidFill>
                <a:latin typeface="-apple-system"/>
              </a:rPr>
              <a:t>地址之间的对应关系采用逆向地址学习</a:t>
            </a:r>
            <a:endParaRPr lang="zh-CN" altLang="en-US" sz="2200" dirty="0"/>
          </a:p>
        </p:txBody>
      </p:sp>
      <p:sp>
        <p:nvSpPr>
          <p:cNvPr id="12" name="矩形 11"/>
          <p:cNvSpPr/>
          <p:nvPr/>
        </p:nvSpPr>
        <p:spPr>
          <a:xfrm>
            <a:off x="85775" y="5353999"/>
            <a:ext cx="4896544" cy="1446550"/>
          </a:xfrm>
          <a:prstGeom prst="rect">
            <a:avLst/>
          </a:prstGeom>
          <a:solidFill>
            <a:schemeClr val="bg1"/>
          </a:solidFill>
        </p:spPr>
        <p:txBody>
          <a:bodyPr wrap="square">
            <a:spAutoFit/>
          </a:bodyPr>
          <a:lstStyle/>
          <a:p>
            <a:pPr marL="342900" indent="-342900" algn="just">
              <a:buFont typeface="Wingdings" panose="05000000000000000000" pitchFamily="2" charset="2"/>
              <a:buChar char="l"/>
            </a:pPr>
            <a:r>
              <a:rPr lang="zh-CN" altLang="en-US" sz="2200" dirty="0">
                <a:solidFill>
                  <a:srgbClr val="4D4D4D"/>
                </a:solidFill>
                <a:latin typeface="-apple-system"/>
              </a:rPr>
              <a:t>交换机在转发数据帧时，会根据数据帧中的</a:t>
            </a:r>
            <a:r>
              <a:rPr lang="en-US" altLang="zh-CN" sz="2200" dirty="0">
                <a:solidFill>
                  <a:srgbClr val="4D4D4D"/>
                </a:solidFill>
                <a:latin typeface="-apple-system"/>
              </a:rPr>
              <a:t>VLAN</a:t>
            </a:r>
            <a:r>
              <a:rPr lang="zh-CN" altLang="en-US" sz="2200" dirty="0">
                <a:solidFill>
                  <a:srgbClr val="4D4D4D"/>
                </a:solidFill>
                <a:latin typeface="-apple-system"/>
              </a:rPr>
              <a:t>号和</a:t>
            </a:r>
            <a:r>
              <a:rPr lang="en-US" altLang="zh-CN" sz="2200" dirty="0">
                <a:solidFill>
                  <a:srgbClr val="4D4D4D"/>
                </a:solidFill>
                <a:latin typeface="-apple-system"/>
              </a:rPr>
              <a:t>MAC</a:t>
            </a:r>
            <a:r>
              <a:rPr lang="zh-CN" altLang="en-US" sz="2200" dirty="0">
                <a:solidFill>
                  <a:srgbClr val="4D4D4D"/>
                </a:solidFill>
                <a:latin typeface="-apple-system"/>
              </a:rPr>
              <a:t>查表，然后向对应端口转发；如果找不到则向对应</a:t>
            </a:r>
            <a:r>
              <a:rPr lang="en-US" altLang="zh-CN" sz="2200" dirty="0">
                <a:solidFill>
                  <a:srgbClr val="4D4D4D"/>
                </a:solidFill>
                <a:latin typeface="-apple-system"/>
              </a:rPr>
              <a:t>VLAN</a:t>
            </a:r>
            <a:r>
              <a:rPr lang="zh-CN" altLang="en-US" sz="2200" dirty="0">
                <a:solidFill>
                  <a:srgbClr val="4D4D4D"/>
                </a:solidFill>
                <a:latin typeface="-apple-system"/>
              </a:rPr>
              <a:t>中所有端口转发。</a:t>
            </a:r>
            <a:endParaRPr lang="zh-CN" altLang="en-US" sz="22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483768" y="1916832"/>
            <a:ext cx="4103688" cy="2175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lnSpc>
                <a:spcPct val="130000"/>
              </a:lnSpc>
              <a:spcBef>
                <a:spcPct val="0"/>
              </a:spcBef>
              <a:buClrTx/>
              <a:buFontTx/>
              <a:buNone/>
            </a:pPr>
            <a:r>
              <a:rPr lang="en-US" altLang="zh-CN" sz="3600" dirty="0">
                <a:solidFill>
                  <a:srgbClr val="2A10E8"/>
                </a:solidFill>
                <a:latin typeface="Times New Roman" panose="02020603050405020304" pitchFamily="18" charset="0"/>
                <a:ea typeface="黑体" panose="02010609060101010101" pitchFamily="49" charset="-122"/>
                <a:cs typeface="Times New Roman" panose="02020603050405020304" pitchFamily="18" charset="0"/>
              </a:rPr>
              <a:t>VLAN: Virtual LAN</a:t>
            </a:r>
          </a:p>
          <a:p>
            <a:pPr algn="ctr">
              <a:lnSpc>
                <a:spcPct val="130000"/>
              </a:lnSpc>
              <a:spcBef>
                <a:spcPct val="0"/>
              </a:spcBef>
              <a:buClrTx/>
              <a:buFontTx/>
              <a:buNone/>
            </a:pPr>
            <a:endParaRPr lang="en-US" altLang="zh-CN" sz="3600" dirty="0">
              <a:solidFill>
                <a:srgbClr val="2A10E8"/>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30000"/>
              </a:lnSpc>
              <a:spcBef>
                <a:spcPct val="0"/>
              </a:spcBef>
              <a:buClrTx/>
              <a:buFontTx/>
              <a:buNone/>
            </a:pPr>
            <a:r>
              <a:rPr kumimoji="1" lang="zh-CN" altLang="en-US" sz="3600" b="1" dirty="0">
                <a:solidFill>
                  <a:srgbClr val="2A10E8"/>
                </a:solidFill>
                <a:latin typeface="Times New Roman" panose="02020603050405020304" pitchFamily="18" charset="0"/>
                <a:ea typeface="黑体" panose="02010609060101010101" pitchFamily="49" charset="-122"/>
                <a:cs typeface="Times New Roman" panose="02020603050405020304" pitchFamily="18" charset="0"/>
              </a:rPr>
              <a:t>虚拟局域网</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1"/>
          <p:cNvSpPr>
            <a:spLocks noChangeArrowheads="1"/>
          </p:cNvSpPr>
          <p:nvPr/>
        </p:nvSpPr>
        <p:spPr bwMode="auto">
          <a:xfrm>
            <a:off x="-5553" y="0"/>
            <a:ext cx="9149553" cy="523220"/>
          </a:xfrm>
          <a:prstGeom prst="rect">
            <a:avLst/>
          </a:prstGeom>
          <a:solidFill>
            <a:schemeClr val="bg1"/>
          </a:solidFill>
          <a:ln>
            <a:noFill/>
          </a:ln>
        </p:spPr>
        <p:txBody>
          <a:bodyPr wrap="squar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sz="2800" b="1" dirty="0">
                <a:solidFill>
                  <a:srgbClr val="4D4D4D"/>
                </a:solidFill>
                <a:latin typeface="-apple-system"/>
              </a:rPr>
              <a:t>静态</a:t>
            </a:r>
            <a:r>
              <a:rPr lang="en-US" altLang="zh-CN" sz="2800" b="1" dirty="0">
                <a:solidFill>
                  <a:srgbClr val="4D4D4D"/>
                </a:solidFill>
                <a:latin typeface="-apple-system"/>
              </a:rPr>
              <a:t>VLAN</a:t>
            </a:r>
            <a:endParaRPr lang="zh-CN" altLang="en-US" sz="2800" b="1" dirty="0"/>
          </a:p>
        </p:txBody>
      </p:sp>
      <p:pic>
        <p:nvPicPr>
          <p:cNvPr id="7" name="图片 6"/>
          <p:cNvPicPr>
            <a:picLocks noChangeAspect="1"/>
          </p:cNvPicPr>
          <p:nvPr/>
        </p:nvPicPr>
        <p:blipFill>
          <a:blip r:embed="rId3"/>
          <a:stretch>
            <a:fillRect/>
          </a:stretch>
        </p:blipFill>
        <p:spPr>
          <a:xfrm>
            <a:off x="0" y="523220"/>
            <a:ext cx="9144000" cy="3449954"/>
          </a:xfrm>
          <a:prstGeom prst="rect">
            <a:avLst/>
          </a:prstGeom>
        </p:spPr>
      </p:pic>
      <p:pic>
        <p:nvPicPr>
          <p:cNvPr id="2" name="图片 1"/>
          <p:cNvPicPr>
            <a:picLocks noChangeAspect="1"/>
          </p:cNvPicPr>
          <p:nvPr/>
        </p:nvPicPr>
        <p:blipFill>
          <a:blip r:embed="rId4"/>
          <a:stretch>
            <a:fillRect/>
          </a:stretch>
        </p:blipFill>
        <p:spPr>
          <a:xfrm>
            <a:off x="579807" y="4293096"/>
            <a:ext cx="7978831" cy="2461473"/>
          </a:xfrm>
          <a:prstGeom prst="rect">
            <a:avLst/>
          </a:prstGeom>
        </p:spPr>
      </p:pic>
      <p:sp>
        <p:nvSpPr>
          <p:cNvPr id="3" name="矩形 2"/>
          <p:cNvSpPr/>
          <p:nvPr/>
        </p:nvSpPr>
        <p:spPr>
          <a:xfrm>
            <a:off x="3275856" y="3892986"/>
            <a:ext cx="3284874" cy="400110"/>
          </a:xfrm>
          <a:prstGeom prst="rect">
            <a:avLst/>
          </a:prstGeom>
        </p:spPr>
        <p:txBody>
          <a:bodyPr wrap="none">
            <a:spAutoFit/>
          </a:bodyPr>
          <a:lstStyle/>
          <a:p>
            <a:r>
              <a:rPr lang="zh-CN" altLang="en-US" b="1" dirty="0">
                <a:solidFill>
                  <a:srgbClr val="4D4D4D"/>
                </a:solidFill>
                <a:latin typeface="-apple-system"/>
              </a:rPr>
              <a:t>华为</a:t>
            </a:r>
            <a:r>
              <a:rPr lang="en-US" altLang="zh-CN" b="1" dirty="0" err="1">
                <a:solidFill>
                  <a:srgbClr val="4D4D4D"/>
                </a:solidFill>
                <a:latin typeface="-apple-system"/>
              </a:rPr>
              <a:t>eNSP</a:t>
            </a:r>
            <a:r>
              <a:rPr lang="zh-CN" altLang="en-US" b="1" dirty="0">
                <a:solidFill>
                  <a:srgbClr val="4D4D4D"/>
                </a:solidFill>
                <a:latin typeface="-apple-system"/>
              </a:rPr>
              <a:t>中交换机的交换表</a:t>
            </a:r>
            <a:endParaRPr lang="zh-CN" altLang="en-US" dirty="0"/>
          </a:p>
        </p:txBody>
      </p:sp>
    </p:spTree>
    <p:extLst>
      <p:ext uri="{BB962C8B-B14F-4D97-AF65-F5344CB8AC3E}">
        <p14:creationId xmlns:p14="http://schemas.microsoft.com/office/powerpoint/2010/main" val="3806681491"/>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1"/>
          <p:cNvSpPr>
            <a:spLocks noChangeArrowheads="1"/>
          </p:cNvSpPr>
          <p:nvPr/>
        </p:nvSpPr>
        <p:spPr bwMode="auto">
          <a:xfrm>
            <a:off x="467544" y="980728"/>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sz="2800" b="1" dirty="0">
                <a:solidFill>
                  <a:srgbClr val="2A10E8"/>
                </a:solidFill>
                <a:latin typeface="黑体" panose="02010609060101010101" pitchFamily="49" charset="-122"/>
                <a:ea typeface="黑体" panose="02010609060101010101" pitchFamily="49" charset="-122"/>
              </a:rPr>
              <a:t>交换机的端口模式</a:t>
            </a:r>
          </a:p>
        </p:txBody>
      </p:sp>
      <p:sp>
        <p:nvSpPr>
          <p:cNvPr id="3" name="矩形 2"/>
          <p:cNvSpPr/>
          <p:nvPr/>
        </p:nvSpPr>
        <p:spPr>
          <a:xfrm>
            <a:off x="467544" y="1988840"/>
            <a:ext cx="8291512" cy="2308324"/>
          </a:xfrm>
          <a:prstGeom prst="rect">
            <a:avLst/>
          </a:prstGeom>
        </p:spPr>
        <p:txBody>
          <a:bodyPr>
            <a:spAutoFit/>
          </a:bodyPr>
          <a:lstStyle/>
          <a:p>
            <a:pPr>
              <a:lnSpc>
                <a:spcPct val="120000"/>
              </a:lnSpc>
              <a:defRPr/>
            </a:pPr>
            <a:r>
              <a:rPr lang="zh-CN" altLang="en-US" sz="2400" dirty="0">
                <a:solidFill>
                  <a:srgbClr val="4D4D4D"/>
                </a:solidFill>
                <a:latin typeface="-apple-system"/>
              </a:rPr>
              <a:t>即通过该端口所连接的链路可以传递什么样的数据帧，分为以下两种：</a:t>
            </a:r>
          </a:p>
          <a:p>
            <a:pPr marL="263525" indent="-263525">
              <a:lnSpc>
                <a:spcPct val="120000"/>
              </a:lnSpc>
              <a:buFont typeface="Arial" panose="020B0604020202020204" pitchFamily="34" charset="0"/>
              <a:buChar char="•"/>
              <a:defRPr/>
            </a:pPr>
            <a:r>
              <a:rPr lang="en-US" altLang="zh-CN" sz="2400" b="1" dirty="0">
                <a:solidFill>
                  <a:srgbClr val="0070C0"/>
                </a:solidFill>
                <a:latin typeface="-apple-system"/>
              </a:rPr>
              <a:t>access</a:t>
            </a:r>
            <a:r>
              <a:rPr lang="zh-CN" altLang="en-US" sz="2400" b="1" dirty="0">
                <a:solidFill>
                  <a:srgbClr val="0070C0"/>
                </a:solidFill>
                <a:latin typeface="-apple-system"/>
              </a:rPr>
              <a:t>接口模式</a:t>
            </a:r>
            <a:r>
              <a:rPr lang="zh-CN" altLang="en-US" sz="2400" dirty="0">
                <a:solidFill>
                  <a:srgbClr val="4D4D4D"/>
                </a:solidFill>
                <a:latin typeface="-apple-system"/>
              </a:rPr>
              <a:t>，一般连接客户机，一般只连接某个</a:t>
            </a:r>
            <a:r>
              <a:rPr lang="en-US" altLang="zh-CN" sz="2400" dirty="0">
                <a:solidFill>
                  <a:srgbClr val="4D4D4D"/>
                </a:solidFill>
                <a:latin typeface="-apple-system"/>
              </a:rPr>
              <a:t>VLAN</a:t>
            </a:r>
            <a:r>
              <a:rPr lang="zh-CN" altLang="en-US" sz="2400" dirty="0">
                <a:solidFill>
                  <a:srgbClr val="4D4D4D"/>
                </a:solidFill>
                <a:latin typeface="-apple-system"/>
              </a:rPr>
              <a:t>的主机，只收发属于某个</a:t>
            </a:r>
            <a:r>
              <a:rPr lang="en-US" altLang="zh-CN" sz="2400" dirty="0">
                <a:solidFill>
                  <a:srgbClr val="4D4D4D"/>
                </a:solidFill>
                <a:latin typeface="-apple-system"/>
              </a:rPr>
              <a:t>VLAN</a:t>
            </a:r>
            <a:r>
              <a:rPr lang="zh-CN" altLang="en-US" sz="2400" dirty="0">
                <a:solidFill>
                  <a:srgbClr val="4D4D4D"/>
                </a:solidFill>
                <a:latin typeface="-apple-system"/>
              </a:rPr>
              <a:t>的数据帧。</a:t>
            </a:r>
            <a:endParaRPr lang="en-US" altLang="zh-CN" sz="2400" dirty="0">
              <a:solidFill>
                <a:srgbClr val="4D4D4D"/>
              </a:solidFill>
              <a:latin typeface="-apple-system"/>
            </a:endParaRPr>
          </a:p>
          <a:p>
            <a:pPr marL="263525" indent="-263525">
              <a:lnSpc>
                <a:spcPct val="120000"/>
              </a:lnSpc>
              <a:buFont typeface="Arial" panose="020B0604020202020204" pitchFamily="34" charset="0"/>
              <a:buChar char="•"/>
              <a:defRPr/>
            </a:pPr>
            <a:r>
              <a:rPr lang="en-US" altLang="zh-CN" sz="2400" b="1" dirty="0">
                <a:solidFill>
                  <a:srgbClr val="0070C0"/>
                </a:solidFill>
                <a:latin typeface="-apple-system"/>
              </a:rPr>
              <a:t>trunk</a:t>
            </a:r>
            <a:r>
              <a:rPr lang="zh-CN" altLang="en-US" sz="2400" b="1" dirty="0">
                <a:solidFill>
                  <a:srgbClr val="0070C0"/>
                </a:solidFill>
                <a:latin typeface="-apple-system"/>
              </a:rPr>
              <a:t>接口模式</a:t>
            </a:r>
            <a:r>
              <a:rPr lang="zh-CN" altLang="en-US" sz="2400" dirty="0">
                <a:solidFill>
                  <a:srgbClr val="4D4D4D"/>
                </a:solidFill>
                <a:latin typeface="-apple-system"/>
              </a:rPr>
              <a:t>，一般可以收发多个</a:t>
            </a:r>
            <a:r>
              <a:rPr lang="en-US" altLang="zh-CN" sz="2400" dirty="0">
                <a:solidFill>
                  <a:srgbClr val="4D4D4D"/>
                </a:solidFill>
                <a:latin typeface="-apple-system"/>
              </a:rPr>
              <a:t>VLAN</a:t>
            </a:r>
            <a:r>
              <a:rPr lang="zh-CN" altLang="en-US" sz="2400" dirty="0">
                <a:solidFill>
                  <a:srgbClr val="4D4D4D"/>
                </a:solidFill>
                <a:latin typeface="-apple-system"/>
              </a:rPr>
              <a:t>的数据帧。</a:t>
            </a:r>
            <a:endParaRPr lang="en-US" altLang="zh-CN" sz="2400" dirty="0">
              <a:solidFill>
                <a:srgbClr val="4D4D4D"/>
              </a:solidFill>
              <a:latin typeface="-apple-system"/>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1"/>
          <p:cNvSpPr>
            <a:spLocks noChangeArrowheads="1"/>
          </p:cNvSpPr>
          <p:nvPr/>
        </p:nvSpPr>
        <p:spPr bwMode="auto">
          <a:xfrm>
            <a:off x="561975" y="981075"/>
            <a:ext cx="27142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en-US" altLang="zh-CN" sz="2800" b="1" dirty="0">
                <a:solidFill>
                  <a:srgbClr val="4D4D4D"/>
                </a:solidFill>
                <a:latin typeface="-apple-system"/>
              </a:rPr>
              <a:t>access</a:t>
            </a:r>
            <a:r>
              <a:rPr lang="zh-CN" altLang="en-US" sz="2800" b="1" dirty="0">
                <a:solidFill>
                  <a:srgbClr val="4D4D4D"/>
                </a:solidFill>
                <a:latin typeface="-apple-system"/>
              </a:rPr>
              <a:t>接口模式</a:t>
            </a:r>
            <a:endParaRPr lang="zh-CN" altLang="en-US" sz="2800" dirty="0"/>
          </a:p>
        </p:txBody>
      </p:sp>
      <p:sp>
        <p:nvSpPr>
          <p:cNvPr id="47107" name="矩形 2"/>
          <p:cNvSpPr>
            <a:spLocks noChangeArrowheads="1"/>
          </p:cNvSpPr>
          <p:nvPr/>
        </p:nvSpPr>
        <p:spPr bwMode="auto">
          <a:xfrm>
            <a:off x="336550" y="1652112"/>
            <a:ext cx="8807450"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nSpc>
                <a:spcPct val="120000"/>
              </a:lnSpc>
            </a:pPr>
            <a:r>
              <a:rPr lang="zh-CN" altLang="en-US" sz="2400" dirty="0">
                <a:solidFill>
                  <a:srgbClr val="4D4D4D"/>
                </a:solidFill>
                <a:latin typeface="-apple-system"/>
              </a:rPr>
              <a:t>    </a:t>
            </a:r>
            <a:r>
              <a:rPr lang="en-US" altLang="zh-CN" sz="2400" dirty="0">
                <a:solidFill>
                  <a:srgbClr val="4D4D4D"/>
                </a:solidFill>
                <a:latin typeface="-apple-system"/>
              </a:rPr>
              <a:t>access</a:t>
            </a:r>
            <a:r>
              <a:rPr lang="zh-CN" altLang="en-US" sz="2400" dirty="0">
                <a:solidFill>
                  <a:srgbClr val="4D4D4D"/>
                </a:solidFill>
                <a:latin typeface="-apple-system"/>
              </a:rPr>
              <a:t>接口模式能够转发某个</a:t>
            </a:r>
            <a:r>
              <a:rPr lang="en-US" altLang="zh-CN" sz="2400" dirty="0">
                <a:solidFill>
                  <a:srgbClr val="4D4D4D"/>
                </a:solidFill>
                <a:latin typeface="-apple-system"/>
              </a:rPr>
              <a:t>VLAN</a:t>
            </a:r>
            <a:r>
              <a:rPr lang="zh-CN" altLang="en-US" sz="2400" dirty="0">
                <a:solidFill>
                  <a:srgbClr val="4D4D4D"/>
                </a:solidFill>
                <a:latin typeface="-apple-system"/>
              </a:rPr>
              <a:t>的通信。</a:t>
            </a:r>
            <a:r>
              <a:rPr lang="zh-CN" altLang="en-US" sz="2400" dirty="0"/>
              <a:t>常用于</a:t>
            </a:r>
            <a:r>
              <a:rPr lang="zh-CN" altLang="en-US" sz="2400" dirty="0">
                <a:hlinkClick r:id="rId3"/>
              </a:rPr>
              <a:t>交换机</a:t>
            </a:r>
            <a:r>
              <a:rPr lang="zh-CN" altLang="en-US" sz="2400" dirty="0"/>
              <a:t>连接连接终端，主机或者服务器。  </a:t>
            </a:r>
            <a:r>
              <a:rPr lang="zh-CN" altLang="en-US" sz="2400" dirty="0">
                <a:solidFill>
                  <a:srgbClr val="0070C0"/>
                </a:solidFill>
              </a:rPr>
              <a:t>每个</a:t>
            </a:r>
            <a:r>
              <a:rPr lang="en-US" altLang="zh-CN" sz="2400" dirty="0">
                <a:solidFill>
                  <a:srgbClr val="0070C0"/>
                </a:solidFill>
              </a:rPr>
              <a:t>access</a:t>
            </a:r>
            <a:r>
              <a:rPr lang="zh-CN" altLang="en-US" sz="2400" dirty="0">
                <a:solidFill>
                  <a:srgbClr val="0070C0"/>
                </a:solidFill>
              </a:rPr>
              <a:t>接口需要配置</a:t>
            </a:r>
            <a:r>
              <a:rPr lang="en-US" altLang="zh-CN" sz="2400" dirty="0">
                <a:solidFill>
                  <a:srgbClr val="0070C0"/>
                </a:solidFill>
              </a:rPr>
              <a:t>PVID</a:t>
            </a:r>
            <a:r>
              <a:rPr lang="zh-CN" altLang="en-US" sz="2400" dirty="0"/>
              <a:t>，标识该接口所属的</a:t>
            </a:r>
            <a:r>
              <a:rPr lang="en-US" altLang="zh-CN" sz="2400" dirty="0"/>
              <a:t>VLAN</a:t>
            </a:r>
            <a:r>
              <a:rPr lang="zh-CN" altLang="en-US" sz="2400" dirty="0"/>
              <a:t>，</a:t>
            </a:r>
            <a:r>
              <a:rPr lang="zh-CN" altLang="en-US" sz="2400" dirty="0">
                <a:solidFill>
                  <a:srgbClr val="0070C0"/>
                </a:solidFill>
              </a:rPr>
              <a:t>默认每个接口属于</a:t>
            </a:r>
            <a:r>
              <a:rPr lang="en-US" altLang="zh-CN" sz="2400" dirty="0">
                <a:solidFill>
                  <a:srgbClr val="0070C0"/>
                </a:solidFill>
              </a:rPr>
              <a:t>VLAN 1</a:t>
            </a:r>
            <a:r>
              <a:rPr lang="zh-CN" altLang="en-US" sz="2400" dirty="0"/>
              <a:t>。</a:t>
            </a:r>
          </a:p>
        </p:txBody>
      </p:sp>
      <p:pic>
        <p:nvPicPr>
          <p:cNvPr id="4" name="图片 3"/>
          <p:cNvPicPr>
            <a:picLocks noChangeAspect="1"/>
          </p:cNvPicPr>
          <p:nvPr/>
        </p:nvPicPr>
        <p:blipFill>
          <a:blip r:embed="rId4"/>
          <a:stretch>
            <a:fillRect/>
          </a:stretch>
        </p:blipFill>
        <p:spPr>
          <a:xfrm>
            <a:off x="9800" y="3336931"/>
            <a:ext cx="9144000" cy="3449954"/>
          </a:xfrm>
          <a:prstGeom prst="rect">
            <a:avLst/>
          </a:prstGeom>
        </p:spPr>
      </p:pic>
      <p:sp>
        <p:nvSpPr>
          <p:cNvPr id="2" name="矩形 1"/>
          <p:cNvSpPr/>
          <p:nvPr/>
        </p:nvSpPr>
        <p:spPr>
          <a:xfrm>
            <a:off x="4914996" y="3521920"/>
            <a:ext cx="1223412" cy="338554"/>
          </a:xfrm>
          <a:prstGeom prst="rect">
            <a:avLst/>
          </a:prstGeom>
        </p:spPr>
        <p:txBody>
          <a:bodyPr wrap="none">
            <a:spAutoFit/>
          </a:bodyPr>
          <a:lstStyle/>
          <a:p>
            <a:r>
              <a:rPr lang="en-US" altLang="zh-CN" sz="1600" b="1" dirty="0">
                <a:solidFill>
                  <a:srgbClr val="0070C0"/>
                </a:solidFill>
                <a:latin typeface="-apple-system"/>
              </a:rPr>
              <a:t>access</a:t>
            </a:r>
            <a:r>
              <a:rPr lang="zh-CN" altLang="en-US" sz="1600" b="1" dirty="0">
                <a:solidFill>
                  <a:srgbClr val="0070C0"/>
                </a:solidFill>
                <a:latin typeface="-apple-system"/>
              </a:rPr>
              <a:t>模式</a:t>
            </a:r>
            <a:endParaRPr lang="zh-CN" altLang="en-US" sz="1600" b="1" dirty="0">
              <a:solidFill>
                <a:srgbClr val="0070C0"/>
              </a:solidFill>
            </a:endParaRPr>
          </a:p>
        </p:txBody>
      </p:sp>
      <p:sp>
        <p:nvSpPr>
          <p:cNvPr id="6" name="矩形 5"/>
          <p:cNvSpPr/>
          <p:nvPr/>
        </p:nvSpPr>
        <p:spPr>
          <a:xfrm rot="691476">
            <a:off x="3213736" y="3357007"/>
            <a:ext cx="1223412" cy="338554"/>
          </a:xfrm>
          <a:prstGeom prst="rect">
            <a:avLst/>
          </a:prstGeom>
        </p:spPr>
        <p:txBody>
          <a:bodyPr wrap="none">
            <a:spAutoFit/>
          </a:bodyPr>
          <a:lstStyle/>
          <a:p>
            <a:r>
              <a:rPr lang="en-US" altLang="zh-CN" sz="1600" b="1" dirty="0">
                <a:solidFill>
                  <a:srgbClr val="0070C0"/>
                </a:solidFill>
                <a:latin typeface="-apple-system"/>
              </a:rPr>
              <a:t>access</a:t>
            </a:r>
            <a:r>
              <a:rPr lang="zh-CN" altLang="en-US" sz="1600" b="1" dirty="0">
                <a:solidFill>
                  <a:srgbClr val="0070C0"/>
                </a:solidFill>
                <a:latin typeface="-apple-system"/>
              </a:rPr>
              <a:t>模式</a:t>
            </a:r>
            <a:endParaRPr lang="zh-CN" altLang="en-US" sz="1600" b="1" dirty="0">
              <a:solidFill>
                <a:srgbClr val="0070C0"/>
              </a:solidFill>
            </a:endParaRPr>
          </a:p>
        </p:txBody>
      </p:sp>
      <p:sp>
        <p:nvSpPr>
          <p:cNvPr id="7" name="矩形 6"/>
          <p:cNvSpPr/>
          <p:nvPr/>
        </p:nvSpPr>
        <p:spPr>
          <a:xfrm rot="18655695">
            <a:off x="3420569" y="4097560"/>
            <a:ext cx="1223412" cy="338554"/>
          </a:xfrm>
          <a:prstGeom prst="rect">
            <a:avLst/>
          </a:prstGeom>
        </p:spPr>
        <p:txBody>
          <a:bodyPr wrap="none">
            <a:spAutoFit/>
          </a:bodyPr>
          <a:lstStyle/>
          <a:p>
            <a:r>
              <a:rPr lang="en-US" altLang="zh-CN" sz="1600" b="1" dirty="0">
                <a:solidFill>
                  <a:srgbClr val="0070C0"/>
                </a:solidFill>
                <a:latin typeface="-apple-system"/>
              </a:rPr>
              <a:t>access</a:t>
            </a:r>
            <a:r>
              <a:rPr lang="zh-CN" altLang="en-US" sz="1600" b="1" dirty="0">
                <a:solidFill>
                  <a:srgbClr val="0070C0"/>
                </a:solidFill>
                <a:latin typeface="-apple-system"/>
              </a:rPr>
              <a:t>模式</a:t>
            </a:r>
            <a:endParaRPr lang="zh-CN" altLang="en-US" sz="1600" b="1" dirty="0">
              <a:solidFill>
                <a:srgbClr val="0070C0"/>
              </a:solidFill>
            </a:endParaRPr>
          </a:p>
        </p:txBody>
      </p:sp>
      <p:sp>
        <p:nvSpPr>
          <p:cNvPr id="8" name="矩形 7"/>
          <p:cNvSpPr/>
          <p:nvPr/>
        </p:nvSpPr>
        <p:spPr>
          <a:xfrm rot="3355843">
            <a:off x="4432098" y="4221672"/>
            <a:ext cx="1223412" cy="338554"/>
          </a:xfrm>
          <a:prstGeom prst="rect">
            <a:avLst/>
          </a:prstGeom>
        </p:spPr>
        <p:txBody>
          <a:bodyPr wrap="none">
            <a:spAutoFit/>
          </a:bodyPr>
          <a:lstStyle/>
          <a:p>
            <a:r>
              <a:rPr lang="en-US" altLang="zh-CN" sz="1600" b="1" dirty="0">
                <a:solidFill>
                  <a:srgbClr val="0070C0"/>
                </a:solidFill>
                <a:latin typeface="-apple-system"/>
              </a:rPr>
              <a:t>access</a:t>
            </a:r>
            <a:r>
              <a:rPr lang="zh-CN" altLang="en-US" sz="1600" b="1" dirty="0">
                <a:solidFill>
                  <a:srgbClr val="0070C0"/>
                </a:solidFill>
                <a:latin typeface="-apple-system"/>
              </a:rPr>
              <a:t>模式</a:t>
            </a:r>
            <a:endParaRPr lang="zh-CN" altLang="en-US" sz="1600" b="1" dirty="0">
              <a:solidFill>
                <a:srgbClr val="0070C0"/>
              </a:solidFill>
            </a:endParaRPr>
          </a:p>
        </p:txBody>
      </p:sp>
    </p:spTree>
    <p:extLst>
      <p:ext uri="{BB962C8B-B14F-4D97-AF65-F5344CB8AC3E}">
        <p14:creationId xmlns:p14="http://schemas.microsoft.com/office/powerpoint/2010/main" val="273895633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512" y="937963"/>
            <a:ext cx="8712968" cy="3785652"/>
          </a:xfrm>
          <a:prstGeom prst="rect">
            <a:avLst/>
          </a:prstGeom>
          <a:solidFill>
            <a:schemeClr val="bg1"/>
          </a:solidFill>
        </p:spPr>
        <p:txBody>
          <a:bodyPr wrap="square">
            <a:spAutoFit/>
          </a:bodyPr>
          <a:lstStyle/>
          <a:p>
            <a:pPr algn="just">
              <a:lnSpc>
                <a:spcPct val="120000"/>
              </a:lnSpc>
            </a:pPr>
            <a:r>
              <a:rPr lang="zh-CN" altLang="en-US" b="1" dirty="0">
                <a:solidFill>
                  <a:srgbClr val="0070C0"/>
                </a:solidFill>
                <a:latin typeface="-apple-system"/>
              </a:rPr>
              <a:t>（</a:t>
            </a:r>
            <a:r>
              <a:rPr lang="en-US" altLang="zh-CN" b="1" dirty="0">
                <a:solidFill>
                  <a:srgbClr val="0070C0"/>
                </a:solidFill>
                <a:latin typeface="-apple-system"/>
              </a:rPr>
              <a:t>1</a:t>
            </a:r>
            <a:r>
              <a:rPr lang="zh-CN" altLang="en-US" b="1" dirty="0">
                <a:solidFill>
                  <a:srgbClr val="0070C0"/>
                </a:solidFill>
                <a:latin typeface="-apple-system"/>
              </a:rPr>
              <a:t>）</a:t>
            </a:r>
            <a:r>
              <a:rPr lang="zh-CN" altLang="en-US" dirty="0"/>
              <a:t>在</a:t>
            </a:r>
            <a:r>
              <a:rPr lang="en-US" altLang="zh-CN" dirty="0"/>
              <a:t>access</a:t>
            </a:r>
            <a:r>
              <a:rPr lang="zh-CN" altLang="en-US" dirty="0"/>
              <a:t>端口接收，交换机接收到数据帧后，判断是否带</a:t>
            </a:r>
            <a:r>
              <a:rPr lang="en-US" altLang="zh-CN" dirty="0"/>
              <a:t>VLAN tag</a:t>
            </a:r>
            <a:r>
              <a:rPr lang="zh-CN" altLang="en-US" dirty="0"/>
              <a:t>：</a:t>
            </a:r>
            <a:endParaRPr lang="en-US" altLang="zh-CN" dirty="0"/>
          </a:p>
          <a:p>
            <a:pPr algn="just">
              <a:lnSpc>
                <a:spcPct val="120000"/>
              </a:lnSpc>
            </a:pPr>
            <a:r>
              <a:rPr lang="en-US" altLang="zh-CN" dirty="0"/>
              <a:t>	</a:t>
            </a:r>
            <a:r>
              <a:rPr lang="zh-CN" altLang="en-US" dirty="0"/>
              <a:t>没</a:t>
            </a:r>
            <a:r>
              <a:rPr lang="en-US" altLang="zh-CN" dirty="0"/>
              <a:t>VLAN tag </a:t>
            </a:r>
            <a:r>
              <a:rPr lang="zh-CN" altLang="en-US" dirty="0"/>
              <a:t>：接收，并打上该端口已配置的</a:t>
            </a:r>
            <a:r>
              <a:rPr lang="en-US" altLang="zh-CN" dirty="0"/>
              <a:t>PVID</a:t>
            </a:r>
            <a:r>
              <a:rPr lang="zh-CN" altLang="en-US" dirty="0"/>
              <a:t>；</a:t>
            </a:r>
            <a:endParaRPr lang="en-US" altLang="zh-CN" dirty="0"/>
          </a:p>
          <a:p>
            <a:pPr algn="just">
              <a:lnSpc>
                <a:spcPct val="120000"/>
              </a:lnSpc>
            </a:pPr>
            <a:r>
              <a:rPr lang="en-US" altLang="zh-CN" dirty="0"/>
              <a:t>	</a:t>
            </a:r>
            <a:r>
              <a:rPr lang="zh-CN" altLang="en-US" dirty="0"/>
              <a:t>有</a:t>
            </a:r>
            <a:r>
              <a:rPr lang="en-US" altLang="zh-CN" dirty="0"/>
              <a:t>VLAN tag </a:t>
            </a:r>
            <a:r>
              <a:rPr lang="zh-CN" altLang="en-US" dirty="0"/>
              <a:t>：与本接口</a:t>
            </a:r>
            <a:r>
              <a:rPr lang="en-US" altLang="zh-CN" dirty="0"/>
              <a:t>PVID</a:t>
            </a:r>
            <a:r>
              <a:rPr lang="zh-CN" altLang="en-US" dirty="0"/>
              <a:t>一致，则接收；</a:t>
            </a:r>
            <a:endParaRPr lang="en-US" altLang="zh-CN" dirty="0"/>
          </a:p>
          <a:p>
            <a:pPr algn="just">
              <a:lnSpc>
                <a:spcPct val="120000"/>
              </a:lnSpc>
            </a:pPr>
            <a:r>
              <a:rPr lang="en-US" altLang="zh-CN" dirty="0"/>
              <a:t>	                    </a:t>
            </a:r>
            <a:r>
              <a:rPr lang="zh-CN" altLang="en-US" dirty="0"/>
              <a:t>本接口</a:t>
            </a:r>
            <a:r>
              <a:rPr lang="en-US" altLang="zh-CN" dirty="0"/>
              <a:t>PVID</a:t>
            </a:r>
            <a:r>
              <a:rPr lang="zh-CN" altLang="en-US" dirty="0"/>
              <a:t>不一致，则拒绝；</a:t>
            </a:r>
            <a:endParaRPr lang="en-US" altLang="zh-CN" dirty="0"/>
          </a:p>
          <a:p>
            <a:pPr algn="just">
              <a:lnSpc>
                <a:spcPct val="120000"/>
              </a:lnSpc>
            </a:pPr>
            <a:endParaRPr lang="en-US" altLang="zh-CN" dirty="0"/>
          </a:p>
          <a:p>
            <a:pPr algn="just">
              <a:lnSpc>
                <a:spcPct val="120000"/>
              </a:lnSpc>
            </a:pPr>
            <a:r>
              <a:rPr lang="zh-CN" altLang="en-US" b="1" dirty="0">
                <a:solidFill>
                  <a:srgbClr val="0070C0"/>
                </a:solidFill>
              </a:rPr>
              <a:t>（</a:t>
            </a:r>
            <a:r>
              <a:rPr lang="en-US" altLang="zh-CN" b="1" dirty="0">
                <a:solidFill>
                  <a:srgbClr val="0070C0"/>
                </a:solidFill>
              </a:rPr>
              <a:t>2</a:t>
            </a:r>
            <a:r>
              <a:rPr lang="zh-CN" altLang="en-US" b="1" dirty="0">
                <a:solidFill>
                  <a:srgbClr val="0070C0"/>
                </a:solidFill>
              </a:rPr>
              <a:t>）</a:t>
            </a:r>
            <a:r>
              <a:rPr lang="zh-CN" altLang="en-US" dirty="0"/>
              <a:t>在</a:t>
            </a:r>
            <a:r>
              <a:rPr lang="en-US" altLang="zh-CN" dirty="0"/>
              <a:t>access</a:t>
            </a:r>
            <a:r>
              <a:rPr lang="zh-CN" altLang="en-US" dirty="0"/>
              <a:t>端口发送，判断待发送数据帧的</a:t>
            </a:r>
            <a:r>
              <a:rPr lang="en-US" altLang="zh-CN" dirty="0"/>
              <a:t>VLAN tag:</a:t>
            </a:r>
          </a:p>
          <a:p>
            <a:pPr algn="just">
              <a:lnSpc>
                <a:spcPct val="120000"/>
              </a:lnSpc>
            </a:pPr>
            <a:r>
              <a:rPr lang="zh-CN" altLang="en-US" dirty="0"/>
              <a:t>        与端口</a:t>
            </a:r>
            <a:r>
              <a:rPr lang="en-US" altLang="zh-CN" dirty="0"/>
              <a:t>PVID</a:t>
            </a:r>
            <a:r>
              <a:rPr lang="zh-CN" altLang="en-US" dirty="0"/>
              <a:t>相同：去掉数据帧的</a:t>
            </a:r>
            <a:r>
              <a:rPr lang="en-US" altLang="zh-CN" dirty="0"/>
              <a:t>VLAN tag</a:t>
            </a:r>
            <a:r>
              <a:rPr lang="zh-CN" altLang="en-US" dirty="0"/>
              <a:t>，转发数据帧。</a:t>
            </a:r>
            <a:endParaRPr lang="en-US" altLang="zh-CN" dirty="0"/>
          </a:p>
          <a:p>
            <a:pPr algn="just">
              <a:lnSpc>
                <a:spcPct val="120000"/>
              </a:lnSpc>
            </a:pPr>
            <a:r>
              <a:rPr lang="zh-CN" altLang="en-US" dirty="0"/>
              <a:t>        与端口</a:t>
            </a:r>
            <a:r>
              <a:rPr lang="en-US" altLang="zh-CN" dirty="0"/>
              <a:t>PVID</a:t>
            </a:r>
            <a:r>
              <a:rPr lang="zh-CN" altLang="en-US" dirty="0"/>
              <a:t>不同：数据帧不会从该接口发送。</a:t>
            </a:r>
            <a:endParaRPr lang="en-US" altLang="zh-CN" dirty="0"/>
          </a:p>
          <a:p>
            <a:pPr algn="just">
              <a:lnSpc>
                <a:spcPct val="120000"/>
              </a:lnSpc>
            </a:pPr>
            <a:endParaRPr lang="en-US" altLang="zh-CN" dirty="0"/>
          </a:p>
          <a:p>
            <a:pPr algn="just">
              <a:lnSpc>
                <a:spcPct val="120000"/>
              </a:lnSpc>
            </a:pPr>
            <a:r>
              <a:rPr lang="zh-CN" altLang="en-US" b="1" dirty="0">
                <a:solidFill>
                  <a:srgbClr val="0070C0"/>
                </a:solidFill>
              </a:rPr>
              <a:t>交换机内部每个数据帧都有</a:t>
            </a:r>
            <a:r>
              <a:rPr lang="en-US" altLang="zh-CN" b="1" dirty="0">
                <a:solidFill>
                  <a:srgbClr val="0070C0"/>
                </a:solidFill>
              </a:rPr>
              <a:t>VLAN</a:t>
            </a:r>
            <a:r>
              <a:rPr lang="zh-CN" altLang="en-US" b="1" dirty="0">
                <a:solidFill>
                  <a:srgbClr val="0070C0"/>
                </a:solidFill>
              </a:rPr>
              <a:t> </a:t>
            </a:r>
            <a:r>
              <a:rPr lang="en-US" altLang="zh-CN" b="1" dirty="0">
                <a:solidFill>
                  <a:srgbClr val="0070C0"/>
                </a:solidFill>
              </a:rPr>
              <a:t>tag</a:t>
            </a:r>
            <a:r>
              <a:rPr lang="zh-CN" altLang="en-US" b="1" dirty="0">
                <a:solidFill>
                  <a:srgbClr val="0070C0"/>
                </a:solidFill>
              </a:rPr>
              <a:t>，默认为</a:t>
            </a:r>
            <a:r>
              <a:rPr lang="en-US" altLang="zh-CN" b="1" dirty="0">
                <a:solidFill>
                  <a:srgbClr val="0070C0"/>
                </a:solidFill>
              </a:rPr>
              <a:t>VLAN 1.</a:t>
            </a:r>
            <a:endParaRPr lang="zh-CN" altLang="en-US" b="1" dirty="0">
              <a:solidFill>
                <a:srgbClr val="0070C0"/>
              </a:solidFill>
            </a:endParaRPr>
          </a:p>
        </p:txBody>
      </p:sp>
      <p:sp>
        <p:nvSpPr>
          <p:cNvPr id="3" name="矩形 2"/>
          <p:cNvSpPr/>
          <p:nvPr/>
        </p:nvSpPr>
        <p:spPr>
          <a:xfrm>
            <a:off x="2250" y="316159"/>
            <a:ext cx="4830168" cy="535531"/>
          </a:xfrm>
          <a:prstGeom prst="rect">
            <a:avLst/>
          </a:prstGeom>
          <a:solidFill>
            <a:schemeClr val="bg1"/>
          </a:solidFill>
        </p:spPr>
        <p:txBody>
          <a:bodyPr wrap="none">
            <a:spAutoFit/>
          </a:bodyPr>
          <a:lstStyle/>
          <a:p>
            <a:pPr algn="just">
              <a:lnSpc>
                <a:spcPct val="120000"/>
              </a:lnSpc>
            </a:pPr>
            <a:r>
              <a:rPr lang="zh-CN" altLang="en-US" sz="2400" b="1" dirty="0">
                <a:solidFill>
                  <a:srgbClr val="0070C0"/>
                </a:solidFill>
                <a:latin typeface="-apple-system"/>
              </a:rPr>
              <a:t>交换机中</a:t>
            </a:r>
            <a:r>
              <a:rPr lang="en-US" altLang="zh-CN" sz="2400" b="1" dirty="0">
                <a:solidFill>
                  <a:srgbClr val="0070C0"/>
                </a:solidFill>
                <a:latin typeface="-apple-system"/>
              </a:rPr>
              <a:t>access</a:t>
            </a:r>
            <a:r>
              <a:rPr lang="zh-CN" altLang="en-US" sz="2400" b="1" dirty="0">
                <a:solidFill>
                  <a:srgbClr val="0070C0"/>
                </a:solidFill>
                <a:latin typeface="-apple-system"/>
              </a:rPr>
              <a:t>接口的访问规则：</a:t>
            </a:r>
            <a:endParaRPr lang="en-US" altLang="zh-CN" sz="2400" b="1" dirty="0">
              <a:solidFill>
                <a:srgbClr val="0070C0"/>
              </a:solidFill>
              <a:latin typeface="-apple-system"/>
            </a:endParaRPr>
          </a:p>
        </p:txBody>
      </p:sp>
      <p:sp>
        <p:nvSpPr>
          <p:cNvPr id="5" name="矩形 4"/>
          <p:cNvSpPr/>
          <p:nvPr/>
        </p:nvSpPr>
        <p:spPr>
          <a:xfrm>
            <a:off x="179512" y="4941168"/>
            <a:ext cx="8784976" cy="1159485"/>
          </a:xfrm>
          <a:prstGeom prst="rect">
            <a:avLst/>
          </a:prstGeom>
        </p:spPr>
        <p:txBody>
          <a:bodyPr wrap="square">
            <a:spAutoFit/>
          </a:bodyPr>
          <a:lstStyle/>
          <a:p>
            <a:pPr algn="just">
              <a:lnSpc>
                <a:spcPct val="120000"/>
              </a:lnSpc>
            </a:pPr>
            <a:r>
              <a:rPr lang="zh-CN" altLang="en-US" dirty="0">
                <a:solidFill>
                  <a:srgbClr val="FF0000"/>
                </a:solidFill>
              </a:rPr>
              <a:t>在</a:t>
            </a:r>
            <a:r>
              <a:rPr lang="en-US" altLang="zh-CN" dirty="0">
                <a:solidFill>
                  <a:srgbClr val="FF0000"/>
                </a:solidFill>
              </a:rPr>
              <a:t>access</a:t>
            </a:r>
            <a:r>
              <a:rPr lang="zh-CN" altLang="en-US" dirty="0">
                <a:solidFill>
                  <a:srgbClr val="FF0000"/>
                </a:solidFill>
              </a:rPr>
              <a:t>链路上传输的都是普通的数据帧，即不带</a:t>
            </a:r>
            <a:r>
              <a:rPr lang="en-US" altLang="zh-CN" dirty="0">
                <a:solidFill>
                  <a:srgbClr val="FF0000"/>
                </a:solidFill>
              </a:rPr>
              <a:t>VLAN</a:t>
            </a:r>
            <a:r>
              <a:rPr lang="zh-CN" altLang="en-US" dirty="0">
                <a:solidFill>
                  <a:srgbClr val="FF0000"/>
                </a:solidFill>
              </a:rPr>
              <a:t>标记</a:t>
            </a:r>
            <a:r>
              <a:rPr lang="zh-CN" altLang="en-US" dirty="0"/>
              <a:t>；普通计算机的网卡也不能识别带</a:t>
            </a:r>
            <a:r>
              <a:rPr lang="en-US" altLang="zh-CN" dirty="0"/>
              <a:t>VLAN</a:t>
            </a:r>
            <a:r>
              <a:rPr lang="zh-CN" altLang="en-US" dirty="0"/>
              <a:t>标记的数据帧，只有交换机才可以处理带</a:t>
            </a:r>
            <a:r>
              <a:rPr lang="en-US" altLang="zh-CN" dirty="0"/>
              <a:t>VLAN</a:t>
            </a:r>
            <a:r>
              <a:rPr lang="zh-CN" altLang="en-US" dirty="0"/>
              <a:t>标记的帧。</a:t>
            </a:r>
          </a:p>
        </p:txBody>
      </p:sp>
    </p:spTree>
    <p:extLst>
      <p:ext uri="{BB962C8B-B14F-4D97-AF65-F5344CB8AC3E}">
        <p14:creationId xmlns:p14="http://schemas.microsoft.com/office/powerpoint/2010/main" val="445549716"/>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79029" y="4220826"/>
            <a:ext cx="4445448" cy="830997"/>
          </a:xfrm>
          <a:prstGeom prst="rect">
            <a:avLst/>
          </a:prstGeom>
          <a:solidFill>
            <a:schemeClr val="bg1"/>
          </a:solidFill>
        </p:spPr>
        <p:txBody>
          <a:bodyPr wrap="none">
            <a:spAutoFit/>
          </a:bodyPr>
          <a:lstStyle/>
          <a:p>
            <a:pPr marL="342900" indent="-342900" algn="just">
              <a:lnSpc>
                <a:spcPct val="120000"/>
              </a:lnSpc>
              <a:buFont typeface="Wingdings" panose="05000000000000000000" pitchFamily="2" charset="2"/>
              <a:buChar char="l"/>
            </a:pPr>
            <a:r>
              <a:rPr lang="en-US" altLang="zh-CN" b="1" dirty="0">
                <a:latin typeface="-apple-system"/>
              </a:rPr>
              <a:t>192.168.1.1</a:t>
            </a:r>
            <a:r>
              <a:rPr lang="zh-CN" altLang="en-US" b="1" dirty="0">
                <a:latin typeface="-apple-system"/>
              </a:rPr>
              <a:t>访问</a:t>
            </a:r>
            <a:r>
              <a:rPr lang="en-US" altLang="zh-CN" b="1" dirty="0">
                <a:latin typeface="-apple-system"/>
              </a:rPr>
              <a:t>192.168.1.2</a:t>
            </a:r>
            <a:r>
              <a:rPr lang="zh-CN" altLang="en-US" b="1" dirty="0">
                <a:latin typeface="-apple-system"/>
              </a:rPr>
              <a:t>：</a:t>
            </a:r>
            <a:endParaRPr lang="en-US" altLang="zh-CN" b="1" dirty="0">
              <a:latin typeface="-apple-system"/>
            </a:endParaRPr>
          </a:p>
          <a:p>
            <a:pPr algn="just">
              <a:lnSpc>
                <a:spcPct val="120000"/>
              </a:lnSpc>
            </a:pPr>
            <a:r>
              <a:rPr lang="zh-CN" altLang="en-US" b="1" dirty="0">
                <a:latin typeface="-apple-system"/>
              </a:rPr>
              <a:t>判断在同一网络内；</a:t>
            </a:r>
            <a:r>
              <a:rPr lang="en-US" altLang="zh-CN" b="1" dirty="0">
                <a:latin typeface="-apple-system"/>
              </a:rPr>
              <a:t>ARP</a:t>
            </a:r>
            <a:r>
              <a:rPr lang="zh-CN" altLang="en-US" b="1" dirty="0">
                <a:latin typeface="-apple-system"/>
              </a:rPr>
              <a:t>；发送数据帧</a:t>
            </a:r>
            <a:endParaRPr lang="en-US" altLang="zh-CN" b="1" dirty="0">
              <a:latin typeface="-apple-system"/>
            </a:endParaRPr>
          </a:p>
        </p:txBody>
      </p:sp>
      <p:sp>
        <p:nvSpPr>
          <p:cNvPr id="11" name="矩形 10"/>
          <p:cNvSpPr/>
          <p:nvPr/>
        </p:nvSpPr>
        <p:spPr>
          <a:xfrm>
            <a:off x="179029" y="5051823"/>
            <a:ext cx="8497427" cy="1569660"/>
          </a:xfrm>
          <a:prstGeom prst="rect">
            <a:avLst/>
          </a:prstGeom>
          <a:solidFill>
            <a:schemeClr val="bg1"/>
          </a:solidFill>
        </p:spPr>
        <p:txBody>
          <a:bodyPr wrap="square">
            <a:spAutoFit/>
          </a:bodyPr>
          <a:lstStyle/>
          <a:p>
            <a:pPr marL="342900" indent="-342900" algn="just">
              <a:lnSpc>
                <a:spcPct val="120000"/>
              </a:lnSpc>
              <a:buFont typeface="Wingdings" panose="05000000000000000000" pitchFamily="2" charset="2"/>
              <a:buChar char="l"/>
            </a:pPr>
            <a:r>
              <a:rPr lang="en-US" altLang="zh-CN" b="1" dirty="0">
                <a:latin typeface="-apple-system"/>
              </a:rPr>
              <a:t>192.168.1.1</a:t>
            </a:r>
            <a:r>
              <a:rPr lang="zh-CN" altLang="en-US" b="1" dirty="0">
                <a:latin typeface="-apple-system"/>
              </a:rPr>
              <a:t>访问</a:t>
            </a:r>
            <a:r>
              <a:rPr lang="en-US" altLang="zh-CN" b="1" dirty="0">
                <a:latin typeface="-apple-system"/>
              </a:rPr>
              <a:t>192.168.1.3</a:t>
            </a:r>
            <a:r>
              <a:rPr lang="zh-CN" altLang="en-US" b="1" dirty="0">
                <a:latin typeface="-apple-system"/>
              </a:rPr>
              <a:t>：</a:t>
            </a:r>
            <a:endParaRPr lang="en-US" altLang="zh-CN" b="1" dirty="0">
              <a:latin typeface="-apple-system"/>
            </a:endParaRPr>
          </a:p>
          <a:p>
            <a:pPr algn="just">
              <a:lnSpc>
                <a:spcPct val="120000"/>
              </a:lnSpc>
            </a:pPr>
            <a:r>
              <a:rPr lang="zh-CN" altLang="en-US" b="1" dirty="0">
                <a:latin typeface="-apple-system"/>
              </a:rPr>
              <a:t>判断在同一网络内；</a:t>
            </a:r>
            <a:r>
              <a:rPr lang="en-US" altLang="zh-CN" b="1" dirty="0">
                <a:latin typeface="-apple-system"/>
              </a:rPr>
              <a:t>ARP(</a:t>
            </a:r>
            <a:r>
              <a:rPr lang="zh-CN" altLang="en-US" b="1" dirty="0">
                <a:latin typeface="-apple-system"/>
              </a:rPr>
              <a:t>不能找到目标的</a:t>
            </a:r>
            <a:r>
              <a:rPr lang="en-US" altLang="zh-CN" b="1" dirty="0">
                <a:latin typeface="-apple-system"/>
              </a:rPr>
              <a:t>MAC</a:t>
            </a:r>
            <a:r>
              <a:rPr lang="zh-CN" altLang="en-US" b="1" dirty="0">
                <a:latin typeface="-apple-system"/>
              </a:rPr>
              <a:t>地址），因为不能跨</a:t>
            </a:r>
            <a:r>
              <a:rPr lang="en-US" altLang="zh-CN" b="1" dirty="0">
                <a:latin typeface="-apple-system"/>
              </a:rPr>
              <a:t>VLAN</a:t>
            </a:r>
            <a:r>
              <a:rPr lang="zh-CN" altLang="en-US" b="1" dirty="0">
                <a:latin typeface="-apple-system"/>
              </a:rPr>
              <a:t>发送广播</a:t>
            </a:r>
            <a:endParaRPr lang="en-US" altLang="zh-CN" b="1" dirty="0">
              <a:latin typeface="-apple-system"/>
            </a:endParaRPr>
          </a:p>
          <a:p>
            <a:pPr marL="342900" indent="-342900" algn="just">
              <a:lnSpc>
                <a:spcPct val="120000"/>
              </a:lnSpc>
              <a:buFont typeface="Wingdings" panose="05000000000000000000" pitchFamily="2" charset="2"/>
              <a:buChar char="l"/>
            </a:pPr>
            <a:endParaRPr lang="en-US" altLang="zh-CN" b="1" dirty="0">
              <a:latin typeface="-apple-system"/>
            </a:endParaRPr>
          </a:p>
        </p:txBody>
      </p:sp>
      <p:sp>
        <p:nvSpPr>
          <p:cNvPr id="5" name="矩形 4"/>
          <p:cNvSpPr/>
          <p:nvPr/>
        </p:nvSpPr>
        <p:spPr>
          <a:xfrm>
            <a:off x="133940" y="6239117"/>
            <a:ext cx="2598788" cy="461665"/>
          </a:xfrm>
          <a:prstGeom prst="rect">
            <a:avLst/>
          </a:prstGeom>
        </p:spPr>
        <p:txBody>
          <a:bodyPr wrap="none">
            <a:spAutoFit/>
          </a:bodyPr>
          <a:lstStyle/>
          <a:p>
            <a:pPr marL="342900" indent="-342900" algn="just">
              <a:lnSpc>
                <a:spcPct val="120000"/>
              </a:lnSpc>
              <a:buFont typeface="Wingdings" panose="05000000000000000000" pitchFamily="2" charset="2"/>
              <a:buChar char="l"/>
            </a:pPr>
            <a:r>
              <a:rPr lang="zh-CN" altLang="en-US" b="1" dirty="0">
                <a:latin typeface="-apple-system"/>
              </a:rPr>
              <a:t>只能在</a:t>
            </a:r>
            <a:r>
              <a:rPr lang="en-US" altLang="zh-CN" b="1" dirty="0">
                <a:latin typeface="-apple-system"/>
              </a:rPr>
              <a:t>VLAN</a:t>
            </a:r>
            <a:r>
              <a:rPr lang="zh-CN" altLang="en-US" b="1" dirty="0">
                <a:latin typeface="-apple-system"/>
              </a:rPr>
              <a:t>内通信</a:t>
            </a:r>
            <a:endParaRPr lang="en-US" altLang="zh-CN" b="1" dirty="0">
              <a:latin typeface="-apple-system"/>
            </a:endParaRPr>
          </a:p>
        </p:txBody>
      </p:sp>
      <p:sp>
        <p:nvSpPr>
          <p:cNvPr id="12" name="矩形 11"/>
          <p:cNvSpPr/>
          <p:nvPr/>
        </p:nvSpPr>
        <p:spPr>
          <a:xfrm>
            <a:off x="0" y="355442"/>
            <a:ext cx="3281668" cy="476669"/>
          </a:xfrm>
          <a:prstGeom prst="rect">
            <a:avLst/>
          </a:prstGeom>
          <a:solidFill>
            <a:schemeClr val="bg1"/>
          </a:solidFill>
        </p:spPr>
        <p:txBody>
          <a:bodyPr wrap="none">
            <a:spAutoFit/>
          </a:bodyPr>
          <a:lstStyle/>
          <a:p>
            <a:pPr algn="just">
              <a:lnSpc>
                <a:spcPct val="120000"/>
              </a:lnSpc>
            </a:pPr>
            <a:r>
              <a:rPr lang="zh-CN" altLang="en-US" sz="2400" b="1" dirty="0">
                <a:solidFill>
                  <a:srgbClr val="0070C0"/>
                </a:solidFill>
                <a:latin typeface="-apple-system"/>
              </a:rPr>
              <a:t>单交换机中</a:t>
            </a:r>
            <a:r>
              <a:rPr lang="en-US" altLang="zh-CN" sz="2400" b="1" dirty="0">
                <a:solidFill>
                  <a:srgbClr val="0070C0"/>
                </a:solidFill>
                <a:latin typeface="-apple-system"/>
              </a:rPr>
              <a:t>VLAN</a:t>
            </a:r>
            <a:r>
              <a:rPr lang="zh-CN" altLang="en-US" sz="2400" b="1" dirty="0">
                <a:solidFill>
                  <a:srgbClr val="0070C0"/>
                </a:solidFill>
                <a:latin typeface="-apple-system"/>
              </a:rPr>
              <a:t>的通信</a:t>
            </a:r>
            <a:endParaRPr lang="en-US" altLang="zh-CN" sz="2400" b="1" dirty="0">
              <a:solidFill>
                <a:srgbClr val="0070C0"/>
              </a:solidFill>
              <a:latin typeface="-apple-system"/>
            </a:endParaRPr>
          </a:p>
        </p:txBody>
      </p:sp>
      <p:pic>
        <p:nvPicPr>
          <p:cNvPr id="13" name="图片 12"/>
          <p:cNvPicPr>
            <a:picLocks noChangeAspect="1"/>
          </p:cNvPicPr>
          <p:nvPr/>
        </p:nvPicPr>
        <p:blipFill>
          <a:blip r:embed="rId3"/>
          <a:stretch>
            <a:fillRect/>
          </a:stretch>
        </p:blipFill>
        <p:spPr>
          <a:xfrm>
            <a:off x="207665" y="1043571"/>
            <a:ext cx="8392279" cy="3177255"/>
          </a:xfrm>
          <a:prstGeom prst="rect">
            <a:avLst/>
          </a:prstGeom>
        </p:spPr>
      </p:pic>
    </p:spTree>
    <p:extLst>
      <p:ext uri="{BB962C8B-B14F-4D97-AF65-F5344CB8AC3E}">
        <p14:creationId xmlns:p14="http://schemas.microsoft.com/office/powerpoint/2010/main" val="1731707209"/>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50404" y="4365104"/>
            <a:ext cx="4921540" cy="781945"/>
          </a:xfrm>
          <a:prstGeom prst="rect">
            <a:avLst/>
          </a:prstGeom>
          <a:solidFill>
            <a:schemeClr val="bg1"/>
          </a:solidFill>
        </p:spPr>
        <p:txBody>
          <a:bodyPr wrap="none">
            <a:spAutoFit/>
          </a:bodyPr>
          <a:lstStyle/>
          <a:p>
            <a:pPr marL="342900" indent="-342900" algn="just">
              <a:lnSpc>
                <a:spcPct val="120000"/>
              </a:lnSpc>
              <a:buFont typeface="Wingdings" panose="05000000000000000000" pitchFamily="2" charset="2"/>
              <a:buChar char="l"/>
            </a:pPr>
            <a:r>
              <a:rPr lang="zh-CN" altLang="en-US" b="1" dirty="0">
                <a:latin typeface="-apple-system"/>
              </a:rPr>
              <a:t>不同</a:t>
            </a:r>
            <a:r>
              <a:rPr lang="en-US" altLang="zh-CN" b="1" dirty="0">
                <a:latin typeface="-apple-system"/>
              </a:rPr>
              <a:t>VLAN</a:t>
            </a:r>
            <a:r>
              <a:rPr lang="zh-CN" altLang="en-US" b="1" dirty="0">
                <a:latin typeface="-apple-system"/>
              </a:rPr>
              <a:t>的网络需要配置不同的网段；</a:t>
            </a:r>
            <a:endParaRPr lang="en-US" altLang="zh-CN" b="1" dirty="0">
              <a:latin typeface="-apple-system"/>
            </a:endParaRPr>
          </a:p>
          <a:p>
            <a:pPr marL="342900" indent="-342900" algn="just">
              <a:lnSpc>
                <a:spcPct val="120000"/>
              </a:lnSpc>
              <a:buFont typeface="Wingdings" panose="05000000000000000000" pitchFamily="2" charset="2"/>
              <a:buChar char="l"/>
            </a:pPr>
            <a:r>
              <a:rPr lang="zh-CN" altLang="en-US" b="1" dirty="0">
                <a:latin typeface="-apple-system"/>
              </a:rPr>
              <a:t>跨</a:t>
            </a:r>
            <a:r>
              <a:rPr lang="en-US" altLang="zh-CN" b="1" dirty="0">
                <a:latin typeface="-apple-system"/>
              </a:rPr>
              <a:t>VLAN</a:t>
            </a:r>
            <a:r>
              <a:rPr lang="zh-CN" altLang="en-US" b="1" dirty="0">
                <a:latin typeface="-apple-system"/>
              </a:rPr>
              <a:t>通信需要三层交换</a:t>
            </a:r>
            <a:endParaRPr lang="en-US" altLang="zh-CN" b="1" dirty="0">
              <a:latin typeface="-apple-system"/>
            </a:endParaRPr>
          </a:p>
        </p:txBody>
      </p:sp>
      <p:pic>
        <p:nvPicPr>
          <p:cNvPr id="5" name="图片 4"/>
          <p:cNvPicPr>
            <a:picLocks noChangeAspect="1"/>
          </p:cNvPicPr>
          <p:nvPr/>
        </p:nvPicPr>
        <p:blipFill>
          <a:blip r:embed="rId3"/>
          <a:stretch>
            <a:fillRect/>
          </a:stretch>
        </p:blipFill>
        <p:spPr>
          <a:xfrm>
            <a:off x="323528" y="1090464"/>
            <a:ext cx="8352928" cy="3055885"/>
          </a:xfrm>
          <a:prstGeom prst="rect">
            <a:avLst/>
          </a:prstGeom>
        </p:spPr>
      </p:pic>
      <p:sp>
        <p:nvSpPr>
          <p:cNvPr id="12" name="矩形 11"/>
          <p:cNvSpPr/>
          <p:nvPr/>
        </p:nvSpPr>
        <p:spPr>
          <a:xfrm>
            <a:off x="0" y="355442"/>
            <a:ext cx="3281668" cy="476669"/>
          </a:xfrm>
          <a:prstGeom prst="rect">
            <a:avLst/>
          </a:prstGeom>
          <a:solidFill>
            <a:schemeClr val="bg1"/>
          </a:solidFill>
        </p:spPr>
        <p:txBody>
          <a:bodyPr wrap="none">
            <a:spAutoFit/>
          </a:bodyPr>
          <a:lstStyle/>
          <a:p>
            <a:pPr algn="just">
              <a:lnSpc>
                <a:spcPct val="120000"/>
              </a:lnSpc>
            </a:pPr>
            <a:r>
              <a:rPr lang="zh-CN" altLang="en-US" sz="2400" b="1" dirty="0">
                <a:solidFill>
                  <a:srgbClr val="0070C0"/>
                </a:solidFill>
                <a:latin typeface="-apple-system"/>
              </a:rPr>
              <a:t>单交换机中</a:t>
            </a:r>
            <a:r>
              <a:rPr lang="en-US" altLang="zh-CN" sz="2400" b="1" dirty="0">
                <a:solidFill>
                  <a:srgbClr val="0070C0"/>
                </a:solidFill>
                <a:latin typeface="-apple-system"/>
              </a:rPr>
              <a:t>VLAN</a:t>
            </a:r>
            <a:r>
              <a:rPr lang="zh-CN" altLang="en-US" sz="2400" b="1" dirty="0">
                <a:solidFill>
                  <a:srgbClr val="0070C0"/>
                </a:solidFill>
                <a:latin typeface="-apple-system"/>
              </a:rPr>
              <a:t>的通信</a:t>
            </a:r>
            <a:endParaRPr lang="en-US" altLang="zh-CN" sz="2400" b="1" dirty="0">
              <a:solidFill>
                <a:srgbClr val="0070C0"/>
              </a:solidFill>
              <a:latin typeface="-apple-system"/>
            </a:endParaRPr>
          </a:p>
        </p:txBody>
      </p:sp>
    </p:spTree>
    <p:extLst>
      <p:ext uri="{BB962C8B-B14F-4D97-AF65-F5344CB8AC3E}">
        <p14:creationId xmlns:p14="http://schemas.microsoft.com/office/powerpoint/2010/main" val="316217316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1"/>
          <p:cNvSpPr>
            <a:spLocks noChangeArrowheads="1"/>
          </p:cNvSpPr>
          <p:nvPr/>
        </p:nvSpPr>
        <p:spPr bwMode="auto">
          <a:xfrm>
            <a:off x="0" y="332656"/>
            <a:ext cx="2533066" cy="523220"/>
          </a:xfrm>
          <a:prstGeom prst="rect">
            <a:avLst/>
          </a:prstGeom>
          <a:solidFill>
            <a:schemeClr val="bg1"/>
          </a:solidFill>
          <a:ln>
            <a:noFill/>
          </a:ln>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en-US" altLang="zh-CN" sz="2800" b="1" dirty="0">
                <a:solidFill>
                  <a:srgbClr val="0070C0"/>
                </a:solidFill>
                <a:latin typeface="-apple-system"/>
              </a:rPr>
              <a:t>trunk</a:t>
            </a:r>
            <a:r>
              <a:rPr lang="zh-CN" altLang="en-US" sz="2800" b="1" dirty="0">
                <a:solidFill>
                  <a:srgbClr val="0070C0"/>
                </a:solidFill>
                <a:latin typeface="-apple-system"/>
              </a:rPr>
              <a:t>接口模式</a:t>
            </a:r>
            <a:endParaRPr lang="zh-CN" altLang="en-US" sz="2800" dirty="0">
              <a:solidFill>
                <a:srgbClr val="0070C0"/>
              </a:solidFill>
            </a:endParaRPr>
          </a:p>
        </p:txBody>
      </p:sp>
      <p:sp>
        <p:nvSpPr>
          <p:cNvPr id="43011" name="矩形 2"/>
          <p:cNvSpPr>
            <a:spLocks noChangeArrowheads="1"/>
          </p:cNvSpPr>
          <p:nvPr/>
        </p:nvSpPr>
        <p:spPr bwMode="auto">
          <a:xfrm>
            <a:off x="35496" y="889829"/>
            <a:ext cx="8807450" cy="1816138"/>
          </a:xfrm>
          <a:prstGeom prst="rect">
            <a:avLst/>
          </a:prstGeom>
          <a:solidFill>
            <a:schemeClr val="bg1"/>
          </a:solidFill>
          <a:ln>
            <a:noFill/>
          </a:ln>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nSpc>
                <a:spcPct val="120000"/>
              </a:lnSpc>
            </a:pPr>
            <a:r>
              <a:rPr lang="en-US" altLang="zh-CN" sz="2400" dirty="0">
                <a:solidFill>
                  <a:srgbClr val="4D4D4D"/>
                </a:solidFill>
                <a:latin typeface="-apple-system"/>
              </a:rPr>
              <a:t>Trunk</a:t>
            </a:r>
            <a:r>
              <a:rPr lang="zh-CN" altLang="en-US" sz="2400" dirty="0">
                <a:solidFill>
                  <a:srgbClr val="4D4D4D"/>
                </a:solidFill>
                <a:latin typeface="-apple-system"/>
              </a:rPr>
              <a:t>接口指的是能够转发多个不同</a:t>
            </a:r>
            <a:r>
              <a:rPr lang="en-US" altLang="zh-CN" sz="2400" dirty="0">
                <a:solidFill>
                  <a:srgbClr val="4D4D4D"/>
                </a:solidFill>
                <a:latin typeface="-apple-system"/>
              </a:rPr>
              <a:t>VLAN</a:t>
            </a:r>
            <a:r>
              <a:rPr lang="zh-CN" altLang="en-US" sz="2400" dirty="0">
                <a:solidFill>
                  <a:srgbClr val="4D4D4D"/>
                </a:solidFill>
                <a:latin typeface="-apple-system"/>
              </a:rPr>
              <a:t>的通信的端口。</a:t>
            </a:r>
            <a:r>
              <a:rPr lang="en-US" altLang="zh-CN" sz="2400" dirty="0"/>
              <a:t>Trunk</a:t>
            </a:r>
            <a:r>
              <a:rPr lang="zh-CN" altLang="en-US" sz="2400" dirty="0"/>
              <a:t>接口链路上流通的数据帧，都被附加了用于识别分属于哪个</a:t>
            </a:r>
            <a:r>
              <a:rPr lang="en-US" altLang="zh-CN" sz="2400" dirty="0"/>
              <a:t>VLAN</a:t>
            </a:r>
            <a:r>
              <a:rPr lang="zh-CN" altLang="en-US" sz="2400" dirty="0"/>
              <a:t>的特殊信息。</a:t>
            </a:r>
            <a:r>
              <a:rPr lang="zh-CN" altLang="en-US" sz="2400" dirty="0">
                <a:solidFill>
                  <a:srgbClr val="2A10E8"/>
                </a:solidFill>
              </a:rPr>
              <a:t>一般连接两个交换机的链路被设置成</a:t>
            </a:r>
            <a:r>
              <a:rPr lang="en-US" altLang="zh-CN" sz="2400" dirty="0">
                <a:solidFill>
                  <a:srgbClr val="2A10E8"/>
                </a:solidFill>
              </a:rPr>
              <a:t>trunk</a:t>
            </a:r>
            <a:r>
              <a:rPr lang="zh-CN" altLang="en-US" sz="2400" dirty="0">
                <a:solidFill>
                  <a:srgbClr val="2A10E8"/>
                </a:solidFill>
              </a:rPr>
              <a:t>。</a:t>
            </a:r>
            <a:endParaRPr lang="en-US" altLang="zh-CN" sz="2400" dirty="0">
              <a:solidFill>
                <a:srgbClr val="2A10E8"/>
              </a:solidFill>
            </a:endParaRPr>
          </a:p>
        </p:txBody>
      </p:sp>
      <p:pic>
        <p:nvPicPr>
          <p:cNvPr id="3" name="图片 2"/>
          <p:cNvPicPr>
            <a:picLocks noChangeAspect="1"/>
          </p:cNvPicPr>
          <p:nvPr/>
        </p:nvPicPr>
        <p:blipFill>
          <a:blip r:embed="rId3"/>
          <a:stretch>
            <a:fillRect/>
          </a:stretch>
        </p:blipFill>
        <p:spPr>
          <a:xfrm>
            <a:off x="1451700" y="2751924"/>
            <a:ext cx="7658764" cy="4084674"/>
          </a:xfrm>
          <a:prstGeom prst="rect">
            <a:avLst/>
          </a:prstGeom>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1"/>
          <p:cNvSpPr>
            <a:spLocks noChangeArrowheads="1"/>
          </p:cNvSpPr>
          <p:nvPr/>
        </p:nvSpPr>
        <p:spPr bwMode="auto">
          <a:xfrm>
            <a:off x="0" y="332656"/>
            <a:ext cx="3975768" cy="523220"/>
          </a:xfrm>
          <a:prstGeom prst="rect">
            <a:avLst/>
          </a:prstGeom>
          <a:solidFill>
            <a:schemeClr val="bg1"/>
          </a:solidFill>
          <a:ln>
            <a:noFill/>
          </a:ln>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en-US" altLang="zh-CN" sz="2800" b="1" dirty="0">
                <a:solidFill>
                  <a:srgbClr val="4D4D4D"/>
                </a:solidFill>
                <a:latin typeface="-apple-system"/>
              </a:rPr>
              <a:t>trunk</a:t>
            </a:r>
            <a:r>
              <a:rPr lang="zh-CN" altLang="en-US" sz="2800" b="1" dirty="0">
                <a:solidFill>
                  <a:srgbClr val="4D4D4D"/>
                </a:solidFill>
                <a:latin typeface="-apple-system"/>
              </a:rPr>
              <a:t>接口收发数据规则</a:t>
            </a:r>
            <a:endParaRPr lang="zh-CN" altLang="en-US" sz="2800" dirty="0"/>
          </a:p>
        </p:txBody>
      </p:sp>
      <p:sp>
        <p:nvSpPr>
          <p:cNvPr id="43011" name="矩形 2"/>
          <p:cNvSpPr>
            <a:spLocks noChangeArrowheads="1"/>
          </p:cNvSpPr>
          <p:nvPr/>
        </p:nvSpPr>
        <p:spPr bwMode="auto">
          <a:xfrm>
            <a:off x="35496" y="889829"/>
            <a:ext cx="8807450" cy="488532"/>
          </a:xfrm>
          <a:prstGeom prst="rect">
            <a:avLst/>
          </a:prstGeom>
          <a:solidFill>
            <a:schemeClr val="bg1"/>
          </a:solidFill>
          <a:ln>
            <a:noFill/>
          </a:ln>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nSpc>
                <a:spcPct val="120000"/>
              </a:lnSpc>
            </a:pPr>
            <a:endParaRPr lang="zh-CN" altLang="en-US" sz="2400" dirty="0"/>
          </a:p>
        </p:txBody>
      </p:sp>
      <p:sp>
        <p:nvSpPr>
          <p:cNvPr id="5" name="矩形 1"/>
          <p:cNvSpPr>
            <a:spLocks noChangeArrowheads="1"/>
          </p:cNvSpPr>
          <p:nvPr/>
        </p:nvSpPr>
        <p:spPr bwMode="auto">
          <a:xfrm>
            <a:off x="179512" y="974476"/>
            <a:ext cx="8784976" cy="1421928"/>
          </a:xfrm>
          <a:prstGeom prst="rect">
            <a:avLst/>
          </a:prstGeom>
          <a:solidFill>
            <a:schemeClr val="bg1"/>
          </a:solidFill>
          <a:ln>
            <a:noFill/>
          </a:ln>
        </p:spPr>
        <p:txBody>
          <a:bodyPr wrap="squar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nSpc>
                <a:spcPct val="120000"/>
              </a:lnSpc>
            </a:pPr>
            <a:r>
              <a:rPr lang="zh-CN" altLang="en-US" sz="2400" dirty="0"/>
              <a:t>需要配置接口</a:t>
            </a:r>
            <a:r>
              <a:rPr lang="zh-CN" altLang="en-US" sz="2400" dirty="0">
                <a:solidFill>
                  <a:srgbClr val="FF0000"/>
                </a:solidFill>
              </a:rPr>
              <a:t>允许通过的</a:t>
            </a:r>
            <a:r>
              <a:rPr lang="en-US" altLang="zh-CN" sz="2400" dirty="0">
                <a:solidFill>
                  <a:srgbClr val="FF0000"/>
                </a:solidFill>
              </a:rPr>
              <a:t>VLAN</a:t>
            </a:r>
            <a:r>
              <a:rPr lang="zh-CN" altLang="en-US" sz="2400" dirty="0"/>
              <a:t>，也可以配置</a:t>
            </a:r>
            <a:r>
              <a:rPr lang="en-US" altLang="zh-CN" sz="2400" dirty="0"/>
              <a:t>PVID</a:t>
            </a:r>
            <a:r>
              <a:rPr lang="zh-CN" altLang="en-US" sz="2400" dirty="0"/>
              <a:t>。如：</a:t>
            </a:r>
            <a:endParaRPr lang="en-US" altLang="zh-CN" sz="2400" dirty="0"/>
          </a:p>
          <a:p>
            <a:pPr marL="342900" indent="-342900">
              <a:lnSpc>
                <a:spcPct val="120000"/>
              </a:lnSpc>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port trunk allow-pass </a:t>
            </a:r>
            <a:r>
              <a:rPr lang="en-US" altLang="zh-CN" sz="2400" dirty="0" err="1">
                <a:latin typeface="Times New Roman" panose="02020603050405020304" pitchFamily="18" charset="0"/>
                <a:cs typeface="Times New Roman" panose="02020603050405020304" pitchFamily="18" charset="0"/>
              </a:rPr>
              <a:t>vlan</a:t>
            </a:r>
            <a:r>
              <a:rPr lang="en-US" altLang="zh-CN" sz="2400" dirty="0">
                <a:latin typeface="Times New Roman" panose="02020603050405020304" pitchFamily="18" charset="0"/>
                <a:cs typeface="Times New Roman" panose="02020603050405020304" pitchFamily="18" charset="0"/>
              </a:rPr>
              <a:t> 10 20</a:t>
            </a:r>
          </a:p>
          <a:p>
            <a:pPr marL="342900" indent="-342900">
              <a:lnSpc>
                <a:spcPct val="120000"/>
              </a:lnSpc>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port trunk allow-pass </a:t>
            </a:r>
            <a:r>
              <a:rPr lang="en-US" altLang="zh-CN" sz="2400" dirty="0" err="1">
                <a:latin typeface="Times New Roman" panose="02020603050405020304" pitchFamily="18" charset="0"/>
                <a:cs typeface="Times New Roman" panose="02020603050405020304" pitchFamily="18" charset="0"/>
              </a:rPr>
              <a:t>vlan</a:t>
            </a:r>
            <a:r>
              <a:rPr lang="en-US" altLang="zh-CN" sz="2400" dirty="0">
                <a:latin typeface="Times New Roman" panose="02020603050405020304" pitchFamily="18" charset="0"/>
                <a:cs typeface="Times New Roman" panose="02020603050405020304" pitchFamily="18" charset="0"/>
              </a:rPr>
              <a:t> all</a:t>
            </a:r>
          </a:p>
        </p:txBody>
      </p:sp>
      <p:sp>
        <p:nvSpPr>
          <p:cNvPr id="3" name="矩形 2"/>
          <p:cNvSpPr/>
          <p:nvPr/>
        </p:nvSpPr>
        <p:spPr>
          <a:xfrm>
            <a:off x="144234" y="2439937"/>
            <a:ext cx="8892262" cy="3342453"/>
          </a:xfrm>
          <a:prstGeom prst="rect">
            <a:avLst/>
          </a:prstGeom>
        </p:spPr>
        <p:txBody>
          <a:bodyPr wrap="square">
            <a:spAutoFit/>
          </a:bodyPr>
          <a:lstStyle/>
          <a:p>
            <a:pPr algn="just">
              <a:lnSpc>
                <a:spcPct val="120000"/>
              </a:lnSpc>
            </a:pPr>
            <a:r>
              <a:rPr lang="zh-CN" altLang="en-US" sz="2200" b="1" dirty="0">
                <a:solidFill>
                  <a:srgbClr val="0070C0"/>
                </a:solidFill>
              </a:rPr>
              <a:t>接口接收帧时处理动作</a:t>
            </a:r>
          </a:p>
          <a:p>
            <a:pPr marL="285750" indent="-285750" algn="just">
              <a:lnSpc>
                <a:spcPct val="120000"/>
              </a:lnSpc>
              <a:buFont typeface="Wingdings" panose="05000000000000000000" pitchFamily="2" charset="2"/>
              <a:buChar char="l"/>
            </a:pPr>
            <a:r>
              <a:rPr lang="zh-CN" altLang="en-US" sz="2200" dirty="0"/>
              <a:t>帧带Tag</a:t>
            </a:r>
            <a:endParaRPr lang="en-US" altLang="zh-CN" sz="2200" dirty="0"/>
          </a:p>
          <a:p>
            <a:pPr marL="342900" indent="-342900" algn="just">
              <a:lnSpc>
                <a:spcPct val="120000"/>
              </a:lnSpc>
              <a:buFont typeface="Wingdings" panose="05000000000000000000" pitchFamily="2" charset="2"/>
              <a:buChar char="ü"/>
            </a:pPr>
            <a:r>
              <a:rPr lang="en-US" altLang="zh-CN" sz="2200" dirty="0"/>
              <a:t>	</a:t>
            </a:r>
            <a:r>
              <a:rPr lang="zh-CN" altLang="en-US" sz="2200" dirty="0"/>
              <a:t>Tag在接口所允许通过的V</a:t>
            </a:r>
            <a:r>
              <a:rPr lang="en-US" altLang="zh-CN" sz="2200" dirty="0"/>
              <a:t>LAN</a:t>
            </a:r>
            <a:r>
              <a:rPr lang="zh-CN" altLang="en-US" sz="2200" dirty="0"/>
              <a:t>中，则允许其进入交换机内部；</a:t>
            </a:r>
            <a:endParaRPr lang="en-US" altLang="zh-CN" sz="2200" dirty="0"/>
          </a:p>
          <a:p>
            <a:pPr marL="342900" indent="-342900" algn="just">
              <a:lnSpc>
                <a:spcPct val="120000"/>
              </a:lnSpc>
              <a:buFont typeface="Wingdings" panose="05000000000000000000" pitchFamily="2" charset="2"/>
              <a:buChar char="ü"/>
            </a:pPr>
            <a:r>
              <a:rPr lang="en-US" altLang="zh-CN" sz="2200" dirty="0"/>
              <a:t>	</a:t>
            </a:r>
            <a:r>
              <a:rPr lang="zh-CN" altLang="en-US" sz="2200" dirty="0"/>
              <a:t>Tag不在接口所属Vlan中则丢弃（无论Tag是否与PVID相同，只要此Tag不在允许通过的Vlan中都丢弃）</a:t>
            </a:r>
          </a:p>
          <a:p>
            <a:pPr marL="285750" indent="-285750" algn="just">
              <a:lnSpc>
                <a:spcPct val="120000"/>
              </a:lnSpc>
              <a:buFont typeface="Wingdings" panose="05000000000000000000" pitchFamily="2" charset="2"/>
              <a:buChar char="l"/>
            </a:pPr>
            <a:r>
              <a:rPr lang="zh-CN" altLang="en-US" sz="2200" dirty="0"/>
              <a:t>帧不带Tag</a:t>
            </a:r>
            <a:endParaRPr lang="en-US" altLang="zh-CN" sz="2200" dirty="0"/>
          </a:p>
          <a:p>
            <a:pPr marL="342900" indent="-342900" algn="just">
              <a:lnSpc>
                <a:spcPct val="120000"/>
              </a:lnSpc>
              <a:buFont typeface="Wingdings" panose="05000000000000000000" pitchFamily="2" charset="2"/>
              <a:buChar char="ü"/>
            </a:pPr>
            <a:r>
              <a:rPr lang="zh-CN" altLang="en-US" sz="2200" dirty="0"/>
              <a:t>      PVID在接口所允许的V</a:t>
            </a:r>
            <a:r>
              <a:rPr lang="en-US" altLang="zh-CN" sz="2200" dirty="0"/>
              <a:t>LAN</a:t>
            </a:r>
            <a:r>
              <a:rPr lang="zh-CN" altLang="en-US" sz="2200" dirty="0"/>
              <a:t>中时，接收，并打上PVID；</a:t>
            </a:r>
            <a:endParaRPr lang="en-US" altLang="zh-CN" sz="2200" dirty="0"/>
          </a:p>
          <a:p>
            <a:pPr marL="342900" indent="-342900" algn="just">
              <a:lnSpc>
                <a:spcPct val="120000"/>
              </a:lnSpc>
              <a:buFont typeface="Wingdings" panose="05000000000000000000" pitchFamily="2" charset="2"/>
              <a:buChar char="ü"/>
            </a:pPr>
            <a:r>
              <a:rPr lang="zh-CN" altLang="en-US" sz="2200" dirty="0"/>
              <a:t>      PVID不在接口允许的V</a:t>
            </a:r>
            <a:r>
              <a:rPr lang="en-US" altLang="zh-CN" sz="2200" dirty="0"/>
              <a:t>LAN</a:t>
            </a:r>
            <a:r>
              <a:rPr lang="zh-CN" altLang="en-US" sz="2200" dirty="0"/>
              <a:t>中时则丢弃</a:t>
            </a:r>
          </a:p>
        </p:txBody>
      </p:sp>
    </p:spTree>
    <p:extLst>
      <p:ext uri="{BB962C8B-B14F-4D97-AF65-F5344CB8AC3E}">
        <p14:creationId xmlns:p14="http://schemas.microsoft.com/office/powerpoint/2010/main" val="2426090733"/>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1"/>
          <p:cNvSpPr>
            <a:spLocks noChangeArrowheads="1"/>
          </p:cNvSpPr>
          <p:nvPr/>
        </p:nvSpPr>
        <p:spPr bwMode="auto">
          <a:xfrm>
            <a:off x="0" y="332656"/>
            <a:ext cx="3975768" cy="523220"/>
          </a:xfrm>
          <a:prstGeom prst="rect">
            <a:avLst/>
          </a:prstGeom>
          <a:solidFill>
            <a:schemeClr val="bg1"/>
          </a:solidFill>
          <a:ln>
            <a:noFill/>
          </a:ln>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en-US" altLang="zh-CN" sz="2800" b="1" dirty="0">
                <a:solidFill>
                  <a:srgbClr val="4D4D4D"/>
                </a:solidFill>
                <a:latin typeface="-apple-system"/>
              </a:rPr>
              <a:t>trunk</a:t>
            </a:r>
            <a:r>
              <a:rPr lang="zh-CN" altLang="en-US" sz="2800" b="1" dirty="0">
                <a:solidFill>
                  <a:srgbClr val="4D4D4D"/>
                </a:solidFill>
                <a:latin typeface="-apple-system"/>
              </a:rPr>
              <a:t>接口收发数据规则</a:t>
            </a:r>
            <a:endParaRPr lang="zh-CN" altLang="en-US" sz="2800" dirty="0"/>
          </a:p>
        </p:txBody>
      </p:sp>
      <p:sp>
        <p:nvSpPr>
          <p:cNvPr id="43011" name="矩形 2"/>
          <p:cNvSpPr>
            <a:spLocks noChangeArrowheads="1"/>
          </p:cNvSpPr>
          <p:nvPr/>
        </p:nvSpPr>
        <p:spPr bwMode="auto">
          <a:xfrm>
            <a:off x="35496" y="889829"/>
            <a:ext cx="8807450" cy="488532"/>
          </a:xfrm>
          <a:prstGeom prst="rect">
            <a:avLst/>
          </a:prstGeom>
          <a:solidFill>
            <a:schemeClr val="bg1"/>
          </a:solidFill>
          <a:ln>
            <a:noFill/>
          </a:ln>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nSpc>
                <a:spcPct val="120000"/>
              </a:lnSpc>
            </a:pPr>
            <a:endParaRPr lang="zh-CN" altLang="en-US" sz="2400" dirty="0"/>
          </a:p>
        </p:txBody>
      </p:sp>
      <p:sp>
        <p:nvSpPr>
          <p:cNvPr id="5" name="矩形 1"/>
          <p:cNvSpPr>
            <a:spLocks noChangeArrowheads="1"/>
          </p:cNvSpPr>
          <p:nvPr/>
        </p:nvSpPr>
        <p:spPr bwMode="auto">
          <a:xfrm>
            <a:off x="179512" y="974476"/>
            <a:ext cx="8784976" cy="1421928"/>
          </a:xfrm>
          <a:prstGeom prst="rect">
            <a:avLst/>
          </a:prstGeom>
          <a:solidFill>
            <a:schemeClr val="bg1"/>
          </a:solidFill>
          <a:ln>
            <a:noFill/>
          </a:ln>
        </p:spPr>
        <p:txBody>
          <a:bodyPr wrap="squar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nSpc>
                <a:spcPct val="120000"/>
              </a:lnSpc>
            </a:pPr>
            <a:r>
              <a:rPr lang="zh-CN" altLang="en-US" sz="2400" dirty="0"/>
              <a:t>需要配置接口</a:t>
            </a:r>
            <a:r>
              <a:rPr lang="zh-CN" altLang="en-US" sz="2400" dirty="0">
                <a:solidFill>
                  <a:srgbClr val="FF0000"/>
                </a:solidFill>
              </a:rPr>
              <a:t>允许通过的</a:t>
            </a:r>
            <a:r>
              <a:rPr lang="en-US" altLang="zh-CN" sz="2400" dirty="0">
                <a:solidFill>
                  <a:srgbClr val="FF0000"/>
                </a:solidFill>
              </a:rPr>
              <a:t>VLAN</a:t>
            </a:r>
            <a:r>
              <a:rPr lang="zh-CN" altLang="en-US" sz="2400" dirty="0"/>
              <a:t>，也可以配置</a:t>
            </a:r>
            <a:r>
              <a:rPr lang="en-US" altLang="zh-CN" sz="2400" dirty="0"/>
              <a:t>PVID</a:t>
            </a:r>
            <a:r>
              <a:rPr lang="zh-CN" altLang="en-US" sz="2400" dirty="0"/>
              <a:t>。如：</a:t>
            </a:r>
            <a:endParaRPr lang="en-US" altLang="zh-CN" sz="2400" dirty="0"/>
          </a:p>
          <a:p>
            <a:pPr marL="342900" indent="-342900">
              <a:lnSpc>
                <a:spcPct val="120000"/>
              </a:lnSpc>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port trunk allow-pass </a:t>
            </a:r>
            <a:r>
              <a:rPr lang="en-US" altLang="zh-CN" sz="2400" dirty="0" err="1">
                <a:latin typeface="Times New Roman" panose="02020603050405020304" pitchFamily="18" charset="0"/>
                <a:cs typeface="Times New Roman" panose="02020603050405020304" pitchFamily="18" charset="0"/>
              </a:rPr>
              <a:t>vlan</a:t>
            </a:r>
            <a:r>
              <a:rPr lang="en-US" altLang="zh-CN" sz="2400" dirty="0">
                <a:latin typeface="Times New Roman" panose="02020603050405020304" pitchFamily="18" charset="0"/>
                <a:cs typeface="Times New Roman" panose="02020603050405020304" pitchFamily="18" charset="0"/>
              </a:rPr>
              <a:t> 10 20</a:t>
            </a:r>
          </a:p>
          <a:p>
            <a:pPr marL="342900" indent="-342900">
              <a:lnSpc>
                <a:spcPct val="120000"/>
              </a:lnSpc>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port trunk allow-pass </a:t>
            </a:r>
            <a:r>
              <a:rPr lang="en-US" altLang="zh-CN" sz="2400" dirty="0" err="1">
                <a:latin typeface="Times New Roman" panose="02020603050405020304" pitchFamily="18" charset="0"/>
                <a:cs typeface="Times New Roman" panose="02020603050405020304" pitchFamily="18" charset="0"/>
              </a:rPr>
              <a:t>vlan</a:t>
            </a:r>
            <a:r>
              <a:rPr lang="en-US" altLang="zh-CN" sz="2400" dirty="0">
                <a:latin typeface="Times New Roman" panose="02020603050405020304" pitchFamily="18" charset="0"/>
                <a:cs typeface="Times New Roman" panose="02020603050405020304" pitchFamily="18" charset="0"/>
              </a:rPr>
              <a:t> all</a:t>
            </a:r>
          </a:p>
        </p:txBody>
      </p:sp>
      <p:sp>
        <p:nvSpPr>
          <p:cNvPr id="4" name="矩形 3"/>
          <p:cNvSpPr/>
          <p:nvPr/>
        </p:nvSpPr>
        <p:spPr>
          <a:xfrm>
            <a:off x="222194" y="2636912"/>
            <a:ext cx="8892262" cy="2736134"/>
          </a:xfrm>
          <a:prstGeom prst="rect">
            <a:avLst/>
          </a:prstGeom>
        </p:spPr>
        <p:txBody>
          <a:bodyPr wrap="square">
            <a:spAutoFit/>
          </a:bodyPr>
          <a:lstStyle/>
          <a:p>
            <a:pPr algn="just">
              <a:lnSpc>
                <a:spcPct val="120000"/>
              </a:lnSpc>
            </a:pPr>
            <a:r>
              <a:rPr lang="zh-CN" altLang="en-US" sz="2400" b="1" dirty="0">
                <a:solidFill>
                  <a:srgbClr val="0070C0"/>
                </a:solidFill>
              </a:rPr>
              <a:t>接口发送帧时处理动作</a:t>
            </a:r>
          </a:p>
          <a:p>
            <a:pPr marL="342900" indent="-342900">
              <a:lnSpc>
                <a:spcPct val="130000"/>
              </a:lnSpc>
              <a:buFont typeface="Wingdings" panose="05000000000000000000" pitchFamily="2" charset="2"/>
              <a:buChar char="l"/>
            </a:pPr>
            <a:r>
              <a:rPr lang="zh-CN" altLang="en-US" sz="2200" dirty="0"/>
              <a:t>帧的Tag</a:t>
            </a:r>
            <a:r>
              <a:rPr lang="zh-CN" altLang="en-US" sz="2200" dirty="0">
                <a:solidFill>
                  <a:srgbClr val="FF0000"/>
                </a:solidFill>
              </a:rPr>
              <a:t>不在接口允许的V</a:t>
            </a:r>
            <a:r>
              <a:rPr lang="en-US" altLang="zh-CN" sz="2200" dirty="0">
                <a:solidFill>
                  <a:srgbClr val="FF0000"/>
                </a:solidFill>
              </a:rPr>
              <a:t>LAN</a:t>
            </a:r>
            <a:r>
              <a:rPr lang="zh-CN" altLang="en-US" sz="2200" dirty="0"/>
              <a:t>中，则禁止此帧通过此接口发送；</a:t>
            </a:r>
          </a:p>
          <a:p>
            <a:pPr marL="342900" indent="-342900">
              <a:lnSpc>
                <a:spcPct val="130000"/>
              </a:lnSpc>
              <a:buFont typeface="Wingdings" panose="05000000000000000000" pitchFamily="2" charset="2"/>
              <a:buChar char="l"/>
            </a:pPr>
            <a:r>
              <a:rPr lang="zh-CN" altLang="en-US" sz="2200" dirty="0"/>
              <a:t>帧的Tag</a:t>
            </a:r>
            <a:r>
              <a:rPr lang="zh-CN" altLang="en-US" sz="2200" dirty="0">
                <a:solidFill>
                  <a:srgbClr val="FF0000"/>
                </a:solidFill>
              </a:rPr>
              <a:t>在接口允许的V</a:t>
            </a:r>
            <a:r>
              <a:rPr lang="en-US" altLang="zh-CN" sz="2200" dirty="0">
                <a:solidFill>
                  <a:srgbClr val="FF0000"/>
                </a:solidFill>
              </a:rPr>
              <a:t>LAN</a:t>
            </a:r>
            <a:r>
              <a:rPr lang="zh-CN" altLang="en-US" sz="2200" dirty="0"/>
              <a:t>中：</a:t>
            </a:r>
            <a:endParaRPr lang="en-US" altLang="zh-CN" sz="2200" dirty="0"/>
          </a:p>
          <a:p>
            <a:pPr>
              <a:lnSpc>
                <a:spcPct val="130000"/>
              </a:lnSpc>
            </a:pPr>
            <a:r>
              <a:rPr lang="en-US" altLang="zh-CN" sz="2200" dirty="0"/>
              <a:t>	 </a:t>
            </a:r>
            <a:r>
              <a:rPr lang="zh-CN" altLang="en-US" sz="2200" dirty="0"/>
              <a:t>该Tag与PVID一致，则剥离此Tag标签，并允许此帧通过此接口发送（变成普通帧）；</a:t>
            </a:r>
            <a:endParaRPr lang="en-US" altLang="zh-CN" sz="2200" dirty="0"/>
          </a:p>
          <a:p>
            <a:pPr>
              <a:lnSpc>
                <a:spcPct val="130000"/>
              </a:lnSpc>
            </a:pPr>
            <a:r>
              <a:rPr lang="en-US" altLang="zh-CN" sz="2200" dirty="0"/>
              <a:t>	 </a:t>
            </a:r>
            <a:r>
              <a:rPr lang="zh-CN" altLang="en-US" sz="2200" dirty="0"/>
              <a:t>该Tag与PVID不一致，则允许此帧通过此接口发送，不改变。</a:t>
            </a:r>
          </a:p>
        </p:txBody>
      </p:sp>
      <p:sp>
        <p:nvSpPr>
          <p:cNvPr id="2" name="矩形 1"/>
          <p:cNvSpPr/>
          <p:nvPr/>
        </p:nvSpPr>
        <p:spPr>
          <a:xfrm>
            <a:off x="182960" y="5733256"/>
            <a:ext cx="8712968" cy="844014"/>
          </a:xfrm>
          <a:prstGeom prst="rect">
            <a:avLst/>
          </a:prstGeom>
        </p:spPr>
        <p:txBody>
          <a:bodyPr wrap="square">
            <a:spAutoFit/>
          </a:bodyPr>
          <a:lstStyle/>
          <a:p>
            <a:pPr>
              <a:lnSpc>
                <a:spcPct val="130000"/>
              </a:lnSpc>
            </a:pPr>
            <a:r>
              <a:rPr lang="zh-CN" altLang="en-US" u="sng" dirty="0">
                <a:solidFill>
                  <a:srgbClr val="FF0000"/>
                </a:solidFill>
              </a:rPr>
              <a:t>“允许通过的</a:t>
            </a:r>
            <a:r>
              <a:rPr lang="en-US" altLang="zh-CN" u="sng" dirty="0">
                <a:solidFill>
                  <a:srgbClr val="FF0000"/>
                </a:solidFill>
              </a:rPr>
              <a:t>VLAN</a:t>
            </a:r>
            <a:r>
              <a:rPr lang="zh-CN" altLang="en-US" u="sng" dirty="0">
                <a:solidFill>
                  <a:srgbClr val="FF0000"/>
                </a:solidFill>
              </a:rPr>
              <a:t>”这个配置优先级最高。</a:t>
            </a:r>
            <a:r>
              <a:rPr lang="en-US" altLang="zh-CN" u="sng" dirty="0">
                <a:solidFill>
                  <a:srgbClr val="FF0000"/>
                </a:solidFill>
              </a:rPr>
              <a:t>PVID</a:t>
            </a:r>
            <a:r>
              <a:rPr lang="zh-CN" altLang="en-US" u="sng" dirty="0">
                <a:solidFill>
                  <a:srgbClr val="FF0000"/>
                </a:solidFill>
              </a:rPr>
              <a:t>主要是用来影响</a:t>
            </a:r>
            <a:r>
              <a:rPr lang="zh-CN" altLang="en-US" u="sng" dirty="0">
                <a:solidFill>
                  <a:srgbClr val="0070C0"/>
                </a:solidFill>
              </a:rPr>
              <a:t>接收到无</a:t>
            </a:r>
            <a:r>
              <a:rPr lang="en-US" altLang="zh-CN" u="sng" dirty="0">
                <a:solidFill>
                  <a:srgbClr val="0070C0"/>
                </a:solidFill>
              </a:rPr>
              <a:t>tag</a:t>
            </a:r>
            <a:r>
              <a:rPr lang="zh-CN" altLang="en-US" u="sng" dirty="0">
                <a:solidFill>
                  <a:srgbClr val="0070C0"/>
                </a:solidFill>
              </a:rPr>
              <a:t>和发送时是否需要去除</a:t>
            </a:r>
            <a:r>
              <a:rPr lang="en-US" altLang="zh-CN" u="sng" dirty="0">
                <a:solidFill>
                  <a:srgbClr val="0070C0"/>
                </a:solidFill>
              </a:rPr>
              <a:t>tag</a:t>
            </a:r>
            <a:r>
              <a:rPr lang="zh-CN" altLang="en-US" u="sng" dirty="0">
                <a:solidFill>
                  <a:srgbClr val="0070C0"/>
                </a:solidFill>
              </a:rPr>
              <a:t>。</a:t>
            </a:r>
          </a:p>
        </p:txBody>
      </p:sp>
    </p:spTree>
    <p:extLst>
      <p:ext uri="{BB962C8B-B14F-4D97-AF65-F5344CB8AC3E}">
        <p14:creationId xmlns:p14="http://schemas.microsoft.com/office/powerpoint/2010/main" val="978624459"/>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1"/>
          <p:cNvSpPr>
            <a:spLocks noChangeArrowheads="1"/>
          </p:cNvSpPr>
          <p:nvPr/>
        </p:nvSpPr>
        <p:spPr bwMode="auto">
          <a:xfrm>
            <a:off x="0" y="332656"/>
            <a:ext cx="6171882" cy="523220"/>
          </a:xfrm>
          <a:prstGeom prst="rect">
            <a:avLst/>
          </a:prstGeom>
          <a:solidFill>
            <a:schemeClr val="bg1"/>
          </a:solidFill>
          <a:ln>
            <a:noFill/>
          </a:ln>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sz="2800" dirty="0"/>
              <a:t>多个</a:t>
            </a:r>
            <a:r>
              <a:rPr lang="en-US" altLang="zh-CN" sz="2800" dirty="0"/>
              <a:t>VLAN</a:t>
            </a:r>
            <a:r>
              <a:rPr lang="zh-CN" altLang="en-US" sz="2800" dirty="0"/>
              <a:t>的机器分布在不同的交换机</a:t>
            </a:r>
          </a:p>
        </p:txBody>
      </p:sp>
      <p:pic>
        <p:nvPicPr>
          <p:cNvPr id="2" name="图片 1"/>
          <p:cNvPicPr>
            <a:picLocks noChangeAspect="1"/>
          </p:cNvPicPr>
          <p:nvPr/>
        </p:nvPicPr>
        <p:blipFill>
          <a:blip r:embed="rId3"/>
          <a:stretch>
            <a:fillRect/>
          </a:stretch>
        </p:blipFill>
        <p:spPr>
          <a:xfrm>
            <a:off x="395536" y="928502"/>
            <a:ext cx="8136904" cy="4084674"/>
          </a:xfrm>
          <a:prstGeom prst="rect">
            <a:avLst/>
          </a:prstGeom>
        </p:spPr>
      </p:pic>
      <p:sp>
        <p:nvSpPr>
          <p:cNvPr id="3" name="矩形 2"/>
          <p:cNvSpPr/>
          <p:nvPr/>
        </p:nvSpPr>
        <p:spPr>
          <a:xfrm>
            <a:off x="467544" y="5097834"/>
            <a:ext cx="4185761" cy="461665"/>
          </a:xfrm>
          <a:prstGeom prst="rect">
            <a:avLst/>
          </a:prstGeom>
        </p:spPr>
        <p:txBody>
          <a:bodyPr wrap="none">
            <a:spAutoFit/>
          </a:bodyPr>
          <a:lstStyle/>
          <a:p>
            <a:pPr marL="457200" indent="-4572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192.168.1.1</a:t>
            </a:r>
            <a:r>
              <a:rPr lang="zh-CN" altLang="en-US" sz="2400" dirty="0">
                <a:latin typeface="Times New Roman" panose="02020603050405020304" pitchFamily="18" charset="0"/>
                <a:cs typeface="Times New Roman" panose="02020603050405020304" pitchFamily="18" charset="0"/>
              </a:rPr>
              <a:t>访问</a:t>
            </a:r>
            <a:r>
              <a:rPr lang="en-US" altLang="zh-CN" sz="2400" dirty="0">
                <a:latin typeface="Times New Roman" panose="02020603050405020304" pitchFamily="18" charset="0"/>
                <a:cs typeface="Times New Roman" panose="02020603050405020304" pitchFamily="18" charset="0"/>
              </a:rPr>
              <a:t>192.168.1.2</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363686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1105363"/>
            <a:ext cx="1112805" cy="461665"/>
          </a:xfrm>
          <a:prstGeom prst="rect">
            <a:avLst/>
          </a:prstGeom>
        </p:spPr>
        <p:txBody>
          <a:bodyPr wrap="none">
            <a:spAutoFit/>
          </a:bodyPr>
          <a:lstStyle/>
          <a:p>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广播域</a:t>
            </a:r>
            <a:endParaRPr lang="zh-CN" altLang="en-US" sz="2400" dirty="0"/>
          </a:p>
        </p:txBody>
      </p:sp>
      <p:sp>
        <p:nvSpPr>
          <p:cNvPr id="2" name="矩形 1"/>
          <p:cNvSpPr/>
          <p:nvPr/>
        </p:nvSpPr>
        <p:spPr>
          <a:xfrm>
            <a:off x="395536" y="1960740"/>
            <a:ext cx="8640960" cy="1372940"/>
          </a:xfrm>
          <a:prstGeom prst="rect">
            <a:avLst/>
          </a:prstGeom>
        </p:spPr>
        <p:txBody>
          <a:bodyPr wrap="square">
            <a:spAutoFit/>
          </a:bodyPr>
          <a:lstStyle/>
          <a:p>
            <a:pPr>
              <a:lnSpc>
                <a:spcPct val="120000"/>
              </a:lnSpc>
            </a:pPr>
            <a:r>
              <a:rPr lang="zh-CN" altLang="en-US" sz="2400" dirty="0"/>
              <a:t>    指的是广播帧（目标</a:t>
            </a:r>
            <a:r>
              <a:rPr lang="en-US" altLang="zh-CN" sz="2400" dirty="0"/>
              <a:t>MAC</a:t>
            </a:r>
            <a:r>
              <a:rPr lang="zh-CN" altLang="en-US" sz="2400" dirty="0"/>
              <a:t>地址全部为</a:t>
            </a:r>
            <a:r>
              <a:rPr lang="en-US" altLang="zh-CN" sz="2400" dirty="0"/>
              <a:t>1</a:t>
            </a:r>
            <a:r>
              <a:rPr lang="zh-CN" altLang="en-US" sz="2400" dirty="0"/>
              <a:t>）所能传递到的范围，亦即能够直接通信的范围。并不仅仅是广播帧，多播帧和无法找到明确端口的单播帧也能在同一个广播域中畅行无阻。</a:t>
            </a:r>
            <a:endParaRPr lang="en-US" altLang="zh-CN" sz="2400" dirty="0"/>
          </a:p>
        </p:txBody>
      </p:sp>
      <p:sp>
        <p:nvSpPr>
          <p:cNvPr id="4" name="矩形 3"/>
          <p:cNvSpPr/>
          <p:nvPr/>
        </p:nvSpPr>
        <p:spPr>
          <a:xfrm>
            <a:off x="350676" y="4217020"/>
            <a:ext cx="8469796" cy="2308324"/>
          </a:xfrm>
          <a:prstGeom prst="rect">
            <a:avLst/>
          </a:prstGeom>
        </p:spPr>
        <p:txBody>
          <a:bodyPr wrap="square">
            <a:spAutoFit/>
          </a:bodyPr>
          <a:lstStyle/>
          <a:p>
            <a:pPr>
              <a:lnSpc>
                <a:spcPct val="120000"/>
              </a:lnSpc>
            </a:pPr>
            <a:r>
              <a:rPr lang="zh-CN" altLang="en-US" sz="2400" dirty="0"/>
              <a:t>    管理过程中（如</a:t>
            </a:r>
            <a:r>
              <a:rPr lang="en-US" altLang="zh-CN" sz="2400" dirty="0"/>
              <a:t>DHCP</a:t>
            </a:r>
            <a:r>
              <a:rPr lang="zh-CN" altLang="en-US" sz="2400" dirty="0"/>
              <a:t>等），</a:t>
            </a:r>
            <a:r>
              <a:rPr lang="en-US" altLang="zh-CN" sz="2400" dirty="0"/>
              <a:t>ARP</a:t>
            </a:r>
            <a:r>
              <a:rPr lang="zh-CN" altLang="en-US" sz="2400" dirty="0"/>
              <a:t>过程中，以及无法找到目标计算机对应的端口时，都会在广播域中转发数据帧，在广播域中的所有网卡都会收到这些数据帧。</a:t>
            </a:r>
            <a:endParaRPr lang="en-US" altLang="zh-CN" sz="2400" dirty="0"/>
          </a:p>
          <a:p>
            <a:pPr>
              <a:lnSpc>
                <a:spcPct val="120000"/>
              </a:lnSpc>
            </a:pPr>
            <a:r>
              <a:rPr lang="en-US" altLang="zh-CN" sz="2400" dirty="0">
                <a:solidFill>
                  <a:srgbClr val="0070C0"/>
                </a:solidFill>
              </a:rPr>
              <a:t>    </a:t>
            </a:r>
            <a:r>
              <a:rPr lang="zh-CN" altLang="en-US" sz="2400" b="1" dirty="0">
                <a:solidFill>
                  <a:srgbClr val="0070C0"/>
                </a:solidFill>
              </a:rPr>
              <a:t>以广播方式转发的数据帧太多，则可能影响网络的通信效率</a:t>
            </a:r>
            <a:r>
              <a:rPr lang="zh-CN" altLang="en-US" sz="2400" dirty="0">
                <a:solidFill>
                  <a:srgbClr val="0070C0"/>
                </a:solidFill>
              </a:rPr>
              <a:t>。</a:t>
            </a:r>
          </a:p>
        </p:txBody>
      </p:sp>
      <p:pic>
        <p:nvPicPr>
          <p:cNvPr id="6" name="图片 5"/>
          <p:cNvPicPr>
            <a:picLocks noChangeAspect="1"/>
          </p:cNvPicPr>
          <p:nvPr/>
        </p:nvPicPr>
        <p:blipFill>
          <a:blip r:embed="rId3"/>
          <a:stretch>
            <a:fillRect/>
          </a:stretch>
        </p:blipFill>
        <p:spPr>
          <a:xfrm>
            <a:off x="4427984" y="32897"/>
            <a:ext cx="4683133" cy="1811927"/>
          </a:xfrm>
          <a:prstGeom prst="rect">
            <a:avLst/>
          </a:prstGeom>
        </p:spPr>
      </p:pic>
      <p:sp>
        <p:nvSpPr>
          <p:cNvPr id="5" name="矩形 4"/>
          <p:cNvSpPr/>
          <p:nvPr/>
        </p:nvSpPr>
        <p:spPr>
          <a:xfrm>
            <a:off x="899592" y="3528671"/>
            <a:ext cx="5416868" cy="486543"/>
          </a:xfrm>
          <a:prstGeom prst="rect">
            <a:avLst/>
          </a:prstGeom>
        </p:spPr>
        <p:txBody>
          <a:bodyPr wrap="none">
            <a:spAutoFit/>
          </a:bodyPr>
          <a:lstStyle/>
          <a:p>
            <a:pPr>
              <a:lnSpc>
                <a:spcPct val="120000"/>
              </a:lnSpc>
            </a:pPr>
            <a:r>
              <a:rPr lang="zh-CN" altLang="en-US" sz="2400" b="1" dirty="0">
                <a:solidFill>
                  <a:srgbClr val="0070C0"/>
                </a:solidFill>
              </a:rPr>
              <a:t>普通二层交换机只能构建单一广播域。</a:t>
            </a:r>
          </a:p>
        </p:txBody>
      </p:sp>
    </p:spTree>
    <p:extLst>
      <p:ext uri="{BB962C8B-B14F-4D97-AF65-F5344CB8AC3E}">
        <p14:creationId xmlns:p14="http://schemas.microsoft.com/office/powerpoint/2010/main" val="2764718822"/>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0"/>
            <a:ext cx="7117652" cy="3573016"/>
          </a:xfrm>
          <a:prstGeom prst="rect">
            <a:avLst/>
          </a:prstGeom>
        </p:spPr>
      </p:pic>
      <p:sp>
        <p:nvSpPr>
          <p:cNvPr id="3" name="矩形 2"/>
          <p:cNvSpPr/>
          <p:nvPr/>
        </p:nvSpPr>
        <p:spPr>
          <a:xfrm>
            <a:off x="0" y="3356992"/>
            <a:ext cx="9144000" cy="3477875"/>
          </a:xfrm>
          <a:prstGeom prst="rect">
            <a:avLst/>
          </a:prstGeom>
          <a:solidFill>
            <a:schemeClr val="bg1"/>
          </a:solidFill>
        </p:spPr>
        <p:txBody>
          <a:bodyPr wrap="square">
            <a:spAutoFit/>
          </a:bodyPr>
          <a:lstStyle/>
          <a:p>
            <a:pPr marL="457200" indent="-457200" algn="just">
              <a:buFont typeface="Wingdings" panose="05000000000000000000" pitchFamily="2" charset="2"/>
              <a:buChar char="l"/>
            </a:pPr>
            <a:r>
              <a:rPr lang="en-US" altLang="zh-CN" sz="2200" u="sng" dirty="0">
                <a:latin typeface="Times New Roman" panose="02020603050405020304" pitchFamily="18" charset="0"/>
                <a:cs typeface="Times New Roman" panose="02020603050405020304" pitchFamily="18" charset="0"/>
              </a:rPr>
              <a:t>192.168.1.1</a:t>
            </a:r>
            <a:r>
              <a:rPr lang="zh-CN" altLang="en-US" sz="2200" u="sng" dirty="0">
                <a:latin typeface="Times New Roman" panose="02020603050405020304" pitchFamily="18" charset="0"/>
                <a:cs typeface="Times New Roman" panose="02020603050405020304" pitchFamily="18" charset="0"/>
              </a:rPr>
              <a:t>访问</a:t>
            </a:r>
            <a:r>
              <a:rPr lang="en-US" altLang="zh-CN" sz="2200" u="sng" dirty="0">
                <a:latin typeface="Times New Roman" panose="02020603050405020304" pitchFamily="18" charset="0"/>
                <a:cs typeface="Times New Roman" panose="02020603050405020304" pitchFamily="18" charset="0"/>
              </a:rPr>
              <a:t>192.168.1.2</a:t>
            </a:r>
          </a:p>
          <a:p>
            <a:pPr marL="342900" indent="-342900" algn="just">
              <a:lnSpc>
                <a:spcPct val="110000"/>
              </a:lnSpc>
              <a:buFont typeface="Wingdings" panose="05000000000000000000" pitchFamily="2" charset="2"/>
              <a:buChar char="ü"/>
            </a:pPr>
            <a:r>
              <a:rPr lang="en-US" altLang="zh-CN" sz="1800" dirty="0">
                <a:latin typeface="Times New Roman" panose="02020603050405020304" pitchFamily="18" charset="0"/>
                <a:cs typeface="Times New Roman" panose="02020603050405020304" pitchFamily="18" charset="0"/>
              </a:rPr>
              <a:t>1.1</a:t>
            </a:r>
            <a:r>
              <a:rPr lang="zh-CN" altLang="en-US" sz="1800" dirty="0">
                <a:latin typeface="Times New Roman" panose="02020603050405020304" pitchFamily="18" charset="0"/>
                <a:cs typeface="Times New Roman" panose="02020603050405020304" pitchFamily="18" charset="0"/>
              </a:rPr>
              <a:t>判断在同一个网络内；发出</a:t>
            </a:r>
            <a:r>
              <a:rPr lang="en-US" altLang="zh-CN" sz="1800" dirty="0">
                <a:latin typeface="Times New Roman" panose="02020603050405020304" pitchFamily="18" charset="0"/>
                <a:cs typeface="Times New Roman" panose="02020603050405020304" pitchFamily="18" charset="0"/>
              </a:rPr>
              <a:t>ARP</a:t>
            </a:r>
            <a:r>
              <a:rPr lang="zh-CN" altLang="en-US" sz="1800" dirty="0">
                <a:latin typeface="Times New Roman" panose="02020603050405020304" pitchFamily="18" charset="0"/>
                <a:cs typeface="Times New Roman" panose="02020603050405020304" pitchFamily="18" charset="0"/>
              </a:rPr>
              <a:t>请求；广播帧在</a:t>
            </a:r>
            <a:r>
              <a:rPr lang="en-US" altLang="zh-CN" sz="1800" dirty="0">
                <a:latin typeface="Times New Roman" panose="02020603050405020304" pitchFamily="18" charset="0"/>
                <a:cs typeface="Times New Roman" panose="02020603050405020304" pitchFamily="18" charset="0"/>
              </a:rPr>
              <a:t>S1 e0/0/1</a:t>
            </a:r>
            <a:r>
              <a:rPr lang="zh-CN" altLang="en-US" sz="1800" dirty="0">
                <a:latin typeface="Times New Roman" panose="02020603050405020304" pitchFamily="18" charset="0"/>
                <a:cs typeface="Times New Roman" panose="02020603050405020304" pitchFamily="18" charset="0"/>
              </a:rPr>
              <a:t>被加上</a:t>
            </a:r>
            <a:r>
              <a:rPr lang="en-US" altLang="zh-CN" sz="1800" dirty="0">
                <a:latin typeface="Times New Roman" panose="02020603050405020304" pitchFamily="18" charset="0"/>
                <a:cs typeface="Times New Roman" panose="02020603050405020304" pitchFamily="18" charset="0"/>
              </a:rPr>
              <a:t>VLAN 1</a:t>
            </a:r>
            <a:r>
              <a:rPr lang="zh-CN" altLang="en-US" sz="1800" dirty="0">
                <a:latin typeface="Times New Roman" panose="02020603050405020304" pitchFamily="18" charset="0"/>
                <a:cs typeface="Times New Roman" panose="02020603050405020304" pitchFamily="18" charset="0"/>
              </a:rPr>
              <a:t>（</a:t>
            </a:r>
            <a:r>
              <a:rPr lang="zh-CN" altLang="en-US" sz="1800" dirty="0">
                <a:solidFill>
                  <a:srgbClr val="0070C0"/>
                </a:solidFill>
                <a:latin typeface="Times New Roman" panose="02020603050405020304" pitchFamily="18" charset="0"/>
                <a:cs typeface="Times New Roman" panose="02020603050405020304" pitchFamily="18" charset="0"/>
              </a:rPr>
              <a:t>交换表增加：</a:t>
            </a:r>
            <a:r>
              <a:rPr lang="en-US" altLang="zh-CN" sz="1800" dirty="0">
                <a:solidFill>
                  <a:srgbClr val="0070C0"/>
                </a:solidFill>
                <a:latin typeface="Times New Roman" panose="02020603050405020304" pitchFamily="18" charset="0"/>
                <a:cs typeface="Times New Roman" panose="02020603050405020304" pitchFamily="18" charset="0"/>
              </a:rPr>
              <a:t>MAC</a:t>
            </a:r>
            <a:r>
              <a:rPr lang="en-US" altLang="zh-CN" sz="1800" baseline="-25000" dirty="0">
                <a:solidFill>
                  <a:srgbClr val="0070C0"/>
                </a:solidFill>
                <a:latin typeface="Times New Roman" panose="02020603050405020304" pitchFamily="18" charset="0"/>
                <a:cs typeface="Times New Roman" panose="02020603050405020304" pitchFamily="18" charset="0"/>
              </a:rPr>
              <a:t>1.1</a:t>
            </a:r>
            <a:r>
              <a:rPr lang="en-US" altLang="zh-CN" sz="1800" dirty="0">
                <a:solidFill>
                  <a:srgbClr val="0070C0"/>
                </a:solidFill>
                <a:latin typeface="Times New Roman" panose="02020603050405020304" pitchFamily="18" charset="0"/>
                <a:cs typeface="Times New Roman" panose="02020603050405020304" pitchFamily="18" charset="0"/>
              </a:rPr>
              <a:t>,VLAN 1, e0/0/1</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marL="342900" indent="-342900" algn="just">
              <a:lnSpc>
                <a:spcPct val="110000"/>
              </a:lnSpc>
              <a:buFont typeface="Wingdings" panose="05000000000000000000" pitchFamily="2" charset="2"/>
              <a:buChar char="ü"/>
            </a:pPr>
            <a:r>
              <a:rPr lang="en-US" altLang="zh-CN" sz="1800" dirty="0">
                <a:latin typeface="Times New Roman" panose="02020603050405020304" pitchFamily="18" charset="0"/>
                <a:cs typeface="Times New Roman" panose="02020603050405020304" pitchFamily="18" charset="0"/>
              </a:rPr>
              <a:t>S1</a:t>
            </a:r>
            <a:r>
              <a:rPr lang="zh-CN" altLang="en-US" sz="1800" dirty="0">
                <a:latin typeface="Times New Roman" panose="02020603050405020304" pitchFamily="18" charset="0"/>
                <a:cs typeface="Times New Roman" panose="02020603050405020304" pitchFamily="18" charset="0"/>
              </a:rPr>
              <a:t>通过</a:t>
            </a:r>
            <a:r>
              <a:rPr lang="en-US" altLang="zh-CN" sz="1800" dirty="0">
                <a:latin typeface="Times New Roman" panose="02020603050405020304" pitchFamily="18" charset="0"/>
                <a:cs typeface="Times New Roman" panose="02020603050405020304" pitchFamily="18" charset="0"/>
              </a:rPr>
              <a:t>e0/0/3</a:t>
            </a:r>
            <a:r>
              <a:rPr lang="zh-CN" altLang="en-US" sz="1800" dirty="0">
                <a:latin typeface="Times New Roman" panose="02020603050405020304" pitchFamily="18" charset="0"/>
                <a:cs typeface="Times New Roman" panose="02020603050405020304" pitchFamily="18" charset="0"/>
              </a:rPr>
              <a:t>接口广播转发（因为是</a:t>
            </a:r>
            <a:r>
              <a:rPr lang="en-US" altLang="zh-CN" sz="1800" dirty="0">
                <a:latin typeface="Times New Roman" panose="02020603050405020304" pitchFamily="18" charset="0"/>
                <a:cs typeface="Times New Roman" panose="02020603050405020304" pitchFamily="18" charset="0"/>
              </a:rPr>
              <a:t>trunk</a:t>
            </a:r>
            <a:r>
              <a:rPr lang="zh-CN" altLang="en-US" sz="1800" dirty="0">
                <a:latin typeface="Times New Roman" panose="02020603050405020304" pitchFamily="18" charset="0"/>
                <a:cs typeface="Times New Roman" panose="02020603050405020304" pitchFamily="18" charset="0"/>
              </a:rPr>
              <a:t>，不需要去掉</a:t>
            </a:r>
            <a:r>
              <a:rPr lang="en-US" altLang="zh-CN" sz="1800" dirty="0">
                <a:latin typeface="Times New Roman" panose="02020603050405020304" pitchFamily="18" charset="0"/>
                <a:cs typeface="Times New Roman" panose="02020603050405020304" pitchFamily="18" charset="0"/>
              </a:rPr>
              <a:t>tag</a:t>
            </a:r>
            <a:r>
              <a:rPr lang="zh-CN" altLang="en-US" sz="1800" dirty="0">
                <a:latin typeface="Times New Roman" panose="02020603050405020304" pitchFamily="18" charset="0"/>
                <a:cs typeface="Times New Roman" panose="02020603050405020304" pitchFamily="18" charset="0"/>
              </a:rPr>
              <a:t>） ；</a:t>
            </a:r>
            <a:endParaRPr lang="en-US" altLang="zh-CN" sz="1800" dirty="0">
              <a:latin typeface="Times New Roman" panose="02020603050405020304" pitchFamily="18" charset="0"/>
              <a:cs typeface="Times New Roman" panose="02020603050405020304" pitchFamily="18" charset="0"/>
            </a:endParaRPr>
          </a:p>
          <a:p>
            <a:pPr marL="342900" indent="-342900" algn="just">
              <a:lnSpc>
                <a:spcPct val="110000"/>
              </a:lnSpc>
              <a:buFont typeface="Wingdings" panose="05000000000000000000" pitchFamily="2" charset="2"/>
              <a:buChar char="ü"/>
            </a:pPr>
            <a:r>
              <a:rPr lang="en-US" altLang="zh-CN" sz="1800" dirty="0">
                <a:latin typeface="Times New Roman" panose="02020603050405020304" pitchFamily="18" charset="0"/>
                <a:cs typeface="Times New Roman" panose="02020603050405020304" pitchFamily="18" charset="0"/>
              </a:rPr>
              <a:t>S2</a:t>
            </a:r>
            <a:r>
              <a:rPr lang="zh-CN" altLang="en-US" sz="1800" dirty="0">
                <a:latin typeface="Times New Roman" panose="02020603050405020304" pitchFamily="18" charset="0"/>
                <a:cs typeface="Times New Roman" panose="02020603050405020304" pitchFamily="18" charset="0"/>
              </a:rPr>
              <a:t>的</a:t>
            </a:r>
            <a:r>
              <a:rPr lang="en-US" altLang="zh-CN" sz="1800" dirty="0">
                <a:latin typeface="Times New Roman" panose="02020603050405020304" pitchFamily="18" charset="0"/>
                <a:cs typeface="Times New Roman" panose="02020603050405020304" pitchFamily="18" charset="0"/>
              </a:rPr>
              <a:t>e0/0/3</a:t>
            </a:r>
            <a:r>
              <a:rPr lang="zh-CN" altLang="en-US" sz="1800" dirty="0">
                <a:latin typeface="Times New Roman" panose="02020603050405020304" pitchFamily="18" charset="0"/>
                <a:cs typeface="Times New Roman" panose="02020603050405020304" pitchFamily="18" charset="0"/>
              </a:rPr>
              <a:t>接收（</a:t>
            </a:r>
            <a:r>
              <a:rPr lang="zh-CN" altLang="en-US" sz="1800" dirty="0">
                <a:solidFill>
                  <a:srgbClr val="0070C0"/>
                </a:solidFill>
                <a:latin typeface="Times New Roman" panose="02020603050405020304" pitchFamily="18" charset="0"/>
                <a:cs typeface="Times New Roman" panose="02020603050405020304" pitchFamily="18" charset="0"/>
              </a:rPr>
              <a:t>交换表增加：</a:t>
            </a:r>
            <a:r>
              <a:rPr lang="en-US" altLang="zh-CN" sz="1800" dirty="0">
                <a:solidFill>
                  <a:srgbClr val="0070C0"/>
                </a:solidFill>
                <a:latin typeface="Times New Roman" panose="02020603050405020304" pitchFamily="18" charset="0"/>
                <a:cs typeface="Times New Roman" panose="02020603050405020304" pitchFamily="18" charset="0"/>
              </a:rPr>
              <a:t>MAC</a:t>
            </a:r>
            <a:r>
              <a:rPr lang="en-US" altLang="zh-CN" sz="1800" baseline="-25000" dirty="0">
                <a:solidFill>
                  <a:srgbClr val="0070C0"/>
                </a:solidFill>
                <a:latin typeface="Times New Roman" panose="02020603050405020304" pitchFamily="18" charset="0"/>
                <a:cs typeface="Times New Roman" panose="02020603050405020304" pitchFamily="18" charset="0"/>
              </a:rPr>
              <a:t>1.1</a:t>
            </a:r>
            <a:r>
              <a:rPr lang="en-US" altLang="zh-CN" sz="1800" dirty="0">
                <a:solidFill>
                  <a:srgbClr val="0070C0"/>
                </a:solidFill>
                <a:latin typeface="Times New Roman" panose="02020603050405020304" pitchFamily="18" charset="0"/>
                <a:cs typeface="Times New Roman" panose="02020603050405020304" pitchFamily="18" charset="0"/>
              </a:rPr>
              <a:t>,VLAN 1, e0/0/3</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marL="342900" indent="-342900" algn="just">
              <a:lnSpc>
                <a:spcPct val="110000"/>
              </a:lnSpc>
              <a:buFont typeface="Wingdings" panose="05000000000000000000" pitchFamily="2" charset="2"/>
              <a:buChar char="ü"/>
            </a:pPr>
            <a:r>
              <a:rPr lang="en-US" altLang="zh-CN" sz="1800" dirty="0">
                <a:latin typeface="Times New Roman" panose="02020603050405020304" pitchFamily="18" charset="0"/>
                <a:cs typeface="Times New Roman" panose="02020603050405020304" pitchFamily="18" charset="0"/>
              </a:rPr>
              <a:t>S2</a:t>
            </a:r>
            <a:r>
              <a:rPr lang="zh-CN" altLang="en-US" sz="1800" dirty="0">
                <a:latin typeface="Times New Roman" panose="02020603050405020304" pitchFamily="18" charset="0"/>
                <a:cs typeface="Times New Roman" panose="02020603050405020304" pitchFamily="18" charset="0"/>
              </a:rPr>
              <a:t>从</a:t>
            </a:r>
            <a:r>
              <a:rPr lang="en-US" altLang="zh-CN" sz="1800" dirty="0">
                <a:latin typeface="Times New Roman" panose="02020603050405020304" pitchFamily="18" charset="0"/>
                <a:cs typeface="Times New Roman" panose="02020603050405020304" pitchFamily="18" charset="0"/>
              </a:rPr>
              <a:t>e0/0/1</a:t>
            </a:r>
            <a:r>
              <a:rPr lang="zh-CN" altLang="en-US" sz="1800" dirty="0">
                <a:latin typeface="Times New Roman" panose="02020603050405020304" pitchFamily="18" charset="0"/>
                <a:cs typeface="Times New Roman" panose="02020603050405020304" pitchFamily="18" charset="0"/>
              </a:rPr>
              <a:t>接口转发（</a:t>
            </a:r>
            <a:r>
              <a:rPr lang="en-US" altLang="zh-CN" sz="1800" dirty="0">
                <a:latin typeface="Times New Roman" panose="02020603050405020304" pitchFamily="18" charset="0"/>
                <a:cs typeface="Times New Roman" panose="02020603050405020304" pitchFamily="18" charset="0"/>
              </a:rPr>
              <a:t>access</a:t>
            </a:r>
            <a:r>
              <a:rPr lang="zh-CN" altLang="en-US" sz="1800" dirty="0">
                <a:latin typeface="Times New Roman" panose="02020603050405020304" pitchFamily="18" charset="0"/>
                <a:cs typeface="Times New Roman" panose="02020603050405020304" pitchFamily="18" charset="0"/>
              </a:rPr>
              <a:t>接口去掉</a:t>
            </a:r>
            <a:r>
              <a:rPr lang="en-US" altLang="zh-CN" sz="1800" dirty="0">
                <a:latin typeface="Times New Roman" panose="02020603050405020304" pitchFamily="18" charset="0"/>
                <a:cs typeface="Times New Roman" panose="02020603050405020304" pitchFamily="18" charset="0"/>
              </a:rPr>
              <a:t>tag</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1.2</a:t>
            </a:r>
            <a:r>
              <a:rPr lang="zh-CN" altLang="en-US" sz="1800" dirty="0">
                <a:latin typeface="Times New Roman" panose="02020603050405020304" pitchFamily="18" charset="0"/>
                <a:cs typeface="Times New Roman" panose="02020603050405020304" pitchFamily="18" charset="0"/>
              </a:rPr>
              <a:t>收到，回复；</a:t>
            </a:r>
            <a:endParaRPr lang="en-US" altLang="zh-CN" sz="1800" dirty="0">
              <a:latin typeface="Times New Roman" panose="02020603050405020304" pitchFamily="18" charset="0"/>
              <a:cs typeface="Times New Roman" panose="02020603050405020304" pitchFamily="18" charset="0"/>
            </a:endParaRPr>
          </a:p>
          <a:p>
            <a:pPr marL="342900" indent="-342900" algn="just">
              <a:lnSpc>
                <a:spcPct val="110000"/>
              </a:lnSpc>
              <a:buFont typeface="Wingdings" panose="05000000000000000000" pitchFamily="2" charset="2"/>
              <a:buChar char="ü"/>
            </a:pPr>
            <a:r>
              <a:rPr lang="en-US" altLang="zh-CN" sz="1800" dirty="0">
                <a:latin typeface="Times New Roman" panose="02020603050405020304" pitchFamily="18" charset="0"/>
                <a:cs typeface="Times New Roman" panose="02020603050405020304" pitchFamily="18" charset="0"/>
              </a:rPr>
              <a:t>1.2</a:t>
            </a:r>
            <a:r>
              <a:rPr lang="zh-CN" altLang="en-US" sz="1800" dirty="0">
                <a:latin typeface="Times New Roman" panose="02020603050405020304" pitchFamily="18" charset="0"/>
                <a:cs typeface="Times New Roman" panose="02020603050405020304" pitchFamily="18" charset="0"/>
              </a:rPr>
              <a:t>的</a:t>
            </a:r>
            <a:r>
              <a:rPr lang="en-US" altLang="zh-CN" sz="1800" dirty="0">
                <a:latin typeface="Times New Roman" panose="02020603050405020304" pitchFamily="18" charset="0"/>
                <a:cs typeface="Times New Roman" panose="02020603050405020304" pitchFamily="18" charset="0"/>
              </a:rPr>
              <a:t>ARP</a:t>
            </a:r>
            <a:r>
              <a:rPr lang="zh-CN" altLang="en-US" sz="1800" dirty="0">
                <a:latin typeface="Times New Roman" panose="02020603050405020304" pitchFamily="18" charset="0"/>
                <a:cs typeface="Times New Roman" panose="02020603050405020304" pitchFamily="18" charset="0"/>
              </a:rPr>
              <a:t>响应帧发出，在</a:t>
            </a:r>
            <a:r>
              <a:rPr lang="en-US" altLang="zh-CN" sz="1800" dirty="0">
                <a:latin typeface="Times New Roman" panose="02020603050405020304" pitchFamily="18" charset="0"/>
                <a:cs typeface="Times New Roman" panose="02020603050405020304" pitchFamily="18" charset="0"/>
              </a:rPr>
              <a:t>S2</a:t>
            </a:r>
            <a:r>
              <a:rPr lang="zh-CN" altLang="en-US" sz="1800" dirty="0">
                <a:latin typeface="Times New Roman" panose="02020603050405020304" pitchFamily="18" charset="0"/>
                <a:cs typeface="Times New Roman" panose="02020603050405020304" pitchFamily="18" charset="0"/>
              </a:rPr>
              <a:t>的</a:t>
            </a:r>
            <a:r>
              <a:rPr lang="en-US" altLang="zh-CN" sz="1800" dirty="0">
                <a:latin typeface="Times New Roman" panose="02020603050405020304" pitchFamily="18" charset="0"/>
                <a:cs typeface="Times New Roman" panose="02020603050405020304" pitchFamily="18" charset="0"/>
              </a:rPr>
              <a:t>e0/0/1</a:t>
            </a:r>
            <a:r>
              <a:rPr lang="zh-CN" altLang="en-US" sz="1800" dirty="0">
                <a:latin typeface="Times New Roman" panose="02020603050405020304" pitchFamily="18" charset="0"/>
                <a:cs typeface="Times New Roman" panose="02020603050405020304" pitchFamily="18" charset="0"/>
              </a:rPr>
              <a:t>加上</a:t>
            </a:r>
            <a:r>
              <a:rPr lang="en-US" altLang="zh-CN" sz="1800" dirty="0">
                <a:latin typeface="Times New Roman" panose="02020603050405020304" pitchFamily="18" charset="0"/>
                <a:cs typeface="Times New Roman" panose="02020603050405020304" pitchFamily="18" charset="0"/>
              </a:rPr>
              <a:t>VLAN 1;S2</a:t>
            </a:r>
            <a:r>
              <a:rPr lang="zh-CN" altLang="en-US" sz="1800" dirty="0">
                <a:latin typeface="Times New Roman" panose="02020603050405020304" pitchFamily="18" charset="0"/>
                <a:cs typeface="Times New Roman" panose="02020603050405020304" pitchFamily="18" charset="0"/>
              </a:rPr>
              <a:t>通过</a:t>
            </a:r>
            <a:r>
              <a:rPr lang="en-US" altLang="zh-CN" sz="1800" dirty="0">
                <a:latin typeface="Times New Roman" panose="02020603050405020304" pitchFamily="18" charset="0"/>
                <a:cs typeface="Times New Roman" panose="02020603050405020304" pitchFamily="18" charset="0"/>
              </a:rPr>
              <a:t>MAC</a:t>
            </a:r>
            <a:r>
              <a:rPr lang="zh-CN" altLang="en-US" sz="1800" dirty="0">
                <a:latin typeface="Times New Roman" panose="02020603050405020304" pitchFamily="18" charset="0"/>
                <a:cs typeface="Times New Roman" panose="02020603050405020304" pitchFamily="18" charset="0"/>
              </a:rPr>
              <a:t>和</a:t>
            </a:r>
            <a:r>
              <a:rPr lang="en-US" altLang="zh-CN" sz="1800" dirty="0">
                <a:latin typeface="Times New Roman" panose="02020603050405020304" pitchFamily="18" charset="0"/>
                <a:cs typeface="Times New Roman" panose="02020603050405020304" pitchFamily="18" charset="0"/>
              </a:rPr>
              <a:t>VLAN</a:t>
            </a:r>
            <a:r>
              <a:rPr lang="zh-CN" altLang="en-US" sz="1800" dirty="0">
                <a:latin typeface="Times New Roman" panose="02020603050405020304" pitchFamily="18" charset="0"/>
                <a:cs typeface="Times New Roman" panose="02020603050405020304" pitchFamily="18" charset="0"/>
              </a:rPr>
              <a:t>查交换表，从</a:t>
            </a:r>
            <a:r>
              <a:rPr lang="en-US" altLang="zh-CN" sz="1800" dirty="0">
                <a:latin typeface="Times New Roman" panose="02020603050405020304" pitchFamily="18" charset="0"/>
                <a:cs typeface="Times New Roman" panose="02020603050405020304" pitchFamily="18" charset="0"/>
              </a:rPr>
              <a:t>e0/0/3</a:t>
            </a:r>
            <a:r>
              <a:rPr lang="zh-CN" altLang="en-US" sz="1800" dirty="0">
                <a:latin typeface="Times New Roman" panose="02020603050405020304" pitchFamily="18" charset="0"/>
                <a:cs typeface="Times New Roman" panose="02020603050405020304" pitchFamily="18" charset="0"/>
              </a:rPr>
              <a:t>发送（因为是</a:t>
            </a:r>
            <a:r>
              <a:rPr lang="en-US" altLang="zh-CN" sz="1800" dirty="0">
                <a:latin typeface="Times New Roman" panose="02020603050405020304" pitchFamily="18" charset="0"/>
                <a:cs typeface="Times New Roman" panose="02020603050405020304" pitchFamily="18" charset="0"/>
              </a:rPr>
              <a:t>trunk</a:t>
            </a:r>
            <a:r>
              <a:rPr lang="zh-CN" altLang="en-US" sz="1800" dirty="0">
                <a:latin typeface="Times New Roman" panose="02020603050405020304" pitchFamily="18" charset="0"/>
                <a:cs typeface="Times New Roman" panose="02020603050405020304" pitchFamily="18" charset="0"/>
              </a:rPr>
              <a:t>，不需要去掉</a:t>
            </a:r>
            <a:r>
              <a:rPr lang="en-US" altLang="zh-CN" sz="1800" dirty="0">
                <a:latin typeface="Times New Roman" panose="02020603050405020304" pitchFamily="18" charset="0"/>
                <a:cs typeface="Times New Roman" panose="02020603050405020304" pitchFamily="18" charset="0"/>
              </a:rPr>
              <a:t>tag</a:t>
            </a:r>
            <a:r>
              <a:rPr lang="zh-CN" altLang="en-US"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marL="342900" indent="-342900" algn="just">
              <a:lnSpc>
                <a:spcPct val="110000"/>
              </a:lnSpc>
              <a:buFont typeface="Wingdings" panose="05000000000000000000" pitchFamily="2" charset="2"/>
              <a:buChar char="ü"/>
            </a:pPr>
            <a:r>
              <a:rPr lang="en-US" altLang="zh-CN" sz="1800" dirty="0">
                <a:latin typeface="Times New Roman" panose="02020603050405020304" pitchFamily="18" charset="0"/>
                <a:cs typeface="Times New Roman" panose="02020603050405020304" pitchFamily="18" charset="0"/>
              </a:rPr>
              <a:t>S1</a:t>
            </a:r>
            <a:r>
              <a:rPr lang="zh-CN" altLang="en-US" sz="1800" dirty="0">
                <a:latin typeface="Times New Roman" panose="02020603050405020304" pitchFamily="18" charset="0"/>
                <a:cs typeface="Times New Roman" panose="02020603050405020304" pitchFamily="18" charset="0"/>
              </a:rPr>
              <a:t>的</a:t>
            </a:r>
            <a:r>
              <a:rPr lang="en-US" altLang="zh-CN" sz="1800" dirty="0">
                <a:latin typeface="Times New Roman" panose="02020603050405020304" pitchFamily="18" charset="0"/>
                <a:cs typeface="Times New Roman" panose="02020603050405020304" pitchFamily="18" charset="0"/>
              </a:rPr>
              <a:t>e0/0/3</a:t>
            </a:r>
            <a:r>
              <a:rPr lang="zh-CN" altLang="en-US" sz="1800" dirty="0">
                <a:latin typeface="Times New Roman" panose="02020603050405020304" pitchFamily="18" charset="0"/>
                <a:cs typeface="Times New Roman" panose="02020603050405020304" pitchFamily="18" charset="0"/>
              </a:rPr>
              <a:t>接收；通过</a:t>
            </a:r>
            <a:r>
              <a:rPr lang="en-US" altLang="zh-CN" sz="1800" dirty="0">
                <a:latin typeface="Times New Roman" panose="02020603050405020304" pitchFamily="18" charset="0"/>
                <a:cs typeface="Times New Roman" panose="02020603050405020304" pitchFamily="18" charset="0"/>
              </a:rPr>
              <a:t>MAC</a:t>
            </a:r>
            <a:r>
              <a:rPr lang="zh-CN" altLang="en-US" sz="1800" dirty="0">
                <a:latin typeface="Times New Roman" panose="02020603050405020304" pitchFamily="18" charset="0"/>
                <a:cs typeface="Times New Roman" panose="02020603050405020304" pitchFamily="18" charset="0"/>
              </a:rPr>
              <a:t>和</a:t>
            </a:r>
            <a:r>
              <a:rPr lang="en-US" altLang="zh-CN" sz="1800" dirty="0">
                <a:latin typeface="Times New Roman" panose="02020603050405020304" pitchFamily="18" charset="0"/>
                <a:cs typeface="Times New Roman" panose="02020603050405020304" pitchFamily="18" charset="0"/>
              </a:rPr>
              <a:t>VLAN 1</a:t>
            </a:r>
            <a:r>
              <a:rPr lang="zh-CN" altLang="en-US" sz="1800" dirty="0">
                <a:latin typeface="Times New Roman" panose="02020603050405020304" pitchFamily="18" charset="0"/>
                <a:cs typeface="Times New Roman" panose="02020603050405020304" pitchFamily="18" charset="0"/>
              </a:rPr>
              <a:t>查交换表，通过</a:t>
            </a:r>
            <a:r>
              <a:rPr lang="en-US" altLang="zh-CN" sz="1800" dirty="0">
                <a:latin typeface="Times New Roman" panose="02020603050405020304" pitchFamily="18" charset="0"/>
                <a:cs typeface="Times New Roman" panose="02020603050405020304" pitchFamily="18" charset="0"/>
              </a:rPr>
              <a:t>e0/0/1</a:t>
            </a:r>
            <a:r>
              <a:rPr lang="zh-CN" altLang="en-US" sz="1800" dirty="0">
                <a:latin typeface="Times New Roman" panose="02020603050405020304" pitchFamily="18" charset="0"/>
                <a:cs typeface="Times New Roman" panose="02020603050405020304" pitchFamily="18" charset="0"/>
              </a:rPr>
              <a:t>发送（由于是</a:t>
            </a:r>
            <a:r>
              <a:rPr lang="en-US" altLang="zh-CN" sz="1800" dirty="0">
                <a:latin typeface="Times New Roman" panose="02020603050405020304" pitchFamily="18" charset="0"/>
                <a:cs typeface="Times New Roman" panose="02020603050405020304" pitchFamily="18" charset="0"/>
              </a:rPr>
              <a:t>access</a:t>
            </a:r>
            <a:r>
              <a:rPr lang="zh-CN" altLang="en-US" sz="1800" dirty="0">
                <a:latin typeface="Times New Roman" panose="02020603050405020304" pitchFamily="18" charset="0"/>
                <a:cs typeface="Times New Roman" panose="02020603050405020304" pitchFamily="18" charset="0"/>
              </a:rPr>
              <a:t>接口，去掉</a:t>
            </a:r>
            <a:r>
              <a:rPr lang="en-US" altLang="zh-CN" sz="1800" dirty="0">
                <a:latin typeface="Times New Roman" panose="02020603050405020304" pitchFamily="18" charset="0"/>
                <a:cs typeface="Times New Roman" panose="02020603050405020304" pitchFamily="18" charset="0"/>
              </a:rPr>
              <a:t>tag</a:t>
            </a:r>
            <a:r>
              <a:rPr lang="zh-CN" altLang="en-US"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marL="342900" indent="-342900" algn="just">
              <a:lnSpc>
                <a:spcPct val="110000"/>
              </a:lnSpc>
              <a:buFont typeface="Wingdings" panose="05000000000000000000" pitchFamily="2" charset="2"/>
              <a:buChar char="ü"/>
            </a:pPr>
            <a:r>
              <a:rPr lang="en-US" altLang="zh-CN" sz="1800" dirty="0">
                <a:latin typeface="Times New Roman" panose="02020603050405020304" pitchFamily="18" charset="0"/>
                <a:cs typeface="Times New Roman" panose="02020603050405020304" pitchFamily="18" charset="0"/>
              </a:rPr>
              <a:t>1.1</a:t>
            </a:r>
            <a:r>
              <a:rPr lang="zh-CN" altLang="en-US" sz="1800" dirty="0">
                <a:latin typeface="Times New Roman" panose="02020603050405020304" pitchFamily="18" charset="0"/>
                <a:cs typeface="Times New Roman" panose="02020603050405020304" pitchFamily="18" charset="0"/>
              </a:rPr>
              <a:t>接收到</a:t>
            </a:r>
            <a:r>
              <a:rPr lang="en-US" altLang="zh-CN" sz="1800" dirty="0">
                <a:latin typeface="Times New Roman" panose="02020603050405020304" pitchFamily="18" charset="0"/>
                <a:cs typeface="Times New Roman" panose="02020603050405020304" pitchFamily="18" charset="0"/>
              </a:rPr>
              <a:t>ARP</a:t>
            </a:r>
            <a:r>
              <a:rPr lang="zh-CN" altLang="en-US" sz="1800" dirty="0">
                <a:latin typeface="Times New Roman" panose="02020603050405020304" pitchFamily="18" charset="0"/>
                <a:cs typeface="Times New Roman" panose="02020603050405020304" pitchFamily="18" charset="0"/>
              </a:rPr>
              <a:t>响应</a:t>
            </a:r>
            <a:endParaRPr lang="en-US" altLang="zh-CN" sz="1800" dirty="0">
              <a:latin typeface="Times New Roman" panose="02020603050405020304" pitchFamily="18" charset="0"/>
              <a:cs typeface="Times New Roman" panose="02020603050405020304" pitchFamily="18" charset="0"/>
            </a:endParaRPr>
          </a:p>
        </p:txBody>
      </p:sp>
      <p:sp>
        <p:nvSpPr>
          <p:cNvPr id="4" name="矩形 3"/>
          <p:cNvSpPr/>
          <p:nvPr/>
        </p:nvSpPr>
        <p:spPr>
          <a:xfrm>
            <a:off x="1763688" y="-13672"/>
            <a:ext cx="3702424" cy="400110"/>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trunk</a:t>
            </a:r>
            <a:r>
              <a:rPr lang="zh-CN" altLang="en-US" dirty="0">
                <a:latin typeface="Times New Roman" panose="02020603050405020304" pitchFamily="18" charset="0"/>
                <a:cs typeface="Times New Roman" panose="02020603050405020304" pitchFamily="18" charset="0"/>
              </a:rPr>
              <a:t>接口允许</a:t>
            </a:r>
            <a:r>
              <a:rPr lang="en-US" altLang="zh-CN" dirty="0">
                <a:latin typeface="Times New Roman" panose="02020603050405020304" pitchFamily="18" charset="0"/>
                <a:cs typeface="Times New Roman" panose="02020603050405020304" pitchFamily="18" charset="0"/>
              </a:rPr>
              <a:t>VLAN 1 VLAN2.</a:t>
            </a:r>
            <a:endParaRPr lang="zh-CN" altLang="en-US" dirty="0"/>
          </a:p>
        </p:txBody>
      </p:sp>
      <p:sp>
        <p:nvSpPr>
          <p:cNvPr id="5" name="矩形 4"/>
          <p:cNvSpPr/>
          <p:nvPr/>
        </p:nvSpPr>
        <p:spPr>
          <a:xfrm>
            <a:off x="3103252" y="2636912"/>
            <a:ext cx="455574" cy="400110"/>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S1</a:t>
            </a:r>
            <a:endParaRPr lang="zh-CN" altLang="en-US" dirty="0"/>
          </a:p>
        </p:txBody>
      </p:sp>
      <p:sp>
        <p:nvSpPr>
          <p:cNvPr id="7" name="矩形 6"/>
          <p:cNvSpPr/>
          <p:nvPr/>
        </p:nvSpPr>
        <p:spPr>
          <a:xfrm>
            <a:off x="3103252" y="400110"/>
            <a:ext cx="455574" cy="400110"/>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S2</a:t>
            </a:r>
            <a:endParaRPr lang="zh-CN" altLang="en-US" dirty="0"/>
          </a:p>
        </p:txBody>
      </p:sp>
    </p:spTree>
    <p:extLst>
      <p:ext uri="{BB962C8B-B14F-4D97-AF65-F5344CB8AC3E}">
        <p14:creationId xmlns:p14="http://schemas.microsoft.com/office/powerpoint/2010/main" val="173421509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1"/>
          <p:cNvSpPr>
            <a:spLocks noChangeArrowheads="1"/>
          </p:cNvSpPr>
          <p:nvPr/>
        </p:nvSpPr>
        <p:spPr bwMode="auto">
          <a:xfrm>
            <a:off x="4573" y="296508"/>
            <a:ext cx="1991251" cy="523220"/>
          </a:xfrm>
          <a:prstGeom prst="rect">
            <a:avLst/>
          </a:prstGeom>
          <a:solidFill>
            <a:schemeClr val="bg1"/>
          </a:solidFill>
          <a:ln>
            <a:noFill/>
          </a:ln>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sz="2800" b="1" dirty="0">
                <a:solidFill>
                  <a:srgbClr val="4D4D4D"/>
                </a:solidFill>
                <a:latin typeface="-apple-system"/>
              </a:rPr>
              <a:t>跨</a:t>
            </a:r>
            <a:r>
              <a:rPr lang="en-US" altLang="zh-CN" sz="2800" b="1" dirty="0">
                <a:solidFill>
                  <a:srgbClr val="4D4D4D"/>
                </a:solidFill>
                <a:latin typeface="-apple-system"/>
              </a:rPr>
              <a:t>VLAN</a:t>
            </a:r>
            <a:r>
              <a:rPr lang="zh-CN" altLang="en-US" sz="2800" b="1" dirty="0">
                <a:solidFill>
                  <a:srgbClr val="4D4D4D"/>
                </a:solidFill>
                <a:latin typeface="-apple-system"/>
              </a:rPr>
              <a:t>通信</a:t>
            </a:r>
            <a:endParaRPr lang="zh-CN" altLang="en-US" sz="2800" dirty="0"/>
          </a:p>
        </p:txBody>
      </p:sp>
      <p:sp>
        <p:nvSpPr>
          <p:cNvPr id="65539" name="矩形 2"/>
          <p:cNvSpPr>
            <a:spLocks noChangeArrowheads="1"/>
          </p:cNvSpPr>
          <p:nvPr/>
        </p:nvSpPr>
        <p:spPr bwMode="auto">
          <a:xfrm>
            <a:off x="107504" y="956708"/>
            <a:ext cx="8948472" cy="769441"/>
          </a:xfrm>
          <a:prstGeom prst="rect">
            <a:avLst/>
          </a:prstGeom>
          <a:solidFill>
            <a:schemeClr val="bg1"/>
          </a:solidFill>
          <a:ln>
            <a:noFill/>
          </a:ln>
        </p:spPr>
        <p:txBody>
          <a:bodyPr wrap="squar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just"/>
            <a:r>
              <a:rPr lang="zh-CN" altLang="en-US" sz="2200" dirty="0">
                <a:solidFill>
                  <a:srgbClr val="4D4D4D"/>
                </a:solidFill>
                <a:latin typeface="-apple-system"/>
              </a:rPr>
              <a:t>跨</a:t>
            </a:r>
            <a:r>
              <a:rPr lang="en-US" altLang="zh-CN" sz="2200" dirty="0">
                <a:solidFill>
                  <a:srgbClr val="4D4D4D"/>
                </a:solidFill>
                <a:latin typeface="-apple-system"/>
              </a:rPr>
              <a:t>VLAN</a:t>
            </a:r>
            <a:r>
              <a:rPr lang="zh-CN" altLang="en-US" sz="2200" dirty="0">
                <a:solidFill>
                  <a:srgbClr val="4D4D4D"/>
                </a:solidFill>
                <a:latin typeface="-apple-system"/>
              </a:rPr>
              <a:t>需要路由功能。三层交换机，本质上就是“带有路由功能的</a:t>
            </a:r>
            <a:r>
              <a:rPr lang="en-US" altLang="zh-CN" sz="2200" dirty="0">
                <a:solidFill>
                  <a:srgbClr val="4D4D4D"/>
                </a:solidFill>
                <a:latin typeface="-apple-system"/>
              </a:rPr>
              <a:t>(</a:t>
            </a:r>
            <a:r>
              <a:rPr lang="zh-CN" altLang="en-US" sz="2200" dirty="0">
                <a:solidFill>
                  <a:srgbClr val="4D4D4D"/>
                </a:solidFill>
                <a:latin typeface="-apple-system"/>
              </a:rPr>
              <a:t>二层</a:t>
            </a:r>
            <a:r>
              <a:rPr lang="en-US" altLang="zh-CN" sz="2200" dirty="0">
                <a:solidFill>
                  <a:srgbClr val="4D4D4D"/>
                </a:solidFill>
                <a:latin typeface="-apple-system"/>
              </a:rPr>
              <a:t>)</a:t>
            </a:r>
            <a:r>
              <a:rPr lang="zh-CN" altLang="en-US" sz="2200" dirty="0">
                <a:solidFill>
                  <a:srgbClr val="4D4D4D"/>
                </a:solidFill>
                <a:latin typeface="-apple-system"/>
              </a:rPr>
              <a:t>交换机”。</a:t>
            </a:r>
            <a:endParaRPr lang="zh-CN" altLang="en-US" sz="2200" dirty="0"/>
          </a:p>
        </p:txBody>
      </p:sp>
      <p:pic>
        <p:nvPicPr>
          <p:cNvPr id="2" name="图片 1"/>
          <p:cNvPicPr>
            <a:picLocks noChangeAspect="1"/>
          </p:cNvPicPr>
          <p:nvPr/>
        </p:nvPicPr>
        <p:blipFill>
          <a:blip r:embed="rId3"/>
          <a:stretch>
            <a:fillRect/>
          </a:stretch>
        </p:blipFill>
        <p:spPr>
          <a:xfrm>
            <a:off x="467544" y="1726149"/>
            <a:ext cx="7635902" cy="2926334"/>
          </a:xfrm>
          <a:prstGeom prst="rect">
            <a:avLst/>
          </a:prstGeom>
        </p:spPr>
      </p:pic>
      <p:sp>
        <p:nvSpPr>
          <p:cNvPr id="3" name="矩形 2"/>
          <p:cNvSpPr/>
          <p:nvPr/>
        </p:nvSpPr>
        <p:spPr>
          <a:xfrm>
            <a:off x="140496" y="4941168"/>
            <a:ext cx="8783449" cy="1631216"/>
          </a:xfrm>
          <a:prstGeom prst="rect">
            <a:avLst/>
          </a:prstGeom>
        </p:spPr>
        <p:txBody>
          <a:bodyPr wrap="square">
            <a:spAutoFit/>
          </a:bodyPr>
          <a:lstStyle/>
          <a:p>
            <a:pPr marL="342900" indent="-342900">
              <a:buFont typeface="Wingdings" panose="05000000000000000000" pitchFamily="2" charset="2"/>
              <a:buChar char="l"/>
            </a:pPr>
            <a:r>
              <a:rPr lang="zh-CN" altLang="en-US" dirty="0">
                <a:solidFill>
                  <a:srgbClr val="4D4D4D"/>
                </a:solidFill>
                <a:latin typeface="-apple-system"/>
              </a:rPr>
              <a:t>支持三层交换的交换机中，当创建了</a:t>
            </a:r>
            <a:r>
              <a:rPr lang="en-US" altLang="zh-CN" dirty="0">
                <a:solidFill>
                  <a:srgbClr val="4D4D4D"/>
                </a:solidFill>
                <a:latin typeface="-apple-system"/>
              </a:rPr>
              <a:t>VLAN 1, VLAN 2 </a:t>
            </a:r>
            <a:r>
              <a:rPr lang="zh-CN" altLang="en-US" dirty="0">
                <a:solidFill>
                  <a:srgbClr val="4D4D4D"/>
                </a:solidFill>
                <a:latin typeface="-apple-system"/>
              </a:rPr>
              <a:t>时，自动创建了</a:t>
            </a:r>
            <a:r>
              <a:rPr lang="en-US" altLang="zh-CN" dirty="0">
                <a:solidFill>
                  <a:srgbClr val="4D4D4D"/>
                </a:solidFill>
                <a:latin typeface="-apple-system"/>
              </a:rPr>
              <a:t>VLANINT1, VLANINT2;</a:t>
            </a:r>
          </a:p>
          <a:p>
            <a:pPr marL="342900" indent="-342900">
              <a:buFont typeface="Wingdings" panose="05000000000000000000" pitchFamily="2" charset="2"/>
              <a:buChar char="l"/>
            </a:pPr>
            <a:r>
              <a:rPr lang="zh-CN" altLang="en-US" dirty="0">
                <a:solidFill>
                  <a:srgbClr val="4D4D4D"/>
                </a:solidFill>
                <a:latin typeface="-apple-system"/>
              </a:rPr>
              <a:t>这两个接口可以配置</a:t>
            </a:r>
            <a:r>
              <a:rPr lang="en-US" altLang="zh-CN" dirty="0">
                <a:solidFill>
                  <a:srgbClr val="4D4D4D"/>
                </a:solidFill>
                <a:latin typeface="-apple-system"/>
              </a:rPr>
              <a:t>IP</a:t>
            </a:r>
            <a:r>
              <a:rPr lang="zh-CN" altLang="en-US" dirty="0">
                <a:solidFill>
                  <a:srgbClr val="4D4D4D"/>
                </a:solidFill>
                <a:latin typeface="-apple-system"/>
              </a:rPr>
              <a:t>地址；这两个接口</a:t>
            </a:r>
            <a:r>
              <a:rPr lang="en-US" altLang="zh-CN" dirty="0">
                <a:solidFill>
                  <a:srgbClr val="4D4D4D"/>
                </a:solidFill>
                <a:latin typeface="-apple-system"/>
              </a:rPr>
              <a:t>IP</a:t>
            </a:r>
            <a:r>
              <a:rPr lang="zh-CN" altLang="en-US" dirty="0">
                <a:solidFill>
                  <a:srgbClr val="4D4D4D"/>
                </a:solidFill>
                <a:latin typeface="-apple-system"/>
              </a:rPr>
              <a:t>分别是</a:t>
            </a:r>
            <a:r>
              <a:rPr lang="en-US" altLang="zh-CN" dirty="0">
                <a:solidFill>
                  <a:srgbClr val="4D4D4D"/>
                </a:solidFill>
                <a:latin typeface="-apple-system"/>
              </a:rPr>
              <a:t>VLAN 1</a:t>
            </a:r>
            <a:r>
              <a:rPr lang="zh-CN" altLang="en-US" dirty="0">
                <a:solidFill>
                  <a:srgbClr val="4D4D4D"/>
                </a:solidFill>
                <a:latin typeface="-apple-system"/>
              </a:rPr>
              <a:t>和</a:t>
            </a:r>
            <a:r>
              <a:rPr lang="en-US" altLang="zh-CN" dirty="0">
                <a:solidFill>
                  <a:srgbClr val="4D4D4D"/>
                </a:solidFill>
                <a:latin typeface="-apple-system"/>
              </a:rPr>
              <a:t>VLAN 2</a:t>
            </a:r>
            <a:r>
              <a:rPr lang="zh-CN" altLang="en-US" dirty="0">
                <a:solidFill>
                  <a:srgbClr val="4D4D4D"/>
                </a:solidFill>
                <a:latin typeface="-apple-system"/>
              </a:rPr>
              <a:t>的网关；</a:t>
            </a:r>
            <a:endParaRPr lang="en-US" altLang="zh-CN" dirty="0">
              <a:solidFill>
                <a:srgbClr val="4D4D4D"/>
              </a:solidFill>
              <a:latin typeface="-apple-system"/>
            </a:endParaRPr>
          </a:p>
          <a:p>
            <a:endParaRPr lang="zh-CN" altLang="en-US"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611" y="0"/>
            <a:ext cx="8139863" cy="3982897"/>
            <a:chOff x="251520" y="967563"/>
            <a:chExt cx="8640960" cy="4870029"/>
          </a:xfrm>
        </p:grpSpPr>
        <p:grpSp>
          <p:nvGrpSpPr>
            <p:cNvPr id="8" name="组合 7"/>
            <p:cNvGrpSpPr/>
            <p:nvPr/>
          </p:nvGrpSpPr>
          <p:grpSpPr>
            <a:xfrm>
              <a:off x="251520" y="967563"/>
              <a:ext cx="8640960" cy="4870029"/>
              <a:chOff x="3059832" y="1700808"/>
              <a:chExt cx="5976664" cy="4870029"/>
            </a:xfrm>
          </p:grpSpPr>
          <p:pic>
            <p:nvPicPr>
              <p:cNvPr id="3" name="图片 2"/>
              <p:cNvPicPr>
                <a:picLocks noChangeAspect="1"/>
              </p:cNvPicPr>
              <p:nvPr/>
            </p:nvPicPr>
            <p:blipFill>
              <a:blip r:embed="rId3"/>
              <a:stretch>
                <a:fillRect/>
              </a:stretch>
            </p:blipFill>
            <p:spPr>
              <a:xfrm>
                <a:off x="3059832" y="1700808"/>
                <a:ext cx="5976664" cy="4870029"/>
              </a:xfrm>
              <a:prstGeom prst="rect">
                <a:avLst/>
              </a:prstGeom>
            </p:spPr>
          </p:pic>
          <p:cxnSp>
            <p:nvCxnSpPr>
              <p:cNvPr id="5" name="直接连接符 4"/>
              <p:cNvCxnSpPr/>
              <p:nvPr/>
            </p:nvCxnSpPr>
            <p:spPr bwMode="auto">
              <a:xfrm>
                <a:off x="5796136" y="2745368"/>
                <a:ext cx="0" cy="288032"/>
              </a:xfrm>
              <a:prstGeom prst="line">
                <a:avLst/>
              </a:prstGeom>
              <a:solidFill>
                <a:schemeClr val="accent1"/>
              </a:solidFill>
              <a:ln w="317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6516216" y="2745368"/>
                <a:ext cx="0" cy="288032"/>
              </a:xfrm>
              <a:prstGeom prst="line">
                <a:avLst/>
              </a:prstGeom>
              <a:solidFill>
                <a:schemeClr val="accent1"/>
              </a:solidFill>
              <a:ln w="31750" cap="flat" cmpd="sng" algn="ctr">
                <a:solidFill>
                  <a:srgbClr val="2A10E8"/>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矩形 8"/>
            <p:cNvSpPr/>
            <p:nvPr/>
          </p:nvSpPr>
          <p:spPr bwMode="auto">
            <a:xfrm>
              <a:off x="4058979" y="2262498"/>
              <a:ext cx="300082" cy="36933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endParaRPr kumimoji="0" lang="zh-C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矩形 14"/>
            <p:cNvSpPr/>
            <p:nvPr/>
          </p:nvSpPr>
          <p:spPr bwMode="auto">
            <a:xfrm>
              <a:off x="5099139" y="2248853"/>
              <a:ext cx="300082" cy="36933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endParaRPr kumimoji="0" lang="zh-C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7" name="线形标注 2 6"/>
          <p:cNvSpPr/>
          <p:nvPr/>
        </p:nvSpPr>
        <p:spPr bwMode="auto">
          <a:xfrm>
            <a:off x="6444208" y="824536"/>
            <a:ext cx="1286288" cy="307777"/>
          </a:xfrm>
          <a:prstGeom prst="borderCallout2">
            <a:avLst>
              <a:gd name="adj1" fmla="val 18750"/>
              <a:gd name="adj2" fmla="val -3120"/>
              <a:gd name="adj3" fmla="val 18750"/>
              <a:gd name="adj4" fmla="val -16667"/>
              <a:gd name="adj5" fmla="val 20116"/>
              <a:gd name="adj6" fmla="val -12800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400" b="1" dirty="0">
                <a:solidFill>
                  <a:srgbClr val="0070C0"/>
                </a:solidFill>
                <a:latin typeface="Times New Roman" panose="02020603050405020304" pitchFamily="18" charset="0"/>
                <a:cs typeface="Times New Roman" panose="02020603050405020304" pitchFamily="18" charset="0"/>
              </a:rPr>
              <a:t>MAC</a:t>
            </a:r>
            <a:r>
              <a:rPr kumimoji="0" lang="en-US" altLang="zh-CN" sz="1400" b="1" i="0" u="none" strike="noStrike" cap="none" normalizeH="0" baseline="-25000" dirty="0">
                <a:ln>
                  <a:noFill/>
                </a:ln>
                <a:solidFill>
                  <a:srgbClr val="0070C0"/>
                </a:solidFill>
                <a:effectLst/>
                <a:latin typeface="Times New Roman" panose="02020603050405020304" pitchFamily="18" charset="0"/>
                <a:cs typeface="Times New Roman" panose="02020603050405020304" pitchFamily="18" charset="0"/>
              </a:rPr>
              <a:t>VLANINT2</a:t>
            </a:r>
            <a:r>
              <a:rPr kumimoji="0" lang="en-US" altLang="zh-CN" sz="1400" b="1" i="0" u="none" strike="noStrike" cap="none" normalizeH="0" baseline="0" dirty="0">
                <a:ln>
                  <a:noFill/>
                </a:ln>
                <a:solidFill>
                  <a:srgbClr val="0070C0"/>
                </a:solidFill>
                <a:effectLst/>
              </a:rPr>
              <a:t> </a:t>
            </a:r>
            <a:endParaRPr kumimoji="0" lang="zh-CN" altLang="en-US" sz="1400" b="1" i="0" u="none" strike="noStrike" cap="none" normalizeH="0" baseline="0" dirty="0">
              <a:ln>
                <a:noFill/>
              </a:ln>
              <a:solidFill>
                <a:srgbClr val="0070C0"/>
              </a:solidFill>
              <a:effectLst/>
            </a:endParaRPr>
          </a:p>
        </p:txBody>
      </p:sp>
      <p:sp>
        <p:nvSpPr>
          <p:cNvPr id="12" name="线形标注 2 11"/>
          <p:cNvSpPr/>
          <p:nvPr/>
        </p:nvSpPr>
        <p:spPr bwMode="auto">
          <a:xfrm>
            <a:off x="6444208" y="1412776"/>
            <a:ext cx="1286288" cy="307777"/>
          </a:xfrm>
          <a:prstGeom prst="borderCallout2">
            <a:avLst>
              <a:gd name="adj1" fmla="val 18750"/>
              <a:gd name="adj2" fmla="val -3120"/>
              <a:gd name="adj3" fmla="val 18750"/>
              <a:gd name="adj4" fmla="val -16667"/>
              <a:gd name="adj5" fmla="val -166744"/>
              <a:gd name="adj6" fmla="val -20692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400" b="1" dirty="0">
                <a:solidFill>
                  <a:srgbClr val="0070C0"/>
                </a:solidFill>
                <a:latin typeface="Times New Roman" panose="02020603050405020304" pitchFamily="18" charset="0"/>
                <a:cs typeface="Times New Roman" panose="02020603050405020304" pitchFamily="18" charset="0"/>
              </a:rPr>
              <a:t>MAC</a:t>
            </a:r>
            <a:r>
              <a:rPr kumimoji="0" lang="en-US" altLang="zh-CN" sz="1400" b="1" i="0" u="none" strike="noStrike" cap="none" normalizeH="0" baseline="-25000" dirty="0">
                <a:ln>
                  <a:noFill/>
                </a:ln>
                <a:solidFill>
                  <a:srgbClr val="0070C0"/>
                </a:solidFill>
                <a:effectLst/>
                <a:latin typeface="Times New Roman" panose="02020603050405020304" pitchFamily="18" charset="0"/>
                <a:cs typeface="Times New Roman" panose="02020603050405020304" pitchFamily="18" charset="0"/>
              </a:rPr>
              <a:t>VLANINT1</a:t>
            </a:r>
            <a:r>
              <a:rPr kumimoji="0" lang="en-US" altLang="zh-CN" sz="1400" b="1" i="0" u="none" strike="noStrike" cap="none" normalizeH="0" baseline="0" dirty="0">
                <a:ln>
                  <a:noFill/>
                </a:ln>
                <a:solidFill>
                  <a:srgbClr val="0070C0"/>
                </a:solidFill>
                <a:effectLst/>
              </a:rPr>
              <a:t> </a:t>
            </a:r>
            <a:endParaRPr kumimoji="0" lang="zh-CN" altLang="en-US" sz="1400" b="1" i="0" u="none" strike="noStrike" cap="none" normalizeH="0" baseline="0" dirty="0">
              <a:ln>
                <a:noFill/>
              </a:ln>
              <a:solidFill>
                <a:srgbClr val="0070C0"/>
              </a:solidFill>
              <a:effectLst/>
            </a:endParaRPr>
          </a:p>
        </p:txBody>
      </p:sp>
      <p:sp>
        <p:nvSpPr>
          <p:cNvPr id="13" name="矩形 12"/>
          <p:cNvSpPr/>
          <p:nvPr/>
        </p:nvSpPr>
        <p:spPr>
          <a:xfrm>
            <a:off x="2123728" y="2996952"/>
            <a:ext cx="1011815" cy="369332"/>
          </a:xfrm>
          <a:prstGeom prst="rect">
            <a:avLst/>
          </a:prstGeom>
        </p:spPr>
        <p:txBody>
          <a:bodyPr wrap="none">
            <a:spAutoFit/>
          </a:bodyPr>
          <a:lstStyle/>
          <a:p>
            <a:r>
              <a:rPr lang="en-US" altLang="zh-CN" sz="1800" b="1" dirty="0">
                <a:solidFill>
                  <a:srgbClr val="0070C0"/>
                </a:solidFill>
                <a:latin typeface="Times New Roman" panose="02020603050405020304" pitchFamily="18" charset="0"/>
                <a:cs typeface="Times New Roman" panose="02020603050405020304" pitchFamily="18" charset="0"/>
              </a:rPr>
              <a:t>VLAN 1</a:t>
            </a:r>
            <a:endParaRPr lang="zh-CN" altLang="en-US" sz="1800" dirty="0"/>
          </a:p>
        </p:txBody>
      </p:sp>
      <p:sp>
        <p:nvSpPr>
          <p:cNvPr id="18" name="矩形 17"/>
          <p:cNvSpPr/>
          <p:nvPr/>
        </p:nvSpPr>
        <p:spPr>
          <a:xfrm>
            <a:off x="5792433" y="2996952"/>
            <a:ext cx="1011815" cy="369332"/>
          </a:xfrm>
          <a:prstGeom prst="rect">
            <a:avLst/>
          </a:prstGeom>
        </p:spPr>
        <p:txBody>
          <a:bodyPr wrap="none">
            <a:spAutoFit/>
          </a:bodyPr>
          <a:lstStyle/>
          <a:p>
            <a:r>
              <a:rPr lang="en-US" altLang="zh-CN" sz="1800" b="1" dirty="0">
                <a:solidFill>
                  <a:srgbClr val="0070C0"/>
                </a:solidFill>
                <a:latin typeface="Times New Roman" panose="02020603050405020304" pitchFamily="18" charset="0"/>
                <a:cs typeface="Times New Roman" panose="02020603050405020304" pitchFamily="18" charset="0"/>
              </a:rPr>
              <a:t>VLAN 2</a:t>
            </a:r>
            <a:endParaRPr lang="zh-CN" altLang="en-US" sz="1800" dirty="0"/>
          </a:p>
        </p:txBody>
      </p:sp>
      <p:sp>
        <p:nvSpPr>
          <p:cNvPr id="14" name="矩形 13"/>
          <p:cNvSpPr/>
          <p:nvPr/>
        </p:nvSpPr>
        <p:spPr bwMode="auto">
          <a:xfrm>
            <a:off x="243728" y="4187664"/>
            <a:ext cx="3365217" cy="255454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1</a:t>
            </a:r>
            <a:r>
              <a:rPr lang="en-US" altLang="zh-CN" b="1" dirty="0">
                <a:solidFill>
                  <a:srgbClr val="0070C0"/>
                </a:solidFill>
                <a:latin typeface="Times New Roman" panose="02020603050405020304" pitchFamily="18" charset="0"/>
                <a:cs typeface="Times New Roman" panose="02020603050405020304" pitchFamily="18" charset="0"/>
              </a:rPr>
              <a:t>,2,3,4,5,6</a:t>
            </a:r>
            <a:r>
              <a:rPr lang="zh-CN" altLang="en-US" b="1" dirty="0">
                <a:solidFill>
                  <a:srgbClr val="0070C0"/>
                </a:solidFill>
                <a:latin typeface="Times New Roman" panose="02020603050405020304" pitchFamily="18" charset="0"/>
                <a:cs typeface="Times New Roman" panose="02020603050405020304" pitchFamily="18" charset="0"/>
              </a:rPr>
              <a:t>都是</a:t>
            </a:r>
            <a:r>
              <a:rPr lang="en-US" altLang="zh-CN" b="1" dirty="0">
                <a:solidFill>
                  <a:srgbClr val="0070C0"/>
                </a:solidFill>
                <a:latin typeface="Times New Roman" panose="02020603050405020304" pitchFamily="18" charset="0"/>
                <a:cs typeface="Times New Roman" panose="02020603050405020304" pitchFamily="18" charset="0"/>
              </a:rPr>
              <a:t>access</a:t>
            </a:r>
            <a:r>
              <a:rPr lang="zh-CN" altLang="en-US" b="1" dirty="0">
                <a:solidFill>
                  <a:srgbClr val="0070C0"/>
                </a:solidFill>
                <a:latin typeface="Times New Roman" panose="02020603050405020304" pitchFamily="18" charset="0"/>
                <a:cs typeface="Times New Roman" panose="02020603050405020304" pitchFamily="18" charset="0"/>
              </a:rPr>
              <a:t>接口；</a:t>
            </a:r>
            <a:endParaRPr lang="en-US" altLang="zh-CN" b="1" dirty="0">
              <a:solidFill>
                <a:srgbClr val="0070C0"/>
              </a:solidFill>
              <a:latin typeface="Times New Roman" panose="02020603050405020304" pitchFamily="18" charset="0"/>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u="sng" dirty="0">
                <a:latin typeface="Times New Roman" panose="02020603050405020304" pitchFamily="18" charset="0"/>
                <a:cs typeface="Times New Roman" panose="02020603050405020304" pitchFamily="18" charset="0"/>
              </a:rPr>
              <a:t>交换表：</a:t>
            </a:r>
            <a:endParaRPr lang="en-US" altLang="zh-CN" u="sng" dirty="0">
              <a:latin typeface="Times New Roman" panose="02020603050405020304" pitchFamily="18" charset="0"/>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u="sng" dirty="0">
                <a:latin typeface="Times New Roman" panose="02020603050405020304" pitchFamily="18" charset="0"/>
                <a:cs typeface="Times New Roman" panose="02020603050405020304" pitchFamily="18" charset="0"/>
              </a:rPr>
              <a:t>  </a:t>
            </a:r>
            <a:r>
              <a:rPr lang="en-US" altLang="zh-CN" u="sng" dirty="0" err="1">
                <a:latin typeface="Times New Roman" panose="02020603050405020304" pitchFamily="18" charset="0"/>
                <a:cs typeface="Times New Roman" panose="02020603050405020304" pitchFamily="18" charset="0"/>
              </a:rPr>
              <a:t>MAC</a:t>
            </a:r>
            <a:r>
              <a:rPr lang="en-US" altLang="zh-CN" u="sng" baseline="-25000" dirty="0" err="1">
                <a:latin typeface="Times New Roman" panose="02020603050405020304" pitchFamily="18" charset="0"/>
                <a:cs typeface="Times New Roman" panose="02020603050405020304" pitchFamily="18" charset="0"/>
              </a:rPr>
              <a:t>a</a:t>
            </a:r>
            <a:r>
              <a:rPr lang="en-US" altLang="zh-CN" u="sng" dirty="0">
                <a:latin typeface="Times New Roman" panose="02020603050405020304" pitchFamily="18" charset="0"/>
                <a:cs typeface="Times New Roman" panose="02020603050405020304" pitchFamily="18" charset="0"/>
              </a:rPr>
              <a:t>, VLAN 1,  P1</a:t>
            </a:r>
          </a:p>
          <a:p>
            <a:pPr eaLnBrk="1" hangingPunct="1"/>
            <a:r>
              <a:rPr lang="en-US" altLang="zh-CN" u="sng" dirty="0">
                <a:latin typeface="Times New Roman" panose="02020603050405020304" pitchFamily="18" charset="0"/>
                <a:cs typeface="Times New Roman" panose="02020603050405020304" pitchFamily="18" charset="0"/>
              </a:rPr>
              <a:t>  </a:t>
            </a:r>
            <a:r>
              <a:rPr lang="en-US" altLang="zh-CN" u="sng" dirty="0" err="1">
                <a:latin typeface="Times New Roman" panose="02020603050405020304" pitchFamily="18" charset="0"/>
                <a:cs typeface="Times New Roman" panose="02020603050405020304" pitchFamily="18" charset="0"/>
              </a:rPr>
              <a:t>MAC</a:t>
            </a:r>
            <a:r>
              <a:rPr lang="en-US" altLang="zh-CN" u="sng" baseline="-25000" dirty="0" err="1">
                <a:latin typeface="Times New Roman" panose="02020603050405020304" pitchFamily="18" charset="0"/>
                <a:cs typeface="Times New Roman" panose="02020603050405020304" pitchFamily="18" charset="0"/>
              </a:rPr>
              <a:t>b</a:t>
            </a:r>
            <a:r>
              <a:rPr lang="en-US" altLang="zh-CN" u="sng" dirty="0">
                <a:latin typeface="Times New Roman" panose="02020603050405020304" pitchFamily="18" charset="0"/>
                <a:cs typeface="Times New Roman" panose="02020603050405020304" pitchFamily="18" charset="0"/>
              </a:rPr>
              <a:t>, VLAN 1,  P2</a:t>
            </a:r>
          </a:p>
          <a:p>
            <a:pPr eaLnBrk="1" hangingPunct="1"/>
            <a:r>
              <a:rPr lang="en-US" altLang="zh-CN" u="sng" dirty="0">
                <a:latin typeface="Times New Roman" panose="02020603050405020304" pitchFamily="18" charset="0"/>
                <a:cs typeface="Times New Roman" panose="02020603050405020304" pitchFamily="18" charset="0"/>
              </a:rPr>
              <a:t>  </a:t>
            </a:r>
            <a:r>
              <a:rPr lang="en-US" altLang="zh-CN" u="sng" dirty="0" err="1">
                <a:latin typeface="Times New Roman" panose="02020603050405020304" pitchFamily="18" charset="0"/>
                <a:cs typeface="Times New Roman" panose="02020603050405020304" pitchFamily="18" charset="0"/>
              </a:rPr>
              <a:t>MAC</a:t>
            </a:r>
            <a:r>
              <a:rPr lang="en-US" altLang="zh-CN" u="sng" baseline="-25000" dirty="0" err="1">
                <a:latin typeface="Times New Roman" panose="02020603050405020304" pitchFamily="18" charset="0"/>
                <a:cs typeface="Times New Roman" panose="02020603050405020304" pitchFamily="18" charset="0"/>
              </a:rPr>
              <a:t>c</a:t>
            </a:r>
            <a:r>
              <a:rPr lang="en-US" altLang="zh-CN" u="sng" dirty="0">
                <a:latin typeface="Times New Roman" panose="02020603050405020304" pitchFamily="18" charset="0"/>
                <a:cs typeface="Times New Roman" panose="02020603050405020304" pitchFamily="18" charset="0"/>
              </a:rPr>
              <a:t>, VLAN 2,  P3</a:t>
            </a:r>
          </a:p>
          <a:p>
            <a:pPr eaLnBrk="1" hangingPunct="1"/>
            <a:r>
              <a:rPr lang="en-US" altLang="zh-CN" u="sng" dirty="0">
                <a:latin typeface="Times New Roman" panose="02020603050405020304" pitchFamily="18" charset="0"/>
                <a:cs typeface="Times New Roman" panose="02020603050405020304" pitchFamily="18" charset="0"/>
              </a:rPr>
              <a:t>  </a:t>
            </a:r>
            <a:r>
              <a:rPr lang="en-US" altLang="zh-CN" u="sng" dirty="0" err="1">
                <a:latin typeface="Times New Roman" panose="02020603050405020304" pitchFamily="18" charset="0"/>
                <a:cs typeface="Times New Roman" panose="02020603050405020304" pitchFamily="18" charset="0"/>
              </a:rPr>
              <a:t>MAC</a:t>
            </a:r>
            <a:r>
              <a:rPr lang="en-US" altLang="zh-CN" u="sng" baseline="-25000" dirty="0" err="1">
                <a:latin typeface="Times New Roman" panose="02020603050405020304" pitchFamily="18" charset="0"/>
                <a:cs typeface="Times New Roman" panose="02020603050405020304" pitchFamily="18" charset="0"/>
              </a:rPr>
              <a:t>d</a:t>
            </a:r>
            <a:r>
              <a:rPr lang="en-US" altLang="zh-CN" u="sng" dirty="0">
                <a:latin typeface="Times New Roman" panose="02020603050405020304" pitchFamily="18" charset="0"/>
                <a:cs typeface="Times New Roman" panose="02020603050405020304" pitchFamily="18" charset="0"/>
              </a:rPr>
              <a:t>, VLAN 2,  P4</a:t>
            </a:r>
          </a:p>
          <a:p>
            <a:pPr eaLnBrk="1" hangingPunct="1"/>
            <a:r>
              <a:rPr lang="en-US" altLang="zh-CN" u="sng" dirty="0">
                <a:latin typeface="Times New Roman" panose="02020603050405020304" pitchFamily="18" charset="0"/>
                <a:cs typeface="Times New Roman" panose="02020603050405020304" pitchFamily="18" charset="0"/>
              </a:rPr>
              <a:t>  MAC</a:t>
            </a:r>
            <a:r>
              <a:rPr lang="en-US" altLang="zh-CN" u="sng" baseline="-25000" dirty="0">
                <a:latin typeface="Times New Roman" panose="02020603050405020304" pitchFamily="18" charset="0"/>
                <a:cs typeface="Times New Roman" panose="02020603050405020304" pitchFamily="18" charset="0"/>
              </a:rPr>
              <a:t>VLANINT1</a:t>
            </a:r>
            <a:r>
              <a:rPr lang="en-US" altLang="zh-CN" u="sng" dirty="0">
                <a:latin typeface="Times New Roman" panose="02020603050405020304" pitchFamily="18" charset="0"/>
                <a:cs typeface="Times New Roman" panose="02020603050405020304" pitchFamily="18" charset="0"/>
              </a:rPr>
              <a:t>, VLAN 1,  P5</a:t>
            </a:r>
          </a:p>
          <a:p>
            <a:pPr eaLnBrk="1" hangingPunct="1"/>
            <a:r>
              <a:rPr lang="en-US" altLang="zh-CN" u="sng" dirty="0">
                <a:latin typeface="Times New Roman" panose="02020603050405020304" pitchFamily="18" charset="0"/>
                <a:cs typeface="Times New Roman" panose="02020603050405020304" pitchFamily="18" charset="0"/>
              </a:rPr>
              <a:t>  MAC</a:t>
            </a:r>
            <a:r>
              <a:rPr lang="en-US" altLang="zh-CN" u="sng" baseline="-25000" dirty="0">
                <a:latin typeface="Times New Roman" panose="02020603050405020304" pitchFamily="18" charset="0"/>
                <a:cs typeface="Times New Roman" panose="02020603050405020304" pitchFamily="18" charset="0"/>
              </a:rPr>
              <a:t>VLANINT2</a:t>
            </a:r>
            <a:r>
              <a:rPr lang="en-US" altLang="zh-CN" u="sng" dirty="0">
                <a:latin typeface="Times New Roman" panose="02020603050405020304" pitchFamily="18" charset="0"/>
                <a:cs typeface="Times New Roman" panose="02020603050405020304" pitchFamily="18" charset="0"/>
              </a:rPr>
              <a:t>, VLAN 2,  P6  </a:t>
            </a:r>
          </a:p>
        </p:txBody>
      </p:sp>
      <p:sp>
        <p:nvSpPr>
          <p:cNvPr id="20" name="矩形 19"/>
          <p:cNvSpPr/>
          <p:nvPr/>
        </p:nvSpPr>
        <p:spPr bwMode="auto">
          <a:xfrm>
            <a:off x="4283968" y="4176504"/>
            <a:ext cx="3253006" cy="101566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路由表：</a:t>
            </a:r>
            <a:endParaRPr kumimoji="0" lang="en-US"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a:latin typeface="Times New Roman" panose="02020603050405020304" pitchFamily="18" charset="0"/>
                <a:cs typeface="Times New Roman" panose="02020603050405020304" pitchFamily="18" charset="0"/>
              </a:rPr>
              <a:t>192.168.1.0/24    VLANINT1</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a:latin typeface="Times New Roman" panose="02020603050405020304" pitchFamily="18" charset="0"/>
                <a:cs typeface="Times New Roman" panose="02020603050405020304" pitchFamily="18" charset="0"/>
              </a:rPr>
              <a:t>192.168.2.0/24    VLANINT2</a:t>
            </a:r>
          </a:p>
        </p:txBody>
      </p:sp>
      <p:sp>
        <p:nvSpPr>
          <p:cNvPr id="16" name="矩形 15"/>
          <p:cNvSpPr/>
          <p:nvPr/>
        </p:nvSpPr>
        <p:spPr>
          <a:xfrm>
            <a:off x="4140285" y="5353272"/>
            <a:ext cx="4937470" cy="1323439"/>
          </a:xfrm>
          <a:prstGeom prst="rect">
            <a:avLst/>
          </a:prstGeom>
        </p:spPr>
        <p:txBody>
          <a:bodyPr wrap="square">
            <a:spAutoFit/>
          </a:bodyPr>
          <a:lstStyle/>
          <a:p>
            <a:r>
              <a:rPr lang="zh-CN" altLang="en-US" dirty="0"/>
              <a:t>把三层交换机中的路由模块看做是一个路由器，该路由器有多个接口连到二层交换模块。</a:t>
            </a:r>
            <a:r>
              <a:rPr lang="en-US" altLang="zh-CN" b="1" dirty="0">
                <a:solidFill>
                  <a:srgbClr val="0070C0"/>
                </a:solidFill>
                <a:latin typeface="Times New Roman" panose="02020603050405020304" pitchFamily="18" charset="0"/>
                <a:cs typeface="Times New Roman" panose="02020603050405020304" pitchFamily="18" charset="0"/>
              </a:rPr>
              <a:t> MAC</a:t>
            </a:r>
            <a:r>
              <a:rPr lang="en-US" altLang="zh-CN" b="1" baseline="-25000" dirty="0">
                <a:solidFill>
                  <a:srgbClr val="0070C0"/>
                </a:solidFill>
                <a:latin typeface="Times New Roman" panose="02020603050405020304" pitchFamily="18" charset="0"/>
                <a:cs typeface="Times New Roman" panose="02020603050405020304" pitchFamily="18" charset="0"/>
              </a:rPr>
              <a:t>VLANINT1</a:t>
            </a:r>
            <a:r>
              <a:rPr lang="en-US" altLang="zh-CN" b="1" dirty="0">
                <a:solidFill>
                  <a:srgbClr val="0070C0"/>
                </a:solidFill>
                <a:latin typeface="Times New Roman" panose="02020603050405020304" pitchFamily="18" charset="0"/>
                <a:cs typeface="Times New Roman" panose="02020603050405020304" pitchFamily="18" charset="0"/>
              </a:rPr>
              <a:t> </a:t>
            </a:r>
            <a:r>
              <a:rPr lang="zh-CN" altLang="en-US" b="1" dirty="0">
                <a:solidFill>
                  <a:srgbClr val="0070C0"/>
                </a:solidFill>
                <a:latin typeface="Times New Roman" panose="02020603050405020304" pitchFamily="18" charset="0"/>
                <a:cs typeface="Times New Roman" panose="02020603050405020304" pitchFamily="18" charset="0"/>
              </a:rPr>
              <a:t>，</a:t>
            </a:r>
            <a:r>
              <a:rPr lang="en-US" altLang="zh-CN" b="1" dirty="0">
                <a:solidFill>
                  <a:srgbClr val="0070C0"/>
                </a:solidFill>
                <a:latin typeface="Times New Roman" panose="02020603050405020304" pitchFamily="18" charset="0"/>
                <a:cs typeface="Times New Roman" panose="02020603050405020304" pitchFamily="18" charset="0"/>
              </a:rPr>
              <a:t>MAC</a:t>
            </a:r>
            <a:r>
              <a:rPr lang="en-US" altLang="zh-CN" b="1" baseline="-25000" dirty="0">
                <a:solidFill>
                  <a:srgbClr val="0070C0"/>
                </a:solidFill>
                <a:latin typeface="Times New Roman" panose="02020603050405020304" pitchFamily="18" charset="0"/>
                <a:cs typeface="Times New Roman" panose="02020603050405020304" pitchFamily="18" charset="0"/>
              </a:rPr>
              <a:t>VLANINT2</a:t>
            </a:r>
            <a:r>
              <a:rPr lang="zh-CN" altLang="en-US" dirty="0"/>
              <a:t>是路由器的两个链路层</a:t>
            </a:r>
            <a:r>
              <a:rPr lang="en-US" altLang="zh-CN" dirty="0"/>
              <a:t>MAC</a:t>
            </a:r>
            <a:r>
              <a:rPr lang="zh-CN" altLang="en-US" dirty="0"/>
              <a:t>地址。</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1"/>
          <p:cNvSpPr>
            <a:spLocks noChangeArrowheads="1"/>
          </p:cNvSpPr>
          <p:nvPr/>
        </p:nvSpPr>
        <p:spPr bwMode="auto">
          <a:xfrm>
            <a:off x="539552" y="1052736"/>
            <a:ext cx="3600399"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en-US" altLang="zh-CN" sz="2400" b="1" dirty="0">
                <a:solidFill>
                  <a:srgbClr val="4D4D4D"/>
                </a:solidFill>
                <a:latin typeface="-apple-system"/>
              </a:rPr>
              <a:t>A</a:t>
            </a:r>
            <a:r>
              <a:rPr lang="zh-CN" altLang="en-US" sz="2400" b="1" dirty="0">
                <a:solidFill>
                  <a:srgbClr val="4D4D4D"/>
                </a:solidFill>
                <a:latin typeface="-apple-system"/>
              </a:rPr>
              <a:t>访问</a:t>
            </a:r>
            <a:r>
              <a:rPr lang="en-US" altLang="zh-CN" sz="2400" b="1" dirty="0">
                <a:solidFill>
                  <a:srgbClr val="4D4D4D"/>
                </a:solidFill>
                <a:latin typeface="-apple-system"/>
              </a:rPr>
              <a:t>B</a:t>
            </a:r>
            <a:r>
              <a:rPr lang="zh-CN" altLang="en-US" sz="2400" b="1" dirty="0">
                <a:solidFill>
                  <a:srgbClr val="4D4D4D"/>
                </a:solidFill>
                <a:latin typeface="-apple-system"/>
              </a:rPr>
              <a:t>：直接交付。</a:t>
            </a:r>
            <a:endParaRPr lang="zh-CN" altLang="en-US" sz="2400" dirty="0"/>
          </a:p>
        </p:txBody>
      </p:sp>
    </p:spTree>
    <p:extLst>
      <p:ext uri="{BB962C8B-B14F-4D97-AF65-F5344CB8AC3E}">
        <p14:creationId xmlns:p14="http://schemas.microsoft.com/office/powerpoint/2010/main" val="1512134598"/>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1"/>
          <p:cNvSpPr>
            <a:spLocks noChangeArrowheads="1"/>
          </p:cNvSpPr>
          <p:nvPr/>
        </p:nvSpPr>
        <p:spPr bwMode="auto">
          <a:xfrm>
            <a:off x="539552" y="1052736"/>
            <a:ext cx="460851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en-US" altLang="zh-CN" sz="2400" b="1" dirty="0">
                <a:solidFill>
                  <a:srgbClr val="4D4D4D"/>
                </a:solidFill>
                <a:latin typeface="-apple-system"/>
              </a:rPr>
              <a:t>A</a:t>
            </a:r>
            <a:r>
              <a:rPr lang="zh-CN" altLang="en-US" sz="2400" b="1" dirty="0">
                <a:solidFill>
                  <a:srgbClr val="4D4D4D"/>
                </a:solidFill>
                <a:latin typeface="-apple-system"/>
              </a:rPr>
              <a:t>访问</a:t>
            </a:r>
            <a:r>
              <a:rPr lang="en-US" altLang="zh-CN" sz="2400" b="1" dirty="0">
                <a:solidFill>
                  <a:srgbClr val="4D4D4D"/>
                </a:solidFill>
                <a:latin typeface="-apple-system"/>
              </a:rPr>
              <a:t>C</a:t>
            </a:r>
            <a:r>
              <a:rPr lang="zh-CN" altLang="en-US" sz="2400" b="1" dirty="0">
                <a:solidFill>
                  <a:srgbClr val="4D4D4D"/>
                </a:solidFill>
                <a:latin typeface="-apple-system"/>
              </a:rPr>
              <a:t>：</a:t>
            </a:r>
            <a:endParaRPr lang="zh-CN" altLang="en-US" sz="2400" dirty="0"/>
          </a:p>
        </p:txBody>
      </p:sp>
      <p:sp>
        <p:nvSpPr>
          <p:cNvPr id="2" name="矩形 1"/>
          <p:cNvSpPr/>
          <p:nvPr/>
        </p:nvSpPr>
        <p:spPr>
          <a:xfrm>
            <a:off x="519590" y="2492896"/>
            <a:ext cx="7730044" cy="3194721"/>
          </a:xfrm>
          <a:prstGeom prst="rect">
            <a:avLst/>
          </a:prstGeom>
        </p:spPr>
        <p:txBody>
          <a:bodyPr wrap="square">
            <a:spAutoFit/>
          </a:bodyPr>
          <a:lstStyle/>
          <a:p>
            <a:pPr marL="342900" indent="-342900">
              <a:lnSpc>
                <a:spcPct val="120000"/>
              </a:lnSpc>
              <a:buFont typeface="Wingdings" panose="05000000000000000000" pitchFamily="2" charset="2"/>
              <a:buChar char="ü"/>
            </a:pPr>
            <a:r>
              <a:rPr lang="zh-CN" altLang="en-US" sz="2400" b="1" dirty="0">
                <a:solidFill>
                  <a:srgbClr val="4D4D4D"/>
                </a:solidFill>
                <a:latin typeface="-apple-system"/>
              </a:rPr>
              <a:t>首先</a:t>
            </a:r>
            <a:r>
              <a:rPr lang="en-US" altLang="zh-CN" sz="2400" b="1" dirty="0">
                <a:solidFill>
                  <a:srgbClr val="4D4D4D"/>
                </a:solidFill>
                <a:latin typeface="-apple-system"/>
              </a:rPr>
              <a:t>A</a:t>
            </a:r>
            <a:r>
              <a:rPr lang="zh-CN" altLang="en-US" sz="2400" b="1" dirty="0">
                <a:solidFill>
                  <a:srgbClr val="4D4D4D"/>
                </a:solidFill>
                <a:latin typeface="-apple-system"/>
              </a:rPr>
              <a:t>发送到二层交换模块；</a:t>
            </a:r>
            <a:endParaRPr lang="en-US" altLang="zh-CN" sz="2400" b="1" dirty="0">
              <a:solidFill>
                <a:srgbClr val="4D4D4D"/>
              </a:solidFill>
              <a:latin typeface="-apple-system"/>
            </a:endParaRPr>
          </a:p>
          <a:p>
            <a:pPr marL="342900" indent="-342900">
              <a:lnSpc>
                <a:spcPct val="120000"/>
              </a:lnSpc>
              <a:buFont typeface="Wingdings" panose="05000000000000000000" pitchFamily="2" charset="2"/>
              <a:buChar char="ü"/>
            </a:pPr>
            <a:r>
              <a:rPr lang="zh-CN" altLang="en-US" sz="2400" b="1" dirty="0">
                <a:solidFill>
                  <a:srgbClr val="4D4D4D"/>
                </a:solidFill>
                <a:latin typeface="-apple-system"/>
              </a:rPr>
              <a:t>二层交换模块通过</a:t>
            </a:r>
            <a:r>
              <a:rPr lang="en-US" altLang="zh-CN" sz="2400" b="1" dirty="0">
                <a:solidFill>
                  <a:srgbClr val="4D4D4D"/>
                </a:solidFill>
                <a:latin typeface="-apple-system"/>
              </a:rPr>
              <a:t>MAC</a:t>
            </a:r>
            <a:r>
              <a:rPr lang="en-US" altLang="zh-CN" sz="2400" b="1" baseline="-25000" dirty="0">
                <a:solidFill>
                  <a:srgbClr val="4D4D4D"/>
                </a:solidFill>
                <a:latin typeface="-apple-system"/>
              </a:rPr>
              <a:t>VLANINT1</a:t>
            </a:r>
            <a:r>
              <a:rPr lang="zh-CN" altLang="en-US" sz="2400" b="1" dirty="0">
                <a:solidFill>
                  <a:srgbClr val="4D4D4D"/>
                </a:solidFill>
                <a:latin typeface="-apple-system"/>
              </a:rPr>
              <a:t>和</a:t>
            </a:r>
            <a:r>
              <a:rPr lang="en-US" altLang="zh-CN" sz="2400" b="1" dirty="0">
                <a:solidFill>
                  <a:srgbClr val="4D4D4D"/>
                </a:solidFill>
                <a:latin typeface="-apple-system"/>
              </a:rPr>
              <a:t>VLAN 1</a:t>
            </a:r>
            <a:r>
              <a:rPr lang="zh-CN" altLang="en-US" sz="2400" b="1" dirty="0">
                <a:solidFill>
                  <a:srgbClr val="4D4D4D"/>
                </a:solidFill>
                <a:latin typeface="-apple-system"/>
              </a:rPr>
              <a:t>标记 查找转发给路由器；去掉</a:t>
            </a:r>
            <a:r>
              <a:rPr lang="en-US" altLang="zh-CN" sz="2400" b="1" dirty="0">
                <a:solidFill>
                  <a:srgbClr val="4D4D4D"/>
                </a:solidFill>
                <a:latin typeface="-apple-system"/>
              </a:rPr>
              <a:t>VLAN 1 </a:t>
            </a:r>
            <a:r>
              <a:rPr lang="zh-CN" altLang="en-US" sz="2400" b="1" dirty="0">
                <a:solidFill>
                  <a:srgbClr val="4D4D4D"/>
                </a:solidFill>
                <a:latin typeface="-apple-system"/>
              </a:rPr>
              <a:t>标记；</a:t>
            </a:r>
            <a:endParaRPr lang="en-US" altLang="zh-CN" sz="2400" b="1" dirty="0">
              <a:solidFill>
                <a:srgbClr val="4D4D4D"/>
              </a:solidFill>
              <a:latin typeface="-apple-system"/>
            </a:endParaRPr>
          </a:p>
          <a:p>
            <a:pPr marL="342900" indent="-342900">
              <a:lnSpc>
                <a:spcPct val="120000"/>
              </a:lnSpc>
              <a:buFont typeface="Wingdings" panose="05000000000000000000" pitchFamily="2" charset="2"/>
              <a:buChar char="ü"/>
            </a:pPr>
            <a:r>
              <a:rPr lang="zh-CN" altLang="en-US" sz="2400" b="1" dirty="0">
                <a:solidFill>
                  <a:srgbClr val="4D4D4D"/>
                </a:solidFill>
                <a:latin typeface="-apple-system"/>
              </a:rPr>
              <a:t>进入路由器；</a:t>
            </a:r>
            <a:endParaRPr lang="en-US" altLang="zh-CN" sz="2400" b="1" dirty="0">
              <a:solidFill>
                <a:srgbClr val="4D4D4D"/>
              </a:solidFill>
              <a:latin typeface="-apple-system"/>
            </a:endParaRPr>
          </a:p>
          <a:p>
            <a:pPr marL="342900" indent="-342900">
              <a:lnSpc>
                <a:spcPct val="120000"/>
              </a:lnSpc>
              <a:buFont typeface="Wingdings" panose="05000000000000000000" pitchFamily="2" charset="2"/>
              <a:buChar char="ü"/>
            </a:pPr>
            <a:r>
              <a:rPr lang="zh-CN" altLang="en-US" sz="2400" b="1" dirty="0">
                <a:solidFill>
                  <a:srgbClr val="4D4D4D"/>
                </a:solidFill>
                <a:latin typeface="-apple-system"/>
              </a:rPr>
              <a:t>路由；</a:t>
            </a:r>
            <a:endParaRPr lang="en-US" altLang="zh-CN" sz="2400" b="1" dirty="0">
              <a:solidFill>
                <a:srgbClr val="4D4D4D"/>
              </a:solidFill>
              <a:latin typeface="-apple-system"/>
            </a:endParaRPr>
          </a:p>
          <a:p>
            <a:pPr marL="342900" indent="-342900">
              <a:lnSpc>
                <a:spcPct val="120000"/>
              </a:lnSpc>
              <a:buFont typeface="Wingdings" panose="05000000000000000000" pitchFamily="2" charset="2"/>
              <a:buChar char="ü"/>
            </a:pPr>
            <a:r>
              <a:rPr lang="zh-CN" altLang="en-US" sz="2400" b="1" dirty="0">
                <a:solidFill>
                  <a:srgbClr val="4D4D4D"/>
                </a:solidFill>
                <a:latin typeface="-apple-system"/>
              </a:rPr>
              <a:t>从</a:t>
            </a:r>
            <a:r>
              <a:rPr lang="en-US" altLang="zh-CN" sz="2400" b="1" dirty="0">
                <a:solidFill>
                  <a:srgbClr val="4D4D4D"/>
                </a:solidFill>
                <a:latin typeface="-apple-system"/>
              </a:rPr>
              <a:t>MAC</a:t>
            </a:r>
            <a:r>
              <a:rPr lang="en-US" altLang="zh-CN" sz="2400" b="1" baseline="-25000" dirty="0">
                <a:solidFill>
                  <a:srgbClr val="4D4D4D"/>
                </a:solidFill>
                <a:latin typeface="-apple-system"/>
              </a:rPr>
              <a:t>VLANINT2</a:t>
            </a:r>
            <a:r>
              <a:rPr lang="zh-CN" altLang="en-US" sz="2400" b="1" dirty="0">
                <a:solidFill>
                  <a:srgbClr val="4D4D4D"/>
                </a:solidFill>
                <a:latin typeface="-apple-system"/>
              </a:rPr>
              <a:t>出，带上</a:t>
            </a:r>
            <a:r>
              <a:rPr lang="en-US" altLang="zh-CN" sz="2400" b="1" dirty="0">
                <a:solidFill>
                  <a:srgbClr val="4D4D4D"/>
                </a:solidFill>
                <a:latin typeface="-apple-system"/>
              </a:rPr>
              <a:t>VLAN 2 </a:t>
            </a:r>
            <a:r>
              <a:rPr lang="zh-CN" altLang="en-US" sz="2400" b="1" dirty="0">
                <a:solidFill>
                  <a:srgbClr val="4D4D4D"/>
                </a:solidFill>
                <a:latin typeface="-apple-system"/>
              </a:rPr>
              <a:t>标记；</a:t>
            </a:r>
            <a:endParaRPr lang="en-US" altLang="zh-CN" sz="2400" b="1" dirty="0">
              <a:solidFill>
                <a:srgbClr val="4D4D4D"/>
              </a:solidFill>
              <a:latin typeface="-apple-system"/>
            </a:endParaRPr>
          </a:p>
          <a:p>
            <a:pPr marL="342900" indent="-342900">
              <a:lnSpc>
                <a:spcPct val="120000"/>
              </a:lnSpc>
              <a:buFont typeface="Wingdings" panose="05000000000000000000" pitchFamily="2" charset="2"/>
              <a:buChar char="ü"/>
            </a:pPr>
            <a:r>
              <a:rPr lang="zh-CN" altLang="en-US" sz="2400" b="1" dirty="0">
                <a:solidFill>
                  <a:srgbClr val="4D4D4D"/>
                </a:solidFill>
                <a:latin typeface="-apple-system"/>
              </a:rPr>
              <a:t>进入二层交换，通过</a:t>
            </a:r>
            <a:r>
              <a:rPr lang="en-US" altLang="zh-CN" sz="2400" b="1" dirty="0">
                <a:solidFill>
                  <a:srgbClr val="4D4D4D"/>
                </a:solidFill>
                <a:latin typeface="-apple-system"/>
              </a:rPr>
              <a:t>MAC</a:t>
            </a:r>
            <a:r>
              <a:rPr lang="en-US" altLang="zh-CN" sz="2400" b="1" baseline="-25000" dirty="0">
                <a:solidFill>
                  <a:srgbClr val="4D4D4D"/>
                </a:solidFill>
                <a:latin typeface="-apple-system"/>
              </a:rPr>
              <a:t>C</a:t>
            </a:r>
            <a:r>
              <a:rPr lang="zh-CN" altLang="en-US" sz="2400" b="1" dirty="0">
                <a:solidFill>
                  <a:srgbClr val="4D4D4D"/>
                </a:solidFill>
                <a:latin typeface="-apple-system"/>
              </a:rPr>
              <a:t>和</a:t>
            </a:r>
            <a:r>
              <a:rPr lang="en-US" altLang="zh-CN" sz="2400" b="1" dirty="0">
                <a:solidFill>
                  <a:srgbClr val="4D4D4D"/>
                </a:solidFill>
                <a:latin typeface="-apple-system"/>
              </a:rPr>
              <a:t>VLAN 2</a:t>
            </a:r>
            <a:r>
              <a:rPr lang="zh-CN" altLang="en-US" sz="2400" b="1" dirty="0">
                <a:solidFill>
                  <a:srgbClr val="4D4D4D"/>
                </a:solidFill>
                <a:latin typeface="-apple-system"/>
              </a:rPr>
              <a:t>查询交换表。</a:t>
            </a:r>
            <a:endParaRPr lang="zh-CN" altLang="en-US" sz="2400" dirty="0"/>
          </a:p>
        </p:txBody>
      </p:sp>
      <p:sp>
        <p:nvSpPr>
          <p:cNvPr id="6" name="矩形 2"/>
          <p:cNvSpPr>
            <a:spLocks noChangeArrowheads="1"/>
          </p:cNvSpPr>
          <p:nvPr/>
        </p:nvSpPr>
        <p:spPr bwMode="auto">
          <a:xfrm>
            <a:off x="519590" y="1838447"/>
            <a:ext cx="8424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dirty="0">
                <a:solidFill>
                  <a:srgbClr val="4D4D4D"/>
                </a:solidFill>
                <a:latin typeface="-apple-system"/>
              </a:rPr>
              <a:t>经过“发送方→交换模块→路由模块→交换模块→接收方”这样的流程。</a:t>
            </a:r>
            <a:endParaRPr lang="zh-CN" altLang="en-US" dirty="0"/>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矩形 3"/>
          <p:cNvSpPr>
            <a:spLocks noChangeArrowheads="1"/>
          </p:cNvSpPr>
          <p:nvPr/>
        </p:nvSpPr>
        <p:spPr bwMode="auto">
          <a:xfrm>
            <a:off x="468313" y="1012825"/>
            <a:ext cx="5776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sz="2800" b="1">
                <a:solidFill>
                  <a:srgbClr val="4D4D4D"/>
                </a:solidFill>
                <a:latin typeface="-apple-system"/>
              </a:rPr>
              <a:t>路由器和交换机配合构建</a:t>
            </a:r>
            <a:r>
              <a:rPr lang="en-US" altLang="zh-CN" sz="2800" b="1">
                <a:solidFill>
                  <a:srgbClr val="4D4D4D"/>
                </a:solidFill>
                <a:latin typeface="-apple-system"/>
              </a:rPr>
              <a:t>LAN</a:t>
            </a:r>
            <a:r>
              <a:rPr lang="zh-CN" altLang="en-US" sz="2800" b="1">
                <a:solidFill>
                  <a:srgbClr val="4D4D4D"/>
                </a:solidFill>
                <a:latin typeface="-apple-system"/>
              </a:rPr>
              <a:t>的实例</a:t>
            </a:r>
            <a:endParaRPr lang="zh-CN" altLang="en-US" sz="2800"/>
          </a:p>
        </p:txBody>
      </p:sp>
      <p:sp>
        <p:nvSpPr>
          <p:cNvPr id="75779" name="矩形 5"/>
          <p:cNvSpPr>
            <a:spLocks noChangeArrowheads="1"/>
          </p:cNvSpPr>
          <p:nvPr/>
        </p:nvSpPr>
        <p:spPr bwMode="auto">
          <a:xfrm>
            <a:off x="323529" y="1732042"/>
            <a:ext cx="871296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just"/>
            <a:r>
              <a:rPr lang="zh-CN" altLang="en-US" sz="2200" dirty="0">
                <a:solidFill>
                  <a:srgbClr val="4D4D4D"/>
                </a:solidFill>
                <a:latin typeface="-apple-system"/>
              </a:rPr>
              <a:t>利用在各楼层配置的二层交换机定义</a:t>
            </a:r>
            <a:r>
              <a:rPr lang="en-US" altLang="zh-CN" sz="2200" dirty="0">
                <a:solidFill>
                  <a:srgbClr val="4D4D4D"/>
                </a:solidFill>
                <a:latin typeface="-apple-system"/>
              </a:rPr>
              <a:t>VLAN</a:t>
            </a:r>
            <a:r>
              <a:rPr lang="zh-CN" altLang="en-US" sz="2200" dirty="0">
                <a:solidFill>
                  <a:srgbClr val="4D4D4D"/>
                </a:solidFill>
                <a:latin typeface="-apple-system"/>
              </a:rPr>
              <a:t>，连接</a:t>
            </a:r>
            <a:r>
              <a:rPr lang="en-US" altLang="zh-CN" sz="2200" dirty="0">
                <a:solidFill>
                  <a:srgbClr val="4D4D4D"/>
                </a:solidFill>
                <a:latin typeface="-apple-system"/>
              </a:rPr>
              <a:t>TCP/IP</a:t>
            </a:r>
            <a:r>
              <a:rPr lang="zh-CN" altLang="en-US" sz="2200" dirty="0">
                <a:solidFill>
                  <a:srgbClr val="4D4D4D"/>
                </a:solidFill>
                <a:latin typeface="-apple-system"/>
              </a:rPr>
              <a:t>客户计算机。各楼层间的</a:t>
            </a:r>
            <a:r>
              <a:rPr lang="en-US" altLang="zh-CN" sz="2200" dirty="0">
                <a:solidFill>
                  <a:srgbClr val="4D4D4D"/>
                </a:solidFill>
                <a:latin typeface="-apple-system"/>
              </a:rPr>
              <a:t>VLAN</a:t>
            </a:r>
            <a:r>
              <a:rPr lang="zh-CN" altLang="en-US" sz="2200" dirty="0">
                <a:solidFill>
                  <a:srgbClr val="4D4D4D"/>
                </a:solidFill>
                <a:latin typeface="-apple-system"/>
              </a:rPr>
              <a:t>间通信，利用三层交换机的高速路由加以实现。如果网络环境要求高可靠性，还可以考虑冗余配置三层交换机。</a:t>
            </a:r>
          </a:p>
        </p:txBody>
      </p:sp>
      <p:sp>
        <p:nvSpPr>
          <p:cNvPr id="75780" name="矩形 6"/>
          <p:cNvSpPr>
            <a:spLocks noChangeArrowheads="1"/>
          </p:cNvSpPr>
          <p:nvPr/>
        </p:nvSpPr>
        <p:spPr bwMode="auto">
          <a:xfrm>
            <a:off x="250825" y="2840038"/>
            <a:ext cx="3313113"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dirty="0">
                <a:solidFill>
                  <a:srgbClr val="4D4D4D"/>
                </a:solidFill>
                <a:latin typeface="-apple-system"/>
              </a:rPr>
              <a:t> </a:t>
            </a:r>
          </a:p>
          <a:p>
            <a:pPr algn="just"/>
            <a:r>
              <a:rPr lang="zh-CN" altLang="en-US" dirty="0">
                <a:solidFill>
                  <a:srgbClr val="4D4D4D"/>
                </a:solidFill>
                <a:latin typeface="-apple-system"/>
              </a:rPr>
              <a:t>与</a:t>
            </a:r>
            <a:r>
              <a:rPr lang="en-US" altLang="zh-CN" dirty="0">
                <a:solidFill>
                  <a:srgbClr val="4D4D4D"/>
                </a:solidFill>
                <a:latin typeface="-apple-system"/>
              </a:rPr>
              <a:t>WAN</a:t>
            </a:r>
            <a:r>
              <a:rPr lang="zh-CN" altLang="en-US" dirty="0">
                <a:solidFill>
                  <a:srgbClr val="4D4D4D"/>
                </a:solidFill>
                <a:latin typeface="-apple-system"/>
              </a:rPr>
              <a:t>的连接，则通过带有各种网络接口的路由器进行。并且，通过路由器的数据包过滤等功能实现网络安全。此外，使用路由器还能支持</a:t>
            </a:r>
            <a:r>
              <a:rPr lang="en-US" altLang="zh-CN" dirty="0">
                <a:solidFill>
                  <a:srgbClr val="4D4D4D"/>
                </a:solidFill>
                <a:latin typeface="-apple-system"/>
              </a:rPr>
              <a:t>Novell Netware</a:t>
            </a:r>
            <a:r>
              <a:rPr lang="zh-CN" altLang="en-US" dirty="0">
                <a:solidFill>
                  <a:srgbClr val="4D4D4D"/>
                </a:solidFill>
                <a:latin typeface="-apple-system"/>
              </a:rPr>
              <a:t>等</a:t>
            </a:r>
            <a:r>
              <a:rPr lang="en-US" altLang="zh-CN" dirty="0">
                <a:solidFill>
                  <a:srgbClr val="4D4D4D"/>
                </a:solidFill>
                <a:latin typeface="-apple-system"/>
              </a:rPr>
              <a:t>TCP/IP</a:t>
            </a:r>
            <a:r>
              <a:rPr lang="zh-CN" altLang="en-US" dirty="0">
                <a:solidFill>
                  <a:srgbClr val="4D4D4D"/>
                </a:solidFill>
                <a:latin typeface="-apple-system"/>
              </a:rPr>
              <a:t>之外的网络。</a:t>
            </a:r>
          </a:p>
        </p:txBody>
      </p:sp>
      <p:pic>
        <p:nvPicPr>
          <p:cNvPr id="75781"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2840038"/>
            <a:ext cx="5400675" cy="379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554701" y="2885608"/>
            <a:ext cx="5955615" cy="2304256"/>
          </a:xfrm>
          <a:prstGeom prst="rect">
            <a:avLst/>
          </a:prstGeom>
        </p:spPr>
      </p:pic>
      <p:sp>
        <p:nvSpPr>
          <p:cNvPr id="3" name="矩形 2"/>
          <p:cNvSpPr/>
          <p:nvPr/>
        </p:nvSpPr>
        <p:spPr>
          <a:xfrm>
            <a:off x="539552" y="1105363"/>
            <a:ext cx="1266693" cy="461665"/>
          </a:xfrm>
          <a:prstGeom prst="rect">
            <a:avLst/>
          </a:prstGeom>
        </p:spPr>
        <p:txBody>
          <a:bodyPr wrap="none">
            <a:spAutoFit/>
          </a:bodyPr>
          <a:lstStyle/>
          <a:p>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情景</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p>
        </p:txBody>
      </p:sp>
      <p:sp>
        <p:nvSpPr>
          <p:cNvPr id="4" name="矩形 3"/>
          <p:cNvSpPr/>
          <p:nvPr/>
        </p:nvSpPr>
        <p:spPr>
          <a:xfrm>
            <a:off x="451030" y="1772816"/>
            <a:ext cx="8441450" cy="978729"/>
          </a:xfrm>
          <a:prstGeom prst="rect">
            <a:avLst/>
          </a:prstGeom>
        </p:spPr>
        <p:txBody>
          <a:bodyPr wrap="square">
            <a:spAutoFit/>
          </a:bodyPr>
          <a:lstStyle/>
          <a:p>
            <a:pPr>
              <a:lnSpc>
                <a:spcPct val="120000"/>
              </a:lnSpc>
            </a:pP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      在一个公司内，有多个部门的计算机连接到一台交换机上构成单位内部网络。</a:t>
            </a:r>
            <a:endParaRPr lang="zh-CN" altLang="en-US" sz="2400" dirty="0"/>
          </a:p>
        </p:txBody>
      </p:sp>
      <p:sp>
        <p:nvSpPr>
          <p:cNvPr id="6" name="矩形 5"/>
          <p:cNvSpPr/>
          <p:nvPr/>
        </p:nvSpPr>
        <p:spPr>
          <a:xfrm>
            <a:off x="611560" y="5733256"/>
            <a:ext cx="7344816" cy="535531"/>
          </a:xfrm>
          <a:prstGeom prst="rect">
            <a:avLst/>
          </a:prstGeom>
        </p:spPr>
        <p:txBody>
          <a:bodyPr wrap="square">
            <a:spAutoFit/>
          </a:bodyPr>
          <a:lstStyle/>
          <a:p>
            <a:pPr>
              <a:lnSpc>
                <a:spcPct val="120000"/>
              </a:lnSpc>
            </a:pP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各部门之间不希望更多的跨部门的广播数据帧干扰。</a:t>
            </a:r>
            <a:endParaRPr lang="zh-CN" altLang="en-US" sz="2400" dirty="0"/>
          </a:p>
        </p:txBody>
      </p:sp>
      <p:sp>
        <p:nvSpPr>
          <p:cNvPr id="5" name="椭圆 4"/>
          <p:cNvSpPr/>
          <p:nvPr/>
        </p:nvSpPr>
        <p:spPr bwMode="auto">
          <a:xfrm>
            <a:off x="1259632" y="4149080"/>
            <a:ext cx="3168352" cy="1224136"/>
          </a:xfrm>
          <a:prstGeom prst="ellipse">
            <a:avLst/>
          </a:prstGeom>
          <a:solidFill>
            <a:srgbClr val="00B0F0">
              <a:alpha val="29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p:txBody>
      </p:sp>
      <p:sp>
        <p:nvSpPr>
          <p:cNvPr id="8" name="椭圆 7"/>
          <p:cNvSpPr/>
          <p:nvPr/>
        </p:nvSpPr>
        <p:spPr bwMode="auto">
          <a:xfrm>
            <a:off x="4549312" y="4156466"/>
            <a:ext cx="3168352" cy="1224136"/>
          </a:xfrm>
          <a:prstGeom prst="ellipse">
            <a:avLst/>
          </a:prstGeom>
          <a:solidFill>
            <a:srgbClr val="FFC000">
              <a:alpha val="25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p:txBody>
      </p:sp>
    </p:spTree>
    <p:extLst>
      <p:ext uri="{BB962C8B-B14F-4D97-AF65-F5344CB8AC3E}">
        <p14:creationId xmlns:p14="http://schemas.microsoft.com/office/powerpoint/2010/main" val="66475329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1105363"/>
            <a:ext cx="1266693" cy="461665"/>
          </a:xfrm>
          <a:prstGeom prst="rect">
            <a:avLst/>
          </a:prstGeom>
        </p:spPr>
        <p:txBody>
          <a:bodyPr wrap="none">
            <a:spAutoFit/>
          </a:bodyPr>
          <a:lstStyle/>
          <a:p>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情景</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p>
        </p:txBody>
      </p:sp>
      <p:sp>
        <p:nvSpPr>
          <p:cNvPr id="4" name="矩形 3"/>
          <p:cNvSpPr/>
          <p:nvPr/>
        </p:nvSpPr>
        <p:spPr>
          <a:xfrm>
            <a:off x="451030" y="1772816"/>
            <a:ext cx="8441450" cy="929742"/>
          </a:xfrm>
          <a:prstGeom prst="rect">
            <a:avLst/>
          </a:prstGeom>
        </p:spPr>
        <p:txBody>
          <a:bodyPr wrap="square">
            <a:spAutoFit/>
          </a:bodyPr>
          <a:lstStyle/>
          <a:p>
            <a:pPr>
              <a:lnSpc>
                <a:spcPct val="120000"/>
              </a:lnSpc>
            </a:pP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      在一个较大的公司内，通过多个交换机互联构成单位内部网络。</a:t>
            </a:r>
            <a:endParaRPr lang="zh-CN" altLang="en-US" sz="2400" dirty="0"/>
          </a:p>
        </p:txBody>
      </p:sp>
      <p:sp>
        <p:nvSpPr>
          <p:cNvPr id="6" name="矩形 5"/>
          <p:cNvSpPr/>
          <p:nvPr/>
        </p:nvSpPr>
        <p:spPr>
          <a:xfrm>
            <a:off x="6476292" y="3274194"/>
            <a:ext cx="2664296" cy="2751522"/>
          </a:xfrm>
          <a:prstGeom prst="rect">
            <a:avLst/>
          </a:prstGeom>
        </p:spPr>
        <p:txBody>
          <a:bodyPr wrap="square">
            <a:spAutoFit/>
          </a:bodyPr>
          <a:lstStyle/>
          <a:p>
            <a:pPr algn="just">
              <a:lnSpc>
                <a:spcPct val="120000"/>
              </a:lnSpc>
            </a:pP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      各部门内部的广播会影响到更多的其他部门。同时在内网产生较多的冗余流量。影响交换机的工作效率。</a:t>
            </a:r>
            <a:endParaRPr lang="zh-CN" altLang="en-US" sz="2400"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88" y="2702558"/>
            <a:ext cx="6276188" cy="3894794"/>
          </a:xfrm>
          <a:prstGeom prst="rect">
            <a:avLst/>
          </a:prstGeom>
        </p:spPr>
      </p:pic>
    </p:spTree>
    <p:extLst>
      <p:ext uri="{BB962C8B-B14F-4D97-AF65-F5344CB8AC3E}">
        <p14:creationId xmlns:p14="http://schemas.microsoft.com/office/powerpoint/2010/main" val="369236310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570" y="1700808"/>
            <a:ext cx="4968552" cy="427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矩形 9"/>
          <p:cNvSpPr>
            <a:spLocks noChangeArrowheads="1"/>
          </p:cNvSpPr>
          <p:nvPr/>
        </p:nvSpPr>
        <p:spPr bwMode="auto">
          <a:xfrm>
            <a:off x="5148064" y="1916832"/>
            <a:ext cx="3672408" cy="2702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just">
              <a:lnSpc>
                <a:spcPct val="120000"/>
              </a:lnSpc>
            </a:pPr>
            <a:r>
              <a:rPr lang="zh-CN" altLang="en-US" sz="2400" dirty="0">
                <a:solidFill>
                  <a:srgbClr val="4D4D4D"/>
                </a:solidFill>
                <a:latin typeface="-apple-system"/>
              </a:rPr>
              <a:t>在以太网中，必须在数据帧中指定目标</a:t>
            </a:r>
            <a:r>
              <a:rPr lang="en-US" altLang="zh-CN" sz="2400" dirty="0">
                <a:solidFill>
                  <a:srgbClr val="4D4D4D"/>
                </a:solidFill>
                <a:latin typeface="-apple-system"/>
              </a:rPr>
              <a:t>MAC</a:t>
            </a:r>
            <a:r>
              <a:rPr lang="zh-CN" altLang="en-US" sz="2400" dirty="0">
                <a:solidFill>
                  <a:srgbClr val="4D4D4D"/>
                </a:solidFill>
                <a:latin typeface="-apple-system"/>
              </a:rPr>
              <a:t>地址，因此计算机</a:t>
            </a:r>
            <a:r>
              <a:rPr lang="en-US" altLang="zh-CN" sz="2400" dirty="0">
                <a:solidFill>
                  <a:srgbClr val="4D4D4D"/>
                </a:solidFill>
                <a:latin typeface="-apple-system"/>
              </a:rPr>
              <a:t>A</a:t>
            </a:r>
            <a:r>
              <a:rPr lang="zh-CN" altLang="en-US" sz="2400" dirty="0">
                <a:solidFill>
                  <a:srgbClr val="4D4D4D"/>
                </a:solidFill>
                <a:latin typeface="-apple-system"/>
              </a:rPr>
              <a:t>必须先广播“</a:t>
            </a:r>
            <a:r>
              <a:rPr lang="en-US" altLang="zh-CN" sz="2400" dirty="0">
                <a:solidFill>
                  <a:srgbClr val="4D4D4D"/>
                </a:solidFill>
                <a:latin typeface="-apple-system"/>
              </a:rPr>
              <a:t>ARP</a:t>
            </a:r>
            <a:r>
              <a:rPr lang="zh-CN" altLang="en-US" sz="2400" dirty="0">
                <a:solidFill>
                  <a:srgbClr val="4D4D4D"/>
                </a:solidFill>
                <a:latin typeface="-apple-system"/>
              </a:rPr>
              <a:t>请求</a:t>
            </a:r>
            <a:r>
              <a:rPr lang="en-US" altLang="zh-CN" sz="2400" dirty="0">
                <a:solidFill>
                  <a:srgbClr val="4D4D4D"/>
                </a:solidFill>
                <a:latin typeface="-apple-system"/>
              </a:rPr>
              <a:t>(ARP Request)</a:t>
            </a:r>
            <a:r>
              <a:rPr lang="zh-CN" altLang="en-US" sz="2400" dirty="0">
                <a:solidFill>
                  <a:srgbClr val="4D4D4D"/>
                </a:solidFill>
                <a:latin typeface="-apple-system"/>
              </a:rPr>
              <a:t>”，来尝试获取计算机</a:t>
            </a:r>
            <a:r>
              <a:rPr lang="en-US" altLang="zh-CN" sz="2400" dirty="0">
                <a:solidFill>
                  <a:srgbClr val="4D4D4D"/>
                </a:solidFill>
                <a:latin typeface="-apple-system"/>
              </a:rPr>
              <a:t>B</a:t>
            </a:r>
            <a:r>
              <a:rPr lang="zh-CN" altLang="en-US" sz="2400" dirty="0">
                <a:solidFill>
                  <a:srgbClr val="4D4D4D"/>
                </a:solidFill>
                <a:latin typeface="-apple-system"/>
              </a:rPr>
              <a:t>的</a:t>
            </a:r>
            <a:r>
              <a:rPr lang="en-US" altLang="zh-CN" sz="2400" dirty="0">
                <a:solidFill>
                  <a:srgbClr val="4D4D4D"/>
                </a:solidFill>
                <a:latin typeface="-apple-system"/>
              </a:rPr>
              <a:t>MAC</a:t>
            </a:r>
            <a:r>
              <a:rPr lang="zh-CN" altLang="en-US" sz="2400" dirty="0">
                <a:solidFill>
                  <a:srgbClr val="4D4D4D"/>
                </a:solidFill>
                <a:latin typeface="-apple-system"/>
              </a:rPr>
              <a:t>地址。</a:t>
            </a:r>
            <a:endParaRPr lang="zh-CN" altLang="en-US" sz="2400" dirty="0"/>
          </a:p>
        </p:txBody>
      </p:sp>
      <p:sp>
        <p:nvSpPr>
          <p:cNvPr id="2" name="矩形 1"/>
          <p:cNvSpPr/>
          <p:nvPr/>
        </p:nvSpPr>
        <p:spPr>
          <a:xfrm>
            <a:off x="460768" y="1052736"/>
            <a:ext cx="4517583" cy="461665"/>
          </a:xfrm>
          <a:prstGeom prst="rect">
            <a:avLst/>
          </a:prstGeom>
        </p:spPr>
        <p:txBody>
          <a:bodyPr wrap="none">
            <a:spAutoFit/>
          </a:bodyPr>
          <a:lstStyle/>
          <a:p>
            <a:r>
              <a:rPr lang="zh-CN" altLang="en-US" sz="2400" b="1" dirty="0">
                <a:solidFill>
                  <a:srgbClr val="4D4D4D"/>
                </a:solidFill>
                <a:latin typeface="-apple-system"/>
              </a:rPr>
              <a:t>若计算机</a:t>
            </a:r>
            <a:r>
              <a:rPr lang="en-US" altLang="zh-CN" sz="2400" b="1" dirty="0">
                <a:solidFill>
                  <a:srgbClr val="4D4D4D"/>
                </a:solidFill>
                <a:latin typeface="-apple-system"/>
              </a:rPr>
              <a:t>A</a:t>
            </a:r>
            <a:r>
              <a:rPr lang="zh-CN" altLang="en-US" sz="2400" b="1" dirty="0">
                <a:solidFill>
                  <a:srgbClr val="4D4D4D"/>
                </a:solidFill>
                <a:latin typeface="-apple-system"/>
              </a:rPr>
              <a:t>需要与计算机</a:t>
            </a:r>
            <a:r>
              <a:rPr lang="en-US" altLang="zh-CN" sz="2400" b="1" dirty="0">
                <a:solidFill>
                  <a:srgbClr val="4D4D4D"/>
                </a:solidFill>
                <a:latin typeface="-apple-system"/>
              </a:rPr>
              <a:t>B</a:t>
            </a:r>
            <a:r>
              <a:rPr lang="zh-CN" altLang="en-US" sz="2400" b="1" dirty="0">
                <a:solidFill>
                  <a:srgbClr val="4D4D4D"/>
                </a:solidFill>
                <a:latin typeface="-apple-system"/>
              </a:rPr>
              <a:t>通信。</a:t>
            </a:r>
            <a:endParaRPr lang="zh-CN" altLang="en-US" sz="2400" dirty="0"/>
          </a:p>
        </p:txBody>
      </p:sp>
    </p:spTree>
    <p:extLst>
      <p:ext uri="{BB962C8B-B14F-4D97-AF65-F5344CB8AC3E}">
        <p14:creationId xmlns:p14="http://schemas.microsoft.com/office/powerpoint/2010/main" val="41673034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矩形 7"/>
          <p:cNvSpPr>
            <a:spLocks noChangeArrowheads="1"/>
          </p:cNvSpPr>
          <p:nvPr/>
        </p:nvSpPr>
        <p:spPr bwMode="auto">
          <a:xfrm>
            <a:off x="107950" y="981075"/>
            <a:ext cx="8964613" cy="1865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nSpc>
                <a:spcPct val="120000"/>
              </a:lnSpc>
            </a:pPr>
            <a:r>
              <a:rPr lang="zh-CN" altLang="en-US" sz="2400" dirty="0">
                <a:solidFill>
                  <a:srgbClr val="0070C0"/>
                </a:solidFill>
                <a:latin typeface="-apple-system"/>
              </a:rPr>
              <a:t>交换机</a:t>
            </a:r>
            <a:r>
              <a:rPr lang="en-US" altLang="zh-CN" sz="2400" dirty="0">
                <a:solidFill>
                  <a:srgbClr val="0070C0"/>
                </a:solidFill>
                <a:latin typeface="-apple-system"/>
              </a:rPr>
              <a:t>1</a:t>
            </a:r>
            <a:r>
              <a:rPr lang="zh-CN" altLang="en-US" sz="2400" dirty="0">
                <a:solidFill>
                  <a:srgbClr val="4D4D4D"/>
                </a:solidFill>
                <a:latin typeface="-apple-system"/>
              </a:rPr>
              <a:t>收到广播帧</a:t>
            </a:r>
            <a:r>
              <a:rPr lang="en-US" altLang="zh-CN" sz="2400" dirty="0">
                <a:solidFill>
                  <a:srgbClr val="4D4D4D"/>
                </a:solidFill>
                <a:latin typeface="-apple-system"/>
              </a:rPr>
              <a:t>(ARP</a:t>
            </a:r>
            <a:r>
              <a:rPr lang="zh-CN" altLang="en-US" sz="2400" dirty="0">
                <a:solidFill>
                  <a:srgbClr val="4D4D4D"/>
                </a:solidFill>
                <a:latin typeface="-apple-system"/>
              </a:rPr>
              <a:t>请求</a:t>
            </a:r>
            <a:r>
              <a:rPr lang="en-US" altLang="zh-CN" sz="2400" dirty="0">
                <a:solidFill>
                  <a:srgbClr val="4D4D4D"/>
                </a:solidFill>
                <a:latin typeface="-apple-system"/>
              </a:rPr>
              <a:t>)</a:t>
            </a:r>
            <a:r>
              <a:rPr lang="zh-CN" altLang="en-US" sz="2400" dirty="0">
                <a:solidFill>
                  <a:srgbClr val="4D4D4D"/>
                </a:solidFill>
                <a:latin typeface="-apple-system"/>
              </a:rPr>
              <a:t>后，会将它转发给除接收端口外的其他所有端口。接着，</a:t>
            </a:r>
            <a:r>
              <a:rPr lang="zh-CN" altLang="en-US" sz="2400" dirty="0">
                <a:solidFill>
                  <a:srgbClr val="0070C0"/>
                </a:solidFill>
                <a:latin typeface="-apple-system"/>
              </a:rPr>
              <a:t>交换机</a:t>
            </a:r>
            <a:r>
              <a:rPr lang="en-US" altLang="zh-CN" sz="2400" dirty="0">
                <a:solidFill>
                  <a:srgbClr val="0070C0"/>
                </a:solidFill>
                <a:latin typeface="-apple-system"/>
              </a:rPr>
              <a:t>2</a:t>
            </a:r>
            <a:r>
              <a:rPr lang="zh-CN" altLang="en-US" sz="2400" dirty="0">
                <a:solidFill>
                  <a:srgbClr val="4D4D4D"/>
                </a:solidFill>
                <a:latin typeface="-apple-system"/>
              </a:rPr>
              <a:t>收到广播帧后也会洪泛。</a:t>
            </a:r>
            <a:r>
              <a:rPr lang="zh-CN" altLang="en-US" sz="2400" dirty="0">
                <a:solidFill>
                  <a:srgbClr val="0070C0"/>
                </a:solidFill>
                <a:latin typeface="-apple-system"/>
              </a:rPr>
              <a:t>交换机</a:t>
            </a:r>
            <a:r>
              <a:rPr lang="en-US" altLang="zh-CN" sz="2400" dirty="0">
                <a:solidFill>
                  <a:srgbClr val="0070C0"/>
                </a:solidFill>
                <a:latin typeface="-apple-system"/>
              </a:rPr>
              <a:t>3</a:t>
            </a:r>
            <a:r>
              <a:rPr lang="zh-CN" altLang="en-US" sz="2400" dirty="0">
                <a:solidFill>
                  <a:srgbClr val="0070C0"/>
                </a:solidFill>
                <a:latin typeface="-apple-system"/>
              </a:rPr>
              <a:t>、</a:t>
            </a:r>
            <a:r>
              <a:rPr lang="en-US" altLang="zh-CN" sz="2400" dirty="0">
                <a:solidFill>
                  <a:srgbClr val="0070C0"/>
                </a:solidFill>
                <a:latin typeface="-apple-system"/>
              </a:rPr>
              <a:t>4</a:t>
            </a:r>
            <a:r>
              <a:rPr lang="zh-CN" altLang="en-US" sz="2400" dirty="0">
                <a:solidFill>
                  <a:srgbClr val="0070C0"/>
                </a:solidFill>
                <a:latin typeface="-apple-system"/>
              </a:rPr>
              <a:t>、</a:t>
            </a:r>
            <a:r>
              <a:rPr lang="en-US" altLang="zh-CN" sz="2400" dirty="0">
                <a:solidFill>
                  <a:srgbClr val="0070C0"/>
                </a:solidFill>
                <a:latin typeface="-apple-system"/>
              </a:rPr>
              <a:t>5</a:t>
            </a:r>
            <a:r>
              <a:rPr lang="zh-CN" altLang="en-US" sz="2400" dirty="0">
                <a:solidFill>
                  <a:srgbClr val="0070C0"/>
                </a:solidFill>
                <a:latin typeface="-apple-system"/>
              </a:rPr>
              <a:t>也还会洪泛</a:t>
            </a:r>
            <a:r>
              <a:rPr lang="zh-CN" altLang="en-US" sz="2400" dirty="0">
                <a:solidFill>
                  <a:srgbClr val="4D4D4D"/>
                </a:solidFill>
                <a:latin typeface="-apple-system"/>
              </a:rPr>
              <a:t>。最终</a:t>
            </a:r>
            <a:r>
              <a:rPr lang="en-US" altLang="zh-CN" sz="2400" dirty="0">
                <a:solidFill>
                  <a:srgbClr val="4D4D4D"/>
                </a:solidFill>
                <a:latin typeface="-apple-system"/>
              </a:rPr>
              <a:t>ARP</a:t>
            </a:r>
            <a:r>
              <a:rPr lang="zh-CN" altLang="en-US" sz="2400" dirty="0">
                <a:solidFill>
                  <a:srgbClr val="4D4D4D"/>
                </a:solidFill>
                <a:latin typeface="-apple-system"/>
              </a:rPr>
              <a:t>请求会被转发到同一网络中的</a:t>
            </a:r>
            <a:r>
              <a:rPr lang="zh-CN" altLang="en-US" sz="2400" dirty="0">
                <a:solidFill>
                  <a:srgbClr val="0070C0"/>
                </a:solidFill>
                <a:latin typeface="-apple-system"/>
              </a:rPr>
              <a:t>所有客户机上</a:t>
            </a:r>
            <a:r>
              <a:rPr lang="zh-CN" altLang="en-US" sz="2400" dirty="0">
                <a:solidFill>
                  <a:srgbClr val="4D4D4D"/>
                </a:solidFill>
                <a:latin typeface="-apple-system"/>
              </a:rPr>
              <a:t>。</a:t>
            </a:r>
            <a:endParaRPr lang="zh-CN" altLang="en-US" sz="2400" dirty="0"/>
          </a:p>
        </p:txBody>
      </p:sp>
      <p:pic>
        <p:nvPicPr>
          <p:cNvPr id="16386"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326111"/>
            <a:ext cx="5544741" cy="427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50099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539750" y="1052513"/>
            <a:ext cx="5391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sz="2800" dirty="0">
                <a:solidFill>
                  <a:srgbClr val="4D4D4D"/>
                </a:solidFill>
                <a:latin typeface="-apple-system"/>
              </a:rPr>
              <a:t>广播信息真是那么频繁出现的吗</a:t>
            </a:r>
            <a:r>
              <a:rPr lang="en-US" altLang="zh-CN" sz="2800" dirty="0">
                <a:solidFill>
                  <a:srgbClr val="4D4D4D"/>
                </a:solidFill>
                <a:latin typeface="-apple-system"/>
              </a:rPr>
              <a:t>?</a:t>
            </a:r>
            <a:endParaRPr lang="zh-CN" altLang="en-US" sz="2800" dirty="0"/>
          </a:p>
        </p:txBody>
      </p:sp>
      <p:sp>
        <p:nvSpPr>
          <p:cNvPr id="18435" name="矩形 2"/>
          <p:cNvSpPr>
            <a:spLocks noChangeArrowheads="1"/>
          </p:cNvSpPr>
          <p:nvPr/>
        </p:nvSpPr>
        <p:spPr bwMode="auto">
          <a:xfrm>
            <a:off x="539750" y="1916832"/>
            <a:ext cx="860425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nSpc>
                <a:spcPct val="120000"/>
              </a:lnSpc>
              <a:buFont typeface="Arial" panose="020B0604020202020204" pitchFamily="34" charset="0"/>
              <a:buChar char="•"/>
            </a:pPr>
            <a:r>
              <a:rPr lang="en-US" altLang="zh-CN" sz="2400" dirty="0">
                <a:solidFill>
                  <a:srgbClr val="4D4D4D"/>
                </a:solidFill>
                <a:latin typeface="-apple-system"/>
              </a:rPr>
              <a:t>ARP</a:t>
            </a:r>
            <a:r>
              <a:rPr lang="zh-CN" altLang="en-US" sz="2400" dirty="0">
                <a:solidFill>
                  <a:srgbClr val="4D4D4D"/>
                </a:solidFill>
                <a:latin typeface="-apple-system"/>
              </a:rPr>
              <a:t>请求：建立</a:t>
            </a:r>
            <a:r>
              <a:rPr lang="en-US" altLang="zh-CN" sz="2400" dirty="0">
                <a:solidFill>
                  <a:srgbClr val="4D4D4D"/>
                </a:solidFill>
                <a:latin typeface="-apple-system"/>
              </a:rPr>
              <a:t>IP</a:t>
            </a:r>
            <a:r>
              <a:rPr lang="zh-CN" altLang="en-US" sz="2400" dirty="0">
                <a:solidFill>
                  <a:srgbClr val="4D4D4D"/>
                </a:solidFill>
                <a:latin typeface="-apple-system"/>
              </a:rPr>
              <a:t>地址和</a:t>
            </a:r>
            <a:r>
              <a:rPr lang="en-US" altLang="zh-CN" sz="2400" dirty="0">
                <a:solidFill>
                  <a:srgbClr val="4D4D4D"/>
                </a:solidFill>
                <a:latin typeface="-apple-system"/>
              </a:rPr>
              <a:t>MAC</a:t>
            </a:r>
            <a:r>
              <a:rPr lang="zh-CN" altLang="en-US" sz="2400" dirty="0">
                <a:solidFill>
                  <a:srgbClr val="4D4D4D"/>
                </a:solidFill>
                <a:latin typeface="-apple-system"/>
              </a:rPr>
              <a:t>地址的映射关系。</a:t>
            </a:r>
          </a:p>
          <a:p>
            <a:pPr>
              <a:lnSpc>
                <a:spcPct val="120000"/>
              </a:lnSpc>
              <a:buFont typeface="Arial" panose="020B0604020202020204" pitchFamily="34" charset="0"/>
              <a:buChar char="•"/>
            </a:pPr>
            <a:r>
              <a:rPr lang="en-US" altLang="zh-CN" sz="2400" dirty="0">
                <a:solidFill>
                  <a:srgbClr val="4D4D4D"/>
                </a:solidFill>
                <a:latin typeface="-apple-system"/>
              </a:rPr>
              <a:t>RIP</a:t>
            </a:r>
            <a:r>
              <a:rPr lang="zh-CN" altLang="en-US" sz="2400" dirty="0">
                <a:solidFill>
                  <a:srgbClr val="4D4D4D"/>
                </a:solidFill>
                <a:latin typeface="-apple-system"/>
              </a:rPr>
              <a:t>：一种路由协议。</a:t>
            </a:r>
          </a:p>
          <a:p>
            <a:pPr>
              <a:lnSpc>
                <a:spcPct val="120000"/>
              </a:lnSpc>
              <a:buFont typeface="Arial" panose="020B0604020202020204" pitchFamily="34" charset="0"/>
              <a:buChar char="•"/>
            </a:pPr>
            <a:r>
              <a:rPr lang="en-US" altLang="zh-CN" sz="2400" dirty="0">
                <a:solidFill>
                  <a:srgbClr val="4D4D4D"/>
                </a:solidFill>
                <a:latin typeface="-apple-system"/>
              </a:rPr>
              <a:t>DHCP</a:t>
            </a:r>
            <a:r>
              <a:rPr lang="zh-CN" altLang="en-US" sz="2400" dirty="0">
                <a:solidFill>
                  <a:srgbClr val="4D4D4D"/>
                </a:solidFill>
                <a:latin typeface="-apple-system"/>
              </a:rPr>
              <a:t>：用于自动设定</a:t>
            </a:r>
            <a:r>
              <a:rPr lang="en-US" altLang="zh-CN" sz="2400" dirty="0">
                <a:solidFill>
                  <a:srgbClr val="4D4D4D"/>
                </a:solidFill>
                <a:latin typeface="-apple-system"/>
              </a:rPr>
              <a:t>IP</a:t>
            </a:r>
            <a:r>
              <a:rPr lang="zh-CN" altLang="en-US" sz="2400" dirty="0">
                <a:solidFill>
                  <a:srgbClr val="4D4D4D"/>
                </a:solidFill>
                <a:latin typeface="-apple-system"/>
              </a:rPr>
              <a:t>地址的协议。</a:t>
            </a:r>
            <a:endParaRPr lang="en-US" altLang="zh-CN" sz="2400" dirty="0">
              <a:solidFill>
                <a:srgbClr val="4D4D4D"/>
              </a:solidFill>
              <a:latin typeface="-apple-system"/>
            </a:endParaRPr>
          </a:p>
          <a:p>
            <a:pPr>
              <a:lnSpc>
                <a:spcPct val="120000"/>
              </a:lnSpc>
              <a:buFont typeface="Arial" panose="020B0604020202020204" pitchFamily="34" charset="0"/>
              <a:buChar char="•"/>
            </a:pPr>
            <a:r>
              <a:rPr lang="en-US" altLang="zh-CN" sz="2400" dirty="0">
                <a:solidFill>
                  <a:srgbClr val="4D4D4D"/>
                </a:solidFill>
                <a:latin typeface="-apple-system"/>
              </a:rPr>
              <a:t>…</a:t>
            </a:r>
            <a:endParaRPr lang="zh-CN" altLang="en-US" sz="2400" dirty="0">
              <a:solidFill>
                <a:srgbClr val="4D4D4D"/>
              </a:solidFill>
              <a:latin typeface="-apple-system"/>
            </a:endParaRPr>
          </a:p>
        </p:txBody>
      </p:sp>
    </p:spTree>
    <p:extLst>
      <p:ext uri="{BB962C8B-B14F-4D97-AF65-F5344CB8AC3E}">
        <p14:creationId xmlns:p14="http://schemas.microsoft.com/office/powerpoint/2010/main" val="94468112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
          <p:cNvSpPr>
            <a:spLocks noChangeArrowheads="1"/>
          </p:cNvSpPr>
          <p:nvPr/>
        </p:nvSpPr>
        <p:spPr bwMode="auto">
          <a:xfrm>
            <a:off x="573088" y="1844675"/>
            <a:ext cx="8208962" cy="238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just">
              <a:lnSpc>
                <a:spcPct val="120000"/>
              </a:lnSpc>
              <a:spcAft>
                <a:spcPts val="600"/>
              </a:spcAft>
              <a:buFont typeface="Wingdings" panose="05000000000000000000" pitchFamily="2" charset="2"/>
              <a:buChar char="l"/>
            </a:pPr>
            <a:r>
              <a:rPr lang="zh-CN" altLang="en-US" sz="2400" dirty="0">
                <a:solidFill>
                  <a:srgbClr val="333333"/>
                </a:solidFill>
                <a:latin typeface="微软雅黑" panose="020B0503020204020204" pitchFamily="34" charset="-122"/>
                <a:ea typeface="微软雅黑" panose="020B0503020204020204" pitchFamily="34" charset="-122"/>
              </a:rPr>
              <a:t>连接在同一个交换机上的众多计算机可以分属不同的单位、工作组，希望分开管理，不要同属一个广播域。</a:t>
            </a:r>
            <a:endParaRPr lang="en-US" altLang="zh-CN" sz="2400" dirty="0">
              <a:solidFill>
                <a:srgbClr val="333333"/>
              </a:solidFill>
              <a:latin typeface="微软雅黑" panose="020B0503020204020204" pitchFamily="34" charset="-122"/>
              <a:ea typeface="微软雅黑" panose="020B0503020204020204" pitchFamily="34" charset="-122"/>
            </a:endParaRPr>
          </a:p>
          <a:p>
            <a:pPr algn="just">
              <a:lnSpc>
                <a:spcPct val="120000"/>
              </a:lnSpc>
              <a:spcAft>
                <a:spcPts val="600"/>
              </a:spcAft>
              <a:buFont typeface="Wingdings" panose="05000000000000000000" pitchFamily="2" charset="2"/>
              <a:buChar char="l"/>
            </a:pPr>
            <a:r>
              <a:rPr lang="zh-CN" altLang="en-US" sz="2400" dirty="0">
                <a:solidFill>
                  <a:srgbClr val="333333"/>
                </a:solidFill>
                <a:latin typeface="微软雅黑" panose="020B0503020204020204" pitchFamily="34" charset="-122"/>
                <a:ea typeface="微软雅黑" panose="020B0503020204020204" pitchFamily="34" charset="-122"/>
              </a:rPr>
              <a:t>一个部门的人员可能在不同的楼层办公，希望这些人员的相互通信就像在一个网络内。但是不要与其他部门的机器不要产生影响。</a:t>
            </a:r>
            <a:endParaRPr lang="en-US" altLang="zh-CN" sz="2400" dirty="0">
              <a:solidFill>
                <a:srgbClr val="333333"/>
              </a:solidFill>
              <a:latin typeface="微软雅黑" panose="020B0503020204020204" pitchFamily="34" charset="-122"/>
              <a:ea typeface="微软雅黑" panose="020B0503020204020204" pitchFamily="34" charset="-122"/>
            </a:endParaRPr>
          </a:p>
        </p:txBody>
      </p:sp>
      <p:sp>
        <p:nvSpPr>
          <p:cNvPr id="10243" name="矩形 3"/>
          <p:cNvSpPr>
            <a:spLocks noChangeArrowheads="1"/>
          </p:cNvSpPr>
          <p:nvPr/>
        </p:nvSpPr>
        <p:spPr bwMode="auto">
          <a:xfrm>
            <a:off x="611560" y="4941168"/>
            <a:ext cx="3057247" cy="56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just">
              <a:lnSpc>
                <a:spcPct val="120000"/>
              </a:lnSpc>
            </a:pPr>
            <a:r>
              <a:rPr lang="zh-CN" altLang="en-US" sz="2800" dirty="0">
                <a:solidFill>
                  <a:srgbClr val="0070C0"/>
                </a:solidFill>
                <a:latin typeface="微软雅黑" panose="020B0503020204020204" pitchFamily="34" charset="-122"/>
                <a:ea typeface="微软雅黑" panose="020B0503020204020204" pitchFamily="34" charset="-122"/>
              </a:rPr>
              <a:t>方法：分割广播域</a:t>
            </a:r>
            <a:endParaRPr lang="en-US" altLang="zh-CN" sz="2800" dirty="0">
              <a:solidFill>
                <a:srgbClr val="0070C0"/>
              </a:solidFill>
              <a:latin typeface="微软雅黑" panose="020B0503020204020204" pitchFamily="34" charset="-122"/>
              <a:ea typeface="微软雅黑" panose="020B0503020204020204" pitchFamily="34" charset="-122"/>
            </a:endParaRPr>
          </a:p>
        </p:txBody>
      </p:sp>
      <p:sp>
        <p:nvSpPr>
          <p:cNvPr id="4" name="矩形 3"/>
          <p:cNvSpPr>
            <a:spLocks noChangeArrowheads="1"/>
          </p:cNvSpPr>
          <p:nvPr/>
        </p:nvSpPr>
        <p:spPr bwMode="auto">
          <a:xfrm>
            <a:off x="549896" y="963009"/>
            <a:ext cx="902811" cy="56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just">
              <a:lnSpc>
                <a:spcPct val="120000"/>
              </a:lnSpc>
            </a:pPr>
            <a:r>
              <a:rPr lang="zh-CN" altLang="en-US" sz="2800" dirty="0">
                <a:solidFill>
                  <a:srgbClr val="333333"/>
                </a:solidFill>
                <a:latin typeface="微软雅黑" panose="020B0503020204020204" pitchFamily="34" charset="-122"/>
                <a:ea typeface="微软雅黑" panose="020B0503020204020204" pitchFamily="34" charset="-122"/>
              </a:rPr>
              <a:t>需求</a:t>
            </a:r>
            <a:endParaRPr lang="en-US" altLang="zh-CN" sz="2800" dirty="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6115</TotalTime>
  <Words>2370</Words>
  <Application>Microsoft Office PowerPoint</Application>
  <PresentationFormat>全屏显示(4:3)</PresentationFormat>
  <Paragraphs>247</Paragraphs>
  <Slides>35</Slides>
  <Notes>34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35</vt:i4>
      </vt:variant>
    </vt:vector>
  </HeadingPairs>
  <TitlesOfParts>
    <vt:vector size="45" baseType="lpstr">
      <vt:lpstr>-apple-system</vt:lpstr>
      <vt:lpstr>黑体</vt:lpstr>
      <vt:lpstr>楷体_GB2312</vt:lpstr>
      <vt:lpstr>微软雅黑</vt:lpstr>
      <vt:lpstr>Arial</vt:lpstr>
      <vt:lpstr>Times New Roman</vt:lpstr>
      <vt:lpstr>Verdana</vt:lpstr>
      <vt:lpstr>Wingdings</vt:lpstr>
      <vt:lpstr>Profile</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A1736</cp:lastModifiedBy>
  <cp:revision>771</cp:revision>
  <dcterms:created xsi:type="dcterms:W3CDTF">1601-01-01T00:00:00Z</dcterms:created>
  <dcterms:modified xsi:type="dcterms:W3CDTF">2024-04-14T06:53:15Z</dcterms:modified>
</cp:coreProperties>
</file>