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21"/>
  </p:notesMasterIdLst>
  <p:sldIdLst>
    <p:sldId id="1151" r:id="rId2"/>
    <p:sldId id="1187" r:id="rId3"/>
    <p:sldId id="1181" r:id="rId4"/>
    <p:sldId id="1179" r:id="rId5"/>
    <p:sldId id="1152" r:id="rId6"/>
    <p:sldId id="1184" r:id="rId7"/>
    <p:sldId id="1185" r:id="rId8"/>
    <p:sldId id="1186" r:id="rId9"/>
    <p:sldId id="1156" r:id="rId10"/>
    <p:sldId id="1158" r:id="rId11"/>
    <p:sldId id="1159" r:id="rId12"/>
    <p:sldId id="1161" r:id="rId13"/>
    <p:sldId id="1180" r:id="rId14"/>
    <p:sldId id="1165" r:id="rId15"/>
    <p:sldId id="1173" r:id="rId16"/>
    <p:sldId id="1174" r:id="rId17"/>
    <p:sldId id="1175" r:id="rId18"/>
    <p:sldId id="1176" r:id="rId19"/>
    <p:sldId id="1177"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ECFF"/>
    <a:srgbClr val="FFFFCC"/>
    <a:srgbClr val="000066"/>
    <a:srgbClr val="FFCCCC"/>
    <a:srgbClr val="99CC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5" autoAdjust="0"/>
    <p:restoredTop sz="94588" autoAdjust="0"/>
  </p:normalViewPr>
  <p:slideViewPr>
    <p:cSldViewPr>
      <p:cViewPr varScale="1">
        <p:scale>
          <a:sx n="86" d="100"/>
          <a:sy n="86" d="100"/>
        </p:scale>
        <p:origin x="1315"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7510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511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7511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9909CB8-7A39-454D-96FB-39B15A37A5F2}" type="slidenum">
              <a:rPr lang="en-US" altLang="zh-CN"/>
              <a:pPr>
                <a:defRPr/>
              </a:pPr>
              <a:t>‹#›</a:t>
            </a:fld>
            <a:endParaRPr lang="en-US" altLang="zh-CN"/>
          </a:p>
        </p:txBody>
      </p:sp>
    </p:spTree>
    <p:extLst>
      <p:ext uri="{BB962C8B-B14F-4D97-AF65-F5344CB8AC3E}">
        <p14:creationId xmlns:p14="http://schemas.microsoft.com/office/powerpoint/2010/main" val="6404206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482BD1-1A46-4056-9270-428716CD3428}" type="slidenum">
              <a:rPr lang="en-US" altLang="zh-CN" smtClean="0"/>
              <a:pPr>
                <a:spcBef>
                  <a:spcPct val="0"/>
                </a:spcBef>
              </a:pPr>
              <a:t>1</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195746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153E050-226D-4478-9A57-CE367F8C67C0}" type="slidenum">
              <a:rPr lang="en-US" altLang="zh-CN" smtClean="0"/>
              <a:pPr>
                <a:spcBef>
                  <a:spcPct val="0"/>
                </a:spcBef>
              </a:pPr>
              <a:t>11</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296273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22C577-5C27-438E-8C69-AAA0878BB627}" type="slidenum">
              <a:rPr lang="en-US" altLang="zh-CN" smtClean="0"/>
              <a:pPr>
                <a:spcBef>
                  <a:spcPct val="0"/>
                </a:spcBef>
              </a:pPr>
              <a:t>15</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408090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56CD01-5EBB-4217-8D0C-08B9FC0ADE61}" type="slidenum">
              <a:rPr lang="en-US" altLang="zh-CN" smtClean="0"/>
              <a:pPr>
                <a:spcBef>
                  <a:spcPct val="0"/>
                </a:spcBef>
              </a:pPr>
              <a:t>16</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891822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C455C05-5797-4F46-84B6-640D44D6A78E}" type="slidenum">
              <a:rPr lang="en-US" altLang="zh-CN" smtClean="0"/>
              <a:pPr>
                <a:spcBef>
                  <a:spcPct val="0"/>
                </a:spcBef>
              </a:pPr>
              <a:t>17</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103053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F1225E-F898-46CB-8755-56DD83B12AA2}" type="slidenum">
              <a:rPr lang="en-US" altLang="zh-CN" smtClean="0"/>
              <a:pPr>
                <a:spcBef>
                  <a:spcPct val="0"/>
                </a:spcBef>
              </a:pPr>
              <a:t>18</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1017247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09CFB1-0DD5-4A93-9B7A-4B74C67B4A97}" type="slidenum">
              <a:rPr lang="en-US" altLang="zh-CN" smtClean="0"/>
              <a:pPr>
                <a:spcBef>
                  <a:spcPct val="0"/>
                </a:spcBef>
              </a:pPr>
              <a:t>19</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350490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482BD1-1A46-4056-9270-428716CD3428}" type="slidenum">
              <a:rPr lang="en-US" altLang="zh-CN" smtClean="0"/>
              <a:pPr>
                <a:spcBef>
                  <a:spcPct val="0"/>
                </a:spcBef>
              </a:pPr>
              <a:t>2</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4186551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EB3D4EC-0B7A-4A9A-969C-35F05832DDAE}" type="slidenum">
              <a:rPr lang="en-US" altLang="zh-CN" smtClean="0"/>
              <a:pPr>
                <a:spcBef>
                  <a:spcPct val="0"/>
                </a:spcBef>
              </a:pPr>
              <a:t>3</a:t>
            </a:fld>
            <a:endParaRPr lang="en-US" altLang="zh-CN"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369624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0FB25D-68E1-4C44-8246-0631FF98F2F0}" type="slidenum">
              <a:rPr lang="en-US" altLang="zh-CN" smtClean="0"/>
              <a:pPr>
                <a:spcBef>
                  <a:spcPct val="0"/>
                </a:spcBef>
              </a:pPr>
              <a:t>4</a:t>
            </a:fld>
            <a:endParaRPr lang="en-US" altLang="zh-CN"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46538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F2766F3-E5E7-44AD-BD63-86E199341CCB}" type="slidenum">
              <a:rPr lang="en-US" altLang="zh-CN" smtClean="0"/>
              <a:pPr>
                <a:spcBef>
                  <a:spcPct val="0"/>
                </a:spcBef>
              </a:pPr>
              <a:t>5</a:t>
            </a:fld>
            <a:endParaRPr lang="en-US" altLang="zh-CN"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254941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F3FB90A-EF58-4B94-B177-DD76ECEDFA7B}" type="slidenum">
              <a:rPr lang="en-US" altLang="zh-CN" smtClean="0"/>
              <a:pPr>
                <a:spcBef>
                  <a:spcPct val="0"/>
                </a:spcBef>
              </a:pPr>
              <a:t>6</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30950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D0ABF52-EE16-4C32-9674-BAAC96DF01AB}" type="slidenum">
              <a:rPr lang="en-US" altLang="zh-CN" smtClean="0"/>
              <a:pPr>
                <a:spcBef>
                  <a:spcPct val="0"/>
                </a:spcBef>
              </a:pPr>
              <a:t>7</a:t>
            </a:fld>
            <a:endParaRPr lang="en-US" altLang="zh-CN"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9751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4E10D2-B050-4920-A0A6-654906CEE548}" type="slidenum">
              <a:rPr lang="en-US" altLang="zh-CN" smtClean="0"/>
              <a:pPr>
                <a:spcBef>
                  <a:spcPct val="0"/>
                </a:spcBef>
              </a:pPr>
              <a:t>8</a:t>
            </a:fld>
            <a:endParaRPr lang="en-US" altLang="zh-CN"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86034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E126B0-56C9-41FD-9C6F-C4805A26663A}" type="slidenum">
              <a:rPr lang="en-US" altLang="zh-CN" smtClean="0"/>
              <a:pPr>
                <a:spcBef>
                  <a:spcPct val="0"/>
                </a:spcBef>
              </a:pPr>
              <a:t>9</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294689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336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850891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smtClean="0">
              <a:solidFill>
                <a:srgbClr val="000000"/>
              </a:solidFill>
              <a:latin typeface="Tahoma" panose="020B0604030504040204" pitchFamily="34" charset="0"/>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smtClean="0">
              <a:solidFill>
                <a:srgbClr val="000000"/>
              </a:solidFill>
              <a:latin typeface="Tahoma" panose="020B0604030504040204" pitchFamily="34" charset="0"/>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smtClean="0">
              <a:solidFill>
                <a:srgbClr val="000000"/>
              </a:solidFill>
              <a:latin typeface="Tahoma" panose="020B0604030504040204" pitchFamily="34" charset="0"/>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smtClean="0">
              <a:solidFill>
                <a:srgbClr val="000000"/>
              </a:solidFill>
              <a:latin typeface="Tahoma" panose="020B0604030504040204" pitchFamily="34" charset="0"/>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smtClean="0">
              <a:solidFill>
                <a:srgbClr val="000000"/>
              </a:solidFill>
              <a:latin typeface="Tahoma" panose="020B0604030504040204" pitchFamily="34" charset="0"/>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smtClean="0">
              <a:solidFill>
                <a:srgbClr val="000000"/>
              </a:solidFill>
              <a:latin typeface="Tahoma" panose="020B0604030504040204" pitchFamily="34" charset="0"/>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smtClean="0">
              <a:solidFill>
                <a:srgbClr val="000000"/>
              </a:solidFill>
              <a:latin typeface="Tahoma" panose="020B0604030504040204" pitchFamily="34"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aike.baidu.com/view/642705.ht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baike.baidu.com/view/569797.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419475" y="2420938"/>
            <a:ext cx="2305050" cy="1462087"/>
          </a:xfrm>
        </p:spPr>
        <p:txBody>
          <a:bodyPr/>
          <a:lstStyle/>
          <a:p>
            <a:pPr eaLnBrk="1" hangingPunct="1"/>
            <a:r>
              <a:rPr lang="en-US" altLang="zh-CN" smtClean="0"/>
              <a:t/>
            </a:r>
            <a:br>
              <a:rPr lang="en-US" altLang="zh-CN" smtClean="0"/>
            </a:br>
            <a:r>
              <a:rPr lang="zh-CN" altLang="en-US" sz="4000" smtClean="0"/>
              <a:t>网络管理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981075"/>
            <a:ext cx="3997325" cy="695325"/>
          </a:xfrm>
        </p:spPr>
        <p:txBody>
          <a:bodyPr/>
          <a:lstStyle/>
          <a:p>
            <a:pPr eaLnBrk="1" hangingPunct="1"/>
            <a:r>
              <a:rPr lang="zh-CN" altLang="en-US" sz="3200" smtClean="0"/>
              <a:t>网络管理的基本原则</a:t>
            </a:r>
          </a:p>
        </p:txBody>
      </p:sp>
      <p:sp>
        <p:nvSpPr>
          <p:cNvPr id="25603" name="Rectangle 3"/>
          <p:cNvSpPr>
            <a:spLocks noGrp="1" noChangeArrowheads="1"/>
          </p:cNvSpPr>
          <p:nvPr>
            <p:ph type="body" idx="1"/>
          </p:nvPr>
        </p:nvSpPr>
        <p:spPr/>
        <p:txBody>
          <a:bodyPr/>
          <a:lstStyle/>
          <a:p>
            <a:pPr eaLnBrk="1" hangingPunct="1"/>
            <a:r>
              <a:rPr lang="zh-CN" altLang="en-US" smtClean="0"/>
              <a:t>若要管理某个对象，就必然会给该对象添加一些软件或硬件，但这种“添加”必须</a:t>
            </a:r>
            <a:r>
              <a:rPr lang="zh-CN" altLang="en-US" smtClean="0">
                <a:solidFill>
                  <a:schemeClr val="hlink"/>
                </a:solidFill>
              </a:rPr>
              <a:t>对原有对象的影响尽量小些</a:t>
            </a:r>
            <a:r>
              <a:rPr lang="zh-CN" altLang="en-US"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450" y="1268413"/>
            <a:ext cx="1836738" cy="552450"/>
          </a:xfrm>
        </p:spPr>
        <p:txBody>
          <a:bodyPr/>
          <a:lstStyle/>
          <a:p>
            <a:pPr eaLnBrk="1" hangingPunct="1"/>
            <a:r>
              <a:rPr lang="en-US" altLang="zh-CN" sz="3200" smtClean="0"/>
              <a:t>SNMP</a:t>
            </a:r>
            <a:endParaRPr lang="zh-CN" altLang="en-US" sz="3200" smtClean="0"/>
          </a:p>
        </p:txBody>
      </p:sp>
      <p:sp>
        <p:nvSpPr>
          <p:cNvPr id="26627" name="Rectangle 3"/>
          <p:cNvSpPr>
            <a:spLocks noGrp="1" noChangeArrowheads="1"/>
          </p:cNvSpPr>
          <p:nvPr>
            <p:ph type="body" idx="1"/>
          </p:nvPr>
        </p:nvSpPr>
        <p:spPr>
          <a:xfrm>
            <a:off x="1042988" y="1917700"/>
            <a:ext cx="7772400" cy="4464050"/>
          </a:xfrm>
        </p:spPr>
        <p:txBody>
          <a:bodyPr/>
          <a:lstStyle/>
          <a:p>
            <a:pPr eaLnBrk="1" hangingPunct="1"/>
            <a:r>
              <a:rPr lang="en-US" altLang="zh-CN" sz="2800" dirty="0" smtClean="0"/>
              <a:t>SNMP </a:t>
            </a:r>
            <a:r>
              <a:rPr lang="zh-CN" altLang="en-US" sz="2800" dirty="0" smtClean="0"/>
              <a:t>最重要的指导思想就是要尽可能简单。</a:t>
            </a:r>
          </a:p>
          <a:p>
            <a:pPr eaLnBrk="1" hangingPunct="1"/>
            <a:r>
              <a:rPr lang="en-US" altLang="zh-CN" sz="2800" dirty="0" smtClean="0"/>
              <a:t>SNMP </a:t>
            </a:r>
            <a:r>
              <a:rPr lang="zh-CN" altLang="en-US" sz="2800" dirty="0" smtClean="0"/>
              <a:t>的基本功能包括监视网络性能、检测分析网络差错和配置网络设备等。</a:t>
            </a:r>
          </a:p>
          <a:p>
            <a:pPr eaLnBrk="1" hangingPunct="1"/>
            <a:r>
              <a:rPr lang="zh-CN" altLang="en-US" sz="2800" dirty="0" smtClean="0"/>
              <a:t>在网络正常工作时，</a:t>
            </a:r>
            <a:r>
              <a:rPr lang="en-US" altLang="zh-CN" sz="2800" dirty="0" smtClean="0"/>
              <a:t>SNMP </a:t>
            </a:r>
            <a:r>
              <a:rPr lang="zh-CN" altLang="en-US" sz="2800" dirty="0" smtClean="0"/>
              <a:t>可实现统计、配置、和测试等功能。当网络出故障时，可实现各种差错检测和恢复功能</a:t>
            </a:r>
            <a:r>
              <a:rPr lang="zh-CN" altLang="en-US" sz="2800" dirty="0" smtClean="0"/>
              <a:t>。</a:t>
            </a:r>
            <a:endParaRPr lang="zh-CN" alt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50938" y="1052513"/>
            <a:ext cx="7021512" cy="623887"/>
          </a:xfrm>
        </p:spPr>
        <p:txBody>
          <a:bodyPr/>
          <a:lstStyle/>
          <a:p>
            <a:pPr eaLnBrk="1" hangingPunct="1"/>
            <a:r>
              <a:rPr lang="en-US" altLang="zh-CN" sz="3200" smtClean="0"/>
              <a:t>SNMP </a:t>
            </a:r>
            <a:r>
              <a:rPr lang="zh-CN" altLang="en-US" sz="3200" smtClean="0"/>
              <a:t>的网络管理由三个部分组成 </a:t>
            </a:r>
          </a:p>
        </p:txBody>
      </p:sp>
      <p:sp>
        <p:nvSpPr>
          <p:cNvPr id="28675" name="Rectangle 3"/>
          <p:cNvSpPr>
            <a:spLocks noGrp="1" noChangeArrowheads="1"/>
          </p:cNvSpPr>
          <p:nvPr>
            <p:ph type="body" idx="1"/>
          </p:nvPr>
        </p:nvSpPr>
        <p:spPr>
          <a:xfrm>
            <a:off x="755650" y="1989138"/>
            <a:ext cx="7993063" cy="3167062"/>
          </a:xfrm>
        </p:spPr>
        <p:txBody>
          <a:bodyPr/>
          <a:lstStyle/>
          <a:p>
            <a:pPr marL="0" indent="0" algn="just" eaLnBrk="1" hangingPunct="1">
              <a:buFont typeface="Wingdings" panose="05000000000000000000" pitchFamily="2" charset="2"/>
              <a:buNone/>
            </a:pPr>
            <a:r>
              <a:rPr lang="en-US" altLang="zh-CN" sz="2800" smtClean="0"/>
              <a:t>SNMP </a:t>
            </a:r>
            <a:r>
              <a:rPr lang="zh-CN" altLang="en-US" sz="2800" smtClean="0"/>
              <a:t>本身：描述代理和管理者之间的交互协议，包括交互顺序以及数据包的格式等。</a:t>
            </a:r>
          </a:p>
          <a:p>
            <a:pPr marL="0" indent="0" algn="just" eaLnBrk="1" hangingPunct="1">
              <a:buFont typeface="Wingdings" panose="05000000000000000000" pitchFamily="2" charset="2"/>
              <a:buNone/>
            </a:pPr>
            <a:r>
              <a:rPr lang="zh-CN" altLang="en-US" sz="2800" smtClean="0"/>
              <a:t>管理信息结构 </a:t>
            </a:r>
            <a:r>
              <a:rPr lang="en-US" altLang="zh-CN" sz="2800" smtClean="0"/>
              <a:t>SMI (Structure of Management Information)</a:t>
            </a:r>
          </a:p>
          <a:p>
            <a:pPr marL="0" indent="0" algn="just" eaLnBrk="1" hangingPunct="1">
              <a:buFont typeface="Wingdings" panose="05000000000000000000" pitchFamily="2" charset="2"/>
              <a:buNone/>
            </a:pPr>
            <a:r>
              <a:rPr lang="zh-CN" altLang="en-US" sz="2800" smtClean="0"/>
              <a:t>管理信息库 </a:t>
            </a:r>
            <a:r>
              <a:rPr lang="en-US" altLang="zh-CN" sz="2800" smtClean="0"/>
              <a:t>MIB (Management Information Base)</a:t>
            </a:r>
            <a:r>
              <a:rPr lang="zh-CN" altLang="en-US" sz="280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58888" y="1268413"/>
            <a:ext cx="2305000" cy="552450"/>
          </a:xfrm>
        </p:spPr>
        <p:txBody>
          <a:bodyPr/>
          <a:lstStyle/>
          <a:p>
            <a:pPr eaLnBrk="1" hangingPunct="1"/>
            <a:r>
              <a:rPr lang="en-US" altLang="zh-CN" sz="3200" dirty="0" smtClean="0"/>
              <a:t>SNMP</a:t>
            </a:r>
            <a:r>
              <a:rPr lang="zh-CN" altLang="en-US" sz="3200" dirty="0" smtClean="0"/>
              <a:t>自身</a:t>
            </a:r>
            <a:endParaRPr lang="en-US" altLang="zh-CN" sz="3200" dirty="0" smtClean="0"/>
          </a:p>
        </p:txBody>
      </p:sp>
      <p:sp>
        <p:nvSpPr>
          <p:cNvPr id="29699" name="Rectangle 3"/>
          <p:cNvSpPr>
            <a:spLocks noGrp="1" noChangeArrowheads="1"/>
          </p:cNvSpPr>
          <p:nvPr>
            <p:ph type="body" idx="1"/>
          </p:nvPr>
        </p:nvSpPr>
        <p:spPr>
          <a:xfrm>
            <a:off x="755650" y="2060575"/>
            <a:ext cx="8188325" cy="2303463"/>
          </a:xfrm>
        </p:spPr>
        <p:txBody>
          <a:bodyPr/>
          <a:lstStyle/>
          <a:p>
            <a:pPr algn="just" eaLnBrk="1" hangingPunct="1">
              <a:buFont typeface="Wingdings" panose="05000000000000000000" pitchFamily="2" charset="2"/>
              <a:buChar char="l"/>
            </a:pPr>
            <a:r>
              <a:rPr lang="en-US" altLang="zh-CN" sz="2800" smtClean="0"/>
              <a:t>SNMP </a:t>
            </a:r>
            <a:r>
              <a:rPr lang="zh-CN" altLang="en-US" sz="2800" smtClean="0"/>
              <a:t>定义了管理站和代理之间所交换的分组格式、交换的规程等。所交换的分组包含各代理中的对象（变量）名及其状态（值）。</a:t>
            </a:r>
          </a:p>
          <a:p>
            <a:pPr algn="just" eaLnBrk="1" hangingPunct="1">
              <a:spcBef>
                <a:spcPts val="1200"/>
              </a:spcBef>
              <a:buFont typeface="Wingdings" panose="05000000000000000000" pitchFamily="2" charset="2"/>
              <a:buChar char="l"/>
            </a:pPr>
            <a:r>
              <a:rPr lang="en-US" altLang="zh-CN" sz="2800" smtClean="0"/>
              <a:t>SNMP </a:t>
            </a:r>
            <a:r>
              <a:rPr lang="zh-CN" altLang="en-US" sz="2800" smtClean="0"/>
              <a:t>负责读取和改变这些数值。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60587" y="1196752"/>
            <a:ext cx="3681288" cy="598264"/>
          </a:xfrm>
        </p:spPr>
        <p:txBody>
          <a:bodyPr/>
          <a:lstStyle/>
          <a:p>
            <a:pPr eaLnBrk="1" hangingPunct="1"/>
            <a:r>
              <a:rPr lang="zh-CN" altLang="en-US" sz="3200" dirty="0" smtClean="0"/>
              <a:t>管理信息结构 </a:t>
            </a:r>
            <a:r>
              <a:rPr lang="en-US" altLang="zh-CN" sz="3200" dirty="0" smtClean="0"/>
              <a:t>SMI </a:t>
            </a:r>
          </a:p>
        </p:txBody>
      </p:sp>
      <p:sp>
        <p:nvSpPr>
          <p:cNvPr id="30723" name="Rectangle 3"/>
          <p:cNvSpPr>
            <a:spLocks noGrp="1" noChangeArrowheads="1"/>
          </p:cNvSpPr>
          <p:nvPr>
            <p:ph type="body" idx="1"/>
          </p:nvPr>
        </p:nvSpPr>
        <p:spPr>
          <a:xfrm>
            <a:off x="539750" y="1978025"/>
            <a:ext cx="8604250" cy="4114800"/>
          </a:xfrm>
        </p:spPr>
        <p:txBody>
          <a:bodyPr/>
          <a:lstStyle/>
          <a:p>
            <a:pPr eaLnBrk="1" hangingPunct="1"/>
            <a:r>
              <a:rPr lang="en-US" altLang="zh-CN" smtClean="0"/>
              <a:t>SMI </a:t>
            </a:r>
            <a:r>
              <a:rPr lang="zh-CN" altLang="en-US" smtClean="0"/>
              <a:t>的功能：</a:t>
            </a:r>
          </a:p>
          <a:p>
            <a:pPr eaLnBrk="1" hangingPunct="1">
              <a:buFont typeface="Wingdings" panose="05000000000000000000" pitchFamily="2" charset="2"/>
              <a:buNone/>
            </a:pPr>
            <a:r>
              <a:rPr lang="zh-CN" altLang="en-US" smtClean="0"/>
              <a:t>    </a:t>
            </a:r>
            <a:r>
              <a:rPr lang="en-US" altLang="zh-CN" smtClean="0"/>
              <a:t>(1) </a:t>
            </a:r>
            <a:r>
              <a:rPr lang="zh-CN" altLang="en-US" smtClean="0"/>
              <a:t>被管对象应怎样命名；</a:t>
            </a:r>
          </a:p>
          <a:p>
            <a:pPr eaLnBrk="1" hangingPunct="1">
              <a:buFont typeface="Wingdings" panose="05000000000000000000" pitchFamily="2" charset="2"/>
              <a:buNone/>
            </a:pPr>
            <a:r>
              <a:rPr lang="zh-CN" altLang="en-US" smtClean="0"/>
              <a:t>    </a:t>
            </a:r>
            <a:r>
              <a:rPr lang="en-US" altLang="zh-CN" smtClean="0"/>
              <a:t>(2) </a:t>
            </a:r>
            <a:r>
              <a:rPr lang="zh-CN" altLang="en-US" smtClean="0"/>
              <a:t>用来存储被管对象的数据类型有哪些种；</a:t>
            </a:r>
          </a:p>
          <a:p>
            <a:pPr eaLnBrk="1" hangingPunct="1">
              <a:buFont typeface="Wingdings" panose="05000000000000000000" pitchFamily="2" charset="2"/>
              <a:buNone/>
            </a:pPr>
            <a:r>
              <a:rPr lang="zh-CN" altLang="en-US" smtClean="0"/>
              <a:t>    </a:t>
            </a:r>
            <a:r>
              <a:rPr lang="en-US" altLang="zh-CN" smtClean="0"/>
              <a:t>(3) </a:t>
            </a:r>
            <a:r>
              <a:rPr lang="zh-CN" altLang="en-US" smtClean="0"/>
              <a:t>在网络上传送的管理数据应如何编码。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15616" y="620688"/>
            <a:ext cx="6049168" cy="1174328"/>
          </a:xfrm>
        </p:spPr>
        <p:txBody>
          <a:bodyPr/>
          <a:lstStyle/>
          <a:p>
            <a:pPr eaLnBrk="1" hangingPunct="1"/>
            <a:r>
              <a:rPr lang="zh-CN" altLang="en-US" sz="3200" dirty="0" smtClean="0"/>
              <a:t>管理信息库 </a:t>
            </a:r>
            <a:r>
              <a:rPr lang="en-US" altLang="zh-CN" sz="3200" dirty="0" smtClean="0"/>
              <a:t>MIB</a:t>
            </a:r>
            <a:br>
              <a:rPr lang="en-US" altLang="zh-CN" sz="3200" dirty="0" smtClean="0"/>
            </a:br>
            <a:r>
              <a:rPr lang="en-US" altLang="zh-CN" sz="3200" dirty="0" smtClean="0"/>
              <a:t>(Management Information Base)</a:t>
            </a:r>
          </a:p>
        </p:txBody>
      </p:sp>
      <p:sp>
        <p:nvSpPr>
          <p:cNvPr id="31747" name="Rectangle 3"/>
          <p:cNvSpPr>
            <a:spLocks noGrp="1" noChangeArrowheads="1"/>
          </p:cNvSpPr>
          <p:nvPr>
            <p:ph type="body" idx="1"/>
          </p:nvPr>
        </p:nvSpPr>
        <p:spPr>
          <a:xfrm>
            <a:off x="250825" y="2060575"/>
            <a:ext cx="8693150" cy="4114800"/>
          </a:xfrm>
        </p:spPr>
        <p:txBody>
          <a:bodyPr/>
          <a:lstStyle/>
          <a:p>
            <a:pPr eaLnBrk="1" hangingPunct="1"/>
            <a:r>
              <a:rPr lang="zh-CN" altLang="en-US" smtClean="0"/>
              <a:t>被管对象必须维持可供管理程序读写的若干控制和状态信息。这些信息总称为</a:t>
            </a:r>
            <a:r>
              <a:rPr lang="zh-CN" altLang="en-US" smtClean="0">
                <a:solidFill>
                  <a:schemeClr val="hlink"/>
                </a:solidFill>
              </a:rPr>
              <a:t>管理信息库</a:t>
            </a:r>
            <a:r>
              <a:rPr lang="zh-CN" altLang="en-US" smtClean="0"/>
              <a:t> </a:t>
            </a:r>
            <a:r>
              <a:rPr lang="en-US" altLang="zh-CN" smtClean="0"/>
              <a:t>MIB </a:t>
            </a:r>
            <a:r>
              <a:rPr lang="zh-CN" altLang="en-US" smtClean="0"/>
              <a:t>。</a:t>
            </a:r>
          </a:p>
          <a:p>
            <a:pPr eaLnBrk="1" hangingPunct="1"/>
            <a:r>
              <a:rPr lang="zh-CN" altLang="en-US" smtClean="0"/>
              <a:t>管理程序使用 </a:t>
            </a:r>
            <a:r>
              <a:rPr lang="en-US" altLang="zh-CN" smtClean="0"/>
              <a:t>MIB </a:t>
            </a:r>
            <a:r>
              <a:rPr lang="zh-CN" altLang="en-US" smtClean="0"/>
              <a:t>中这些信息的</a:t>
            </a:r>
            <a:r>
              <a:rPr lang="zh-CN" altLang="en-US" smtClean="0">
                <a:solidFill>
                  <a:schemeClr val="hlink"/>
                </a:solidFill>
              </a:rPr>
              <a:t>值</a:t>
            </a:r>
            <a:r>
              <a:rPr lang="zh-CN" altLang="en-US" smtClean="0"/>
              <a:t>对网络进行管理（如读取或重新设置这些值）。</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87450" y="1196975"/>
            <a:ext cx="5903913" cy="598488"/>
          </a:xfrm>
        </p:spPr>
        <p:txBody>
          <a:bodyPr/>
          <a:lstStyle/>
          <a:p>
            <a:pPr eaLnBrk="1" hangingPunct="1"/>
            <a:r>
              <a:rPr lang="en-US" altLang="zh-CN" sz="3200" smtClean="0"/>
              <a:t>SNMP </a:t>
            </a:r>
            <a:r>
              <a:rPr lang="zh-CN" altLang="en-US" sz="3200" smtClean="0"/>
              <a:t>的协议数据单元和报文 </a:t>
            </a:r>
          </a:p>
        </p:txBody>
      </p:sp>
      <p:sp>
        <p:nvSpPr>
          <p:cNvPr id="23555" name="Rectangle 3"/>
          <p:cNvSpPr>
            <a:spLocks noGrp="1" noChangeArrowheads="1"/>
          </p:cNvSpPr>
          <p:nvPr>
            <p:ph type="body" idx="1"/>
          </p:nvPr>
        </p:nvSpPr>
        <p:spPr>
          <a:xfrm>
            <a:off x="684213" y="1906588"/>
            <a:ext cx="8131175" cy="2530475"/>
          </a:xfrm>
        </p:spPr>
        <p:txBody>
          <a:bodyPr/>
          <a:lstStyle/>
          <a:p>
            <a:pPr marL="0" indent="0" eaLnBrk="1" hangingPunct="1">
              <a:buFont typeface="Wingdings" panose="05000000000000000000" pitchFamily="2" charset="2"/>
              <a:buNone/>
              <a:defRPr/>
            </a:pPr>
            <a:r>
              <a:rPr lang="en-US" altLang="zh-CN" sz="2800" dirty="0" smtClean="0"/>
              <a:t>SNMP</a:t>
            </a:r>
            <a:r>
              <a:rPr lang="zh-CN" altLang="en-US" sz="2800" dirty="0" smtClean="0"/>
              <a:t>的操作只有两种基本的管理功能，即：</a:t>
            </a:r>
          </a:p>
          <a:p>
            <a:pPr eaLnBrk="1" hangingPunct="1">
              <a:buFont typeface="Wingdings" panose="05000000000000000000" pitchFamily="2" charset="2"/>
              <a:buChar char="l"/>
              <a:defRPr/>
            </a:pPr>
            <a:r>
              <a:rPr lang="zh-CN" altLang="en-US" sz="2800" dirty="0" smtClean="0"/>
              <a:t>  “</a:t>
            </a:r>
            <a:r>
              <a:rPr lang="zh-CN" altLang="en-US" sz="2800" dirty="0" smtClean="0">
                <a:solidFill>
                  <a:schemeClr val="hlink"/>
                </a:solidFill>
              </a:rPr>
              <a:t>读</a:t>
            </a:r>
            <a:r>
              <a:rPr lang="zh-CN" altLang="en-US" sz="2800" dirty="0" smtClean="0"/>
              <a:t>”操作，用 </a:t>
            </a:r>
            <a:r>
              <a:rPr lang="en-US" altLang="zh-CN" sz="2800" dirty="0" smtClean="0"/>
              <a:t>get </a:t>
            </a:r>
            <a:r>
              <a:rPr lang="zh-CN" altLang="en-US" sz="2800" dirty="0" smtClean="0"/>
              <a:t>报文来检测各被管对象的状况；</a:t>
            </a:r>
          </a:p>
          <a:p>
            <a:pPr eaLnBrk="1" hangingPunct="1">
              <a:buFont typeface="Wingdings" panose="05000000000000000000" pitchFamily="2" charset="2"/>
              <a:buChar char="l"/>
              <a:defRPr/>
            </a:pPr>
            <a:r>
              <a:rPr lang="zh-CN" altLang="en-US" sz="2800" dirty="0" smtClean="0"/>
              <a:t>  “</a:t>
            </a:r>
            <a:r>
              <a:rPr lang="zh-CN" altLang="en-US" sz="2800" dirty="0" smtClean="0">
                <a:solidFill>
                  <a:schemeClr val="hlink"/>
                </a:solidFill>
              </a:rPr>
              <a:t>写</a:t>
            </a:r>
            <a:r>
              <a:rPr lang="zh-CN" altLang="en-US" sz="2800" dirty="0" smtClean="0"/>
              <a:t>”操作，用 </a:t>
            </a:r>
            <a:r>
              <a:rPr lang="en-US" altLang="zh-CN" sz="2800" dirty="0" smtClean="0"/>
              <a:t>set </a:t>
            </a:r>
            <a:r>
              <a:rPr lang="zh-CN" altLang="en-US" sz="2800" dirty="0" smtClean="0"/>
              <a:t>报文来改变各被管对象的状况。</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16013" y="260350"/>
            <a:ext cx="6589712" cy="1462088"/>
          </a:xfrm>
        </p:spPr>
        <p:txBody>
          <a:bodyPr/>
          <a:lstStyle/>
          <a:p>
            <a:pPr eaLnBrk="1" hangingPunct="1"/>
            <a:r>
              <a:rPr lang="zh-CN" altLang="en-US" sz="3200" smtClean="0"/>
              <a:t>读</a:t>
            </a:r>
            <a:r>
              <a:rPr lang="en-US" altLang="zh-CN" sz="3200" smtClean="0"/>
              <a:t>-SNMP </a:t>
            </a:r>
            <a:r>
              <a:rPr lang="zh-CN" altLang="en-US" sz="3200" smtClean="0"/>
              <a:t>的探询操作</a:t>
            </a:r>
          </a:p>
        </p:txBody>
      </p:sp>
      <p:sp>
        <p:nvSpPr>
          <p:cNvPr id="35843" name="Rectangle 3"/>
          <p:cNvSpPr>
            <a:spLocks noGrp="1" noChangeArrowheads="1"/>
          </p:cNvSpPr>
          <p:nvPr>
            <p:ph type="body" idx="1"/>
          </p:nvPr>
        </p:nvSpPr>
        <p:spPr>
          <a:xfrm>
            <a:off x="1042988" y="1916113"/>
            <a:ext cx="7772400" cy="4535487"/>
          </a:xfrm>
        </p:spPr>
        <p:txBody>
          <a:bodyPr/>
          <a:lstStyle/>
          <a:p>
            <a:pPr eaLnBrk="1" hangingPunct="1">
              <a:buFont typeface="Wingdings" panose="05000000000000000000" pitchFamily="2" charset="2"/>
              <a:buChar char="l"/>
            </a:pPr>
            <a:r>
              <a:rPr lang="zh-CN" altLang="en-US" sz="2800" smtClean="0"/>
              <a:t>探询操作</a:t>
            </a:r>
            <a:r>
              <a:rPr lang="en-US" altLang="zh-CN" sz="2800" smtClean="0"/>
              <a:t>——SNMP </a:t>
            </a:r>
            <a:r>
              <a:rPr lang="zh-CN" altLang="en-US" sz="2800" smtClean="0"/>
              <a:t>管理进程定时向被管理设备周期性地发送探询信息。</a:t>
            </a:r>
          </a:p>
          <a:p>
            <a:pPr eaLnBrk="1" hangingPunct="1">
              <a:buFont typeface="Wingdings" panose="05000000000000000000" pitchFamily="2" charset="2"/>
              <a:buChar char="l"/>
            </a:pPr>
            <a:r>
              <a:rPr lang="zh-CN" altLang="en-US" sz="2800" smtClean="0"/>
              <a:t>探询的好处是：</a:t>
            </a:r>
          </a:p>
          <a:p>
            <a:pPr lvl="1" eaLnBrk="1" hangingPunct="1">
              <a:buFont typeface="Wingdings" panose="05000000000000000000" pitchFamily="2" charset="2"/>
              <a:buChar char="l"/>
            </a:pPr>
            <a:r>
              <a:rPr lang="zh-CN" altLang="en-US" sz="2400" smtClean="0">
                <a:solidFill>
                  <a:schemeClr val="folHlink"/>
                </a:solidFill>
                <a:ea typeface="黑体" panose="02010609060101010101" pitchFamily="49" charset="-122"/>
              </a:rPr>
              <a:t>可使系统相对简单。</a:t>
            </a:r>
          </a:p>
          <a:p>
            <a:pPr lvl="1" eaLnBrk="1" hangingPunct="1">
              <a:buFont typeface="Wingdings" panose="05000000000000000000" pitchFamily="2" charset="2"/>
              <a:buChar char="l"/>
            </a:pPr>
            <a:r>
              <a:rPr lang="zh-CN" altLang="en-US" sz="2400" smtClean="0">
                <a:solidFill>
                  <a:schemeClr val="folHlink"/>
                </a:solidFill>
                <a:ea typeface="黑体" panose="02010609060101010101" pitchFamily="49" charset="-122"/>
              </a:rPr>
              <a:t>能限制通过网络所产生的管理信息的通信量。</a:t>
            </a:r>
          </a:p>
          <a:p>
            <a:pPr eaLnBrk="1" hangingPunct="1">
              <a:buFont typeface="Wingdings" panose="05000000000000000000" pitchFamily="2" charset="2"/>
              <a:buChar char="l"/>
            </a:pPr>
            <a:r>
              <a:rPr lang="zh-CN" altLang="en-US" sz="2800" smtClean="0"/>
              <a:t>但探询管理协议不够灵活，而且所能管理的设备数目不能太多。探询系统的开销也较大。如探询频繁而并未得到有用的报告，则通信线路和计算机的 </a:t>
            </a:r>
            <a:r>
              <a:rPr lang="en-US" altLang="zh-CN" sz="2800" smtClean="0"/>
              <a:t>CPU </a:t>
            </a:r>
            <a:r>
              <a:rPr lang="zh-CN" altLang="en-US" sz="2800" smtClean="0"/>
              <a:t>周期就被浪费了。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58888" y="1052513"/>
            <a:ext cx="3349625" cy="695325"/>
          </a:xfrm>
        </p:spPr>
        <p:txBody>
          <a:bodyPr/>
          <a:lstStyle/>
          <a:p>
            <a:pPr eaLnBrk="1" hangingPunct="1"/>
            <a:r>
              <a:rPr lang="zh-CN" altLang="en-US" sz="3200" smtClean="0"/>
              <a:t>读</a:t>
            </a:r>
            <a:r>
              <a:rPr lang="en-US" altLang="zh-CN" sz="3200" smtClean="0"/>
              <a:t>-</a:t>
            </a:r>
            <a:r>
              <a:rPr lang="zh-CN" altLang="en-US" sz="3200" smtClean="0"/>
              <a:t>陷阱</a:t>
            </a:r>
            <a:r>
              <a:rPr lang="en-US" altLang="zh-CN" sz="3200" smtClean="0"/>
              <a:t>(trap)</a:t>
            </a:r>
          </a:p>
        </p:txBody>
      </p:sp>
      <p:sp>
        <p:nvSpPr>
          <p:cNvPr id="37891" name="Rectangle 3"/>
          <p:cNvSpPr>
            <a:spLocks noGrp="1" noChangeArrowheads="1"/>
          </p:cNvSpPr>
          <p:nvPr>
            <p:ph type="body" idx="1"/>
          </p:nvPr>
        </p:nvSpPr>
        <p:spPr>
          <a:xfrm>
            <a:off x="1042988" y="1844675"/>
            <a:ext cx="7772400" cy="4618038"/>
          </a:xfrm>
        </p:spPr>
        <p:txBody>
          <a:bodyPr/>
          <a:lstStyle/>
          <a:p>
            <a:pPr eaLnBrk="1" hangingPunct="1">
              <a:buFont typeface="Wingdings" panose="05000000000000000000" pitchFamily="2" charset="2"/>
              <a:buChar char="l"/>
            </a:pPr>
            <a:r>
              <a:rPr lang="en-US" altLang="zh-CN" sz="2800" smtClean="0"/>
              <a:t>SNMP </a:t>
            </a:r>
            <a:r>
              <a:rPr lang="zh-CN" altLang="en-US" sz="2800" smtClean="0"/>
              <a:t>不是完全的探询协议，它允许不经过询问就能发送某些信息。这种信息称为</a:t>
            </a:r>
            <a:r>
              <a:rPr lang="zh-CN" altLang="en-US" sz="2800" smtClean="0">
                <a:solidFill>
                  <a:schemeClr val="hlink"/>
                </a:solidFill>
              </a:rPr>
              <a:t>陷阱</a:t>
            </a:r>
            <a:r>
              <a:rPr lang="zh-CN" altLang="en-US" sz="2800" smtClean="0"/>
              <a:t>，表示它能够捕捉“事件”。</a:t>
            </a:r>
          </a:p>
          <a:p>
            <a:pPr eaLnBrk="1" hangingPunct="1">
              <a:buFont typeface="Wingdings" panose="05000000000000000000" pitchFamily="2" charset="2"/>
              <a:buChar char="l"/>
            </a:pPr>
            <a:r>
              <a:rPr lang="zh-CN" altLang="en-US" sz="2800" smtClean="0"/>
              <a:t>当被管对象的代理检测到有事件发生时，就检查其门限值。代理只向管理进程报告达到某些门限值的事件（即</a:t>
            </a:r>
            <a:r>
              <a:rPr lang="zh-CN" altLang="en-US" sz="2800" smtClean="0">
                <a:solidFill>
                  <a:schemeClr val="hlink"/>
                </a:solidFill>
              </a:rPr>
              <a:t>过滤</a:t>
            </a:r>
            <a:r>
              <a:rPr lang="zh-CN" altLang="en-US" sz="2800" smtClean="0"/>
              <a:t>）。过滤的好处是：</a:t>
            </a:r>
          </a:p>
          <a:p>
            <a:pPr lvl="1" eaLnBrk="1" hangingPunct="1">
              <a:buFont typeface="Wingdings" panose="05000000000000000000" pitchFamily="2" charset="2"/>
              <a:buChar char="l"/>
            </a:pPr>
            <a:r>
              <a:rPr lang="zh-CN" altLang="en-US" sz="2400" smtClean="0">
                <a:solidFill>
                  <a:srgbClr val="333399"/>
                </a:solidFill>
                <a:latin typeface="黑体" panose="02010609060101010101" pitchFamily="49" charset="-122"/>
                <a:ea typeface="黑体" panose="02010609060101010101" pitchFamily="49" charset="-122"/>
              </a:rPr>
              <a:t>仅在严重事件发生时才发送陷阱；</a:t>
            </a:r>
          </a:p>
          <a:p>
            <a:pPr lvl="1" eaLnBrk="1" hangingPunct="1">
              <a:buFont typeface="Wingdings" panose="05000000000000000000" pitchFamily="2" charset="2"/>
              <a:buChar char="l"/>
            </a:pPr>
            <a:r>
              <a:rPr lang="zh-CN" altLang="en-US" sz="2400" smtClean="0">
                <a:solidFill>
                  <a:srgbClr val="333399"/>
                </a:solidFill>
                <a:latin typeface="黑体" panose="02010609060101010101" pitchFamily="49" charset="-122"/>
                <a:ea typeface="黑体" panose="02010609060101010101" pitchFamily="49" charset="-122"/>
              </a:rPr>
              <a:t>陷阱信息很简单且所需字节数很少。</a:t>
            </a:r>
            <a:r>
              <a:rPr lang="zh-CN" altLang="en-US" sz="240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50938" y="981075"/>
            <a:ext cx="7793037" cy="695325"/>
          </a:xfrm>
        </p:spPr>
        <p:txBody>
          <a:bodyPr/>
          <a:lstStyle/>
          <a:p>
            <a:pPr eaLnBrk="1" hangingPunct="1"/>
            <a:r>
              <a:rPr lang="en-US" altLang="zh-CN" sz="3200" smtClean="0"/>
              <a:t>SNMP </a:t>
            </a:r>
            <a:r>
              <a:rPr lang="zh-CN" altLang="en-US" sz="3200" smtClean="0"/>
              <a:t>是有效的网络管理协议</a:t>
            </a:r>
          </a:p>
        </p:txBody>
      </p:sp>
      <p:sp>
        <p:nvSpPr>
          <p:cNvPr id="39939" name="Rectangle 3"/>
          <p:cNvSpPr>
            <a:spLocks noGrp="1" noChangeArrowheads="1"/>
          </p:cNvSpPr>
          <p:nvPr>
            <p:ph type="body" idx="1"/>
          </p:nvPr>
        </p:nvSpPr>
        <p:spPr>
          <a:xfrm>
            <a:off x="1042988" y="1989138"/>
            <a:ext cx="7772400" cy="4114800"/>
          </a:xfrm>
        </p:spPr>
        <p:txBody>
          <a:bodyPr/>
          <a:lstStyle/>
          <a:p>
            <a:pPr eaLnBrk="1" hangingPunct="1"/>
            <a:r>
              <a:rPr lang="zh-CN" altLang="en-US" sz="2800" smtClean="0"/>
              <a:t>使用探询（至少是周期性地）以维持对网络资源的实时监视，同时也采用陷阱机制报告特殊事件，使得 </a:t>
            </a:r>
            <a:r>
              <a:rPr lang="en-US" altLang="zh-CN" sz="2800" smtClean="0"/>
              <a:t>SNMP </a:t>
            </a:r>
            <a:r>
              <a:rPr lang="zh-CN" altLang="en-US" sz="2800" smtClean="0"/>
              <a:t>成为一种有效的网络管理协议。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2136339"/>
            <a:ext cx="8280920" cy="3194721"/>
          </a:xfrm>
          <a:prstGeom prst="rect">
            <a:avLst/>
          </a:prstGeom>
        </p:spPr>
        <p:txBody>
          <a:bodyPr wrap="square">
            <a:spAutoFit/>
          </a:bodyPr>
          <a:lstStyle/>
          <a:p>
            <a:pPr>
              <a:lnSpc>
                <a:spcPct val="120000"/>
              </a:lnSpc>
            </a:pPr>
            <a:r>
              <a:rPr lang="zh-CN" altLang="en-US" sz="2400" dirty="0"/>
              <a:t>计算机网络的</a:t>
            </a:r>
            <a:r>
              <a:rPr lang="zh-CN" altLang="en-US" sz="2400" dirty="0" smtClean="0"/>
              <a:t>管理是</a:t>
            </a:r>
            <a:r>
              <a:rPr lang="zh-CN" altLang="en-US" sz="2400" dirty="0"/>
              <a:t>伴随着</a:t>
            </a:r>
            <a:r>
              <a:rPr lang="en-US" altLang="zh-CN" sz="2400" dirty="0"/>
              <a:t>ARPANET</a:t>
            </a:r>
            <a:r>
              <a:rPr lang="zh-CN" altLang="en-US" sz="2400" dirty="0"/>
              <a:t>的产生而产生的，人们需要检测网络的运行状况，需要保证网络安全、可靠、高效地</a:t>
            </a:r>
            <a:r>
              <a:rPr lang="zh-CN" altLang="en-US" sz="2400" dirty="0" smtClean="0"/>
              <a:t>运行。但</a:t>
            </a:r>
            <a:r>
              <a:rPr lang="zh-CN" altLang="en-US" sz="2400" dirty="0"/>
              <a:t>随着计算机网络的高速发展，规模不断扩大，节点数从几十到几千，复杂性不断增加，设备类型增多、功能增强，再加上不同的操作系统、不同的通信协议等，使人们意识到单靠人力是无法胜任这项工作的，必须使用自动的网络管理工具。</a:t>
            </a:r>
            <a:endParaRPr lang="zh-CN" altLang="en-US" sz="2400" dirty="0"/>
          </a:p>
        </p:txBody>
      </p:sp>
    </p:spTree>
    <p:extLst>
      <p:ext uri="{BB962C8B-B14F-4D97-AF65-F5344CB8AC3E}">
        <p14:creationId xmlns:p14="http://schemas.microsoft.com/office/powerpoint/2010/main" val="3032891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
            </a:r>
            <a:br>
              <a:rPr lang="en-US" altLang="zh-CN" smtClean="0"/>
            </a:br>
            <a:r>
              <a:rPr lang="zh-CN" altLang="en-US" sz="4000" smtClean="0"/>
              <a:t>网络管理的基本概念</a:t>
            </a:r>
          </a:p>
        </p:txBody>
      </p:sp>
      <p:sp>
        <p:nvSpPr>
          <p:cNvPr id="5123" name="Rectangle 3"/>
          <p:cNvSpPr>
            <a:spLocks noGrp="1" noChangeArrowheads="1"/>
          </p:cNvSpPr>
          <p:nvPr>
            <p:ph type="body" idx="1"/>
          </p:nvPr>
        </p:nvSpPr>
        <p:spPr>
          <a:xfrm>
            <a:off x="467544" y="1988840"/>
            <a:ext cx="8347844" cy="3600549"/>
          </a:xfrm>
        </p:spPr>
        <p:txBody>
          <a:bodyPr/>
          <a:lstStyle/>
          <a:p>
            <a:pPr eaLnBrk="1" hangingPunct="1"/>
            <a:r>
              <a:rPr lang="zh-CN" altLang="en-US" dirty="0">
                <a:solidFill>
                  <a:srgbClr val="FF0000"/>
                </a:solidFill>
              </a:rPr>
              <a:t>网络管理</a:t>
            </a:r>
            <a:r>
              <a:rPr lang="zh-CN" altLang="en-US" dirty="0"/>
              <a:t>，简称网管，是为保证网络系统能够持续、稳定、安全、可靠和高效地运行，对网络上的通信设备及传输系统进行监测和控制的方法和</a:t>
            </a:r>
            <a:r>
              <a:rPr lang="zh-CN" altLang="en-US" dirty="0" smtClean="0"/>
              <a:t>措施</a:t>
            </a:r>
            <a:r>
              <a:rPr lang="zh-CN" altLang="en-US" dirty="0" smtClean="0"/>
              <a:t>。</a:t>
            </a:r>
            <a:endParaRPr lang="en-US" altLang="zh-CN" dirty="0" smtClean="0"/>
          </a:p>
          <a:p>
            <a:pPr eaLnBrk="1" hangingPunct="1"/>
            <a:r>
              <a:rPr lang="zh-CN" altLang="en-US" dirty="0" smtClean="0"/>
              <a:t>根据国际标准化组织定义网络管理有五大功能：</a:t>
            </a:r>
            <a:r>
              <a:rPr lang="zh-CN" altLang="en-US" dirty="0" smtClean="0">
                <a:hlinkClick r:id="rId3"/>
              </a:rPr>
              <a:t>故障管理</a:t>
            </a:r>
            <a:r>
              <a:rPr lang="zh-CN" altLang="en-US" dirty="0" smtClean="0"/>
              <a:t>、</a:t>
            </a:r>
            <a:r>
              <a:rPr lang="zh-CN" altLang="en-US" dirty="0" smtClean="0">
                <a:hlinkClick r:id="rId4"/>
              </a:rPr>
              <a:t>配置管理</a:t>
            </a:r>
            <a:r>
              <a:rPr lang="zh-CN" altLang="en-US" dirty="0" smtClean="0"/>
              <a:t>、性能管理、安全管理、计费管理。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
            </a:r>
            <a:br>
              <a:rPr lang="en-US" altLang="zh-CN" smtClean="0"/>
            </a:br>
            <a:r>
              <a:rPr lang="zh-CN" altLang="en-US" sz="4000" smtClean="0"/>
              <a:t>网络管理的基本概念</a:t>
            </a:r>
          </a:p>
        </p:txBody>
      </p:sp>
      <p:sp>
        <p:nvSpPr>
          <p:cNvPr id="7171" name="矩形 2"/>
          <p:cNvSpPr>
            <a:spLocks noChangeArrowheads="1"/>
          </p:cNvSpPr>
          <p:nvPr/>
        </p:nvSpPr>
        <p:spPr bwMode="auto">
          <a:xfrm>
            <a:off x="225425" y="1916113"/>
            <a:ext cx="871855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70C0"/>
                </a:solidFill>
                <a:latin typeface="微软雅黑" panose="020B0503020204020204" pitchFamily="34" charset="-122"/>
                <a:ea typeface="微软雅黑" panose="020B0503020204020204" pitchFamily="34" charset="-122"/>
              </a:rPr>
              <a:t>故障管理</a:t>
            </a:r>
            <a:r>
              <a:rPr lang="zh-CN" altLang="en-US" sz="2400">
                <a:solidFill>
                  <a:srgbClr val="333333"/>
                </a:solidFill>
                <a:latin typeface="微软雅黑" panose="020B0503020204020204" pitchFamily="34" charset="-122"/>
                <a:ea typeface="微软雅黑" panose="020B0503020204020204" pitchFamily="34" charset="-122"/>
              </a:rPr>
              <a:t>（</a:t>
            </a:r>
            <a:r>
              <a:rPr lang="en-US" altLang="zh-CN" sz="2400">
                <a:solidFill>
                  <a:srgbClr val="333333"/>
                </a:solidFill>
                <a:latin typeface="微软雅黑" panose="020B0503020204020204" pitchFamily="34" charset="-122"/>
                <a:ea typeface="微软雅黑" panose="020B0503020204020204" pitchFamily="34" charset="-122"/>
              </a:rPr>
              <a:t>Fault Management</a:t>
            </a:r>
            <a:r>
              <a:rPr lang="zh-CN" altLang="en-US" sz="2400">
                <a:solidFill>
                  <a:srgbClr val="333333"/>
                </a:solidFill>
                <a:latin typeface="微软雅黑" panose="020B0503020204020204" pitchFamily="34" charset="-122"/>
                <a:ea typeface="微软雅黑" panose="020B0503020204020204" pitchFamily="34" charset="-122"/>
              </a:rPr>
              <a:t>）：</a:t>
            </a:r>
            <a:r>
              <a:rPr lang="zh-CN" altLang="en-US" sz="2400">
                <a:solidFill>
                  <a:schemeClr val="tx1"/>
                </a:solidFill>
                <a:ea typeface="宋体" panose="02010600030101010101" pitchFamily="2" charset="-122"/>
              </a:rPr>
              <a:t>当网络中某个组成失效时，网络管理器必须迅速查找到故障并及时排除。</a:t>
            </a:r>
            <a:endParaRPr lang="en-US" altLang="zh-CN" sz="2400">
              <a:solidFill>
                <a:schemeClr val="tx1"/>
              </a:solidFill>
              <a:ea typeface="宋体" panose="02010600030101010101" pitchFamily="2" charset="-122"/>
            </a:endParaRPr>
          </a:p>
          <a:p>
            <a:pPr eaLnBrk="1" hangingPunct="1">
              <a:spcBef>
                <a:spcPts val="600"/>
              </a:spcBef>
              <a:buClrTx/>
              <a:buSzTx/>
              <a:buFontTx/>
              <a:buNone/>
            </a:pPr>
            <a:r>
              <a:rPr lang="zh-CN" altLang="fr-FR" sz="2400">
                <a:solidFill>
                  <a:srgbClr val="0070C0"/>
                </a:solidFill>
                <a:latin typeface="微软雅黑" panose="020B0503020204020204" pitchFamily="34" charset="-122"/>
                <a:ea typeface="微软雅黑" panose="020B0503020204020204" pitchFamily="34" charset="-122"/>
              </a:rPr>
              <a:t>配置管理</a:t>
            </a:r>
            <a:r>
              <a:rPr lang="zh-CN" altLang="fr-FR" sz="2400">
                <a:solidFill>
                  <a:srgbClr val="333333"/>
                </a:solidFill>
                <a:latin typeface="微软雅黑" panose="020B0503020204020204" pitchFamily="34" charset="-122"/>
                <a:ea typeface="微软雅黑" panose="020B0503020204020204" pitchFamily="34" charset="-122"/>
              </a:rPr>
              <a:t>（</a:t>
            </a:r>
            <a:r>
              <a:rPr lang="fr-FR" altLang="zh-CN" sz="2400">
                <a:solidFill>
                  <a:srgbClr val="333333"/>
                </a:solidFill>
                <a:latin typeface="微软雅黑" panose="020B0503020204020204" pitchFamily="34" charset="-122"/>
                <a:ea typeface="微软雅黑" panose="020B0503020204020204" pitchFamily="34" charset="-122"/>
              </a:rPr>
              <a:t>Configuration Management</a:t>
            </a:r>
            <a:r>
              <a:rPr lang="zh-CN" altLang="fr-FR" sz="2400">
                <a:solidFill>
                  <a:srgbClr val="333333"/>
                </a:solidFill>
                <a:latin typeface="微软雅黑" panose="020B0503020204020204" pitchFamily="34" charset="-122"/>
                <a:ea typeface="微软雅黑" panose="020B0503020204020204" pitchFamily="34" charset="-122"/>
              </a:rPr>
              <a:t>）</a:t>
            </a:r>
            <a:r>
              <a:rPr lang="zh-CN" altLang="en-US" sz="2400">
                <a:solidFill>
                  <a:srgbClr val="333333"/>
                </a:solidFill>
                <a:latin typeface="微软雅黑" panose="020B0503020204020204" pitchFamily="34" charset="-122"/>
                <a:ea typeface="微软雅黑" panose="020B0503020204020204" pitchFamily="34" charset="-122"/>
              </a:rPr>
              <a:t>：</a:t>
            </a:r>
            <a:r>
              <a:rPr lang="zh-CN" altLang="en-US" sz="2400">
                <a:solidFill>
                  <a:schemeClr val="tx1"/>
                </a:solidFill>
                <a:ea typeface="宋体" panose="02010600030101010101" pitchFamily="2" charset="-122"/>
              </a:rPr>
              <a:t>配置管理负责初始化网络、并配置网络，以使其提供网络服务。</a:t>
            </a:r>
            <a:endParaRPr lang="en-US" altLang="zh-CN" sz="2400">
              <a:solidFill>
                <a:schemeClr val="tx1"/>
              </a:solidFill>
              <a:ea typeface="宋体" panose="02010600030101010101" pitchFamily="2" charset="-122"/>
            </a:endParaRPr>
          </a:p>
          <a:p>
            <a:pPr eaLnBrk="1" hangingPunct="1">
              <a:spcBef>
                <a:spcPts val="600"/>
              </a:spcBef>
              <a:buClrTx/>
              <a:buSzTx/>
              <a:buFontTx/>
              <a:buNone/>
            </a:pPr>
            <a:r>
              <a:rPr lang="zh-CN" altLang="en-US" sz="2400">
                <a:solidFill>
                  <a:srgbClr val="0070C0"/>
                </a:solidFill>
                <a:latin typeface="微软雅黑" panose="020B0503020204020204" pitchFamily="34" charset="-122"/>
                <a:ea typeface="微软雅黑" panose="020B0503020204020204" pitchFamily="34" charset="-122"/>
              </a:rPr>
              <a:t>计费管理</a:t>
            </a:r>
            <a:r>
              <a:rPr lang="zh-CN" altLang="en-US" sz="2400">
                <a:solidFill>
                  <a:srgbClr val="333333"/>
                </a:solidFill>
                <a:latin typeface="微软雅黑" panose="020B0503020204020204" pitchFamily="34" charset="-122"/>
                <a:ea typeface="微软雅黑" panose="020B0503020204020204" pitchFamily="34" charset="-122"/>
              </a:rPr>
              <a:t>（</a:t>
            </a:r>
            <a:r>
              <a:rPr lang="en-US" altLang="zh-CN" sz="2400">
                <a:solidFill>
                  <a:srgbClr val="333333"/>
                </a:solidFill>
                <a:latin typeface="微软雅黑" panose="020B0503020204020204" pitchFamily="34" charset="-122"/>
                <a:ea typeface="微软雅黑" panose="020B0503020204020204" pitchFamily="34" charset="-122"/>
              </a:rPr>
              <a:t>Accounting Management</a:t>
            </a:r>
            <a:r>
              <a:rPr lang="zh-CN" altLang="en-US" sz="2400">
                <a:solidFill>
                  <a:srgbClr val="333333"/>
                </a:solidFill>
                <a:latin typeface="微软雅黑" panose="020B0503020204020204" pitchFamily="34" charset="-122"/>
                <a:ea typeface="微软雅黑" panose="020B0503020204020204" pitchFamily="34" charset="-122"/>
              </a:rPr>
              <a:t>）：</a:t>
            </a:r>
            <a:r>
              <a:rPr lang="zh-CN" altLang="en-US" sz="2400">
                <a:solidFill>
                  <a:schemeClr val="tx1"/>
                </a:solidFill>
                <a:ea typeface="宋体" panose="02010600030101010101" pitchFamily="2" charset="-122"/>
              </a:rPr>
              <a:t>计费管理记录网络资源的使用，目的是控制和监测网络操作的费用和代价。</a:t>
            </a:r>
            <a:endParaRPr lang="en-US" altLang="zh-CN" sz="2400">
              <a:solidFill>
                <a:schemeClr val="tx1"/>
              </a:solidFill>
              <a:ea typeface="宋体" panose="02010600030101010101" pitchFamily="2" charset="-122"/>
            </a:endParaRPr>
          </a:p>
          <a:p>
            <a:pPr eaLnBrk="1" hangingPunct="1">
              <a:spcBef>
                <a:spcPts val="600"/>
              </a:spcBef>
              <a:buClrTx/>
              <a:buSzTx/>
              <a:buFontTx/>
              <a:buNone/>
            </a:pPr>
            <a:r>
              <a:rPr lang="zh-CN" altLang="fr-FR" sz="2400">
                <a:solidFill>
                  <a:srgbClr val="0070C0"/>
                </a:solidFill>
                <a:latin typeface="微软雅黑" panose="020B0503020204020204" pitchFamily="34" charset="-122"/>
                <a:ea typeface="微软雅黑" panose="020B0503020204020204" pitchFamily="34" charset="-122"/>
              </a:rPr>
              <a:t>性能管理</a:t>
            </a:r>
            <a:r>
              <a:rPr lang="zh-CN" altLang="fr-FR" sz="2400">
                <a:solidFill>
                  <a:srgbClr val="333333"/>
                </a:solidFill>
                <a:latin typeface="微软雅黑" panose="020B0503020204020204" pitchFamily="34" charset="-122"/>
                <a:ea typeface="微软雅黑" panose="020B0503020204020204" pitchFamily="34" charset="-122"/>
              </a:rPr>
              <a:t>（</a:t>
            </a:r>
            <a:r>
              <a:rPr lang="fr-FR" altLang="zh-CN" sz="2400">
                <a:solidFill>
                  <a:srgbClr val="333333"/>
                </a:solidFill>
                <a:latin typeface="微软雅黑" panose="020B0503020204020204" pitchFamily="34" charset="-122"/>
                <a:ea typeface="微软雅黑" panose="020B0503020204020204" pitchFamily="34" charset="-122"/>
              </a:rPr>
              <a:t>Performance Management</a:t>
            </a:r>
            <a:r>
              <a:rPr lang="zh-CN" altLang="fr-FR" sz="2400">
                <a:solidFill>
                  <a:srgbClr val="333333"/>
                </a:solidFill>
                <a:latin typeface="微软雅黑" panose="020B0503020204020204" pitchFamily="34" charset="-122"/>
                <a:ea typeface="微软雅黑" panose="020B0503020204020204" pitchFamily="34" charset="-122"/>
              </a:rPr>
              <a:t>）</a:t>
            </a:r>
            <a:r>
              <a:rPr lang="zh-CN" altLang="en-US" sz="2400">
                <a:solidFill>
                  <a:srgbClr val="333333"/>
                </a:solidFill>
                <a:latin typeface="微软雅黑" panose="020B0503020204020204" pitchFamily="34" charset="-122"/>
                <a:ea typeface="微软雅黑" panose="020B0503020204020204" pitchFamily="34" charset="-122"/>
              </a:rPr>
              <a:t>：</a:t>
            </a:r>
            <a:r>
              <a:rPr lang="zh-CN" altLang="en-US" sz="2400">
                <a:solidFill>
                  <a:schemeClr val="tx1"/>
                </a:solidFill>
                <a:ea typeface="宋体" panose="02010600030101010101" pitchFamily="2" charset="-122"/>
              </a:rPr>
              <a:t>性能管理用于估价系统资源的运行状况及通信效率等系统性能。其能力包括监视和分析被管网络及其所提供服务的性能机制。</a:t>
            </a:r>
            <a:endParaRPr lang="en-US" altLang="zh-CN" sz="2400">
              <a:solidFill>
                <a:schemeClr val="tx1"/>
              </a:solidFill>
              <a:ea typeface="宋体" panose="02010600030101010101" pitchFamily="2" charset="-122"/>
            </a:endParaRPr>
          </a:p>
          <a:p>
            <a:pPr eaLnBrk="1" hangingPunct="1">
              <a:spcBef>
                <a:spcPts val="600"/>
              </a:spcBef>
              <a:buClrTx/>
              <a:buSzTx/>
              <a:buFontTx/>
              <a:buNone/>
            </a:pPr>
            <a:r>
              <a:rPr lang="zh-CN" altLang="en-US" sz="2400">
                <a:solidFill>
                  <a:srgbClr val="0070C0"/>
                </a:solidFill>
                <a:latin typeface="微软雅黑" panose="020B0503020204020204" pitchFamily="34" charset="-122"/>
                <a:ea typeface="微软雅黑" panose="020B0503020204020204" pitchFamily="34" charset="-122"/>
              </a:rPr>
              <a:t>安全管理</a:t>
            </a:r>
            <a:r>
              <a:rPr lang="zh-CN" altLang="en-US" sz="2400">
                <a:solidFill>
                  <a:srgbClr val="333333"/>
                </a:solidFill>
                <a:latin typeface="微软雅黑" panose="020B0503020204020204" pitchFamily="34" charset="-122"/>
                <a:ea typeface="微软雅黑" panose="020B0503020204020204" pitchFamily="34" charset="-122"/>
              </a:rPr>
              <a:t>（</a:t>
            </a:r>
            <a:r>
              <a:rPr lang="en-US" altLang="zh-CN" sz="2400">
                <a:solidFill>
                  <a:srgbClr val="333333"/>
                </a:solidFill>
                <a:latin typeface="微软雅黑" panose="020B0503020204020204" pitchFamily="34" charset="-122"/>
                <a:ea typeface="微软雅黑" panose="020B0503020204020204" pitchFamily="34" charset="-122"/>
              </a:rPr>
              <a:t>Security Management</a:t>
            </a:r>
            <a:r>
              <a:rPr lang="zh-CN" altLang="en-US" sz="2400">
                <a:solidFill>
                  <a:srgbClr val="333333"/>
                </a:solidFill>
                <a:latin typeface="微软雅黑" panose="020B0503020204020204" pitchFamily="34" charset="-122"/>
                <a:ea typeface="微软雅黑" panose="020B0503020204020204" pitchFamily="34" charset="-122"/>
              </a:rPr>
              <a:t>）：</a:t>
            </a:r>
            <a:r>
              <a:rPr lang="zh-CN" altLang="en-US" sz="2400">
                <a:solidFill>
                  <a:schemeClr val="tx1"/>
                </a:solidFill>
                <a:ea typeface="宋体" panose="02010600030101010101" pitchFamily="2" charset="-122"/>
              </a:rPr>
              <a:t>网络安全管理包括对授权机制、访问控制、加密和加密关键字的管理，另外还要维护和检查安全日志。</a:t>
            </a:r>
            <a:endParaRPr lang="zh-CN" altLang="fr-FR" sz="240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827088" y="788988"/>
            <a:ext cx="7793037" cy="768350"/>
          </a:xfrm>
        </p:spPr>
        <p:txBody>
          <a:bodyPr/>
          <a:lstStyle/>
          <a:p>
            <a:pPr algn="ctr" eaLnBrk="1" hangingPunct="1"/>
            <a:r>
              <a:rPr lang="zh-CN" altLang="en-US" smtClean="0"/>
              <a:t>网络管理的一般模型 </a:t>
            </a:r>
          </a:p>
        </p:txBody>
      </p:sp>
      <p:grpSp>
        <p:nvGrpSpPr>
          <p:cNvPr id="9219" name="Group 5"/>
          <p:cNvGrpSpPr>
            <a:grpSpLocks/>
          </p:cNvGrpSpPr>
          <p:nvPr/>
        </p:nvGrpSpPr>
        <p:grpSpPr bwMode="auto">
          <a:xfrm>
            <a:off x="5489575" y="4014788"/>
            <a:ext cx="1576388" cy="2006600"/>
            <a:chOff x="3072" y="2208"/>
            <a:chExt cx="1056" cy="1056"/>
          </a:xfrm>
        </p:grpSpPr>
        <p:grpSp>
          <p:nvGrpSpPr>
            <p:cNvPr id="9260" name="Group 6"/>
            <p:cNvGrpSpPr>
              <a:grpSpLocks/>
            </p:cNvGrpSpPr>
            <p:nvPr/>
          </p:nvGrpSpPr>
          <p:grpSpPr bwMode="auto">
            <a:xfrm flipH="1">
              <a:off x="3072" y="2543"/>
              <a:ext cx="888" cy="721"/>
              <a:chOff x="2565" y="2202"/>
              <a:chExt cx="355" cy="297"/>
            </a:xfrm>
          </p:grpSpPr>
          <p:sp>
            <p:nvSpPr>
              <p:cNvPr id="9400" name="Freeform 7"/>
              <p:cNvSpPr>
                <a:spLocks/>
              </p:cNvSpPr>
              <p:nvPr/>
            </p:nvSpPr>
            <p:spPr bwMode="auto">
              <a:xfrm>
                <a:off x="2646" y="2242"/>
                <a:ext cx="125" cy="189"/>
              </a:xfrm>
              <a:custGeom>
                <a:avLst/>
                <a:gdLst>
                  <a:gd name="T0" fmla="*/ 0 w 876"/>
                  <a:gd name="T1" fmla="*/ 0 h 1326"/>
                  <a:gd name="T2" fmla="*/ 0 w 876"/>
                  <a:gd name="T3" fmla="*/ 0 h 1326"/>
                  <a:gd name="T4" fmla="*/ 0 w 876"/>
                  <a:gd name="T5" fmla="*/ 0 h 1326"/>
                  <a:gd name="T6" fmla="*/ 0 w 876"/>
                  <a:gd name="T7" fmla="*/ 0 h 1326"/>
                  <a:gd name="T8" fmla="*/ 0 60000 65536"/>
                  <a:gd name="T9" fmla="*/ 0 60000 65536"/>
                  <a:gd name="T10" fmla="*/ 0 60000 65536"/>
                  <a:gd name="T11" fmla="*/ 0 60000 65536"/>
                  <a:gd name="T12" fmla="*/ 0 w 876"/>
                  <a:gd name="T13" fmla="*/ 0 h 1326"/>
                  <a:gd name="T14" fmla="*/ 876 w 876"/>
                  <a:gd name="T15" fmla="*/ 1326 h 1326"/>
                </a:gdLst>
                <a:ahLst/>
                <a:cxnLst>
                  <a:cxn ang="T8">
                    <a:pos x="T0" y="T1"/>
                  </a:cxn>
                  <a:cxn ang="T9">
                    <a:pos x="T2" y="T3"/>
                  </a:cxn>
                  <a:cxn ang="T10">
                    <a:pos x="T4" y="T5"/>
                  </a:cxn>
                  <a:cxn ang="T11">
                    <a:pos x="T6" y="T7"/>
                  </a:cxn>
                </a:cxnLst>
                <a:rect l="T12" t="T13" r="T14" b="T15"/>
                <a:pathLst>
                  <a:path w="876" h="1326">
                    <a:moveTo>
                      <a:pt x="582" y="23"/>
                    </a:moveTo>
                    <a:lnTo>
                      <a:pt x="876" y="1209"/>
                    </a:lnTo>
                    <a:lnTo>
                      <a:pt x="0" y="1326"/>
                    </a:lnTo>
                    <a:lnTo>
                      <a:pt x="2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401" name="Group 8"/>
              <p:cNvGrpSpPr>
                <a:grpSpLocks/>
              </p:cNvGrpSpPr>
              <p:nvPr/>
            </p:nvGrpSpPr>
            <p:grpSpPr bwMode="auto">
              <a:xfrm>
                <a:off x="2565" y="2202"/>
                <a:ext cx="351" cy="78"/>
                <a:chOff x="2565" y="2202"/>
                <a:chExt cx="351" cy="78"/>
              </a:xfrm>
            </p:grpSpPr>
            <p:sp>
              <p:nvSpPr>
                <p:cNvPr id="9403" name="Freeform 9"/>
                <p:cNvSpPr>
                  <a:spLocks/>
                </p:cNvSpPr>
                <p:nvPr/>
              </p:nvSpPr>
              <p:spPr bwMode="auto">
                <a:xfrm>
                  <a:off x="2565" y="2202"/>
                  <a:ext cx="351" cy="66"/>
                </a:xfrm>
                <a:custGeom>
                  <a:avLst/>
                  <a:gdLst>
                    <a:gd name="T0" fmla="*/ 0 w 2454"/>
                    <a:gd name="T1" fmla="*/ 0 h 468"/>
                    <a:gd name="T2" fmla="*/ 0 w 2454"/>
                    <a:gd name="T3" fmla="*/ 0 h 468"/>
                    <a:gd name="T4" fmla="*/ 0 w 2454"/>
                    <a:gd name="T5" fmla="*/ 0 h 468"/>
                    <a:gd name="T6" fmla="*/ 0 w 2454"/>
                    <a:gd name="T7" fmla="*/ 0 h 468"/>
                    <a:gd name="T8" fmla="*/ 0 w 2454"/>
                    <a:gd name="T9" fmla="*/ 0 h 468"/>
                    <a:gd name="T10" fmla="*/ 0 60000 65536"/>
                    <a:gd name="T11" fmla="*/ 0 60000 65536"/>
                    <a:gd name="T12" fmla="*/ 0 60000 65536"/>
                    <a:gd name="T13" fmla="*/ 0 60000 65536"/>
                    <a:gd name="T14" fmla="*/ 0 60000 65536"/>
                    <a:gd name="T15" fmla="*/ 0 w 2454"/>
                    <a:gd name="T16" fmla="*/ 0 h 468"/>
                    <a:gd name="T17" fmla="*/ 2454 w 2454"/>
                    <a:gd name="T18" fmla="*/ 468 h 468"/>
                  </a:gdLst>
                  <a:ahLst/>
                  <a:cxnLst>
                    <a:cxn ang="T10">
                      <a:pos x="T0" y="T1"/>
                    </a:cxn>
                    <a:cxn ang="T11">
                      <a:pos x="T2" y="T3"/>
                    </a:cxn>
                    <a:cxn ang="T12">
                      <a:pos x="T4" y="T5"/>
                    </a:cxn>
                    <a:cxn ang="T13">
                      <a:pos x="T6" y="T7"/>
                    </a:cxn>
                    <a:cxn ang="T14">
                      <a:pos x="T8" y="T9"/>
                    </a:cxn>
                  </a:cxnLst>
                  <a:rect l="T15" t="T16" r="T17" b="T18"/>
                  <a:pathLst>
                    <a:path w="2454" h="468">
                      <a:moveTo>
                        <a:pt x="2454" y="242"/>
                      </a:moveTo>
                      <a:lnTo>
                        <a:pt x="906" y="468"/>
                      </a:lnTo>
                      <a:lnTo>
                        <a:pt x="0" y="118"/>
                      </a:lnTo>
                      <a:lnTo>
                        <a:pt x="1162" y="0"/>
                      </a:lnTo>
                      <a:lnTo>
                        <a:pt x="2454" y="242"/>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9404" name="Freeform 10"/>
                <p:cNvSpPr>
                  <a:spLocks/>
                </p:cNvSpPr>
                <p:nvPr/>
              </p:nvSpPr>
              <p:spPr bwMode="auto">
                <a:xfrm>
                  <a:off x="2694" y="2236"/>
                  <a:ext cx="221" cy="44"/>
                </a:xfrm>
                <a:custGeom>
                  <a:avLst/>
                  <a:gdLst>
                    <a:gd name="T0" fmla="*/ 0 w 1542"/>
                    <a:gd name="T1" fmla="*/ 0 h 303"/>
                    <a:gd name="T2" fmla="*/ 0 w 1542"/>
                    <a:gd name="T3" fmla="*/ 0 h 303"/>
                    <a:gd name="T4" fmla="*/ 0 w 1542"/>
                    <a:gd name="T5" fmla="*/ 0 h 303"/>
                    <a:gd name="T6" fmla="*/ 0 w 1542"/>
                    <a:gd name="T7" fmla="*/ 0 h 303"/>
                    <a:gd name="T8" fmla="*/ 0 w 1542"/>
                    <a:gd name="T9" fmla="*/ 0 h 303"/>
                    <a:gd name="T10" fmla="*/ 0 60000 65536"/>
                    <a:gd name="T11" fmla="*/ 0 60000 65536"/>
                    <a:gd name="T12" fmla="*/ 0 60000 65536"/>
                    <a:gd name="T13" fmla="*/ 0 60000 65536"/>
                    <a:gd name="T14" fmla="*/ 0 60000 65536"/>
                    <a:gd name="T15" fmla="*/ 0 w 1542"/>
                    <a:gd name="T16" fmla="*/ 0 h 303"/>
                    <a:gd name="T17" fmla="*/ 1542 w 1542"/>
                    <a:gd name="T18" fmla="*/ 303 h 303"/>
                  </a:gdLst>
                  <a:ahLst/>
                  <a:cxnLst>
                    <a:cxn ang="T10">
                      <a:pos x="T0" y="T1"/>
                    </a:cxn>
                    <a:cxn ang="T11">
                      <a:pos x="T2" y="T3"/>
                    </a:cxn>
                    <a:cxn ang="T12">
                      <a:pos x="T4" y="T5"/>
                    </a:cxn>
                    <a:cxn ang="T13">
                      <a:pos x="T6" y="T7"/>
                    </a:cxn>
                    <a:cxn ang="T14">
                      <a:pos x="T8" y="T9"/>
                    </a:cxn>
                  </a:cxnLst>
                  <a:rect l="T15" t="T16" r="T17" b="T18"/>
                  <a:pathLst>
                    <a:path w="1542" h="303">
                      <a:moveTo>
                        <a:pt x="1542" y="0"/>
                      </a:moveTo>
                      <a:lnTo>
                        <a:pt x="0" y="225"/>
                      </a:lnTo>
                      <a:lnTo>
                        <a:pt x="0" y="303"/>
                      </a:lnTo>
                      <a:lnTo>
                        <a:pt x="1542" y="79"/>
                      </a:lnTo>
                      <a:lnTo>
                        <a:pt x="1542" y="0"/>
                      </a:lnTo>
                      <a:close/>
                    </a:path>
                  </a:pathLst>
                </a:custGeom>
                <a:solidFill>
                  <a:srgbClr val="E0E0E0"/>
                </a:solidFill>
                <a:ln w="1588">
                  <a:solidFill>
                    <a:srgbClr val="000000"/>
                  </a:solidFill>
                  <a:prstDash val="solid"/>
                  <a:round/>
                  <a:headEnd/>
                  <a:tailEnd/>
                </a:ln>
              </p:spPr>
              <p:txBody>
                <a:bodyPr/>
                <a:lstStyle/>
                <a:p>
                  <a:endParaRPr lang="zh-CN" altLang="en-US"/>
                </a:p>
              </p:txBody>
            </p:sp>
            <p:sp>
              <p:nvSpPr>
                <p:cNvPr id="9405" name="Freeform 11"/>
                <p:cNvSpPr>
                  <a:spLocks/>
                </p:cNvSpPr>
                <p:nvPr/>
              </p:nvSpPr>
              <p:spPr bwMode="auto">
                <a:xfrm>
                  <a:off x="2565" y="2218"/>
                  <a:ext cx="129" cy="62"/>
                </a:xfrm>
                <a:custGeom>
                  <a:avLst/>
                  <a:gdLst>
                    <a:gd name="T0" fmla="*/ 0 w 906"/>
                    <a:gd name="T1" fmla="*/ 0 h 428"/>
                    <a:gd name="T2" fmla="*/ 0 w 906"/>
                    <a:gd name="T3" fmla="*/ 0 h 428"/>
                    <a:gd name="T4" fmla="*/ 0 w 906"/>
                    <a:gd name="T5" fmla="*/ 0 h 428"/>
                    <a:gd name="T6" fmla="*/ 0 w 906"/>
                    <a:gd name="T7" fmla="*/ 0 h 428"/>
                    <a:gd name="T8" fmla="*/ 0 w 906"/>
                    <a:gd name="T9" fmla="*/ 0 h 428"/>
                    <a:gd name="T10" fmla="*/ 0 60000 65536"/>
                    <a:gd name="T11" fmla="*/ 0 60000 65536"/>
                    <a:gd name="T12" fmla="*/ 0 60000 65536"/>
                    <a:gd name="T13" fmla="*/ 0 60000 65536"/>
                    <a:gd name="T14" fmla="*/ 0 60000 65536"/>
                    <a:gd name="T15" fmla="*/ 0 w 906"/>
                    <a:gd name="T16" fmla="*/ 0 h 428"/>
                    <a:gd name="T17" fmla="*/ 906 w 906"/>
                    <a:gd name="T18" fmla="*/ 428 h 428"/>
                  </a:gdLst>
                  <a:ahLst/>
                  <a:cxnLst>
                    <a:cxn ang="T10">
                      <a:pos x="T0" y="T1"/>
                    </a:cxn>
                    <a:cxn ang="T11">
                      <a:pos x="T2" y="T3"/>
                    </a:cxn>
                    <a:cxn ang="T12">
                      <a:pos x="T4" y="T5"/>
                    </a:cxn>
                    <a:cxn ang="T13">
                      <a:pos x="T6" y="T7"/>
                    </a:cxn>
                    <a:cxn ang="T14">
                      <a:pos x="T8" y="T9"/>
                    </a:cxn>
                  </a:cxnLst>
                  <a:rect l="T15" t="T16" r="T17" b="T18"/>
                  <a:pathLst>
                    <a:path w="906" h="428">
                      <a:moveTo>
                        <a:pt x="906" y="428"/>
                      </a:moveTo>
                      <a:lnTo>
                        <a:pt x="906" y="350"/>
                      </a:lnTo>
                      <a:lnTo>
                        <a:pt x="0" y="0"/>
                      </a:lnTo>
                      <a:lnTo>
                        <a:pt x="0" y="54"/>
                      </a:lnTo>
                      <a:lnTo>
                        <a:pt x="906" y="428"/>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9402" name="Freeform 12"/>
              <p:cNvSpPr>
                <a:spLocks/>
              </p:cNvSpPr>
              <p:nvPr/>
            </p:nvSpPr>
            <p:spPr bwMode="auto">
              <a:xfrm>
                <a:off x="2767" y="2256"/>
                <a:ext cx="153" cy="243"/>
              </a:xfrm>
              <a:custGeom>
                <a:avLst/>
                <a:gdLst>
                  <a:gd name="T0" fmla="*/ 0 w 1066"/>
                  <a:gd name="T1" fmla="*/ 0 h 1700"/>
                  <a:gd name="T2" fmla="*/ 0 w 1066"/>
                  <a:gd name="T3" fmla="*/ 0 h 1700"/>
                  <a:gd name="T4" fmla="*/ 0 w 1066"/>
                  <a:gd name="T5" fmla="*/ 0 h 1700"/>
                  <a:gd name="T6" fmla="*/ 0 w 1066"/>
                  <a:gd name="T7" fmla="*/ 0 h 1700"/>
                  <a:gd name="T8" fmla="*/ 0 60000 65536"/>
                  <a:gd name="T9" fmla="*/ 0 60000 65536"/>
                  <a:gd name="T10" fmla="*/ 0 60000 65536"/>
                  <a:gd name="T11" fmla="*/ 0 60000 65536"/>
                  <a:gd name="T12" fmla="*/ 0 w 1066"/>
                  <a:gd name="T13" fmla="*/ 0 h 1700"/>
                  <a:gd name="T14" fmla="*/ 1066 w 1066"/>
                  <a:gd name="T15" fmla="*/ 1700 h 1700"/>
                </a:gdLst>
                <a:ahLst/>
                <a:cxnLst>
                  <a:cxn ang="T8">
                    <a:pos x="T0" y="T1"/>
                  </a:cxn>
                  <a:cxn ang="T9">
                    <a:pos x="T2" y="T3"/>
                  </a:cxn>
                  <a:cxn ang="T10">
                    <a:pos x="T4" y="T5"/>
                  </a:cxn>
                  <a:cxn ang="T11">
                    <a:pos x="T6" y="T7"/>
                  </a:cxn>
                </a:cxnLst>
                <a:rect l="T12" t="T13" r="T14" b="T15"/>
                <a:pathLst>
                  <a:path w="1066" h="1700">
                    <a:moveTo>
                      <a:pt x="589" y="0"/>
                    </a:moveTo>
                    <a:lnTo>
                      <a:pt x="1066" y="1569"/>
                    </a:lnTo>
                    <a:lnTo>
                      <a:pt x="0" y="1700"/>
                    </a:lnTo>
                    <a:lnTo>
                      <a:pt x="170" y="3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261" name="Group 13"/>
            <p:cNvGrpSpPr>
              <a:grpSpLocks/>
            </p:cNvGrpSpPr>
            <p:nvPr/>
          </p:nvGrpSpPr>
          <p:grpSpPr bwMode="auto">
            <a:xfrm flipH="1">
              <a:off x="3225" y="2269"/>
              <a:ext cx="610" cy="417"/>
              <a:chOff x="2615" y="2089"/>
              <a:chExt cx="244" cy="172"/>
            </a:xfrm>
          </p:grpSpPr>
          <p:grpSp>
            <p:nvGrpSpPr>
              <p:cNvPr id="9349" name="Group 14"/>
              <p:cNvGrpSpPr>
                <a:grpSpLocks/>
              </p:cNvGrpSpPr>
              <p:nvPr/>
            </p:nvGrpSpPr>
            <p:grpSpPr bwMode="auto">
              <a:xfrm>
                <a:off x="2671" y="2089"/>
                <a:ext cx="188" cy="156"/>
                <a:chOff x="2671" y="2089"/>
                <a:chExt cx="188" cy="156"/>
              </a:xfrm>
            </p:grpSpPr>
            <p:grpSp>
              <p:nvGrpSpPr>
                <p:cNvPr id="9382" name="Group 15"/>
                <p:cNvGrpSpPr>
                  <a:grpSpLocks/>
                </p:cNvGrpSpPr>
                <p:nvPr/>
              </p:nvGrpSpPr>
              <p:grpSpPr bwMode="auto">
                <a:xfrm>
                  <a:off x="2671" y="2089"/>
                  <a:ext cx="188" cy="156"/>
                  <a:chOff x="2671" y="2089"/>
                  <a:chExt cx="188" cy="156"/>
                </a:xfrm>
              </p:grpSpPr>
              <p:grpSp>
                <p:nvGrpSpPr>
                  <p:cNvPr id="9391" name="Group 16"/>
                  <p:cNvGrpSpPr>
                    <a:grpSpLocks/>
                  </p:cNvGrpSpPr>
                  <p:nvPr/>
                </p:nvGrpSpPr>
                <p:grpSpPr bwMode="auto">
                  <a:xfrm>
                    <a:off x="2671" y="2177"/>
                    <a:ext cx="188" cy="68"/>
                    <a:chOff x="2671" y="2177"/>
                    <a:chExt cx="188" cy="68"/>
                  </a:xfrm>
                </p:grpSpPr>
                <p:sp>
                  <p:nvSpPr>
                    <p:cNvPr id="9397" name="Freeform 17"/>
                    <p:cNvSpPr>
                      <a:spLocks/>
                    </p:cNvSpPr>
                    <p:nvPr/>
                  </p:nvSpPr>
                  <p:spPr bwMode="auto">
                    <a:xfrm>
                      <a:off x="2671" y="2177"/>
                      <a:ext cx="108" cy="68"/>
                    </a:xfrm>
                    <a:custGeom>
                      <a:avLst/>
                      <a:gdLst>
                        <a:gd name="T0" fmla="*/ 0 w 758"/>
                        <a:gd name="T1" fmla="*/ 0 h 475"/>
                        <a:gd name="T2" fmla="*/ 0 w 758"/>
                        <a:gd name="T3" fmla="*/ 0 h 475"/>
                        <a:gd name="T4" fmla="*/ 0 w 758"/>
                        <a:gd name="T5" fmla="*/ 0 h 475"/>
                        <a:gd name="T6" fmla="*/ 0 w 758"/>
                        <a:gd name="T7" fmla="*/ 0 h 475"/>
                        <a:gd name="T8" fmla="*/ 0 w 758"/>
                        <a:gd name="T9" fmla="*/ 0 h 475"/>
                        <a:gd name="T10" fmla="*/ 0 60000 65536"/>
                        <a:gd name="T11" fmla="*/ 0 60000 65536"/>
                        <a:gd name="T12" fmla="*/ 0 60000 65536"/>
                        <a:gd name="T13" fmla="*/ 0 60000 65536"/>
                        <a:gd name="T14" fmla="*/ 0 60000 65536"/>
                        <a:gd name="T15" fmla="*/ 0 w 758"/>
                        <a:gd name="T16" fmla="*/ 0 h 475"/>
                        <a:gd name="T17" fmla="*/ 758 w 758"/>
                        <a:gd name="T18" fmla="*/ 475 h 475"/>
                      </a:gdLst>
                      <a:ahLst/>
                      <a:cxnLst>
                        <a:cxn ang="T10">
                          <a:pos x="T0" y="T1"/>
                        </a:cxn>
                        <a:cxn ang="T11">
                          <a:pos x="T2" y="T3"/>
                        </a:cxn>
                        <a:cxn ang="T12">
                          <a:pos x="T4" y="T5"/>
                        </a:cxn>
                        <a:cxn ang="T13">
                          <a:pos x="T6" y="T7"/>
                        </a:cxn>
                        <a:cxn ang="T14">
                          <a:pos x="T8" y="T9"/>
                        </a:cxn>
                      </a:cxnLst>
                      <a:rect l="T15" t="T16" r="T17" b="T18"/>
                      <a:pathLst>
                        <a:path w="758" h="475">
                          <a:moveTo>
                            <a:pt x="758" y="146"/>
                          </a:moveTo>
                          <a:lnTo>
                            <a:pt x="758" y="475"/>
                          </a:lnTo>
                          <a:lnTo>
                            <a:pt x="0" y="232"/>
                          </a:lnTo>
                          <a:lnTo>
                            <a:pt x="0" y="0"/>
                          </a:lnTo>
                          <a:lnTo>
                            <a:pt x="758" y="146"/>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9398" name="Freeform 18"/>
                    <p:cNvSpPr>
                      <a:spLocks/>
                    </p:cNvSpPr>
                    <p:nvPr/>
                  </p:nvSpPr>
                  <p:spPr bwMode="auto">
                    <a:xfrm>
                      <a:off x="2779" y="2193"/>
                      <a:ext cx="80" cy="52"/>
                    </a:xfrm>
                    <a:custGeom>
                      <a:avLst/>
                      <a:gdLst>
                        <a:gd name="T0" fmla="*/ 0 w 563"/>
                        <a:gd name="T1" fmla="*/ 0 h 362"/>
                        <a:gd name="T2" fmla="*/ 0 w 563"/>
                        <a:gd name="T3" fmla="*/ 0 h 362"/>
                        <a:gd name="T4" fmla="*/ 0 w 563"/>
                        <a:gd name="T5" fmla="*/ 0 h 362"/>
                        <a:gd name="T6" fmla="*/ 0 w 563"/>
                        <a:gd name="T7" fmla="*/ 0 h 362"/>
                        <a:gd name="T8" fmla="*/ 0 w 563"/>
                        <a:gd name="T9" fmla="*/ 0 h 362"/>
                        <a:gd name="T10" fmla="*/ 0 60000 65536"/>
                        <a:gd name="T11" fmla="*/ 0 60000 65536"/>
                        <a:gd name="T12" fmla="*/ 0 60000 65536"/>
                        <a:gd name="T13" fmla="*/ 0 60000 65536"/>
                        <a:gd name="T14" fmla="*/ 0 60000 65536"/>
                        <a:gd name="T15" fmla="*/ 0 w 563"/>
                        <a:gd name="T16" fmla="*/ 0 h 362"/>
                        <a:gd name="T17" fmla="*/ 563 w 563"/>
                        <a:gd name="T18" fmla="*/ 362 h 362"/>
                      </a:gdLst>
                      <a:ahLst/>
                      <a:cxnLst>
                        <a:cxn ang="T10">
                          <a:pos x="T0" y="T1"/>
                        </a:cxn>
                        <a:cxn ang="T11">
                          <a:pos x="T2" y="T3"/>
                        </a:cxn>
                        <a:cxn ang="T12">
                          <a:pos x="T4" y="T5"/>
                        </a:cxn>
                        <a:cxn ang="T13">
                          <a:pos x="T6" y="T7"/>
                        </a:cxn>
                        <a:cxn ang="T14">
                          <a:pos x="T8" y="T9"/>
                        </a:cxn>
                      </a:cxnLst>
                      <a:rect l="T15" t="T16" r="T17" b="T18"/>
                      <a:pathLst>
                        <a:path w="563" h="362">
                          <a:moveTo>
                            <a:pt x="0" y="33"/>
                          </a:moveTo>
                          <a:lnTo>
                            <a:pt x="0" y="362"/>
                          </a:lnTo>
                          <a:lnTo>
                            <a:pt x="563" y="280"/>
                          </a:lnTo>
                          <a:lnTo>
                            <a:pt x="563" y="0"/>
                          </a:lnTo>
                          <a:lnTo>
                            <a:pt x="0" y="33"/>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9399" name="Freeform 19"/>
                    <p:cNvSpPr>
                      <a:spLocks/>
                    </p:cNvSpPr>
                    <p:nvPr/>
                  </p:nvSpPr>
                  <p:spPr bwMode="auto">
                    <a:xfrm>
                      <a:off x="2671" y="2177"/>
                      <a:ext cx="188" cy="21"/>
                    </a:xfrm>
                    <a:custGeom>
                      <a:avLst/>
                      <a:gdLst>
                        <a:gd name="T0" fmla="*/ 0 w 1321"/>
                        <a:gd name="T1" fmla="*/ 0 h 146"/>
                        <a:gd name="T2" fmla="*/ 0 w 1321"/>
                        <a:gd name="T3" fmla="*/ 0 h 146"/>
                        <a:gd name="T4" fmla="*/ 0 w 1321"/>
                        <a:gd name="T5" fmla="*/ 0 h 146"/>
                        <a:gd name="T6" fmla="*/ 0 w 1321"/>
                        <a:gd name="T7" fmla="*/ 0 h 146"/>
                        <a:gd name="T8" fmla="*/ 0 w 1321"/>
                        <a:gd name="T9" fmla="*/ 0 h 146"/>
                        <a:gd name="T10" fmla="*/ 0 60000 65536"/>
                        <a:gd name="T11" fmla="*/ 0 60000 65536"/>
                        <a:gd name="T12" fmla="*/ 0 60000 65536"/>
                        <a:gd name="T13" fmla="*/ 0 60000 65536"/>
                        <a:gd name="T14" fmla="*/ 0 60000 65536"/>
                        <a:gd name="T15" fmla="*/ 0 w 1321"/>
                        <a:gd name="T16" fmla="*/ 0 h 146"/>
                        <a:gd name="T17" fmla="*/ 1321 w 1321"/>
                        <a:gd name="T18" fmla="*/ 146 h 146"/>
                      </a:gdLst>
                      <a:ahLst/>
                      <a:cxnLst>
                        <a:cxn ang="T10">
                          <a:pos x="T0" y="T1"/>
                        </a:cxn>
                        <a:cxn ang="T11">
                          <a:pos x="T2" y="T3"/>
                        </a:cxn>
                        <a:cxn ang="T12">
                          <a:pos x="T4" y="T5"/>
                        </a:cxn>
                        <a:cxn ang="T13">
                          <a:pos x="T6" y="T7"/>
                        </a:cxn>
                        <a:cxn ang="T14">
                          <a:pos x="T8" y="T9"/>
                        </a:cxn>
                      </a:cxnLst>
                      <a:rect l="T15" t="T16" r="T17" b="T18"/>
                      <a:pathLst>
                        <a:path w="1321" h="146">
                          <a:moveTo>
                            <a:pt x="1321" y="113"/>
                          </a:moveTo>
                          <a:lnTo>
                            <a:pt x="752" y="146"/>
                          </a:lnTo>
                          <a:lnTo>
                            <a:pt x="0" y="0"/>
                          </a:lnTo>
                          <a:lnTo>
                            <a:pt x="553" y="0"/>
                          </a:lnTo>
                          <a:lnTo>
                            <a:pt x="1321" y="113"/>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9392" name="Freeform 20"/>
                  <p:cNvSpPr>
                    <a:spLocks/>
                  </p:cNvSpPr>
                  <p:nvPr/>
                </p:nvSpPr>
                <p:spPr bwMode="auto">
                  <a:xfrm>
                    <a:off x="2730" y="2171"/>
                    <a:ext cx="68" cy="20"/>
                  </a:xfrm>
                  <a:custGeom>
                    <a:avLst/>
                    <a:gdLst>
                      <a:gd name="T0" fmla="*/ 0 w 479"/>
                      <a:gd name="T1" fmla="*/ 0 h 136"/>
                      <a:gd name="T2" fmla="*/ 0 w 479"/>
                      <a:gd name="T3" fmla="*/ 0 h 136"/>
                      <a:gd name="T4" fmla="*/ 0 w 479"/>
                      <a:gd name="T5" fmla="*/ 0 h 136"/>
                      <a:gd name="T6" fmla="*/ 0 w 479"/>
                      <a:gd name="T7" fmla="*/ 0 h 136"/>
                      <a:gd name="T8" fmla="*/ 0 w 479"/>
                      <a:gd name="T9" fmla="*/ 0 h 136"/>
                      <a:gd name="T10" fmla="*/ 0 w 479"/>
                      <a:gd name="T11" fmla="*/ 0 h 136"/>
                      <a:gd name="T12" fmla="*/ 0 60000 65536"/>
                      <a:gd name="T13" fmla="*/ 0 60000 65536"/>
                      <a:gd name="T14" fmla="*/ 0 60000 65536"/>
                      <a:gd name="T15" fmla="*/ 0 60000 65536"/>
                      <a:gd name="T16" fmla="*/ 0 60000 65536"/>
                      <a:gd name="T17" fmla="*/ 0 60000 65536"/>
                      <a:gd name="T18" fmla="*/ 0 w 479"/>
                      <a:gd name="T19" fmla="*/ 0 h 136"/>
                      <a:gd name="T20" fmla="*/ 479 w 479"/>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479" h="136">
                        <a:moveTo>
                          <a:pt x="479" y="77"/>
                        </a:moveTo>
                        <a:lnTo>
                          <a:pt x="479" y="121"/>
                        </a:lnTo>
                        <a:lnTo>
                          <a:pt x="255" y="136"/>
                        </a:lnTo>
                        <a:lnTo>
                          <a:pt x="0" y="87"/>
                        </a:lnTo>
                        <a:lnTo>
                          <a:pt x="0" y="0"/>
                        </a:lnTo>
                        <a:lnTo>
                          <a:pt x="479" y="77"/>
                        </a:lnTo>
                        <a:close/>
                      </a:path>
                    </a:pathLst>
                  </a:custGeom>
                  <a:solidFill>
                    <a:srgbClr val="606060"/>
                  </a:solidFill>
                  <a:ln w="1588">
                    <a:solidFill>
                      <a:srgbClr val="000000"/>
                    </a:solidFill>
                    <a:prstDash val="solid"/>
                    <a:round/>
                    <a:headEnd/>
                    <a:tailEnd/>
                  </a:ln>
                </p:spPr>
                <p:txBody>
                  <a:bodyPr/>
                  <a:lstStyle/>
                  <a:p>
                    <a:endParaRPr lang="zh-CN" altLang="en-US"/>
                  </a:p>
                </p:txBody>
              </p:sp>
              <p:grpSp>
                <p:nvGrpSpPr>
                  <p:cNvPr id="9393" name="Group 21"/>
                  <p:cNvGrpSpPr>
                    <a:grpSpLocks/>
                  </p:cNvGrpSpPr>
                  <p:nvPr/>
                </p:nvGrpSpPr>
                <p:grpSpPr bwMode="auto">
                  <a:xfrm>
                    <a:off x="2692" y="2089"/>
                    <a:ext cx="153" cy="97"/>
                    <a:chOff x="2692" y="2089"/>
                    <a:chExt cx="153" cy="97"/>
                  </a:xfrm>
                </p:grpSpPr>
                <p:sp>
                  <p:nvSpPr>
                    <p:cNvPr id="9394" name="Freeform 22"/>
                    <p:cNvSpPr>
                      <a:spLocks/>
                    </p:cNvSpPr>
                    <p:nvPr/>
                  </p:nvSpPr>
                  <p:spPr bwMode="auto">
                    <a:xfrm>
                      <a:off x="2692" y="2089"/>
                      <a:ext cx="88" cy="95"/>
                    </a:xfrm>
                    <a:custGeom>
                      <a:avLst/>
                      <a:gdLst>
                        <a:gd name="T0" fmla="*/ 0 w 612"/>
                        <a:gd name="T1" fmla="*/ 0 h 664"/>
                        <a:gd name="T2" fmla="*/ 0 w 612"/>
                        <a:gd name="T3" fmla="*/ 0 h 664"/>
                        <a:gd name="T4" fmla="*/ 0 w 612"/>
                        <a:gd name="T5" fmla="*/ 0 h 664"/>
                        <a:gd name="T6" fmla="*/ 0 w 612"/>
                        <a:gd name="T7" fmla="*/ 0 h 664"/>
                        <a:gd name="T8" fmla="*/ 0 w 612"/>
                        <a:gd name="T9" fmla="*/ 0 h 664"/>
                        <a:gd name="T10" fmla="*/ 0 60000 65536"/>
                        <a:gd name="T11" fmla="*/ 0 60000 65536"/>
                        <a:gd name="T12" fmla="*/ 0 60000 65536"/>
                        <a:gd name="T13" fmla="*/ 0 60000 65536"/>
                        <a:gd name="T14" fmla="*/ 0 60000 65536"/>
                        <a:gd name="T15" fmla="*/ 0 w 612"/>
                        <a:gd name="T16" fmla="*/ 0 h 664"/>
                        <a:gd name="T17" fmla="*/ 612 w 612"/>
                        <a:gd name="T18" fmla="*/ 664 h 664"/>
                      </a:gdLst>
                      <a:ahLst/>
                      <a:cxnLst>
                        <a:cxn ang="T10">
                          <a:pos x="T0" y="T1"/>
                        </a:cxn>
                        <a:cxn ang="T11">
                          <a:pos x="T2" y="T3"/>
                        </a:cxn>
                        <a:cxn ang="T12">
                          <a:pos x="T4" y="T5"/>
                        </a:cxn>
                        <a:cxn ang="T13">
                          <a:pos x="T6" y="T7"/>
                        </a:cxn>
                        <a:cxn ang="T14">
                          <a:pos x="T8" y="T9"/>
                        </a:cxn>
                      </a:cxnLst>
                      <a:rect l="T15" t="T16" r="T17" b="T18"/>
                      <a:pathLst>
                        <a:path w="612" h="664">
                          <a:moveTo>
                            <a:pt x="525" y="664"/>
                          </a:moveTo>
                          <a:lnTo>
                            <a:pt x="612" y="22"/>
                          </a:lnTo>
                          <a:lnTo>
                            <a:pt x="85" y="0"/>
                          </a:lnTo>
                          <a:lnTo>
                            <a:pt x="0" y="572"/>
                          </a:lnTo>
                          <a:lnTo>
                            <a:pt x="525" y="664"/>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9395" name="Freeform 23"/>
                    <p:cNvSpPr>
                      <a:spLocks/>
                    </p:cNvSpPr>
                    <p:nvPr/>
                  </p:nvSpPr>
                  <p:spPr bwMode="auto">
                    <a:xfrm>
                      <a:off x="2767" y="2092"/>
                      <a:ext cx="78" cy="94"/>
                    </a:xfrm>
                    <a:custGeom>
                      <a:avLst/>
                      <a:gdLst>
                        <a:gd name="T0" fmla="*/ 0 w 543"/>
                        <a:gd name="T1" fmla="*/ 0 h 660"/>
                        <a:gd name="T2" fmla="*/ 0 w 543"/>
                        <a:gd name="T3" fmla="*/ 0 h 660"/>
                        <a:gd name="T4" fmla="*/ 0 w 543"/>
                        <a:gd name="T5" fmla="*/ 0 h 660"/>
                        <a:gd name="T6" fmla="*/ 0 w 543"/>
                        <a:gd name="T7" fmla="*/ 0 h 660"/>
                        <a:gd name="T8" fmla="*/ 0 w 543"/>
                        <a:gd name="T9" fmla="*/ 0 h 660"/>
                        <a:gd name="T10" fmla="*/ 0 60000 65536"/>
                        <a:gd name="T11" fmla="*/ 0 60000 65536"/>
                        <a:gd name="T12" fmla="*/ 0 60000 65536"/>
                        <a:gd name="T13" fmla="*/ 0 60000 65536"/>
                        <a:gd name="T14" fmla="*/ 0 60000 65536"/>
                        <a:gd name="T15" fmla="*/ 0 w 543"/>
                        <a:gd name="T16" fmla="*/ 0 h 660"/>
                        <a:gd name="T17" fmla="*/ 543 w 543"/>
                        <a:gd name="T18" fmla="*/ 660 h 660"/>
                      </a:gdLst>
                      <a:ahLst/>
                      <a:cxnLst>
                        <a:cxn ang="T10">
                          <a:pos x="T0" y="T1"/>
                        </a:cxn>
                        <a:cxn ang="T11">
                          <a:pos x="T2" y="T3"/>
                        </a:cxn>
                        <a:cxn ang="T12">
                          <a:pos x="T4" y="T5"/>
                        </a:cxn>
                        <a:cxn ang="T13">
                          <a:pos x="T6" y="T7"/>
                        </a:cxn>
                        <a:cxn ang="T14">
                          <a:pos x="T8" y="T9"/>
                        </a:cxn>
                      </a:cxnLst>
                      <a:rect l="T15" t="T16" r="T17" b="T18"/>
                      <a:pathLst>
                        <a:path w="543" h="660">
                          <a:moveTo>
                            <a:pt x="87" y="0"/>
                          </a:moveTo>
                          <a:lnTo>
                            <a:pt x="543" y="146"/>
                          </a:lnTo>
                          <a:lnTo>
                            <a:pt x="479" y="660"/>
                          </a:lnTo>
                          <a:lnTo>
                            <a:pt x="0" y="643"/>
                          </a:lnTo>
                          <a:lnTo>
                            <a:pt x="87"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9396" name="Freeform 24"/>
                    <p:cNvSpPr>
                      <a:spLocks/>
                    </p:cNvSpPr>
                    <p:nvPr/>
                  </p:nvSpPr>
                  <p:spPr bwMode="auto">
                    <a:xfrm>
                      <a:off x="2702" y="2098"/>
                      <a:ext cx="63" cy="72"/>
                    </a:xfrm>
                    <a:custGeom>
                      <a:avLst/>
                      <a:gdLst>
                        <a:gd name="T0" fmla="*/ 0 w 440"/>
                        <a:gd name="T1" fmla="*/ 0 h 499"/>
                        <a:gd name="T2" fmla="*/ 0 w 440"/>
                        <a:gd name="T3" fmla="*/ 0 h 499"/>
                        <a:gd name="T4" fmla="*/ 0 w 440"/>
                        <a:gd name="T5" fmla="*/ 0 h 499"/>
                        <a:gd name="T6" fmla="*/ 0 w 440"/>
                        <a:gd name="T7" fmla="*/ 0 h 499"/>
                        <a:gd name="T8" fmla="*/ 0 w 440"/>
                        <a:gd name="T9" fmla="*/ 0 h 499"/>
                        <a:gd name="T10" fmla="*/ 0 60000 65536"/>
                        <a:gd name="T11" fmla="*/ 0 60000 65536"/>
                        <a:gd name="T12" fmla="*/ 0 60000 65536"/>
                        <a:gd name="T13" fmla="*/ 0 60000 65536"/>
                        <a:gd name="T14" fmla="*/ 0 60000 65536"/>
                        <a:gd name="T15" fmla="*/ 0 w 440"/>
                        <a:gd name="T16" fmla="*/ 0 h 499"/>
                        <a:gd name="T17" fmla="*/ 440 w 440"/>
                        <a:gd name="T18" fmla="*/ 499 h 499"/>
                      </a:gdLst>
                      <a:ahLst/>
                      <a:cxnLst>
                        <a:cxn ang="T10">
                          <a:pos x="T0" y="T1"/>
                        </a:cxn>
                        <a:cxn ang="T11">
                          <a:pos x="T2" y="T3"/>
                        </a:cxn>
                        <a:cxn ang="T12">
                          <a:pos x="T4" y="T5"/>
                        </a:cxn>
                        <a:cxn ang="T13">
                          <a:pos x="T6" y="T7"/>
                        </a:cxn>
                        <a:cxn ang="T14">
                          <a:pos x="T8" y="T9"/>
                        </a:cxn>
                      </a:cxnLst>
                      <a:rect l="T15" t="T16" r="T17" b="T18"/>
                      <a:pathLst>
                        <a:path w="440" h="499">
                          <a:moveTo>
                            <a:pt x="440" y="22"/>
                          </a:moveTo>
                          <a:lnTo>
                            <a:pt x="378" y="499"/>
                          </a:lnTo>
                          <a:lnTo>
                            <a:pt x="0" y="443"/>
                          </a:lnTo>
                          <a:lnTo>
                            <a:pt x="65" y="0"/>
                          </a:lnTo>
                          <a:lnTo>
                            <a:pt x="440" y="22"/>
                          </a:lnTo>
                          <a:close/>
                        </a:path>
                      </a:pathLst>
                    </a:custGeom>
                    <a:solidFill>
                      <a:srgbClr val="00C0C0"/>
                    </a:solidFill>
                    <a:ln w="1588">
                      <a:solidFill>
                        <a:srgbClr val="000000"/>
                      </a:solidFill>
                      <a:prstDash val="solid"/>
                      <a:round/>
                      <a:headEnd/>
                      <a:tailEnd/>
                    </a:ln>
                  </p:spPr>
                  <p:txBody>
                    <a:bodyPr/>
                    <a:lstStyle/>
                    <a:p>
                      <a:endParaRPr lang="zh-CN" altLang="en-US"/>
                    </a:p>
                  </p:txBody>
                </p:sp>
              </p:grpSp>
            </p:grpSp>
            <p:grpSp>
              <p:nvGrpSpPr>
                <p:cNvPr id="9383" name="Group 25"/>
                <p:cNvGrpSpPr>
                  <a:grpSpLocks/>
                </p:cNvGrpSpPr>
                <p:nvPr/>
              </p:nvGrpSpPr>
              <p:grpSpPr bwMode="auto">
                <a:xfrm>
                  <a:off x="2678" y="2184"/>
                  <a:ext cx="62" cy="44"/>
                  <a:chOff x="2678" y="2184"/>
                  <a:chExt cx="62" cy="44"/>
                </a:xfrm>
              </p:grpSpPr>
              <p:sp>
                <p:nvSpPr>
                  <p:cNvPr id="9384" name="Freeform 26"/>
                  <p:cNvSpPr>
                    <a:spLocks/>
                  </p:cNvSpPr>
                  <p:nvPr/>
                </p:nvSpPr>
                <p:spPr bwMode="auto">
                  <a:xfrm>
                    <a:off x="2678" y="2184"/>
                    <a:ext cx="62" cy="44"/>
                  </a:xfrm>
                  <a:custGeom>
                    <a:avLst/>
                    <a:gdLst>
                      <a:gd name="T0" fmla="*/ 0 w 431"/>
                      <a:gd name="T1" fmla="*/ 0 h 311"/>
                      <a:gd name="T2" fmla="*/ 0 w 431"/>
                      <a:gd name="T3" fmla="*/ 0 h 311"/>
                      <a:gd name="T4" fmla="*/ 0 w 431"/>
                      <a:gd name="T5" fmla="*/ 0 h 311"/>
                      <a:gd name="T6" fmla="*/ 0 w 431"/>
                      <a:gd name="T7" fmla="*/ 0 h 311"/>
                      <a:gd name="T8" fmla="*/ 0 w 431"/>
                      <a:gd name="T9" fmla="*/ 0 h 311"/>
                      <a:gd name="T10" fmla="*/ 0 60000 65536"/>
                      <a:gd name="T11" fmla="*/ 0 60000 65536"/>
                      <a:gd name="T12" fmla="*/ 0 60000 65536"/>
                      <a:gd name="T13" fmla="*/ 0 60000 65536"/>
                      <a:gd name="T14" fmla="*/ 0 60000 65536"/>
                      <a:gd name="T15" fmla="*/ 0 w 431"/>
                      <a:gd name="T16" fmla="*/ 0 h 311"/>
                      <a:gd name="T17" fmla="*/ 431 w 431"/>
                      <a:gd name="T18" fmla="*/ 311 h 311"/>
                    </a:gdLst>
                    <a:ahLst/>
                    <a:cxnLst>
                      <a:cxn ang="T10">
                        <a:pos x="T0" y="T1"/>
                      </a:cxn>
                      <a:cxn ang="T11">
                        <a:pos x="T2" y="T3"/>
                      </a:cxn>
                      <a:cxn ang="T12">
                        <a:pos x="T4" y="T5"/>
                      </a:cxn>
                      <a:cxn ang="T13">
                        <a:pos x="T6" y="T7"/>
                      </a:cxn>
                      <a:cxn ang="T14">
                        <a:pos x="T8" y="T9"/>
                      </a:cxn>
                    </a:cxnLst>
                    <a:rect l="T15" t="T16" r="T17" b="T18"/>
                    <a:pathLst>
                      <a:path w="431" h="311">
                        <a:moveTo>
                          <a:pt x="0" y="0"/>
                        </a:moveTo>
                        <a:lnTo>
                          <a:pt x="431" y="94"/>
                        </a:lnTo>
                        <a:lnTo>
                          <a:pt x="431" y="311"/>
                        </a:lnTo>
                        <a:lnTo>
                          <a:pt x="0" y="176"/>
                        </a:lnTo>
                        <a:lnTo>
                          <a:pt x="0"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9385" name="Line 27"/>
                  <p:cNvSpPr>
                    <a:spLocks noChangeShapeType="1"/>
                  </p:cNvSpPr>
                  <p:nvPr/>
                </p:nvSpPr>
                <p:spPr bwMode="auto">
                  <a:xfrm flipH="1" flipV="1">
                    <a:off x="2684" y="2196"/>
                    <a:ext cx="17"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86" name="Line 28"/>
                  <p:cNvSpPr>
                    <a:spLocks noChangeShapeType="1"/>
                  </p:cNvSpPr>
                  <p:nvPr/>
                </p:nvSpPr>
                <p:spPr bwMode="auto">
                  <a:xfrm>
                    <a:off x="2709" y="2201"/>
                    <a:ext cx="22"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87" name="Line 29"/>
                  <p:cNvSpPr>
                    <a:spLocks noChangeShapeType="1"/>
                  </p:cNvSpPr>
                  <p:nvPr/>
                </p:nvSpPr>
                <p:spPr bwMode="auto">
                  <a:xfrm>
                    <a:off x="2704" y="2189"/>
                    <a:ext cx="1" cy="2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88" name="Line 30"/>
                  <p:cNvSpPr>
                    <a:spLocks noChangeShapeType="1"/>
                  </p:cNvSpPr>
                  <p:nvPr/>
                </p:nvSpPr>
                <p:spPr bwMode="auto">
                  <a:xfrm>
                    <a:off x="2734" y="2196"/>
                    <a:ext cx="1" cy="3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89" name="Line 31"/>
                  <p:cNvSpPr>
                    <a:spLocks noChangeShapeType="1"/>
                  </p:cNvSpPr>
                  <p:nvPr/>
                </p:nvSpPr>
                <p:spPr bwMode="auto">
                  <a:xfrm>
                    <a:off x="2679" y="2195"/>
                    <a:ext cx="56"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90" name="Line 32"/>
                  <p:cNvSpPr>
                    <a:spLocks noChangeShapeType="1"/>
                  </p:cNvSpPr>
                  <p:nvPr/>
                </p:nvSpPr>
                <p:spPr bwMode="auto">
                  <a:xfrm flipH="1" flipV="1">
                    <a:off x="2678" y="2191"/>
                    <a:ext cx="57"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350" name="Group 33"/>
              <p:cNvGrpSpPr>
                <a:grpSpLocks/>
              </p:cNvGrpSpPr>
              <p:nvPr/>
            </p:nvGrpSpPr>
            <p:grpSpPr bwMode="auto">
              <a:xfrm>
                <a:off x="2615" y="2185"/>
                <a:ext cx="147" cy="76"/>
                <a:chOff x="2615" y="2185"/>
                <a:chExt cx="147" cy="76"/>
              </a:xfrm>
            </p:grpSpPr>
            <p:grpSp>
              <p:nvGrpSpPr>
                <p:cNvPr id="9351" name="Group 34"/>
                <p:cNvGrpSpPr>
                  <a:grpSpLocks/>
                </p:cNvGrpSpPr>
                <p:nvPr/>
              </p:nvGrpSpPr>
              <p:grpSpPr bwMode="auto">
                <a:xfrm>
                  <a:off x="2729" y="2226"/>
                  <a:ext cx="24" cy="18"/>
                  <a:chOff x="2729" y="2226"/>
                  <a:chExt cx="24" cy="18"/>
                </a:xfrm>
              </p:grpSpPr>
              <p:sp>
                <p:nvSpPr>
                  <p:cNvPr id="9380" name="Freeform 35"/>
                  <p:cNvSpPr>
                    <a:spLocks/>
                  </p:cNvSpPr>
                  <p:nvPr/>
                </p:nvSpPr>
                <p:spPr bwMode="auto">
                  <a:xfrm>
                    <a:off x="2746" y="2226"/>
                    <a:ext cx="7" cy="18"/>
                  </a:xfrm>
                  <a:custGeom>
                    <a:avLst/>
                    <a:gdLst>
                      <a:gd name="T0" fmla="*/ 0 w 48"/>
                      <a:gd name="T1" fmla="*/ 0 h 126"/>
                      <a:gd name="T2" fmla="*/ 0 w 48"/>
                      <a:gd name="T3" fmla="*/ 0 h 126"/>
                      <a:gd name="T4" fmla="*/ 0 w 48"/>
                      <a:gd name="T5" fmla="*/ 0 h 126"/>
                      <a:gd name="T6" fmla="*/ 0 w 48"/>
                      <a:gd name="T7" fmla="*/ 0 h 126"/>
                      <a:gd name="T8" fmla="*/ 0 w 48"/>
                      <a:gd name="T9" fmla="*/ 0 h 126"/>
                      <a:gd name="T10" fmla="*/ 0 60000 65536"/>
                      <a:gd name="T11" fmla="*/ 0 60000 65536"/>
                      <a:gd name="T12" fmla="*/ 0 60000 65536"/>
                      <a:gd name="T13" fmla="*/ 0 60000 65536"/>
                      <a:gd name="T14" fmla="*/ 0 60000 65536"/>
                      <a:gd name="T15" fmla="*/ 0 w 48"/>
                      <a:gd name="T16" fmla="*/ 0 h 126"/>
                      <a:gd name="T17" fmla="*/ 48 w 48"/>
                      <a:gd name="T18" fmla="*/ 126 h 126"/>
                    </a:gdLst>
                    <a:ahLst/>
                    <a:cxnLst>
                      <a:cxn ang="T10">
                        <a:pos x="T0" y="T1"/>
                      </a:cxn>
                      <a:cxn ang="T11">
                        <a:pos x="T2" y="T3"/>
                      </a:cxn>
                      <a:cxn ang="T12">
                        <a:pos x="T4" y="T5"/>
                      </a:cxn>
                      <a:cxn ang="T13">
                        <a:pos x="T6" y="T7"/>
                      </a:cxn>
                      <a:cxn ang="T14">
                        <a:pos x="T8" y="T9"/>
                      </a:cxn>
                    </a:cxnLst>
                    <a:rect l="T15" t="T16" r="T17" b="T18"/>
                    <a:pathLst>
                      <a:path w="48" h="126">
                        <a:moveTo>
                          <a:pt x="33" y="0"/>
                        </a:moveTo>
                        <a:lnTo>
                          <a:pt x="48" y="118"/>
                        </a:lnTo>
                        <a:lnTo>
                          <a:pt x="13" y="126"/>
                        </a:lnTo>
                        <a:lnTo>
                          <a:pt x="0" y="6"/>
                        </a:lnTo>
                        <a:lnTo>
                          <a:pt x="3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9381" name="Freeform 36"/>
                  <p:cNvSpPr>
                    <a:spLocks/>
                  </p:cNvSpPr>
                  <p:nvPr/>
                </p:nvSpPr>
                <p:spPr bwMode="auto">
                  <a:xfrm>
                    <a:off x="2729" y="2229"/>
                    <a:ext cx="19" cy="15"/>
                  </a:xfrm>
                  <a:custGeom>
                    <a:avLst/>
                    <a:gdLst>
                      <a:gd name="T0" fmla="*/ 0 w 132"/>
                      <a:gd name="T1" fmla="*/ 0 h 109"/>
                      <a:gd name="T2" fmla="*/ 0 w 132"/>
                      <a:gd name="T3" fmla="*/ 0 h 109"/>
                      <a:gd name="T4" fmla="*/ 0 w 132"/>
                      <a:gd name="T5" fmla="*/ 0 h 109"/>
                      <a:gd name="T6" fmla="*/ 0 w 132"/>
                      <a:gd name="T7" fmla="*/ 0 h 109"/>
                      <a:gd name="T8" fmla="*/ 0 w 132"/>
                      <a:gd name="T9" fmla="*/ 0 h 109"/>
                      <a:gd name="T10" fmla="*/ 0 w 132"/>
                      <a:gd name="T11" fmla="*/ 0 h 109"/>
                      <a:gd name="T12" fmla="*/ 0 w 132"/>
                      <a:gd name="T13" fmla="*/ 0 h 109"/>
                      <a:gd name="T14" fmla="*/ 0 60000 65536"/>
                      <a:gd name="T15" fmla="*/ 0 60000 65536"/>
                      <a:gd name="T16" fmla="*/ 0 60000 65536"/>
                      <a:gd name="T17" fmla="*/ 0 60000 65536"/>
                      <a:gd name="T18" fmla="*/ 0 60000 65536"/>
                      <a:gd name="T19" fmla="*/ 0 60000 65536"/>
                      <a:gd name="T20" fmla="*/ 0 60000 65536"/>
                      <a:gd name="T21" fmla="*/ 0 w 132"/>
                      <a:gd name="T22" fmla="*/ 0 h 109"/>
                      <a:gd name="T23" fmla="*/ 132 w 132"/>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109">
                        <a:moveTo>
                          <a:pt x="121" y="4"/>
                        </a:moveTo>
                        <a:lnTo>
                          <a:pt x="132" y="109"/>
                        </a:lnTo>
                        <a:lnTo>
                          <a:pt x="0" y="54"/>
                        </a:lnTo>
                        <a:lnTo>
                          <a:pt x="52" y="38"/>
                        </a:lnTo>
                        <a:lnTo>
                          <a:pt x="98" y="62"/>
                        </a:lnTo>
                        <a:lnTo>
                          <a:pt x="83" y="0"/>
                        </a:lnTo>
                        <a:lnTo>
                          <a:pt x="121" y="4"/>
                        </a:lnTo>
                        <a:close/>
                      </a:path>
                    </a:pathLst>
                  </a:custGeom>
                  <a:solidFill>
                    <a:srgbClr val="404040"/>
                  </a:solidFill>
                  <a:ln w="1588">
                    <a:solidFill>
                      <a:srgbClr val="000000"/>
                    </a:solidFill>
                    <a:prstDash val="solid"/>
                    <a:round/>
                    <a:headEnd/>
                    <a:tailEnd/>
                  </a:ln>
                </p:spPr>
                <p:txBody>
                  <a:bodyPr/>
                  <a:lstStyle/>
                  <a:p>
                    <a:endParaRPr lang="zh-CN" altLang="en-US"/>
                  </a:p>
                </p:txBody>
              </p:sp>
            </p:grpSp>
            <p:grpSp>
              <p:nvGrpSpPr>
                <p:cNvPr id="9352" name="Group 37"/>
                <p:cNvGrpSpPr>
                  <a:grpSpLocks/>
                </p:cNvGrpSpPr>
                <p:nvPr/>
              </p:nvGrpSpPr>
              <p:grpSpPr bwMode="auto">
                <a:xfrm>
                  <a:off x="2615" y="2185"/>
                  <a:ext cx="147" cy="76"/>
                  <a:chOff x="2615" y="2185"/>
                  <a:chExt cx="147" cy="76"/>
                </a:xfrm>
              </p:grpSpPr>
              <p:sp>
                <p:nvSpPr>
                  <p:cNvPr id="9353" name="Freeform 38"/>
                  <p:cNvSpPr>
                    <a:spLocks/>
                  </p:cNvSpPr>
                  <p:nvPr/>
                </p:nvSpPr>
                <p:spPr bwMode="auto">
                  <a:xfrm>
                    <a:off x="2616" y="2185"/>
                    <a:ext cx="144" cy="67"/>
                  </a:xfrm>
                  <a:custGeom>
                    <a:avLst/>
                    <a:gdLst>
                      <a:gd name="T0" fmla="*/ 0 w 1009"/>
                      <a:gd name="T1" fmla="*/ 0 h 471"/>
                      <a:gd name="T2" fmla="*/ 0 w 1009"/>
                      <a:gd name="T3" fmla="*/ 0 h 471"/>
                      <a:gd name="T4" fmla="*/ 0 w 1009"/>
                      <a:gd name="T5" fmla="*/ 0 h 471"/>
                      <a:gd name="T6" fmla="*/ 0 w 1009"/>
                      <a:gd name="T7" fmla="*/ 0 h 471"/>
                      <a:gd name="T8" fmla="*/ 0 w 1009"/>
                      <a:gd name="T9" fmla="*/ 0 h 471"/>
                      <a:gd name="T10" fmla="*/ 0 60000 65536"/>
                      <a:gd name="T11" fmla="*/ 0 60000 65536"/>
                      <a:gd name="T12" fmla="*/ 0 60000 65536"/>
                      <a:gd name="T13" fmla="*/ 0 60000 65536"/>
                      <a:gd name="T14" fmla="*/ 0 60000 65536"/>
                      <a:gd name="T15" fmla="*/ 0 w 1009"/>
                      <a:gd name="T16" fmla="*/ 0 h 471"/>
                      <a:gd name="T17" fmla="*/ 1009 w 1009"/>
                      <a:gd name="T18" fmla="*/ 471 h 471"/>
                    </a:gdLst>
                    <a:ahLst/>
                    <a:cxnLst>
                      <a:cxn ang="T10">
                        <a:pos x="T0" y="T1"/>
                      </a:cxn>
                      <a:cxn ang="T11">
                        <a:pos x="T2" y="T3"/>
                      </a:cxn>
                      <a:cxn ang="T12">
                        <a:pos x="T4" y="T5"/>
                      </a:cxn>
                      <a:cxn ang="T13">
                        <a:pos x="T6" y="T7"/>
                      </a:cxn>
                      <a:cxn ang="T14">
                        <a:pos x="T8" y="T9"/>
                      </a:cxn>
                    </a:cxnLst>
                    <a:rect l="T15" t="T16" r="T17" b="T18"/>
                    <a:pathLst>
                      <a:path w="1009" h="471">
                        <a:moveTo>
                          <a:pt x="1009" y="199"/>
                        </a:moveTo>
                        <a:lnTo>
                          <a:pt x="525" y="471"/>
                        </a:lnTo>
                        <a:lnTo>
                          <a:pt x="0" y="205"/>
                        </a:lnTo>
                        <a:lnTo>
                          <a:pt x="403" y="0"/>
                        </a:lnTo>
                        <a:lnTo>
                          <a:pt x="1009" y="19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9354" name="Freeform 39"/>
                  <p:cNvSpPr>
                    <a:spLocks/>
                  </p:cNvSpPr>
                  <p:nvPr/>
                </p:nvSpPr>
                <p:spPr bwMode="auto">
                  <a:xfrm>
                    <a:off x="2690" y="2213"/>
                    <a:ext cx="72" cy="48"/>
                  </a:xfrm>
                  <a:custGeom>
                    <a:avLst/>
                    <a:gdLst>
                      <a:gd name="T0" fmla="*/ 0 w 505"/>
                      <a:gd name="T1" fmla="*/ 0 h 333"/>
                      <a:gd name="T2" fmla="*/ 0 w 505"/>
                      <a:gd name="T3" fmla="*/ 0 h 333"/>
                      <a:gd name="T4" fmla="*/ 0 w 505"/>
                      <a:gd name="T5" fmla="*/ 0 h 333"/>
                      <a:gd name="T6" fmla="*/ 0 w 505"/>
                      <a:gd name="T7" fmla="*/ 0 h 333"/>
                      <a:gd name="T8" fmla="*/ 0 w 505"/>
                      <a:gd name="T9" fmla="*/ 0 h 333"/>
                      <a:gd name="T10" fmla="*/ 0 60000 65536"/>
                      <a:gd name="T11" fmla="*/ 0 60000 65536"/>
                      <a:gd name="T12" fmla="*/ 0 60000 65536"/>
                      <a:gd name="T13" fmla="*/ 0 60000 65536"/>
                      <a:gd name="T14" fmla="*/ 0 60000 65536"/>
                      <a:gd name="T15" fmla="*/ 0 w 505"/>
                      <a:gd name="T16" fmla="*/ 0 h 333"/>
                      <a:gd name="T17" fmla="*/ 505 w 505"/>
                      <a:gd name="T18" fmla="*/ 333 h 333"/>
                    </a:gdLst>
                    <a:ahLst/>
                    <a:cxnLst>
                      <a:cxn ang="T10">
                        <a:pos x="T0" y="T1"/>
                      </a:cxn>
                      <a:cxn ang="T11">
                        <a:pos x="T2" y="T3"/>
                      </a:cxn>
                      <a:cxn ang="T12">
                        <a:pos x="T4" y="T5"/>
                      </a:cxn>
                      <a:cxn ang="T13">
                        <a:pos x="T6" y="T7"/>
                      </a:cxn>
                      <a:cxn ang="T14">
                        <a:pos x="T8" y="T9"/>
                      </a:cxn>
                    </a:cxnLst>
                    <a:rect l="T15" t="T16" r="T17" b="T18"/>
                    <a:pathLst>
                      <a:path w="505" h="333">
                        <a:moveTo>
                          <a:pt x="487" y="0"/>
                        </a:moveTo>
                        <a:lnTo>
                          <a:pt x="0" y="276"/>
                        </a:lnTo>
                        <a:lnTo>
                          <a:pt x="14" y="333"/>
                        </a:lnTo>
                        <a:lnTo>
                          <a:pt x="505" y="53"/>
                        </a:lnTo>
                        <a:lnTo>
                          <a:pt x="487"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9355" name="Freeform 40"/>
                  <p:cNvSpPr>
                    <a:spLocks/>
                  </p:cNvSpPr>
                  <p:nvPr/>
                </p:nvSpPr>
                <p:spPr bwMode="auto">
                  <a:xfrm>
                    <a:off x="2615" y="2214"/>
                    <a:ext cx="77" cy="47"/>
                  </a:xfrm>
                  <a:custGeom>
                    <a:avLst/>
                    <a:gdLst>
                      <a:gd name="T0" fmla="*/ 0 w 540"/>
                      <a:gd name="T1" fmla="*/ 0 h 327"/>
                      <a:gd name="T2" fmla="*/ 0 w 540"/>
                      <a:gd name="T3" fmla="*/ 0 h 327"/>
                      <a:gd name="T4" fmla="*/ 0 w 540"/>
                      <a:gd name="T5" fmla="*/ 0 h 327"/>
                      <a:gd name="T6" fmla="*/ 0 w 540"/>
                      <a:gd name="T7" fmla="*/ 0 h 327"/>
                      <a:gd name="T8" fmla="*/ 0 w 540"/>
                      <a:gd name="T9" fmla="*/ 0 h 327"/>
                      <a:gd name="T10" fmla="*/ 0 60000 65536"/>
                      <a:gd name="T11" fmla="*/ 0 60000 65536"/>
                      <a:gd name="T12" fmla="*/ 0 60000 65536"/>
                      <a:gd name="T13" fmla="*/ 0 60000 65536"/>
                      <a:gd name="T14" fmla="*/ 0 60000 65536"/>
                      <a:gd name="T15" fmla="*/ 0 w 540"/>
                      <a:gd name="T16" fmla="*/ 0 h 327"/>
                      <a:gd name="T17" fmla="*/ 540 w 540"/>
                      <a:gd name="T18" fmla="*/ 327 h 327"/>
                    </a:gdLst>
                    <a:ahLst/>
                    <a:cxnLst>
                      <a:cxn ang="T10">
                        <a:pos x="T0" y="T1"/>
                      </a:cxn>
                      <a:cxn ang="T11">
                        <a:pos x="T2" y="T3"/>
                      </a:cxn>
                      <a:cxn ang="T12">
                        <a:pos x="T4" y="T5"/>
                      </a:cxn>
                      <a:cxn ang="T13">
                        <a:pos x="T6" y="T7"/>
                      </a:cxn>
                      <a:cxn ang="T14">
                        <a:pos x="T8" y="T9"/>
                      </a:cxn>
                    </a:cxnLst>
                    <a:rect l="T15" t="T16" r="T17" b="T18"/>
                    <a:pathLst>
                      <a:path w="540" h="327">
                        <a:moveTo>
                          <a:pt x="540" y="327"/>
                        </a:moveTo>
                        <a:lnTo>
                          <a:pt x="524" y="266"/>
                        </a:lnTo>
                        <a:lnTo>
                          <a:pt x="0" y="0"/>
                        </a:lnTo>
                        <a:lnTo>
                          <a:pt x="19" y="49"/>
                        </a:lnTo>
                        <a:lnTo>
                          <a:pt x="540" y="32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9356" name="Freeform 41"/>
                  <p:cNvSpPr>
                    <a:spLocks/>
                  </p:cNvSpPr>
                  <p:nvPr/>
                </p:nvSpPr>
                <p:spPr bwMode="auto">
                  <a:xfrm>
                    <a:off x="2674" y="2217"/>
                    <a:ext cx="57" cy="29"/>
                  </a:xfrm>
                  <a:custGeom>
                    <a:avLst/>
                    <a:gdLst>
                      <a:gd name="T0" fmla="*/ 0 w 405"/>
                      <a:gd name="T1" fmla="*/ 0 h 207"/>
                      <a:gd name="T2" fmla="*/ 0 w 405"/>
                      <a:gd name="T3" fmla="*/ 0 h 207"/>
                      <a:gd name="T4" fmla="*/ 0 w 405"/>
                      <a:gd name="T5" fmla="*/ 0 h 207"/>
                      <a:gd name="T6" fmla="*/ 0 w 405"/>
                      <a:gd name="T7" fmla="*/ 0 h 207"/>
                      <a:gd name="T8" fmla="*/ 0 w 405"/>
                      <a:gd name="T9" fmla="*/ 0 h 207"/>
                      <a:gd name="T10" fmla="*/ 0 60000 65536"/>
                      <a:gd name="T11" fmla="*/ 0 60000 65536"/>
                      <a:gd name="T12" fmla="*/ 0 60000 65536"/>
                      <a:gd name="T13" fmla="*/ 0 60000 65536"/>
                      <a:gd name="T14" fmla="*/ 0 60000 65536"/>
                      <a:gd name="T15" fmla="*/ 0 w 405"/>
                      <a:gd name="T16" fmla="*/ 0 h 207"/>
                      <a:gd name="T17" fmla="*/ 405 w 405"/>
                      <a:gd name="T18" fmla="*/ 207 h 207"/>
                    </a:gdLst>
                    <a:ahLst/>
                    <a:cxnLst>
                      <a:cxn ang="T10">
                        <a:pos x="T0" y="T1"/>
                      </a:cxn>
                      <a:cxn ang="T11">
                        <a:pos x="T2" y="T3"/>
                      </a:cxn>
                      <a:cxn ang="T12">
                        <a:pos x="T4" y="T5"/>
                      </a:cxn>
                      <a:cxn ang="T13">
                        <a:pos x="T6" y="T7"/>
                      </a:cxn>
                      <a:cxn ang="T14">
                        <a:pos x="T8" y="T9"/>
                      </a:cxn>
                    </a:cxnLst>
                    <a:rect l="T15" t="T16" r="T17" b="T18"/>
                    <a:pathLst>
                      <a:path w="405" h="207">
                        <a:moveTo>
                          <a:pt x="405" y="53"/>
                        </a:moveTo>
                        <a:lnTo>
                          <a:pt x="264" y="0"/>
                        </a:lnTo>
                        <a:lnTo>
                          <a:pt x="0" y="144"/>
                        </a:lnTo>
                        <a:lnTo>
                          <a:pt x="134" y="207"/>
                        </a:lnTo>
                        <a:lnTo>
                          <a:pt x="405" y="5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7" name="Freeform 42"/>
                  <p:cNvSpPr>
                    <a:spLocks/>
                  </p:cNvSpPr>
                  <p:nvPr/>
                </p:nvSpPr>
                <p:spPr bwMode="auto">
                  <a:xfrm>
                    <a:off x="2622" y="2196"/>
                    <a:ext cx="86" cy="39"/>
                  </a:xfrm>
                  <a:custGeom>
                    <a:avLst/>
                    <a:gdLst>
                      <a:gd name="T0" fmla="*/ 0 w 597"/>
                      <a:gd name="T1" fmla="*/ 0 h 278"/>
                      <a:gd name="T2" fmla="*/ 0 w 597"/>
                      <a:gd name="T3" fmla="*/ 0 h 278"/>
                      <a:gd name="T4" fmla="*/ 0 w 597"/>
                      <a:gd name="T5" fmla="*/ 0 h 278"/>
                      <a:gd name="T6" fmla="*/ 0 w 597"/>
                      <a:gd name="T7" fmla="*/ 0 h 278"/>
                      <a:gd name="T8" fmla="*/ 0 w 597"/>
                      <a:gd name="T9" fmla="*/ 0 h 278"/>
                      <a:gd name="T10" fmla="*/ 0 60000 65536"/>
                      <a:gd name="T11" fmla="*/ 0 60000 65536"/>
                      <a:gd name="T12" fmla="*/ 0 60000 65536"/>
                      <a:gd name="T13" fmla="*/ 0 60000 65536"/>
                      <a:gd name="T14" fmla="*/ 0 60000 65536"/>
                      <a:gd name="T15" fmla="*/ 0 w 597"/>
                      <a:gd name="T16" fmla="*/ 0 h 278"/>
                      <a:gd name="T17" fmla="*/ 597 w 597"/>
                      <a:gd name="T18" fmla="*/ 278 h 278"/>
                    </a:gdLst>
                    <a:ahLst/>
                    <a:cxnLst>
                      <a:cxn ang="T10">
                        <a:pos x="T0" y="T1"/>
                      </a:cxn>
                      <a:cxn ang="T11">
                        <a:pos x="T2" y="T3"/>
                      </a:cxn>
                      <a:cxn ang="T12">
                        <a:pos x="T4" y="T5"/>
                      </a:cxn>
                      <a:cxn ang="T13">
                        <a:pos x="T6" y="T7"/>
                      </a:cxn>
                      <a:cxn ang="T14">
                        <a:pos x="T8" y="T9"/>
                      </a:cxn>
                    </a:cxnLst>
                    <a:rect l="T15" t="T16" r="T17" b="T18"/>
                    <a:pathLst>
                      <a:path w="597" h="278">
                        <a:moveTo>
                          <a:pt x="597" y="136"/>
                        </a:moveTo>
                        <a:lnTo>
                          <a:pt x="336" y="278"/>
                        </a:lnTo>
                        <a:lnTo>
                          <a:pt x="0" y="119"/>
                        </a:lnTo>
                        <a:lnTo>
                          <a:pt x="244" y="0"/>
                        </a:lnTo>
                        <a:lnTo>
                          <a:pt x="597" y="13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8" name="Freeform 43"/>
                  <p:cNvSpPr>
                    <a:spLocks/>
                  </p:cNvSpPr>
                  <p:nvPr/>
                </p:nvSpPr>
                <p:spPr bwMode="auto">
                  <a:xfrm>
                    <a:off x="2659" y="2187"/>
                    <a:ext cx="94" cy="36"/>
                  </a:xfrm>
                  <a:custGeom>
                    <a:avLst/>
                    <a:gdLst>
                      <a:gd name="T0" fmla="*/ 0 w 658"/>
                      <a:gd name="T1" fmla="*/ 0 h 254"/>
                      <a:gd name="T2" fmla="*/ 0 w 658"/>
                      <a:gd name="T3" fmla="*/ 0 h 254"/>
                      <a:gd name="T4" fmla="*/ 0 w 658"/>
                      <a:gd name="T5" fmla="*/ 0 h 254"/>
                      <a:gd name="T6" fmla="*/ 0 w 658"/>
                      <a:gd name="T7" fmla="*/ 0 h 254"/>
                      <a:gd name="T8" fmla="*/ 0 w 658"/>
                      <a:gd name="T9" fmla="*/ 0 h 254"/>
                      <a:gd name="T10" fmla="*/ 0 60000 65536"/>
                      <a:gd name="T11" fmla="*/ 0 60000 65536"/>
                      <a:gd name="T12" fmla="*/ 0 60000 65536"/>
                      <a:gd name="T13" fmla="*/ 0 60000 65536"/>
                      <a:gd name="T14" fmla="*/ 0 60000 65536"/>
                      <a:gd name="T15" fmla="*/ 0 w 658"/>
                      <a:gd name="T16" fmla="*/ 0 h 254"/>
                      <a:gd name="T17" fmla="*/ 658 w 658"/>
                      <a:gd name="T18" fmla="*/ 254 h 254"/>
                    </a:gdLst>
                    <a:ahLst/>
                    <a:cxnLst>
                      <a:cxn ang="T10">
                        <a:pos x="T0" y="T1"/>
                      </a:cxn>
                      <a:cxn ang="T11">
                        <a:pos x="T2" y="T3"/>
                      </a:cxn>
                      <a:cxn ang="T12">
                        <a:pos x="T4" y="T5"/>
                      </a:cxn>
                      <a:cxn ang="T13">
                        <a:pos x="T6" y="T7"/>
                      </a:cxn>
                      <a:cxn ang="T14">
                        <a:pos x="T8" y="T9"/>
                      </a:cxn>
                    </a:cxnLst>
                    <a:rect l="T15" t="T16" r="T17" b="T18"/>
                    <a:pathLst>
                      <a:path w="658" h="254">
                        <a:moveTo>
                          <a:pt x="521" y="254"/>
                        </a:moveTo>
                        <a:lnTo>
                          <a:pt x="658" y="183"/>
                        </a:lnTo>
                        <a:lnTo>
                          <a:pt x="106" y="0"/>
                        </a:lnTo>
                        <a:lnTo>
                          <a:pt x="0" y="53"/>
                        </a:lnTo>
                        <a:lnTo>
                          <a:pt x="521" y="25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9" name="Line 44"/>
                  <p:cNvSpPr>
                    <a:spLocks noChangeShapeType="1"/>
                  </p:cNvSpPr>
                  <p:nvPr/>
                </p:nvSpPr>
                <p:spPr bwMode="auto">
                  <a:xfrm flipH="1" flipV="1">
                    <a:off x="2670" y="2189"/>
                    <a:ext cx="81" cy="2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0" name="Line 45"/>
                  <p:cNvSpPr>
                    <a:spLocks noChangeShapeType="1"/>
                  </p:cNvSpPr>
                  <p:nvPr/>
                </p:nvSpPr>
                <p:spPr bwMode="auto">
                  <a:xfrm flipH="1" flipV="1">
                    <a:off x="2665" y="2191"/>
                    <a:ext cx="80" cy="2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1" name="Line 46"/>
                  <p:cNvSpPr>
                    <a:spLocks noChangeShapeType="1"/>
                  </p:cNvSpPr>
                  <p:nvPr/>
                </p:nvSpPr>
                <p:spPr bwMode="auto">
                  <a:xfrm flipH="1" flipV="1">
                    <a:off x="2662" y="2193"/>
                    <a:ext cx="78"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2" name="Line 47"/>
                  <p:cNvSpPr>
                    <a:spLocks noChangeShapeType="1"/>
                  </p:cNvSpPr>
                  <p:nvPr/>
                </p:nvSpPr>
                <p:spPr bwMode="auto">
                  <a:xfrm flipH="1" flipV="1">
                    <a:off x="2652" y="2198"/>
                    <a:ext cx="76"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3" name="Line 48"/>
                  <p:cNvSpPr>
                    <a:spLocks noChangeShapeType="1"/>
                  </p:cNvSpPr>
                  <p:nvPr/>
                </p:nvSpPr>
                <p:spPr bwMode="auto">
                  <a:xfrm flipH="1" flipV="1">
                    <a:off x="2647" y="2202"/>
                    <a:ext cx="75"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4" name="Line 49"/>
                  <p:cNvSpPr>
                    <a:spLocks noChangeShapeType="1"/>
                  </p:cNvSpPr>
                  <p:nvPr/>
                </p:nvSpPr>
                <p:spPr bwMode="auto">
                  <a:xfrm flipH="1" flipV="1">
                    <a:off x="2641" y="2204"/>
                    <a:ext cx="75"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5" name="Line 50"/>
                  <p:cNvSpPr>
                    <a:spLocks noChangeShapeType="1"/>
                  </p:cNvSpPr>
                  <p:nvPr/>
                </p:nvSpPr>
                <p:spPr bwMode="auto">
                  <a:xfrm flipH="1" flipV="1">
                    <a:off x="2636" y="2208"/>
                    <a:ext cx="73"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6" name="Line 51"/>
                  <p:cNvSpPr>
                    <a:spLocks noChangeShapeType="1"/>
                  </p:cNvSpPr>
                  <p:nvPr/>
                </p:nvSpPr>
                <p:spPr bwMode="auto">
                  <a:xfrm flipH="1" flipV="1">
                    <a:off x="2629" y="2210"/>
                    <a:ext cx="73" cy="33"/>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7" name="Line 52"/>
                  <p:cNvSpPr>
                    <a:spLocks noChangeShapeType="1"/>
                  </p:cNvSpPr>
                  <p:nvPr/>
                </p:nvSpPr>
                <p:spPr bwMode="auto">
                  <a:xfrm flipH="1">
                    <a:off x="2687" y="2222"/>
                    <a:ext cx="38" cy="2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8" name="Line 53"/>
                  <p:cNvSpPr>
                    <a:spLocks noChangeShapeType="1"/>
                  </p:cNvSpPr>
                  <p:nvPr/>
                </p:nvSpPr>
                <p:spPr bwMode="auto">
                  <a:xfrm flipH="1">
                    <a:off x="2679" y="2219"/>
                    <a:ext cx="38" cy="21"/>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9" name="Line 54"/>
                  <p:cNvSpPr>
                    <a:spLocks noChangeShapeType="1"/>
                  </p:cNvSpPr>
                  <p:nvPr/>
                </p:nvSpPr>
                <p:spPr bwMode="auto">
                  <a:xfrm flipH="1">
                    <a:off x="2663" y="2212"/>
                    <a:ext cx="37" cy="2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0" name="Line 55"/>
                  <p:cNvSpPr>
                    <a:spLocks noChangeShapeType="1"/>
                  </p:cNvSpPr>
                  <p:nvPr/>
                </p:nvSpPr>
                <p:spPr bwMode="auto">
                  <a:xfrm flipH="1">
                    <a:off x="2655" y="2209"/>
                    <a:ext cx="36" cy="1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1" name="Line 56"/>
                  <p:cNvSpPr>
                    <a:spLocks noChangeShapeType="1"/>
                  </p:cNvSpPr>
                  <p:nvPr/>
                </p:nvSpPr>
                <p:spPr bwMode="auto">
                  <a:xfrm flipH="1">
                    <a:off x="2647" y="2206"/>
                    <a:ext cx="34"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2" name="Line 57"/>
                  <p:cNvSpPr>
                    <a:spLocks noChangeShapeType="1"/>
                  </p:cNvSpPr>
                  <p:nvPr/>
                </p:nvSpPr>
                <p:spPr bwMode="auto">
                  <a:xfrm flipH="1">
                    <a:off x="2640" y="2203"/>
                    <a:ext cx="33"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3" name="Line 58"/>
                  <p:cNvSpPr>
                    <a:spLocks noChangeShapeType="1"/>
                  </p:cNvSpPr>
                  <p:nvPr/>
                </p:nvSpPr>
                <p:spPr bwMode="auto">
                  <a:xfrm flipH="1">
                    <a:off x="2632" y="2199"/>
                    <a:ext cx="35"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4" name="Line 59"/>
                  <p:cNvSpPr>
                    <a:spLocks noChangeShapeType="1"/>
                  </p:cNvSpPr>
                  <p:nvPr/>
                </p:nvSpPr>
                <p:spPr bwMode="auto">
                  <a:xfrm flipH="1">
                    <a:off x="2723" y="2210"/>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5" name="Line 60"/>
                  <p:cNvSpPr>
                    <a:spLocks noChangeShapeType="1"/>
                  </p:cNvSpPr>
                  <p:nvPr/>
                </p:nvSpPr>
                <p:spPr bwMode="auto">
                  <a:xfrm flipH="1">
                    <a:off x="2712" y="2205"/>
                    <a:ext cx="18" cy="1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6" name="Line 61"/>
                  <p:cNvSpPr>
                    <a:spLocks noChangeShapeType="1"/>
                  </p:cNvSpPr>
                  <p:nvPr/>
                </p:nvSpPr>
                <p:spPr bwMode="auto">
                  <a:xfrm flipH="1">
                    <a:off x="2701" y="2202"/>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7" name="Line 62"/>
                  <p:cNvSpPr>
                    <a:spLocks noChangeShapeType="1"/>
                  </p:cNvSpPr>
                  <p:nvPr/>
                </p:nvSpPr>
                <p:spPr bwMode="auto">
                  <a:xfrm flipH="1">
                    <a:off x="2690" y="2198"/>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8" name="Line 63"/>
                  <p:cNvSpPr>
                    <a:spLocks noChangeShapeType="1"/>
                  </p:cNvSpPr>
                  <p:nvPr/>
                </p:nvSpPr>
                <p:spPr bwMode="auto">
                  <a:xfrm flipH="1">
                    <a:off x="2680" y="2194"/>
                    <a:ext cx="17"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9" name="Line 64"/>
                  <p:cNvSpPr>
                    <a:spLocks noChangeShapeType="1"/>
                  </p:cNvSpPr>
                  <p:nvPr/>
                </p:nvSpPr>
                <p:spPr bwMode="auto">
                  <a:xfrm flipH="1">
                    <a:off x="2668" y="2190"/>
                    <a:ext cx="16"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9262" name="Group 65"/>
            <p:cNvGrpSpPr>
              <a:grpSpLocks/>
            </p:cNvGrpSpPr>
            <p:nvPr/>
          </p:nvGrpSpPr>
          <p:grpSpPr bwMode="auto">
            <a:xfrm flipH="1">
              <a:off x="3808" y="2431"/>
              <a:ext cx="87" cy="168"/>
              <a:chOff x="2591" y="2156"/>
              <a:chExt cx="35" cy="69"/>
            </a:xfrm>
          </p:grpSpPr>
          <p:sp>
            <p:nvSpPr>
              <p:cNvPr id="9347" name="Freeform 66"/>
              <p:cNvSpPr>
                <a:spLocks/>
              </p:cNvSpPr>
              <p:nvPr/>
            </p:nvSpPr>
            <p:spPr bwMode="auto">
              <a:xfrm>
                <a:off x="2591" y="2156"/>
                <a:ext cx="35" cy="69"/>
              </a:xfrm>
              <a:custGeom>
                <a:avLst/>
                <a:gdLst>
                  <a:gd name="T0" fmla="*/ 0 w 246"/>
                  <a:gd name="T1" fmla="*/ 0 h 485"/>
                  <a:gd name="T2" fmla="*/ 0 w 246"/>
                  <a:gd name="T3" fmla="*/ 0 h 485"/>
                  <a:gd name="T4" fmla="*/ 0 w 246"/>
                  <a:gd name="T5" fmla="*/ 0 h 485"/>
                  <a:gd name="T6" fmla="*/ 0 w 246"/>
                  <a:gd name="T7" fmla="*/ 0 h 485"/>
                  <a:gd name="T8" fmla="*/ 0 w 246"/>
                  <a:gd name="T9" fmla="*/ 0 h 485"/>
                  <a:gd name="T10" fmla="*/ 0 w 246"/>
                  <a:gd name="T11" fmla="*/ 0 h 485"/>
                  <a:gd name="T12" fmla="*/ 0 w 246"/>
                  <a:gd name="T13" fmla="*/ 0 h 485"/>
                  <a:gd name="T14" fmla="*/ 0 w 246"/>
                  <a:gd name="T15" fmla="*/ 0 h 485"/>
                  <a:gd name="T16" fmla="*/ 0 w 246"/>
                  <a:gd name="T17" fmla="*/ 0 h 485"/>
                  <a:gd name="T18" fmla="*/ 0 w 246"/>
                  <a:gd name="T19" fmla="*/ 0 h 485"/>
                  <a:gd name="T20" fmla="*/ 0 w 246"/>
                  <a:gd name="T21" fmla="*/ 0 h 485"/>
                  <a:gd name="T22" fmla="*/ 0 w 246"/>
                  <a:gd name="T23" fmla="*/ 0 h 4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6"/>
                  <a:gd name="T37" fmla="*/ 0 h 485"/>
                  <a:gd name="T38" fmla="*/ 246 w 246"/>
                  <a:gd name="T39" fmla="*/ 485 h 4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6" h="485">
                    <a:moveTo>
                      <a:pt x="0" y="173"/>
                    </a:moveTo>
                    <a:lnTo>
                      <a:pt x="46" y="108"/>
                    </a:lnTo>
                    <a:lnTo>
                      <a:pt x="92" y="76"/>
                    </a:lnTo>
                    <a:lnTo>
                      <a:pt x="111" y="28"/>
                    </a:lnTo>
                    <a:lnTo>
                      <a:pt x="122" y="6"/>
                    </a:lnTo>
                    <a:lnTo>
                      <a:pt x="174" y="0"/>
                    </a:lnTo>
                    <a:lnTo>
                      <a:pt x="246" y="41"/>
                    </a:lnTo>
                    <a:lnTo>
                      <a:pt x="227" y="129"/>
                    </a:lnTo>
                    <a:lnTo>
                      <a:pt x="206" y="178"/>
                    </a:lnTo>
                    <a:lnTo>
                      <a:pt x="159" y="328"/>
                    </a:lnTo>
                    <a:lnTo>
                      <a:pt x="81" y="485"/>
                    </a:lnTo>
                    <a:lnTo>
                      <a:pt x="0" y="173"/>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9348" name="Freeform 67"/>
              <p:cNvSpPr>
                <a:spLocks/>
              </p:cNvSpPr>
              <p:nvPr/>
            </p:nvSpPr>
            <p:spPr bwMode="auto">
              <a:xfrm>
                <a:off x="2596" y="2162"/>
                <a:ext cx="28" cy="49"/>
              </a:xfrm>
              <a:custGeom>
                <a:avLst/>
                <a:gdLst>
                  <a:gd name="T0" fmla="*/ 0 w 193"/>
                  <a:gd name="T1" fmla="*/ 0 h 346"/>
                  <a:gd name="T2" fmla="*/ 0 w 193"/>
                  <a:gd name="T3" fmla="*/ 0 h 346"/>
                  <a:gd name="T4" fmla="*/ 0 w 193"/>
                  <a:gd name="T5" fmla="*/ 0 h 346"/>
                  <a:gd name="T6" fmla="*/ 0 w 193"/>
                  <a:gd name="T7" fmla="*/ 0 h 346"/>
                  <a:gd name="T8" fmla="*/ 0 w 193"/>
                  <a:gd name="T9" fmla="*/ 0 h 346"/>
                  <a:gd name="T10" fmla="*/ 0 w 193"/>
                  <a:gd name="T11" fmla="*/ 0 h 346"/>
                  <a:gd name="T12" fmla="*/ 0 w 193"/>
                  <a:gd name="T13" fmla="*/ 0 h 346"/>
                  <a:gd name="T14" fmla="*/ 0 w 193"/>
                  <a:gd name="T15" fmla="*/ 0 h 346"/>
                  <a:gd name="T16" fmla="*/ 0 w 193"/>
                  <a:gd name="T17" fmla="*/ 0 h 346"/>
                  <a:gd name="T18" fmla="*/ 0 w 193"/>
                  <a:gd name="T19" fmla="*/ 0 h 346"/>
                  <a:gd name="T20" fmla="*/ 0 w 193"/>
                  <a:gd name="T21" fmla="*/ 0 h 346"/>
                  <a:gd name="T22" fmla="*/ 0 w 193"/>
                  <a:gd name="T23" fmla="*/ 0 h 346"/>
                  <a:gd name="T24" fmla="*/ 0 w 193"/>
                  <a:gd name="T25" fmla="*/ 0 h 346"/>
                  <a:gd name="T26" fmla="*/ 0 w 193"/>
                  <a:gd name="T27" fmla="*/ 0 h 346"/>
                  <a:gd name="T28" fmla="*/ 0 w 193"/>
                  <a:gd name="T29" fmla="*/ 0 h 346"/>
                  <a:gd name="T30" fmla="*/ 0 w 193"/>
                  <a:gd name="T31" fmla="*/ 0 h 346"/>
                  <a:gd name="T32" fmla="*/ 0 w 193"/>
                  <a:gd name="T33" fmla="*/ 0 h 346"/>
                  <a:gd name="T34" fmla="*/ 0 w 193"/>
                  <a:gd name="T35" fmla="*/ 0 h 346"/>
                  <a:gd name="T36" fmla="*/ 0 w 193"/>
                  <a:gd name="T37" fmla="*/ 0 h 346"/>
                  <a:gd name="T38" fmla="*/ 0 w 193"/>
                  <a:gd name="T39" fmla="*/ 0 h 346"/>
                  <a:gd name="T40" fmla="*/ 0 w 193"/>
                  <a:gd name="T41" fmla="*/ 0 h 346"/>
                  <a:gd name="T42" fmla="*/ 0 w 193"/>
                  <a:gd name="T43" fmla="*/ 0 h 346"/>
                  <a:gd name="T44" fmla="*/ 0 w 193"/>
                  <a:gd name="T45" fmla="*/ 0 h 346"/>
                  <a:gd name="T46" fmla="*/ 0 w 193"/>
                  <a:gd name="T47" fmla="*/ 0 h 346"/>
                  <a:gd name="T48" fmla="*/ 0 w 193"/>
                  <a:gd name="T49" fmla="*/ 0 h 346"/>
                  <a:gd name="T50" fmla="*/ 0 w 193"/>
                  <a:gd name="T51" fmla="*/ 0 h 346"/>
                  <a:gd name="T52" fmla="*/ 0 w 193"/>
                  <a:gd name="T53" fmla="*/ 0 h 346"/>
                  <a:gd name="T54" fmla="*/ 0 w 193"/>
                  <a:gd name="T55" fmla="*/ 0 h 3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3"/>
                  <a:gd name="T85" fmla="*/ 0 h 346"/>
                  <a:gd name="T86" fmla="*/ 193 w 193"/>
                  <a:gd name="T87" fmla="*/ 346 h 3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3" h="346">
                    <a:moveTo>
                      <a:pt x="81" y="0"/>
                    </a:moveTo>
                    <a:lnTo>
                      <a:pt x="102" y="22"/>
                    </a:lnTo>
                    <a:lnTo>
                      <a:pt x="147" y="41"/>
                    </a:lnTo>
                    <a:lnTo>
                      <a:pt x="193" y="40"/>
                    </a:lnTo>
                    <a:lnTo>
                      <a:pt x="165" y="119"/>
                    </a:lnTo>
                    <a:lnTo>
                      <a:pt x="131" y="115"/>
                    </a:lnTo>
                    <a:lnTo>
                      <a:pt x="105" y="100"/>
                    </a:lnTo>
                    <a:lnTo>
                      <a:pt x="119" y="124"/>
                    </a:lnTo>
                    <a:lnTo>
                      <a:pt x="158" y="131"/>
                    </a:lnTo>
                    <a:lnTo>
                      <a:pt x="130" y="217"/>
                    </a:lnTo>
                    <a:lnTo>
                      <a:pt x="110" y="280"/>
                    </a:lnTo>
                    <a:lnTo>
                      <a:pt x="102" y="244"/>
                    </a:lnTo>
                    <a:lnTo>
                      <a:pt x="92" y="177"/>
                    </a:lnTo>
                    <a:lnTo>
                      <a:pt x="91" y="139"/>
                    </a:lnTo>
                    <a:lnTo>
                      <a:pt x="84" y="155"/>
                    </a:lnTo>
                    <a:lnTo>
                      <a:pt x="84" y="200"/>
                    </a:lnTo>
                    <a:lnTo>
                      <a:pt x="92" y="260"/>
                    </a:lnTo>
                    <a:lnTo>
                      <a:pt x="98" y="299"/>
                    </a:lnTo>
                    <a:lnTo>
                      <a:pt x="81" y="346"/>
                    </a:lnTo>
                    <a:lnTo>
                      <a:pt x="49" y="224"/>
                    </a:lnTo>
                    <a:lnTo>
                      <a:pt x="35" y="183"/>
                    </a:lnTo>
                    <a:lnTo>
                      <a:pt x="11" y="121"/>
                    </a:lnTo>
                    <a:lnTo>
                      <a:pt x="0" y="103"/>
                    </a:lnTo>
                    <a:lnTo>
                      <a:pt x="15" y="79"/>
                    </a:lnTo>
                    <a:lnTo>
                      <a:pt x="57" y="57"/>
                    </a:lnTo>
                    <a:lnTo>
                      <a:pt x="73" y="78"/>
                    </a:lnTo>
                    <a:lnTo>
                      <a:pt x="63" y="41"/>
                    </a:lnTo>
                    <a:lnTo>
                      <a:pt x="8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63" name="Group 68"/>
            <p:cNvGrpSpPr>
              <a:grpSpLocks/>
            </p:cNvGrpSpPr>
            <p:nvPr/>
          </p:nvGrpSpPr>
          <p:grpSpPr bwMode="auto">
            <a:xfrm flipH="1">
              <a:off x="3798" y="2334"/>
              <a:ext cx="112" cy="119"/>
              <a:chOff x="2585" y="2116"/>
              <a:chExt cx="45" cy="49"/>
            </a:xfrm>
          </p:grpSpPr>
          <p:sp>
            <p:nvSpPr>
              <p:cNvPr id="9332" name="Freeform 69"/>
              <p:cNvSpPr>
                <a:spLocks/>
              </p:cNvSpPr>
              <p:nvPr/>
            </p:nvSpPr>
            <p:spPr bwMode="auto">
              <a:xfrm>
                <a:off x="2597" y="2120"/>
                <a:ext cx="33" cy="45"/>
              </a:xfrm>
              <a:custGeom>
                <a:avLst/>
                <a:gdLst>
                  <a:gd name="T0" fmla="*/ 0 w 228"/>
                  <a:gd name="T1" fmla="*/ 0 h 319"/>
                  <a:gd name="T2" fmla="*/ 0 w 228"/>
                  <a:gd name="T3" fmla="*/ 0 h 319"/>
                  <a:gd name="T4" fmla="*/ 0 w 228"/>
                  <a:gd name="T5" fmla="*/ 0 h 319"/>
                  <a:gd name="T6" fmla="*/ 0 w 228"/>
                  <a:gd name="T7" fmla="*/ 0 h 319"/>
                  <a:gd name="T8" fmla="*/ 0 w 228"/>
                  <a:gd name="T9" fmla="*/ 0 h 319"/>
                  <a:gd name="T10" fmla="*/ 0 w 228"/>
                  <a:gd name="T11" fmla="*/ 0 h 319"/>
                  <a:gd name="T12" fmla="*/ 0 w 228"/>
                  <a:gd name="T13" fmla="*/ 0 h 319"/>
                  <a:gd name="T14" fmla="*/ 0 w 228"/>
                  <a:gd name="T15" fmla="*/ 0 h 319"/>
                  <a:gd name="T16" fmla="*/ 0 w 228"/>
                  <a:gd name="T17" fmla="*/ 0 h 319"/>
                  <a:gd name="T18" fmla="*/ 0 w 228"/>
                  <a:gd name="T19" fmla="*/ 0 h 319"/>
                  <a:gd name="T20" fmla="*/ 0 w 228"/>
                  <a:gd name="T21" fmla="*/ 0 h 319"/>
                  <a:gd name="T22" fmla="*/ 0 w 228"/>
                  <a:gd name="T23" fmla="*/ 0 h 319"/>
                  <a:gd name="T24" fmla="*/ 0 w 228"/>
                  <a:gd name="T25" fmla="*/ 0 h 319"/>
                  <a:gd name="T26" fmla="*/ 0 w 228"/>
                  <a:gd name="T27" fmla="*/ 0 h 319"/>
                  <a:gd name="T28" fmla="*/ 0 w 228"/>
                  <a:gd name="T29" fmla="*/ 0 h 319"/>
                  <a:gd name="T30" fmla="*/ 0 w 228"/>
                  <a:gd name="T31" fmla="*/ 0 h 319"/>
                  <a:gd name="T32" fmla="*/ 0 w 228"/>
                  <a:gd name="T33" fmla="*/ 0 h 319"/>
                  <a:gd name="T34" fmla="*/ 0 w 228"/>
                  <a:gd name="T35" fmla="*/ 0 h 319"/>
                  <a:gd name="T36" fmla="*/ 0 w 228"/>
                  <a:gd name="T37" fmla="*/ 0 h 319"/>
                  <a:gd name="T38" fmla="*/ 0 w 228"/>
                  <a:gd name="T39" fmla="*/ 0 h 319"/>
                  <a:gd name="T40" fmla="*/ 0 w 228"/>
                  <a:gd name="T41" fmla="*/ 0 h 319"/>
                  <a:gd name="T42" fmla="*/ 0 w 228"/>
                  <a:gd name="T43" fmla="*/ 0 h 319"/>
                  <a:gd name="T44" fmla="*/ 0 w 228"/>
                  <a:gd name="T45" fmla="*/ 0 h 319"/>
                  <a:gd name="T46" fmla="*/ 0 w 228"/>
                  <a:gd name="T47" fmla="*/ 0 h 319"/>
                  <a:gd name="T48" fmla="*/ 0 w 228"/>
                  <a:gd name="T49" fmla="*/ 0 h 319"/>
                  <a:gd name="T50" fmla="*/ 0 w 228"/>
                  <a:gd name="T51" fmla="*/ 0 h 319"/>
                  <a:gd name="T52" fmla="*/ 0 w 228"/>
                  <a:gd name="T53" fmla="*/ 0 h 319"/>
                  <a:gd name="T54" fmla="*/ 0 w 228"/>
                  <a:gd name="T55" fmla="*/ 0 h 319"/>
                  <a:gd name="T56" fmla="*/ 0 w 228"/>
                  <a:gd name="T57" fmla="*/ 0 h 319"/>
                  <a:gd name="T58" fmla="*/ 0 w 228"/>
                  <a:gd name="T59" fmla="*/ 0 h 319"/>
                  <a:gd name="T60" fmla="*/ 0 w 228"/>
                  <a:gd name="T61" fmla="*/ 0 h 319"/>
                  <a:gd name="T62" fmla="*/ 0 w 228"/>
                  <a:gd name="T63" fmla="*/ 0 h 319"/>
                  <a:gd name="T64" fmla="*/ 0 w 228"/>
                  <a:gd name="T65" fmla="*/ 0 h 319"/>
                  <a:gd name="T66" fmla="*/ 0 w 228"/>
                  <a:gd name="T67" fmla="*/ 0 h 319"/>
                  <a:gd name="T68" fmla="*/ 0 w 228"/>
                  <a:gd name="T69" fmla="*/ 0 h 319"/>
                  <a:gd name="T70" fmla="*/ 0 w 228"/>
                  <a:gd name="T71" fmla="*/ 0 h 319"/>
                  <a:gd name="T72" fmla="*/ 0 w 228"/>
                  <a:gd name="T73" fmla="*/ 0 h 319"/>
                  <a:gd name="T74" fmla="*/ 0 w 228"/>
                  <a:gd name="T75" fmla="*/ 0 h 319"/>
                  <a:gd name="T76" fmla="*/ 0 w 228"/>
                  <a:gd name="T77" fmla="*/ 0 h 319"/>
                  <a:gd name="T78" fmla="*/ 0 w 228"/>
                  <a:gd name="T79" fmla="*/ 0 h 319"/>
                  <a:gd name="T80" fmla="*/ 0 w 228"/>
                  <a:gd name="T81" fmla="*/ 0 h 319"/>
                  <a:gd name="T82" fmla="*/ 0 w 228"/>
                  <a:gd name="T83" fmla="*/ 0 h 319"/>
                  <a:gd name="T84" fmla="*/ 0 w 228"/>
                  <a:gd name="T85" fmla="*/ 0 h 319"/>
                  <a:gd name="T86" fmla="*/ 0 w 228"/>
                  <a:gd name="T87" fmla="*/ 0 h 319"/>
                  <a:gd name="T88" fmla="*/ 0 w 228"/>
                  <a:gd name="T89" fmla="*/ 0 h 319"/>
                  <a:gd name="T90" fmla="*/ 0 w 228"/>
                  <a:gd name="T91" fmla="*/ 0 h 319"/>
                  <a:gd name="T92" fmla="*/ 0 w 228"/>
                  <a:gd name="T93" fmla="*/ 0 h 319"/>
                  <a:gd name="T94" fmla="*/ 0 w 228"/>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8"/>
                  <a:gd name="T145" fmla="*/ 0 h 319"/>
                  <a:gd name="T146" fmla="*/ 228 w 228"/>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8" h="319">
                    <a:moveTo>
                      <a:pt x="2" y="117"/>
                    </a:moveTo>
                    <a:lnTo>
                      <a:pt x="10" y="139"/>
                    </a:lnTo>
                    <a:lnTo>
                      <a:pt x="23" y="151"/>
                    </a:lnTo>
                    <a:lnTo>
                      <a:pt x="31" y="168"/>
                    </a:lnTo>
                    <a:lnTo>
                      <a:pt x="40" y="182"/>
                    </a:lnTo>
                    <a:lnTo>
                      <a:pt x="54" y="196"/>
                    </a:lnTo>
                    <a:lnTo>
                      <a:pt x="66" y="204"/>
                    </a:lnTo>
                    <a:lnTo>
                      <a:pt x="83" y="214"/>
                    </a:lnTo>
                    <a:lnTo>
                      <a:pt x="86" y="226"/>
                    </a:lnTo>
                    <a:lnTo>
                      <a:pt x="86" y="243"/>
                    </a:lnTo>
                    <a:lnTo>
                      <a:pt x="81" y="283"/>
                    </a:lnTo>
                    <a:lnTo>
                      <a:pt x="113" y="306"/>
                    </a:lnTo>
                    <a:lnTo>
                      <a:pt x="140" y="318"/>
                    </a:lnTo>
                    <a:lnTo>
                      <a:pt x="162" y="319"/>
                    </a:lnTo>
                    <a:lnTo>
                      <a:pt x="185" y="318"/>
                    </a:lnTo>
                    <a:lnTo>
                      <a:pt x="193" y="292"/>
                    </a:lnTo>
                    <a:lnTo>
                      <a:pt x="198" y="233"/>
                    </a:lnTo>
                    <a:lnTo>
                      <a:pt x="211" y="213"/>
                    </a:lnTo>
                    <a:lnTo>
                      <a:pt x="221" y="183"/>
                    </a:lnTo>
                    <a:lnTo>
                      <a:pt x="223" y="156"/>
                    </a:lnTo>
                    <a:lnTo>
                      <a:pt x="227" y="118"/>
                    </a:lnTo>
                    <a:lnTo>
                      <a:pt x="228" y="96"/>
                    </a:lnTo>
                    <a:lnTo>
                      <a:pt x="227" y="83"/>
                    </a:lnTo>
                    <a:lnTo>
                      <a:pt x="221" y="59"/>
                    </a:lnTo>
                    <a:lnTo>
                      <a:pt x="209" y="47"/>
                    </a:lnTo>
                    <a:lnTo>
                      <a:pt x="192" y="43"/>
                    </a:lnTo>
                    <a:lnTo>
                      <a:pt x="186" y="30"/>
                    </a:lnTo>
                    <a:lnTo>
                      <a:pt x="170" y="21"/>
                    </a:lnTo>
                    <a:lnTo>
                      <a:pt x="154" y="30"/>
                    </a:lnTo>
                    <a:lnTo>
                      <a:pt x="143" y="11"/>
                    </a:lnTo>
                    <a:lnTo>
                      <a:pt x="125" y="5"/>
                    </a:lnTo>
                    <a:lnTo>
                      <a:pt x="105" y="22"/>
                    </a:lnTo>
                    <a:lnTo>
                      <a:pt x="96" y="0"/>
                    </a:lnTo>
                    <a:lnTo>
                      <a:pt x="70" y="3"/>
                    </a:lnTo>
                    <a:lnTo>
                      <a:pt x="56" y="38"/>
                    </a:lnTo>
                    <a:lnTo>
                      <a:pt x="53" y="57"/>
                    </a:lnTo>
                    <a:lnTo>
                      <a:pt x="51" y="84"/>
                    </a:lnTo>
                    <a:lnTo>
                      <a:pt x="45" y="118"/>
                    </a:lnTo>
                    <a:lnTo>
                      <a:pt x="38" y="105"/>
                    </a:lnTo>
                    <a:lnTo>
                      <a:pt x="35" y="80"/>
                    </a:lnTo>
                    <a:lnTo>
                      <a:pt x="30" y="64"/>
                    </a:lnTo>
                    <a:lnTo>
                      <a:pt x="24" y="55"/>
                    </a:lnTo>
                    <a:lnTo>
                      <a:pt x="11" y="49"/>
                    </a:lnTo>
                    <a:lnTo>
                      <a:pt x="4" y="51"/>
                    </a:lnTo>
                    <a:lnTo>
                      <a:pt x="0" y="59"/>
                    </a:lnTo>
                    <a:lnTo>
                      <a:pt x="5" y="72"/>
                    </a:lnTo>
                    <a:lnTo>
                      <a:pt x="7" y="96"/>
                    </a:lnTo>
                    <a:lnTo>
                      <a:pt x="2" y="11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9333" name="Freeform 70"/>
              <p:cNvSpPr>
                <a:spLocks/>
              </p:cNvSpPr>
              <p:nvPr/>
            </p:nvSpPr>
            <p:spPr bwMode="auto">
              <a:xfrm>
                <a:off x="2612" y="2123"/>
                <a:ext cx="16" cy="17"/>
              </a:xfrm>
              <a:custGeom>
                <a:avLst/>
                <a:gdLst>
                  <a:gd name="T0" fmla="*/ 0 w 115"/>
                  <a:gd name="T1" fmla="*/ 0 h 120"/>
                  <a:gd name="T2" fmla="*/ 0 w 115"/>
                  <a:gd name="T3" fmla="*/ 0 h 120"/>
                  <a:gd name="T4" fmla="*/ 0 w 115"/>
                  <a:gd name="T5" fmla="*/ 0 h 120"/>
                  <a:gd name="T6" fmla="*/ 0 w 115"/>
                  <a:gd name="T7" fmla="*/ 0 h 120"/>
                  <a:gd name="T8" fmla="*/ 0 w 115"/>
                  <a:gd name="T9" fmla="*/ 0 h 120"/>
                  <a:gd name="T10" fmla="*/ 0 w 115"/>
                  <a:gd name="T11" fmla="*/ 0 h 120"/>
                  <a:gd name="T12" fmla="*/ 0 w 115"/>
                  <a:gd name="T13" fmla="*/ 0 h 120"/>
                  <a:gd name="T14" fmla="*/ 0 w 115"/>
                  <a:gd name="T15" fmla="*/ 0 h 120"/>
                  <a:gd name="T16" fmla="*/ 0 w 115"/>
                  <a:gd name="T17" fmla="*/ 0 h 120"/>
                  <a:gd name="T18" fmla="*/ 0 w 115"/>
                  <a:gd name="T19" fmla="*/ 0 h 120"/>
                  <a:gd name="T20" fmla="*/ 0 w 115"/>
                  <a:gd name="T21" fmla="*/ 0 h 120"/>
                  <a:gd name="T22" fmla="*/ 0 w 115"/>
                  <a:gd name="T23" fmla="*/ 0 h 120"/>
                  <a:gd name="T24" fmla="*/ 0 w 115"/>
                  <a:gd name="T25" fmla="*/ 0 h 120"/>
                  <a:gd name="T26" fmla="*/ 0 w 115"/>
                  <a:gd name="T27" fmla="*/ 0 h 120"/>
                  <a:gd name="T28" fmla="*/ 0 w 115"/>
                  <a:gd name="T29" fmla="*/ 0 h 120"/>
                  <a:gd name="T30" fmla="*/ 0 w 115"/>
                  <a:gd name="T31" fmla="*/ 0 h 120"/>
                  <a:gd name="T32" fmla="*/ 0 w 115"/>
                  <a:gd name="T33" fmla="*/ 0 h 120"/>
                  <a:gd name="T34" fmla="*/ 0 w 115"/>
                  <a:gd name="T35" fmla="*/ 0 h 120"/>
                  <a:gd name="T36" fmla="*/ 0 w 115"/>
                  <a:gd name="T37" fmla="*/ 0 h 120"/>
                  <a:gd name="T38" fmla="*/ 0 w 115"/>
                  <a:gd name="T39" fmla="*/ 0 h 120"/>
                  <a:gd name="T40" fmla="*/ 0 w 115"/>
                  <a:gd name="T41" fmla="*/ 0 h 120"/>
                  <a:gd name="T42" fmla="*/ 0 w 115"/>
                  <a:gd name="T43" fmla="*/ 0 h 120"/>
                  <a:gd name="T44" fmla="*/ 0 w 115"/>
                  <a:gd name="T45" fmla="*/ 0 h 120"/>
                  <a:gd name="T46" fmla="*/ 0 w 115"/>
                  <a:gd name="T47" fmla="*/ 0 h 120"/>
                  <a:gd name="T48" fmla="*/ 0 w 115"/>
                  <a:gd name="T49" fmla="*/ 0 h 120"/>
                  <a:gd name="T50" fmla="*/ 0 w 115"/>
                  <a:gd name="T51" fmla="*/ 0 h 120"/>
                  <a:gd name="T52" fmla="*/ 0 w 115"/>
                  <a:gd name="T53" fmla="*/ 0 h 120"/>
                  <a:gd name="T54" fmla="*/ 0 w 115"/>
                  <a:gd name="T55" fmla="*/ 0 h 120"/>
                  <a:gd name="T56" fmla="*/ 0 w 115"/>
                  <a:gd name="T57" fmla="*/ 0 h 120"/>
                  <a:gd name="T58" fmla="*/ 0 w 115"/>
                  <a:gd name="T59" fmla="*/ 0 h 120"/>
                  <a:gd name="T60" fmla="*/ 0 w 115"/>
                  <a:gd name="T61" fmla="*/ 0 h 120"/>
                  <a:gd name="T62" fmla="*/ 0 w 115"/>
                  <a:gd name="T63" fmla="*/ 0 h 120"/>
                  <a:gd name="T64" fmla="*/ 0 w 115"/>
                  <a:gd name="T65" fmla="*/ 0 h 120"/>
                  <a:gd name="T66" fmla="*/ 0 w 115"/>
                  <a:gd name="T67" fmla="*/ 0 h 120"/>
                  <a:gd name="T68" fmla="*/ 0 w 115"/>
                  <a:gd name="T69" fmla="*/ 0 h 120"/>
                  <a:gd name="T70" fmla="*/ 0 w 115"/>
                  <a:gd name="T71" fmla="*/ 0 h 120"/>
                  <a:gd name="T72" fmla="*/ 0 w 115"/>
                  <a:gd name="T73" fmla="*/ 0 h 120"/>
                  <a:gd name="T74" fmla="*/ 0 w 115"/>
                  <a:gd name="T75" fmla="*/ 0 h 120"/>
                  <a:gd name="T76" fmla="*/ 0 w 115"/>
                  <a:gd name="T77" fmla="*/ 0 h 120"/>
                  <a:gd name="T78" fmla="*/ 0 w 115"/>
                  <a:gd name="T79" fmla="*/ 0 h 120"/>
                  <a:gd name="T80" fmla="*/ 0 w 115"/>
                  <a:gd name="T81" fmla="*/ 0 h 120"/>
                  <a:gd name="T82" fmla="*/ 0 w 115"/>
                  <a:gd name="T83" fmla="*/ 0 h 120"/>
                  <a:gd name="T84" fmla="*/ 0 w 115"/>
                  <a:gd name="T85" fmla="*/ 0 h 120"/>
                  <a:gd name="T86" fmla="*/ 0 w 115"/>
                  <a:gd name="T87" fmla="*/ 0 h 120"/>
                  <a:gd name="T88" fmla="*/ 0 w 115"/>
                  <a:gd name="T89" fmla="*/ 0 h 120"/>
                  <a:gd name="T90" fmla="*/ 0 w 115"/>
                  <a:gd name="T91" fmla="*/ 0 h 120"/>
                  <a:gd name="T92" fmla="*/ 0 w 115"/>
                  <a:gd name="T93" fmla="*/ 0 h 120"/>
                  <a:gd name="T94" fmla="*/ 0 w 115"/>
                  <a:gd name="T95" fmla="*/ 0 h 120"/>
                  <a:gd name="T96" fmla="*/ 0 w 115"/>
                  <a:gd name="T97" fmla="*/ 0 h 120"/>
                  <a:gd name="T98" fmla="*/ 0 w 115"/>
                  <a:gd name="T99" fmla="*/ 0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5"/>
                  <a:gd name="T151" fmla="*/ 0 h 120"/>
                  <a:gd name="T152" fmla="*/ 115 w 115"/>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5" h="120">
                    <a:moveTo>
                      <a:pt x="5" y="2"/>
                    </a:moveTo>
                    <a:lnTo>
                      <a:pt x="11" y="27"/>
                    </a:lnTo>
                    <a:lnTo>
                      <a:pt x="20" y="44"/>
                    </a:lnTo>
                    <a:lnTo>
                      <a:pt x="9" y="81"/>
                    </a:lnTo>
                    <a:lnTo>
                      <a:pt x="15" y="90"/>
                    </a:lnTo>
                    <a:lnTo>
                      <a:pt x="25" y="94"/>
                    </a:lnTo>
                    <a:lnTo>
                      <a:pt x="37" y="92"/>
                    </a:lnTo>
                    <a:lnTo>
                      <a:pt x="45" y="71"/>
                    </a:lnTo>
                    <a:lnTo>
                      <a:pt x="53" y="55"/>
                    </a:lnTo>
                    <a:lnTo>
                      <a:pt x="49" y="32"/>
                    </a:lnTo>
                    <a:lnTo>
                      <a:pt x="47" y="8"/>
                    </a:lnTo>
                    <a:lnTo>
                      <a:pt x="53" y="11"/>
                    </a:lnTo>
                    <a:lnTo>
                      <a:pt x="55" y="33"/>
                    </a:lnTo>
                    <a:lnTo>
                      <a:pt x="58" y="49"/>
                    </a:lnTo>
                    <a:lnTo>
                      <a:pt x="58" y="61"/>
                    </a:lnTo>
                    <a:lnTo>
                      <a:pt x="50" y="74"/>
                    </a:lnTo>
                    <a:lnTo>
                      <a:pt x="42" y="90"/>
                    </a:lnTo>
                    <a:lnTo>
                      <a:pt x="41" y="104"/>
                    </a:lnTo>
                    <a:lnTo>
                      <a:pt x="50" y="110"/>
                    </a:lnTo>
                    <a:lnTo>
                      <a:pt x="66" y="108"/>
                    </a:lnTo>
                    <a:lnTo>
                      <a:pt x="77" y="95"/>
                    </a:lnTo>
                    <a:lnTo>
                      <a:pt x="93" y="75"/>
                    </a:lnTo>
                    <a:lnTo>
                      <a:pt x="92" y="63"/>
                    </a:lnTo>
                    <a:lnTo>
                      <a:pt x="90" y="41"/>
                    </a:lnTo>
                    <a:lnTo>
                      <a:pt x="95" y="58"/>
                    </a:lnTo>
                    <a:lnTo>
                      <a:pt x="96" y="75"/>
                    </a:lnTo>
                    <a:lnTo>
                      <a:pt x="84" y="93"/>
                    </a:lnTo>
                    <a:lnTo>
                      <a:pt x="83" y="105"/>
                    </a:lnTo>
                    <a:lnTo>
                      <a:pt x="86" y="115"/>
                    </a:lnTo>
                    <a:lnTo>
                      <a:pt x="93" y="117"/>
                    </a:lnTo>
                    <a:lnTo>
                      <a:pt x="101" y="112"/>
                    </a:lnTo>
                    <a:lnTo>
                      <a:pt x="115" y="98"/>
                    </a:lnTo>
                    <a:lnTo>
                      <a:pt x="103" y="114"/>
                    </a:lnTo>
                    <a:lnTo>
                      <a:pt x="99" y="120"/>
                    </a:lnTo>
                    <a:lnTo>
                      <a:pt x="87" y="120"/>
                    </a:lnTo>
                    <a:lnTo>
                      <a:pt x="81" y="113"/>
                    </a:lnTo>
                    <a:lnTo>
                      <a:pt x="78" y="102"/>
                    </a:lnTo>
                    <a:lnTo>
                      <a:pt x="70" y="112"/>
                    </a:lnTo>
                    <a:lnTo>
                      <a:pt x="56" y="114"/>
                    </a:lnTo>
                    <a:lnTo>
                      <a:pt x="44" y="114"/>
                    </a:lnTo>
                    <a:lnTo>
                      <a:pt x="38" y="104"/>
                    </a:lnTo>
                    <a:lnTo>
                      <a:pt x="37" y="95"/>
                    </a:lnTo>
                    <a:lnTo>
                      <a:pt x="31" y="98"/>
                    </a:lnTo>
                    <a:lnTo>
                      <a:pt x="22" y="98"/>
                    </a:lnTo>
                    <a:lnTo>
                      <a:pt x="9" y="91"/>
                    </a:lnTo>
                    <a:lnTo>
                      <a:pt x="7" y="77"/>
                    </a:lnTo>
                    <a:lnTo>
                      <a:pt x="15" y="46"/>
                    </a:lnTo>
                    <a:lnTo>
                      <a:pt x="6" y="26"/>
                    </a:lnTo>
                    <a:lnTo>
                      <a:pt x="0" y="0"/>
                    </a:lnTo>
                    <a:lnTo>
                      <a:pt x="5"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4" name="Freeform 71"/>
              <p:cNvSpPr>
                <a:spLocks/>
              </p:cNvSpPr>
              <p:nvPr/>
            </p:nvSpPr>
            <p:spPr bwMode="auto">
              <a:xfrm>
                <a:off x="2615" y="2132"/>
                <a:ext cx="3" cy="1"/>
              </a:xfrm>
              <a:custGeom>
                <a:avLst/>
                <a:gdLst>
                  <a:gd name="T0" fmla="*/ 0 w 18"/>
                  <a:gd name="T1" fmla="*/ 0 h 5"/>
                  <a:gd name="T2" fmla="*/ 0 w 18"/>
                  <a:gd name="T3" fmla="*/ 0 h 5"/>
                  <a:gd name="T4" fmla="*/ 0 w 18"/>
                  <a:gd name="T5" fmla="*/ 0 h 5"/>
                  <a:gd name="T6" fmla="*/ 0 w 18"/>
                  <a:gd name="T7" fmla="*/ 0 h 5"/>
                  <a:gd name="T8" fmla="*/ 0 w 18"/>
                  <a:gd name="T9" fmla="*/ 0 h 5"/>
                  <a:gd name="T10" fmla="*/ 0 60000 65536"/>
                  <a:gd name="T11" fmla="*/ 0 60000 65536"/>
                  <a:gd name="T12" fmla="*/ 0 60000 65536"/>
                  <a:gd name="T13" fmla="*/ 0 60000 65536"/>
                  <a:gd name="T14" fmla="*/ 0 60000 65536"/>
                  <a:gd name="T15" fmla="*/ 0 w 18"/>
                  <a:gd name="T16" fmla="*/ 0 h 5"/>
                  <a:gd name="T17" fmla="*/ 18 w 18"/>
                  <a:gd name="T18" fmla="*/ 5 h 5"/>
                </a:gdLst>
                <a:ahLst/>
                <a:cxnLst>
                  <a:cxn ang="T10">
                    <a:pos x="T0" y="T1"/>
                  </a:cxn>
                  <a:cxn ang="T11">
                    <a:pos x="T2" y="T3"/>
                  </a:cxn>
                  <a:cxn ang="T12">
                    <a:pos x="T4" y="T5"/>
                  </a:cxn>
                  <a:cxn ang="T13">
                    <a:pos x="T6" y="T7"/>
                  </a:cxn>
                  <a:cxn ang="T14">
                    <a:pos x="T8" y="T9"/>
                  </a:cxn>
                </a:cxnLst>
                <a:rect l="T15" t="T16" r="T17" b="T18"/>
                <a:pathLst>
                  <a:path w="18" h="5">
                    <a:moveTo>
                      <a:pt x="0" y="5"/>
                    </a:moveTo>
                    <a:lnTo>
                      <a:pt x="6" y="4"/>
                    </a:lnTo>
                    <a:lnTo>
                      <a:pt x="18"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5" name="Freeform 72"/>
              <p:cNvSpPr>
                <a:spLocks/>
              </p:cNvSpPr>
              <p:nvPr/>
            </p:nvSpPr>
            <p:spPr bwMode="auto">
              <a:xfrm>
                <a:off x="2619" y="2135"/>
                <a:ext cx="3" cy="1"/>
              </a:xfrm>
              <a:custGeom>
                <a:avLst/>
                <a:gdLst>
                  <a:gd name="T0" fmla="*/ 0 w 24"/>
                  <a:gd name="T1" fmla="*/ 0 h 8"/>
                  <a:gd name="T2" fmla="*/ 0 w 24"/>
                  <a:gd name="T3" fmla="*/ 0 h 8"/>
                  <a:gd name="T4" fmla="*/ 0 w 24"/>
                  <a:gd name="T5" fmla="*/ 0 h 8"/>
                  <a:gd name="T6" fmla="*/ 0 w 24"/>
                  <a:gd name="T7" fmla="*/ 0 h 8"/>
                  <a:gd name="T8" fmla="*/ 0 w 24"/>
                  <a:gd name="T9" fmla="*/ 0 h 8"/>
                  <a:gd name="T10" fmla="*/ 0 w 24"/>
                  <a:gd name="T11" fmla="*/ 0 h 8"/>
                  <a:gd name="T12" fmla="*/ 0 w 24"/>
                  <a:gd name="T13" fmla="*/ 0 h 8"/>
                  <a:gd name="T14" fmla="*/ 0 w 24"/>
                  <a:gd name="T15" fmla="*/ 0 h 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8"/>
                  <a:gd name="T26" fmla="*/ 24 w 24"/>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8">
                    <a:moveTo>
                      <a:pt x="24" y="6"/>
                    </a:moveTo>
                    <a:lnTo>
                      <a:pt x="20" y="3"/>
                    </a:lnTo>
                    <a:lnTo>
                      <a:pt x="15" y="1"/>
                    </a:lnTo>
                    <a:lnTo>
                      <a:pt x="5" y="0"/>
                    </a:lnTo>
                    <a:lnTo>
                      <a:pt x="0" y="8"/>
                    </a:lnTo>
                    <a:lnTo>
                      <a:pt x="7" y="3"/>
                    </a:lnTo>
                    <a:lnTo>
                      <a:pt x="13" y="2"/>
                    </a:lnTo>
                    <a:lnTo>
                      <a:pt x="24"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6" name="Freeform 73"/>
              <p:cNvSpPr>
                <a:spLocks/>
              </p:cNvSpPr>
              <p:nvPr/>
            </p:nvSpPr>
            <p:spPr bwMode="auto">
              <a:xfrm>
                <a:off x="2625" y="2137"/>
                <a:ext cx="2" cy="1"/>
              </a:xfrm>
              <a:custGeom>
                <a:avLst/>
                <a:gdLst>
                  <a:gd name="T0" fmla="*/ 0 w 18"/>
                  <a:gd name="T1" fmla="*/ 0 h 4"/>
                  <a:gd name="T2" fmla="*/ 0 w 18"/>
                  <a:gd name="T3" fmla="*/ 0 h 4"/>
                  <a:gd name="T4" fmla="*/ 0 w 18"/>
                  <a:gd name="T5" fmla="*/ 0 h 4"/>
                  <a:gd name="T6" fmla="*/ 0 w 18"/>
                  <a:gd name="T7" fmla="*/ 0 h 4"/>
                  <a:gd name="T8" fmla="*/ 0 w 18"/>
                  <a:gd name="T9" fmla="*/ 0 h 4"/>
                  <a:gd name="T10" fmla="*/ 0 w 18"/>
                  <a:gd name="T11" fmla="*/ 0 h 4"/>
                  <a:gd name="T12" fmla="*/ 0 w 18"/>
                  <a:gd name="T13" fmla="*/ 0 h 4"/>
                  <a:gd name="T14" fmla="*/ 0 60000 65536"/>
                  <a:gd name="T15" fmla="*/ 0 60000 65536"/>
                  <a:gd name="T16" fmla="*/ 0 60000 65536"/>
                  <a:gd name="T17" fmla="*/ 0 60000 65536"/>
                  <a:gd name="T18" fmla="*/ 0 60000 65536"/>
                  <a:gd name="T19" fmla="*/ 0 60000 65536"/>
                  <a:gd name="T20" fmla="*/ 0 60000 65536"/>
                  <a:gd name="T21" fmla="*/ 0 w 18"/>
                  <a:gd name="T22" fmla="*/ 0 h 4"/>
                  <a:gd name="T23" fmla="*/ 18 w 18"/>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4">
                    <a:moveTo>
                      <a:pt x="0" y="2"/>
                    </a:moveTo>
                    <a:lnTo>
                      <a:pt x="4" y="0"/>
                    </a:lnTo>
                    <a:lnTo>
                      <a:pt x="10" y="0"/>
                    </a:lnTo>
                    <a:lnTo>
                      <a:pt x="18" y="4"/>
                    </a:lnTo>
                    <a:lnTo>
                      <a:pt x="13" y="3"/>
                    </a:lnTo>
                    <a:lnTo>
                      <a:pt x="10"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7" name="Freeform 74"/>
              <p:cNvSpPr>
                <a:spLocks/>
              </p:cNvSpPr>
              <p:nvPr/>
            </p:nvSpPr>
            <p:spPr bwMode="auto">
              <a:xfrm>
                <a:off x="2614" y="2139"/>
                <a:ext cx="4" cy="10"/>
              </a:xfrm>
              <a:custGeom>
                <a:avLst/>
                <a:gdLst>
                  <a:gd name="T0" fmla="*/ 0 w 28"/>
                  <a:gd name="T1" fmla="*/ 0 h 67"/>
                  <a:gd name="T2" fmla="*/ 0 w 28"/>
                  <a:gd name="T3" fmla="*/ 0 h 67"/>
                  <a:gd name="T4" fmla="*/ 0 w 28"/>
                  <a:gd name="T5" fmla="*/ 0 h 67"/>
                  <a:gd name="T6" fmla="*/ 0 w 28"/>
                  <a:gd name="T7" fmla="*/ 0 h 67"/>
                  <a:gd name="T8" fmla="*/ 0 w 28"/>
                  <a:gd name="T9" fmla="*/ 0 h 67"/>
                  <a:gd name="T10" fmla="*/ 0 w 28"/>
                  <a:gd name="T11" fmla="*/ 0 h 67"/>
                  <a:gd name="T12" fmla="*/ 0 w 28"/>
                  <a:gd name="T13" fmla="*/ 0 h 67"/>
                  <a:gd name="T14" fmla="*/ 0 w 28"/>
                  <a:gd name="T15" fmla="*/ 0 h 67"/>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7"/>
                  <a:gd name="T26" fmla="*/ 28 w 28"/>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7">
                    <a:moveTo>
                      <a:pt x="0" y="0"/>
                    </a:moveTo>
                    <a:lnTo>
                      <a:pt x="16" y="17"/>
                    </a:lnTo>
                    <a:lnTo>
                      <a:pt x="23" y="38"/>
                    </a:lnTo>
                    <a:lnTo>
                      <a:pt x="24" y="67"/>
                    </a:lnTo>
                    <a:lnTo>
                      <a:pt x="28" y="44"/>
                    </a:lnTo>
                    <a:lnTo>
                      <a:pt x="26" y="26"/>
                    </a:lnTo>
                    <a:lnTo>
                      <a:pt x="22" y="1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8" name="Freeform 75"/>
              <p:cNvSpPr>
                <a:spLocks/>
              </p:cNvSpPr>
              <p:nvPr/>
            </p:nvSpPr>
            <p:spPr bwMode="auto">
              <a:xfrm>
                <a:off x="2604" y="2135"/>
                <a:ext cx="7" cy="4"/>
              </a:xfrm>
              <a:custGeom>
                <a:avLst/>
                <a:gdLst>
                  <a:gd name="T0" fmla="*/ 0 w 45"/>
                  <a:gd name="T1" fmla="*/ 0 h 22"/>
                  <a:gd name="T2" fmla="*/ 0 w 45"/>
                  <a:gd name="T3" fmla="*/ 0 h 22"/>
                  <a:gd name="T4" fmla="*/ 0 w 45"/>
                  <a:gd name="T5" fmla="*/ 0 h 22"/>
                  <a:gd name="T6" fmla="*/ 0 w 45"/>
                  <a:gd name="T7" fmla="*/ 0 h 22"/>
                  <a:gd name="T8" fmla="*/ 0 w 45"/>
                  <a:gd name="T9" fmla="*/ 0 h 22"/>
                  <a:gd name="T10" fmla="*/ 0 w 45"/>
                  <a:gd name="T11" fmla="*/ 0 h 22"/>
                  <a:gd name="T12" fmla="*/ 0 60000 65536"/>
                  <a:gd name="T13" fmla="*/ 0 60000 65536"/>
                  <a:gd name="T14" fmla="*/ 0 60000 65536"/>
                  <a:gd name="T15" fmla="*/ 0 60000 65536"/>
                  <a:gd name="T16" fmla="*/ 0 60000 65536"/>
                  <a:gd name="T17" fmla="*/ 0 60000 65536"/>
                  <a:gd name="T18" fmla="*/ 0 w 45"/>
                  <a:gd name="T19" fmla="*/ 0 h 22"/>
                  <a:gd name="T20" fmla="*/ 45 w 4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45" h="22">
                    <a:moveTo>
                      <a:pt x="0" y="10"/>
                    </a:moveTo>
                    <a:lnTo>
                      <a:pt x="18" y="12"/>
                    </a:lnTo>
                    <a:lnTo>
                      <a:pt x="45" y="22"/>
                    </a:lnTo>
                    <a:lnTo>
                      <a:pt x="26" y="8"/>
                    </a:lnTo>
                    <a:lnTo>
                      <a:pt x="1" y="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9" name="Freeform 76"/>
              <p:cNvSpPr>
                <a:spLocks/>
              </p:cNvSpPr>
              <p:nvPr/>
            </p:nvSpPr>
            <p:spPr bwMode="auto">
              <a:xfrm>
                <a:off x="2612" y="2150"/>
                <a:ext cx="5" cy="4"/>
              </a:xfrm>
              <a:custGeom>
                <a:avLst/>
                <a:gdLst>
                  <a:gd name="T0" fmla="*/ 0 w 35"/>
                  <a:gd name="T1" fmla="*/ 0 h 30"/>
                  <a:gd name="T2" fmla="*/ 0 w 35"/>
                  <a:gd name="T3" fmla="*/ 0 h 30"/>
                  <a:gd name="T4" fmla="*/ 0 w 35"/>
                  <a:gd name="T5" fmla="*/ 0 h 30"/>
                  <a:gd name="T6" fmla="*/ 0 w 35"/>
                  <a:gd name="T7" fmla="*/ 0 h 30"/>
                  <a:gd name="T8" fmla="*/ 0 w 35"/>
                  <a:gd name="T9" fmla="*/ 0 h 30"/>
                  <a:gd name="T10" fmla="*/ 0 60000 65536"/>
                  <a:gd name="T11" fmla="*/ 0 60000 65536"/>
                  <a:gd name="T12" fmla="*/ 0 60000 65536"/>
                  <a:gd name="T13" fmla="*/ 0 60000 65536"/>
                  <a:gd name="T14" fmla="*/ 0 60000 65536"/>
                  <a:gd name="T15" fmla="*/ 0 w 35"/>
                  <a:gd name="T16" fmla="*/ 0 h 30"/>
                  <a:gd name="T17" fmla="*/ 35 w 35"/>
                  <a:gd name="T18" fmla="*/ 30 h 30"/>
                </a:gdLst>
                <a:ahLst/>
                <a:cxnLst>
                  <a:cxn ang="T10">
                    <a:pos x="T0" y="T1"/>
                  </a:cxn>
                  <a:cxn ang="T11">
                    <a:pos x="T2" y="T3"/>
                  </a:cxn>
                  <a:cxn ang="T12">
                    <a:pos x="T4" y="T5"/>
                  </a:cxn>
                  <a:cxn ang="T13">
                    <a:pos x="T6" y="T7"/>
                  </a:cxn>
                  <a:cxn ang="T14">
                    <a:pos x="T8" y="T9"/>
                  </a:cxn>
                </a:cxnLst>
                <a:rect l="T15" t="T16" r="T17" b="T18"/>
                <a:pathLst>
                  <a:path w="35" h="30">
                    <a:moveTo>
                      <a:pt x="35" y="0"/>
                    </a:moveTo>
                    <a:lnTo>
                      <a:pt x="19" y="19"/>
                    </a:lnTo>
                    <a:lnTo>
                      <a:pt x="0" y="30"/>
                    </a:lnTo>
                    <a:lnTo>
                      <a:pt x="24" y="22"/>
                    </a:lnTo>
                    <a:lnTo>
                      <a:pt x="3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0" name="Freeform 77"/>
              <p:cNvSpPr>
                <a:spLocks/>
              </p:cNvSpPr>
              <p:nvPr/>
            </p:nvSpPr>
            <p:spPr bwMode="auto">
              <a:xfrm>
                <a:off x="2619" y="2147"/>
                <a:ext cx="5" cy="5"/>
              </a:xfrm>
              <a:custGeom>
                <a:avLst/>
                <a:gdLst>
                  <a:gd name="T0" fmla="*/ 0 w 35"/>
                  <a:gd name="T1" fmla="*/ 0 h 31"/>
                  <a:gd name="T2" fmla="*/ 0 w 35"/>
                  <a:gd name="T3" fmla="*/ 0 h 31"/>
                  <a:gd name="T4" fmla="*/ 0 w 35"/>
                  <a:gd name="T5" fmla="*/ 0 h 31"/>
                  <a:gd name="T6" fmla="*/ 0 w 35"/>
                  <a:gd name="T7" fmla="*/ 0 h 31"/>
                  <a:gd name="T8" fmla="*/ 0 w 35"/>
                  <a:gd name="T9" fmla="*/ 0 h 31"/>
                  <a:gd name="T10" fmla="*/ 0 w 35"/>
                  <a:gd name="T11" fmla="*/ 0 h 31"/>
                  <a:gd name="T12" fmla="*/ 0 w 35"/>
                  <a:gd name="T13" fmla="*/ 0 h 31"/>
                  <a:gd name="T14" fmla="*/ 0 w 35"/>
                  <a:gd name="T15" fmla="*/ 0 h 31"/>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31"/>
                  <a:gd name="T26" fmla="*/ 35 w 35"/>
                  <a:gd name="T27" fmla="*/ 31 h 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31">
                    <a:moveTo>
                      <a:pt x="0" y="0"/>
                    </a:moveTo>
                    <a:lnTo>
                      <a:pt x="3" y="11"/>
                    </a:lnTo>
                    <a:lnTo>
                      <a:pt x="20" y="25"/>
                    </a:lnTo>
                    <a:lnTo>
                      <a:pt x="35" y="31"/>
                    </a:lnTo>
                    <a:lnTo>
                      <a:pt x="11" y="28"/>
                    </a:lnTo>
                    <a:lnTo>
                      <a:pt x="3" y="18"/>
                    </a:lnTo>
                    <a:lnTo>
                      <a:pt x="2" y="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1" name="Freeform 78"/>
              <p:cNvSpPr>
                <a:spLocks/>
              </p:cNvSpPr>
              <p:nvPr/>
            </p:nvSpPr>
            <p:spPr bwMode="auto">
              <a:xfrm>
                <a:off x="2585" y="2116"/>
                <a:ext cx="26" cy="21"/>
              </a:xfrm>
              <a:custGeom>
                <a:avLst/>
                <a:gdLst>
                  <a:gd name="T0" fmla="*/ 0 w 179"/>
                  <a:gd name="T1" fmla="*/ 0 h 141"/>
                  <a:gd name="T2" fmla="*/ 0 w 179"/>
                  <a:gd name="T3" fmla="*/ 0 h 141"/>
                  <a:gd name="T4" fmla="*/ 0 w 179"/>
                  <a:gd name="T5" fmla="*/ 0 h 141"/>
                  <a:gd name="T6" fmla="*/ 0 w 179"/>
                  <a:gd name="T7" fmla="*/ 0 h 141"/>
                  <a:gd name="T8" fmla="*/ 0 w 179"/>
                  <a:gd name="T9" fmla="*/ 0 h 141"/>
                  <a:gd name="T10" fmla="*/ 0 w 179"/>
                  <a:gd name="T11" fmla="*/ 0 h 141"/>
                  <a:gd name="T12" fmla="*/ 0 w 179"/>
                  <a:gd name="T13" fmla="*/ 0 h 141"/>
                  <a:gd name="T14" fmla="*/ 0 60000 65536"/>
                  <a:gd name="T15" fmla="*/ 0 60000 65536"/>
                  <a:gd name="T16" fmla="*/ 0 60000 65536"/>
                  <a:gd name="T17" fmla="*/ 0 60000 65536"/>
                  <a:gd name="T18" fmla="*/ 0 60000 65536"/>
                  <a:gd name="T19" fmla="*/ 0 60000 65536"/>
                  <a:gd name="T20" fmla="*/ 0 60000 65536"/>
                  <a:gd name="T21" fmla="*/ 0 w 179"/>
                  <a:gd name="T22" fmla="*/ 0 h 141"/>
                  <a:gd name="T23" fmla="*/ 179 w 179"/>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141">
                    <a:moveTo>
                      <a:pt x="148" y="141"/>
                    </a:moveTo>
                    <a:lnTo>
                      <a:pt x="179" y="67"/>
                    </a:lnTo>
                    <a:lnTo>
                      <a:pt x="118" y="27"/>
                    </a:lnTo>
                    <a:lnTo>
                      <a:pt x="26" y="0"/>
                    </a:lnTo>
                    <a:lnTo>
                      <a:pt x="0" y="77"/>
                    </a:lnTo>
                    <a:lnTo>
                      <a:pt x="84" y="102"/>
                    </a:lnTo>
                    <a:lnTo>
                      <a:pt x="148" y="141"/>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9342" name="Oval 79"/>
              <p:cNvSpPr>
                <a:spLocks noChangeArrowheads="1"/>
              </p:cNvSpPr>
              <p:nvPr/>
            </p:nvSpPr>
            <p:spPr bwMode="auto">
              <a:xfrm>
                <a:off x="2601" y="2125"/>
                <a:ext cx="6" cy="7"/>
              </a:xfrm>
              <a:prstGeom prst="ellipse">
                <a:avLst/>
              </a:prstGeom>
              <a:solidFill>
                <a:srgbClr val="FFFFFF"/>
              </a:solidFill>
              <a:ln w="15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9343" name="Freeform 80"/>
              <p:cNvSpPr>
                <a:spLocks/>
              </p:cNvSpPr>
              <p:nvPr/>
            </p:nvSpPr>
            <p:spPr bwMode="auto">
              <a:xfrm>
                <a:off x="2597" y="2127"/>
                <a:ext cx="7" cy="14"/>
              </a:xfrm>
              <a:custGeom>
                <a:avLst/>
                <a:gdLst>
                  <a:gd name="T0" fmla="*/ 0 w 46"/>
                  <a:gd name="T1" fmla="*/ 0 h 100"/>
                  <a:gd name="T2" fmla="*/ 0 w 46"/>
                  <a:gd name="T3" fmla="*/ 0 h 100"/>
                  <a:gd name="T4" fmla="*/ 0 w 46"/>
                  <a:gd name="T5" fmla="*/ 0 h 100"/>
                  <a:gd name="T6" fmla="*/ 0 w 46"/>
                  <a:gd name="T7" fmla="*/ 0 h 100"/>
                  <a:gd name="T8" fmla="*/ 0 w 46"/>
                  <a:gd name="T9" fmla="*/ 0 h 100"/>
                  <a:gd name="T10" fmla="*/ 0 w 46"/>
                  <a:gd name="T11" fmla="*/ 0 h 100"/>
                  <a:gd name="T12" fmla="*/ 0 w 46"/>
                  <a:gd name="T13" fmla="*/ 0 h 100"/>
                  <a:gd name="T14" fmla="*/ 0 w 46"/>
                  <a:gd name="T15" fmla="*/ 0 h 100"/>
                  <a:gd name="T16" fmla="*/ 0 w 46"/>
                  <a:gd name="T17" fmla="*/ 0 h 100"/>
                  <a:gd name="T18" fmla="*/ 0 w 46"/>
                  <a:gd name="T19" fmla="*/ 0 h 100"/>
                  <a:gd name="T20" fmla="*/ 0 w 46"/>
                  <a:gd name="T21" fmla="*/ 0 h 100"/>
                  <a:gd name="T22" fmla="*/ 0 w 46"/>
                  <a:gd name="T23" fmla="*/ 0 h 100"/>
                  <a:gd name="T24" fmla="*/ 0 w 46"/>
                  <a:gd name="T25" fmla="*/ 0 h 100"/>
                  <a:gd name="T26" fmla="*/ 0 w 46"/>
                  <a:gd name="T27" fmla="*/ 0 h 100"/>
                  <a:gd name="T28" fmla="*/ 0 w 46"/>
                  <a:gd name="T29" fmla="*/ 0 h 100"/>
                  <a:gd name="T30" fmla="*/ 0 w 46"/>
                  <a:gd name="T31" fmla="*/ 0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
                  <a:gd name="T49" fmla="*/ 0 h 100"/>
                  <a:gd name="T50" fmla="*/ 46 w 46"/>
                  <a:gd name="T51" fmla="*/ 100 h 1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 h="100">
                    <a:moveTo>
                      <a:pt x="3" y="67"/>
                    </a:moveTo>
                    <a:lnTo>
                      <a:pt x="7" y="49"/>
                    </a:lnTo>
                    <a:lnTo>
                      <a:pt x="5" y="32"/>
                    </a:lnTo>
                    <a:lnTo>
                      <a:pt x="3" y="21"/>
                    </a:lnTo>
                    <a:lnTo>
                      <a:pt x="0" y="11"/>
                    </a:lnTo>
                    <a:lnTo>
                      <a:pt x="3" y="3"/>
                    </a:lnTo>
                    <a:lnTo>
                      <a:pt x="10" y="0"/>
                    </a:lnTo>
                    <a:lnTo>
                      <a:pt x="24" y="5"/>
                    </a:lnTo>
                    <a:lnTo>
                      <a:pt x="30" y="15"/>
                    </a:lnTo>
                    <a:lnTo>
                      <a:pt x="33" y="24"/>
                    </a:lnTo>
                    <a:lnTo>
                      <a:pt x="35" y="35"/>
                    </a:lnTo>
                    <a:lnTo>
                      <a:pt x="36" y="52"/>
                    </a:lnTo>
                    <a:lnTo>
                      <a:pt x="46" y="71"/>
                    </a:lnTo>
                    <a:lnTo>
                      <a:pt x="21" y="100"/>
                    </a:lnTo>
                    <a:lnTo>
                      <a:pt x="10" y="92"/>
                    </a:lnTo>
                    <a:lnTo>
                      <a:pt x="3" y="6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9344" name="Freeform 81"/>
              <p:cNvSpPr>
                <a:spLocks/>
              </p:cNvSpPr>
              <p:nvPr/>
            </p:nvSpPr>
            <p:spPr bwMode="auto">
              <a:xfrm>
                <a:off x="2600" y="2137"/>
                <a:ext cx="4" cy="4"/>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60000 65536"/>
                  <a:gd name="T11" fmla="*/ 0 60000 65536"/>
                  <a:gd name="T12" fmla="*/ 0 60000 65536"/>
                  <a:gd name="T13" fmla="*/ 0 60000 65536"/>
                  <a:gd name="T14" fmla="*/ 0 60000 65536"/>
                  <a:gd name="T15" fmla="*/ 0 w 31"/>
                  <a:gd name="T16" fmla="*/ 0 h 31"/>
                  <a:gd name="T17" fmla="*/ 31 w 31"/>
                  <a:gd name="T18" fmla="*/ 31 h 31"/>
                </a:gdLst>
                <a:ahLst/>
                <a:cxnLst>
                  <a:cxn ang="T10">
                    <a:pos x="T0" y="T1"/>
                  </a:cxn>
                  <a:cxn ang="T11">
                    <a:pos x="T2" y="T3"/>
                  </a:cxn>
                  <a:cxn ang="T12">
                    <a:pos x="T4" y="T5"/>
                  </a:cxn>
                  <a:cxn ang="T13">
                    <a:pos x="T6" y="T7"/>
                  </a:cxn>
                  <a:cxn ang="T14">
                    <a:pos x="T8" y="T9"/>
                  </a:cxn>
                </a:cxnLst>
                <a:rect l="T15" t="T16" r="T17" b="T18"/>
                <a:pathLst>
                  <a:path w="31" h="31">
                    <a:moveTo>
                      <a:pt x="21" y="0"/>
                    </a:moveTo>
                    <a:lnTo>
                      <a:pt x="31" y="4"/>
                    </a:lnTo>
                    <a:lnTo>
                      <a:pt x="8" y="31"/>
                    </a:lnTo>
                    <a:lnTo>
                      <a:pt x="0" y="23"/>
                    </a:lnTo>
                    <a:lnTo>
                      <a:pt x="21"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5" name="Freeform 82"/>
              <p:cNvSpPr>
                <a:spLocks/>
              </p:cNvSpPr>
              <p:nvPr/>
            </p:nvSpPr>
            <p:spPr bwMode="auto">
              <a:xfrm>
                <a:off x="2607" y="2120"/>
                <a:ext cx="6" cy="12"/>
              </a:xfrm>
              <a:custGeom>
                <a:avLst/>
                <a:gdLst>
                  <a:gd name="T0" fmla="*/ 0 w 42"/>
                  <a:gd name="T1" fmla="*/ 0 h 87"/>
                  <a:gd name="T2" fmla="*/ 0 w 42"/>
                  <a:gd name="T3" fmla="*/ 0 h 87"/>
                  <a:gd name="T4" fmla="*/ 0 w 42"/>
                  <a:gd name="T5" fmla="*/ 0 h 87"/>
                  <a:gd name="T6" fmla="*/ 0 w 42"/>
                  <a:gd name="T7" fmla="*/ 0 h 87"/>
                  <a:gd name="T8" fmla="*/ 0 w 42"/>
                  <a:gd name="T9" fmla="*/ 0 h 87"/>
                  <a:gd name="T10" fmla="*/ 0 w 42"/>
                  <a:gd name="T11" fmla="*/ 0 h 87"/>
                  <a:gd name="T12" fmla="*/ 0 w 42"/>
                  <a:gd name="T13" fmla="*/ 0 h 87"/>
                  <a:gd name="T14" fmla="*/ 0 w 42"/>
                  <a:gd name="T15" fmla="*/ 0 h 87"/>
                  <a:gd name="T16" fmla="*/ 0 w 42"/>
                  <a:gd name="T17" fmla="*/ 0 h 87"/>
                  <a:gd name="T18" fmla="*/ 0 w 42"/>
                  <a:gd name="T19" fmla="*/ 0 h 87"/>
                  <a:gd name="T20" fmla="*/ 0 w 42"/>
                  <a:gd name="T21" fmla="*/ 0 h 87"/>
                  <a:gd name="T22" fmla="*/ 0 w 42"/>
                  <a:gd name="T23" fmla="*/ 0 h 87"/>
                  <a:gd name="T24" fmla="*/ 0 w 42"/>
                  <a:gd name="T25" fmla="*/ 0 h 87"/>
                  <a:gd name="T26" fmla="*/ 0 w 42"/>
                  <a:gd name="T27" fmla="*/ 0 h 87"/>
                  <a:gd name="T28" fmla="*/ 0 w 42"/>
                  <a:gd name="T29" fmla="*/ 0 h 87"/>
                  <a:gd name="T30" fmla="*/ 0 w 42"/>
                  <a:gd name="T31" fmla="*/ 0 h 87"/>
                  <a:gd name="T32" fmla="*/ 0 w 42"/>
                  <a:gd name="T33" fmla="*/ 0 h 87"/>
                  <a:gd name="T34" fmla="*/ 0 w 42"/>
                  <a:gd name="T35" fmla="*/ 0 h 87"/>
                  <a:gd name="T36" fmla="*/ 0 w 42"/>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87"/>
                  <a:gd name="T59" fmla="*/ 42 w 42"/>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87">
                    <a:moveTo>
                      <a:pt x="0" y="21"/>
                    </a:moveTo>
                    <a:lnTo>
                      <a:pt x="3" y="39"/>
                    </a:lnTo>
                    <a:lnTo>
                      <a:pt x="5" y="46"/>
                    </a:lnTo>
                    <a:lnTo>
                      <a:pt x="6" y="57"/>
                    </a:lnTo>
                    <a:lnTo>
                      <a:pt x="4" y="66"/>
                    </a:lnTo>
                    <a:lnTo>
                      <a:pt x="6" y="76"/>
                    </a:lnTo>
                    <a:lnTo>
                      <a:pt x="12" y="85"/>
                    </a:lnTo>
                    <a:lnTo>
                      <a:pt x="18" y="86"/>
                    </a:lnTo>
                    <a:lnTo>
                      <a:pt x="29" y="87"/>
                    </a:lnTo>
                    <a:lnTo>
                      <a:pt x="37" y="82"/>
                    </a:lnTo>
                    <a:lnTo>
                      <a:pt x="40" y="79"/>
                    </a:lnTo>
                    <a:lnTo>
                      <a:pt x="42" y="70"/>
                    </a:lnTo>
                    <a:lnTo>
                      <a:pt x="42" y="53"/>
                    </a:lnTo>
                    <a:lnTo>
                      <a:pt x="42" y="43"/>
                    </a:lnTo>
                    <a:lnTo>
                      <a:pt x="40" y="29"/>
                    </a:lnTo>
                    <a:lnTo>
                      <a:pt x="38" y="20"/>
                    </a:lnTo>
                    <a:lnTo>
                      <a:pt x="31" y="0"/>
                    </a:lnTo>
                    <a:lnTo>
                      <a:pt x="6" y="1"/>
                    </a:lnTo>
                    <a:lnTo>
                      <a:pt x="0" y="21"/>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9346" name="Freeform 83"/>
              <p:cNvSpPr>
                <a:spLocks/>
              </p:cNvSpPr>
              <p:nvPr/>
            </p:nvSpPr>
            <p:spPr bwMode="auto">
              <a:xfrm>
                <a:off x="2609" y="2128"/>
                <a:ext cx="3" cy="3"/>
              </a:xfrm>
              <a:custGeom>
                <a:avLst/>
                <a:gdLst>
                  <a:gd name="T0" fmla="*/ 0 w 21"/>
                  <a:gd name="T1" fmla="*/ 0 h 19"/>
                  <a:gd name="T2" fmla="*/ 0 w 21"/>
                  <a:gd name="T3" fmla="*/ 0 h 19"/>
                  <a:gd name="T4" fmla="*/ 0 w 21"/>
                  <a:gd name="T5" fmla="*/ 0 h 19"/>
                  <a:gd name="T6" fmla="*/ 0 w 21"/>
                  <a:gd name="T7" fmla="*/ 0 h 19"/>
                  <a:gd name="T8" fmla="*/ 0 w 21"/>
                  <a:gd name="T9" fmla="*/ 0 h 19"/>
                  <a:gd name="T10" fmla="*/ 0 w 21"/>
                  <a:gd name="T11" fmla="*/ 0 h 19"/>
                  <a:gd name="T12" fmla="*/ 0 w 21"/>
                  <a:gd name="T13" fmla="*/ 0 h 19"/>
                  <a:gd name="T14" fmla="*/ 0 w 21"/>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19"/>
                  <a:gd name="T26" fmla="*/ 21 w 21"/>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19">
                    <a:moveTo>
                      <a:pt x="21" y="6"/>
                    </a:moveTo>
                    <a:lnTo>
                      <a:pt x="11" y="0"/>
                    </a:lnTo>
                    <a:lnTo>
                      <a:pt x="3" y="1"/>
                    </a:lnTo>
                    <a:lnTo>
                      <a:pt x="0" y="6"/>
                    </a:lnTo>
                    <a:lnTo>
                      <a:pt x="1" y="19"/>
                    </a:lnTo>
                    <a:lnTo>
                      <a:pt x="3" y="8"/>
                    </a:lnTo>
                    <a:lnTo>
                      <a:pt x="5" y="5"/>
                    </a:lnTo>
                    <a:lnTo>
                      <a:pt x="21"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64" name="Group 84"/>
            <p:cNvGrpSpPr>
              <a:grpSpLocks/>
            </p:cNvGrpSpPr>
            <p:nvPr/>
          </p:nvGrpSpPr>
          <p:grpSpPr bwMode="auto">
            <a:xfrm flipH="1">
              <a:off x="3535" y="3121"/>
              <a:ext cx="220" cy="111"/>
              <a:chOff x="2647" y="2440"/>
              <a:chExt cx="88" cy="46"/>
            </a:xfrm>
          </p:grpSpPr>
          <p:sp>
            <p:nvSpPr>
              <p:cNvPr id="9327" name="Freeform 85"/>
              <p:cNvSpPr>
                <a:spLocks/>
              </p:cNvSpPr>
              <p:nvPr/>
            </p:nvSpPr>
            <p:spPr bwMode="auto">
              <a:xfrm>
                <a:off x="2647" y="2440"/>
                <a:ext cx="88" cy="46"/>
              </a:xfrm>
              <a:custGeom>
                <a:avLst/>
                <a:gdLst>
                  <a:gd name="T0" fmla="*/ 0 w 616"/>
                  <a:gd name="T1" fmla="*/ 0 h 319"/>
                  <a:gd name="T2" fmla="*/ 0 w 616"/>
                  <a:gd name="T3" fmla="*/ 0 h 319"/>
                  <a:gd name="T4" fmla="*/ 0 w 616"/>
                  <a:gd name="T5" fmla="*/ 0 h 319"/>
                  <a:gd name="T6" fmla="*/ 0 w 616"/>
                  <a:gd name="T7" fmla="*/ 0 h 319"/>
                  <a:gd name="T8" fmla="*/ 0 w 616"/>
                  <a:gd name="T9" fmla="*/ 0 h 319"/>
                  <a:gd name="T10" fmla="*/ 0 w 616"/>
                  <a:gd name="T11" fmla="*/ 0 h 319"/>
                  <a:gd name="T12" fmla="*/ 0 w 616"/>
                  <a:gd name="T13" fmla="*/ 0 h 319"/>
                  <a:gd name="T14" fmla="*/ 0 w 616"/>
                  <a:gd name="T15" fmla="*/ 0 h 319"/>
                  <a:gd name="T16" fmla="*/ 0 w 616"/>
                  <a:gd name="T17" fmla="*/ 0 h 319"/>
                  <a:gd name="T18" fmla="*/ 0 w 616"/>
                  <a:gd name="T19" fmla="*/ 0 h 319"/>
                  <a:gd name="T20" fmla="*/ 0 w 616"/>
                  <a:gd name="T21" fmla="*/ 0 h 319"/>
                  <a:gd name="T22" fmla="*/ 0 w 616"/>
                  <a:gd name="T23" fmla="*/ 0 h 319"/>
                  <a:gd name="T24" fmla="*/ 0 w 616"/>
                  <a:gd name="T25" fmla="*/ 0 h 319"/>
                  <a:gd name="T26" fmla="*/ 0 w 616"/>
                  <a:gd name="T27" fmla="*/ 0 h 319"/>
                  <a:gd name="T28" fmla="*/ 0 w 616"/>
                  <a:gd name="T29" fmla="*/ 0 h 319"/>
                  <a:gd name="T30" fmla="*/ 0 w 616"/>
                  <a:gd name="T31" fmla="*/ 0 h 319"/>
                  <a:gd name="T32" fmla="*/ 0 w 616"/>
                  <a:gd name="T33" fmla="*/ 0 h 319"/>
                  <a:gd name="T34" fmla="*/ 0 w 616"/>
                  <a:gd name="T35" fmla="*/ 0 h 319"/>
                  <a:gd name="T36" fmla="*/ 0 w 616"/>
                  <a:gd name="T37" fmla="*/ 0 h 319"/>
                  <a:gd name="T38" fmla="*/ 0 w 616"/>
                  <a:gd name="T39" fmla="*/ 0 h 3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16"/>
                  <a:gd name="T61" fmla="*/ 0 h 319"/>
                  <a:gd name="T62" fmla="*/ 616 w 616"/>
                  <a:gd name="T63" fmla="*/ 319 h 3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16" h="319">
                    <a:moveTo>
                      <a:pt x="249" y="10"/>
                    </a:moveTo>
                    <a:lnTo>
                      <a:pt x="244" y="93"/>
                    </a:lnTo>
                    <a:lnTo>
                      <a:pt x="406" y="170"/>
                    </a:lnTo>
                    <a:lnTo>
                      <a:pt x="541" y="203"/>
                    </a:lnTo>
                    <a:lnTo>
                      <a:pt x="616" y="237"/>
                    </a:lnTo>
                    <a:lnTo>
                      <a:pt x="612" y="281"/>
                    </a:lnTo>
                    <a:lnTo>
                      <a:pt x="515" y="308"/>
                    </a:lnTo>
                    <a:lnTo>
                      <a:pt x="368" y="319"/>
                    </a:lnTo>
                    <a:lnTo>
                      <a:pt x="244" y="297"/>
                    </a:lnTo>
                    <a:lnTo>
                      <a:pt x="167" y="276"/>
                    </a:lnTo>
                    <a:lnTo>
                      <a:pt x="163" y="300"/>
                    </a:lnTo>
                    <a:lnTo>
                      <a:pt x="66" y="297"/>
                    </a:lnTo>
                    <a:lnTo>
                      <a:pt x="6" y="286"/>
                    </a:lnTo>
                    <a:lnTo>
                      <a:pt x="6" y="243"/>
                    </a:lnTo>
                    <a:lnTo>
                      <a:pt x="0" y="217"/>
                    </a:lnTo>
                    <a:lnTo>
                      <a:pt x="0" y="156"/>
                    </a:lnTo>
                    <a:lnTo>
                      <a:pt x="16" y="121"/>
                    </a:lnTo>
                    <a:lnTo>
                      <a:pt x="47" y="82"/>
                    </a:lnTo>
                    <a:lnTo>
                      <a:pt x="53" y="0"/>
                    </a:lnTo>
                    <a:lnTo>
                      <a:pt x="249" y="1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9328" name="Freeform 86"/>
              <p:cNvSpPr>
                <a:spLocks/>
              </p:cNvSpPr>
              <p:nvPr/>
            </p:nvSpPr>
            <p:spPr bwMode="auto">
              <a:xfrm>
                <a:off x="2677" y="2457"/>
                <a:ext cx="26" cy="14"/>
              </a:xfrm>
              <a:custGeom>
                <a:avLst/>
                <a:gdLst>
                  <a:gd name="T0" fmla="*/ 0 w 185"/>
                  <a:gd name="T1" fmla="*/ 0 h 99"/>
                  <a:gd name="T2" fmla="*/ 0 w 185"/>
                  <a:gd name="T3" fmla="*/ 0 h 99"/>
                  <a:gd name="T4" fmla="*/ 0 w 185"/>
                  <a:gd name="T5" fmla="*/ 0 h 99"/>
                  <a:gd name="T6" fmla="*/ 0 w 185"/>
                  <a:gd name="T7" fmla="*/ 0 h 99"/>
                  <a:gd name="T8" fmla="*/ 0 w 185"/>
                  <a:gd name="T9" fmla="*/ 0 h 99"/>
                  <a:gd name="T10" fmla="*/ 0 60000 65536"/>
                  <a:gd name="T11" fmla="*/ 0 60000 65536"/>
                  <a:gd name="T12" fmla="*/ 0 60000 65536"/>
                  <a:gd name="T13" fmla="*/ 0 60000 65536"/>
                  <a:gd name="T14" fmla="*/ 0 60000 65536"/>
                  <a:gd name="T15" fmla="*/ 0 w 185"/>
                  <a:gd name="T16" fmla="*/ 0 h 99"/>
                  <a:gd name="T17" fmla="*/ 185 w 185"/>
                  <a:gd name="T18" fmla="*/ 99 h 99"/>
                </a:gdLst>
                <a:ahLst/>
                <a:cxnLst>
                  <a:cxn ang="T10">
                    <a:pos x="T0" y="T1"/>
                  </a:cxn>
                  <a:cxn ang="T11">
                    <a:pos x="T2" y="T3"/>
                  </a:cxn>
                  <a:cxn ang="T12">
                    <a:pos x="T4" y="T5"/>
                  </a:cxn>
                  <a:cxn ang="T13">
                    <a:pos x="T6" y="T7"/>
                  </a:cxn>
                  <a:cxn ang="T14">
                    <a:pos x="T8" y="T9"/>
                  </a:cxn>
                </a:cxnLst>
                <a:rect l="T15" t="T16" r="T17" b="T18"/>
                <a:pathLst>
                  <a:path w="185" h="99">
                    <a:moveTo>
                      <a:pt x="47" y="0"/>
                    </a:moveTo>
                    <a:lnTo>
                      <a:pt x="0" y="52"/>
                    </a:lnTo>
                    <a:lnTo>
                      <a:pt x="166" y="99"/>
                    </a:lnTo>
                    <a:lnTo>
                      <a:pt x="185"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9" name="Freeform 87"/>
              <p:cNvSpPr>
                <a:spLocks/>
              </p:cNvSpPr>
              <p:nvPr/>
            </p:nvSpPr>
            <p:spPr bwMode="auto">
              <a:xfrm>
                <a:off x="2703" y="2467"/>
                <a:ext cx="30" cy="8"/>
              </a:xfrm>
              <a:custGeom>
                <a:avLst/>
                <a:gdLst>
                  <a:gd name="T0" fmla="*/ 0 w 209"/>
                  <a:gd name="T1" fmla="*/ 0 h 61"/>
                  <a:gd name="T2" fmla="*/ 0 w 209"/>
                  <a:gd name="T3" fmla="*/ 0 h 61"/>
                  <a:gd name="T4" fmla="*/ 0 w 209"/>
                  <a:gd name="T5" fmla="*/ 0 h 61"/>
                  <a:gd name="T6" fmla="*/ 0 w 209"/>
                  <a:gd name="T7" fmla="*/ 0 h 61"/>
                  <a:gd name="T8" fmla="*/ 0 w 209"/>
                  <a:gd name="T9" fmla="*/ 0 h 61"/>
                  <a:gd name="T10" fmla="*/ 0 w 209"/>
                  <a:gd name="T11" fmla="*/ 0 h 61"/>
                  <a:gd name="T12" fmla="*/ 0 w 209"/>
                  <a:gd name="T13" fmla="*/ 0 h 61"/>
                  <a:gd name="T14" fmla="*/ 0 60000 65536"/>
                  <a:gd name="T15" fmla="*/ 0 60000 65536"/>
                  <a:gd name="T16" fmla="*/ 0 60000 65536"/>
                  <a:gd name="T17" fmla="*/ 0 60000 65536"/>
                  <a:gd name="T18" fmla="*/ 0 60000 65536"/>
                  <a:gd name="T19" fmla="*/ 0 60000 65536"/>
                  <a:gd name="T20" fmla="*/ 0 60000 65536"/>
                  <a:gd name="T21" fmla="*/ 0 w 209"/>
                  <a:gd name="T22" fmla="*/ 0 h 61"/>
                  <a:gd name="T23" fmla="*/ 209 w 209"/>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 h="61">
                    <a:moveTo>
                      <a:pt x="25" y="0"/>
                    </a:moveTo>
                    <a:lnTo>
                      <a:pt x="0" y="29"/>
                    </a:lnTo>
                    <a:lnTo>
                      <a:pt x="103" y="56"/>
                    </a:lnTo>
                    <a:lnTo>
                      <a:pt x="151" y="61"/>
                    </a:lnTo>
                    <a:lnTo>
                      <a:pt x="209" y="58"/>
                    </a:lnTo>
                    <a:lnTo>
                      <a:pt x="148" y="27"/>
                    </a:lnTo>
                    <a:lnTo>
                      <a:pt x="2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0" name="Freeform 88"/>
              <p:cNvSpPr>
                <a:spLocks/>
              </p:cNvSpPr>
              <p:nvPr/>
            </p:nvSpPr>
            <p:spPr bwMode="auto">
              <a:xfrm>
                <a:off x="2648" y="2457"/>
                <a:ext cx="85" cy="27"/>
              </a:xfrm>
              <a:custGeom>
                <a:avLst/>
                <a:gdLst>
                  <a:gd name="T0" fmla="*/ 0 w 597"/>
                  <a:gd name="T1" fmla="*/ 0 h 188"/>
                  <a:gd name="T2" fmla="*/ 0 w 597"/>
                  <a:gd name="T3" fmla="*/ 0 h 188"/>
                  <a:gd name="T4" fmla="*/ 0 w 597"/>
                  <a:gd name="T5" fmla="*/ 0 h 188"/>
                  <a:gd name="T6" fmla="*/ 0 w 597"/>
                  <a:gd name="T7" fmla="*/ 0 h 188"/>
                  <a:gd name="T8" fmla="*/ 0 w 597"/>
                  <a:gd name="T9" fmla="*/ 0 h 188"/>
                  <a:gd name="T10" fmla="*/ 0 w 597"/>
                  <a:gd name="T11" fmla="*/ 0 h 188"/>
                  <a:gd name="T12" fmla="*/ 0 w 597"/>
                  <a:gd name="T13" fmla="*/ 0 h 188"/>
                  <a:gd name="T14" fmla="*/ 0 w 597"/>
                  <a:gd name="T15" fmla="*/ 0 h 188"/>
                  <a:gd name="T16" fmla="*/ 0 w 597"/>
                  <a:gd name="T17" fmla="*/ 0 h 188"/>
                  <a:gd name="T18" fmla="*/ 0 w 597"/>
                  <a:gd name="T19" fmla="*/ 0 h 188"/>
                  <a:gd name="T20" fmla="*/ 0 w 597"/>
                  <a:gd name="T21" fmla="*/ 0 h 188"/>
                  <a:gd name="T22" fmla="*/ 0 w 597"/>
                  <a:gd name="T23" fmla="*/ 0 h 188"/>
                  <a:gd name="T24" fmla="*/ 0 w 597"/>
                  <a:gd name="T25" fmla="*/ 0 h 188"/>
                  <a:gd name="T26" fmla="*/ 0 w 597"/>
                  <a:gd name="T27" fmla="*/ 0 h 188"/>
                  <a:gd name="T28" fmla="*/ 0 w 597"/>
                  <a:gd name="T29" fmla="*/ 0 h 188"/>
                  <a:gd name="T30" fmla="*/ 0 w 597"/>
                  <a:gd name="T31" fmla="*/ 0 h 188"/>
                  <a:gd name="T32" fmla="*/ 0 w 597"/>
                  <a:gd name="T33" fmla="*/ 0 h 188"/>
                  <a:gd name="T34" fmla="*/ 0 w 597"/>
                  <a:gd name="T35" fmla="*/ 0 h 188"/>
                  <a:gd name="T36" fmla="*/ 0 w 597"/>
                  <a:gd name="T37" fmla="*/ 0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7"/>
                  <a:gd name="T58" fmla="*/ 0 h 188"/>
                  <a:gd name="T59" fmla="*/ 597 w 597"/>
                  <a:gd name="T60" fmla="*/ 188 h 1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7" h="188">
                    <a:moveTo>
                      <a:pt x="597" y="160"/>
                    </a:moveTo>
                    <a:lnTo>
                      <a:pt x="597" y="131"/>
                    </a:lnTo>
                    <a:lnTo>
                      <a:pt x="519" y="139"/>
                    </a:lnTo>
                    <a:lnTo>
                      <a:pt x="394" y="121"/>
                    </a:lnTo>
                    <a:lnTo>
                      <a:pt x="321" y="104"/>
                    </a:lnTo>
                    <a:lnTo>
                      <a:pt x="183" y="59"/>
                    </a:lnTo>
                    <a:lnTo>
                      <a:pt x="124" y="52"/>
                    </a:lnTo>
                    <a:lnTo>
                      <a:pt x="65" y="31"/>
                    </a:lnTo>
                    <a:lnTo>
                      <a:pt x="35" y="0"/>
                    </a:lnTo>
                    <a:lnTo>
                      <a:pt x="0" y="39"/>
                    </a:lnTo>
                    <a:lnTo>
                      <a:pt x="0" y="119"/>
                    </a:lnTo>
                    <a:lnTo>
                      <a:pt x="43" y="131"/>
                    </a:lnTo>
                    <a:lnTo>
                      <a:pt x="151" y="145"/>
                    </a:lnTo>
                    <a:lnTo>
                      <a:pt x="194" y="150"/>
                    </a:lnTo>
                    <a:lnTo>
                      <a:pt x="265" y="176"/>
                    </a:lnTo>
                    <a:lnTo>
                      <a:pt x="346" y="188"/>
                    </a:lnTo>
                    <a:lnTo>
                      <a:pt x="403" y="188"/>
                    </a:lnTo>
                    <a:lnTo>
                      <a:pt x="492" y="188"/>
                    </a:lnTo>
                    <a:lnTo>
                      <a:pt x="597"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1" name="Freeform 89"/>
              <p:cNvSpPr>
                <a:spLocks/>
              </p:cNvSpPr>
              <p:nvPr/>
            </p:nvSpPr>
            <p:spPr bwMode="auto">
              <a:xfrm>
                <a:off x="2654" y="2441"/>
                <a:ext cx="28" cy="22"/>
              </a:xfrm>
              <a:custGeom>
                <a:avLst/>
                <a:gdLst>
                  <a:gd name="T0" fmla="*/ 0 w 196"/>
                  <a:gd name="T1" fmla="*/ 0 h 154"/>
                  <a:gd name="T2" fmla="*/ 0 w 196"/>
                  <a:gd name="T3" fmla="*/ 0 h 154"/>
                  <a:gd name="T4" fmla="*/ 0 w 196"/>
                  <a:gd name="T5" fmla="*/ 0 h 154"/>
                  <a:gd name="T6" fmla="*/ 0 w 196"/>
                  <a:gd name="T7" fmla="*/ 0 h 154"/>
                  <a:gd name="T8" fmla="*/ 0 w 196"/>
                  <a:gd name="T9" fmla="*/ 0 h 154"/>
                  <a:gd name="T10" fmla="*/ 0 w 196"/>
                  <a:gd name="T11" fmla="*/ 0 h 154"/>
                  <a:gd name="T12" fmla="*/ 0 w 196"/>
                  <a:gd name="T13" fmla="*/ 0 h 154"/>
                  <a:gd name="T14" fmla="*/ 0 w 196"/>
                  <a:gd name="T15" fmla="*/ 0 h 154"/>
                  <a:gd name="T16" fmla="*/ 0 w 196"/>
                  <a:gd name="T17" fmla="*/ 0 h 154"/>
                  <a:gd name="T18" fmla="*/ 0 w 196"/>
                  <a:gd name="T19" fmla="*/ 0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6"/>
                  <a:gd name="T31" fmla="*/ 0 h 154"/>
                  <a:gd name="T32" fmla="*/ 196 w 196"/>
                  <a:gd name="T33" fmla="*/ 154 h 1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6" h="154">
                    <a:moveTo>
                      <a:pt x="191" y="11"/>
                    </a:moveTo>
                    <a:lnTo>
                      <a:pt x="185" y="86"/>
                    </a:lnTo>
                    <a:lnTo>
                      <a:pt x="196" y="103"/>
                    </a:lnTo>
                    <a:lnTo>
                      <a:pt x="152" y="154"/>
                    </a:lnTo>
                    <a:lnTo>
                      <a:pt x="92" y="154"/>
                    </a:lnTo>
                    <a:lnTo>
                      <a:pt x="24" y="131"/>
                    </a:lnTo>
                    <a:lnTo>
                      <a:pt x="0" y="101"/>
                    </a:lnTo>
                    <a:lnTo>
                      <a:pt x="14" y="80"/>
                    </a:lnTo>
                    <a:lnTo>
                      <a:pt x="18" y="0"/>
                    </a:lnTo>
                    <a:lnTo>
                      <a:pt x="191"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65" name="Group 90"/>
            <p:cNvGrpSpPr>
              <a:grpSpLocks/>
            </p:cNvGrpSpPr>
            <p:nvPr/>
          </p:nvGrpSpPr>
          <p:grpSpPr bwMode="auto">
            <a:xfrm flipH="1">
              <a:off x="3658" y="2929"/>
              <a:ext cx="92" cy="221"/>
              <a:chOff x="2649" y="2361"/>
              <a:chExt cx="37" cy="91"/>
            </a:xfrm>
          </p:grpSpPr>
          <p:sp>
            <p:nvSpPr>
              <p:cNvPr id="9325" name="Freeform 91"/>
              <p:cNvSpPr>
                <a:spLocks/>
              </p:cNvSpPr>
              <p:nvPr/>
            </p:nvSpPr>
            <p:spPr bwMode="auto">
              <a:xfrm>
                <a:off x="2649" y="2361"/>
                <a:ext cx="37" cy="91"/>
              </a:xfrm>
              <a:custGeom>
                <a:avLst/>
                <a:gdLst>
                  <a:gd name="T0" fmla="*/ 0 w 260"/>
                  <a:gd name="T1" fmla="*/ 0 h 637"/>
                  <a:gd name="T2" fmla="*/ 0 w 260"/>
                  <a:gd name="T3" fmla="*/ 0 h 637"/>
                  <a:gd name="T4" fmla="*/ 0 w 260"/>
                  <a:gd name="T5" fmla="*/ 0 h 637"/>
                  <a:gd name="T6" fmla="*/ 0 w 260"/>
                  <a:gd name="T7" fmla="*/ 0 h 637"/>
                  <a:gd name="T8" fmla="*/ 0 w 260"/>
                  <a:gd name="T9" fmla="*/ 0 h 637"/>
                  <a:gd name="T10" fmla="*/ 0 w 260"/>
                  <a:gd name="T11" fmla="*/ 0 h 637"/>
                  <a:gd name="T12" fmla="*/ 0 w 260"/>
                  <a:gd name="T13" fmla="*/ 0 h 637"/>
                  <a:gd name="T14" fmla="*/ 0 w 260"/>
                  <a:gd name="T15" fmla="*/ 0 h 637"/>
                  <a:gd name="T16" fmla="*/ 0 60000 65536"/>
                  <a:gd name="T17" fmla="*/ 0 60000 65536"/>
                  <a:gd name="T18" fmla="*/ 0 60000 65536"/>
                  <a:gd name="T19" fmla="*/ 0 60000 65536"/>
                  <a:gd name="T20" fmla="*/ 0 60000 65536"/>
                  <a:gd name="T21" fmla="*/ 0 60000 65536"/>
                  <a:gd name="T22" fmla="*/ 0 60000 65536"/>
                  <a:gd name="T23" fmla="*/ 0 60000 65536"/>
                  <a:gd name="T24" fmla="*/ 0 w 260"/>
                  <a:gd name="T25" fmla="*/ 0 h 637"/>
                  <a:gd name="T26" fmla="*/ 260 w 260"/>
                  <a:gd name="T27" fmla="*/ 637 h 6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0" h="637">
                    <a:moveTo>
                      <a:pt x="21" y="14"/>
                    </a:moveTo>
                    <a:lnTo>
                      <a:pt x="5" y="230"/>
                    </a:lnTo>
                    <a:lnTo>
                      <a:pt x="9" y="408"/>
                    </a:lnTo>
                    <a:lnTo>
                      <a:pt x="0" y="608"/>
                    </a:lnTo>
                    <a:lnTo>
                      <a:pt x="128" y="637"/>
                    </a:lnTo>
                    <a:lnTo>
                      <a:pt x="252" y="637"/>
                    </a:lnTo>
                    <a:lnTo>
                      <a:pt x="260" y="0"/>
                    </a:lnTo>
                    <a:lnTo>
                      <a:pt x="21" y="14"/>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9326" name="Freeform 92"/>
              <p:cNvSpPr>
                <a:spLocks/>
              </p:cNvSpPr>
              <p:nvPr/>
            </p:nvSpPr>
            <p:spPr bwMode="auto">
              <a:xfrm>
                <a:off x="2652" y="2362"/>
                <a:ext cx="32" cy="87"/>
              </a:xfrm>
              <a:custGeom>
                <a:avLst/>
                <a:gdLst>
                  <a:gd name="T0" fmla="*/ 0 w 225"/>
                  <a:gd name="T1" fmla="*/ 0 h 612"/>
                  <a:gd name="T2" fmla="*/ 0 w 225"/>
                  <a:gd name="T3" fmla="*/ 0 h 612"/>
                  <a:gd name="T4" fmla="*/ 0 w 225"/>
                  <a:gd name="T5" fmla="*/ 0 h 612"/>
                  <a:gd name="T6" fmla="*/ 0 w 225"/>
                  <a:gd name="T7" fmla="*/ 0 h 612"/>
                  <a:gd name="T8" fmla="*/ 0 w 225"/>
                  <a:gd name="T9" fmla="*/ 0 h 612"/>
                  <a:gd name="T10" fmla="*/ 0 w 225"/>
                  <a:gd name="T11" fmla="*/ 0 h 612"/>
                  <a:gd name="T12" fmla="*/ 0 w 225"/>
                  <a:gd name="T13" fmla="*/ 0 h 612"/>
                  <a:gd name="T14" fmla="*/ 0 w 225"/>
                  <a:gd name="T15" fmla="*/ 0 h 612"/>
                  <a:gd name="T16" fmla="*/ 0 60000 65536"/>
                  <a:gd name="T17" fmla="*/ 0 60000 65536"/>
                  <a:gd name="T18" fmla="*/ 0 60000 65536"/>
                  <a:gd name="T19" fmla="*/ 0 60000 65536"/>
                  <a:gd name="T20" fmla="*/ 0 60000 65536"/>
                  <a:gd name="T21" fmla="*/ 0 60000 65536"/>
                  <a:gd name="T22" fmla="*/ 0 60000 65536"/>
                  <a:gd name="T23" fmla="*/ 0 60000 65536"/>
                  <a:gd name="T24" fmla="*/ 0 w 225"/>
                  <a:gd name="T25" fmla="*/ 0 h 612"/>
                  <a:gd name="T26" fmla="*/ 225 w 225"/>
                  <a:gd name="T27" fmla="*/ 612 h 6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5" h="612">
                    <a:moveTo>
                      <a:pt x="20" y="20"/>
                    </a:moveTo>
                    <a:lnTo>
                      <a:pt x="0" y="201"/>
                    </a:lnTo>
                    <a:lnTo>
                      <a:pt x="4" y="346"/>
                    </a:lnTo>
                    <a:lnTo>
                      <a:pt x="4" y="569"/>
                    </a:lnTo>
                    <a:lnTo>
                      <a:pt x="114" y="612"/>
                    </a:lnTo>
                    <a:lnTo>
                      <a:pt x="212" y="612"/>
                    </a:lnTo>
                    <a:lnTo>
                      <a:pt x="225" y="0"/>
                    </a:lnTo>
                    <a:lnTo>
                      <a:pt x="20"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66" name="Group 93"/>
            <p:cNvGrpSpPr>
              <a:grpSpLocks/>
            </p:cNvGrpSpPr>
            <p:nvPr/>
          </p:nvGrpSpPr>
          <p:grpSpPr bwMode="auto">
            <a:xfrm flipH="1">
              <a:off x="3477" y="3152"/>
              <a:ext cx="226" cy="112"/>
              <a:chOff x="2668" y="2453"/>
              <a:chExt cx="90" cy="46"/>
            </a:xfrm>
          </p:grpSpPr>
          <p:sp>
            <p:nvSpPr>
              <p:cNvPr id="9320" name="Freeform 94"/>
              <p:cNvSpPr>
                <a:spLocks/>
              </p:cNvSpPr>
              <p:nvPr/>
            </p:nvSpPr>
            <p:spPr bwMode="auto">
              <a:xfrm>
                <a:off x="2668" y="2453"/>
                <a:ext cx="90" cy="46"/>
              </a:xfrm>
              <a:custGeom>
                <a:avLst/>
                <a:gdLst>
                  <a:gd name="T0" fmla="*/ 0 w 627"/>
                  <a:gd name="T1" fmla="*/ 0 h 320"/>
                  <a:gd name="T2" fmla="*/ 0 w 627"/>
                  <a:gd name="T3" fmla="*/ 0 h 320"/>
                  <a:gd name="T4" fmla="*/ 0 w 627"/>
                  <a:gd name="T5" fmla="*/ 0 h 320"/>
                  <a:gd name="T6" fmla="*/ 0 w 627"/>
                  <a:gd name="T7" fmla="*/ 0 h 320"/>
                  <a:gd name="T8" fmla="*/ 0 w 627"/>
                  <a:gd name="T9" fmla="*/ 0 h 320"/>
                  <a:gd name="T10" fmla="*/ 0 w 627"/>
                  <a:gd name="T11" fmla="*/ 0 h 320"/>
                  <a:gd name="T12" fmla="*/ 0 w 627"/>
                  <a:gd name="T13" fmla="*/ 0 h 320"/>
                  <a:gd name="T14" fmla="*/ 0 w 627"/>
                  <a:gd name="T15" fmla="*/ 0 h 320"/>
                  <a:gd name="T16" fmla="*/ 0 w 627"/>
                  <a:gd name="T17" fmla="*/ 0 h 320"/>
                  <a:gd name="T18" fmla="*/ 0 w 627"/>
                  <a:gd name="T19" fmla="*/ 0 h 320"/>
                  <a:gd name="T20" fmla="*/ 0 w 627"/>
                  <a:gd name="T21" fmla="*/ 0 h 320"/>
                  <a:gd name="T22" fmla="*/ 0 w 627"/>
                  <a:gd name="T23" fmla="*/ 0 h 320"/>
                  <a:gd name="T24" fmla="*/ 0 w 627"/>
                  <a:gd name="T25" fmla="*/ 0 h 320"/>
                  <a:gd name="T26" fmla="*/ 0 w 627"/>
                  <a:gd name="T27" fmla="*/ 0 h 320"/>
                  <a:gd name="T28" fmla="*/ 0 w 627"/>
                  <a:gd name="T29" fmla="*/ 0 h 320"/>
                  <a:gd name="T30" fmla="*/ 0 w 627"/>
                  <a:gd name="T31" fmla="*/ 0 h 320"/>
                  <a:gd name="T32" fmla="*/ 0 w 627"/>
                  <a:gd name="T33" fmla="*/ 0 h 320"/>
                  <a:gd name="T34" fmla="*/ 0 w 627"/>
                  <a:gd name="T35" fmla="*/ 0 h 320"/>
                  <a:gd name="T36" fmla="*/ 0 w 627"/>
                  <a:gd name="T37" fmla="*/ 0 h 320"/>
                  <a:gd name="T38" fmla="*/ 0 w 627"/>
                  <a:gd name="T39" fmla="*/ 0 h 3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7"/>
                  <a:gd name="T61" fmla="*/ 0 h 320"/>
                  <a:gd name="T62" fmla="*/ 627 w 627"/>
                  <a:gd name="T63" fmla="*/ 320 h 32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7" h="320">
                    <a:moveTo>
                      <a:pt x="255" y="12"/>
                    </a:moveTo>
                    <a:lnTo>
                      <a:pt x="249" y="93"/>
                    </a:lnTo>
                    <a:lnTo>
                      <a:pt x="413" y="171"/>
                    </a:lnTo>
                    <a:lnTo>
                      <a:pt x="551" y="204"/>
                    </a:lnTo>
                    <a:lnTo>
                      <a:pt x="627" y="237"/>
                    </a:lnTo>
                    <a:lnTo>
                      <a:pt x="623" y="282"/>
                    </a:lnTo>
                    <a:lnTo>
                      <a:pt x="524" y="309"/>
                    </a:lnTo>
                    <a:lnTo>
                      <a:pt x="375" y="320"/>
                    </a:lnTo>
                    <a:lnTo>
                      <a:pt x="249" y="298"/>
                    </a:lnTo>
                    <a:lnTo>
                      <a:pt x="173" y="276"/>
                    </a:lnTo>
                    <a:lnTo>
                      <a:pt x="168" y="300"/>
                    </a:lnTo>
                    <a:lnTo>
                      <a:pt x="68" y="298"/>
                    </a:lnTo>
                    <a:lnTo>
                      <a:pt x="7" y="287"/>
                    </a:lnTo>
                    <a:lnTo>
                      <a:pt x="7" y="243"/>
                    </a:lnTo>
                    <a:lnTo>
                      <a:pt x="0" y="218"/>
                    </a:lnTo>
                    <a:lnTo>
                      <a:pt x="0" y="156"/>
                    </a:lnTo>
                    <a:lnTo>
                      <a:pt x="19" y="122"/>
                    </a:lnTo>
                    <a:lnTo>
                      <a:pt x="50" y="84"/>
                    </a:lnTo>
                    <a:lnTo>
                      <a:pt x="57" y="0"/>
                    </a:lnTo>
                    <a:lnTo>
                      <a:pt x="255" y="12"/>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9321" name="Freeform 95"/>
              <p:cNvSpPr>
                <a:spLocks/>
              </p:cNvSpPr>
              <p:nvPr/>
            </p:nvSpPr>
            <p:spPr bwMode="auto">
              <a:xfrm>
                <a:off x="2698" y="2470"/>
                <a:ext cx="27" cy="14"/>
              </a:xfrm>
              <a:custGeom>
                <a:avLst/>
                <a:gdLst>
                  <a:gd name="T0" fmla="*/ 0 w 187"/>
                  <a:gd name="T1" fmla="*/ 0 h 99"/>
                  <a:gd name="T2" fmla="*/ 0 w 187"/>
                  <a:gd name="T3" fmla="*/ 0 h 99"/>
                  <a:gd name="T4" fmla="*/ 0 w 187"/>
                  <a:gd name="T5" fmla="*/ 0 h 99"/>
                  <a:gd name="T6" fmla="*/ 0 w 187"/>
                  <a:gd name="T7" fmla="*/ 0 h 99"/>
                  <a:gd name="T8" fmla="*/ 0 w 187"/>
                  <a:gd name="T9" fmla="*/ 0 h 99"/>
                  <a:gd name="T10" fmla="*/ 0 60000 65536"/>
                  <a:gd name="T11" fmla="*/ 0 60000 65536"/>
                  <a:gd name="T12" fmla="*/ 0 60000 65536"/>
                  <a:gd name="T13" fmla="*/ 0 60000 65536"/>
                  <a:gd name="T14" fmla="*/ 0 60000 65536"/>
                  <a:gd name="T15" fmla="*/ 0 w 187"/>
                  <a:gd name="T16" fmla="*/ 0 h 99"/>
                  <a:gd name="T17" fmla="*/ 187 w 187"/>
                  <a:gd name="T18" fmla="*/ 99 h 99"/>
                </a:gdLst>
                <a:ahLst/>
                <a:cxnLst>
                  <a:cxn ang="T10">
                    <a:pos x="T0" y="T1"/>
                  </a:cxn>
                  <a:cxn ang="T11">
                    <a:pos x="T2" y="T3"/>
                  </a:cxn>
                  <a:cxn ang="T12">
                    <a:pos x="T4" y="T5"/>
                  </a:cxn>
                  <a:cxn ang="T13">
                    <a:pos x="T6" y="T7"/>
                  </a:cxn>
                  <a:cxn ang="T14">
                    <a:pos x="T8" y="T9"/>
                  </a:cxn>
                </a:cxnLst>
                <a:rect l="T15" t="T16" r="T17" b="T18"/>
                <a:pathLst>
                  <a:path w="187" h="99">
                    <a:moveTo>
                      <a:pt x="47" y="0"/>
                    </a:moveTo>
                    <a:lnTo>
                      <a:pt x="0" y="54"/>
                    </a:lnTo>
                    <a:lnTo>
                      <a:pt x="167" y="99"/>
                    </a:lnTo>
                    <a:lnTo>
                      <a:pt x="187"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 name="Freeform 96"/>
              <p:cNvSpPr>
                <a:spLocks/>
              </p:cNvSpPr>
              <p:nvPr/>
            </p:nvSpPr>
            <p:spPr bwMode="auto">
              <a:xfrm>
                <a:off x="2725" y="2480"/>
                <a:ext cx="30" cy="8"/>
              </a:xfrm>
              <a:custGeom>
                <a:avLst/>
                <a:gdLst>
                  <a:gd name="T0" fmla="*/ 0 w 212"/>
                  <a:gd name="T1" fmla="*/ 0 h 59"/>
                  <a:gd name="T2" fmla="*/ 0 w 212"/>
                  <a:gd name="T3" fmla="*/ 0 h 59"/>
                  <a:gd name="T4" fmla="*/ 0 w 212"/>
                  <a:gd name="T5" fmla="*/ 0 h 59"/>
                  <a:gd name="T6" fmla="*/ 0 w 212"/>
                  <a:gd name="T7" fmla="*/ 0 h 59"/>
                  <a:gd name="T8" fmla="*/ 0 w 212"/>
                  <a:gd name="T9" fmla="*/ 0 h 59"/>
                  <a:gd name="T10" fmla="*/ 0 w 212"/>
                  <a:gd name="T11" fmla="*/ 0 h 59"/>
                  <a:gd name="T12" fmla="*/ 0 w 212"/>
                  <a:gd name="T13" fmla="*/ 0 h 59"/>
                  <a:gd name="T14" fmla="*/ 0 60000 65536"/>
                  <a:gd name="T15" fmla="*/ 0 60000 65536"/>
                  <a:gd name="T16" fmla="*/ 0 60000 65536"/>
                  <a:gd name="T17" fmla="*/ 0 60000 65536"/>
                  <a:gd name="T18" fmla="*/ 0 60000 65536"/>
                  <a:gd name="T19" fmla="*/ 0 60000 65536"/>
                  <a:gd name="T20" fmla="*/ 0 60000 65536"/>
                  <a:gd name="T21" fmla="*/ 0 w 212"/>
                  <a:gd name="T22" fmla="*/ 0 h 59"/>
                  <a:gd name="T23" fmla="*/ 212 w 212"/>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 h="59">
                    <a:moveTo>
                      <a:pt x="24" y="0"/>
                    </a:moveTo>
                    <a:lnTo>
                      <a:pt x="0" y="27"/>
                    </a:lnTo>
                    <a:lnTo>
                      <a:pt x="104" y="53"/>
                    </a:lnTo>
                    <a:lnTo>
                      <a:pt x="153" y="59"/>
                    </a:lnTo>
                    <a:lnTo>
                      <a:pt x="212" y="55"/>
                    </a:lnTo>
                    <a:lnTo>
                      <a:pt x="150" y="25"/>
                    </a:lnTo>
                    <a:lnTo>
                      <a:pt x="2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 name="Freeform 97"/>
              <p:cNvSpPr>
                <a:spLocks/>
              </p:cNvSpPr>
              <p:nvPr/>
            </p:nvSpPr>
            <p:spPr bwMode="auto">
              <a:xfrm>
                <a:off x="2669" y="2470"/>
                <a:ext cx="87" cy="27"/>
              </a:xfrm>
              <a:custGeom>
                <a:avLst/>
                <a:gdLst>
                  <a:gd name="T0" fmla="*/ 0 w 605"/>
                  <a:gd name="T1" fmla="*/ 0 h 189"/>
                  <a:gd name="T2" fmla="*/ 0 w 605"/>
                  <a:gd name="T3" fmla="*/ 0 h 189"/>
                  <a:gd name="T4" fmla="*/ 0 w 605"/>
                  <a:gd name="T5" fmla="*/ 0 h 189"/>
                  <a:gd name="T6" fmla="*/ 0 w 605"/>
                  <a:gd name="T7" fmla="*/ 0 h 189"/>
                  <a:gd name="T8" fmla="*/ 0 w 605"/>
                  <a:gd name="T9" fmla="*/ 0 h 189"/>
                  <a:gd name="T10" fmla="*/ 0 w 605"/>
                  <a:gd name="T11" fmla="*/ 0 h 189"/>
                  <a:gd name="T12" fmla="*/ 0 w 605"/>
                  <a:gd name="T13" fmla="*/ 0 h 189"/>
                  <a:gd name="T14" fmla="*/ 0 w 605"/>
                  <a:gd name="T15" fmla="*/ 0 h 189"/>
                  <a:gd name="T16" fmla="*/ 0 w 605"/>
                  <a:gd name="T17" fmla="*/ 0 h 189"/>
                  <a:gd name="T18" fmla="*/ 0 w 605"/>
                  <a:gd name="T19" fmla="*/ 0 h 189"/>
                  <a:gd name="T20" fmla="*/ 0 w 605"/>
                  <a:gd name="T21" fmla="*/ 0 h 189"/>
                  <a:gd name="T22" fmla="*/ 0 w 605"/>
                  <a:gd name="T23" fmla="*/ 0 h 189"/>
                  <a:gd name="T24" fmla="*/ 0 w 605"/>
                  <a:gd name="T25" fmla="*/ 0 h 189"/>
                  <a:gd name="T26" fmla="*/ 0 w 605"/>
                  <a:gd name="T27" fmla="*/ 0 h 189"/>
                  <a:gd name="T28" fmla="*/ 0 w 605"/>
                  <a:gd name="T29" fmla="*/ 0 h 189"/>
                  <a:gd name="T30" fmla="*/ 0 w 605"/>
                  <a:gd name="T31" fmla="*/ 0 h 189"/>
                  <a:gd name="T32" fmla="*/ 0 w 605"/>
                  <a:gd name="T33" fmla="*/ 0 h 189"/>
                  <a:gd name="T34" fmla="*/ 0 w 605"/>
                  <a:gd name="T35" fmla="*/ 0 h 189"/>
                  <a:gd name="T36" fmla="*/ 0 w 605"/>
                  <a:gd name="T37" fmla="*/ 0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5"/>
                  <a:gd name="T58" fmla="*/ 0 h 189"/>
                  <a:gd name="T59" fmla="*/ 605 w 605"/>
                  <a:gd name="T60" fmla="*/ 189 h 1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5" h="189">
                    <a:moveTo>
                      <a:pt x="605" y="160"/>
                    </a:moveTo>
                    <a:lnTo>
                      <a:pt x="605" y="132"/>
                    </a:lnTo>
                    <a:lnTo>
                      <a:pt x="526" y="140"/>
                    </a:lnTo>
                    <a:lnTo>
                      <a:pt x="398" y="122"/>
                    </a:lnTo>
                    <a:lnTo>
                      <a:pt x="326" y="105"/>
                    </a:lnTo>
                    <a:lnTo>
                      <a:pt x="187" y="59"/>
                    </a:lnTo>
                    <a:lnTo>
                      <a:pt x="125" y="54"/>
                    </a:lnTo>
                    <a:lnTo>
                      <a:pt x="66" y="32"/>
                    </a:lnTo>
                    <a:lnTo>
                      <a:pt x="35" y="0"/>
                    </a:lnTo>
                    <a:lnTo>
                      <a:pt x="0" y="40"/>
                    </a:lnTo>
                    <a:lnTo>
                      <a:pt x="0" y="120"/>
                    </a:lnTo>
                    <a:lnTo>
                      <a:pt x="45" y="132"/>
                    </a:lnTo>
                    <a:lnTo>
                      <a:pt x="153" y="145"/>
                    </a:lnTo>
                    <a:lnTo>
                      <a:pt x="197" y="152"/>
                    </a:lnTo>
                    <a:lnTo>
                      <a:pt x="268" y="177"/>
                    </a:lnTo>
                    <a:lnTo>
                      <a:pt x="350" y="189"/>
                    </a:lnTo>
                    <a:lnTo>
                      <a:pt x="408" y="189"/>
                    </a:lnTo>
                    <a:lnTo>
                      <a:pt x="500" y="189"/>
                    </a:lnTo>
                    <a:lnTo>
                      <a:pt x="605"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4" name="Freeform 98"/>
              <p:cNvSpPr>
                <a:spLocks/>
              </p:cNvSpPr>
              <p:nvPr/>
            </p:nvSpPr>
            <p:spPr bwMode="auto">
              <a:xfrm>
                <a:off x="2675" y="2454"/>
                <a:ext cx="29" cy="22"/>
              </a:xfrm>
              <a:custGeom>
                <a:avLst/>
                <a:gdLst>
                  <a:gd name="T0" fmla="*/ 0 w 200"/>
                  <a:gd name="T1" fmla="*/ 0 h 153"/>
                  <a:gd name="T2" fmla="*/ 0 w 200"/>
                  <a:gd name="T3" fmla="*/ 0 h 153"/>
                  <a:gd name="T4" fmla="*/ 0 w 200"/>
                  <a:gd name="T5" fmla="*/ 0 h 153"/>
                  <a:gd name="T6" fmla="*/ 0 w 200"/>
                  <a:gd name="T7" fmla="*/ 0 h 153"/>
                  <a:gd name="T8" fmla="*/ 0 w 200"/>
                  <a:gd name="T9" fmla="*/ 0 h 153"/>
                  <a:gd name="T10" fmla="*/ 0 w 200"/>
                  <a:gd name="T11" fmla="*/ 0 h 153"/>
                  <a:gd name="T12" fmla="*/ 0 w 200"/>
                  <a:gd name="T13" fmla="*/ 0 h 153"/>
                  <a:gd name="T14" fmla="*/ 0 w 200"/>
                  <a:gd name="T15" fmla="*/ 0 h 153"/>
                  <a:gd name="T16" fmla="*/ 0 w 200"/>
                  <a:gd name="T17" fmla="*/ 0 h 153"/>
                  <a:gd name="T18" fmla="*/ 0 w 200"/>
                  <a:gd name="T19" fmla="*/ 0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0"/>
                  <a:gd name="T31" fmla="*/ 0 h 153"/>
                  <a:gd name="T32" fmla="*/ 200 w 200"/>
                  <a:gd name="T33" fmla="*/ 153 h 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0" h="153">
                    <a:moveTo>
                      <a:pt x="193" y="11"/>
                    </a:moveTo>
                    <a:lnTo>
                      <a:pt x="187" y="85"/>
                    </a:lnTo>
                    <a:lnTo>
                      <a:pt x="200" y="103"/>
                    </a:lnTo>
                    <a:lnTo>
                      <a:pt x="155" y="153"/>
                    </a:lnTo>
                    <a:lnTo>
                      <a:pt x="94" y="153"/>
                    </a:lnTo>
                    <a:lnTo>
                      <a:pt x="25" y="130"/>
                    </a:lnTo>
                    <a:lnTo>
                      <a:pt x="0" y="101"/>
                    </a:lnTo>
                    <a:lnTo>
                      <a:pt x="14" y="80"/>
                    </a:lnTo>
                    <a:lnTo>
                      <a:pt x="18" y="0"/>
                    </a:lnTo>
                    <a:lnTo>
                      <a:pt x="193"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267" name="Rectangle 99"/>
            <p:cNvSpPr>
              <a:spLocks noChangeArrowheads="1"/>
            </p:cNvSpPr>
            <p:nvPr/>
          </p:nvSpPr>
          <p:spPr bwMode="auto">
            <a:xfrm flipH="1">
              <a:off x="3868" y="2951"/>
              <a:ext cx="75" cy="233"/>
            </a:xfrm>
            <a:prstGeom prst="rect">
              <a:avLst/>
            </a:prstGeom>
            <a:solidFill>
              <a:srgbClr val="60606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grpSp>
          <p:nvGrpSpPr>
            <p:cNvPr id="9268" name="Group 100"/>
            <p:cNvGrpSpPr>
              <a:grpSpLocks/>
            </p:cNvGrpSpPr>
            <p:nvPr/>
          </p:nvGrpSpPr>
          <p:grpSpPr bwMode="auto">
            <a:xfrm flipH="1">
              <a:off x="3710" y="2866"/>
              <a:ext cx="353" cy="121"/>
              <a:chOff x="2524" y="2335"/>
              <a:chExt cx="141" cy="50"/>
            </a:xfrm>
          </p:grpSpPr>
          <p:sp>
            <p:nvSpPr>
              <p:cNvPr id="9318" name="Freeform 101"/>
              <p:cNvSpPr>
                <a:spLocks/>
              </p:cNvSpPr>
              <p:nvPr/>
            </p:nvSpPr>
            <p:spPr bwMode="auto">
              <a:xfrm>
                <a:off x="2524" y="2335"/>
                <a:ext cx="141" cy="50"/>
              </a:xfrm>
              <a:custGeom>
                <a:avLst/>
                <a:gdLst>
                  <a:gd name="T0" fmla="*/ 0 w 987"/>
                  <a:gd name="T1" fmla="*/ 0 h 347"/>
                  <a:gd name="T2" fmla="*/ 0 w 987"/>
                  <a:gd name="T3" fmla="*/ 0 h 347"/>
                  <a:gd name="T4" fmla="*/ 0 w 987"/>
                  <a:gd name="T5" fmla="*/ 0 h 347"/>
                  <a:gd name="T6" fmla="*/ 0 w 987"/>
                  <a:gd name="T7" fmla="*/ 0 h 347"/>
                  <a:gd name="T8" fmla="*/ 0 w 987"/>
                  <a:gd name="T9" fmla="*/ 0 h 347"/>
                  <a:gd name="T10" fmla="*/ 0 w 987"/>
                  <a:gd name="T11" fmla="*/ 0 h 347"/>
                  <a:gd name="T12" fmla="*/ 0 w 987"/>
                  <a:gd name="T13" fmla="*/ 0 h 347"/>
                  <a:gd name="T14" fmla="*/ 0 w 987"/>
                  <a:gd name="T15" fmla="*/ 0 h 347"/>
                  <a:gd name="T16" fmla="*/ 0 60000 65536"/>
                  <a:gd name="T17" fmla="*/ 0 60000 65536"/>
                  <a:gd name="T18" fmla="*/ 0 60000 65536"/>
                  <a:gd name="T19" fmla="*/ 0 60000 65536"/>
                  <a:gd name="T20" fmla="*/ 0 60000 65536"/>
                  <a:gd name="T21" fmla="*/ 0 60000 65536"/>
                  <a:gd name="T22" fmla="*/ 0 60000 65536"/>
                  <a:gd name="T23" fmla="*/ 0 60000 65536"/>
                  <a:gd name="T24" fmla="*/ 0 w 987"/>
                  <a:gd name="T25" fmla="*/ 0 h 347"/>
                  <a:gd name="T26" fmla="*/ 987 w 987"/>
                  <a:gd name="T27" fmla="*/ 347 h 3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7" h="347">
                    <a:moveTo>
                      <a:pt x="987" y="181"/>
                    </a:moveTo>
                    <a:lnTo>
                      <a:pt x="981" y="289"/>
                    </a:lnTo>
                    <a:lnTo>
                      <a:pt x="656" y="347"/>
                    </a:lnTo>
                    <a:lnTo>
                      <a:pt x="298" y="347"/>
                    </a:lnTo>
                    <a:lnTo>
                      <a:pt x="17" y="259"/>
                    </a:lnTo>
                    <a:lnTo>
                      <a:pt x="0" y="9"/>
                    </a:lnTo>
                    <a:lnTo>
                      <a:pt x="557" y="0"/>
                    </a:lnTo>
                    <a:lnTo>
                      <a:pt x="987" y="181"/>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9319" name="Freeform 102"/>
              <p:cNvSpPr>
                <a:spLocks/>
              </p:cNvSpPr>
              <p:nvPr/>
            </p:nvSpPr>
            <p:spPr bwMode="auto">
              <a:xfrm>
                <a:off x="2527" y="2354"/>
                <a:ext cx="135" cy="28"/>
              </a:xfrm>
              <a:custGeom>
                <a:avLst/>
                <a:gdLst>
                  <a:gd name="T0" fmla="*/ 0 w 940"/>
                  <a:gd name="T1" fmla="*/ 0 h 199"/>
                  <a:gd name="T2" fmla="*/ 0 w 940"/>
                  <a:gd name="T3" fmla="*/ 0 h 199"/>
                  <a:gd name="T4" fmla="*/ 0 w 940"/>
                  <a:gd name="T5" fmla="*/ 0 h 199"/>
                  <a:gd name="T6" fmla="*/ 0 w 940"/>
                  <a:gd name="T7" fmla="*/ 0 h 199"/>
                  <a:gd name="T8" fmla="*/ 0 w 940"/>
                  <a:gd name="T9" fmla="*/ 0 h 199"/>
                  <a:gd name="T10" fmla="*/ 0 w 940"/>
                  <a:gd name="T11" fmla="*/ 0 h 199"/>
                  <a:gd name="T12" fmla="*/ 0 w 940"/>
                  <a:gd name="T13" fmla="*/ 0 h 199"/>
                  <a:gd name="T14" fmla="*/ 0 w 940"/>
                  <a:gd name="T15" fmla="*/ 0 h 199"/>
                  <a:gd name="T16" fmla="*/ 0 w 940"/>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0"/>
                  <a:gd name="T28" fmla="*/ 0 h 199"/>
                  <a:gd name="T29" fmla="*/ 940 w 940"/>
                  <a:gd name="T30" fmla="*/ 199 h 1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0" h="199">
                    <a:moveTo>
                      <a:pt x="940" y="68"/>
                    </a:moveTo>
                    <a:lnTo>
                      <a:pt x="935" y="146"/>
                    </a:lnTo>
                    <a:lnTo>
                      <a:pt x="643" y="199"/>
                    </a:lnTo>
                    <a:lnTo>
                      <a:pt x="263" y="199"/>
                    </a:lnTo>
                    <a:lnTo>
                      <a:pt x="0" y="107"/>
                    </a:lnTo>
                    <a:lnTo>
                      <a:pt x="0" y="0"/>
                    </a:lnTo>
                    <a:lnTo>
                      <a:pt x="252" y="107"/>
                    </a:lnTo>
                    <a:lnTo>
                      <a:pt x="638" y="112"/>
                    </a:lnTo>
                    <a:lnTo>
                      <a:pt x="940"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269" name="Freeform 103"/>
            <p:cNvSpPr>
              <a:spLocks/>
            </p:cNvSpPr>
            <p:nvPr/>
          </p:nvSpPr>
          <p:spPr bwMode="auto">
            <a:xfrm flipH="1">
              <a:off x="3592" y="2740"/>
              <a:ext cx="481" cy="437"/>
            </a:xfrm>
            <a:custGeom>
              <a:avLst/>
              <a:gdLst>
                <a:gd name="T0" fmla="*/ 0 w 1344"/>
                <a:gd name="T1" fmla="*/ 0 h 1258"/>
                <a:gd name="T2" fmla="*/ 0 w 1344"/>
                <a:gd name="T3" fmla="*/ 0 h 1258"/>
                <a:gd name="T4" fmla="*/ 0 w 1344"/>
                <a:gd name="T5" fmla="*/ 0 h 1258"/>
                <a:gd name="T6" fmla="*/ 0 w 1344"/>
                <a:gd name="T7" fmla="*/ 0 h 1258"/>
                <a:gd name="T8" fmla="*/ 0 w 1344"/>
                <a:gd name="T9" fmla="*/ 0 h 1258"/>
                <a:gd name="T10" fmla="*/ 0 w 1344"/>
                <a:gd name="T11" fmla="*/ 0 h 1258"/>
                <a:gd name="T12" fmla="*/ 0 w 1344"/>
                <a:gd name="T13" fmla="*/ 0 h 1258"/>
                <a:gd name="T14" fmla="*/ 0 w 1344"/>
                <a:gd name="T15" fmla="*/ 0 h 1258"/>
                <a:gd name="T16" fmla="*/ 0 w 1344"/>
                <a:gd name="T17" fmla="*/ 0 h 1258"/>
                <a:gd name="T18" fmla="*/ 0 w 1344"/>
                <a:gd name="T19" fmla="*/ 0 h 1258"/>
                <a:gd name="T20" fmla="*/ 0 w 1344"/>
                <a:gd name="T21" fmla="*/ 0 h 1258"/>
                <a:gd name="T22" fmla="*/ 0 w 1344"/>
                <a:gd name="T23" fmla="*/ 0 h 1258"/>
                <a:gd name="T24" fmla="*/ 0 w 1344"/>
                <a:gd name="T25" fmla="*/ 0 h 1258"/>
                <a:gd name="T26" fmla="*/ 0 w 1344"/>
                <a:gd name="T27" fmla="*/ 0 h 1258"/>
                <a:gd name="T28" fmla="*/ 0 w 1344"/>
                <a:gd name="T29" fmla="*/ 0 h 1258"/>
                <a:gd name="T30" fmla="*/ 0 w 1344"/>
                <a:gd name="T31" fmla="*/ 0 h 1258"/>
                <a:gd name="T32" fmla="*/ 0 w 1344"/>
                <a:gd name="T33" fmla="*/ 0 h 1258"/>
                <a:gd name="T34" fmla="*/ 0 w 1344"/>
                <a:gd name="T35" fmla="*/ 0 h 1258"/>
                <a:gd name="T36" fmla="*/ 0 w 1344"/>
                <a:gd name="T37" fmla="*/ 0 h 1258"/>
                <a:gd name="T38" fmla="*/ 0 w 1344"/>
                <a:gd name="T39" fmla="*/ 0 h 1258"/>
                <a:gd name="T40" fmla="*/ 0 w 1344"/>
                <a:gd name="T41" fmla="*/ 0 h 1258"/>
                <a:gd name="T42" fmla="*/ 0 w 1344"/>
                <a:gd name="T43" fmla="*/ 0 h 1258"/>
                <a:gd name="T44" fmla="*/ 0 w 1344"/>
                <a:gd name="T45" fmla="*/ 0 h 1258"/>
                <a:gd name="T46" fmla="*/ 0 w 1344"/>
                <a:gd name="T47" fmla="*/ 0 h 1258"/>
                <a:gd name="T48" fmla="*/ 0 w 1344"/>
                <a:gd name="T49" fmla="*/ 0 h 1258"/>
                <a:gd name="T50" fmla="*/ 0 w 1344"/>
                <a:gd name="T51" fmla="*/ 0 h 1258"/>
                <a:gd name="T52" fmla="*/ 0 w 1344"/>
                <a:gd name="T53" fmla="*/ 0 h 1258"/>
                <a:gd name="T54" fmla="*/ 0 w 1344"/>
                <a:gd name="T55" fmla="*/ 0 h 1258"/>
                <a:gd name="T56" fmla="*/ 0 w 1344"/>
                <a:gd name="T57" fmla="*/ 0 h 1258"/>
                <a:gd name="T58" fmla="*/ 0 w 1344"/>
                <a:gd name="T59" fmla="*/ 0 h 1258"/>
                <a:gd name="T60" fmla="*/ 0 w 1344"/>
                <a:gd name="T61" fmla="*/ 0 h 1258"/>
                <a:gd name="T62" fmla="*/ 0 w 1344"/>
                <a:gd name="T63" fmla="*/ 0 h 1258"/>
                <a:gd name="T64" fmla="*/ 0 w 1344"/>
                <a:gd name="T65" fmla="*/ 0 h 1258"/>
                <a:gd name="T66" fmla="*/ 0 w 1344"/>
                <a:gd name="T67" fmla="*/ 0 h 1258"/>
                <a:gd name="T68" fmla="*/ 0 w 1344"/>
                <a:gd name="T69" fmla="*/ 0 h 1258"/>
                <a:gd name="T70" fmla="*/ 0 w 1344"/>
                <a:gd name="T71" fmla="*/ 0 h 1258"/>
                <a:gd name="T72" fmla="*/ 0 w 1344"/>
                <a:gd name="T73" fmla="*/ 0 h 1258"/>
                <a:gd name="T74" fmla="*/ 0 w 1344"/>
                <a:gd name="T75" fmla="*/ 0 h 1258"/>
                <a:gd name="T76" fmla="*/ 0 w 1344"/>
                <a:gd name="T77" fmla="*/ 0 h 1258"/>
                <a:gd name="T78" fmla="*/ 0 w 1344"/>
                <a:gd name="T79" fmla="*/ 0 h 1258"/>
                <a:gd name="T80" fmla="*/ 0 w 1344"/>
                <a:gd name="T81" fmla="*/ 0 h 1258"/>
                <a:gd name="T82" fmla="*/ 0 w 1344"/>
                <a:gd name="T83" fmla="*/ 0 h 1258"/>
                <a:gd name="T84" fmla="*/ 0 w 1344"/>
                <a:gd name="T85" fmla="*/ 0 h 1258"/>
                <a:gd name="T86" fmla="*/ 0 w 1344"/>
                <a:gd name="T87" fmla="*/ 0 h 1258"/>
                <a:gd name="T88" fmla="*/ 0 w 1344"/>
                <a:gd name="T89" fmla="*/ 0 h 1258"/>
                <a:gd name="T90" fmla="*/ 0 w 1344"/>
                <a:gd name="T91" fmla="*/ 0 h 1258"/>
                <a:gd name="T92" fmla="*/ 0 w 1344"/>
                <a:gd name="T93" fmla="*/ 0 h 1258"/>
                <a:gd name="T94" fmla="*/ 0 w 1344"/>
                <a:gd name="T95" fmla="*/ 0 h 1258"/>
                <a:gd name="T96" fmla="*/ 0 w 1344"/>
                <a:gd name="T97" fmla="*/ 0 h 1258"/>
                <a:gd name="T98" fmla="*/ 0 w 1344"/>
                <a:gd name="T99" fmla="*/ 0 h 1258"/>
                <a:gd name="T100" fmla="*/ 0 w 1344"/>
                <a:gd name="T101" fmla="*/ 0 h 1258"/>
                <a:gd name="T102" fmla="*/ 0 w 1344"/>
                <a:gd name="T103" fmla="*/ 0 h 1258"/>
                <a:gd name="T104" fmla="*/ 0 w 1344"/>
                <a:gd name="T105" fmla="*/ 0 h 1258"/>
                <a:gd name="T106" fmla="*/ 0 w 1344"/>
                <a:gd name="T107" fmla="*/ 0 h 1258"/>
                <a:gd name="T108" fmla="*/ 0 w 1344"/>
                <a:gd name="T109" fmla="*/ 0 h 1258"/>
                <a:gd name="T110" fmla="*/ 0 w 1344"/>
                <a:gd name="T111" fmla="*/ 0 h 1258"/>
                <a:gd name="T112" fmla="*/ 0 w 1344"/>
                <a:gd name="T113" fmla="*/ 0 h 1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44"/>
                <a:gd name="T172" fmla="*/ 0 h 1258"/>
                <a:gd name="T173" fmla="*/ 1344 w 1344"/>
                <a:gd name="T174" fmla="*/ 1258 h 125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44" h="1258">
                  <a:moveTo>
                    <a:pt x="1338" y="708"/>
                  </a:moveTo>
                  <a:lnTo>
                    <a:pt x="1331" y="582"/>
                  </a:lnTo>
                  <a:lnTo>
                    <a:pt x="1333" y="448"/>
                  </a:lnTo>
                  <a:lnTo>
                    <a:pt x="1328" y="346"/>
                  </a:lnTo>
                  <a:lnTo>
                    <a:pt x="1270" y="284"/>
                  </a:lnTo>
                  <a:lnTo>
                    <a:pt x="1200" y="249"/>
                  </a:lnTo>
                  <a:lnTo>
                    <a:pt x="1040" y="191"/>
                  </a:lnTo>
                  <a:lnTo>
                    <a:pt x="805" y="134"/>
                  </a:lnTo>
                  <a:lnTo>
                    <a:pt x="760" y="130"/>
                  </a:lnTo>
                  <a:lnTo>
                    <a:pt x="729" y="134"/>
                  </a:lnTo>
                  <a:lnTo>
                    <a:pt x="722" y="121"/>
                  </a:lnTo>
                  <a:lnTo>
                    <a:pt x="708" y="109"/>
                  </a:lnTo>
                  <a:lnTo>
                    <a:pt x="693" y="112"/>
                  </a:lnTo>
                  <a:lnTo>
                    <a:pt x="673" y="113"/>
                  </a:lnTo>
                  <a:lnTo>
                    <a:pt x="665" y="90"/>
                  </a:lnTo>
                  <a:lnTo>
                    <a:pt x="647" y="76"/>
                  </a:lnTo>
                  <a:lnTo>
                    <a:pt x="628" y="73"/>
                  </a:lnTo>
                  <a:lnTo>
                    <a:pt x="605" y="73"/>
                  </a:lnTo>
                  <a:lnTo>
                    <a:pt x="608" y="53"/>
                  </a:lnTo>
                  <a:lnTo>
                    <a:pt x="580" y="0"/>
                  </a:lnTo>
                  <a:lnTo>
                    <a:pt x="32" y="14"/>
                  </a:lnTo>
                  <a:lnTo>
                    <a:pt x="35" y="71"/>
                  </a:lnTo>
                  <a:lnTo>
                    <a:pt x="24" y="121"/>
                  </a:lnTo>
                  <a:lnTo>
                    <a:pt x="16" y="157"/>
                  </a:lnTo>
                  <a:lnTo>
                    <a:pt x="7" y="202"/>
                  </a:lnTo>
                  <a:lnTo>
                    <a:pt x="0" y="275"/>
                  </a:lnTo>
                  <a:lnTo>
                    <a:pt x="8" y="318"/>
                  </a:lnTo>
                  <a:lnTo>
                    <a:pt x="24" y="358"/>
                  </a:lnTo>
                  <a:lnTo>
                    <a:pt x="44" y="393"/>
                  </a:lnTo>
                  <a:lnTo>
                    <a:pt x="69" y="405"/>
                  </a:lnTo>
                  <a:lnTo>
                    <a:pt x="109" y="416"/>
                  </a:lnTo>
                  <a:lnTo>
                    <a:pt x="161" y="434"/>
                  </a:lnTo>
                  <a:lnTo>
                    <a:pt x="185" y="461"/>
                  </a:lnTo>
                  <a:lnTo>
                    <a:pt x="214" y="486"/>
                  </a:lnTo>
                  <a:lnTo>
                    <a:pt x="257" y="506"/>
                  </a:lnTo>
                  <a:lnTo>
                    <a:pt x="310" y="523"/>
                  </a:lnTo>
                  <a:lnTo>
                    <a:pt x="393" y="533"/>
                  </a:lnTo>
                  <a:lnTo>
                    <a:pt x="464" y="533"/>
                  </a:lnTo>
                  <a:lnTo>
                    <a:pt x="518" y="527"/>
                  </a:lnTo>
                  <a:lnTo>
                    <a:pt x="568" y="523"/>
                  </a:lnTo>
                  <a:lnTo>
                    <a:pt x="605" y="542"/>
                  </a:lnTo>
                  <a:lnTo>
                    <a:pt x="676" y="538"/>
                  </a:lnTo>
                  <a:lnTo>
                    <a:pt x="962" y="579"/>
                  </a:lnTo>
                  <a:lnTo>
                    <a:pt x="1039" y="588"/>
                  </a:lnTo>
                  <a:lnTo>
                    <a:pt x="1011" y="758"/>
                  </a:lnTo>
                  <a:lnTo>
                    <a:pt x="1008" y="845"/>
                  </a:lnTo>
                  <a:lnTo>
                    <a:pt x="1025" y="957"/>
                  </a:lnTo>
                  <a:lnTo>
                    <a:pt x="1042" y="1088"/>
                  </a:lnTo>
                  <a:lnTo>
                    <a:pt x="1042" y="1223"/>
                  </a:lnTo>
                  <a:lnTo>
                    <a:pt x="1109" y="1243"/>
                  </a:lnTo>
                  <a:lnTo>
                    <a:pt x="1194" y="1252"/>
                  </a:lnTo>
                  <a:lnTo>
                    <a:pt x="1266" y="1258"/>
                  </a:lnTo>
                  <a:lnTo>
                    <a:pt x="1344" y="1249"/>
                  </a:lnTo>
                  <a:lnTo>
                    <a:pt x="1338" y="1124"/>
                  </a:lnTo>
                  <a:lnTo>
                    <a:pt x="1338" y="919"/>
                  </a:lnTo>
                  <a:lnTo>
                    <a:pt x="1338" y="740"/>
                  </a:lnTo>
                  <a:lnTo>
                    <a:pt x="1338" y="708"/>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9270" name="Freeform 104"/>
            <p:cNvSpPr>
              <a:spLocks/>
            </p:cNvSpPr>
            <p:nvPr/>
          </p:nvSpPr>
          <p:spPr bwMode="auto">
            <a:xfrm flipH="1">
              <a:off x="3597" y="2759"/>
              <a:ext cx="471" cy="410"/>
            </a:xfrm>
            <a:custGeom>
              <a:avLst/>
              <a:gdLst>
                <a:gd name="T0" fmla="*/ 0 w 1314"/>
                <a:gd name="T1" fmla="*/ 0 h 1188"/>
                <a:gd name="T2" fmla="*/ 0 w 1314"/>
                <a:gd name="T3" fmla="*/ 0 h 1188"/>
                <a:gd name="T4" fmla="*/ 0 w 1314"/>
                <a:gd name="T5" fmla="*/ 0 h 1188"/>
                <a:gd name="T6" fmla="*/ 0 w 1314"/>
                <a:gd name="T7" fmla="*/ 0 h 1188"/>
                <a:gd name="T8" fmla="*/ 0 w 1314"/>
                <a:gd name="T9" fmla="*/ 0 h 1188"/>
                <a:gd name="T10" fmla="*/ 0 w 1314"/>
                <a:gd name="T11" fmla="*/ 0 h 1188"/>
                <a:gd name="T12" fmla="*/ 0 w 1314"/>
                <a:gd name="T13" fmla="*/ 0 h 1188"/>
                <a:gd name="T14" fmla="*/ 0 w 1314"/>
                <a:gd name="T15" fmla="*/ 0 h 1188"/>
                <a:gd name="T16" fmla="*/ 0 w 1314"/>
                <a:gd name="T17" fmla="*/ 0 h 1188"/>
                <a:gd name="T18" fmla="*/ 0 w 1314"/>
                <a:gd name="T19" fmla="*/ 0 h 1188"/>
                <a:gd name="T20" fmla="*/ 0 w 1314"/>
                <a:gd name="T21" fmla="*/ 0 h 1188"/>
                <a:gd name="T22" fmla="*/ 0 w 1314"/>
                <a:gd name="T23" fmla="*/ 0 h 1188"/>
                <a:gd name="T24" fmla="*/ 0 w 1314"/>
                <a:gd name="T25" fmla="*/ 0 h 1188"/>
                <a:gd name="T26" fmla="*/ 0 w 1314"/>
                <a:gd name="T27" fmla="*/ 0 h 1188"/>
                <a:gd name="T28" fmla="*/ 0 w 1314"/>
                <a:gd name="T29" fmla="*/ 0 h 1188"/>
                <a:gd name="T30" fmla="*/ 0 w 1314"/>
                <a:gd name="T31" fmla="*/ 0 h 1188"/>
                <a:gd name="T32" fmla="*/ 0 w 1314"/>
                <a:gd name="T33" fmla="*/ 0 h 1188"/>
                <a:gd name="T34" fmla="*/ 0 w 1314"/>
                <a:gd name="T35" fmla="*/ 0 h 1188"/>
                <a:gd name="T36" fmla="*/ 0 w 1314"/>
                <a:gd name="T37" fmla="*/ 0 h 1188"/>
                <a:gd name="T38" fmla="*/ 0 w 1314"/>
                <a:gd name="T39" fmla="*/ 0 h 1188"/>
                <a:gd name="T40" fmla="*/ 0 w 1314"/>
                <a:gd name="T41" fmla="*/ 0 h 1188"/>
                <a:gd name="T42" fmla="*/ 0 w 1314"/>
                <a:gd name="T43" fmla="*/ 0 h 1188"/>
                <a:gd name="T44" fmla="*/ 0 w 1314"/>
                <a:gd name="T45" fmla="*/ 0 h 1188"/>
                <a:gd name="T46" fmla="*/ 0 w 1314"/>
                <a:gd name="T47" fmla="*/ 0 h 1188"/>
                <a:gd name="T48" fmla="*/ 0 w 1314"/>
                <a:gd name="T49" fmla="*/ 0 h 1188"/>
                <a:gd name="T50" fmla="*/ 0 w 1314"/>
                <a:gd name="T51" fmla="*/ 0 h 1188"/>
                <a:gd name="T52" fmla="*/ 0 w 1314"/>
                <a:gd name="T53" fmla="*/ 0 h 1188"/>
                <a:gd name="T54" fmla="*/ 0 w 1314"/>
                <a:gd name="T55" fmla="*/ 0 h 1188"/>
                <a:gd name="T56" fmla="*/ 0 w 1314"/>
                <a:gd name="T57" fmla="*/ 0 h 1188"/>
                <a:gd name="T58" fmla="*/ 0 w 1314"/>
                <a:gd name="T59" fmla="*/ 0 h 1188"/>
                <a:gd name="T60" fmla="*/ 0 w 1314"/>
                <a:gd name="T61" fmla="*/ 0 h 1188"/>
                <a:gd name="T62" fmla="*/ 0 w 1314"/>
                <a:gd name="T63" fmla="*/ 0 h 1188"/>
                <a:gd name="T64" fmla="*/ 0 w 1314"/>
                <a:gd name="T65" fmla="*/ 0 h 1188"/>
                <a:gd name="T66" fmla="*/ 0 w 1314"/>
                <a:gd name="T67" fmla="*/ 0 h 1188"/>
                <a:gd name="T68" fmla="*/ 0 w 1314"/>
                <a:gd name="T69" fmla="*/ 0 h 1188"/>
                <a:gd name="T70" fmla="*/ 0 w 1314"/>
                <a:gd name="T71" fmla="*/ 0 h 1188"/>
                <a:gd name="T72" fmla="*/ 0 w 1314"/>
                <a:gd name="T73" fmla="*/ 0 h 1188"/>
                <a:gd name="T74" fmla="*/ 0 w 1314"/>
                <a:gd name="T75" fmla="*/ 0 h 1188"/>
                <a:gd name="T76" fmla="*/ 0 w 1314"/>
                <a:gd name="T77" fmla="*/ 0 h 11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14"/>
                <a:gd name="T118" fmla="*/ 0 h 1188"/>
                <a:gd name="T119" fmla="*/ 1314 w 1314"/>
                <a:gd name="T120" fmla="*/ 1188 h 11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14" h="1188">
                  <a:moveTo>
                    <a:pt x="44" y="20"/>
                  </a:moveTo>
                  <a:lnTo>
                    <a:pt x="41" y="59"/>
                  </a:lnTo>
                  <a:lnTo>
                    <a:pt x="26" y="44"/>
                  </a:lnTo>
                  <a:lnTo>
                    <a:pt x="8" y="129"/>
                  </a:lnTo>
                  <a:lnTo>
                    <a:pt x="0" y="228"/>
                  </a:lnTo>
                  <a:lnTo>
                    <a:pt x="35" y="329"/>
                  </a:lnTo>
                  <a:lnTo>
                    <a:pt x="116" y="353"/>
                  </a:lnTo>
                  <a:lnTo>
                    <a:pt x="107" y="329"/>
                  </a:lnTo>
                  <a:lnTo>
                    <a:pt x="151" y="364"/>
                  </a:lnTo>
                  <a:lnTo>
                    <a:pt x="189" y="403"/>
                  </a:lnTo>
                  <a:lnTo>
                    <a:pt x="273" y="443"/>
                  </a:lnTo>
                  <a:lnTo>
                    <a:pt x="376" y="452"/>
                  </a:lnTo>
                  <a:lnTo>
                    <a:pt x="501" y="458"/>
                  </a:lnTo>
                  <a:lnTo>
                    <a:pt x="553" y="452"/>
                  </a:lnTo>
                  <a:lnTo>
                    <a:pt x="507" y="432"/>
                  </a:lnTo>
                  <a:lnTo>
                    <a:pt x="487" y="380"/>
                  </a:lnTo>
                  <a:lnTo>
                    <a:pt x="524" y="423"/>
                  </a:lnTo>
                  <a:lnTo>
                    <a:pt x="571" y="449"/>
                  </a:lnTo>
                  <a:lnTo>
                    <a:pt x="614" y="473"/>
                  </a:lnTo>
                  <a:lnTo>
                    <a:pt x="658" y="467"/>
                  </a:lnTo>
                  <a:lnTo>
                    <a:pt x="629" y="446"/>
                  </a:lnTo>
                  <a:lnTo>
                    <a:pt x="600" y="421"/>
                  </a:lnTo>
                  <a:lnTo>
                    <a:pt x="647" y="438"/>
                  </a:lnTo>
                  <a:lnTo>
                    <a:pt x="692" y="473"/>
                  </a:lnTo>
                  <a:lnTo>
                    <a:pt x="844" y="490"/>
                  </a:lnTo>
                  <a:lnTo>
                    <a:pt x="994" y="514"/>
                  </a:lnTo>
                  <a:lnTo>
                    <a:pt x="1039" y="525"/>
                  </a:lnTo>
                  <a:lnTo>
                    <a:pt x="1001" y="747"/>
                  </a:lnTo>
                  <a:lnTo>
                    <a:pt x="1030" y="954"/>
                  </a:lnTo>
                  <a:lnTo>
                    <a:pt x="1033" y="1156"/>
                  </a:lnTo>
                  <a:lnTo>
                    <a:pt x="1129" y="1176"/>
                  </a:lnTo>
                  <a:lnTo>
                    <a:pt x="1213" y="1188"/>
                  </a:lnTo>
                  <a:lnTo>
                    <a:pt x="1314" y="1185"/>
                  </a:lnTo>
                  <a:lnTo>
                    <a:pt x="1309" y="896"/>
                  </a:lnTo>
                  <a:lnTo>
                    <a:pt x="1309" y="654"/>
                  </a:lnTo>
                  <a:lnTo>
                    <a:pt x="1294" y="520"/>
                  </a:lnTo>
                  <a:lnTo>
                    <a:pt x="1307" y="435"/>
                  </a:lnTo>
                  <a:lnTo>
                    <a:pt x="1298" y="342"/>
                  </a:lnTo>
                  <a:lnTo>
                    <a:pt x="1281" y="281"/>
                  </a:lnTo>
                  <a:lnTo>
                    <a:pt x="1208" y="234"/>
                  </a:lnTo>
                  <a:lnTo>
                    <a:pt x="1118" y="193"/>
                  </a:lnTo>
                  <a:lnTo>
                    <a:pt x="943" y="135"/>
                  </a:lnTo>
                  <a:lnTo>
                    <a:pt x="800" y="94"/>
                  </a:lnTo>
                  <a:lnTo>
                    <a:pt x="722" y="88"/>
                  </a:lnTo>
                  <a:lnTo>
                    <a:pt x="689" y="135"/>
                  </a:lnTo>
                  <a:lnTo>
                    <a:pt x="591" y="184"/>
                  </a:lnTo>
                  <a:lnTo>
                    <a:pt x="643" y="141"/>
                  </a:lnTo>
                  <a:lnTo>
                    <a:pt x="684" y="118"/>
                  </a:lnTo>
                  <a:lnTo>
                    <a:pt x="698" y="85"/>
                  </a:lnTo>
                  <a:lnTo>
                    <a:pt x="692" y="70"/>
                  </a:lnTo>
                  <a:lnTo>
                    <a:pt x="664" y="70"/>
                  </a:lnTo>
                  <a:lnTo>
                    <a:pt x="647" y="88"/>
                  </a:lnTo>
                  <a:lnTo>
                    <a:pt x="629" y="105"/>
                  </a:lnTo>
                  <a:lnTo>
                    <a:pt x="585" y="123"/>
                  </a:lnTo>
                  <a:lnTo>
                    <a:pt x="626" y="88"/>
                  </a:lnTo>
                  <a:lnTo>
                    <a:pt x="643" y="61"/>
                  </a:lnTo>
                  <a:lnTo>
                    <a:pt x="631" y="44"/>
                  </a:lnTo>
                  <a:lnTo>
                    <a:pt x="597" y="33"/>
                  </a:lnTo>
                  <a:lnTo>
                    <a:pt x="551" y="74"/>
                  </a:lnTo>
                  <a:lnTo>
                    <a:pt x="507" y="100"/>
                  </a:lnTo>
                  <a:lnTo>
                    <a:pt x="559" y="41"/>
                  </a:lnTo>
                  <a:lnTo>
                    <a:pt x="576" y="18"/>
                  </a:lnTo>
                  <a:lnTo>
                    <a:pt x="576" y="0"/>
                  </a:lnTo>
                  <a:lnTo>
                    <a:pt x="533" y="6"/>
                  </a:lnTo>
                  <a:lnTo>
                    <a:pt x="493" y="36"/>
                  </a:lnTo>
                  <a:lnTo>
                    <a:pt x="466" y="56"/>
                  </a:lnTo>
                  <a:lnTo>
                    <a:pt x="341" y="67"/>
                  </a:lnTo>
                  <a:lnTo>
                    <a:pt x="344" y="36"/>
                  </a:lnTo>
                  <a:lnTo>
                    <a:pt x="308" y="23"/>
                  </a:lnTo>
                  <a:lnTo>
                    <a:pt x="308" y="64"/>
                  </a:lnTo>
                  <a:lnTo>
                    <a:pt x="270" y="74"/>
                  </a:lnTo>
                  <a:lnTo>
                    <a:pt x="189" y="85"/>
                  </a:lnTo>
                  <a:lnTo>
                    <a:pt x="195" y="41"/>
                  </a:lnTo>
                  <a:lnTo>
                    <a:pt x="165" y="41"/>
                  </a:lnTo>
                  <a:lnTo>
                    <a:pt x="162" y="85"/>
                  </a:lnTo>
                  <a:lnTo>
                    <a:pt x="116" y="82"/>
                  </a:lnTo>
                  <a:lnTo>
                    <a:pt x="66" y="70"/>
                  </a:lnTo>
                  <a:lnTo>
                    <a:pt x="64" y="36"/>
                  </a:lnTo>
                  <a:lnTo>
                    <a:pt x="44"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1" name="Freeform 105"/>
            <p:cNvSpPr>
              <a:spLocks/>
            </p:cNvSpPr>
            <p:nvPr/>
          </p:nvSpPr>
          <p:spPr bwMode="auto">
            <a:xfrm flipH="1">
              <a:off x="3938" y="2827"/>
              <a:ext cx="65" cy="10"/>
            </a:xfrm>
            <a:custGeom>
              <a:avLst/>
              <a:gdLst>
                <a:gd name="T0" fmla="*/ 0 w 179"/>
                <a:gd name="T1" fmla="*/ 0 h 30"/>
                <a:gd name="T2" fmla="*/ 0 w 179"/>
                <a:gd name="T3" fmla="*/ 0 h 30"/>
                <a:gd name="T4" fmla="*/ 0 w 179"/>
                <a:gd name="T5" fmla="*/ 0 h 30"/>
                <a:gd name="T6" fmla="*/ 0 w 179"/>
                <a:gd name="T7" fmla="*/ 0 h 30"/>
                <a:gd name="T8" fmla="*/ 0 60000 65536"/>
                <a:gd name="T9" fmla="*/ 0 60000 65536"/>
                <a:gd name="T10" fmla="*/ 0 60000 65536"/>
                <a:gd name="T11" fmla="*/ 0 60000 65536"/>
                <a:gd name="T12" fmla="*/ 0 w 179"/>
                <a:gd name="T13" fmla="*/ 0 h 30"/>
                <a:gd name="T14" fmla="*/ 179 w 179"/>
                <a:gd name="T15" fmla="*/ 30 h 30"/>
              </a:gdLst>
              <a:ahLst/>
              <a:cxnLst>
                <a:cxn ang="T8">
                  <a:pos x="T0" y="T1"/>
                </a:cxn>
                <a:cxn ang="T9">
                  <a:pos x="T2" y="T3"/>
                </a:cxn>
                <a:cxn ang="T10">
                  <a:pos x="T4" y="T5"/>
                </a:cxn>
                <a:cxn ang="T11">
                  <a:pos x="T6" y="T7"/>
                </a:cxn>
              </a:cxnLst>
              <a:rect l="T12" t="T13" r="T14" b="T15"/>
              <a:pathLst>
                <a:path w="179" h="30">
                  <a:moveTo>
                    <a:pt x="0" y="0"/>
                  </a:moveTo>
                  <a:lnTo>
                    <a:pt x="84" y="30"/>
                  </a:lnTo>
                  <a:lnTo>
                    <a:pt x="179"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2" name="Freeform 106"/>
            <p:cNvSpPr>
              <a:spLocks/>
            </p:cNvSpPr>
            <p:nvPr/>
          </p:nvSpPr>
          <p:spPr bwMode="auto">
            <a:xfrm flipH="1">
              <a:off x="4028" y="2808"/>
              <a:ext cx="37" cy="14"/>
            </a:xfrm>
            <a:custGeom>
              <a:avLst/>
              <a:gdLst>
                <a:gd name="T0" fmla="*/ 0 w 109"/>
                <a:gd name="T1" fmla="*/ 0 h 36"/>
                <a:gd name="T2" fmla="*/ 0 w 109"/>
                <a:gd name="T3" fmla="*/ 0 h 36"/>
                <a:gd name="T4" fmla="*/ 0 w 109"/>
                <a:gd name="T5" fmla="*/ 0 h 36"/>
                <a:gd name="T6" fmla="*/ 0 w 109"/>
                <a:gd name="T7" fmla="*/ 0 h 36"/>
                <a:gd name="T8" fmla="*/ 0 w 109"/>
                <a:gd name="T9" fmla="*/ 0 h 36"/>
                <a:gd name="T10" fmla="*/ 0 60000 65536"/>
                <a:gd name="T11" fmla="*/ 0 60000 65536"/>
                <a:gd name="T12" fmla="*/ 0 60000 65536"/>
                <a:gd name="T13" fmla="*/ 0 60000 65536"/>
                <a:gd name="T14" fmla="*/ 0 60000 65536"/>
                <a:gd name="T15" fmla="*/ 0 w 109"/>
                <a:gd name="T16" fmla="*/ 0 h 36"/>
                <a:gd name="T17" fmla="*/ 109 w 109"/>
                <a:gd name="T18" fmla="*/ 36 h 36"/>
              </a:gdLst>
              <a:ahLst/>
              <a:cxnLst>
                <a:cxn ang="T10">
                  <a:pos x="T0" y="T1"/>
                </a:cxn>
                <a:cxn ang="T11">
                  <a:pos x="T2" y="T3"/>
                </a:cxn>
                <a:cxn ang="T12">
                  <a:pos x="T4" y="T5"/>
                </a:cxn>
                <a:cxn ang="T13">
                  <a:pos x="T6" y="T7"/>
                </a:cxn>
                <a:cxn ang="T14">
                  <a:pos x="T8" y="T9"/>
                </a:cxn>
              </a:cxnLst>
              <a:rect l="T15" t="T16" r="T17" b="T18"/>
              <a:pathLst>
                <a:path w="109" h="36">
                  <a:moveTo>
                    <a:pt x="0" y="0"/>
                  </a:moveTo>
                  <a:lnTo>
                    <a:pt x="29" y="23"/>
                  </a:lnTo>
                  <a:lnTo>
                    <a:pt x="109" y="34"/>
                  </a:lnTo>
                  <a:lnTo>
                    <a:pt x="27" y="3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3" name="Freeform 107"/>
            <p:cNvSpPr>
              <a:spLocks/>
            </p:cNvSpPr>
            <p:nvPr/>
          </p:nvSpPr>
          <p:spPr bwMode="auto">
            <a:xfrm flipH="1">
              <a:off x="3843" y="2798"/>
              <a:ext cx="60" cy="31"/>
            </a:xfrm>
            <a:custGeom>
              <a:avLst/>
              <a:gdLst>
                <a:gd name="T0" fmla="*/ 0 w 167"/>
                <a:gd name="T1" fmla="*/ 0 h 91"/>
                <a:gd name="T2" fmla="*/ 0 w 167"/>
                <a:gd name="T3" fmla="*/ 0 h 91"/>
                <a:gd name="T4" fmla="*/ 0 w 167"/>
                <a:gd name="T5" fmla="*/ 0 h 91"/>
                <a:gd name="T6" fmla="*/ 0 w 167"/>
                <a:gd name="T7" fmla="*/ 0 h 91"/>
                <a:gd name="T8" fmla="*/ 0 w 167"/>
                <a:gd name="T9" fmla="*/ 0 h 91"/>
                <a:gd name="T10" fmla="*/ 0 w 167"/>
                <a:gd name="T11" fmla="*/ 0 h 91"/>
                <a:gd name="T12" fmla="*/ 0 w 167"/>
                <a:gd name="T13" fmla="*/ 0 h 91"/>
                <a:gd name="T14" fmla="*/ 0 w 167"/>
                <a:gd name="T15" fmla="*/ 0 h 91"/>
                <a:gd name="T16" fmla="*/ 0 w 167"/>
                <a:gd name="T17" fmla="*/ 0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
                <a:gd name="T28" fmla="*/ 0 h 91"/>
                <a:gd name="T29" fmla="*/ 167 w 167"/>
                <a:gd name="T30" fmla="*/ 91 h 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 h="91">
                  <a:moveTo>
                    <a:pt x="0" y="0"/>
                  </a:moveTo>
                  <a:lnTo>
                    <a:pt x="75" y="8"/>
                  </a:lnTo>
                  <a:lnTo>
                    <a:pt x="90" y="20"/>
                  </a:lnTo>
                  <a:lnTo>
                    <a:pt x="90" y="48"/>
                  </a:lnTo>
                  <a:lnTo>
                    <a:pt x="95" y="79"/>
                  </a:lnTo>
                  <a:lnTo>
                    <a:pt x="167" y="91"/>
                  </a:lnTo>
                  <a:lnTo>
                    <a:pt x="81" y="88"/>
                  </a:lnTo>
                  <a:lnTo>
                    <a:pt x="66" y="3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4" name="Freeform 108"/>
            <p:cNvSpPr>
              <a:spLocks/>
            </p:cNvSpPr>
            <p:nvPr/>
          </p:nvSpPr>
          <p:spPr bwMode="auto">
            <a:xfrm flipH="1">
              <a:off x="3648" y="2871"/>
              <a:ext cx="195" cy="48"/>
            </a:xfrm>
            <a:custGeom>
              <a:avLst/>
              <a:gdLst>
                <a:gd name="T0" fmla="*/ 0 w 544"/>
                <a:gd name="T1" fmla="*/ 0 h 136"/>
                <a:gd name="T2" fmla="*/ 0 w 544"/>
                <a:gd name="T3" fmla="*/ 0 h 136"/>
                <a:gd name="T4" fmla="*/ 0 w 544"/>
                <a:gd name="T5" fmla="*/ 0 h 136"/>
                <a:gd name="T6" fmla="*/ 0 w 544"/>
                <a:gd name="T7" fmla="*/ 0 h 136"/>
                <a:gd name="T8" fmla="*/ 0 w 544"/>
                <a:gd name="T9" fmla="*/ 0 h 136"/>
                <a:gd name="T10" fmla="*/ 0 w 544"/>
                <a:gd name="T11" fmla="*/ 0 h 136"/>
                <a:gd name="T12" fmla="*/ 0 w 544"/>
                <a:gd name="T13" fmla="*/ 0 h 136"/>
                <a:gd name="T14" fmla="*/ 0 w 544"/>
                <a:gd name="T15" fmla="*/ 0 h 136"/>
                <a:gd name="T16" fmla="*/ 0 w 544"/>
                <a:gd name="T17" fmla="*/ 0 h 136"/>
                <a:gd name="T18" fmla="*/ 0 w 544"/>
                <a:gd name="T19" fmla="*/ 0 h 136"/>
                <a:gd name="T20" fmla="*/ 0 w 544"/>
                <a:gd name="T21" fmla="*/ 0 h 136"/>
                <a:gd name="T22" fmla="*/ 0 w 544"/>
                <a:gd name="T23" fmla="*/ 0 h 136"/>
                <a:gd name="T24" fmla="*/ 0 w 544"/>
                <a:gd name="T25" fmla="*/ 0 h 136"/>
                <a:gd name="T26" fmla="*/ 0 w 544"/>
                <a:gd name="T27" fmla="*/ 0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4"/>
                <a:gd name="T43" fmla="*/ 0 h 136"/>
                <a:gd name="T44" fmla="*/ 544 w 544"/>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4" h="136">
                  <a:moveTo>
                    <a:pt x="0" y="0"/>
                  </a:moveTo>
                  <a:lnTo>
                    <a:pt x="138" y="7"/>
                  </a:lnTo>
                  <a:lnTo>
                    <a:pt x="280" y="40"/>
                  </a:lnTo>
                  <a:lnTo>
                    <a:pt x="385" y="46"/>
                  </a:lnTo>
                  <a:lnTo>
                    <a:pt x="470" y="64"/>
                  </a:lnTo>
                  <a:lnTo>
                    <a:pt x="503" y="110"/>
                  </a:lnTo>
                  <a:lnTo>
                    <a:pt x="544" y="136"/>
                  </a:lnTo>
                  <a:lnTo>
                    <a:pt x="503" y="127"/>
                  </a:lnTo>
                  <a:lnTo>
                    <a:pt x="465" y="76"/>
                  </a:lnTo>
                  <a:lnTo>
                    <a:pt x="350" y="53"/>
                  </a:lnTo>
                  <a:lnTo>
                    <a:pt x="280" y="53"/>
                  </a:lnTo>
                  <a:lnTo>
                    <a:pt x="225" y="40"/>
                  </a:lnTo>
                  <a:lnTo>
                    <a:pt x="131" y="1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5" name="Freeform 109"/>
            <p:cNvSpPr>
              <a:spLocks/>
            </p:cNvSpPr>
            <p:nvPr/>
          </p:nvSpPr>
          <p:spPr bwMode="auto">
            <a:xfrm flipH="1">
              <a:off x="3868" y="2235"/>
              <a:ext cx="170" cy="179"/>
            </a:xfrm>
            <a:custGeom>
              <a:avLst/>
              <a:gdLst>
                <a:gd name="T0" fmla="*/ 0 w 472"/>
                <a:gd name="T1" fmla="*/ 0 h 520"/>
                <a:gd name="T2" fmla="*/ 0 w 472"/>
                <a:gd name="T3" fmla="*/ 0 h 520"/>
                <a:gd name="T4" fmla="*/ 0 w 472"/>
                <a:gd name="T5" fmla="*/ 0 h 520"/>
                <a:gd name="T6" fmla="*/ 0 w 472"/>
                <a:gd name="T7" fmla="*/ 0 h 520"/>
                <a:gd name="T8" fmla="*/ 0 w 472"/>
                <a:gd name="T9" fmla="*/ 0 h 520"/>
                <a:gd name="T10" fmla="*/ 0 w 472"/>
                <a:gd name="T11" fmla="*/ 0 h 520"/>
                <a:gd name="T12" fmla="*/ 0 w 472"/>
                <a:gd name="T13" fmla="*/ 0 h 520"/>
                <a:gd name="T14" fmla="*/ 0 w 472"/>
                <a:gd name="T15" fmla="*/ 0 h 520"/>
                <a:gd name="T16" fmla="*/ 0 w 472"/>
                <a:gd name="T17" fmla="*/ 0 h 520"/>
                <a:gd name="T18" fmla="*/ 0 w 472"/>
                <a:gd name="T19" fmla="*/ 0 h 520"/>
                <a:gd name="T20" fmla="*/ 0 w 472"/>
                <a:gd name="T21" fmla="*/ 0 h 520"/>
                <a:gd name="T22" fmla="*/ 0 w 472"/>
                <a:gd name="T23" fmla="*/ 0 h 520"/>
                <a:gd name="T24" fmla="*/ 0 w 472"/>
                <a:gd name="T25" fmla="*/ 0 h 520"/>
                <a:gd name="T26" fmla="*/ 0 w 472"/>
                <a:gd name="T27" fmla="*/ 0 h 520"/>
                <a:gd name="T28" fmla="*/ 0 w 472"/>
                <a:gd name="T29" fmla="*/ 0 h 520"/>
                <a:gd name="T30" fmla="*/ 0 w 472"/>
                <a:gd name="T31" fmla="*/ 0 h 520"/>
                <a:gd name="T32" fmla="*/ 0 w 472"/>
                <a:gd name="T33" fmla="*/ 0 h 520"/>
                <a:gd name="T34" fmla="*/ 0 w 472"/>
                <a:gd name="T35" fmla="*/ 0 h 520"/>
                <a:gd name="T36" fmla="*/ 0 w 472"/>
                <a:gd name="T37" fmla="*/ 0 h 520"/>
                <a:gd name="T38" fmla="*/ 0 w 472"/>
                <a:gd name="T39" fmla="*/ 0 h 520"/>
                <a:gd name="T40" fmla="*/ 0 w 472"/>
                <a:gd name="T41" fmla="*/ 0 h 520"/>
                <a:gd name="T42" fmla="*/ 0 w 472"/>
                <a:gd name="T43" fmla="*/ 0 h 520"/>
                <a:gd name="T44" fmla="*/ 0 w 472"/>
                <a:gd name="T45" fmla="*/ 0 h 520"/>
                <a:gd name="T46" fmla="*/ 0 w 472"/>
                <a:gd name="T47" fmla="*/ 0 h 520"/>
                <a:gd name="T48" fmla="*/ 0 w 472"/>
                <a:gd name="T49" fmla="*/ 0 h 520"/>
                <a:gd name="T50" fmla="*/ 0 w 472"/>
                <a:gd name="T51" fmla="*/ 0 h 520"/>
                <a:gd name="T52" fmla="*/ 0 w 472"/>
                <a:gd name="T53" fmla="*/ 0 h 520"/>
                <a:gd name="T54" fmla="*/ 0 w 472"/>
                <a:gd name="T55" fmla="*/ 0 h 520"/>
                <a:gd name="T56" fmla="*/ 0 w 472"/>
                <a:gd name="T57" fmla="*/ 0 h 520"/>
                <a:gd name="T58" fmla="*/ 0 w 472"/>
                <a:gd name="T59" fmla="*/ 0 h 520"/>
                <a:gd name="T60" fmla="*/ 0 w 472"/>
                <a:gd name="T61" fmla="*/ 0 h 520"/>
                <a:gd name="T62" fmla="*/ 0 w 472"/>
                <a:gd name="T63" fmla="*/ 0 h 520"/>
                <a:gd name="T64" fmla="*/ 0 w 472"/>
                <a:gd name="T65" fmla="*/ 0 h 520"/>
                <a:gd name="T66" fmla="*/ 0 w 472"/>
                <a:gd name="T67" fmla="*/ 0 h 520"/>
                <a:gd name="T68" fmla="*/ 0 w 472"/>
                <a:gd name="T69" fmla="*/ 0 h 520"/>
                <a:gd name="T70" fmla="*/ 0 w 472"/>
                <a:gd name="T71" fmla="*/ 0 h 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2"/>
                <a:gd name="T109" fmla="*/ 0 h 520"/>
                <a:gd name="T110" fmla="*/ 472 w 472"/>
                <a:gd name="T111" fmla="*/ 520 h 5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2" h="520">
                  <a:moveTo>
                    <a:pt x="318" y="17"/>
                  </a:moveTo>
                  <a:lnTo>
                    <a:pt x="359" y="47"/>
                  </a:lnTo>
                  <a:lnTo>
                    <a:pt x="381" y="84"/>
                  </a:lnTo>
                  <a:lnTo>
                    <a:pt x="402" y="124"/>
                  </a:lnTo>
                  <a:lnTo>
                    <a:pt x="414" y="144"/>
                  </a:lnTo>
                  <a:lnTo>
                    <a:pt x="414" y="167"/>
                  </a:lnTo>
                  <a:lnTo>
                    <a:pt x="404" y="193"/>
                  </a:lnTo>
                  <a:lnTo>
                    <a:pt x="424" y="214"/>
                  </a:lnTo>
                  <a:lnTo>
                    <a:pt x="456" y="270"/>
                  </a:lnTo>
                  <a:lnTo>
                    <a:pt x="472" y="300"/>
                  </a:lnTo>
                  <a:lnTo>
                    <a:pt x="472" y="310"/>
                  </a:lnTo>
                  <a:lnTo>
                    <a:pt x="469" y="320"/>
                  </a:lnTo>
                  <a:lnTo>
                    <a:pt x="455" y="323"/>
                  </a:lnTo>
                  <a:lnTo>
                    <a:pt x="434" y="324"/>
                  </a:lnTo>
                  <a:lnTo>
                    <a:pt x="423" y="328"/>
                  </a:lnTo>
                  <a:lnTo>
                    <a:pt x="424" y="351"/>
                  </a:lnTo>
                  <a:lnTo>
                    <a:pt x="430" y="377"/>
                  </a:lnTo>
                  <a:lnTo>
                    <a:pt x="418" y="392"/>
                  </a:lnTo>
                  <a:lnTo>
                    <a:pt x="422" y="411"/>
                  </a:lnTo>
                  <a:lnTo>
                    <a:pt x="412" y="424"/>
                  </a:lnTo>
                  <a:lnTo>
                    <a:pt x="403" y="458"/>
                  </a:lnTo>
                  <a:lnTo>
                    <a:pt x="388" y="469"/>
                  </a:lnTo>
                  <a:lnTo>
                    <a:pt x="366" y="469"/>
                  </a:lnTo>
                  <a:lnTo>
                    <a:pt x="335" y="463"/>
                  </a:lnTo>
                  <a:lnTo>
                    <a:pt x="302" y="458"/>
                  </a:lnTo>
                  <a:lnTo>
                    <a:pt x="305" y="520"/>
                  </a:lnTo>
                  <a:lnTo>
                    <a:pt x="54" y="438"/>
                  </a:lnTo>
                  <a:lnTo>
                    <a:pt x="74" y="390"/>
                  </a:lnTo>
                  <a:lnTo>
                    <a:pt x="69" y="353"/>
                  </a:lnTo>
                  <a:lnTo>
                    <a:pt x="0" y="283"/>
                  </a:lnTo>
                  <a:lnTo>
                    <a:pt x="0" y="99"/>
                  </a:lnTo>
                  <a:lnTo>
                    <a:pt x="46" y="49"/>
                  </a:lnTo>
                  <a:lnTo>
                    <a:pt x="105" y="22"/>
                  </a:lnTo>
                  <a:lnTo>
                    <a:pt x="166" y="0"/>
                  </a:lnTo>
                  <a:lnTo>
                    <a:pt x="246" y="11"/>
                  </a:lnTo>
                  <a:lnTo>
                    <a:pt x="318" y="1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9276" name="Freeform 110"/>
            <p:cNvSpPr>
              <a:spLocks/>
            </p:cNvSpPr>
            <p:nvPr/>
          </p:nvSpPr>
          <p:spPr bwMode="auto">
            <a:xfrm flipH="1">
              <a:off x="3878" y="2342"/>
              <a:ext cx="10" cy="2"/>
            </a:xfrm>
            <a:custGeom>
              <a:avLst/>
              <a:gdLst>
                <a:gd name="T0" fmla="*/ 0 w 26"/>
                <a:gd name="T1" fmla="*/ 0 h 5"/>
                <a:gd name="T2" fmla="*/ 0 w 26"/>
                <a:gd name="T3" fmla="*/ 0 h 5"/>
                <a:gd name="T4" fmla="*/ 0 w 26"/>
                <a:gd name="T5" fmla="*/ 0 h 5"/>
                <a:gd name="T6" fmla="*/ 0 w 26"/>
                <a:gd name="T7" fmla="*/ 0 h 5"/>
                <a:gd name="T8" fmla="*/ 0 w 26"/>
                <a:gd name="T9" fmla="*/ 0 h 5"/>
                <a:gd name="T10" fmla="*/ 0 w 26"/>
                <a:gd name="T11" fmla="*/ 0 h 5"/>
                <a:gd name="T12" fmla="*/ 0 w 26"/>
                <a:gd name="T13" fmla="*/ 0 h 5"/>
                <a:gd name="T14" fmla="*/ 0 60000 65536"/>
                <a:gd name="T15" fmla="*/ 0 60000 65536"/>
                <a:gd name="T16" fmla="*/ 0 60000 65536"/>
                <a:gd name="T17" fmla="*/ 0 60000 65536"/>
                <a:gd name="T18" fmla="*/ 0 60000 65536"/>
                <a:gd name="T19" fmla="*/ 0 60000 65536"/>
                <a:gd name="T20" fmla="*/ 0 60000 65536"/>
                <a:gd name="T21" fmla="*/ 0 w 26"/>
                <a:gd name="T22" fmla="*/ 0 h 5"/>
                <a:gd name="T23" fmla="*/ 26 w 2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5">
                  <a:moveTo>
                    <a:pt x="26" y="2"/>
                  </a:moveTo>
                  <a:lnTo>
                    <a:pt x="20" y="5"/>
                  </a:lnTo>
                  <a:lnTo>
                    <a:pt x="7" y="4"/>
                  </a:lnTo>
                  <a:lnTo>
                    <a:pt x="2" y="5"/>
                  </a:lnTo>
                  <a:lnTo>
                    <a:pt x="0" y="1"/>
                  </a:lnTo>
                  <a:lnTo>
                    <a:pt x="8" y="0"/>
                  </a:lnTo>
                  <a:lnTo>
                    <a:pt x="2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7" name="Freeform 111"/>
            <p:cNvSpPr>
              <a:spLocks/>
            </p:cNvSpPr>
            <p:nvPr/>
          </p:nvSpPr>
          <p:spPr bwMode="auto">
            <a:xfrm flipH="1">
              <a:off x="3888" y="2334"/>
              <a:ext cx="2" cy="8"/>
            </a:xfrm>
            <a:custGeom>
              <a:avLst/>
              <a:gdLst>
                <a:gd name="T0" fmla="*/ 0 w 10"/>
                <a:gd name="T1" fmla="*/ 0 h 19"/>
                <a:gd name="T2" fmla="*/ 0 w 10"/>
                <a:gd name="T3" fmla="*/ 0 h 19"/>
                <a:gd name="T4" fmla="*/ 0 w 10"/>
                <a:gd name="T5" fmla="*/ 0 h 19"/>
                <a:gd name="T6" fmla="*/ 0 w 10"/>
                <a:gd name="T7" fmla="*/ 0 h 19"/>
                <a:gd name="T8" fmla="*/ 0 w 10"/>
                <a:gd name="T9" fmla="*/ 0 h 19"/>
                <a:gd name="T10" fmla="*/ 0 w 10"/>
                <a:gd name="T11" fmla="*/ 0 h 19"/>
                <a:gd name="T12" fmla="*/ 0 w 10"/>
                <a:gd name="T13" fmla="*/ 0 h 19"/>
                <a:gd name="T14" fmla="*/ 0 60000 65536"/>
                <a:gd name="T15" fmla="*/ 0 60000 65536"/>
                <a:gd name="T16" fmla="*/ 0 60000 65536"/>
                <a:gd name="T17" fmla="*/ 0 60000 65536"/>
                <a:gd name="T18" fmla="*/ 0 60000 65536"/>
                <a:gd name="T19" fmla="*/ 0 60000 65536"/>
                <a:gd name="T20" fmla="*/ 0 60000 65536"/>
                <a:gd name="T21" fmla="*/ 0 w 10"/>
                <a:gd name="T22" fmla="*/ 0 h 19"/>
                <a:gd name="T23" fmla="*/ 10 w 10"/>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9">
                  <a:moveTo>
                    <a:pt x="10" y="0"/>
                  </a:moveTo>
                  <a:lnTo>
                    <a:pt x="3" y="5"/>
                  </a:lnTo>
                  <a:lnTo>
                    <a:pt x="3" y="10"/>
                  </a:lnTo>
                  <a:lnTo>
                    <a:pt x="2" y="19"/>
                  </a:lnTo>
                  <a:lnTo>
                    <a:pt x="0" y="7"/>
                  </a:lnTo>
                  <a:lnTo>
                    <a:pt x="0" y="1"/>
                  </a:lnTo>
                  <a:lnTo>
                    <a:pt x="1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8" name="Freeform 112"/>
            <p:cNvSpPr>
              <a:spLocks/>
            </p:cNvSpPr>
            <p:nvPr/>
          </p:nvSpPr>
          <p:spPr bwMode="auto">
            <a:xfrm flipH="1">
              <a:off x="3893" y="2312"/>
              <a:ext cx="5" cy="15"/>
            </a:xfrm>
            <a:custGeom>
              <a:avLst/>
              <a:gdLst>
                <a:gd name="T0" fmla="*/ 0 w 11"/>
                <a:gd name="T1" fmla="*/ 0 h 38"/>
                <a:gd name="T2" fmla="*/ 0 w 11"/>
                <a:gd name="T3" fmla="*/ 0 h 38"/>
                <a:gd name="T4" fmla="*/ 0 w 11"/>
                <a:gd name="T5" fmla="*/ 0 h 38"/>
                <a:gd name="T6" fmla="*/ 0 w 11"/>
                <a:gd name="T7" fmla="*/ 0 h 38"/>
                <a:gd name="T8" fmla="*/ 0 w 11"/>
                <a:gd name="T9" fmla="*/ 0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0" y="0"/>
                  </a:moveTo>
                  <a:lnTo>
                    <a:pt x="8" y="22"/>
                  </a:lnTo>
                  <a:lnTo>
                    <a:pt x="11" y="38"/>
                  </a:lnTo>
                  <a:lnTo>
                    <a:pt x="5" y="2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9" name="Freeform 113"/>
            <p:cNvSpPr>
              <a:spLocks/>
            </p:cNvSpPr>
            <p:nvPr/>
          </p:nvSpPr>
          <p:spPr bwMode="auto">
            <a:xfrm flipH="1">
              <a:off x="3898" y="2300"/>
              <a:ext cx="17" cy="10"/>
            </a:xfrm>
            <a:custGeom>
              <a:avLst/>
              <a:gdLst>
                <a:gd name="T0" fmla="*/ 0 w 50"/>
                <a:gd name="T1" fmla="*/ 0 h 32"/>
                <a:gd name="T2" fmla="*/ 0 w 50"/>
                <a:gd name="T3" fmla="*/ 0 h 32"/>
                <a:gd name="T4" fmla="*/ 0 w 50"/>
                <a:gd name="T5" fmla="*/ 0 h 32"/>
                <a:gd name="T6" fmla="*/ 0 w 50"/>
                <a:gd name="T7" fmla="*/ 0 h 32"/>
                <a:gd name="T8" fmla="*/ 0 w 50"/>
                <a:gd name="T9" fmla="*/ 0 h 32"/>
                <a:gd name="T10" fmla="*/ 0 w 50"/>
                <a:gd name="T11" fmla="*/ 0 h 32"/>
                <a:gd name="T12" fmla="*/ 0 w 50"/>
                <a:gd name="T13" fmla="*/ 0 h 32"/>
                <a:gd name="T14" fmla="*/ 0 w 50"/>
                <a:gd name="T15" fmla="*/ 0 h 32"/>
                <a:gd name="T16" fmla="*/ 0 w 50"/>
                <a:gd name="T17" fmla="*/ 0 h 32"/>
                <a:gd name="T18" fmla="*/ 0 w 50"/>
                <a:gd name="T19" fmla="*/ 0 h 32"/>
                <a:gd name="T20" fmla="*/ 0 w 50"/>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2"/>
                <a:gd name="T35" fmla="*/ 50 w 50"/>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2">
                  <a:moveTo>
                    <a:pt x="50" y="0"/>
                  </a:moveTo>
                  <a:lnTo>
                    <a:pt x="39" y="18"/>
                  </a:lnTo>
                  <a:lnTo>
                    <a:pt x="41" y="23"/>
                  </a:lnTo>
                  <a:lnTo>
                    <a:pt x="41" y="26"/>
                  </a:lnTo>
                  <a:lnTo>
                    <a:pt x="44" y="32"/>
                  </a:lnTo>
                  <a:lnTo>
                    <a:pt x="37" y="22"/>
                  </a:lnTo>
                  <a:lnTo>
                    <a:pt x="28" y="22"/>
                  </a:lnTo>
                  <a:lnTo>
                    <a:pt x="17" y="18"/>
                  </a:lnTo>
                  <a:lnTo>
                    <a:pt x="0" y="17"/>
                  </a:lnTo>
                  <a:lnTo>
                    <a:pt x="17" y="6"/>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0" name="Freeform 114"/>
            <p:cNvSpPr>
              <a:spLocks/>
            </p:cNvSpPr>
            <p:nvPr/>
          </p:nvSpPr>
          <p:spPr bwMode="auto">
            <a:xfrm flipH="1">
              <a:off x="3893" y="2283"/>
              <a:ext cx="30" cy="10"/>
            </a:xfrm>
            <a:custGeom>
              <a:avLst/>
              <a:gdLst>
                <a:gd name="T0" fmla="*/ 0 w 86"/>
                <a:gd name="T1" fmla="*/ 0 h 31"/>
                <a:gd name="T2" fmla="*/ 0 w 86"/>
                <a:gd name="T3" fmla="*/ 0 h 31"/>
                <a:gd name="T4" fmla="*/ 0 w 86"/>
                <a:gd name="T5" fmla="*/ 0 h 31"/>
                <a:gd name="T6" fmla="*/ 0 w 86"/>
                <a:gd name="T7" fmla="*/ 0 h 31"/>
                <a:gd name="T8" fmla="*/ 0 w 86"/>
                <a:gd name="T9" fmla="*/ 0 h 31"/>
                <a:gd name="T10" fmla="*/ 0 w 86"/>
                <a:gd name="T11" fmla="*/ 0 h 31"/>
                <a:gd name="T12" fmla="*/ 0 w 86"/>
                <a:gd name="T13" fmla="*/ 0 h 31"/>
                <a:gd name="T14" fmla="*/ 0 w 86"/>
                <a:gd name="T15" fmla="*/ 0 h 31"/>
                <a:gd name="T16" fmla="*/ 0 w 86"/>
                <a:gd name="T17" fmla="*/ 0 h 31"/>
                <a:gd name="T18" fmla="*/ 0 w 86"/>
                <a:gd name="T19" fmla="*/ 0 h 31"/>
                <a:gd name="T20" fmla="*/ 0 w 86"/>
                <a:gd name="T21" fmla="*/ 0 h 31"/>
                <a:gd name="T22" fmla="*/ 0 w 86"/>
                <a:gd name="T23" fmla="*/ 0 h 31"/>
                <a:gd name="T24" fmla="*/ 0 w 86"/>
                <a:gd name="T25" fmla="*/ 0 h 31"/>
                <a:gd name="T26" fmla="*/ 0 w 86"/>
                <a:gd name="T27" fmla="*/ 0 h 31"/>
                <a:gd name="T28" fmla="*/ 0 w 8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
                <a:gd name="T46" fmla="*/ 0 h 31"/>
                <a:gd name="T47" fmla="*/ 86 w 86"/>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 h="31">
                  <a:moveTo>
                    <a:pt x="86" y="15"/>
                  </a:moveTo>
                  <a:lnTo>
                    <a:pt x="82" y="27"/>
                  </a:lnTo>
                  <a:lnTo>
                    <a:pt x="73" y="31"/>
                  </a:lnTo>
                  <a:lnTo>
                    <a:pt x="59" y="22"/>
                  </a:lnTo>
                  <a:lnTo>
                    <a:pt x="42" y="15"/>
                  </a:lnTo>
                  <a:lnTo>
                    <a:pt x="14" y="15"/>
                  </a:lnTo>
                  <a:lnTo>
                    <a:pt x="0" y="16"/>
                  </a:lnTo>
                  <a:lnTo>
                    <a:pt x="22" y="8"/>
                  </a:lnTo>
                  <a:lnTo>
                    <a:pt x="37" y="4"/>
                  </a:lnTo>
                  <a:lnTo>
                    <a:pt x="35" y="0"/>
                  </a:lnTo>
                  <a:lnTo>
                    <a:pt x="50" y="6"/>
                  </a:lnTo>
                  <a:lnTo>
                    <a:pt x="48" y="2"/>
                  </a:lnTo>
                  <a:lnTo>
                    <a:pt x="60" y="8"/>
                  </a:lnTo>
                  <a:lnTo>
                    <a:pt x="71" y="8"/>
                  </a:lnTo>
                  <a:lnTo>
                    <a:pt x="86"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1" name="Freeform 115"/>
            <p:cNvSpPr>
              <a:spLocks/>
            </p:cNvSpPr>
            <p:nvPr/>
          </p:nvSpPr>
          <p:spPr bwMode="auto">
            <a:xfrm flipH="1">
              <a:off x="3963" y="2298"/>
              <a:ext cx="17" cy="34"/>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w 49"/>
                <a:gd name="T21" fmla="*/ 0 h 101"/>
                <a:gd name="T22" fmla="*/ 0 w 49"/>
                <a:gd name="T23" fmla="*/ 0 h 101"/>
                <a:gd name="T24" fmla="*/ 0 w 49"/>
                <a:gd name="T25" fmla="*/ 0 h 101"/>
                <a:gd name="T26" fmla="*/ 0 w 49"/>
                <a:gd name="T27" fmla="*/ 0 h 101"/>
                <a:gd name="T28" fmla="*/ 0 w 49"/>
                <a:gd name="T29" fmla="*/ 0 h 101"/>
                <a:gd name="T30" fmla="*/ 0 w 49"/>
                <a:gd name="T31" fmla="*/ 0 h 101"/>
                <a:gd name="T32" fmla="*/ 0 w 49"/>
                <a:gd name="T33" fmla="*/ 0 h 101"/>
                <a:gd name="T34" fmla="*/ 0 w 49"/>
                <a:gd name="T35" fmla="*/ 0 h 101"/>
                <a:gd name="T36" fmla="*/ 0 w 49"/>
                <a:gd name="T37" fmla="*/ 0 h 101"/>
                <a:gd name="T38" fmla="*/ 0 w 49"/>
                <a:gd name="T39" fmla="*/ 0 h 101"/>
                <a:gd name="T40" fmla="*/ 0 w 49"/>
                <a:gd name="T41" fmla="*/ 0 h 101"/>
                <a:gd name="T42" fmla="*/ 0 w 49"/>
                <a:gd name="T43" fmla="*/ 0 h 101"/>
                <a:gd name="T44" fmla="*/ 0 w 49"/>
                <a:gd name="T45" fmla="*/ 0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
                <a:gd name="T70" fmla="*/ 0 h 101"/>
                <a:gd name="T71" fmla="*/ 49 w 49"/>
                <a:gd name="T72" fmla="*/ 101 h 1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 h="101">
                  <a:moveTo>
                    <a:pt x="49" y="19"/>
                  </a:moveTo>
                  <a:lnTo>
                    <a:pt x="34" y="7"/>
                  </a:lnTo>
                  <a:lnTo>
                    <a:pt x="16" y="10"/>
                  </a:lnTo>
                  <a:lnTo>
                    <a:pt x="7" y="27"/>
                  </a:lnTo>
                  <a:lnTo>
                    <a:pt x="5" y="50"/>
                  </a:lnTo>
                  <a:lnTo>
                    <a:pt x="7" y="68"/>
                  </a:lnTo>
                  <a:lnTo>
                    <a:pt x="13" y="82"/>
                  </a:lnTo>
                  <a:lnTo>
                    <a:pt x="21" y="59"/>
                  </a:lnTo>
                  <a:lnTo>
                    <a:pt x="30" y="47"/>
                  </a:lnTo>
                  <a:lnTo>
                    <a:pt x="46" y="38"/>
                  </a:lnTo>
                  <a:lnTo>
                    <a:pt x="33" y="56"/>
                  </a:lnTo>
                  <a:lnTo>
                    <a:pt x="19" y="72"/>
                  </a:lnTo>
                  <a:lnTo>
                    <a:pt x="18" y="86"/>
                  </a:lnTo>
                  <a:lnTo>
                    <a:pt x="24" y="99"/>
                  </a:lnTo>
                  <a:lnTo>
                    <a:pt x="32" y="101"/>
                  </a:lnTo>
                  <a:lnTo>
                    <a:pt x="12" y="96"/>
                  </a:lnTo>
                  <a:lnTo>
                    <a:pt x="1" y="75"/>
                  </a:lnTo>
                  <a:lnTo>
                    <a:pt x="0" y="47"/>
                  </a:lnTo>
                  <a:lnTo>
                    <a:pt x="1" y="22"/>
                  </a:lnTo>
                  <a:lnTo>
                    <a:pt x="13" y="5"/>
                  </a:lnTo>
                  <a:lnTo>
                    <a:pt x="28" y="0"/>
                  </a:lnTo>
                  <a:lnTo>
                    <a:pt x="42" y="3"/>
                  </a:lnTo>
                  <a:lnTo>
                    <a:pt x="49" y="1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2" name="Freeform 116"/>
            <p:cNvSpPr>
              <a:spLocks/>
            </p:cNvSpPr>
            <p:nvPr/>
          </p:nvSpPr>
          <p:spPr bwMode="auto">
            <a:xfrm flipH="1">
              <a:off x="3958" y="2293"/>
              <a:ext cx="27" cy="46"/>
            </a:xfrm>
            <a:custGeom>
              <a:avLst/>
              <a:gdLst>
                <a:gd name="T0" fmla="*/ 0 w 82"/>
                <a:gd name="T1" fmla="*/ 0 h 137"/>
                <a:gd name="T2" fmla="*/ 0 w 82"/>
                <a:gd name="T3" fmla="*/ 0 h 137"/>
                <a:gd name="T4" fmla="*/ 0 w 82"/>
                <a:gd name="T5" fmla="*/ 0 h 137"/>
                <a:gd name="T6" fmla="*/ 0 w 82"/>
                <a:gd name="T7" fmla="*/ 0 h 137"/>
                <a:gd name="T8" fmla="*/ 0 w 82"/>
                <a:gd name="T9" fmla="*/ 0 h 137"/>
                <a:gd name="T10" fmla="*/ 0 w 82"/>
                <a:gd name="T11" fmla="*/ 0 h 137"/>
                <a:gd name="T12" fmla="*/ 0 w 82"/>
                <a:gd name="T13" fmla="*/ 0 h 137"/>
                <a:gd name="T14" fmla="*/ 0 w 82"/>
                <a:gd name="T15" fmla="*/ 0 h 137"/>
                <a:gd name="T16" fmla="*/ 0 w 82"/>
                <a:gd name="T17" fmla="*/ 0 h 137"/>
                <a:gd name="T18" fmla="*/ 0 w 82"/>
                <a:gd name="T19" fmla="*/ 0 h 137"/>
                <a:gd name="T20" fmla="*/ 0 w 82"/>
                <a:gd name="T21" fmla="*/ 0 h 137"/>
                <a:gd name="T22" fmla="*/ 0 w 82"/>
                <a:gd name="T23" fmla="*/ 0 h 137"/>
                <a:gd name="T24" fmla="*/ 0 w 82"/>
                <a:gd name="T25" fmla="*/ 0 h 137"/>
                <a:gd name="T26" fmla="*/ 0 w 82"/>
                <a:gd name="T27" fmla="*/ 0 h 137"/>
                <a:gd name="T28" fmla="*/ 0 w 82"/>
                <a:gd name="T29" fmla="*/ 0 h 137"/>
                <a:gd name="T30" fmla="*/ 0 w 82"/>
                <a:gd name="T31" fmla="*/ 0 h 137"/>
                <a:gd name="T32" fmla="*/ 0 w 82"/>
                <a:gd name="T33" fmla="*/ 0 h 137"/>
                <a:gd name="T34" fmla="*/ 0 w 82"/>
                <a:gd name="T35" fmla="*/ 0 h 137"/>
                <a:gd name="T36" fmla="*/ 0 w 82"/>
                <a:gd name="T37" fmla="*/ 0 h 137"/>
                <a:gd name="T38" fmla="*/ 0 w 82"/>
                <a:gd name="T39" fmla="*/ 0 h 137"/>
                <a:gd name="T40" fmla="*/ 0 w 82"/>
                <a:gd name="T41" fmla="*/ 0 h 137"/>
                <a:gd name="T42" fmla="*/ 0 w 82"/>
                <a:gd name="T43" fmla="*/ 0 h 137"/>
                <a:gd name="T44" fmla="*/ 0 w 82"/>
                <a:gd name="T45" fmla="*/ 0 h 137"/>
                <a:gd name="T46" fmla="*/ 0 w 82"/>
                <a:gd name="T47" fmla="*/ 0 h 137"/>
                <a:gd name="T48" fmla="*/ 0 w 82"/>
                <a:gd name="T49" fmla="*/ 0 h 137"/>
                <a:gd name="T50" fmla="*/ 0 w 82"/>
                <a:gd name="T51" fmla="*/ 0 h 137"/>
                <a:gd name="T52" fmla="*/ 0 w 82"/>
                <a:gd name="T53" fmla="*/ 0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2"/>
                <a:gd name="T82" fmla="*/ 0 h 137"/>
                <a:gd name="T83" fmla="*/ 82 w 82"/>
                <a:gd name="T84" fmla="*/ 137 h 1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2" h="137">
                  <a:moveTo>
                    <a:pt x="82" y="33"/>
                  </a:moveTo>
                  <a:lnTo>
                    <a:pt x="68" y="11"/>
                  </a:lnTo>
                  <a:lnTo>
                    <a:pt x="48" y="6"/>
                  </a:lnTo>
                  <a:lnTo>
                    <a:pt x="22" y="10"/>
                  </a:lnTo>
                  <a:lnTo>
                    <a:pt x="12" y="22"/>
                  </a:lnTo>
                  <a:lnTo>
                    <a:pt x="6" y="43"/>
                  </a:lnTo>
                  <a:lnTo>
                    <a:pt x="6" y="59"/>
                  </a:lnTo>
                  <a:lnTo>
                    <a:pt x="10" y="70"/>
                  </a:lnTo>
                  <a:lnTo>
                    <a:pt x="10" y="88"/>
                  </a:lnTo>
                  <a:lnTo>
                    <a:pt x="13" y="107"/>
                  </a:lnTo>
                  <a:lnTo>
                    <a:pt x="31" y="127"/>
                  </a:lnTo>
                  <a:lnTo>
                    <a:pt x="42" y="127"/>
                  </a:lnTo>
                  <a:lnTo>
                    <a:pt x="56" y="127"/>
                  </a:lnTo>
                  <a:lnTo>
                    <a:pt x="56" y="129"/>
                  </a:lnTo>
                  <a:lnTo>
                    <a:pt x="46" y="137"/>
                  </a:lnTo>
                  <a:lnTo>
                    <a:pt x="33" y="135"/>
                  </a:lnTo>
                  <a:lnTo>
                    <a:pt x="18" y="129"/>
                  </a:lnTo>
                  <a:lnTo>
                    <a:pt x="5" y="108"/>
                  </a:lnTo>
                  <a:lnTo>
                    <a:pt x="4" y="76"/>
                  </a:lnTo>
                  <a:lnTo>
                    <a:pt x="0" y="55"/>
                  </a:lnTo>
                  <a:lnTo>
                    <a:pt x="0" y="36"/>
                  </a:lnTo>
                  <a:lnTo>
                    <a:pt x="8" y="20"/>
                  </a:lnTo>
                  <a:lnTo>
                    <a:pt x="16" y="6"/>
                  </a:lnTo>
                  <a:lnTo>
                    <a:pt x="38" y="0"/>
                  </a:lnTo>
                  <a:lnTo>
                    <a:pt x="68" y="4"/>
                  </a:lnTo>
                  <a:lnTo>
                    <a:pt x="80" y="11"/>
                  </a:lnTo>
                  <a:lnTo>
                    <a:pt x="82"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3" name="Freeform 117"/>
            <p:cNvSpPr>
              <a:spLocks/>
            </p:cNvSpPr>
            <p:nvPr/>
          </p:nvSpPr>
          <p:spPr bwMode="auto">
            <a:xfrm flipH="1">
              <a:off x="3943" y="2344"/>
              <a:ext cx="25" cy="39"/>
            </a:xfrm>
            <a:custGeom>
              <a:avLst/>
              <a:gdLst>
                <a:gd name="T0" fmla="*/ 0 w 74"/>
                <a:gd name="T1" fmla="*/ 0 h 115"/>
                <a:gd name="T2" fmla="*/ 0 w 74"/>
                <a:gd name="T3" fmla="*/ 0 h 115"/>
                <a:gd name="T4" fmla="*/ 0 w 74"/>
                <a:gd name="T5" fmla="*/ 0 h 115"/>
                <a:gd name="T6" fmla="*/ 0 w 74"/>
                <a:gd name="T7" fmla="*/ 0 h 115"/>
                <a:gd name="T8" fmla="*/ 0 w 74"/>
                <a:gd name="T9" fmla="*/ 0 h 115"/>
                <a:gd name="T10" fmla="*/ 0 w 74"/>
                <a:gd name="T11" fmla="*/ 0 h 115"/>
                <a:gd name="T12" fmla="*/ 0 w 74"/>
                <a:gd name="T13" fmla="*/ 0 h 115"/>
                <a:gd name="T14" fmla="*/ 0 w 74"/>
                <a:gd name="T15" fmla="*/ 0 h 115"/>
                <a:gd name="T16" fmla="*/ 0 w 74"/>
                <a:gd name="T17" fmla="*/ 0 h 115"/>
                <a:gd name="T18" fmla="*/ 0 w 7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15"/>
                <a:gd name="T32" fmla="*/ 74 w 74"/>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15">
                  <a:moveTo>
                    <a:pt x="0" y="0"/>
                  </a:moveTo>
                  <a:lnTo>
                    <a:pt x="9" y="25"/>
                  </a:lnTo>
                  <a:lnTo>
                    <a:pt x="24" y="51"/>
                  </a:lnTo>
                  <a:lnTo>
                    <a:pt x="41" y="75"/>
                  </a:lnTo>
                  <a:lnTo>
                    <a:pt x="63" y="105"/>
                  </a:lnTo>
                  <a:lnTo>
                    <a:pt x="74" y="115"/>
                  </a:lnTo>
                  <a:lnTo>
                    <a:pt x="49" y="101"/>
                  </a:lnTo>
                  <a:lnTo>
                    <a:pt x="30" y="74"/>
                  </a:lnTo>
                  <a:lnTo>
                    <a:pt x="11"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4" name="Freeform 118"/>
            <p:cNvSpPr>
              <a:spLocks/>
            </p:cNvSpPr>
            <p:nvPr/>
          </p:nvSpPr>
          <p:spPr bwMode="auto">
            <a:xfrm flipH="1">
              <a:off x="3898" y="2208"/>
              <a:ext cx="152" cy="151"/>
            </a:xfrm>
            <a:custGeom>
              <a:avLst/>
              <a:gdLst>
                <a:gd name="T0" fmla="*/ 0 w 427"/>
                <a:gd name="T1" fmla="*/ 0 h 431"/>
                <a:gd name="T2" fmla="*/ 0 w 427"/>
                <a:gd name="T3" fmla="*/ 0 h 431"/>
                <a:gd name="T4" fmla="*/ 0 w 427"/>
                <a:gd name="T5" fmla="*/ 0 h 431"/>
                <a:gd name="T6" fmla="*/ 0 w 427"/>
                <a:gd name="T7" fmla="*/ 0 h 431"/>
                <a:gd name="T8" fmla="*/ 0 w 427"/>
                <a:gd name="T9" fmla="*/ 0 h 431"/>
                <a:gd name="T10" fmla="*/ 0 w 427"/>
                <a:gd name="T11" fmla="*/ 0 h 431"/>
                <a:gd name="T12" fmla="*/ 0 w 427"/>
                <a:gd name="T13" fmla="*/ 0 h 431"/>
                <a:gd name="T14" fmla="*/ 0 w 427"/>
                <a:gd name="T15" fmla="*/ 0 h 431"/>
                <a:gd name="T16" fmla="*/ 0 w 427"/>
                <a:gd name="T17" fmla="*/ 0 h 431"/>
                <a:gd name="T18" fmla="*/ 0 w 427"/>
                <a:gd name="T19" fmla="*/ 0 h 431"/>
                <a:gd name="T20" fmla="*/ 0 w 427"/>
                <a:gd name="T21" fmla="*/ 0 h 431"/>
                <a:gd name="T22" fmla="*/ 0 w 427"/>
                <a:gd name="T23" fmla="*/ 0 h 431"/>
                <a:gd name="T24" fmla="*/ 0 w 427"/>
                <a:gd name="T25" fmla="*/ 0 h 431"/>
                <a:gd name="T26" fmla="*/ 0 w 427"/>
                <a:gd name="T27" fmla="*/ 0 h 431"/>
                <a:gd name="T28" fmla="*/ 0 w 427"/>
                <a:gd name="T29" fmla="*/ 0 h 431"/>
                <a:gd name="T30" fmla="*/ 0 w 427"/>
                <a:gd name="T31" fmla="*/ 0 h 431"/>
                <a:gd name="T32" fmla="*/ 0 w 427"/>
                <a:gd name="T33" fmla="*/ 0 h 431"/>
                <a:gd name="T34" fmla="*/ 0 w 427"/>
                <a:gd name="T35" fmla="*/ 0 h 431"/>
                <a:gd name="T36" fmla="*/ 0 w 427"/>
                <a:gd name="T37" fmla="*/ 0 h 431"/>
                <a:gd name="T38" fmla="*/ 0 w 427"/>
                <a:gd name="T39" fmla="*/ 0 h 431"/>
                <a:gd name="T40" fmla="*/ 0 w 427"/>
                <a:gd name="T41" fmla="*/ 0 h 431"/>
                <a:gd name="T42" fmla="*/ 0 w 427"/>
                <a:gd name="T43" fmla="*/ 0 h 431"/>
                <a:gd name="T44" fmla="*/ 0 w 427"/>
                <a:gd name="T45" fmla="*/ 0 h 431"/>
                <a:gd name="T46" fmla="*/ 0 w 427"/>
                <a:gd name="T47" fmla="*/ 0 h 431"/>
                <a:gd name="T48" fmla="*/ 0 w 427"/>
                <a:gd name="T49" fmla="*/ 0 h 431"/>
                <a:gd name="T50" fmla="*/ 0 w 427"/>
                <a:gd name="T51" fmla="*/ 0 h 431"/>
                <a:gd name="T52" fmla="*/ 0 w 427"/>
                <a:gd name="T53" fmla="*/ 0 h 431"/>
                <a:gd name="T54" fmla="*/ 0 w 427"/>
                <a:gd name="T55" fmla="*/ 0 h 431"/>
                <a:gd name="T56" fmla="*/ 0 w 427"/>
                <a:gd name="T57" fmla="*/ 0 h 431"/>
                <a:gd name="T58" fmla="*/ 0 w 427"/>
                <a:gd name="T59" fmla="*/ 0 h 431"/>
                <a:gd name="T60" fmla="*/ 0 w 427"/>
                <a:gd name="T61" fmla="*/ 0 h 431"/>
                <a:gd name="T62" fmla="*/ 0 w 427"/>
                <a:gd name="T63" fmla="*/ 0 h 431"/>
                <a:gd name="T64" fmla="*/ 0 w 427"/>
                <a:gd name="T65" fmla="*/ 0 h 431"/>
                <a:gd name="T66" fmla="*/ 0 w 427"/>
                <a:gd name="T67" fmla="*/ 0 h 431"/>
                <a:gd name="T68" fmla="*/ 0 w 427"/>
                <a:gd name="T69" fmla="*/ 0 h 431"/>
                <a:gd name="T70" fmla="*/ 0 w 427"/>
                <a:gd name="T71" fmla="*/ 0 h 431"/>
                <a:gd name="T72" fmla="*/ 0 w 427"/>
                <a:gd name="T73" fmla="*/ 0 h 431"/>
                <a:gd name="T74" fmla="*/ 0 w 427"/>
                <a:gd name="T75" fmla="*/ 0 h 4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7"/>
                <a:gd name="T115" fmla="*/ 0 h 431"/>
                <a:gd name="T116" fmla="*/ 427 w 427"/>
                <a:gd name="T117" fmla="*/ 431 h 4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7" h="431">
                  <a:moveTo>
                    <a:pt x="393" y="124"/>
                  </a:moveTo>
                  <a:lnTo>
                    <a:pt x="328" y="114"/>
                  </a:lnTo>
                  <a:lnTo>
                    <a:pt x="285" y="120"/>
                  </a:lnTo>
                  <a:lnTo>
                    <a:pt x="259" y="150"/>
                  </a:lnTo>
                  <a:lnTo>
                    <a:pt x="275" y="187"/>
                  </a:lnTo>
                  <a:lnTo>
                    <a:pt x="295" y="201"/>
                  </a:lnTo>
                  <a:lnTo>
                    <a:pt x="301" y="235"/>
                  </a:lnTo>
                  <a:lnTo>
                    <a:pt x="289" y="258"/>
                  </a:lnTo>
                  <a:lnTo>
                    <a:pt x="299" y="292"/>
                  </a:lnTo>
                  <a:lnTo>
                    <a:pt x="273" y="292"/>
                  </a:lnTo>
                  <a:lnTo>
                    <a:pt x="266" y="253"/>
                  </a:lnTo>
                  <a:lnTo>
                    <a:pt x="249" y="235"/>
                  </a:lnTo>
                  <a:lnTo>
                    <a:pt x="217" y="235"/>
                  </a:lnTo>
                  <a:lnTo>
                    <a:pt x="186" y="244"/>
                  </a:lnTo>
                  <a:lnTo>
                    <a:pt x="176" y="270"/>
                  </a:lnTo>
                  <a:lnTo>
                    <a:pt x="172" y="306"/>
                  </a:lnTo>
                  <a:lnTo>
                    <a:pt x="176" y="332"/>
                  </a:lnTo>
                  <a:lnTo>
                    <a:pt x="176" y="351"/>
                  </a:lnTo>
                  <a:lnTo>
                    <a:pt x="174" y="374"/>
                  </a:lnTo>
                  <a:lnTo>
                    <a:pt x="154" y="394"/>
                  </a:lnTo>
                  <a:lnTo>
                    <a:pt x="139" y="406"/>
                  </a:lnTo>
                  <a:lnTo>
                    <a:pt x="103" y="431"/>
                  </a:lnTo>
                  <a:lnTo>
                    <a:pt x="33" y="358"/>
                  </a:lnTo>
                  <a:lnTo>
                    <a:pt x="12" y="300"/>
                  </a:lnTo>
                  <a:lnTo>
                    <a:pt x="4" y="206"/>
                  </a:lnTo>
                  <a:lnTo>
                    <a:pt x="0" y="138"/>
                  </a:lnTo>
                  <a:lnTo>
                    <a:pt x="8" y="74"/>
                  </a:lnTo>
                  <a:lnTo>
                    <a:pt x="27" y="38"/>
                  </a:lnTo>
                  <a:lnTo>
                    <a:pt x="69" y="13"/>
                  </a:lnTo>
                  <a:lnTo>
                    <a:pt x="108" y="6"/>
                  </a:lnTo>
                  <a:lnTo>
                    <a:pt x="182" y="0"/>
                  </a:lnTo>
                  <a:lnTo>
                    <a:pt x="255" y="4"/>
                  </a:lnTo>
                  <a:lnTo>
                    <a:pt x="345" y="19"/>
                  </a:lnTo>
                  <a:lnTo>
                    <a:pt x="386" y="40"/>
                  </a:lnTo>
                  <a:lnTo>
                    <a:pt x="406" y="60"/>
                  </a:lnTo>
                  <a:lnTo>
                    <a:pt x="427" y="91"/>
                  </a:lnTo>
                  <a:lnTo>
                    <a:pt x="423" y="107"/>
                  </a:lnTo>
                  <a:lnTo>
                    <a:pt x="393" y="1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5" name="Freeform 119"/>
            <p:cNvSpPr>
              <a:spLocks/>
            </p:cNvSpPr>
            <p:nvPr/>
          </p:nvSpPr>
          <p:spPr bwMode="auto">
            <a:xfrm flipH="1">
              <a:off x="3903" y="2210"/>
              <a:ext cx="145" cy="144"/>
            </a:xfrm>
            <a:custGeom>
              <a:avLst/>
              <a:gdLst>
                <a:gd name="T0" fmla="*/ 0 w 405"/>
                <a:gd name="T1" fmla="*/ 0 h 413"/>
                <a:gd name="T2" fmla="*/ 0 w 405"/>
                <a:gd name="T3" fmla="*/ 0 h 413"/>
                <a:gd name="T4" fmla="*/ 0 w 405"/>
                <a:gd name="T5" fmla="*/ 0 h 413"/>
                <a:gd name="T6" fmla="*/ 0 w 405"/>
                <a:gd name="T7" fmla="*/ 0 h 413"/>
                <a:gd name="T8" fmla="*/ 0 w 405"/>
                <a:gd name="T9" fmla="*/ 0 h 413"/>
                <a:gd name="T10" fmla="*/ 0 w 405"/>
                <a:gd name="T11" fmla="*/ 0 h 413"/>
                <a:gd name="T12" fmla="*/ 0 w 405"/>
                <a:gd name="T13" fmla="*/ 0 h 413"/>
                <a:gd name="T14" fmla="*/ 0 w 405"/>
                <a:gd name="T15" fmla="*/ 0 h 413"/>
                <a:gd name="T16" fmla="*/ 0 w 405"/>
                <a:gd name="T17" fmla="*/ 0 h 413"/>
                <a:gd name="T18" fmla="*/ 0 w 405"/>
                <a:gd name="T19" fmla="*/ 0 h 413"/>
                <a:gd name="T20" fmla="*/ 0 w 405"/>
                <a:gd name="T21" fmla="*/ 0 h 413"/>
                <a:gd name="T22" fmla="*/ 0 w 405"/>
                <a:gd name="T23" fmla="*/ 0 h 413"/>
                <a:gd name="T24" fmla="*/ 0 w 405"/>
                <a:gd name="T25" fmla="*/ 0 h 413"/>
                <a:gd name="T26" fmla="*/ 0 w 405"/>
                <a:gd name="T27" fmla="*/ 0 h 413"/>
                <a:gd name="T28" fmla="*/ 0 w 405"/>
                <a:gd name="T29" fmla="*/ 0 h 413"/>
                <a:gd name="T30" fmla="*/ 0 w 405"/>
                <a:gd name="T31" fmla="*/ 0 h 413"/>
                <a:gd name="T32" fmla="*/ 0 w 405"/>
                <a:gd name="T33" fmla="*/ 0 h 413"/>
                <a:gd name="T34" fmla="*/ 0 w 405"/>
                <a:gd name="T35" fmla="*/ 0 h 413"/>
                <a:gd name="T36" fmla="*/ 0 w 405"/>
                <a:gd name="T37" fmla="*/ 0 h 413"/>
                <a:gd name="T38" fmla="*/ 0 w 405"/>
                <a:gd name="T39" fmla="*/ 0 h 413"/>
                <a:gd name="T40" fmla="*/ 0 w 405"/>
                <a:gd name="T41" fmla="*/ 0 h 413"/>
                <a:gd name="T42" fmla="*/ 0 w 405"/>
                <a:gd name="T43" fmla="*/ 0 h 413"/>
                <a:gd name="T44" fmla="*/ 0 w 405"/>
                <a:gd name="T45" fmla="*/ 0 h 413"/>
                <a:gd name="T46" fmla="*/ 0 w 405"/>
                <a:gd name="T47" fmla="*/ 0 h 413"/>
                <a:gd name="T48" fmla="*/ 0 w 405"/>
                <a:gd name="T49" fmla="*/ 0 h 413"/>
                <a:gd name="T50" fmla="*/ 0 w 405"/>
                <a:gd name="T51" fmla="*/ 0 h 413"/>
                <a:gd name="T52" fmla="*/ 0 w 405"/>
                <a:gd name="T53" fmla="*/ 0 h 413"/>
                <a:gd name="T54" fmla="*/ 0 w 405"/>
                <a:gd name="T55" fmla="*/ 0 h 413"/>
                <a:gd name="T56" fmla="*/ 0 w 405"/>
                <a:gd name="T57" fmla="*/ 0 h 413"/>
                <a:gd name="T58" fmla="*/ 0 w 405"/>
                <a:gd name="T59" fmla="*/ 0 h 413"/>
                <a:gd name="T60" fmla="*/ 0 w 405"/>
                <a:gd name="T61" fmla="*/ 0 h 413"/>
                <a:gd name="T62" fmla="*/ 0 w 405"/>
                <a:gd name="T63" fmla="*/ 0 h 413"/>
                <a:gd name="T64" fmla="*/ 0 w 405"/>
                <a:gd name="T65" fmla="*/ 0 h 413"/>
                <a:gd name="T66" fmla="*/ 0 w 405"/>
                <a:gd name="T67" fmla="*/ 0 h 413"/>
                <a:gd name="T68" fmla="*/ 0 w 405"/>
                <a:gd name="T69" fmla="*/ 0 h 413"/>
                <a:gd name="T70" fmla="*/ 0 w 405"/>
                <a:gd name="T71" fmla="*/ 0 h 413"/>
                <a:gd name="T72" fmla="*/ 0 w 405"/>
                <a:gd name="T73" fmla="*/ 0 h 413"/>
                <a:gd name="T74" fmla="*/ 0 w 405"/>
                <a:gd name="T75" fmla="*/ 0 h 413"/>
                <a:gd name="T76" fmla="*/ 0 w 405"/>
                <a:gd name="T77" fmla="*/ 0 h 413"/>
                <a:gd name="T78" fmla="*/ 0 w 405"/>
                <a:gd name="T79" fmla="*/ 0 h 413"/>
                <a:gd name="T80" fmla="*/ 0 w 405"/>
                <a:gd name="T81" fmla="*/ 0 h 413"/>
                <a:gd name="T82" fmla="*/ 0 w 405"/>
                <a:gd name="T83" fmla="*/ 0 h 413"/>
                <a:gd name="T84" fmla="*/ 0 w 405"/>
                <a:gd name="T85" fmla="*/ 0 h 413"/>
                <a:gd name="T86" fmla="*/ 0 w 405"/>
                <a:gd name="T87" fmla="*/ 0 h 4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5"/>
                <a:gd name="T133" fmla="*/ 0 h 413"/>
                <a:gd name="T134" fmla="*/ 405 w 405"/>
                <a:gd name="T135" fmla="*/ 413 h 41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5" h="413">
                  <a:moveTo>
                    <a:pt x="338" y="26"/>
                  </a:moveTo>
                  <a:lnTo>
                    <a:pt x="373" y="40"/>
                  </a:lnTo>
                  <a:lnTo>
                    <a:pt x="389" y="63"/>
                  </a:lnTo>
                  <a:lnTo>
                    <a:pt x="398" y="77"/>
                  </a:lnTo>
                  <a:lnTo>
                    <a:pt x="405" y="88"/>
                  </a:lnTo>
                  <a:lnTo>
                    <a:pt x="396" y="97"/>
                  </a:lnTo>
                  <a:lnTo>
                    <a:pt x="379" y="108"/>
                  </a:lnTo>
                  <a:lnTo>
                    <a:pt x="335" y="101"/>
                  </a:lnTo>
                  <a:lnTo>
                    <a:pt x="303" y="101"/>
                  </a:lnTo>
                  <a:lnTo>
                    <a:pt x="281" y="90"/>
                  </a:lnTo>
                  <a:lnTo>
                    <a:pt x="249" y="83"/>
                  </a:lnTo>
                  <a:lnTo>
                    <a:pt x="220" y="81"/>
                  </a:lnTo>
                  <a:lnTo>
                    <a:pt x="186" y="83"/>
                  </a:lnTo>
                  <a:lnTo>
                    <a:pt x="235" y="88"/>
                  </a:lnTo>
                  <a:lnTo>
                    <a:pt x="260" y="94"/>
                  </a:lnTo>
                  <a:lnTo>
                    <a:pt x="277" y="101"/>
                  </a:lnTo>
                  <a:lnTo>
                    <a:pt x="281" y="104"/>
                  </a:lnTo>
                  <a:lnTo>
                    <a:pt x="269" y="108"/>
                  </a:lnTo>
                  <a:lnTo>
                    <a:pt x="260" y="118"/>
                  </a:lnTo>
                  <a:lnTo>
                    <a:pt x="242" y="108"/>
                  </a:lnTo>
                  <a:lnTo>
                    <a:pt x="228" y="105"/>
                  </a:lnTo>
                  <a:lnTo>
                    <a:pt x="199" y="99"/>
                  </a:lnTo>
                  <a:lnTo>
                    <a:pt x="189" y="99"/>
                  </a:lnTo>
                  <a:lnTo>
                    <a:pt x="219" y="110"/>
                  </a:lnTo>
                  <a:lnTo>
                    <a:pt x="240" y="120"/>
                  </a:lnTo>
                  <a:lnTo>
                    <a:pt x="253" y="128"/>
                  </a:lnTo>
                  <a:lnTo>
                    <a:pt x="242" y="138"/>
                  </a:lnTo>
                  <a:lnTo>
                    <a:pt x="219" y="130"/>
                  </a:lnTo>
                  <a:lnTo>
                    <a:pt x="199" y="126"/>
                  </a:lnTo>
                  <a:lnTo>
                    <a:pt x="235" y="144"/>
                  </a:lnTo>
                  <a:lnTo>
                    <a:pt x="247" y="153"/>
                  </a:lnTo>
                  <a:lnTo>
                    <a:pt x="251" y="170"/>
                  </a:lnTo>
                  <a:lnTo>
                    <a:pt x="258" y="179"/>
                  </a:lnTo>
                  <a:lnTo>
                    <a:pt x="235" y="168"/>
                  </a:lnTo>
                  <a:lnTo>
                    <a:pt x="215" y="165"/>
                  </a:lnTo>
                  <a:lnTo>
                    <a:pt x="182" y="163"/>
                  </a:lnTo>
                  <a:lnTo>
                    <a:pt x="231" y="177"/>
                  </a:lnTo>
                  <a:lnTo>
                    <a:pt x="261" y="189"/>
                  </a:lnTo>
                  <a:lnTo>
                    <a:pt x="281" y="200"/>
                  </a:lnTo>
                  <a:lnTo>
                    <a:pt x="283" y="215"/>
                  </a:lnTo>
                  <a:lnTo>
                    <a:pt x="260" y="204"/>
                  </a:lnTo>
                  <a:lnTo>
                    <a:pt x="226" y="193"/>
                  </a:lnTo>
                  <a:lnTo>
                    <a:pt x="211" y="193"/>
                  </a:lnTo>
                  <a:lnTo>
                    <a:pt x="247" y="205"/>
                  </a:lnTo>
                  <a:lnTo>
                    <a:pt x="275" y="217"/>
                  </a:lnTo>
                  <a:lnTo>
                    <a:pt x="285" y="227"/>
                  </a:lnTo>
                  <a:lnTo>
                    <a:pt x="281" y="238"/>
                  </a:lnTo>
                  <a:lnTo>
                    <a:pt x="260" y="229"/>
                  </a:lnTo>
                  <a:lnTo>
                    <a:pt x="239" y="221"/>
                  </a:lnTo>
                  <a:lnTo>
                    <a:pt x="197" y="219"/>
                  </a:lnTo>
                  <a:lnTo>
                    <a:pt x="180" y="221"/>
                  </a:lnTo>
                  <a:lnTo>
                    <a:pt x="141" y="223"/>
                  </a:lnTo>
                  <a:lnTo>
                    <a:pt x="95" y="217"/>
                  </a:lnTo>
                  <a:lnTo>
                    <a:pt x="122" y="227"/>
                  </a:lnTo>
                  <a:lnTo>
                    <a:pt x="170" y="236"/>
                  </a:lnTo>
                  <a:lnTo>
                    <a:pt x="161" y="252"/>
                  </a:lnTo>
                  <a:lnTo>
                    <a:pt x="125" y="244"/>
                  </a:lnTo>
                  <a:lnTo>
                    <a:pt x="93" y="232"/>
                  </a:lnTo>
                  <a:lnTo>
                    <a:pt x="70" y="221"/>
                  </a:lnTo>
                  <a:lnTo>
                    <a:pt x="112" y="252"/>
                  </a:lnTo>
                  <a:lnTo>
                    <a:pt x="139" y="260"/>
                  </a:lnTo>
                  <a:lnTo>
                    <a:pt x="161" y="267"/>
                  </a:lnTo>
                  <a:lnTo>
                    <a:pt x="159" y="285"/>
                  </a:lnTo>
                  <a:lnTo>
                    <a:pt x="125" y="279"/>
                  </a:lnTo>
                  <a:lnTo>
                    <a:pt x="101" y="271"/>
                  </a:lnTo>
                  <a:lnTo>
                    <a:pt x="116" y="283"/>
                  </a:lnTo>
                  <a:lnTo>
                    <a:pt x="144" y="290"/>
                  </a:lnTo>
                  <a:lnTo>
                    <a:pt x="159" y="292"/>
                  </a:lnTo>
                  <a:lnTo>
                    <a:pt x="159" y="328"/>
                  </a:lnTo>
                  <a:lnTo>
                    <a:pt x="127" y="315"/>
                  </a:lnTo>
                  <a:lnTo>
                    <a:pt x="103" y="306"/>
                  </a:lnTo>
                  <a:lnTo>
                    <a:pt x="129" y="326"/>
                  </a:lnTo>
                  <a:lnTo>
                    <a:pt x="162" y="340"/>
                  </a:lnTo>
                  <a:lnTo>
                    <a:pt x="161" y="356"/>
                  </a:lnTo>
                  <a:lnTo>
                    <a:pt x="142" y="376"/>
                  </a:lnTo>
                  <a:lnTo>
                    <a:pt x="125" y="354"/>
                  </a:lnTo>
                  <a:lnTo>
                    <a:pt x="103" y="328"/>
                  </a:lnTo>
                  <a:lnTo>
                    <a:pt x="89" y="303"/>
                  </a:lnTo>
                  <a:lnTo>
                    <a:pt x="103" y="342"/>
                  </a:lnTo>
                  <a:lnTo>
                    <a:pt x="116" y="356"/>
                  </a:lnTo>
                  <a:lnTo>
                    <a:pt x="139" y="385"/>
                  </a:lnTo>
                  <a:lnTo>
                    <a:pt x="122" y="404"/>
                  </a:lnTo>
                  <a:lnTo>
                    <a:pt x="97" y="381"/>
                  </a:lnTo>
                  <a:lnTo>
                    <a:pt x="79" y="354"/>
                  </a:lnTo>
                  <a:lnTo>
                    <a:pt x="61" y="326"/>
                  </a:lnTo>
                  <a:lnTo>
                    <a:pt x="77" y="368"/>
                  </a:lnTo>
                  <a:lnTo>
                    <a:pt x="93" y="386"/>
                  </a:lnTo>
                  <a:lnTo>
                    <a:pt x="108" y="406"/>
                  </a:lnTo>
                  <a:lnTo>
                    <a:pt x="95" y="413"/>
                  </a:lnTo>
                  <a:lnTo>
                    <a:pt x="61" y="385"/>
                  </a:lnTo>
                  <a:lnTo>
                    <a:pt x="30" y="340"/>
                  </a:lnTo>
                  <a:lnTo>
                    <a:pt x="19" y="306"/>
                  </a:lnTo>
                  <a:lnTo>
                    <a:pt x="10" y="247"/>
                  </a:lnTo>
                  <a:lnTo>
                    <a:pt x="6" y="204"/>
                  </a:lnTo>
                  <a:lnTo>
                    <a:pt x="0" y="153"/>
                  </a:lnTo>
                  <a:lnTo>
                    <a:pt x="35" y="163"/>
                  </a:lnTo>
                  <a:lnTo>
                    <a:pt x="72" y="177"/>
                  </a:lnTo>
                  <a:lnTo>
                    <a:pt x="129" y="191"/>
                  </a:lnTo>
                  <a:lnTo>
                    <a:pt x="79" y="170"/>
                  </a:lnTo>
                  <a:lnTo>
                    <a:pt x="59" y="159"/>
                  </a:lnTo>
                  <a:lnTo>
                    <a:pt x="23" y="146"/>
                  </a:lnTo>
                  <a:lnTo>
                    <a:pt x="4" y="142"/>
                  </a:lnTo>
                  <a:lnTo>
                    <a:pt x="4" y="116"/>
                  </a:lnTo>
                  <a:lnTo>
                    <a:pt x="8" y="83"/>
                  </a:lnTo>
                  <a:lnTo>
                    <a:pt x="54" y="90"/>
                  </a:lnTo>
                  <a:lnTo>
                    <a:pt x="84" y="99"/>
                  </a:lnTo>
                  <a:lnTo>
                    <a:pt x="120" y="116"/>
                  </a:lnTo>
                  <a:lnTo>
                    <a:pt x="87" y="90"/>
                  </a:lnTo>
                  <a:lnTo>
                    <a:pt x="48" y="79"/>
                  </a:lnTo>
                  <a:lnTo>
                    <a:pt x="10" y="70"/>
                  </a:lnTo>
                  <a:lnTo>
                    <a:pt x="19" y="44"/>
                  </a:lnTo>
                  <a:lnTo>
                    <a:pt x="30" y="28"/>
                  </a:lnTo>
                  <a:lnTo>
                    <a:pt x="65" y="18"/>
                  </a:lnTo>
                  <a:lnTo>
                    <a:pt x="99" y="26"/>
                  </a:lnTo>
                  <a:lnTo>
                    <a:pt x="129" y="48"/>
                  </a:lnTo>
                  <a:lnTo>
                    <a:pt x="108" y="23"/>
                  </a:lnTo>
                  <a:lnTo>
                    <a:pt x="77" y="9"/>
                  </a:lnTo>
                  <a:lnTo>
                    <a:pt x="112" y="4"/>
                  </a:lnTo>
                  <a:lnTo>
                    <a:pt x="139" y="2"/>
                  </a:lnTo>
                  <a:lnTo>
                    <a:pt x="176" y="7"/>
                  </a:lnTo>
                  <a:lnTo>
                    <a:pt x="202" y="25"/>
                  </a:lnTo>
                  <a:lnTo>
                    <a:pt x="242" y="32"/>
                  </a:lnTo>
                  <a:lnTo>
                    <a:pt x="215" y="21"/>
                  </a:lnTo>
                  <a:lnTo>
                    <a:pt x="195" y="7"/>
                  </a:lnTo>
                  <a:lnTo>
                    <a:pt x="182" y="0"/>
                  </a:lnTo>
                  <a:lnTo>
                    <a:pt x="222" y="2"/>
                  </a:lnTo>
                  <a:lnTo>
                    <a:pt x="258" y="4"/>
                  </a:lnTo>
                  <a:lnTo>
                    <a:pt x="279" y="13"/>
                  </a:lnTo>
                  <a:lnTo>
                    <a:pt x="300" y="34"/>
                  </a:lnTo>
                  <a:lnTo>
                    <a:pt x="318" y="61"/>
                  </a:lnTo>
                  <a:lnTo>
                    <a:pt x="309" y="30"/>
                  </a:lnTo>
                  <a:lnTo>
                    <a:pt x="287" y="9"/>
                  </a:lnTo>
                  <a:lnTo>
                    <a:pt x="338" y="2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86" name="Group 120"/>
            <p:cNvGrpSpPr>
              <a:grpSpLocks/>
            </p:cNvGrpSpPr>
            <p:nvPr/>
          </p:nvGrpSpPr>
          <p:grpSpPr bwMode="auto">
            <a:xfrm flipH="1">
              <a:off x="3595" y="2572"/>
              <a:ext cx="158" cy="95"/>
              <a:chOff x="2648" y="2214"/>
              <a:chExt cx="63" cy="39"/>
            </a:xfrm>
          </p:grpSpPr>
          <p:sp>
            <p:nvSpPr>
              <p:cNvPr id="9308" name="Freeform 121"/>
              <p:cNvSpPr>
                <a:spLocks/>
              </p:cNvSpPr>
              <p:nvPr/>
            </p:nvSpPr>
            <p:spPr bwMode="auto">
              <a:xfrm>
                <a:off x="2648" y="2214"/>
                <a:ext cx="63" cy="39"/>
              </a:xfrm>
              <a:custGeom>
                <a:avLst/>
                <a:gdLst>
                  <a:gd name="T0" fmla="*/ 0 w 443"/>
                  <a:gd name="T1" fmla="*/ 0 h 274"/>
                  <a:gd name="T2" fmla="*/ 0 w 443"/>
                  <a:gd name="T3" fmla="*/ 0 h 274"/>
                  <a:gd name="T4" fmla="*/ 0 w 443"/>
                  <a:gd name="T5" fmla="*/ 0 h 274"/>
                  <a:gd name="T6" fmla="*/ 0 w 443"/>
                  <a:gd name="T7" fmla="*/ 0 h 274"/>
                  <a:gd name="T8" fmla="*/ 0 w 443"/>
                  <a:gd name="T9" fmla="*/ 0 h 274"/>
                  <a:gd name="T10" fmla="*/ 0 w 443"/>
                  <a:gd name="T11" fmla="*/ 0 h 274"/>
                  <a:gd name="T12" fmla="*/ 0 w 443"/>
                  <a:gd name="T13" fmla="*/ 0 h 274"/>
                  <a:gd name="T14" fmla="*/ 0 w 443"/>
                  <a:gd name="T15" fmla="*/ 0 h 274"/>
                  <a:gd name="T16" fmla="*/ 0 w 443"/>
                  <a:gd name="T17" fmla="*/ 0 h 274"/>
                  <a:gd name="T18" fmla="*/ 0 w 443"/>
                  <a:gd name="T19" fmla="*/ 0 h 274"/>
                  <a:gd name="T20" fmla="*/ 0 w 443"/>
                  <a:gd name="T21" fmla="*/ 0 h 274"/>
                  <a:gd name="T22" fmla="*/ 0 w 443"/>
                  <a:gd name="T23" fmla="*/ 0 h 274"/>
                  <a:gd name="T24" fmla="*/ 0 w 443"/>
                  <a:gd name="T25" fmla="*/ 0 h 274"/>
                  <a:gd name="T26" fmla="*/ 0 w 443"/>
                  <a:gd name="T27" fmla="*/ 0 h 274"/>
                  <a:gd name="T28" fmla="*/ 0 w 443"/>
                  <a:gd name="T29" fmla="*/ 0 h 274"/>
                  <a:gd name="T30" fmla="*/ 0 w 443"/>
                  <a:gd name="T31" fmla="*/ 0 h 274"/>
                  <a:gd name="T32" fmla="*/ 0 w 443"/>
                  <a:gd name="T33" fmla="*/ 0 h 274"/>
                  <a:gd name="T34" fmla="*/ 0 w 443"/>
                  <a:gd name="T35" fmla="*/ 0 h 274"/>
                  <a:gd name="T36" fmla="*/ 0 w 443"/>
                  <a:gd name="T37" fmla="*/ 0 h 274"/>
                  <a:gd name="T38" fmla="*/ 0 w 443"/>
                  <a:gd name="T39" fmla="*/ 0 h 274"/>
                  <a:gd name="T40" fmla="*/ 0 w 443"/>
                  <a:gd name="T41" fmla="*/ 0 h 274"/>
                  <a:gd name="T42" fmla="*/ 0 w 443"/>
                  <a:gd name="T43" fmla="*/ 0 h 274"/>
                  <a:gd name="T44" fmla="*/ 0 w 443"/>
                  <a:gd name="T45" fmla="*/ 0 h 274"/>
                  <a:gd name="T46" fmla="*/ 0 w 443"/>
                  <a:gd name="T47" fmla="*/ 0 h 274"/>
                  <a:gd name="T48" fmla="*/ 0 w 443"/>
                  <a:gd name="T49" fmla="*/ 0 h 274"/>
                  <a:gd name="T50" fmla="*/ 0 w 443"/>
                  <a:gd name="T51" fmla="*/ 0 h 274"/>
                  <a:gd name="T52" fmla="*/ 0 w 443"/>
                  <a:gd name="T53" fmla="*/ 0 h 274"/>
                  <a:gd name="T54" fmla="*/ 0 w 443"/>
                  <a:gd name="T55" fmla="*/ 0 h 274"/>
                  <a:gd name="T56" fmla="*/ 0 w 443"/>
                  <a:gd name="T57" fmla="*/ 0 h 274"/>
                  <a:gd name="T58" fmla="*/ 0 w 443"/>
                  <a:gd name="T59" fmla="*/ 0 h 274"/>
                  <a:gd name="T60" fmla="*/ 0 w 443"/>
                  <a:gd name="T61" fmla="*/ 0 h 274"/>
                  <a:gd name="T62" fmla="*/ 0 w 443"/>
                  <a:gd name="T63" fmla="*/ 0 h 274"/>
                  <a:gd name="T64" fmla="*/ 0 w 443"/>
                  <a:gd name="T65" fmla="*/ 0 h 274"/>
                  <a:gd name="T66" fmla="*/ 0 w 443"/>
                  <a:gd name="T67" fmla="*/ 0 h 274"/>
                  <a:gd name="T68" fmla="*/ 0 w 443"/>
                  <a:gd name="T69" fmla="*/ 0 h 274"/>
                  <a:gd name="T70" fmla="*/ 0 w 443"/>
                  <a:gd name="T71" fmla="*/ 0 h 274"/>
                  <a:gd name="T72" fmla="*/ 0 w 443"/>
                  <a:gd name="T73" fmla="*/ 0 h 274"/>
                  <a:gd name="T74" fmla="*/ 0 w 443"/>
                  <a:gd name="T75" fmla="*/ 0 h 274"/>
                  <a:gd name="T76" fmla="*/ 0 w 443"/>
                  <a:gd name="T77" fmla="*/ 0 h 274"/>
                  <a:gd name="T78" fmla="*/ 0 w 443"/>
                  <a:gd name="T79" fmla="*/ 0 h 274"/>
                  <a:gd name="T80" fmla="*/ 0 w 443"/>
                  <a:gd name="T81" fmla="*/ 0 h 274"/>
                  <a:gd name="T82" fmla="*/ 0 w 443"/>
                  <a:gd name="T83" fmla="*/ 0 h 274"/>
                  <a:gd name="T84" fmla="*/ 0 w 443"/>
                  <a:gd name="T85" fmla="*/ 0 h 274"/>
                  <a:gd name="T86" fmla="*/ 0 w 443"/>
                  <a:gd name="T87" fmla="*/ 0 h 274"/>
                  <a:gd name="T88" fmla="*/ 0 w 443"/>
                  <a:gd name="T89" fmla="*/ 0 h 274"/>
                  <a:gd name="T90" fmla="*/ 0 w 443"/>
                  <a:gd name="T91" fmla="*/ 0 h 274"/>
                  <a:gd name="T92" fmla="*/ 0 w 443"/>
                  <a:gd name="T93" fmla="*/ 0 h 274"/>
                  <a:gd name="T94" fmla="*/ 0 w 443"/>
                  <a:gd name="T95" fmla="*/ 0 h 274"/>
                  <a:gd name="T96" fmla="*/ 0 w 443"/>
                  <a:gd name="T97" fmla="*/ 0 h 274"/>
                  <a:gd name="T98" fmla="*/ 0 w 443"/>
                  <a:gd name="T99" fmla="*/ 0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43"/>
                  <a:gd name="T151" fmla="*/ 0 h 274"/>
                  <a:gd name="T152" fmla="*/ 443 w 443"/>
                  <a:gd name="T153" fmla="*/ 274 h 27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43" h="274">
                    <a:moveTo>
                      <a:pt x="0" y="163"/>
                    </a:moveTo>
                    <a:lnTo>
                      <a:pt x="55" y="151"/>
                    </a:lnTo>
                    <a:lnTo>
                      <a:pt x="75" y="147"/>
                    </a:lnTo>
                    <a:lnTo>
                      <a:pt x="87" y="135"/>
                    </a:lnTo>
                    <a:lnTo>
                      <a:pt x="100" y="117"/>
                    </a:lnTo>
                    <a:lnTo>
                      <a:pt x="127" y="92"/>
                    </a:lnTo>
                    <a:lnTo>
                      <a:pt x="176" y="51"/>
                    </a:lnTo>
                    <a:lnTo>
                      <a:pt x="184" y="37"/>
                    </a:lnTo>
                    <a:lnTo>
                      <a:pt x="197" y="25"/>
                    </a:lnTo>
                    <a:lnTo>
                      <a:pt x="223" y="21"/>
                    </a:lnTo>
                    <a:lnTo>
                      <a:pt x="300" y="8"/>
                    </a:lnTo>
                    <a:lnTo>
                      <a:pt x="321" y="0"/>
                    </a:lnTo>
                    <a:lnTo>
                      <a:pt x="341" y="10"/>
                    </a:lnTo>
                    <a:lnTo>
                      <a:pt x="351" y="18"/>
                    </a:lnTo>
                    <a:lnTo>
                      <a:pt x="396" y="33"/>
                    </a:lnTo>
                    <a:lnTo>
                      <a:pt x="414" y="40"/>
                    </a:lnTo>
                    <a:lnTo>
                      <a:pt x="420" y="47"/>
                    </a:lnTo>
                    <a:lnTo>
                      <a:pt x="429" y="73"/>
                    </a:lnTo>
                    <a:lnTo>
                      <a:pt x="433" y="86"/>
                    </a:lnTo>
                    <a:lnTo>
                      <a:pt x="437" y="94"/>
                    </a:lnTo>
                    <a:lnTo>
                      <a:pt x="443" y="107"/>
                    </a:lnTo>
                    <a:lnTo>
                      <a:pt x="443" y="116"/>
                    </a:lnTo>
                    <a:lnTo>
                      <a:pt x="434" y="123"/>
                    </a:lnTo>
                    <a:lnTo>
                      <a:pt x="416" y="122"/>
                    </a:lnTo>
                    <a:lnTo>
                      <a:pt x="387" y="109"/>
                    </a:lnTo>
                    <a:lnTo>
                      <a:pt x="351" y="102"/>
                    </a:lnTo>
                    <a:lnTo>
                      <a:pt x="317" y="107"/>
                    </a:lnTo>
                    <a:lnTo>
                      <a:pt x="353" y="115"/>
                    </a:lnTo>
                    <a:lnTo>
                      <a:pt x="376" y="123"/>
                    </a:lnTo>
                    <a:lnTo>
                      <a:pt x="405" y="135"/>
                    </a:lnTo>
                    <a:lnTo>
                      <a:pt x="412" y="145"/>
                    </a:lnTo>
                    <a:lnTo>
                      <a:pt x="412" y="155"/>
                    </a:lnTo>
                    <a:lnTo>
                      <a:pt x="401" y="163"/>
                    </a:lnTo>
                    <a:lnTo>
                      <a:pt x="388" y="161"/>
                    </a:lnTo>
                    <a:lnTo>
                      <a:pt x="349" y="151"/>
                    </a:lnTo>
                    <a:lnTo>
                      <a:pt x="313" y="149"/>
                    </a:lnTo>
                    <a:lnTo>
                      <a:pt x="286" y="151"/>
                    </a:lnTo>
                    <a:lnTo>
                      <a:pt x="270" y="161"/>
                    </a:lnTo>
                    <a:lnTo>
                      <a:pt x="252" y="180"/>
                    </a:lnTo>
                    <a:lnTo>
                      <a:pt x="238" y="200"/>
                    </a:lnTo>
                    <a:lnTo>
                      <a:pt x="224" y="220"/>
                    </a:lnTo>
                    <a:lnTo>
                      <a:pt x="211" y="236"/>
                    </a:lnTo>
                    <a:lnTo>
                      <a:pt x="190" y="251"/>
                    </a:lnTo>
                    <a:lnTo>
                      <a:pt x="170" y="255"/>
                    </a:lnTo>
                    <a:lnTo>
                      <a:pt x="147" y="257"/>
                    </a:lnTo>
                    <a:lnTo>
                      <a:pt x="121" y="255"/>
                    </a:lnTo>
                    <a:lnTo>
                      <a:pt x="100" y="253"/>
                    </a:lnTo>
                    <a:lnTo>
                      <a:pt x="73" y="260"/>
                    </a:lnTo>
                    <a:lnTo>
                      <a:pt x="0" y="274"/>
                    </a:lnTo>
                    <a:lnTo>
                      <a:pt x="0" y="16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9309" name="Freeform 122"/>
              <p:cNvSpPr>
                <a:spLocks/>
              </p:cNvSpPr>
              <p:nvPr/>
            </p:nvSpPr>
            <p:spPr bwMode="auto">
              <a:xfrm>
                <a:off x="2688" y="2221"/>
                <a:ext cx="20" cy="5"/>
              </a:xfrm>
              <a:custGeom>
                <a:avLst/>
                <a:gdLst>
                  <a:gd name="T0" fmla="*/ 0 w 141"/>
                  <a:gd name="T1" fmla="*/ 0 h 32"/>
                  <a:gd name="T2" fmla="*/ 0 w 141"/>
                  <a:gd name="T3" fmla="*/ 0 h 32"/>
                  <a:gd name="T4" fmla="*/ 0 w 141"/>
                  <a:gd name="T5" fmla="*/ 0 h 32"/>
                  <a:gd name="T6" fmla="*/ 0 w 141"/>
                  <a:gd name="T7" fmla="*/ 0 h 32"/>
                  <a:gd name="T8" fmla="*/ 0 w 141"/>
                  <a:gd name="T9" fmla="*/ 0 h 32"/>
                  <a:gd name="T10" fmla="*/ 0 w 141"/>
                  <a:gd name="T11" fmla="*/ 0 h 32"/>
                  <a:gd name="T12" fmla="*/ 0 w 141"/>
                  <a:gd name="T13" fmla="*/ 0 h 32"/>
                  <a:gd name="T14" fmla="*/ 0 w 141"/>
                  <a:gd name="T15" fmla="*/ 0 h 32"/>
                  <a:gd name="T16" fmla="*/ 0 w 141"/>
                  <a:gd name="T17" fmla="*/ 0 h 32"/>
                  <a:gd name="T18" fmla="*/ 0 w 141"/>
                  <a:gd name="T19" fmla="*/ 0 h 32"/>
                  <a:gd name="T20" fmla="*/ 0 w 141"/>
                  <a:gd name="T21" fmla="*/ 0 h 32"/>
                  <a:gd name="T22" fmla="*/ 0 w 141"/>
                  <a:gd name="T23" fmla="*/ 0 h 32"/>
                  <a:gd name="T24" fmla="*/ 0 w 141"/>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2"/>
                  <a:gd name="T41" fmla="*/ 141 w 141"/>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2">
                    <a:moveTo>
                      <a:pt x="141" y="32"/>
                    </a:moveTo>
                    <a:lnTo>
                      <a:pt x="117" y="21"/>
                    </a:lnTo>
                    <a:lnTo>
                      <a:pt x="97" y="18"/>
                    </a:lnTo>
                    <a:lnTo>
                      <a:pt x="74" y="11"/>
                    </a:lnTo>
                    <a:lnTo>
                      <a:pt x="54" y="6"/>
                    </a:lnTo>
                    <a:lnTo>
                      <a:pt x="22" y="9"/>
                    </a:lnTo>
                    <a:lnTo>
                      <a:pt x="0" y="11"/>
                    </a:lnTo>
                    <a:lnTo>
                      <a:pt x="33" y="4"/>
                    </a:lnTo>
                    <a:lnTo>
                      <a:pt x="61" y="0"/>
                    </a:lnTo>
                    <a:lnTo>
                      <a:pt x="97" y="15"/>
                    </a:lnTo>
                    <a:lnTo>
                      <a:pt x="117" y="17"/>
                    </a:lnTo>
                    <a:lnTo>
                      <a:pt x="139" y="27"/>
                    </a:lnTo>
                    <a:lnTo>
                      <a:pt x="141" y="3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Freeform 123"/>
              <p:cNvSpPr>
                <a:spLocks/>
              </p:cNvSpPr>
              <p:nvPr/>
            </p:nvSpPr>
            <p:spPr bwMode="auto">
              <a:xfrm>
                <a:off x="2680" y="2216"/>
                <a:ext cx="17" cy="3"/>
              </a:xfrm>
              <a:custGeom>
                <a:avLst/>
                <a:gdLst>
                  <a:gd name="T0" fmla="*/ 0 w 119"/>
                  <a:gd name="T1" fmla="*/ 0 h 22"/>
                  <a:gd name="T2" fmla="*/ 0 w 119"/>
                  <a:gd name="T3" fmla="*/ 0 h 22"/>
                  <a:gd name="T4" fmla="*/ 0 w 119"/>
                  <a:gd name="T5" fmla="*/ 0 h 22"/>
                  <a:gd name="T6" fmla="*/ 0 w 119"/>
                  <a:gd name="T7" fmla="*/ 0 h 22"/>
                  <a:gd name="T8" fmla="*/ 0 w 119"/>
                  <a:gd name="T9" fmla="*/ 0 h 22"/>
                  <a:gd name="T10" fmla="*/ 0 w 119"/>
                  <a:gd name="T11" fmla="*/ 0 h 22"/>
                  <a:gd name="T12" fmla="*/ 0 w 119"/>
                  <a:gd name="T13" fmla="*/ 0 h 22"/>
                  <a:gd name="T14" fmla="*/ 0 w 119"/>
                  <a:gd name="T15" fmla="*/ 0 h 22"/>
                  <a:gd name="T16" fmla="*/ 0 w 119"/>
                  <a:gd name="T17" fmla="*/ 0 h 22"/>
                  <a:gd name="T18" fmla="*/ 0 w 119"/>
                  <a:gd name="T19" fmla="*/ 0 h 22"/>
                  <a:gd name="T20" fmla="*/ 0 w 119"/>
                  <a:gd name="T21" fmla="*/ 0 h 22"/>
                  <a:gd name="T22" fmla="*/ 0 w 119"/>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9"/>
                  <a:gd name="T37" fmla="*/ 0 h 22"/>
                  <a:gd name="T38" fmla="*/ 119 w 119"/>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9" h="22">
                    <a:moveTo>
                      <a:pt x="86" y="0"/>
                    </a:moveTo>
                    <a:lnTo>
                      <a:pt x="100" y="1"/>
                    </a:lnTo>
                    <a:lnTo>
                      <a:pt x="119" y="7"/>
                    </a:lnTo>
                    <a:lnTo>
                      <a:pt x="106" y="6"/>
                    </a:lnTo>
                    <a:lnTo>
                      <a:pt x="88" y="3"/>
                    </a:lnTo>
                    <a:lnTo>
                      <a:pt x="49" y="13"/>
                    </a:lnTo>
                    <a:lnTo>
                      <a:pt x="28" y="18"/>
                    </a:lnTo>
                    <a:lnTo>
                      <a:pt x="4" y="22"/>
                    </a:lnTo>
                    <a:lnTo>
                      <a:pt x="0" y="18"/>
                    </a:lnTo>
                    <a:lnTo>
                      <a:pt x="26" y="14"/>
                    </a:lnTo>
                    <a:lnTo>
                      <a:pt x="57" y="7"/>
                    </a:lnTo>
                    <a:lnTo>
                      <a:pt x="8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1" name="Freeform 124"/>
              <p:cNvSpPr>
                <a:spLocks/>
              </p:cNvSpPr>
              <p:nvPr/>
            </p:nvSpPr>
            <p:spPr bwMode="auto">
              <a:xfrm>
                <a:off x="2687" y="2228"/>
                <a:ext cx="7" cy="2"/>
              </a:xfrm>
              <a:custGeom>
                <a:avLst/>
                <a:gdLst>
                  <a:gd name="T0" fmla="*/ 0 w 48"/>
                  <a:gd name="T1" fmla="*/ 0 h 11"/>
                  <a:gd name="T2" fmla="*/ 0 w 48"/>
                  <a:gd name="T3" fmla="*/ 0 h 11"/>
                  <a:gd name="T4" fmla="*/ 0 w 48"/>
                  <a:gd name="T5" fmla="*/ 0 h 11"/>
                  <a:gd name="T6" fmla="*/ 0 w 48"/>
                  <a:gd name="T7" fmla="*/ 0 h 11"/>
                  <a:gd name="T8" fmla="*/ 0 w 48"/>
                  <a:gd name="T9" fmla="*/ 0 h 11"/>
                  <a:gd name="T10" fmla="*/ 0 w 48"/>
                  <a:gd name="T11" fmla="*/ 0 h 11"/>
                  <a:gd name="T12" fmla="*/ 0 w 48"/>
                  <a:gd name="T13" fmla="*/ 0 h 11"/>
                  <a:gd name="T14" fmla="*/ 0 60000 65536"/>
                  <a:gd name="T15" fmla="*/ 0 60000 65536"/>
                  <a:gd name="T16" fmla="*/ 0 60000 65536"/>
                  <a:gd name="T17" fmla="*/ 0 60000 65536"/>
                  <a:gd name="T18" fmla="*/ 0 60000 65536"/>
                  <a:gd name="T19" fmla="*/ 0 60000 65536"/>
                  <a:gd name="T20" fmla="*/ 0 60000 65536"/>
                  <a:gd name="T21" fmla="*/ 0 w 48"/>
                  <a:gd name="T22" fmla="*/ 0 h 11"/>
                  <a:gd name="T23" fmla="*/ 48 w 48"/>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1">
                    <a:moveTo>
                      <a:pt x="48" y="5"/>
                    </a:moveTo>
                    <a:lnTo>
                      <a:pt x="42" y="11"/>
                    </a:lnTo>
                    <a:lnTo>
                      <a:pt x="25" y="8"/>
                    </a:lnTo>
                    <a:lnTo>
                      <a:pt x="6" y="8"/>
                    </a:lnTo>
                    <a:lnTo>
                      <a:pt x="0" y="0"/>
                    </a:lnTo>
                    <a:lnTo>
                      <a:pt x="14" y="3"/>
                    </a:lnTo>
                    <a:lnTo>
                      <a:pt x="48"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2" name="Freeform 125"/>
              <p:cNvSpPr>
                <a:spLocks/>
              </p:cNvSpPr>
              <p:nvPr/>
            </p:nvSpPr>
            <p:spPr bwMode="auto">
              <a:xfrm>
                <a:off x="2707" y="2227"/>
                <a:ext cx="2" cy="3"/>
              </a:xfrm>
              <a:custGeom>
                <a:avLst/>
                <a:gdLst>
                  <a:gd name="T0" fmla="*/ 0 w 10"/>
                  <a:gd name="T1" fmla="*/ 0 h 21"/>
                  <a:gd name="T2" fmla="*/ 0 w 10"/>
                  <a:gd name="T3" fmla="*/ 0 h 21"/>
                  <a:gd name="T4" fmla="*/ 0 w 10"/>
                  <a:gd name="T5" fmla="*/ 0 h 21"/>
                  <a:gd name="T6" fmla="*/ 0 w 10"/>
                  <a:gd name="T7" fmla="*/ 0 h 21"/>
                  <a:gd name="T8" fmla="*/ 0 w 10"/>
                  <a:gd name="T9" fmla="*/ 0 h 21"/>
                  <a:gd name="T10" fmla="*/ 0 60000 65536"/>
                  <a:gd name="T11" fmla="*/ 0 60000 65536"/>
                  <a:gd name="T12" fmla="*/ 0 60000 65536"/>
                  <a:gd name="T13" fmla="*/ 0 60000 65536"/>
                  <a:gd name="T14" fmla="*/ 0 60000 65536"/>
                  <a:gd name="T15" fmla="*/ 0 w 10"/>
                  <a:gd name="T16" fmla="*/ 0 h 21"/>
                  <a:gd name="T17" fmla="*/ 10 w 10"/>
                  <a:gd name="T18" fmla="*/ 21 h 21"/>
                </a:gdLst>
                <a:ahLst/>
                <a:cxnLst>
                  <a:cxn ang="T10">
                    <a:pos x="T0" y="T1"/>
                  </a:cxn>
                  <a:cxn ang="T11">
                    <a:pos x="T2" y="T3"/>
                  </a:cxn>
                  <a:cxn ang="T12">
                    <a:pos x="T4" y="T5"/>
                  </a:cxn>
                  <a:cxn ang="T13">
                    <a:pos x="T6" y="T7"/>
                  </a:cxn>
                  <a:cxn ang="T14">
                    <a:pos x="T8" y="T9"/>
                  </a:cxn>
                </a:cxnLst>
                <a:rect l="T15" t="T16" r="T17" b="T18"/>
                <a:pathLst>
                  <a:path w="10" h="21">
                    <a:moveTo>
                      <a:pt x="0" y="0"/>
                    </a:moveTo>
                    <a:lnTo>
                      <a:pt x="0" y="6"/>
                    </a:lnTo>
                    <a:lnTo>
                      <a:pt x="2" y="16"/>
                    </a:lnTo>
                    <a:lnTo>
                      <a:pt x="10" y="2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3" name="Freeform 126"/>
              <p:cNvSpPr>
                <a:spLocks/>
              </p:cNvSpPr>
              <p:nvPr/>
            </p:nvSpPr>
            <p:spPr bwMode="auto">
              <a:xfrm>
                <a:off x="2702" y="2234"/>
                <a:ext cx="2" cy="1"/>
              </a:xfrm>
              <a:custGeom>
                <a:avLst/>
                <a:gdLst>
                  <a:gd name="T0" fmla="*/ 0 w 9"/>
                  <a:gd name="T1" fmla="*/ 0 h 11"/>
                  <a:gd name="T2" fmla="*/ 0 w 9"/>
                  <a:gd name="T3" fmla="*/ 0 h 11"/>
                  <a:gd name="T4" fmla="*/ 0 w 9"/>
                  <a:gd name="T5" fmla="*/ 0 h 11"/>
                  <a:gd name="T6" fmla="*/ 0 w 9"/>
                  <a:gd name="T7" fmla="*/ 0 h 11"/>
                  <a:gd name="T8" fmla="*/ 0 60000 65536"/>
                  <a:gd name="T9" fmla="*/ 0 60000 65536"/>
                  <a:gd name="T10" fmla="*/ 0 60000 65536"/>
                  <a:gd name="T11" fmla="*/ 0 60000 65536"/>
                  <a:gd name="T12" fmla="*/ 0 w 9"/>
                  <a:gd name="T13" fmla="*/ 0 h 11"/>
                  <a:gd name="T14" fmla="*/ 9 w 9"/>
                  <a:gd name="T15" fmla="*/ 11 h 11"/>
                </a:gdLst>
                <a:ahLst/>
                <a:cxnLst>
                  <a:cxn ang="T8">
                    <a:pos x="T0" y="T1"/>
                  </a:cxn>
                  <a:cxn ang="T9">
                    <a:pos x="T2" y="T3"/>
                  </a:cxn>
                  <a:cxn ang="T10">
                    <a:pos x="T4" y="T5"/>
                  </a:cxn>
                  <a:cxn ang="T11">
                    <a:pos x="T6" y="T7"/>
                  </a:cxn>
                </a:cxnLst>
                <a:rect l="T12" t="T13" r="T14" b="T15"/>
                <a:pathLst>
                  <a:path w="9" h="11">
                    <a:moveTo>
                      <a:pt x="0" y="0"/>
                    </a:moveTo>
                    <a:lnTo>
                      <a:pt x="2" y="6"/>
                    </a:lnTo>
                    <a:lnTo>
                      <a:pt x="9" y="1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4" name="Freeform 127"/>
              <p:cNvSpPr>
                <a:spLocks/>
              </p:cNvSpPr>
              <p:nvPr/>
            </p:nvSpPr>
            <p:spPr bwMode="auto">
              <a:xfrm>
                <a:off x="2678" y="2224"/>
                <a:ext cx="3" cy="4"/>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60000 65536"/>
                  <a:gd name="T11" fmla="*/ 0 60000 65536"/>
                  <a:gd name="T12" fmla="*/ 0 60000 65536"/>
                  <a:gd name="T13" fmla="*/ 0 60000 65536"/>
                  <a:gd name="T14" fmla="*/ 0 60000 65536"/>
                  <a:gd name="T15" fmla="*/ 0 w 23"/>
                  <a:gd name="T16" fmla="*/ 0 h 27"/>
                  <a:gd name="T17" fmla="*/ 23 w 23"/>
                  <a:gd name="T18" fmla="*/ 27 h 27"/>
                </a:gdLst>
                <a:ahLst/>
                <a:cxnLst>
                  <a:cxn ang="T10">
                    <a:pos x="T0" y="T1"/>
                  </a:cxn>
                  <a:cxn ang="T11">
                    <a:pos x="T2" y="T3"/>
                  </a:cxn>
                  <a:cxn ang="T12">
                    <a:pos x="T4" y="T5"/>
                  </a:cxn>
                  <a:cxn ang="T13">
                    <a:pos x="T6" y="T7"/>
                  </a:cxn>
                  <a:cxn ang="T14">
                    <a:pos x="T8" y="T9"/>
                  </a:cxn>
                </a:cxnLst>
                <a:rect l="T15" t="T16" r="T17" b="T18"/>
                <a:pathLst>
                  <a:path w="23" h="27">
                    <a:moveTo>
                      <a:pt x="23" y="0"/>
                    </a:moveTo>
                    <a:lnTo>
                      <a:pt x="19" y="8"/>
                    </a:lnTo>
                    <a:lnTo>
                      <a:pt x="19" y="15"/>
                    </a:lnTo>
                    <a:lnTo>
                      <a:pt x="0" y="27"/>
                    </a:lnTo>
                    <a:lnTo>
                      <a:pt x="2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5" name="Freeform 128"/>
              <p:cNvSpPr>
                <a:spLocks/>
              </p:cNvSpPr>
              <p:nvPr/>
            </p:nvSpPr>
            <p:spPr bwMode="auto">
              <a:xfrm>
                <a:off x="2665" y="2224"/>
                <a:ext cx="10" cy="10"/>
              </a:xfrm>
              <a:custGeom>
                <a:avLst/>
                <a:gdLst>
                  <a:gd name="T0" fmla="*/ 0 w 71"/>
                  <a:gd name="T1" fmla="*/ 0 h 73"/>
                  <a:gd name="T2" fmla="*/ 0 w 71"/>
                  <a:gd name="T3" fmla="*/ 0 h 73"/>
                  <a:gd name="T4" fmla="*/ 0 w 71"/>
                  <a:gd name="T5" fmla="*/ 0 h 73"/>
                  <a:gd name="T6" fmla="*/ 0 w 71"/>
                  <a:gd name="T7" fmla="*/ 0 h 73"/>
                  <a:gd name="T8" fmla="*/ 0 w 71"/>
                  <a:gd name="T9" fmla="*/ 0 h 73"/>
                  <a:gd name="T10" fmla="*/ 0 w 71"/>
                  <a:gd name="T11" fmla="*/ 0 h 73"/>
                  <a:gd name="T12" fmla="*/ 0 60000 65536"/>
                  <a:gd name="T13" fmla="*/ 0 60000 65536"/>
                  <a:gd name="T14" fmla="*/ 0 60000 65536"/>
                  <a:gd name="T15" fmla="*/ 0 60000 65536"/>
                  <a:gd name="T16" fmla="*/ 0 60000 65536"/>
                  <a:gd name="T17" fmla="*/ 0 60000 65536"/>
                  <a:gd name="T18" fmla="*/ 0 w 71"/>
                  <a:gd name="T19" fmla="*/ 0 h 73"/>
                  <a:gd name="T20" fmla="*/ 71 w 71"/>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71" h="73">
                    <a:moveTo>
                      <a:pt x="71" y="0"/>
                    </a:moveTo>
                    <a:lnTo>
                      <a:pt x="59" y="22"/>
                    </a:lnTo>
                    <a:lnTo>
                      <a:pt x="44" y="41"/>
                    </a:lnTo>
                    <a:lnTo>
                      <a:pt x="0" y="73"/>
                    </a:lnTo>
                    <a:lnTo>
                      <a:pt x="41" y="34"/>
                    </a:lnTo>
                    <a:lnTo>
                      <a:pt x="7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6" name="Freeform 129"/>
              <p:cNvSpPr>
                <a:spLocks/>
              </p:cNvSpPr>
              <p:nvPr/>
            </p:nvSpPr>
            <p:spPr bwMode="auto">
              <a:xfrm>
                <a:off x="2660" y="2238"/>
                <a:ext cx="2" cy="8"/>
              </a:xfrm>
              <a:custGeom>
                <a:avLst/>
                <a:gdLst>
                  <a:gd name="T0" fmla="*/ 0 w 16"/>
                  <a:gd name="T1" fmla="*/ 0 h 53"/>
                  <a:gd name="T2" fmla="*/ 0 w 16"/>
                  <a:gd name="T3" fmla="*/ 0 h 53"/>
                  <a:gd name="T4" fmla="*/ 0 w 16"/>
                  <a:gd name="T5" fmla="*/ 0 h 53"/>
                  <a:gd name="T6" fmla="*/ 0 w 16"/>
                  <a:gd name="T7" fmla="*/ 0 h 53"/>
                  <a:gd name="T8" fmla="*/ 0 w 16"/>
                  <a:gd name="T9" fmla="*/ 0 h 53"/>
                  <a:gd name="T10" fmla="*/ 0 w 16"/>
                  <a:gd name="T11" fmla="*/ 0 h 53"/>
                  <a:gd name="T12" fmla="*/ 0 w 16"/>
                  <a:gd name="T13" fmla="*/ 0 h 53"/>
                  <a:gd name="T14" fmla="*/ 0 60000 65536"/>
                  <a:gd name="T15" fmla="*/ 0 60000 65536"/>
                  <a:gd name="T16" fmla="*/ 0 60000 65536"/>
                  <a:gd name="T17" fmla="*/ 0 60000 65536"/>
                  <a:gd name="T18" fmla="*/ 0 60000 65536"/>
                  <a:gd name="T19" fmla="*/ 0 60000 65536"/>
                  <a:gd name="T20" fmla="*/ 0 60000 65536"/>
                  <a:gd name="T21" fmla="*/ 0 w 16"/>
                  <a:gd name="T22" fmla="*/ 0 h 53"/>
                  <a:gd name="T23" fmla="*/ 16 w 1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53">
                    <a:moveTo>
                      <a:pt x="0" y="0"/>
                    </a:moveTo>
                    <a:lnTo>
                      <a:pt x="10" y="19"/>
                    </a:lnTo>
                    <a:lnTo>
                      <a:pt x="13" y="37"/>
                    </a:lnTo>
                    <a:lnTo>
                      <a:pt x="14" y="53"/>
                    </a:lnTo>
                    <a:lnTo>
                      <a:pt x="16" y="30"/>
                    </a:lnTo>
                    <a:lnTo>
                      <a:pt x="14"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7" name="Freeform 130"/>
              <p:cNvSpPr>
                <a:spLocks/>
              </p:cNvSpPr>
              <p:nvPr/>
            </p:nvSpPr>
            <p:spPr bwMode="auto">
              <a:xfrm>
                <a:off x="2684" y="2231"/>
                <a:ext cx="1" cy="2"/>
              </a:xfrm>
              <a:custGeom>
                <a:avLst/>
                <a:gdLst>
                  <a:gd name="T0" fmla="*/ 0 w 8"/>
                  <a:gd name="T1" fmla="*/ 0 h 19"/>
                  <a:gd name="T2" fmla="*/ 0 w 8"/>
                  <a:gd name="T3" fmla="*/ 0 h 19"/>
                  <a:gd name="T4" fmla="*/ 0 w 8"/>
                  <a:gd name="T5" fmla="*/ 0 h 19"/>
                  <a:gd name="T6" fmla="*/ 0 w 8"/>
                  <a:gd name="T7" fmla="*/ 0 h 19"/>
                  <a:gd name="T8" fmla="*/ 0 60000 65536"/>
                  <a:gd name="T9" fmla="*/ 0 60000 65536"/>
                  <a:gd name="T10" fmla="*/ 0 60000 65536"/>
                  <a:gd name="T11" fmla="*/ 0 60000 65536"/>
                  <a:gd name="T12" fmla="*/ 0 w 8"/>
                  <a:gd name="T13" fmla="*/ 0 h 19"/>
                  <a:gd name="T14" fmla="*/ 8 w 8"/>
                  <a:gd name="T15" fmla="*/ 19 h 19"/>
                </a:gdLst>
                <a:ahLst/>
                <a:cxnLst>
                  <a:cxn ang="T8">
                    <a:pos x="T0" y="T1"/>
                  </a:cxn>
                  <a:cxn ang="T9">
                    <a:pos x="T2" y="T3"/>
                  </a:cxn>
                  <a:cxn ang="T10">
                    <a:pos x="T4" y="T5"/>
                  </a:cxn>
                  <a:cxn ang="T11">
                    <a:pos x="T6" y="T7"/>
                  </a:cxn>
                </a:cxnLst>
                <a:rect l="T12" t="T13" r="T14" b="T15"/>
                <a:pathLst>
                  <a:path w="8" h="19">
                    <a:moveTo>
                      <a:pt x="2" y="0"/>
                    </a:moveTo>
                    <a:lnTo>
                      <a:pt x="0" y="8"/>
                    </a:lnTo>
                    <a:lnTo>
                      <a:pt x="8" y="19"/>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87" name="Group 131"/>
            <p:cNvGrpSpPr>
              <a:grpSpLocks/>
            </p:cNvGrpSpPr>
            <p:nvPr/>
          </p:nvGrpSpPr>
          <p:grpSpPr bwMode="auto">
            <a:xfrm flipH="1">
              <a:off x="3730" y="2363"/>
              <a:ext cx="365" cy="408"/>
              <a:chOff x="2511" y="2128"/>
              <a:chExt cx="146" cy="168"/>
            </a:xfrm>
          </p:grpSpPr>
          <p:sp>
            <p:nvSpPr>
              <p:cNvPr id="9294" name="Freeform 132"/>
              <p:cNvSpPr>
                <a:spLocks/>
              </p:cNvSpPr>
              <p:nvPr/>
            </p:nvSpPr>
            <p:spPr bwMode="auto">
              <a:xfrm>
                <a:off x="2590" y="2128"/>
                <a:ext cx="5" cy="4"/>
              </a:xfrm>
              <a:custGeom>
                <a:avLst/>
                <a:gdLst>
                  <a:gd name="T0" fmla="*/ 0 w 32"/>
                  <a:gd name="T1" fmla="*/ 0 h 23"/>
                  <a:gd name="T2" fmla="*/ 0 w 32"/>
                  <a:gd name="T3" fmla="*/ 0 h 23"/>
                  <a:gd name="T4" fmla="*/ 0 w 32"/>
                  <a:gd name="T5" fmla="*/ 0 h 23"/>
                  <a:gd name="T6" fmla="*/ 0 w 32"/>
                  <a:gd name="T7" fmla="*/ 0 h 23"/>
                  <a:gd name="T8" fmla="*/ 0 w 32"/>
                  <a:gd name="T9" fmla="*/ 0 h 23"/>
                  <a:gd name="T10" fmla="*/ 0 w 32"/>
                  <a:gd name="T11" fmla="*/ 0 h 23"/>
                  <a:gd name="T12" fmla="*/ 0 w 32"/>
                  <a:gd name="T13" fmla="*/ 0 h 23"/>
                  <a:gd name="T14" fmla="*/ 0 w 32"/>
                  <a:gd name="T15" fmla="*/ 0 h 23"/>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3"/>
                  <a:gd name="T26" fmla="*/ 32 w 3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3">
                    <a:moveTo>
                      <a:pt x="32" y="0"/>
                    </a:moveTo>
                    <a:lnTo>
                      <a:pt x="23" y="7"/>
                    </a:lnTo>
                    <a:lnTo>
                      <a:pt x="14" y="10"/>
                    </a:lnTo>
                    <a:lnTo>
                      <a:pt x="5" y="15"/>
                    </a:lnTo>
                    <a:lnTo>
                      <a:pt x="0" y="23"/>
                    </a:lnTo>
                    <a:lnTo>
                      <a:pt x="8" y="20"/>
                    </a:lnTo>
                    <a:lnTo>
                      <a:pt x="23" y="16"/>
                    </a:lnTo>
                    <a:lnTo>
                      <a:pt x="3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5" name="Freeform 133"/>
              <p:cNvSpPr>
                <a:spLocks/>
              </p:cNvSpPr>
              <p:nvPr/>
            </p:nvSpPr>
            <p:spPr bwMode="auto">
              <a:xfrm>
                <a:off x="2592" y="2134"/>
                <a:ext cx="2" cy="2"/>
              </a:xfrm>
              <a:custGeom>
                <a:avLst/>
                <a:gdLst>
                  <a:gd name="T0" fmla="*/ 0 w 8"/>
                  <a:gd name="T1" fmla="*/ 0 h 15"/>
                  <a:gd name="T2" fmla="*/ 0 w 8"/>
                  <a:gd name="T3" fmla="*/ 0 h 15"/>
                  <a:gd name="T4" fmla="*/ 0 w 8"/>
                  <a:gd name="T5" fmla="*/ 0 h 15"/>
                  <a:gd name="T6" fmla="*/ 0 w 8"/>
                  <a:gd name="T7" fmla="*/ 0 h 15"/>
                  <a:gd name="T8" fmla="*/ 0 60000 65536"/>
                  <a:gd name="T9" fmla="*/ 0 60000 65536"/>
                  <a:gd name="T10" fmla="*/ 0 60000 65536"/>
                  <a:gd name="T11" fmla="*/ 0 60000 65536"/>
                  <a:gd name="T12" fmla="*/ 0 w 8"/>
                  <a:gd name="T13" fmla="*/ 0 h 15"/>
                  <a:gd name="T14" fmla="*/ 8 w 8"/>
                  <a:gd name="T15" fmla="*/ 15 h 15"/>
                </a:gdLst>
                <a:ahLst/>
                <a:cxnLst>
                  <a:cxn ang="T8">
                    <a:pos x="T0" y="T1"/>
                  </a:cxn>
                  <a:cxn ang="T9">
                    <a:pos x="T2" y="T3"/>
                  </a:cxn>
                  <a:cxn ang="T10">
                    <a:pos x="T4" y="T5"/>
                  </a:cxn>
                  <a:cxn ang="T11">
                    <a:pos x="T6" y="T7"/>
                  </a:cxn>
                </a:cxnLst>
                <a:rect l="T12" t="T13" r="T14" b="T15"/>
                <a:pathLst>
                  <a:path w="8" h="15">
                    <a:moveTo>
                      <a:pt x="8" y="0"/>
                    </a:moveTo>
                    <a:lnTo>
                      <a:pt x="0" y="0"/>
                    </a:lnTo>
                    <a:lnTo>
                      <a:pt x="0" y="15"/>
                    </a:lnTo>
                    <a:lnTo>
                      <a:pt x="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6" name="Freeform 134"/>
              <p:cNvSpPr>
                <a:spLocks/>
              </p:cNvSpPr>
              <p:nvPr/>
            </p:nvSpPr>
            <p:spPr bwMode="auto">
              <a:xfrm>
                <a:off x="2574" y="2150"/>
                <a:ext cx="39" cy="99"/>
              </a:xfrm>
              <a:custGeom>
                <a:avLst/>
                <a:gdLst>
                  <a:gd name="T0" fmla="*/ 0 w 274"/>
                  <a:gd name="T1" fmla="*/ 0 h 693"/>
                  <a:gd name="T2" fmla="*/ 0 w 274"/>
                  <a:gd name="T3" fmla="*/ 0 h 693"/>
                  <a:gd name="T4" fmla="*/ 0 w 274"/>
                  <a:gd name="T5" fmla="*/ 0 h 693"/>
                  <a:gd name="T6" fmla="*/ 0 w 274"/>
                  <a:gd name="T7" fmla="*/ 0 h 693"/>
                  <a:gd name="T8" fmla="*/ 0 w 274"/>
                  <a:gd name="T9" fmla="*/ 0 h 693"/>
                  <a:gd name="T10" fmla="*/ 0 w 274"/>
                  <a:gd name="T11" fmla="*/ 0 h 693"/>
                  <a:gd name="T12" fmla="*/ 0 w 274"/>
                  <a:gd name="T13" fmla="*/ 0 h 693"/>
                  <a:gd name="T14" fmla="*/ 0 w 274"/>
                  <a:gd name="T15" fmla="*/ 0 h 693"/>
                  <a:gd name="T16" fmla="*/ 0 w 274"/>
                  <a:gd name="T17" fmla="*/ 0 h 693"/>
                  <a:gd name="T18" fmla="*/ 0 w 274"/>
                  <a:gd name="T19" fmla="*/ 0 h 6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4"/>
                  <a:gd name="T31" fmla="*/ 0 h 693"/>
                  <a:gd name="T32" fmla="*/ 274 w 274"/>
                  <a:gd name="T33" fmla="*/ 693 h 6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4" h="693">
                    <a:moveTo>
                      <a:pt x="40" y="0"/>
                    </a:moveTo>
                    <a:lnTo>
                      <a:pt x="66" y="29"/>
                    </a:lnTo>
                    <a:lnTo>
                      <a:pt x="74" y="70"/>
                    </a:lnTo>
                    <a:lnTo>
                      <a:pt x="113" y="110"/>
                    </a:lnTo>
                    <a:lnTo>
                      <a:pt x="194" y="296"/>
                    </a:lnTo>
                    <a:lnTo>
                      <a:pt x="239" y="466"/>
                    </a:lnTo>
                    <a:lnTo>
                      <a:pt x="274" y="693"/>
                    </a:lnTo>
                    <a:lnTo>
                      <a:pt x="161" y="592"/>
                    </a:lnTo>
                    <a:lnTo>
                      <a:pt x="0" y="90"/>
                    </a:lnTo>
                    <a:lnTo>
                      <a:pt x="40"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9297" name="Freeform 135"/>
              <p:cNvSpPr>
                <a:spLocks/>
              </p:cNvSpPr>
              <p:nvPr/>
            </p:nvSpPr>
            <p:spPr bwMode="auto">
              <a:xfrm>
                <a:off x="2511" y="2131"/>
                <a:ext cx="146" cy="165"/>
              </a:xfrm>
              <a:custGeom>
                <a:avLst/>
                <a:gdLst>
                  <a:gd name="T0" fmla="*/ 0 w 1023"/>
                  <a:gd name="T1" fmla="*/ 0 h 1154"/>
                  <a:gd name="T2" fmla="*/ 0 w 1023"/>
                  <a:gd name="T3" fmla="*/ 0 h 1154"/>
                  <a:gd name="T4" fmla="*/ 0 w 1023"/>
                  <a:gd name="T5" fmla="*/ 0 h 1154"/>
                  <a:gd name="T6" fmla="*/ 0 w 1023"/>
                  <a:gd name="T7" fmla="*/ 0 h 1154"/>
                  <a:gd name="T8" fmla="*/ 0 w 1023"/>
                  <a:gd name="T9" fmla="*/ 0 h 1154"/>
                  <a:gd name="T10" fmla="*/ 0 w 1023"/>
                  <a:gd name="T11" fmla="*/ 0 h 1154"/>
                  <a:gd name="T12" fmla="*/ 0 w 1023"/>
                  <a:gd name="T13" fmla="*/ 0 h 1154"/>
                  <a:gd name="T14" fmla="*/ 0 w 1023"/>
                  <a:gd name="T15" fmla="*/ 0 h 1154"/>
                  <a:gd name="T16" fmla="*/ 0 w 1023"/>
                  <a:gd name="T17" fmla="*/ 0 h 1154"/>
                  <a:gd name="T18" fmla="*/ 0 w 1023"/>
                  <a:gd name="T19" fmla="*/ 0 h 1154"/>
                  <a:gd name="T20" fmla="*/ 0 w 1023"/>
                  <a:gd name="T21" fmla="*/ 0 h 1154"/>
                  <a:gd name="T22" fmla="*/ 0 w 1023"/>
                  <a:gd name="T23" fmla="*/ 0 h 1154"/>
                  <a:gd name="T24" fmla="*/ 0 w 1023"/>
                  <a:gd name="T25" fmla="*/ 0 h 1154"/>
                  <a:gd name="T26" fmla="*/ 0 w 1023"/>
                  <a:gd name="T27" fmla="*/ 0 h 1154"/>
                  <a:gd name="T28" fmla="*/ 0 w 1023"/>
                  <a:gd name="T29" fmla="*/ 0 h 1154"/>
                  <a:gd name="T30" fmla="*/ 0 w 1023"/>
                  <a:gd name="T31" fmla="*/ 0 h 1154"/>
                  <a:gd name="T32" fmla="*/ 0 w 1023"/>
                  <a:gd name="T33" fmla="*/ 0 h 1154"/>
                  <a:gd name="T34" fmla="*/ 0 w 1023"/>
                  <a:gd name="T35" fmla="*/ 0 h 1154"/>
                  <a:gd name="T36" fmla="*/ 0 w 1023"/>
                  <a:gd name="T37" fmla="*/ 0 h 1154"/>
                  <a:gd name="T38" fmla="*/ 0 w 1023"/>
                  <a:gd name="T39" fmla="*/ 0 h 1154"/>
                  <a:gd name="T40" fmla="*/ 0 w 1023"/>
                  <a:gd name="T41" fmla="*/ 0 h 1154"/>
                  <a:gd name="T42" fmla="*/ 0 w 1023"/>
                  <a:gd name="T43" fmla="*/ 0 h 1154"/>
                  <a:gd name="T44" fmla="*/ 0 w 1023"/>
                  <a:gd name="T45" fmla="*/ 0 h 1154"/>
                  <a:gd name="T46" fmla="*/ 0 w 1023"/>
                  <a:gd name="T47" fmla="*/ 0 h 1154"/>
                  <a:gd name="T48" fmla="*/ 0 w 1023"/>
                  <a:gd name="T49" fmla="*/ 0 h 1154"/>
                  <a:gd name="T50" fmla="*/ 0 w 1023"/>
                  <a:gd name="T51" fmla="*/ 0 h 1154"/>
                  <a:gd name="T52" fmla="*/ 0 w 1023"/>
                  <a:gd name="T53" fmla="*/ 0 h 1154"/>
                  <a:gd name="T54" fmla="*/ 0 w 1023"/>
                  <a:gd name="T55" fmla="*/ 0 h 1154"/>
                  <a:gd name="T56" fmla="*/ 0 w 1023"/>
                  <a:gd name="T57" fmla="*/ 0 h 1154"/>
                  <a:gd name="T58" fmla="*/ 0 w 1023"/>
                  <a:gd name="T59" fmla="*/ 0 h 1154"/>
                  <a:gd name="T60" fmla="*/ 0 w 1023"/>
                  <a:gd name="T61" fmla="*/ 0 h 1154"/>
                  <a:gd name="T62" fmla="*/ 0 w 1023"/>
                  <a:gd name="T63" fmla="*/ 0 h 1154"/>
                  <a:gd name="T64" fmla="*/ 0 w 1023"/>
                  <a:gd name="T65" fmla="*/ 0 h 1154"/>
                  <a:gd name="T66" fmla="*/ 0 w 1023"/>
                  <a:gd name="T67" fmla="*/ 0 h 1154"/>
                  <a:gd name="T68" fmla="*/ 0 w 1023"/>
                  <a:gd name="T69" fmla="*/ 0 h 1154"/>
                  <a:gd name="T70" fmla="*/ 0 w 1023"/>
                  <a:gd name="T71" fmla="*/ 0 h 1154"/>
                  <a:gd name="T72" fmla="*/ 0 w 1023"/>
                  <a:gd name="T73" fmla="*/ 0 h 1154"/>
                  <a:gd name="T74" fmla="*/ 0 w 1023"/>
                  <a:gd name="T75" fmla="*/ 0 h 1154"/>
                  <a:gd name="T76" fmla="*/ 0 w 1023"/>
                  <a:gd name="T77" fmla="*/ 0 h 1154"/>
                  <a:gd name="T78" fmla="*/ 0 w 1023"/>
                  <a:gd name="T79" fmla="*/ 0 h 1154"/>
                  <a:gd name="T80" fmla="*/ 0 w 1023"/>
                  <a:gd name="T81" fmla="*/ 0 h 1154"/>
                  <a:gd name="T82" fmla="*/ 0 w 1023"/>
                  <a:gd name="T83" fmla="*/ 0 h 1154"/>
                  <a:gd name="T84" fmla="*/ 0 w 1023"/>
                  <a:gd name="T85" fmla="*/ 0 h 1154"/>
                  <a:gd name="T86" fmla="*/ 0 w 1023"/>
                  <a:gd name="T87" fmla="*/ 0 h 1154"/>
                  <a:gd name="T88" fmla="*/ 0 w 1023"/>
                  <a:gd name="T89" fmla="*/ 0 h 1154"/>
                  <a:gd name="T90" fmla="*/ 0 w 1023"/>
                  <a:gd name="T91" fmla="*/ 0 h 1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23"/>
                  <a:gd name="T139" fmla="*/ 0 h 1154"/>
                  <a:gd name="T140" fmla="*/ 1023 w 1023"/>
                  <a:gd name="T141" fmla="*/ 1154 h 11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23" h="1154">
                    <a:moveTo>
                      <a:pt x="189" y="60"/>
                    </a:moveTo>
                    <a:lnTo>
                      <a:pt x="221" y="0"/>
                    </a:lnTo>
                    <a:lnTo>
                      <a:pt x="471" y="104"/>
                    </a:lnTo>
                    <a:lnTo>
                      <a:pt x="482" y="185"/>
                    </a:lnTo>
                    <a:lnTo>
                      <a:pt x="503" y="214"/>
                    </a:lnTo>
                    <a:lnTo>
                      <a:pt x="531" y="246"/>
                    </a:lnTo>
                    <a:lnTo>
                      <a:pt x="547" y="304"/>
                    </a:lnTo>
                    <a:lnTo>
                      <a:pt x="603" y="437"/>
                    </a:lnTo>
                    <a:lnTo>
                      <a:pt x="648" y="595"/>
                    </a:lnTo>
                    <a:lnTo>
                      <a:pt x="668" y="700"/>
                    </a:lnTo>
                    <a:lnTo>
                      <a:pt x="869" y="704"/>
                    </a:lnTo>
                    <a:lnTo>
                      <a:pt x="902" y="725"/>
                    </a:lnTo>
                    <a:lnTo>
                      <a:pt x="994" y="725"/>
                    </a:lnTo>
                    <a:lnTo>
                      <a:pt x="1020" y="766"/>
                    </a:lnTo>
                    <a:lnTo>
                      <a:pt x="1023" y="814"/>
                    </a:lnTo>
                    <a:lnTo>
                      <a:pt x="1015" y="858"/>
                    </a:lnTo>
                    <a:lnTo>
                      <a:pt x="929" y="874"/>
                    </a:lnTo>
                    <a:lnTo>
                      <a:pt x="889" y="935"/>
                    </a:lnTo>
                    <a:lnTo>
                      <a:pt x="809" y="955"/>
                    </a:lnTo>
                    <a:lnTo>
                      <a:pt x="749" y="955"/>
                    </a:lnTo>
                    <a:lnTo>
                      <a:pt x="681" y="968"/>
                    </a:lnTo>
                    <a:lnTo>
                      <a:pt x="677" y="996"/>
                    </a:lnTo>
                    <a:lnTo>
                      <a:pt x="681" y="1056"/>
                    </a:lnTo>
                    <a:lnTo>
                      <a:pt x="673" y="1097"/>
                    </a:lnTo>
                    <a:lnTo>
                      <a:pt x="636" y="1102"/>
                    </a:lnTo>
                    <a:lnTo>
                      <a:pt x="591" y="1110"/>
                    </a:lnTo>
                    <a:lnTo>
                      <a:pt x="547" y="1151"/>
                    </a:lnTo>
                    <a:lnTo>
                      <a:pt x="495" y="1151"/>
                    </a:lnTo>
                    <a:lnTo>
                      <a:pt x="447" y="1146"/>
                    </a:lnTo>
                    <a:lnTo>
                      <a:pt x="374" y="1122"/>
                    </a:lnTo>
                    <a:lnTo>
                      <a:pt x="294" y="1130"/>
                    </a:lnTo>
                    <a:lnTo>
                      <a:pt x="213" y="1154"/>
                    </a:lnTo>
                    <a:lnTo>
                      <a:pt x="136" y="1137"/>
                    </a:lnTo>
                    <a:lnTo>
                      <a:pt x="84" y="1077"/>
                    </a:lnTo>
                    <a:lnTo>
                      <a:pt x="88" y="1012"/>
                    </a:lnTo>
                    <a:lnTo>
                      <a:pt x="68" y="932"/>
                    </a:lnTo>
                    <a:lnTo>
                      <a:pt x="57" y="826"/>
                    </a:lnTo>
                    <a:lnTo>
                      <a:pt x="32" y="729"/>
                    </a:lnTo>
                    <a:lnTo>
                      <a:pt x="0" y="584"/>
                    </a:lnTo>
                    <a:lnTo>
                      <a:pt x="4" y="437"/>
                    </a:lnTo>
                    <a:lnTo>
                      <a:pt x="4" y="307"/>
                    </a:lnTo>
                    <a:lnTo>
                      <a:pt x="12" y="218"/>
                    </a:lnTo>
                    <a:lnTo>
                      <a:pt x="32" y="178"/>
                    </a:lnTo>
                    <a:lnTo>
                      <a:pt x="77" y="145"/>
                    </a:lnTo>
                    <a:lnTo>
                      <a:pt x="129" y="92"/>
                    </a:lnTo>
                    <a:lnTo>
                      <a:pt x="189" y="6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9298" name="Freeform 136"/>
              <p:cNvSpPr>
                <a:spLocks/>
              </p:cNvSpPr>
              <p:nvPr/>
            </p:nvSpPr>
            <p:spPr bwMode="auto">
              <a:xfrm>
                <a:off x="2514" y="2141"/>
                <a:ext cx="92" cy="154"/>
              </a:xfrm>
              <a:custGeom>
                <a:avLst/>
                <a:gdLst>
                  <a:gd name="T0" fmla="*/ 0 w 646"/>
                  <a:gd name="T1" fmla="*/ 0 h 1075"/>
                  <a:gd name="T2" fmla="*/ 0 w 646"/>
                  <a:gd name="T3" fmla="*/ 0 h 1075"/>
                  <a:gd name="T4" fmla="*/ 0 w 646"/>
                  <a:gd name="T5" fmla="*/ 0 h 1075"/>
                  <a:gd name="T6" fmla="*/ 0 w 646"/>
                  <a:gd name="T7" fmla="*/ 0 h 1075"/>
                  <a:gd name="T8" fmla="*/ 0 w 646"/>
                  <a:gd name="T9" fmla="*/ 0 h 1075"/>
                  <a:gd name="T10" fmla="*/ 0 w 646"/>
                  <a:gd name="T11" fmla="*/ 0 h 1075"/>
                  <a:gd name="T12" fmla="*/ 0 w 646"/>
                  <a:gd name="T13" fmla="*/ 0 h 1075"/>
                  <a:gd name="T14" fmla="*/ 0 w 646"/>
                  <a:gd name="T15" fmla="*/ 0 h 1075"/>
                  <a:gd name="T16" fmla="*/ 0 w 646"/>
                  <a:gd name="T17" fmla="*/ 0 h 1075"/>
                  <a:gd name="T18" fmla="*/ 0 w 646"/>
                  <a:gd name="T19" fmla="*/ 0 h 1075"/>
                  <a:gd name="T20" fmla="*/ 0 w 646"/>
                  <a:gd name="T21" fmla="*/ 0 h 1075"/>
                  <a:gd name="T22" fmla="*/ 0 w 646"/>
                  <a:gd name="T23" fmla="*/ 0 h 1075"/>
                  <a:gd name="T24" fmla="*/ 0 w 646"/>
                  <a:gd name="T25" fmla="*/ 0 h 1075"/>
                  <a:gd name="T26" fmla="*/ 0 w 646"/>
                  <a:gd name="T27" fmla="*/ 0 h 1075"/>
                  <a:gd name="T28" fmla="*/ 0 w 646"/>
                  <a:gd name="T29" fmla="*/ 0 h 1075"/>
                  <a:gd name="T30" fmla="*/ 0 w 646"/>
                  <a:gd name="T31" fmla="*/ 0 h 1075"/>
                  <a:gd name="T32" fmla="*/ 0 w 646"/>
                  <a:gd name="T33" fmla="*/ 0 h 1075"/>
                  <a:gd name="T34" fmla="*/ 0 w 646"/>
                  <a:gd name="T35" fmla="*/ 0 h 1075"/>
                  <a:gd name="T36" fmla="*/ 0 w 646"/>
                  <a:gd name="T37" fmla="*/ 0 h 1075"/>
                  <a:gd name="T38" fmla="*/ 0 w 646"/>
                  <a:gd name="T39" fmla="*/ 0 h 1075"/>
                  <a:gd name="T40" fmla="*/ 0 w 646"/>
                  <a:gd name="T41" fmla="*/ 0 h 1075"/>
                  <a:gd name="T42" fmla="*/ 0 w 646"/>
                  <a:gd name="T43" fmla="*/ 0 h 1075"/>
                  <a:gd name="T44" fmla="*/ 0 w 646"/>
                  <a:gd name="T45" fmla="*/ 0 h 1075"/>
                  <a:gd name="T46" fmla="*/ 0 w 646"/>
                  <a:gd name="T47" fmla="*/ 0 h 1075"/>
                  <a:gd name="T48" fmla="*/ 0 w 646"/>
                  <a:gd name="T49" fmla="*/ 0 h 1075"/>
                  <a:gd name="T50" fmla="*/ 0 w 646"/>
                  <a:gd name="T51" fmla="*/ 0 h 1075"/>
                  <a:gd name="T52" fmla="*/ 0 w 646"/>
                  <a:gd name="T53" fmla="*/ 0 h 1075"/>
                  <a:gd name="T54" fmla="*/ 0 w 646"/>
                  <a:gd name="T55" fmla="*/ 0 h 1075"/>
                  <a:gd name="T56" fmla="*/ 0 w 646"/>
                  <a:gd name="T57" fmla="*/ 0 h 1075"/>
                  <a:gd name="T58" fmla="*/ 0 w 646"/>
                  <a:gd name="T59" fmla="*/ 0 h 1075"/>
                  <a:gd name="T60" fmla="*/ 0 w 646"/>
                  <a:gd name="T61" fmla="*/ 0 h 1075"/>
                  <a:gd name="T62" fmla="*/ 0 w 646"/>
                  <a:gd name="T63" fmla="*/ 0 h 1075"/>
                  <a:gd name="T64" fmla="*/ 0 w 646"/>
                  <a:gd name="T65" fmla="*/ 0 h 1075"/>
                  <a:gd name="T66" fmla="*/ 0 w 646"/>
                  <a:gd name="T67" fmla="*/ 0 h 1075"/>
                  <a:gd name="T68" fmla="*/ 0 w 646"/>
                  <a:gd name="T69" fmla="*/ 0 h 1075"/>
                  <a:gd name="T70" fmla="*/ 0 w 646"/>
                  <a:gd name="T71" fmla="*/ 0 h 1075"/>
                  <a:gd name="T72" fmla="*/ 0 w 646"/>
                  <a:gd name="T73" fmla="*/ 0 h 1075"/>
                  <a:gd name="T74" fmla="*/ 0 w 646"/>
                  <a:gd name="T75" fmla="*/ 0 h 1075"/>
                  <a:gd name="T76" fmla="*/ 0 w 646"/>
                  <a:gd name="T77" fmla="*/ 0 h 10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6"/>
                  <a:gd name="T118" fmla="*/ 0 h 1075"/>
                  <a:gd name="T119" fmla="*/ 646 w 646"/>
                  <a:gd name="T120" fmla="*/ 1075 h 10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6" h="1075">
                    <a:moveTo>
                      <a:pt x="646" y="901"/>
                    </a:moveTo>
                    <a:lnTo>
                      <a:pt x="562" y="888"/>
                    </a:lnTo>
                    <a:lnTo>
                      <a:pt x="490" y="884"/>
                    </a:lnTo>
                    <a:lnTo>
                      <a:pt x="410" y="877"/>
                    </a:lnTo>
                    <a:lnTo>
                      <a:pt x="321" y="864"/>
                    </a:lnTo>
                    <a:lnTo>
                      <a:pt x="280" y="836"/>
                    </a:lnTo>
                    <a:lnTo>
                      <a:pt x="172" y="700"/>
                    </a:lnTo>
                    <a:lnTo>
                      <a:pt x="228" y="740"/>
                    </a:lnTo>
                    <a:lnTo>
                      <a:pt x="265" y="772"/>
                    </a:lnTo>
                    <a:lnTo>
                      <a:pt x="244" y="675"/>
                    </a:lnTo>
                    <a:lnTo>
                      <a:pt x="204" y="638"/>
                    </a:lnTo>
                    <a:lnTo>
                      <a:pt x="145" y="538"/>
                    </a:lnTo>
                    <a:lnTo>
                      <a:pt x="201" y="585"/>
                    </a:lnTo>
                    <a:lnTo>
                      <a:pt x="237" y="598"/>
                    </a:lnTo>
                    <a:lnTo>
                      <a:pt x="228" y="529"/>
                    </a:lnTo>
                    <a:lnTo>
                      <a:pt x="188" y="477"/>
                    </a:lnTo>
                    <a:lnTo>
                      <a:pt x="149" y="437"/>
                    </a:lnTo>
                    <a:lnTo>
                      <a:pt x="108" y="318"/>
                    </a:lnTo>
                    <a:lnTo>
                      <a:pt x="184" y="416"/>
                    </a:lnTo>
                    <a:lnTo>
                      <a:pt x="228" y="452"/>
                    </a:lnTo>
                    <a:lnTo>
                      <a:pt x="233" y="302"/>
                    </a:lnTo>
                    <a:lnTo>
                      <a:pt x="244" y="242"/>
                    </a:lnTo>
                    <a:lnTo>
                      <a:pt x="269" y="215"/>
                    </a:lnTo>
                    <a:lnTo>
                      <a:pt x="304" y="169"/>
                    </a:lnTo>
                    <a:lnTo>
                      <a:pt x="361" y="149"/>
                    </a:lnTo>
                    <a:lnTo>
                      <a:pt x="390" y="137"/>
                    </a:lnTo>
                    <a:lnTo>
                      <a:pt x="310" y="60"/>
                    </a:lnTo>
                    <a:lnTo>
                      <a:pt x="224" y="80"/>
                    </a:lnTo>
                    <a:lnTo>
                      <a:pt x="168" y="113"/>
                    </a:lnTo>
                    <a:lnTo>
                      <a:pt x="149" y="145"/>
                    </a:lnTo>
                    <a:lnTo>
                      <a:pt x="164" y="96"/>
                    </a:lnTo>
                    <a:lnTo>
                      <a:pt x="197" y="80"/>
                    </a:lnTo>
                    <a:lnTo>
                      <a:pt x="249" y="60"/>
                    </a:lnTo>
                    <a:lnTo>
                      <a:pt x="289" y="53"/>
                    </a:lnTo>
                    <a:lnTo>
                      <a:pt x="265" y="39"/>
                    </a:lnTo>
                    <a:lnTo>
                      <a:pt x="224" y="28"/>
                    </a:lnTo>
                    <a:lnTo>
                      <a:pt x="188" y="15"/>
                    </a:lnTo>
                    <a:lnTo>
                      <a:pt x="168" y="0"/>
                    </a:lnTo>
                    <a:lnTo>
                      <a:pt x="121" y="32"/>
                    </a:lnTo>
                    <a:lnTo>
                      <a:pt x="93" y="60"/>
                    </a:lnTo>
                    <a:lnTo>
                      <a:pt x="65" y="96"/>
                    </a:lnTo>
                    <a:lnTo>
                      <a:pt x="25" y="116"/>
                    </a:lnTo>
                    <a:lnTo>
                      <a:pt x="16" y="154"/>
                    </a:lnTo>
                    <a:lnTo>
                      <a:pt x="0" y="215"/>
                    </a:lnTo>
                    <a:lnTo>
                      <a:pt x="0" y="307"/>
                    </a:lnTo>
                    <a:lnTo>
                      <a:pt x="4" y="403"/>
                    </a:lnTo>
                    <a:lnTo>
                      <a:pt x="7" y="513"/>
                    </a:lnTo>
                    <a:lnTo>
                      <a:pt x="28" y="626"/>
                    </a:lnTo>
                    <a:lnTo>
                      <a:pt x="52" y="744"/>
                    </a:lnTo>
                    <a:lnTo>
                      <a:pt x="65" y="844"/>
                    </a:lnTo>
                    <a:lnTo>
                      <a:pt x="85" y="917"/>
                    </a:lnTo>
                    <a:lnTo>
                      <a:pt x="81" y="982"/>
                    </a:lnTo>
                    <a:lnTo>
                      <a:pt x="89" y="1018"/>
                    </a:lnTo>
                    <a:lnTo>
                      <a:pt x="117" y="1046"/>
                    </a:lnTo>
                    <a:lnTo>
                      <a:pt x="153" y="1070"/>
                    </a:lnTo>
                    <a:lnTo>
                      <a:pt x="201" y="1075"/>
                    </a:lnTo>
                    <a:lnTo>
                      <a:pt x="224" y="1063"/>
                    </a:lnTo>
                    <a:lnTo>
                      <a:pt x="257" y="1059"/>
                    </a:lnTo>
                    <a:lnTo>
                      <a:pt x="334" y="1043"/>
                    </a:lnTo>
                    <a:lnTo>
                      <a:pt x="300" y="1003"/>
                    </a:lnTo>
                    <a:lnTo>
                      <a:pt x="265" y="944"/>
                    </a:lnTo>
                    <a:lnTo>
                      <a:pt x="318" y="985"/>
                    </a:lnTo>
                    <a:lnTo>
                      <a:pt x="357" y="1022"/>
                    </a:lnTo>
                    <a:lnTo>
                      <a:pt x="386" y="1043"/>
                    </a:lnTo>
                    <a:lnTo>
                      <a:pt x="426" y="1063"/>
                    </a:lnTo>
                    <a:lnTo>
                      <a:pt x="470" y="1063"/>
                    </a:lnTo>
                    <a:lnTo>
                      <a:pt x="513" y="1063"/>
                    </a:lnTo>
                    <a:lnTo>
                      <a:pt x="538" y="1051"/>
                    </a:lnTo>
                    <a:lnTo>
                      <a:pt x="550" y="1039"/>
                    </a:lnTo>
                    <a:lnTo>
                      <a:pt x="494" y="1006"/>
                    </a:lnTo>
                    <a:lnTo>
                      <a:pt x="438" y="954"/>
                    </a:lnTo>
                    <a:lnTo>
                      <a:pt x="422" y="929"/>
                    </a:lnTo>
                    <a:lnTo>
                      <a:pt x="466" y="941"/>
                    </a:lnTo>
                    <a:lnTo>
                      <a:pt x="534" y="994"/>
                    </a:lnTo>
                    <a:lnTo>
                      <a:pt x="562" y="1018"/>
                    </a:lnTo>
                    <a:lnTo>
                      <a:pt x="626" y="1022"/>
                    </a:lnTo>
                    <a:lnTo>
                      <a:pt x="646" y="1010"/>
                    </a:lnTo>
                    <a:lnTo>
                      <a:pt x="646" y="982"/>
                    </a:lnTo>
                    <a:lnTo>
                      <a:pt x="646" y="90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9" name="Freeform 137"/>
              <p:cNvSpPr>
                <a:spLocks/>
              </p:cNvSpPr>
              <p:nvPr/>
            </p:nvSpPr>
            <p:spPr bwMode="auto">
              <a:xfrm>
                <a:off x="2520" y="2218"/>
                <a:ext cx="27" cy="70"/>
              </a:xfrm>
              <a:custGeom>
                <a:avLst/>
                <a:gdLst>
                  <a:gd name="T0" fmla="*/ 0 w 188"/>
                  <a:gd name="T1" fmla="*/ 0 h 496"/>
                  <a:gd name="T2" fmla="*/ 0 w 188"/>
                  <a:gd name="T3" fmla="*/ 0 h 496"/>
                  <a:gd name="T4" fmla="*/ 0 w 188"/>
                  <a:gd name="T5" fmla="*/ 0 h 496"/>
                  <a:gd name="T6" fmla="*/ 0 w 188"/>
                  <a:gd name="T7" fmla="*/ 0 h 496"/>
                  <a:gd name="T8" fmla="*/ 0 w 188"/>
                  <a:gd name="T9" fmla="*/ 0 h 496"/>
                  <a:gd name="T10" fmla="*/ 0 w 188"/>
                  <a:gd name="T11" fmla="*/ 0 h 496"/>
                  <a:gd name="T12" fmla="*/ 0 w 188"/>
                  <a:gd name="T13" fmla="*/ 0 h 496"/>
                  <a:gd name="T14" fmla="*/ 0 w 188"/>
                  <a:gd name="T15" fmla="*/ 0 h 496"/>
                  <a:gd name="T16" fmla="*/ 0 w 188"/>
                  <a:gd name="T17" fmla="*/ 0 h 496"/>
                  <a:gd name="T18" fmla="*/ 0 w 188"/>
                  <a:gd name="T19" fmla="*/ 0 h 496"/>
                  <a:gd name="T20" fmla="*/ 0 w 188"/>
                  <a:gd name="T21" fmla="*/ 0 h 496"/>
                  <a:gd name="T22" fmla="*/ 0 w 188"/>
                  <a:gd name="T23" fmla="*/ 0 h 496"/>
                  <a:gd name="T24" fmla="*/ 0 w 188"/>
                  <a:gd name="T25" fmla="*/ 0 h 496"/>
                  <a:gd name="T26" fmla="*/ 0 w 188"/>
                  <a:gd name="T27" fmla="*/ 0 h 4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8"/>
                  <a:gd name="T43" fmla="*/ 0 h 496"/>
                  <a:gd name="T44" fmla="*/ 188 w 188"/>
                  <a:gd name="T45" fmla="*/ 496 h 4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8" h="496">
                    <a:moveTo>
                      <a:pt x="188" y="496"/>
                    </a:moveTo>
                    <a:lnTo>
                      <a:pt x="155" y="480"/>
                    </a:lnTo>
                    <a:lnTo>
                      <a:pt x="120" y="440"/>
                    </a:lnTo>
                    <a:lnTo>
                      <a:pt x="89" y="369"/>
                    </a:lnTo>
                    <a:lnTo>
                      <a:pt x="72" y="307"/>
                    </a:lnTo>
                    <a:lnTo>
                      <a:pt x="48" y="238"/>
                    </a:lnTo>
                    <a:lnTo>
                      <a:pt x="37" y="173"/>
                    </a:lnTo>
                    <a:lnTo>
                      <a:pt x="17" y="73"/>
                    </a:lnTo>
                    <a:lnTo>
                      <a:pt x="0" y="0"/>
                    </a:lnTo>
                    <a:lnTo>
                      <a:pt x="41" y="145"/>
                    </a:lnTo>
                    <a:lnTo>
                      <a:pt x="72" y="258"/>
                    </a:lnTo>
                    <a:lnTo>
                      <a:pt x="108" y="335"/>
                    </a:lnTo>
                    <a:lnTo>
                      <a:pt x="164" y="416"/>
                    </a:lnTo>
                    <a:lnTo>
                      <a:pt x="188" y="4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0" name="Freeform 138"/>
              <p:cNvSpPr>
                <a:spLocks/>
              </p:cNvSpPr>
              <p:nvPr/>
            </p:nvSpPr>
            <p:spPr bwMode="auto">
              <a:xfrm>
                <a:off x="2548" y="2160"/>
                <a:ext cx="107" cy="107"/>
              </a:xfrm>
              <a:custGeom>
                <a:avLst/>
                <a:gdLst>
                  <a:gd name="T0" fmla="*/ 0 w 747"/>
                  <a:gd name="T1" fmla="*/ 0 h 747"/>
                  <a:gd name="T2" fmla="*/ 0 w 747"/>
                  <a:gd name="T3" fmla="*/ 0 h 747"/>
                  <a:gd name="T4" fmla="*/ 0 w 747"/>
                  <a:gd name="T5" fmla="*/ 0 h 747"/>
                  <a:gd name="T6" fmla="*/ 0 w 747"/>
                  <a:gd name="T7" fmla="*/ 0 h 747"/>
                  <a:gd name="T8" fmla="*/ 0 w 747"/>
                  <a:gd name="T9" fmla="*/ 0 h 747"/>
                  <a:gd name="T10" fmla="*/ 0 w 747"/>
                  <a:gd name="T11" fmla="*/ 0 h 747"/>
                  <a:gd name="T12" fmla="*/ 0 w 747"/>
                  <a:gd name="T13" fmla="*/ 0 h 747"/>
                  <a:gd name="T14" fmla="*/ 0 w 747"/>
                  <a:gd name="T15" fmla="*/ 0 h 747"/>
                  <a:gd name="T16" fmla="*/ 0 w 747"/>
                  <a:gd name="T17" fmla="*/ 0 h 747"/>
                  <a:gd name="T18" fmla="*/ 0 w 747"/>
                  <a:gd name="T19" fmla="*/ 0 h 747"/>
                  <a:gd name="T20" fmla="*/ 0 w 747"/>
                  <a:gd name="T21" fmla="*/ 0 h 747"/>
                  <a:gd name="T22" fmla="*/ 0 w 747"/>
                  <a:gd name="T23" fmla="*/ 0 h 747"/>
                  <a:gd name="T24" fmla="*/ 0 w 747"/>
                  <a:gd name="T25" fmla="*/ 0 h 747"/>
                  <a:gd name="T26" fmla="*/ 0 w 747"/>
                  <a:gd name="T27" fmla="*/ 0 h 747"/>
                  <a:gd name="T28" fmla="*/ 0 w 747"/>
                  <a:gd name="T29" fmla="*/ 0 h 747"/>
                  <a:gd name="T30" fmla="*/ 0 w 747"/>
                  <a:gd name="T31" fmla="*/ 0 h 747"/>
                  <a:gd name="T32" fmla="*/ 0 w 747"/>
                  <a:gd name="T33" fmla="*/ 0 h 747"/>
                  <a:gd name="T34" fmla="*/ 0 w 747"/>
                  <a:gd name="T35" fmla="*/ 0 h 747"/>
                  <a:gd name="T36" fmla="*/ 0 w 747"/>
                  <a:gd name="T37" fmla="*/ 0 h 747"/>
                  <a:gd name="T38" fmla="*/ 0 w 747"/>
                  <a:gd name="T39" fmla="*/ 0 h 747"/>
                  <a:gd name="T40" fmla="*/ 0 w 747"/>
                  <a:gd name="T41" fmla="*/ 0 h 747"/>
                  <a:gd name="T42" fmla="*/ 0 w 747"/>
                  <a:gd name="T43" fmla="*/ 0 h 747"/>
                  <a:gd name="T44" fmla="*/ 0 w 747"/>
                  <a:gd name="T45" fmla="*/ 0 h 747"/>
                  <a:gd name="T46" fmla="*/ 0 w 747"/>
                  <a:gd name="T47" fmla="*/ 0 h 747"/>
                  <a:gd name="T48" fmla="*/ 0 w 747"/>
                  <a:gd name="T49" fmla="*/ 0 h 747"/>
                  <a:gd name="T50" fmla="*/ 0 w 747"/>
                  <a:gd name="T51" fmla="*/ 0 h 747"/>
                  <a:gd name="T52" fmla="*/ 0 w 747"/>
                  <a:gd name="T53" fmla="*/ 0 h 747"/>
                  <a:gd name="T54" fmla="*/ 0 w 747"/>
                  <a:gd name="T55" fmla="*/ 0 h 747"/>
                  <a:gd name="T56" fmla="*/ 0 w 747"/>
                  <a:gd name="T57" fmla="*/ 0 h 747"/>
                  <a:gd name="T58" fmla="*/ 0 w 747"/>
                  <a:gd name="T59" fmla="*/ 0 h 747"/>
                  <a:gd name="T60" fmla="*/ 0 w 747"/>
                  <a:gd name="T61" fmla="*/ 0 h 747"/>
                  <a:gd name="T62" fmla="*/ 0 w 747"/>
                  <a:gd name="T63" fmla="*/ 0 h 747"/>
                  <a:gd name="T64" fmla="*/ 0 w 747"/>
                  <a:gd name="T65" fmla="*/ 0 h 747"/>
                  <a:gd name="T66" fmla="*/ 0 w 747"/>
                  <a:gd name="T67" fmla="*/ 0 h 747"/>
                  <a:gd name="T68" fmla="*/ 0 w 747"/>
                  <a:gd name="T69" fmla="*/ 0 h 747"/>
                  <a:gd name="T70" fmla="*/ 0 w 747"/>
                  <a:gd name="T71" fmla="*/ 0 h 747"/>
                  <a:gd name="T72" fmla="*/ 0 w 747"/>
                  <a:gd name="T73" fmla="*/ 0 h 747"/>
                  <a:gd name="T74" fmla="*/ 0 w 747"/>
                  <a:gd name="T75" fmla="*/ 0 h 747"/>
                  <a:gd name="T76" fmla="*/ 0 w 747"/>
                  <a:gd name="T77" fmla="*/ 0 h 747"/>
                  <a:gd name="T78" fmla="*/ 0 w 747"/>
                  <a:gd name="T79" fmla="*/ 0 h 747"/>
                  <a:gd name="T80" fmla="*/ 0 w 747"/>
                  <a:gd name="T81" fmla="*/ 0 h 747"/>
                  <a:gd name="T82" fmla="*/ 0 w 747"/>
                  <a:gd name="T83" fmla="*/ 0 h 747"/>
                  <a:gd name="T84" fmla="*/ 0 w 747"/>
                  <a:gd name="T85" fmla="*/ 0 h 747"/>
                  <a:gd name="T86" fmla="*/ 0 w 747"/>
                  <a:gd name="T87" fmla="*/ 0 h 747"/>
                  <a:gd name="T88" fmla="*/ 0 w 747"/>
                  <a:gd name="T89" fmla="*/ 0 h 747"/>
                  <a:gd name="T90" fmla="*/ 0 w 747"/>
                  <a:gd name="T91" fmla="*/ 0 h 747"/>
                  <a:gd name="T92" fmla="*/ 0 w 747"/>
                  <a:gd name="T93" fmla="*/ 0 h 747"/>
                  <a:gd name="T94" fmla="*/ 0 w 747"/>
                  <a:gd name="T95" fmla="*/ 0 h 747"/>
                  <a:gd name="T96" fmla="*/ 0 w 747"/>
                  <a:gd name="T97" fmla="*/ 0 h 747"/>
                  <a:gd name="T98" fmla="*/ 0 w 747"/>
                  <a:gd name="T99" fmla="*/ 0 h 747"/>
                  <a:gd name="T100" fmla="*/ 0 w 747"/>
                  <a:gd name="T101" fmla="*/ 0 h 747"/>
                  <a:gd name="T102" fmla="*/ 0 w 747"/>
                  <a:gd name="T103" fmla="*/ 0 h 747"/>
                  <a:gd name="T104" fmla="*/ 0 w 747"/>
                  <a:gd name="T105" fmla="*/ 0 h 747"/>
                  <a:gd name="T106" fmla="*/ 0 w 747"/>
                  <a:gd name="T107" fmla="*/ 0 h 747"/>
                  <a:gd name="T108" fmla="*/ 0 w 747"/>
                  <a:gd name="T109" fmla="*/ 0 h 747"/>
                  <a:gd name="T110" fmla="*/ 0 w 747"/>
                  <a:gd name="T111" fmla="*/ 0 h 7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47"/>
                  <a:gd name="T169" fmla="*/ 0 h 747"/>
                  <a:gd name="T170" fmla="*/ 747 w 747"/>
                  <a:gd name="T171" fmla="*/ 747 h 7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47" h="747">
                    <a:moveTo>
                      <a:pt x="138" y="0"/>
                    </a:moveTo>
                    <a:lnTo>
                      <a:pt x="225" y="27"/>
                    </a:lnTo>
                    <a:lnTo>
                      <a:pt x="266" y="63"/>
                    </a:lnTo>
                    <a:lnTo>
                      <a:pt x="290" y="137"/>
                    </a:lnTo>
                    <a:lnTo>
                      <a:pt x="290" y="204"/>
                    </a:lnTo>
                    <a:lnTo>
                      <a:pt x="277" y="244"/>
                    </a:lnTo>
                    <a:lnTo>
                      <a:pt x="285" y="314"/>
                    </a:lnTo>
                    <a:lnTo>
                      <a:pt x="285" y="366"/>
                    </a:lnTo>
                    <a:lnTo>
                      <a:pt x="273" y="379"/>
                    </a:lnTo>
                    <a:lnTo>
                      <a:pt x="285" y="399"/>
                    </a:lnTo>
                    <a:lnTo>
                      <a:pt x="294" y="419"/>
                    </a:lnTo>
                    <a:lnTo>
                      <a:pt x="277" y="440"/>
                    </a:lnTo>
                    <a:lnTo>
                      <a:pt x="277" y="460"/>
                    </a:lnTo>
                    <a:lnTo>
                      <a:pt x="310" y="468"/>
                    </a:lnTo>
                    <a:lnTo>
                      <a:pt x="306" y="488"/>
                    </a:lnTo>
                    <a:lnTo>
                      <a:pt x="337" y="500"/>
                    </a:lnTo>
                    <a:lnTo>
                      <a:pt x="367" y="492"/>
                    </a:lnTo>
                    <a:lnTo>
                      <a:pt x="386" y="500"/>
                    </a:lnTo>
                    <a:lnTo>
                      <a:pt x="475" y="513"/>
                    </a:lnTo>
                    <a:lnTo>
                      <a:pt x="555" y="508"/>
                    </a:lnTo>
                    <a:lnTo>
                      <a:pt x="606" y="513"/>
                    </a:lnTo>
                    <a:lnTo>
                      <a:pt x="640" y="533"/>
                    </a:lnTo>
                    <a:lnTo>
                      <a:pt x="720" y="533"/>
                    </a:lnTo>
                    <a:lnTo>
                      <a:pt x="747" y="561"/>
                    </a:lnTo>
                    <a:lnTo>
                      <a:pt x="747" y="592"/>
                    </a:lnTo>
                    <a:lnTo>
                      <a:pt x="743" y="646"/>
                    </a:lnTo>
                    <a:lnTo>
                      <a:pt x="679" y="662"/>
                    </a:lnTo>
                    <a:lnTo>
                      <a:pt x="679" y="628"/>
                    </a:lnTo>
                    <a:lnTo>
                      <a:pt x="675" y="601"/>
                    </a:lnTo>
                    <a:lnTo>
                      <a:pt x="663" y="588"/>
                    </a:lnTo>
                    <a:lnTo>
                      <a:pt x="659" y="621"/>
                    </a:lnTo>
                    <a:lnTo>
                      <a:pt x="655" y="662"/>
                    </a:lnTo>
                    <a:lnTo>
                      <a:pt x="640" y="687"/>
                    </a:lnTo>
                    <a:lnTo>
                      <a:pt x="611" y="718"/>
                    </a:lnTo>
                    <a:lnTo>
                      <a:pt x="544" y="734"/>
                    </a:lnTo>
                    <a:lnTo>
                      <a:pt x="491" y="743"/>
                    </a:lnTo>
                    <a:lnTo>
                      <a:pt x="430" y="747"/>
                    </a:lnTo>
                    <a:lnTo>
                      <a:pt x="507" y="702"/>
                    </a:lnTo>
                    <a:lnTo>
                      <a:pt x="559" y="662"/>
                    </a:lnTo>
                    <a:lnTo>
                      <a:pt x="570" y="628"/>
                    </a:lnTo>
                    <a:lnTo>
                      <a:pt x="563" y="601"/>
                    </a:lnTo>
                    <a:lnTo>
                      <a:pt x="519" y="597"/>
                    </a:lnTo>
                    <a:lnTo>
                      <a:pt x="503" y="628"/>
                    </a:lnTo>
                    <a:lnTo>
                      <a:pt x="491" y="666"/>
                    </a:lnTo>
                    <a:lnTo>
                      <a:pt x="450" y="706"/>
                    </a:lnTo>
                    <a:lnTo>
                      <a:pt x="407" y="739"/>
                    </a:lnTo>
                    <a:lnTo>
                      <a:pt x="362" y="743"/>
                    </a:lnTo>
                    <a:lnTo>
                      <a:pt x="294" y="739"/>
                    </a:lnTo>
                    <a:lnTo>
                      <a:pt x="367" y="681"/>
                    </a:lnTo>
                    <a:lnTo>
                      <a:pt x="419" y="653"/>
                    </a:lnTo>
                    <a:lnTo>
                      <a:pt x="458" y="621"/>
                    </a:lnTo>
                    <a:lnTo>
                      <a:pt x="471" y="597"/>
                    </a:lnTo>
                    <a:lnTo>
                      <a:pt x="468" y="572"/>
                    </a:lnTo>
                    <a:lnTo>
                      <a:pt x="443" y="568"/>
                    </a:lnTo>
                    <a:lnTo>
                      <a:pt x="415" y="592"/>
                    </a:lnTo>
                    <a:lnTo>
                      <a:pt x="398" y="625"/>
                    </a:lnTo>
                    <a:lnTo>
                      <a:pt x="362" y="666"/>
                    </a:lnTo>
                    <a:lnTo>
                      <a:pt x="318" y="687"/>
                    </a:lnTo>
                    <a:lnTo>
                      <a:pt x="285" y="706"/>
                    </a:lnTo>
                    <a:lnTo>
                      <a:pt x="250" y="722"/>
                    </a:lnTo>
                    <a:lnTo>
                      <a:pt x="209" y="730"/>
                    </a:lnTo>
                    <a:lnTo>
                      <a:pt x="161" y="730"/>
                    </a:lnTo>
                    <a:lnTo>
                      <a:pt x="115" y="721"/>
                    </a:lnTo>
                    <a:lnTo>
                      <a:pt x="217" y="687"/>
                    </a:lnTo>
                    <a:lnTo>
                      <a:pt x="257" y="666"/>
                    </a:lnTo>
                    <a:lnTo>
                      <a:pt x="285" y="628"/>
                    </a:lnTo>
                    <a:lnTo>
                      <a:pt x="290" y="597"/>
                    </a:lnTo>
                    <a:lnTo>
                      <a:pt x="266" y="597"/>
                    </a:lnTo>
                    <a:lnTo>
                      <a:pt x="254" y="625"/>
                    </a:lnTo>
                    <a:lnTo>
                      <a:pt x="233" y="649"/>
                    </a:lnTo>
                    <a:lnTo>
                      <a:pt x="201" y="674"/>
                    </a:lnTo>
                    <a:lnTo>
                      <a:pt x="165" y="699"/>
                    </a:lnTo>
                    <a:lnTo>
                      <a:pt x="117" y="719"/>
                    </a:lnTo>
                    <a:lnTo>
                      <a:pt x="81" y="706"/>
                    </a:lnTo>
                    <a:lnTo>
                      <a:pt x="65" y="687"/>
                    </a:lnTo>
                    <a:lnTo>
                      <a:pt x="37" y="636"/>
                    </a:lnTo>
                    <a:lnTo>
                      <a:pt x="89" y="625"/>
                    </a:lnTo>
                    <a:lnTo>
                      <a:pt x="189" y="613"/>
                    </a:lnTo>
                    <a:lnTo>
                      <a:pt x="250" y="585"/>
                    </a:lnTo>
                    <a:lnTo>
                      <a:pt x="281" y="558"/>
                    </a:lnTo>
                    <a:lnTo>
                      <a:pt x="294" y="525"/>
                    </a:lnTo>
                    <a:lnTo>
                      <a:pt x="298" y="508"/>
                    </a:lnTo>
                    <a:lnTo>
                      <a:pt x="281" y="508"/>
                    </a:lnTo>
                    <a:lnTo>
                      <a:pt x="261" y="533"/>
                    </a:lnTo>
                    <a:lnTo>
                      <a:pt x="229" y="576"/>
                    </a:lnTo>
                    <a:lnTo>
                      <a:pt x="157" y="601"/>
                    </a:lnTo>
                    <a:lnTo>
                      <a:pt x="89" y="622"/>
                    </a:lnTo>
                    <a:lnTo>
                      <a:pt x="37" y="636"/>
                    </a:lnTo>
                    <a:lnTo>
                      <a:pt x="17" y="553"/>
                    </a:lnTo>
                    <a:lnTo>
                      <a:pt x="13" y="492"/>
                    </a:lnTo>
                    <a:lnTo>
                      <a:pt x="13" y="439"/>
                    </a:lnTo>
                    <a:lnTo>
                      <a:pt x="81" y="476"/>
                    </a:lnTo>
                    <a:lnTo>
                      <a:pt x="161" y="492"/>
                    </a:lnTo>
                    <a:lnTo>
                      <a:pt x="225" y="488"/>
                    </a:lnTo>
                    <a:lnTo>
                      <a:pt x="242" y="481"/>
                    </a:lnTo>
                    <a:lnTo>
                      <a:pt x="250" y="460"/>
                    </a:lnTo>
                    <a:lnTo>
                      <a:pt x="213" y="460"/>
                    </a:lnTo>
                    <a:lnTo>
                      <a:pt x="174" y="472"/>
                    </a:lnTo>
                    <a:lnTo>
                      <a:pt x="79" y="476"/>
                    </a:lnTo>
                    <a:lnTo>
                      <a:pt x="13" y="440"/>
                    </a:lnTo>
                    <a:lnTo>
                      <a:pt x="9" y="363"/>
                    </a:lnTo>
                    <a:lnTo>
                      <a:pt x="4" y="310"/>
                    </a:lnTo>
                    <a:lnTo>
                      <a:pt x="0" y="258"/>
                    </a:lnTo>
                    <a:lnTo>
                      <a:pt x="9" y="169"/>
                    </a:lnTo>
                    <a:lnTo>
                      <a:pt x="29" y="137"/>
                    </a:lnTo>
                    <a:lnTo>
                      <a:pt x="89" y="97"/>
                    </a:lnTo>
                    <a:lnTo>
                      <a:pt x="70" y="101"/>
                    </a:lnTo>
                    <a:lnTo>
                      <a:pt x="9" y="129"/>
                    </a:lnTo>
                    <a:lnTo>
                      <a:pt x="33" y="72"/>
                    </a:lnTo>
                    <a:lnTo>
                      <a:pt x="53" y="43"/>
                    </a:lnTo>
                    <a:lnTo>
                      <a:pt x="70" y="23"/>
                    </a:lnTo>
                    <a:lnTo>
                      <a:pt x="13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1" name="Freeform 139"/>
              <p:cNvSpPr>
                <a:spLocks/>
              </p:cNvSpPr>
              <p:nvPr/>
            </p:nvSpPr>
            <p:spPr bwMode="auto">
              <a:xfrm>
                <a:off x="2555" y="2200"/>
                <a:ext cx="27" cy="24"/>
              </a:xfrm>
              <a:custGeom>
                <a:avLst/>
                <a:gdLst>
                  <a:gd name="T0" fmla="*/ 0 w 188"/>
                  <a:gd name="T1" fmla="*/ 0 h 168"/>
                  <a:gd name="T2" fmla="*/ 0 w 188"/>
                  <a:gd name="T3" fmla="*/ 0 h 168"/>
                  <a:gd name="T4" fmla="*/ 0 w 188"/>
                  <a:gd name="T5" fmla="*/ 0 h 168"/>
                  <a:gd name="T6" fmla="*/ 0 w 188"/>
                  <a:gd name="T7" fmla="*/ 0 h 168"/>
                  <a:gd name="T8" fmla="*/ 0 w 188"/>
                  <a:gd name="T9" fmla="*/ 0 h 168"/>
                  <a:gd name="T10" fmla="*/ 0 w 188"/>
                  <a:gd name="T11" fmla="*/ 0 h 168"/>
                  <a:gd name="T12" fmla="*/ 0 w 188"/>
                  <a:gd name="T13" fmla="*/ 0 h 168"/>
                  <a:gd name="T14" fmla="*/ 0 w 188"/>
                  <a:gd name="T15" fmla="*/ 0 h 168"/>
                  <a:gd name="T16" fmla="*/ 0 w 188"/>
                  <a:gd name="T17" fmla="*/ 0 h 168"/>
                  <a:gd name="T18" fmla="*/ 0 w 188"/>
                  <a:gd name="T19" fmla="*/ 0 h 168"/>
                  <a:gd name="T20" fmla="*/ 0 w 188"/>
                  <a:gd name="T21" fmla="*/ 0 h 168"/>
                  <a:gd name="T22" fmla="*/ 0 w 188"/>
                  <a:gd name="T23" fmla="*/ 0 h 168"/>
                  <a:gd name="T24" fmla="*/ 0 w 188"/>
                  <a:gd name="T25" fmla="*/ 0 h 168"/>
                  <a:gd name="T26" fmla="*/ 0 w 188"/>
                  <a:gd name="T27" fmla="*/ 0 h 168"/>
                  <a:gd name="T28" fmla="*/ 0 w 188"/>
                  <a:gd name="T29" fmla="*/ 0 h 168"/>
                  <a:gd name="T30" fmla="*/ 0 w 188"/>
                  <a:gd name="T31" fmla="*/ 0 h 168"/>
                  <a:gd name="T32" fmla="*/ 0 w 188"/>
                  <a:gd name="T33" fmla="*/ 0 h 168"/>
                  <a:gd name="T34" fmla="*/ 0 w 188"/>
                  <a:gd name="T35" fmla="*/ 0 h 168"/>
                  <a:gd name="T36" fmla="*/ 0 w 188"/>
                  <a:gd name="T37" fmla="*/ 0 h 168"/>
                  <a:gd name="T38" fmla="*/ 0 w 188"/>
                  <a:gd name="T39" fmla="*/ 0 h 168"/>
                  <a:gd name="T40" fmla="*/ 0 w 188"/>
                  <a:gd name="T41" fmla="*/ 0 h 168"/>
                  <a:gd name="T42" fmla="*/ 0 w 188"/>
                  <a:gd name="T43" fmla="*/ 0 h 168"/>
                  <a:gd name="T44" fmla="*/ 0 w 188"/>
                  <a:gd name="T45" fmla="*/ 0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8"/>
                  <a:gd name="T70" fmla="*/ 0 h 168"/>
                  <a:gd name="T71" fmla="*/ 188 w 188"/>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8" h="168">
                    <a:moveTo>
                      <a:pt x="188" y="0"/>
                    </a:moveTo>
                    <a:lnTo>
                      <a:pt x="188" y="13"/>
                    </a:lnTo>
                    <a:lnTo>
                      <a:pt x="163" y="46"/>
                    </a:lnTo>
                    <a:lnTo>
                      <a:pt x="141" y="64"/>
                    </a:lnTo>
                    <a:lnTo>
                      <a:pt x="90" y="101"/>
                    </a:lnTo>
                    <a:lnTo>
                      <a:pt x="69" y="117"/>
                    </a:lnTo>
                    <a:lnTo>
                      <a:pt x="23" y="153"/>
                    </a:lnTo>
                    <a:lnTo>
                      <a:pt x="74" y="136"/>
                    </a:lnTo>
                    <a:lnTo>
                      <a:pt x="125" y="121"/>
                    </a:lnTo>
                    <a:lnTo>
                      <a:pt x="177" y="117"/>
                    </a:lnTo>
                    <a:lnTo>
                      <a:pt x="173" y="132"/>
                    </a:lnTo>
                    <a:lnTo>
                      <a:pt x="90" y="148"/>
                    </a:lnTo>
                    <a:lnTo>
                      <a:pt x="47" y="165"/>
                    </a:lnTo>
                    <a:lnTo>
                      <a:pt x="23" y="168"/>
                    </a:lnTo>
                    <a:lnTo>
                      <a:pt x="2" y="162"/>
                    </a:lnTo>
                    <a:lnTo>
                      <a:pt x="0" y="142"/>
                    </a:lnTo>
                    <a:lnTo>
                      <a:pt x="17" y="127"/>
                    </a:lnTo>
                    <a:lnTo>
                      <a:pt x="40" y="105"/>
                    </a:lnTo>
                    <a:lnTo>
                      <a:pt x="67" y="72"/>
                    </a:lnTo>
                    <a:lnTo>
                      <a:pt x="96" y="36"/>
                    </a:lnTo>
                    <a:lnTo>
                      <a:pt x="130" y="11"/>
                    </a:lnTo>
                    <a:lnTo>
                      <a:pt x="165" y="2"/>
                    </a:lnTo>
                    <a:lnTo>
                      <a:pt x="18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2" name="Freeform 140"/>
              <p:cNvSpPr>
                <a:spLocks/>
              </p:cNvSpPr>
              <p:nvPr/>
            </p:nvSpPr>
            <p:spPr bwMode="auto">
              <a:xfrm>
                <a:off x="2556" y="2180"/>
                <a:ext cx="25" cy="32"/>
              </a:xfrm>
              <a:custGeom>
                <a:avLst/>
                <a:gdLst>
                  <a:gd name="T0" fmla="*/ 0 w 171"/>
                  <a:gd name="T1" fmla="*/ 0 h 221"/>
                  <a:gd name="T2" fmla="*/ 0 w 171"/>
                  <a:gd name="T3" fmla="*/ 0 h 221"/>
                  <a:gd name="T4" fmla="*/ 0 w 171"/>
                  <a:gd name="T5" fmla="*/ 0 h 221"/>
                  <a:gd name="T6" fmla="*/ 0 w 171"/>
                  <a:gd name="T7" fmla="*/ 0 h 221"/>
                  <a:gd name="T8" fmla="*/ 0 w 171"/>
                  <a:gd name="T9" fmla="*/ 0 h 221"/>
                  <a:gd name="T10" fmla="*/ 0 w 171"/>
                  <a:gd name="T11" fmla="*/ 0 h 221"/>
                  <a:gd name="T12" fmla="*/ 0 w 171"/>
                  <a:gd name="T13" fmla="*/ 0 h 221"/>
                  <a:gd name="T14" fmla="*/ 0 w 171"/>
                  <a:gd name="T15" fmla="*/ 0 h 221"/>
                  <a:gd name="T16" fmla="*/ 0 w 171"/>
                  <a:gd name="T17" fmla="*/ 0 h 221"/>
                  <a:gd name="T18" fmla="*/ 0 w 171"/>
                  <a:gd name="T19" fmla="*/ 0 h 221"/>
                  <a:gd name="T20" fmla="*/ 0 w 171"/>
                  <a:gd name="T21" fmla="*/ 0 h 221"/>
                  <a:gd name="T22" fmla="*/ 0 w 171"/>
                  <a:gd name="T23" fmla="*/ 0 h 221"/>
                  <a:gd name="T24" fmla="*/ 0 w 171"/>
                  <a:gd name="T25" fmla="*/ 0 h 221"/>
                  <a:gd name="T26" fmla="*/ 0 w 171"/>
                  <a:gd name="T27" fmla="*/ 0 h 221"/>
                  <a:gd name="T28" fmla="*/ 0 w 171"/>
                  <a:gd name="T29" fmla="*/ 0 h 221"/>
                  <a:gd name="T30" fmla="*/ 0 w 171"/>
                  <a:gd name="T31" fmla="*/ 0 h 221"/>
                  <a:gd name="T32" fmla="*/ 0 w 171"/>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1"/>
                  <a:gd name="T52" fmla="*/ 0 h 221"/>
                  <a:gd name="T53" fmla="*/ 171 w 171"/>
                  <a:gd name="T54" fmla="*/ 221 h 2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1" h="221">
                    <a:moveTo>
                      <a:pt x="139" y="0"/>
                    </a:moveTo>
                    <a:lnTo>
                      <a:pt x="163" y="4"/>
                    </a:lnTo>
                    <a:lnTo>
                      <a:pt x="171" y="24"/>
                    </a:lnTo>
                    <a:lnTo>
                      <a:pt x="169" y="42"/>
                    </a:lnTo>
                    <a:lnTo>
                      <a:pt x="155" y="64"/>
                    </a:lnTo>
                    <a:lnTo>
                      <a:pt x="136" y="70"/>
                    </a:lnTo>
                    <a:lnTo>
                      <a:pt x="98" y="95"/>
                    </a:lnTo>
                    <a:lnTo>
                      <a:pt x="61" y="126"/>
                    </a:lnTo>
                    <a:lnTo>
                      <a:pt x="37" y="166"/>
                    </a:lnTo>
                    <a:lnTo>
                      <a:pt x="8" y="208"/>
                    </a:lnTo>
                    <a:lnTo>
                      <a:pt x="0" y="221"/>
                    </a:lnTo>
                    <a:lnTo>
                      <a:pt x="8" y="171"/>
                    </a:lnTo>
                    <a:lnTo>
                      <a:pt x="15" y="127"/>
                    </a:lnTo>
                    <a:lnTo>
                      <a:pt x="28" y="89"/>
                    </a:lnTo>
                    <a:lnTo>
                      <a:pt x="51" y="54"/>
                    </a:lnTo>
                    <a:lnTo>
                      <a:pt x="114" y="6"/>
                    </a:lnTo>
                    <a:lnTo>
                      <a:pt x="13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3" name="Freeform 141"/>
              <p:cNvSpPr>
                <a:spLocks/>
              </p:cNvSpPr>
              <p:nvPr/>
            </p:nvSpPr>
            <p:spPr bwMode="auto">
              <a:xfrm>
                <a:off x="2559" y="2149"/>
                <a:ext cx="26" cy="18"/>
              </a:xfrm>
              <a:custGeom>
                <a:avLst/>
                <a:gdLst>
                  <a:gd name="T0" fmla="*/ 0 w 182"/>
                  <a:gd name="T1" fmla="*/ 0 h 127"/>
                  <a:gd name="T2" fmla="*/ 0 w 182"/>
                  <a:gd name="T3" fmla="*/ 0 h 127"/>
                  <a:gd name="T4" fmla="*/ 0 w 182"/>
                  <a:gd name="T5" fmla="*/ 0 h 127"/>
                  <a:gd name="T6" fmla="*/ 0 w 182"/>
                  <a:gd name="T7" fmla="*/ 0 h 127"/>
                  <a:gd name="T8" fmla="*/ 0 w 182"/>
                  <a:gd name="T9" fmla="*/ 0 h 127"/>
                  <a:gd name="T10" fmla="*/ 0 w 182"/>
                  <a:gd name="T11" fmla="*/ 0 h 127"/>
                  <a:gd name="T12" fmla="*/ 0 w 182"/>
                  <a:gd name="T13" fmla="*/ 0 h 127"/>
                  <a:gd name="T14" fmla="*/ 0 w 182"/>
                  <a:gd name="T15" fmla="*/ 0 h 127"/>
                  <a:gd name="T16" fmla="*/ 0 w 182"/>
                  <a:gd name="T17" fmla="*/ 0 h 127"/>
                  <a:gd name="T18" fmla="*/ 0 w 182"/>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127"/>
                  <a:gd name="T32" fmla="*/ 182 w 182"/>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127">
                    <a:moveTo>
                      <a:pt x="182" y="127"/>
                    </a:moveTo>
                    <a:lnTo>
                      <a:pt x="150" y="99"/>
                    </a:lnTo>
                    <a:lnTo>
                      <a:pt x="98" y="80"/>
                    </a:lnTo>
                    <a:lnTo>
                      <a:pt x="63" y="70"/>
                    </a:lnTo>
                    <a:lnTo>
                      <a:pt x="0" y="0"/>
                    </a:lnTo>
                    <a:lnTo>
                      <a:pt x="47" y="27"/>
                    </a:lnTo>
                    <a:lnTo>
                      <a:pt x="91" y="46"/>
                    </a:lnTo>
                    <a:lnTo>
                      <a:pt x="123" y="62"/>
                    </a:lnTo>
                    <a:lnTo>
                      <a:pt x="138" y="80"/>
                    </a:lnTo>
                    <a:lnTo>
                      <a:pt x="182" y="12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4" name="Freeform 142"/>
              <p:cNvSpPr>
                <a:spLocks/>
              </p:cNvSpPr>
              <p:nvPr/>
            </p:nvSpPr>
            <p:spPr bwMode="auto">
              <a:xfrm>
                <a:off x="2590" y="2182"/>
                <a:ext cx="15" cy="48"/>
              </a:xfrm>
              <a:custGeom>
                <a:avLst/>
                <a:gdLst>
                  <a:gd name="T0" fmla="*/ 0 w 102"/>
                  <a:gd name="T1" fmla="*/ 0 h 331"/>
                  <a:gd name="T2" fmla="*/ 0 w 102"/>
                  <a:gd name="T3" fmla="*/ 0 h 331"/>
                  <a:gd name="T4" fmla="*/ 0 w 102"/>
                  <a:gd name="T5" fmla="*/ 0 h 331"/>
                  <a:gd name="T6" fmla="*/ 0 w 102"/>
                  <a:gd name="T7" fmla="*/ 0 h 331"/>
                  <a:gd name="T8" fmla="*/ 0 w 102"/>
                  <a:gd name="T9" fmla="*/ 0 h 331"/>
                  <a:gd name="T10" fmla="*/ 0 w 102"/>
                  <a:gd name="T11" fmla="*/ 0 h 331"/>
                  <a:gd name="T12" fmla="*/ 0 w 102"/>
                  <a:gd name="T13" fmla="*/ 0 h 331"/>
                  <a:gd name="T14" fmla="*/ 0 w 102"/>
                  <a:gd name="T15" fmla="*/ 0 h 331"/>
                  <a:gd name="T16" fmla="*/ 0 w 102"/>
                  <a:gd name="T17" fmla="*/ 0 h 331"/>
                  <a:gd name="T18" fmla="*/ 0 w 102"/>
                  <a:gd name="T19" fmla="*/ 0 h 331"/>
                  <a:gd name="T20" fmla="*/ 0 w 102"/>
                  <a:gd name="T21" fmla="*/ 0 h 331"/>
                  <a:gd name="T22" fmla="*/ 0 w 102"/>
                  <a:gd name="T23" fmla="*/ 0 h 331"/>
                  <a:gd name="T24" fmla="*/ 0 w 102"/>
                  <a:gd name="T25" fmla="*/ 0 h 331"/>
                  <a:gd name="T26" fmla="*/ 0 w 102"/>
                  <a:gd name="T27" fmla="*/ 0 h 331"/>
                  <a:gd name="T28" fmla="*/ 0 w 102"/>
                  <a:gd name="T29" fmla="*/ 0 h 331"/>
                  <a:gd name="T30" fmla="*/ 0 w 102"/>
                  <a:gd name="T31" fmla="*/ 0 h 331"/>
                  <a:gd name="T32" fmla="*/ 0 w 102"/>
                  <a:gd name="T33" fmla="*/ 0 h 331"/>
                  <a:gd name="T34" fmla="*/ 0 w 102"/>
                  <a:gd name="T35" fmla="*/ 0 h 331"/>
                  <a:gd name="T36" fmla="*/ 0 w 102"/>
                  <a:gd name="T37" fmla="*/ 0 h 3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331"/>
                  <a:gd name="T59" fmla="*/ 102 w 102"/>
                  <a:gd name="T60" fmla="*/ 331 h 3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331">
                    <a:moveTo>
                      <a:pt x="102" y="331"/>
                    </a:moveTo>
                    <a:lnTo>
                      <a:pt x="51" y="331"/>
                    </a:lnTo>
                    <a:lnTo>
                      <a:pt x="35" y="327"/>
                    </a:lnTo>
                    <a:lnTo>
                      <a:pt x="35" y="314"/>
                    </a:lnTo>
                    <a:lnTo>
                      <a:pt x="24" y="302"/>
                    </a:lnTo>
                    <a:lnTo>
                      <a:pt x="8" y="290"/>
                    </a:lnTo>
                    <a:lnTo>
                      <a:pt x="16" y="278"/>
                    </a:lnTo>
                    <a:lnTo>
                      <a:pt x="16" y="261"/>
                    </a:lnTo>
                    <a:lnTo>
                      <a:pt x="4" y="242"/>
                    </a:lnTo>
                    <a:lnTo>
                      <a:pt x="4" y="221"/>
                    </a:lnTo>
                    <a:lnTo>
                      <a:pt x="12" y="197"/>
                    </a:lnTo>
                    <a:lnTo>
                      <a:pt x="12" y="145"/>
                    </a:lnTo>
                    <a:lnTo>
                      <a:pt x="0" y="96"/>
                    </a:lnTo>
                    <a:lnTo>
                      <a:pt x="4" y="61"/>
                    </a:lnTo>
                    <a:lnTo>
                      <a:pt x="4" y="0"/>
                    </a:lnTo>
                    <a:lnTo>
                      <a:pt x="35" y="91"/>
                    </a:lnTo>
                    <a:lnTo>
                      <a:pt x="63" y="177"/>
                    </a:lnTo>
                    <a:lnTo>
                      <a:pt x="82" y="269"/>
                    </a:lnTo>
                    <a:lnTo>
                      <a:pt x="102" y="33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5" name="Freeform 143"/>
              <p:cNvSpPr>
                <a:spLocks/>
              </p:cNvSpPr>
              <p:nvPr/>
            </p:nvSpPr>
            <p:spPr bwMode="auto">
              <a:xfrm>
                <a:off x="2557" y="2233"/>
                <a:ext cx="26" cy="9"/>
              </a:xfrm>
              <a:custGeom>
                <a:avLst/>
                <a:gdLst>
                  <a:gd name="T0" fmla="*/ 0 w 185"/>
                  <a:gd name="T1" fmla="*/ 0 h 62"/>
                  <a:gd name="T2" fmla="*/ 0 w 185"/>
                  <a:gd name="T3" fmla="*/ 0 h 62"/>
                  <a:gd name="T4" fmla="*/ 0 w 185"/>
                  <a:gd name="T5" fmla="*/ 0 h 62"/>
                  <a:gd name="T6" fmla="*/ 0 w 185"/>
                  <a:gd name="T7" fmla="*/ 0 h 62"/>
                  <a:gd name="T8" fmla="*/ 0 w 185"/>
                  <a:gd name="T9" fmla="*/ 0 h 62"/>
                  <a:gd name="T10" fmla="*/ 0 w 185"/>
                  <a:gd name="T11" fmla="*/ 0 h 62"/>
                  <a:gd name="T12" fmla="*/ 0 w 185"/>
                  <a:gd name="T13" fmla="*/ 0 h 62"/>
                  <a:gd name="T14" fmla="*/ 0 w 185"/>
                  <a:gd name="T15" fmla="*/ 0 h 62"/>
                  <a:gd name="T16" fmla="*/ 0 w 185"/>
                  <a:gd name="T17" fmla="*/ 0 h 62"/>
                  <a:gd name="T18" fmla="*/ 0 w 185"/>
                  <a:gd name="T19" fmla="*/ 0 h 62"/>
                  <a:gd name="T20" fmla="*/ 0 w 185"/>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5"/>
                  <a:gd name="T34" fmla="*/ 0 h 62"/>
                  <a:gd name="T35" fmla="*/ 185 w 185"/>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5" h="62">
                    <a:moveTo>
                      <a:pt x="38" y="30"/>
                    </a:moveTo>
                    <a:lnTo>
                      <a:pt x="78" y="13"/>
                    </a:lnTo>
                    <a:lnTo>
                      <a:pt x="115" y="3"/>
                    </a:lnTo>
                    <a:lnTo>
                      <a:pt x="164" y="0"/>
                    </a:lnTo>
                    <a:lnTo>
                      <a:pt x="185" y="4"/>
                    </a:lnTo>
                    <a:lnTo>
                      <a:pt x="176" y="23"/>
                    </a:lnTo>
                    <a:lnTo>
                      <a:pt x="156" y="38"/>
                    </a:lnTo>
                    <a:lnTo>
                      <a:pt x="113" y="51"/>
                    </a:lnTo>
                    <a:lnTo>
                      <a:pt x="45" y="62"/>
                    </a:lnTo>
                    <a:lnTo>
                      <a:pt x="0" y="58"/>
                    </a:lnTo>
                    <a:lnTo>
                      <a:pt x="38"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6" name="Freeform 144"/>
              <p:cNvSpPr>
                <a:spLocks/>
              </p:cNvSpPr>
              <p:nvPr/>
            </p:nvSpPr>
            <p:spPr bwMode="auto">
              <a:xfrm>
                <a:off x="2589" y="2238"/>
                <a:ext cx="16" cy="20"/>
              </a:xfrm>
              <a:custGeom>
                <a:avLst/>
                <a:gdLst>
                  <a:gd name="T0" fmla="*/ 0 w 111"/>
                  <a:gd name="T1" fmla="*/ 0 h 138"/>
                  <a:gd name="T2" fmla="*/ 0 w 111"/>
                  <a:gd name="T3" fmla="*/ 0 h 138"/>
                  <a:gd name="T4" fmla="*/ 0 w 111"/>
                  <a:gd name="T5" fmla="*/ 0 h 138"/>
                  <a:gd name="T6" fmla="*/ 0 w 111"/>
                  <a:gd name="T7" fmla="*/ 0 h 138"/>
                  <a:gd name="T8" fmla="*/ 0 w 111"/>
                  <a:gd name="T9" fmla="*/ 0 h 138"/>
                  <a:gd name="T10" fmla="*/ 0 w 111"/>
                  <a:gd name="T11" fmla="*/ 0 h 138"/>
                  <a:gd name="T12" fmla="*/ 0 w 111"/>
                  <a:gd name="T13" fmla="*/ 0 h 138"/>
                  <a:gd name="T14" fmla="*/ 0 w 111"/>
                  <a:gd name="T15" fmla="*/ 0 h 138"/>
                  <a:gd name="T16" fmla="*/ 0 w 111"/>
                  <a:gd name="T17" fmla="*/ 0 h 138"/>
                  <a:gd name="T18" fmla="*/ 0 w 111"/>
                  <a:gd name="T19" fmla="*/ 0 h 138"/>
                  <a:gd name="T20" fmla="*/ 0 w 111"/>
                  <a:gd name="T21" fmla="*/ 0 h 138"/>
                  <a:gd name="T22" fmla="*/ 0 w 111"/>
                  <a:gd name="T23" fmla="*/ 0 h 138"/>
                  <a:gd name="T24" fmla="*/ 0 w 111"/>
                  <a:gd name="T25" fmla="*/ 0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1"/>
                  <a:gd name="T40" fmla="*/ 0 h 138"/>
                  <a:gd name="T41" fmla="*/ 111 w 111"/>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1" h="138">
                    <a:moveTo>
                      <a:pt x="60" y="38"/>
                    </a:moveTo>
                    <a:lnTo>
                      <a:pt x="74" y="8"/>
                    </a:lnTo>
                    <a:lnTo>
                      <a:pt x="95" y="0"/>
                    </a:lnTo>
                    <a:lnTo>
                      <a:pt x="109" y="6"/>
                    </a:lnTo>
                    <a:lnTo>
                      <a:pt x="111" y="23"/>
                    </a:lnTo>
                    <a:lnTo>
                      <a:pt x="102" y="49"/>
                    </a:lnTo>
                    <a:lnTo>
                      <a:pt x="85" y="74"/>
                    </a:lnTo>
                    <a:lnTo>
                      <a:pt x="66" y="97"/>
                    </a:lnTo>
                    <a:lnTo>
                      <a:pt x="40" y="119"/>
                    </a:lnTo>
                    <a:lnTo>
                      <a:pt x="0" y="138"/>
                    </a:lnTo>
                    <a:lnTo>
                      <a:pt x="36" y="99"/>
                    </a:lnTo>
                    <a:lnTo>
                      <a:pt x="47" y="70"/>
                    </a:lnTo>
                    <a:lnTo>
                      <a:pt x="6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7" name="Freeform 145"/>
              <p:cNvSpPr>
                <a:spLocks/>
              </p:cNvSpPr>
              <p:nvPr/>
            </p:nvSpPr>
            <p:spPr bwMode="auto">
              <a:xfrm>
                <a:off x="2541" y="2133"/>
                <a:ext cx="38" cy="24"/>
              </a:xfrm>
              <a:custGeom>
                <a:avLst/>
                <a:gdLst>
                  <a:gd name="T0" fmla="*/ 0 w 266"/>
                  <a:gd name="T1" fmla="*/ 0 h 167"/>
                  <a:gd name="T2" fmla="*/ 0 w 266"/>
                  <a:gd name="T3" fmla="*/ 0 h 167"/>
                  <a:gd name="T4" fmla="*/ 0 w 266"/>
                  <a:gd name="T5" fmla="*/ 0 h 167"/>
                  <a:gd name="T6" fmla="*/ 0 w 266"/>
                  <a:gd name="T7" fmla="*/ 0 h 167"/>
                  <a:gd name="T8" fmla="*/ 0 w 266"/>
                  <a:gd name="T9" fmla="*/ 0 h 167"/>
                  <a:gd name="T10" fmla="*/ 0 w 266"/>
                  <a:gd name="T11" fmla="*/ 0 h 167"/>
                  <a:gd name="T12" fmla="*/ 0 w 266"/>
                  <a:gd name="T13" fmla="*/ 0 h 167"/>
                  <a:gd name="T14" fmla="*/ 0 w 266"/>
                  <a:gd name="T15" fmla="*/ 0 h 167"/>
                  <a:gd name="T16" fmla="*/ 0 w 266"/>
                  <a:gd name="T17" fmla="*/ 0 h 167"/>
                  <a:gd name="T18" fmla="*/ 0 w 266"/>
                  <a:gd name="T19" fmla="*/ 0 h 167"/>
                  <a:gd name="T20" fmla="*/ 0 w 266"/>
                  <a:gd name="T21" fmla="*/ 0 h 167"/>
                  <a:gd name="T22" fmla="*/ 0 w 266"/>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6"/>
                  <a:gd name="T37" fmla="*/ 0 h 167"/>
                  <a:gd name="T38" fmla="*/ 266 w 266"/>
                  <a:gd name="T39" fmla="*/ 167 h 1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6" h="167">
                    <a:moveTo>
                      <a:pt x="266" y="167"/>
                    </a:moveTo>
                    <a:lnTo>
                      <a:pt x="258" y="99"/>
                    </a:lnTo>
                    <a:lnTo>
                      <a:pt x="202" y="74"/>
                    </a:lnTo>
                    <a:lnTo>
                      <a:pt x="127" y="44"/>
                    </a:lnTo>
                    <a:lnTo>
                      <a:pt x="72" y="23"/>
                    </a:lnTo>
                    <a:lnTo>
                      <a:pt x="21" y="0"/>
                    </a:lnTo>
                    <a:lnTo>
                      <a:pt x="0" y="48"/>
                    </a:lnTo>
                    <a:lnTo>
                      <a:pt x="49" y="76"/>
                    </a:lnTo>
                    <a:lnTo>
                      <a:pt x="106" y="97"/>
                    </a:lnTo>
                    <a:lnTo>
                      <a:pt x="150" y="110"/>
                    </a:lnTo>
                    <a:lnTo>
                      <a:pt x="204" y="138"/>
                    </a:lnTo>
                    <a:lnTo>
                      <a:pt x="266" y="16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88" name="Group 146"/>
            <p:cNvGrpSpPr>
              <a:grpSpLocks/>
            </p:cNvGrpSpPr>
            <p:nvPr/>
          </p:nvGrpSpPr>
          <p:grpSpPr bwMode="auto">
            <a:xfrm flipH="1">
              <a:off x="3933" y="2647"/>
              <a:ext cx="195" cy="260"/>
              <a:chOff x="2498" y="2245"/>
              <a:chExt cx="78" cy="107"/>
            </a:xfrm>
          </p:grpSpPr>
          <p:sp>
            <p:nvSpPr>
              <p:cNvPr id="9292" name="Freeform 147"/>
              <p:cNvSpPr>
                <a:spLocks/>
              </p:cNvSpPr>
              <p:nvPr/>
            </p:nvSpPr>
            <p:spPr bwMode="auto">
              <a:xfrm>
                <a:off x="2498" y="2245"/>
                <a:ext cx="78" cy="107"/>
              </a:xfrm>
              <a:custGeom>
                <a:avLst/>
                <a:gdLst>
                  <a:gd name="T0" fmla="*/ 0 w 551"/>
                  <a:gd name="T1" fmla="*/ 0 h 750"/>
                  <a:gd name="T2" fmla="*/ 0 w 551"/>
                  <a:gd name="T3" fmla="*/ 0 h 750"/>
                  <a:gd name="T4" fmla="*/ 0 w 551"/>
                  <a:gd name="T5" fmla="*/ 0 h 750"/>
                  <a:gd name="T6" fmla="*/ 0 w 551"/>
                  <a:gd name="T7" fmla="*/ 0 h 750"/>
                  <a:gd name="T8" fmla="*/ 0 w 551"/>
                  <a:gd name="T9" fmla="*/ 0 h 750"/>
                  <a:gd name="T10" fmla="*/ 0 w 551"/>
                  <a:gd name="T11" fmla="*/ 0 h 750"/>
                  <a:gd name="T12" fmla="*/ 0 w 551"/>
                  <a:gd name="T13" fmla="*/ 0 h 750"/>
                  <a:gd name="T14" fmla="*/ 0 w 551"/>
                  <a:gd name="T15" fmla="*/ 0 h 750"/>
                  <a:gd name="T16" fmla="*/ 0 w 551"/>
                  <a:gd name="T17" fmla="*/ 0 h 750"/>
                  <a:gd name="T18" fmla="*/ 0 w 551"/>
                  <a:gd name="T19" fmla="*/ 0 h 750"/>
                  <a:gd name="T20" fmla="*/ 0 w 551"/>
                  <a:gd name="T21" fmla="*/ 0 h 750"/>
                  <a:gd name="T22" fmla="*/ 0 w 551"/>
                  <a:gd name="T23" fmla="*/ 0 h 750"/>
                  <a:gd name="T24" fmla="*/ 0 w 551"/>
                  <a:gd name="T25" fmla="*/ 0 h 750"/>
                  <a:gd name="T26" fmla="*/ 0 w 551"/>
                  <a:gd name="T27" fmla="*/ 0 h 750"/>
                  <a:gd name="T28" fmla="*/ 0 w 551"/>
                  <a:gd name="T29" fmla="*/ 0 h 750"/>
                  <a:gd name="T30" fmla="*/ 0 w 551"/>
                  <a:gd name="T31" fmla="*/ 0 h 750"/>
                  <a:gd name="T32" fmla="*/ 0 w 551"/>
                  <a:gd name="T33" fmla="*/ 0 h 750"/>
                  <a:gd name="T34" fmla="*/ 0 w 551"/>
                  <a:gd name="T35" fmla="*/ 0 h 750"/>
                  <a:gd name="T36" fmla="*/ 0 w 551"/>
                  <a:gd name="T37" fmla="*/ 0 h 750"/>
                  <a:gd name="T38" fmla="*/ 0 w 551"/>
                  <a:gd name="T39" fmla="*/ 0 h 750"/>
                  <a:gd name="T40" fmla="*/ 0 w 551"/>
                  <a:gd name="T41" fmla="*/ 0 h 750"/>
                  <a:gd name="T42" fmla="*/ 0 w 551"/>
                  <a:gd name="T43" fmla="*/ 0 h 750"/>
                  <a:gd name="T44" fmla="*/ 0 w 551"/>
                  <a:gd name="T45" fmla="*/ 0 h 750"/>
                  <a:gd name="T46" fmla="*/ 0 w 551"/>
                  <a:gd name="T47" fmla="*/ 0 h 7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1"/>
                  <a:gd name="T73" fmla="*/ 0 h 750"/>
                  <a:gd name="T74" fmla="*/ 551 w 551"/>
                  <a:gd name="T75" fmla="*/ 750 h 7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1" h="750">
                    <a:moveTo>
                      <a:pt x="306" y="111"/>
                    </a:moveTo>
                    <a:lnTo>
                      <a:pt x="205" y="102"/>
                    </a:lnTo>
                    <a:lnTo>
                      <a:pt x="144" y="86"/>
                    </a:lnTo>
                    <a:lnTo>
                      <a:pt x="124" y="58"/>
                    </a:lnTo>
                    <a:lnTo>
                      <a:pt x="124" y="34"/>
                    </a:lnTo>
                    <a:lnTo>
                      <a:pt x="108" y="14"/>
                    </a:lnTo>
                    <a:lnTo>
                      <a:pt x="52" y="0"/>
                    </a:lnTo>
                    <a:lnTo>
                      <a:pt x="0" y="5"/>
                    </a:lnTo>
                    <a:lnTo>
                      <a:pt x="63" y="584"/>
                    </a:lnTo>
                    <a:lnTo>
                      <a:pt x="108" y="637"/>
                    </a:lnTo>
                    <a:lnTo>
                      <a:pt x="164" y="689"/>
                    </a:lnTo>
                    <a:lnTo>
                      <a:pt x="244" y="730"/>
                    </a:lnTo>
                    <a:lnTo>
                      <a:pt x="337" y="743"/>
                    </a:lnTo>
                    <a:lnTo>
                      <a:pt x="462" y="750"/>
                    </a:lnTo>
                    <a:lnTo>
                      <a:pt x="535" y="739"/>
                    </a:lnTo>
                    <a:lnTo>
                      <a:pt x="551" y="698"/>
                    </a:lnTo>
                    <a:lnTo>
                      <a:pt x="543" y="644"/>
                    </a:lnTo>
                    <a:lnTo>
                      <a:pt x="491" y="483"/>
                    </a:lnTo>
                    <a:lnTo>
                      <a:pt x="447" y="321"/>
                    </a:lnTo>
                    <a:lnTo>
                      <a:pt x="427" y="199"/>
                    </a:lnTo>
                    <a:lnTo>
                      <a:pt x="427" y="167"/>
                    </a:lnTo>
                    <a:lnTo>
                      <a:pt x="398" y="122"/>
                    </a:lnTo>
                    <a:lnTo>
                      <a:pt x="366" y="111"/>
                    </a:lnTo>
                    <a:lnTo>
                      <a:pt x="306" y="111"/>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9293" name="Freeform 148"/>
              <p:cNvSpPr>
                <a:spLocks/>
              </p:cNvSpPr>
              <p:nvPr/>
            </p:nvSpPr>
            <p:spPr bwMode="auto">
              <a:xfrm>
                <a:off x="2499" y="2250"/>
                <a:ext cx="68" cy="98"/>
              </a:xfrm>
              <a:custGeom>
                <a:avLst/>
                <a:gdLst>
                  <a:gd name="T0" fmla="*/ 0 w 474"/>
                  <a:gd name="T1" fmla="*/ 0 h 687"/>
                  <a:gd name="T2" fmla="*/ 0 w 474"/>
                  <a:gd name="T3" fmla="*/ 0 h 687"/>
                  <a:gd name="T4" fmla="*/ 0 w 474"/>
                  <a:gd name="T5" fmla="*/ 0 h 687"/>
                  <a:gd name="T6" fmla="*/ 0 w 474"/>
                  <a:gd name="T7" fmla="*/ 0 h 687"/>
                  <a:gd name="T8" fmla="*/ 0 w 474"/>
                  <a:gd name="T9" fmla="*/ 0 h 687"/>
                  <a:gd name="T10" fmla="*/ 0 w 474"/>
                  <a:gd name="T11" fmla="*/ 0 h 687"/>
                  <a:gd name="T12" fmla="*/ 0 w 474"/>
                  <a:gd name="T13" fmla="*/ 0 h 687"/>
                  <a:gd name="T14" fmla="*/ 0 w 474"/>
                  <a:gd name="T15" fmla="*/ 0 h 687"/>
                  <a:gd name="T16" fmla="*/ 0 w 474"/>
                  <a:gd name="T17" fmla="*/ 0 h 687"/>
                  <a:gd name="T18" fmla="*/ 0 w 474"/>
                  <a:gd name="T19" fmla="*/ 0 h 687"/>
                  <a:gd name="T20" fmla="*/ 0 w 474"/>
                  <a:gd name="T21" fmla="*/ 0 h 687"/>
                  <a:gd name="T22" fmla="*/ 0 w 474"/>
                  <a:gd name="T23" fmla="*/ 0 h 687"/>
                  <a:gd name="T24" fmla="*/ 0 w 474"/>
                  <a:gd name="T25" fmla="*/ 0 h 687"/>
                  <a:gd name="T26" fmla="*/ 0 w 474"/>
                  <a:gd name="T27" fmla="*/ 0 h 687"/>
                  <a:gd name="T28" fmla="*/ 0 w 474"/>
                  <a:gd name="T29" fmla="*/ 0 h 687"/>
                  <a:gd name="T30" fmla="*/ 0 w 474"/>
                  <a:gd name="T31" fmla="*/ 0 h 687"/>
                  <a:gd name="T32" fmla="*/ 0 w 474"/>
                  <a:gd name="T33" fmla="*/ 0 h 687"/>
                  <a:gd name="T34" fmla="*/ 0 w 474"/>
                  <a:gd name="T35" fmla="*/ 0 h 687"/>
                  <a:gd name="T36" fmla="*/ 0 w 474"/>
                  <a:gd name="T37" fmla="*/ 0 h 687"/>
                  <a:gd name="T38" fmla="*/ 0 w 474"/>
                  <a:gd name="T39" fmla="*/ 0 h 687"/>
                  <a:gd name="T40" fmla="*/ 0 w 474"/>
                  <a:gd name="T41" fmla="*/ 0 h 6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4"/>
                  <a:gd name="T64" fmla="*/ 0 h 687"/>
                  <a:gd name="T65" fmla="*/ 474 w 474"/>
                  <a:gd name="T66" fmla="*/ 687 h 6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4" h="687">
                    <a:moveTo>
                      <a:pt x="310" y="138"/>
                    </a:moveTo>
                    <a:lnTo>
                      <a:pt x="221" y="134"/>
                    </a:lnTo>
                    <a:lnTo>
                      <a:pt x="128" y="118"/>
                    </a:lnTo>
                    <a:lnTo>
                      <a:pt x="73" y="89"/>
                    </a:lnTo>
                    <a:lnTo>
                      <a:pt x="41" y="65"/>
                    </a:lnTo>
                    <a:lnTo>
                      <a:pt x="0" y="0"/>
                    </a:lnTo>
                    <a:lnTo>
                      <a:pt x="60" y="529"/>
                    </a:lnTo>
                    <a:lnTo>
                      <a:pt x="101" y="578"/>
                    </a:lnTo>
                    <a:lnTo>
                      <a:pt x="145" y="623"/>
                    </a:lnTo>
                    <a:lnTo>
                      <a:pt x="201" y="654"/>
                    </a:lnTo>
                    <a:lnTo>
                      <a:pt x="249" y="671"/>
                    </a:lnTo>
                    <a:lnTo>
                      <a:pt x="310" y="679"/>
                    </a:lnTo>
                    <a:lnTo>
                      <a:pt x="365" y="687"/>
                    </a:lnTo>
                    <a:lnTo>
                      <a:pt x="429" y="687"/>
                    </a:lnTo>
                    <a:lnTo>
                      <a:pt x="457" y="679"/>
                    </a:lnTo>
                    <a:lnTo>
                      <a:pt x="474" y="654"/>
                    </a:lnTo>
                    <a:lnTo>
                      <a:pt x="466" y="615"/>
                    </a:lnTo>
                    <a:lnTo>
                      <a:pt x="425" y="521"/>
                    </a:lnTo>
                    <a:lnTo>
                      <a:pt x="357" y="206"/>
                    </a:lnTo>
                    <a:lnTo>
                      <a:pt x="345" y="162"/>
                    </a:lnTo>
                    <a:lnTo>
                      <a:pt x="310" y="13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289" name="Freeform 149"/>
            <p:cNvSpPr>
              <a:spLocks/>
            </p:cNvSpPr>
            <p:nvPr/>
          </p:nvSpPr>
          <p:spPr bwMode="auto">
            <a:xfrm flipH="1">
              <a:off x="3633" y="2944"/>
              <a:ext cx="15" cy="218"/>
            </a:xfrm>
            <a:custGeom>
              <a:avLst/>
              <a:gdLst>
                <a:gd name="T0" fmla="*/ 0 w 39"/>
                <a:gd name="T1" fmla="*/ 0 h 631"/>
                <a:gd name="T2" fmla="*/ 0 w 39"/>
                <a:gd name="T3" fmla="*/ 0 h 631"/>
                <a:gd name="T4" fmla="*/ 0 w 39"/>
                <a:gd name="T5" fmla="*/ 0 h 631"/>
                <a:gd name="T6" fmla="*/ 0 w 39"/>
                <a:gd name="T7" fmla="*/ 0 h 631"/>
                <a:gd name="T8" fmla="*/ 0 w 39"/>
                <a:gd name="T9" fmla="*/ 0 h 631"/>
                <a:gd name="T10" fmla="*/ 0 w 39"/>
                <a:gd name="T11" fmla="*/ 0 h 631"/>
                <a:gd name="T12" fmla="*/ 0 w 39"/>
                <a:gd name="T13" fmla="*/ 0 h 631"/>
                <a:gd name="T14" fmla="*/ 0 w 39"/>
                <a:gd name="T15" fmla="*/ 0 h 631"/>
                <a:gd name="T16" fmla="*/ 0 w 39"/>
                <a:gd name="T17" fmla="*/ 0 h 631"/>
                <a:gd name="T18" fmla="*/ 0 w 39"/>
                <a:gd name="T19" fmla="*/ 0 h 631"/>
                <a:gd name="T20" fmla="*/ 0 w 39"/>
                <a:gd name="T21" fmla="*/ 0 h 631"/>
                <a:gd name="T22" fmla="*/ 0 w 39"/>
                <a:gd name="T23" fmla="*/ 0 h 631"/>
                <a:gd name="T24" fmla="*/ 0 w 39"/>
                <a:gd name="T25" fmla="*/ 0 h 631"/>
                <a:gd name="T26" fmla="*/ 0 w 39"/>
                <a:gd name="T27" fmla="*/ 0 h 631"/>
                <a:gd name="T28" fmla="*/ 0 w 39"/>
                <a:gd name="T29" fmla="*/ 0 h 6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631"/>
                <a:gd name="T47" fmla="*/ 39 w 39"/>
                <a:gd name="T48" fmla="*/ 631 h 6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631">
                  <a:moveTo>
                    <a:pt x="26" y="0"/>
                  </a:moveTo>
                  <a:lnTo>
                    <a:pt x="39" y="32"/>
                  </a:lnTo>
                  <a:lnTo>
                    <a:pt x="24" y="57"/>
                  </a:lnTo>
                  <a:lnTo>
                    <a:pt x="13" y="110"/>
                  </a:lnTo>
                  <a:lnTo>
                    <a:pt x="28" y="158"/>
                  </a:lnTo>
                  <a:lnTo>
                    <a:pt x="19" y="440"/>
                  </a:lnTo>
                  <a:lnTo>
                    <a:pt x="19" y="622"/>
                  </a:lnTo>
                  <a:lnTo>
                    <a:pt x="0" y="631"/>
                  </a:lnTo>
                  <a:lnTo>
                    <a:pt x="2" y="255"/>
                  </a:lnTo>
                  <a:lnTo>
                    <a:pt x="19" y="165"/>
                  </a:lnTo>
                  <a:lnTo>
                    <a:pt x="9" y="123"/>
                  </a:lnTo>
                  <a:lnTo>
                    <a:pt x="4" y="108"/>
                  </a:lnTo>
                  <a:lnTo>
                    <a:pt x="11" y="62"/>
                  </a:lnTo>
                  <a:lnTo>
                    <a:pt x="24" y="36"/>
                  </a:lnTo>
                  <a:lnTo>
                    <a:pt x="2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0" name="Freeform 150"/>
            <p:cNvSpPr>
              <a:spLocks/>
            </p:cNvSpPr>
            <p:nvPr/>
          </p:nvSpPr>
          <p:spPr bwMode="auto">
            <a:xfrm flipH="1">
              <a:off x="3668" y="2946"/>
              <a:ext cx="37" cy="10"/>
            </a:xfrm>
            <a:custGeom>
              <a:avLst/>
              <a:gdLst>
                <a:gd name="T0" fmla="*/ 0 w 100"/>
                <a:gd name="T1" fmla="*/ 0 h 32"/>
                <a:gd name="T2" fmla="*/ 0 w 100"/>
                <a:gd name="T3" fmla="*/ 0 h 32"/>
                <a:gd name="T4" fmla="*/ 0 w 100"/>
                <a:gd name="T5" fmla="*/ 0 h 32"/>
                <a:gd name="T6" fmla="*/ 0 w 100"/>
                <a:gd name="T7" fmla="*/ 0 h 32"/>
                <a:gd name="T8" fmla="*/ 0 w 100"/>
                <a:gd name="T9" fmla="*/ 0 h 32"/>
                <a:gd name="T10" fmla="*/ 0 w 100"/>
                <a:gd name="T11" fmla="*/ 0 h 32"/>
                <a:gd name="T12" fmla="*/ 0 60000 65536"/>
                <a:gd name="T13" fmla="*/ 0 60000 65536"/>
                <a:gd name="T14" fmla="*/ 0 60000 65536"/>
                <a:gd name="T15" fmla="*/ 0 60000 65536"/>
                <a:gd name="T16" fmla="*/ 0 60000 65536"/>
                <a:gd name="T17" fmla="*/ 0 60000 65536"/>
                <a:gd name="T18" fmla="*/ 0 w 100"/>
                <a:gd name="T19" fmla="*/ 0 h 32"/>
                <a:gd name="T20" fmla="*/ 100 w 100"/>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00" h="32">
                  <a:moveTo>
                    <a:pt x="100" y="0"/>
                  </a:moveTo>
                  <a:lnTo>
                    <a:pt x="51" y="24"/>
                  </a:lnTo>
                  <a:lnTo>
                    <a:pt x="8" y="32"/>
                  </a:lnTo>
                  <a:lnTo>
                    <a:pt x="0" y="32"/>
                  </a:lnTo>
                  <a:lnTo>
                    <a:pt x="25" y="10"/>
                  </a:lnTo>
                  <a:lnTo>
                    <a:pt x="1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1" name="Freeform 151"/>
            <p:cNvSpPr>
              <a:spLocks/>
            </p:cNvSpPr>
            <p:nvPr/>
          </p:nvSpPr>
          <p:spPr bwMode="auto">
            <a:xfrm flipH="1">
              <a:off x="3805" y="2376"/>
              <a:ext cx="48" cy="126"/>
            </a:xfrm>
            <a:custGeom>
              <a:avLst/>
              <a:gdLst>
                <a:gd name="T0" fmla="*/ 0 w 134"/>
                <a:gd name="T1" fmla="*/ 0 h 366"/>
                <a:gd name="T2" fmla="*/ 0 w 134"/>
                <a:gd name="T3" fmla="*/ 0 h 366"/>
                <a:gd name="T4" fmla="*/ 0 w 134"/>
                <a:gd name="T5" fmla="*/ 0 h 366"/>
                <a:gd name="T6" fmla="*/ 0 w 134"/>
                <a:gd name="T7" fmla="*/ 0 h 366"/>
                <a:gd name="T8" fmla="*/ 0 w 134"/>
                <a:gd name="T9" fmla="*/ 0 h 366"/>
                <a:gd name="T10" fmla="*/ 0 w 134"/>
                <a:gd name="T11" fmla="*/ 0 h 366"/>
                <a:gd name="T12" fmla="*/ 0 w 134"/>
                <a:gd name="T13" fmla="*/ 0 h 366"/>
                <a:gd name="T14" fmla="*/ 0 w 134"/>
                <a:gd name="T15" fmla="*/ 0 h 366"/>
                <a:gd name="T16" fmla="*/ 0 w 134"/>
                <a:gd name="T17" fmla="*/ 0 h 366"/>
                <a:gd name="T18" fmla="*/ 0 w 134"/>
                <a:gd name="T19" fmla="*/ 0 h 366"/>
                <a:gd name="T20" fmla="*/ 0 w 134"/>
                <a:gd name="T21" fmla="*/ 0 h 366"/>
                <a:gd name="T22" fmla="*/ 0 w 134"/>
                <a:gd name="T23" fmla="*/ 0 h 366"/>
                <a:gd name="T24" fmla="*/ 0 w 134"/>
                <a:gd name="T25" fmla="*/ 0 h 366"/>
                <a:gd name="T26" fmla="*/ 0 w 134"/>
                <a:gd name="T27" fmla="*/ 0 h 366"/>
                <a:gd name="T28" fmla="*/ 0 w 134"/>
                <a:gd name="T29" fmla="*/ 0 h 366"/>
                <a:gd name="T30" fmla="*/ 0 w 134"/>
                <a:gd name="T31" fmla="*/ 0 h 366"/>
                <a:gd name="T32" fmla="*/ 0 w 134"/>
                <a:gd name="T33" fmla="*/ 0 h 366"/>
                <a:gd name="T34" fmla="*/ 0 w 134"/>
                <a:gd name="T35" fmla="*/ 0 h 366"/>
                <a:gd name="T36" fmla="*/ 0 w 134"/>
                <a:gd name="T37" fmla="*/ 0 h 366"/>
                <a:gd name="T38" fmla="*/ 0 w 134"/>
                <a:gd name="T39" fmla="*/ 0 h 366"/>
                <a:gd name="T40" fmla="*/ 0 w 134"/>
                <a:gd name="T41" fmla="*/ 0 h 366"/>
                <a:gd name="T42" fmla="*/ 0 w 134"/>
                <a:gd name="T43" fmla="*/ 0 h 366"/>
                <a:gd name="T44" fmla="*/ 0 w 134"/>
                <a:gd name="T45" fmla="*/ 0 h 366"/>
                <a:gd name="T46" fmla="*/ 0 w 134"/>
                <a:gd name="T47" fmla="*/ 0 h 366"/>
                <a:gd name="T48" fmla="*/ 0 w 134"/>
                <a:gd name="T49" fmla="*/ 0 h 3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4"/>
                <a:gd name="T76" fmla="*/ 0 h 366"/>
                <a:gd name="T77" fmla="*/ 134 w 134"/>
                <a:gd name="T78" fmla="*/ 366 h 3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4" h="366">
                  <a:moveTo>
                    <a:pt x="0" y="0"/>
                  </a:moveTo>
                  <a:lnTo>
                    <a:pt x="18" y="9"/>
                  </a:lnTo>
                  <a:lnTo>
                    <a:pt x="15" y="31"/>
                  </a:lnTo>
                  <a:lnTo>
                    <a:pt x="32" y="21"/>
                  </a:lnTo>
                  <a:lnTo>
                    <a:pt x="29" y="45"/>
                  </a:lnTo>
                  <a:lnTo>
                    <a:pt x="52" y="42"/>
                  </a:lnTo>
                  <a:lnTo>
                    <a:pt x="34" y="63"/>
                  </a:lnTo>
                  <a:lnTo>
                    <a:pt x="81" y="66"/>
                  </a:lnTo>
                  <a:lnTo>
                    <a:pt x="55" y="91"/>
                  </a:lnTo>
                  <a:lnTo>
                    <a:pt x="93" y="91"/>
                  </a:lnTo>
                  <a:lnTo>
                    <a:pt x="67" y="117"/>
                  </a:lnTo>
                  <a:lnTo>
                    <a:pt x="108" y="115"/>
                  </a:lnTo>
                  <a:lnTo>
                    <a:pt x="82" y="151"/>
                  </a:lnTo>
                  <a:lnTo>
                    <a:pt x="119" y="148"/>
                  </a:lnTo>
                  <a:lnTo>
                    <a:pt x="87" y="179"/>
                  </a:lnTo>
                  <a:lnTo>
                    <a:pt x="134" y="185"/>
                  </a:lnTo>
                  <a:lnTo>
                    <a:pt x="93" y="213"/>
                  </a:lnTo>
                  <a:lnTo>
                    <a:pt x="134" y="225"/>
                  </a:lnTo>
                  <a:lnTo>
                    <a:pt x="90" y="240"/>
                  </a:lnTo>
                  <a:lnTo>
                    <a:pt x="130" y="263"/>
                  </a:lnTo>
                  <a:lnTo>
                    <a:pt x="87" y="281"/>
                  </a:lnTo>
                  <a:lnTo>
                    <a:pt x="125" y="308"/>
                  </a:lnTo>
                  <a:lnTo>
                    <a:pt x="87" y="320"/>
                  </a:lnTo>
                  <a:lnTo>
                    <a:pt x="108" y="343"/>
                  </a:lnTo>
                  <a:lnTo>
                    <a:pt x="78" y="366"/>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220" name="Line 152"/>
          <p:cNvSpPr>
            <a:spLocks noChangeShapeType="1"/>
          </p:cNvSpPr>
          <p:nvPr/>
        </p:nvSpPr>
        <p:spPr bwMode="auto">
          <a:xfrm rot="10800000" flipV="1">
            <a:off x="7065963" y="3011488"/>
            <a:ext cx="13128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 name="Line 153"/>
          <p:cNvSpPr>
            <a:spLocks noChangeShapeType="1"/>
          </p:cNvSpPr>
          <p:nvPr/>
        </p:nvSpPr>
        <p:spPr bwMode="auto">
          <a:xfrm rot="5400000">
            <a:off x="5809457" y="4064794"/>
            <a:ext cx="7032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 name="Text Box 154"/>
          <p:cNvSpPr txBox="1">
            <a:spLocks noChangeArrowheads="1"/>
          </p:cNvSpPr>
          <p:nvPr/>
        </p:nvSpPr>
        <p:spPr bwMode="auto">
          <a:xfrm>
            <a:off x="4848225" y="43307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管理站</a:t>
            </a:r>
          </a:p>
        </p:txBody>
      </p:sp>
      <p:sp>
        <p:nvSpPr>
          <p:cNvPr id="9223" name="Line 155"/>
          <p:cNvSpPr>
            <a:spLocks noChangeShapeType="1"/>
          </p:cNvSpPr>
          <p:nvPr/>
        </p:nvSpPr>
        <p:spPr bwMode="auto">
          <a:xfrm rot="10800000">
            <a:off x="2074863" y="2711450"/>
            <a:ext cx="1312862" cy="3000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224" name="Picture 15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2008188"/>
            <a:ext cx="16954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7638" y="3914775"/>
            <a:ext cx="738187"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Line 158"/>
          <p:cNvSpPr>
            <a:spLocks noChangeShapeType="1"/>
          </p:cNvSpPr>
          <p:nvPr/>
        </p:nvSpPr>
        <p:spPr bwMode="auto">
          <a:xfrm rot="5400000">
            <a:off x="6677818" y="3412332"/>
            <a:ext cx="6016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59"/>
          <p:cNvSpPr>
            <a:spLocks noChangeShapeType="1"/>
          </p:cNvSpPr>
          <p:nvPr/>
        </p:nvSpPr>
        <p:spPr bwMode="auto">
          <a:xfrm rot="5400000">
            <a:off x="3375818" y="3412332"/>
            <a:ext cx="6016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60"/>
          <p:cNvSpPr>
            <a:spLocks noChangeShapeType="1"/>
          </p:cNvSpPr>
          <p:nvPr/>
        </p:nvSpPr>
        <p:spPr bwMode="auto">
          <a:xfrm rot="5400000">
            <a:off x="5101431" y="3412332"/>
            <a:ext cx="6016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61"/>
          <p:cNvSpPr>
            <a:spLocks noChangeShapeType="1"/>
          </p:cNvSpPr>
          <p:nvPr/>
        </p:nvSpPr>
        <p:spPr bwMode="auto">
          <a:xfrm rot="5400000">
            <a:off x="2868612" y="3883026"/>
            <a:ext cx="3397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Text Box 162"/>
          <p:cNvSpPr txBox="1">
            <a:spLocks noChangeArrowheads="1"/>
          </p:cNvSpPr>
          <p:nvPr/>
        </p:nvSpPr>
        <p:spPr bwMode="auto">
          <a:xfrm>
            <a:off x="1111250" y="23161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因特网</a:t>
            </a:r>
          </a:p>
        </p:txBody>
      </p:sp>
      <p:sp>
        <p:nvSpPr>
          <p:cNvPr id="9231" name="Line 163"/>
          <p:cNvSpPr>
            <a:spLocks noChangeShapeType="1"/>
          </p:cNvSpPr>
          <p:nvPr/>
        </p:nvSpPr>
        <p:spPr bwMode="auto">
          <a:xfrm>
            <a:off x="2365375" y="3697288"/>
            <a:ext cx="609917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2" name="Rectangle 164"/>
          <p:cNvSpPr>
            <a:spLocks noChangeArrowheads="1"/>
          </p:cNvSpPr>
          <p:nvPr/>
        </p:nvSpPr>
        <p:spPr bwMode="auto">
          <a:xfrm>
            <a:off x="2298700" y="3649663"/>
            <a:ext cx="85725" cy="98425"/>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9233" name="Rectangle 165"/>
          <p:cNvSpPr>
            <a:spLocks noChangeArrowheads="1"/>
          </p:cNvSpPr>
          <p:nvPr/>
        </p:nvSpPr>
        <p:spPr bwMode="auto">
          <a:xfrm>
            <a:off x="8434388" y="3648075"/>
            <a:ext cx="85725" cy="100013"/>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chemeClr val="tx1"/>
              </a:solidFill>
              <a:ea typeface="宋体" panose="02010600030101010101" pitchFamily="2" charset="-122"/>
            </a:endParaRPr>
          </a:p>
        </p:txBody>
      </p:sp>
      <p:sp>
        <p:nvSpPr>
          <p:cNvPr id="9234" name="Text Box 166"/>
          <p:cNvSpPr txBox="1">
            <a:spLocks noChangeArrowheads="1"/>
          </p:cNvSpPr>
          <p:nvPr/>
        </p:nvSpPr>
        <p:spPr bwMode="auto">
          <a:xfrm>
            <a:off x="7065963" y="4198938"/>
            <a:ext cx="962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t>网络</a:t>
            </a:r>
          </a:p>
          <a:p>
            <a:pPr algn="ctr" eaLnBrk="1" hangingPunct="1">
              <a:spcBef>
                <a:spcPct val="0"/>
              </a:spcBef>
              <a:buClrTx/>
              <a:buSzTx/>
              <a:buFontTx/>
              <a:buNone/>
            </a:pPr>
            <a:r>
              <a:rPr kumimoji="1" lang="zh-CN" altLang="en-US" sz="2000"/>
              <a:t>管理员      </a:t>
            </a:r>
          </a:p>
        </p:txBody>
      </p:sp>
      <p:sp>
        <p:nvSpPr>
          <p:cNvPr id="9235" name="Text Box 167"/>
          <p:cNvSpPr txBox="1">
            <a:spLocks noChangeArrowheads="1"/>
          </p:cNvSpPr>
          <p:nvPr/>
        </p:nvSpPr>
        <p:spPr bwMode="auto">
          <a:xfrm>
            <a:off x="1549400" y="4165600"/>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9236" name="Text Box 168"/>
          <p:cNvSpPr txBox="1">
            <a:spLocks noChangeArrowheads="1"/>
          </p:cNvSpPr>
          <p:nvPr/>
        </p:nvSpPr>
        <p:spPr bwMode="auto">
          <a:xfrm>
            <a:off x="762000" y="5084763"/>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管理程序（运行 </a:t>
            </a:r>
            <a:r>
              <a:rPr kumimoji="1" lang="en-US" altLang="zh-CN" sz="2000"/>
              <a:t>SNMP </a:t>
            </a:r>
            <a:r>
              <a:rPr kumimoji="1" lang="zh-CN" altLang="en-US" sz="2000"/>
              <a:t>客户程序）</a:t>
            </a:r>
          </a:p>
        </p:txBody>
      </p:sp>
      <p:sp>
        <p:nvSpPr>
          <p:cNvPr id="9237" name="Text Box 169"/>
          <p:cNvSpPr txBox="1">
            <a:spLocks noChangeArrowheads="1"/>
          </p:cNvSpPr>
          <p:nvPr/>
        </p:nvSpPr>
        <p:spPr bwMode="auto">
          <a:xfrm>
            <a:off x="762000" y="5570538"/>
            <a:ext cx="4938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代理程序（运行 </a:t>
            </a:r>
            <a:r>
              <a:rPr kumimoji="1" lang="en-US" altLang="zh-CN" sz="2000"/>
              <a:t>SNMP </a:t>
            </a:r>
            <a:r>
              <a:rPr kumimoji="1" lang="zh-CN" altLang="en-US" sz="2000"/>
              <a:t>服务器程序）</a:t>
            </a:r>
          </a:p>
        </p:txBody>
      </p:sp>
      <p:pic>
        <p:nvPicPr>
          <p:cNvPr id="9238" name="Picture 17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059363" y="2544763"/>
            <a:ext cx="6921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1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0413" y="2811463"/>
            <a:ext cx="76993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40" name="Oval 172"/>
          <p:cNvSpPr>
            <a:spLocks noChangeArrowheads="1"/>
          </p:cNvSpPr>
          <p:nvPr/>
        </p:nvSpPr>
        <p:spPr bwMode="auto">
          <a:xfrm>
            <a:off x="3651250" y="2955925"/>
            <a:ext cx="377825" cy="255588"/>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9241" name="Oval 173"/>
          <p:cNvSpPr>
            <a:spLocks noChangeArrowheads="1"/>
          </p:cNvSpPr>
          <p:nvPr/>
        </p:nvSpPr>
        <p:spPr bwMode="auto">
          <a:xfrm>
            <a:off x="2922588" y="4560888"/>
            <a:ext cx="377825" cy="257175"/>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pic>
        <p:nvPicPr>
          <p:cNvPr id="9242" name="Picture 17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7963" y="2811463"/>
            <a:ext cx="76993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43" name="Oval 176"/>
          <p:cNvSpPr>
            <a:spLocks noChangeArrowheads="1"/>
          </p:cNvSpPr>
          <p:nvPr/>
        </p:nvSpPr>
        <p:spPr bwMode="auto">
          <a:xfrm>
            <a:off x="6645275" y="2955925"/>
            <a:ext cx="377825" cy="257175"/>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9244" name="Oval 177"/>
          <p:cNvSpPr>
            <a:spLocks noChangeArrowheads="1"/>
          </p:cNvSpPr>
          <p:nvPr/>
        </p:nvSpPr>
        <p:spPr bwMode="auto">
          <a:xfrm>
            <a:off x="5227638" y="3011488"/>
            <a:ext cx="376237" cy="257175"/>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9245" name="Oval 178"/>
          <p:cNvSpPr>
            <a:spLocks noChangeArrowheads="1"/>
          </p:cNvSpPr>
          <p:nvPr/>
        </p:nvSpPr>
        <p:spPr bwMode="auto">
          <a:xfrm>
            <a:off x="5840413" y="4114800"/>
            <a:ext cx="436562" cy="301625"/>
          </a:xfrm>
          <a:prstGeom prst="ellipse">
            <a:avLst/>
          </a:prstGeom>
          <a:solidFill>
            <a:srgbClr val="99FF66"/>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M</a:t>
            </a:r>
          </a:p>
        </p:txBody>
      </p:sp>
      <p:pic>
        <p:nvPicPr>
          <p:cNvPr id="9246" name="Picture 17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204200" y="2409825"/>
            <a:ext cx="69215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7" name="Text Box 180"/>
          <p:cNvSpPr txBox="1">
            <a:spLocks noChangeArrowheads="1"/>
          </p:cNvSpPr>
          <p:nvPr/>
        </p:nvSpPr>
        <p:spPr bwMode="auto">
          <a:xfrm>
            <a:off x="3081338" y="2422525"/>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9248" name="Text Box 181"/>
          <p:cNvSpPr txBox="1">
            <a:spLocks noChangeArrowheads="1"/>
          </p:cNvSpPr>
          <p:nvPr/>
        </p:nvSpPr>
        <p:spPr bwMode="auto">
          <a:xfrm>
            <a:off x="4789488" y="2171700"/>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9249" name="Text Box 182"/>
          <p:cNvSpPr txBox="1">
            <a:spLocks noChangeArrowheads="1"/>
          </p:cNvSpPr>
          <p:nvPr/>
        </p:nvSpPr>
        <p:spPr bwMode="auto">
          <a:xfrm>
            <a:off x="6348413" y="2455863"/>
            <a:ext cx="1271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9250" name="Oval 183"/>
          <p:cNvSpPr>
            <a:spLocks noChangeArrowheads="1"/>
          </p:cNvSpPr>
          <p:nvPr/>
        </p:nvSpPr>
        <p:spPr bwMode="auto">
          <a:xfrm>
            <a:off x="323850" y="5124450"/>
            <a:ext cx="438150" cy="301625"/>
          </a:xfrm>
          <a:prstGeom prst="ellipse">
            <a:avLst/>
          </a:prstGeom>
          <a:solidFill>
            <a:srgbClr val="99FF66"/>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M</a:t>
            </a:r>
          </a:p>
        </p:txBody>
      </p:sp>
      <p:sp>
        <p:nvSpPr>
          <p:cNvPr id="9251" name="Oval 184"/>
          <p:cNvSpPr>
            <a:spLocks noChangeArrowheads="1"/>
          </p:cNvSpPr>
          <p:nvPr/>
        </p:nvSpPr>
        <p:spPr bwMode="auto">
          <a:xfrm>
            <a:off x="323850" y="5575300"/>
            <a:ext cx="438150" cy="301625"/>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9252" name="Freeform 185"/>
          <p:cNvSpPr>
            <a:spLocks/>
          </p:cNvSpPr>
          <p:nvPr/>
        </p:nvSpPr>
        <p:spPr bwMode="auto">
          <a:xfrm>
            <a:off x="3300413" y="4283075"/>
            <a:ext cx="2524125" cy="433388"/>
          </a:xfrm>
          <a:custGeom>
            <a:avLst/>
            <a:gdLst>
              <a:gd name="T0" fmla="*/ 2147483646 w 1384"/>
              <a:gd name="T1" fmla="*/ 0 h 208"/>
              <a:gd name="T2" fmla="*/ 0 w 1384"/>
              <a:gd name="T3" fmla="*/ 2147483646 h 208"/>
              <a:gd name="T4" fmla="*/ 0 60000 65536"/>
              <a:gd name="T5" fmla="*/ 0 60000 65536"/>
              <a:gd name="T6" fmla="*/ 0 w 1384"/>
              <a:gd name="T7" fmla="*/ 0 h 208"/>
              <a:gd name="T8" fmla="*/ 1384 w 1384"/>
              <a:gd name="T9" fmla="*/ 208 h 208"/>
            </a:gdLst>
            <a:ahLst/>
            <a:cxnLst>
              <a:cxn ang="T4">
                <a:pos x="T0" y="T1"/>
              </a:cxn>
              <a:cxn ang="T5">
                <a:pos x="T2" y="T3"/>
              </a:cxn>
            </a:cxnLst>
            <a:rect l="T6" t="T7" r="T8" b="T9"/>
            <a:pathLst>
              <a:path w="1384" h="208">
                <a:moveTo>
                  <a:pt x="1384" y="0"/>
                </a:moveTo>
                <a:cubicBezTo>
                  <a:pt x="1153" y="33"/>
                  <a:pt x="288" y="165"/>
                  <a:pt x="0" y="208"/>
                </a:cubicBezTo>
              </a:path>
            </a:pathLst>
          </a:custGeom>
          <a:noFill/>
          <a:ln w="28575" cap="flat" cmpd="sng">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3" name="Freeform 186"/>
          <p:cNvSpPr>
            <a:spLocks/>
          </p:cNvSpPr>
          <p:nvPr/>
        </p:nvSpPr>
        <p:spPr bwMode="auto">
          <a:xfrm>
            <a:off x="4016375" y="3162300"/>
            <a:ext cx="1838325" cy="1036638"/>
          </a:xfrm>
          <a:custGeom>
            <a:avLst/>
            <a:gdLst>
              <a:gd name="T0" fmla="*/ 2147483646 w 1008"/>
              <a:gd name="T1" fmla="*/ 2147483646 h 496"/>
              <a:gd name="T2" fmla="*/ 0 w 1008"/>
              <a:gd name="T3" fmla="*/ 0 h 496"/>
              <a:gd name="T4" fmla="*/ 0 60000 65536"/>
              <a:gd name="T5" fmla="*/ 0 60000 65536"/>
              <a:gd name="T6" fmla="*/ 0 w 1008"/>
              <a:gd name="T7" fmla="*/ 0 h 496"/>
              <a:gd name="T8" fmla="*/ 1008 w 1008"/>
              <a:gd name="T9" fmla="*/ 496 h 496"/>
            </a:gdLst>
            <a:ahLst/>
            <a:cxnLst>
              <a:cxn ang="T4">
                <a:pos x="T0" y="T1"/>
              </a:cxn>
              <a:cxn ang="T5">
                <a:pos x="T2" y="T3"/>
              </a:cxn>
            </a:cxnLst>
            <a:rect l="T6" t="T7" r="T8" b="T9"/>
            <a:pathLst>
              <a:path w="1008" h="496">
                <a:moveTo>
                  <a:pt x="1008" y="496"/>
                </a:moveTo>
                <a:cubicBezTo>
                  <a:pt x="841" y="413"/>
                  <a:pt x="210" y="103"/>
                  <a:pt x="0" y="0"/>
                </a:cubicBezTo>
              </a:path>
            </a:pathLst>
          </a:custGeom>
          <a:noFill/>
          <a:ln w="28575" cap="flat" cmpd="sng">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4" name="Freeform 187"/>
          <p:cNvSpPr>
            <a:spLocks/>
          </p:cNvSpPr>
          <p:nvPr/>
        </p:nvSpPr>
        <p:spPr bwMode="auto">
          <a:xfrm>
            <a:off x="5430838" y="3279775"/>
            <a:ext cx="539750" cy="885825"/>
          </a:xfrm>
          <a:custGeom>
            <a:avLst/>
            <a:gdLst>
              <a:gd name="T0" fmla="*/ 2147483646 w 296"/>
              <a:gd name="T1" fmla="*/ 2147483646 h 424"/>
              <a:gd name="T2" fmla="*/ 0 w 296"/>
              <a:gd name="T3" fmla="*/ 0 h 424"/>
              <a:gd name="T4" fmla="*/ 0 60000 65536"/>
              <a:gd name="T5" fmla="*/ 0 60000 65536"/>
              <a:gd name="T6" fmla="*/ 0 w 296"/>
              <a:gd name="T7" fmla="*/ 0 h 424"/>
              <a:gd name="T8" fmla="*/ 296 w 296"/>
              <a:gd name="T9" fmla="*/ 424 h 424"/>
            </a:gdLst>
            <a:ahLst/>
            <a:cxnLst>
              <a:cxn ang="T4">
                <a:pos x="T0" y="T1"/>
              </a:cxn>
              <a:cxn ang="T5">
                <a:pos x="T2" y="T3"/>
              </a:cxn>
            </a:cxnLst>
            <a:rect l="T6" t="T7" r="T8" b="T9"/>
            <a:pathLst>
              <a:path w="296" h="424">
                <a:moveTo>
                  <a:pt x="296" y="424"/>
                </a:moveTo>
                <a:cubicBezTo>
                  <a:pt x="245" y="354"/>
                  <a:pt x="62" y="88"/>
                  <a:pt x="0" y="0"/>
                </a:cubicBezTo>
              </a:path>
            </a:pathLst>
          </a:custGeom>
          <a:noFill/>
          <a:ln w="28575" cap="flat" cmpd="sng">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5" name="Freeform 188"/>
          <p:cNvSpPr>
            <a:spLocks/>
          </p:cNvSpPr>
          <p:nvPr/>
        </p:nvSpPr>
        <p:spPr bwMode="auto">
          <a:xfrm>
            <a:off x="6102350" y="3211513"/>
            <a:ext cx="642938" cy="903287"/>
          </a:xfrm>
          <a:custGeom>
            <a:avLst/>
            <a:gdLst>
              <a:gd name="T0" fmla="*/ 0 w 352"/>
              <a:gd name="T1" fmla="*/ 2147483646 h 432"/>
              <a:gd name="T2" fmla="*/ 2147483646 w 352"/>
              <a:gd name="T3" fmla="*/ 0 h 432"/>
              <a:gd name="T4" fmla="*/ 0 60000 65536"/>
              <a:gd name="T5" fmla="*/ 0 60000 65536"/>
              <a:gd name="T6" fmla="*/ 0 w 352"/>
              <a:gd name="T7" fmla="*/ 0 h 432"/>
              <a:gd name="T8" fmla="*/ 352 w 352"/>
              <a:gd name="T9" fmla="*/ 432 h 432"/>
            </a:gdLst>
            <a:ahLst/>
            <a:cxnLst>
              <a:cxn ang="T4">
                <a:pos x="T0" y="T1"/>
              </a:cxn>
              <a:cxn ang="T5">
                <a:pos x="T2" y="T3"/>
              </a:cxn>
            </a:cxnLst>
            <a:rect l="T6" t="T7" r="T8" b="T9"/>
            <a:pathLst>
              <a:path w="352" h="432">
                <a:moveTo>
                  <a:pt x="0" y="432"/>
                </a:moveTo>
                <a:cubicBezTo>
                  <a:pt x="59" y="360"/>
                  <a:pt x="279" y="90"/>
                  <a:pt x="352" y="0"/>
                </a:cubicBezTo>
              </a:path>
            </a:pathLst>
          </a:custGeom>
          <a:noFill/>
          <a:ln w="28575" cap="flat" cmpd="sng">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6" name="Freeform 189"/>
          <p:cNvSpPr>
            <a:spLocks/>
          </p:cNvSpPr>
          <p:nvPr/>
        </p:nvSpPr>
        <p:spPr bwMode="auto">
          <a:xfrm>
            <a:off x="6276975" y="3078163"/>
            <a:ext cx="1985963" cy="1103312"/>
          </a:xfrm>
          <a:custGeom>
            <a:avLst/>
            <a:gdLst>
              <a:gd name="T0" fmla="*/ 0 w 1088"/>
              <a:gd name="T1" fmla="*/ 2147483646 h 528"/>
              <a:gd name="T2" fmla="*/ 2147483646 w 1088"/>
              <a:gd name="T3" fmla="*/ 0 h 528"/>
              <a:gd name="T4" fmla="*/ 0 60000 65536"/>
              <a:gd name="T5" fmla="*/ 0 60000 65536"/>
              <a:gd name="T6" fmla="*/ 0 w 1088"/>
              <a:gd name="T7" fmla="*/ 0 h 528"/>
              <a:gd name="T8" fmla="*/ 1088 w 1088"/>
              <a:gd name="T9" fmla="*/ 528 h 528"/>
            </a:gdLst>
            <a:ahLst/>
            <a:cxnLst>
              <a:cxn ang="T4">
                <a:pos x="T0" y="T1"/>
              </a:cxn>
              <a:cxn ang="T5">
                <a:pos x="T2" y="T3"/>
              </a:cxn>
            </a:cxnLst>
            <a:rect l="T6" t="T7" r="T8" b="T9"/>
            <a:pathLst>
              <a:path w="1088" h="528">
                <a:moveTo>
                  <a:pt x="0" y="528"/>
                </a:moveTo>
                <a:cubicBezTo>
                  <a:pt x="181" y="441"/>
                  <a:pt x="861" y="110"/>
                  <a:pt x="1088" y="0"/>
                </a:cubicBezTo>
              </a:path>
            </a:pathLst>
          </a:custGeom>
          <a:noFill/>
          <a:ln w="28575" cap="flat" cmpd="sng">
            <a:solidFill>
              <a:srgbClr val="333399"/>
            </a:solidFill>
            <a:prstDash val="dash"/>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7" name="Oval 190"/>
          <p:cNvSpPr>
            <a:spLocks noChangeArrowheads="1"/>
          </p:cNvSpPr>
          <p:nvPr/>
        </p:nvSpPr>
        <p:spPr bwMode="auto">
          <a:xfrm>
            <a:off x="8204200" y="2854325"/>
            <a:ext cx="377825" cy="257175"/>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9258" name="Text Box 191"/>
          <p:cNvSpPr txBox="1">
            <a:spLocks noChangeArrowheads="1"/>
          </p:cNvSpPr>
          <p:nvPr/>
        </p:nvSpPr>
        <p:spPr bwMode="auto">
          <a:xfrm>
            <a:off x="7939088" y="2054225"/>
            <a:ext cx="1271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9259" name="Text Box 192"/>
          <p:cNvSpPr txBox="1">
            <a:spLocks noChangeArrowheads="1"/>
          </p:cNvSpPr>
          <p:nvPr/>
        </p:nvSpPr>
        <p:spPr bwMode="auto">
          <a:xfrm rot="-527046">
            <a:off x="3738563" y="39925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网管协议</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827088" y="788988"/>
            <a:ext cx="7793037" cy="768350"/>
          </a:xfrm>
        </p:spPr>
        <p:txBody>
          <a:bodyPr/>
          <a:lstStyle/>
          <a:p>
            <a:pPr algn="ctr" eaLnBrk="1" hangingPunct="1"/>
            <a:r>
              <a:rPr lang="zh-CN" altLang="en-US" smtClean="0"/>
              <a:t>网络管理的一般模型 </a:t>
            </a:r>
          </a:p>
        </p:txBody>
      </p:sp>
      <p:grpSp>
        <p:nvGrpSpPr>
          <p:cNvPr id="13315" name="Group 5"/>
          <p:cNvGrpSpPr>
            <a:grpSpLocks/>
          </p:cNvGrpSpPr>
          <p:nvPr/>
        </p:nvGrpSpPr>
        <p:grpSpPr bwMode="auto">
          <a:xfrm>
            <a:off x="5489575" y="4014788"/>
            <a:ext cx="1576388" cy="2006600"/>
            <a:chOff x="3072" y="2208"/>
            <a:chExt cx="1056" cy="1056"/>
          </a:xfrm>
        </p:grpSpPr>
        <p:grpSp>
          <p:nvGrpSpPr>
            <p:cNvPr id="13361" name="Group 6"/>
            <p:cNvGrpSpPr>
              <a:grpSpLocks/>
            </p:cNvGrpSpPr>
            <p:nvPr/>
          </p:nvGrpSpPr>
          <p:grpSpPr bwMode="auto">
            <a:xfrm flipH="1">
              <a:off x="3072" y="2543"/>
              <a:ext cx="888" cy="721"/>
              <a:chOff x="2565" y="2202"/>
              <a:chExt cx="355" cy="297"/>
            </a:xfrm>
          </p:grpSpPr>
          <p:sp>
            <p:nvSpPr>
              <p:cNvPr id="13501" name="Freeform 7"/>
              <p:cNvSpPr>
                <a:spLocks/>
              </p:cNvSpPr>
              <p:nvPr/>
            </p:nvSpPr>
            <p:spPr bwMode="auto">
              <a:xfrm>
                <a:off x="2646" y="2242"/>
                <a:ext cx="125" cy="189"/>
              </a:xfrm>
              <a:custGeom>
                <a:avLst/>
                <a:gdLst>
                  <a:gd name="T0" fmla="*/ 0 w 876"/>
                  <a:gd name="T1" fmla="*/ 0 h 1326"/>
                  <a:gd name="T2" fmla="*/ 0 w 876"/>
                  <a:gd name="T3" fmla="*/ 0 h 1326"/>
                  <a:gd name="T4" fmla="*/ 0 w 876"/>
                  <a:gd name="T5" fmla="*/ 0 h 1326"/>
                  <a:gd name="T6" fmla="*/ 0 w 876"/>
                  <a:gd name="T7" fmla="*/ 0 h 13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6" h="1326">
                    <a:moveTo>
                      <a:pt x="582" y="23"/>
                    </a:moveTo>
                    <a:lnTo>
                      <a:pt x="876" y="1209"/>
                    </a:lnTo>
                    <a:lnTo>
                      <a:pt x="0" y="1326"/>
                    </a:lnTo>
                    <a:lnTo>
                      <a:pt x="2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3502" name="Group 8"/>
              <p:cNvGrpSpPr>
                <a:grpSpLocks/>
              </p:cNvGrpSpPr>
              <p:nvPr/>
            </p:nvGrpSpPr>
            <p:grpSpPr bwMode="auto">
              <a:xfrm>
                <a:off x="2565" y="2202"/>
                <a:ext cx="351" cy="78"/>
                <a:chOff x="2565" y="2202"/>
                <a:chExt cx="351" cy="78"/>
              </a:xfrm>
            </p:grpSpPr>
            <p:sp>
              <p:nvSpPr>
                <p:cNvPr id="13504" name="Freeform 9"/>
                <p:cNvSpPr>
                  <a:spLocks/>
                </p:cNvSpPr>
                <p:nvPr/>
              </p:nvSpPr>
              <p:spPr bwMode="auto">
                <a:xfrm>
                  <a:off x="2565" y="2202"/>
                  <a:ext cx="351" cy="66"/>
                </a:xfrm>
                <a:custGeom>
                  <a:avLst/>
                  <a:gdLst>
                    <a:gd name="T0" fmla="*/ 0 w 2454"/>
                    <a:gd name="T1" fmla="*/ 0 h 468"/>
                    <a:gd name="T2" fmla="*/ 0 w 2454"/>
                    <a:gd name="T3" fmla="*/ 0 h 468"/>
                    <a:gd name="T4" fmla="*/ 0 w 2454"/>
                    <a:gd name="T5" fmla="*/ 0 h 468"/>
                    <a:gd name="T6" fmla="*/ 0 w 2454"/>
                    <a:gd name="T7" fmla="*/ 0 h 468"/>
                    <a:gd name="T8" fmla="*/ 0 w 2454"/>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4" h="468">
                      <a:moveTo>
                        <a:pt x="2454" y="242"/>
                      </a:moveTo>
                      <a:lnTo>
                        <a:pt x="906" y="468"/>
                      </a:lnTo>
                      <a:lnTo>
                        <a:pt x="0" y="118"/>
                      </a:lnTo>
                      <a:lnTo>
                        <a:pt x="1162" y="0"/>
                      </a:lnTo>
                      <a:lnTo>
                        <a:pt x="2454" y="242"/>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13505" name="Freeform 10"/>
                <p:cNvSpPr>
                  <a:spLocks/>
                </p:cNvSpPr>
                <p:nvPr/>
              </p:nvSpPr>
              <p:spPr bwMode="auto">
                <a:xfrm>
                  <a:off x="2694" y="2236"/>
                  <a:ext cx="221" cy="44"/>
                </a:xfrm>
                <a:custGeom>
                  <a:avLst/>
                  <a:gdLst>
                    <a:gd name="T0" fmla="*/ 0 w 1542"/>
                    <a:gd name="T1" fmla="*/ 0 h 303"/>
                    <a:gd name="T2" fmla="*/ 0 w 1542"/>
                    <a:gd name="T3" fmla="*/ 0 h 303"/>
                    <a:gd name="T4" fmla="*/ 0 w 1542"/>
                    <a:gd name="T5" fmla="*/ 0 h 303"/>
                    <a:gd name="T6" fmla="*/ 0 w 1542"/>
                    <a:gd name="T7" fmla="*/ 0 h 303"/>
                    <a:gd name="T8" fmla="*/ 0 w 154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03">
                      <a:moveTo>
                        <a:pt x="1542" y="0"/>
                      </a:moveTo>
                      <a:lnTo>
                        <a:pt x="0" y="225"/>
                      </a:lnTo>
                      <a:lnTo>
                        <a:pt x="0" y="303"/>
                      </a:lnTo>
                      <a:lnTo>
                        <a:pt x="1542" y="79"/>
                      </a:lnTo>
                      <a:lnTo>
                        <a:pt x="1542" y="0"/>
                      </a:lnTo>
                      <a:close/>
                    </a:path>
                  </a:pathLst>
                </a:custGeom>
                <a:solidFill>
                  <a:srgbClr val="E0E0E0"/>
                </a:solidFill>
                <a:ln w="1588">
                  <a:solidFill>
                    <a:srgbClr val="000000"/>
                  </a:solidFill>
                  <a:prstDash val="solid"/>
                  <a:round/>
                  <a:headEnd/>
                  <a:tailEnd/>
                </a:ln>
              </p:spPr>
              <p:txBody>
                <a:bodyPr/>
                <a:lstStyle/>
                <a:p>
                  <a:endParaRPr lang="zh-CN" altLang="en-US"/>
                </a:p>
              </p:txBody>
            </p:sp>
            <p:sp>
              <p:nvSpPr>
                <p:cNvPr id="13506" name="Freeform 11"/>
                <p:cNvSpPr>
                  <a:spLocks/>
                </p:cNvSpPr>
                <p:nvPr/>
              </p:nvSpPr>
              <p:spPr bwMode="auto">
                <a:xfrm>
                  <a:off x="2565" y="2218"/>
                  <a:ext cx="129" cy="62"/>
                </a:xfrm>
                <a:custGeom>
                  <a:avLst/>
                  <a:gdLst>
                    <a:gd name="T0" fmla="*/ 0 w 906"/>
                    <a:gd name="T1" fmla="*/ 0 h 428"/>
                    <a:gd name="T2" fmla="*/ 0 w 906"/>
                    <a:gd name="T3" fmla="*/ 0 h 428"/>
                    <a:gd name="T4" fmla="*/ 0 w 906"/>
                    <a:gd name="T5" fmla="*/ 0 h 428"/>
                    <a:gd name="T6" fmla="*/ 0 w 906"/>
                    <a:gd name="T7" fmla="*/ 0 h 428"/>
                    <a:gd name="T8" fmla="*/ 0 w 906"/>
                    <a:gd name="T9" fmla="*/ 0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428">
                      <a:moveTo>
                        <a:pt x="906" y="428"/>
                      </a:moveTo>
                      <a:lnTo>
                        <a:pt x="906" y="350"/>
                      </a:lnTo>
                      <a:lnTo>
                        <a:pt x="0" y="0"/>
                      </a:lnTo>
                      <a:lnTo>
                        <a:pt x="0" y="54"/>
                      </a:lnTo>
                      <a:lnTo>
                        <a:pt x="906" y="428"/>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13503" name="Freeform 12"/>
              <p:cNvSpPr>
                <a:spLocks/>
              </p:cNvSpPr>
              <p:nvPr/>
            </p:nvSpPr>
            <p:spPr bwMode="auto">
              <a:xfrm>
                <a:off x="2767" y="2256"/>
                <a:ext cx="153" cy="243"/>
              </a:xfrm>
              <a:custGeom>
                <a:avLst/>
                <a:gdLst>
                  <a:gd name="T0" fmla="*/ 0 w 1066"/>
                  <a:gd name="T1" fmla="*/ 0 h 1700"/>
                  <a:gd name="T2" fmla="*/ 0 w 1066"/>
                  <a:gd name="T3" fmla="*/ 0 h 1700"/>
                  <a:gd name="T4" fmla="*/ 0 w 1066"/>
                  <a:gd name="T5" fmla="*/ 0 h 1700"/>
                  <a:gd name="T6" fmla="*/ 0 w 1066"/>
                  <a:gd name="T7" fmla="*/ 0 h 1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 h="1700">
                    <a:moveTo>
                      <a:pt x="589" y="0"/>
                    </a:moveTo>
                    <a:lnTo>
                      <a:pt x="1066" y="1569"/>
                    </a:lnTo>
                    <a:lnTo>
                      <a:pt x="0" y="1700"/>
                    </a:lnTo>
                    <a:lnTo>
                      <a:pt x="170" y="3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362" name="Group 13"/>
            <p:cNvGrpSpPr>
              <a:grpSpLocks/>
            </p:cNvGrpSpPr>
            <p:nvPr/>
          </p:nvGrpSpPr>
          <p:grpSpPr bwMode="auto">
            <a:xfrm flipH="1">
              <a:off x="3225" y="2269"/>
              <a:ext cx="610" cy="417"/>
              <a:chOff x="2615" y="2089"/>
              <a:chExt cx="244" cy="172"/>
            </a:xfrm>
          </p:grpSpPr>
          <p:grpSp>
            <p:nvGrpSpPr>
              <p:cNvPr id="13450" name="Group 14"/>
              <p:cNvGrpSpPr>
                <a:grpSpLocks/>
              </p:cNvGrpSpPr>
              <p:nvPr/>
            </p:nvGrpSpPr>
            <p:grpSpPr bwMode="auto">
              <a:xfrm>
                <a:off x="2671" y="2089"/>
                <a:ext cx="188" cy="156"/>
                <a:chOff x="2671" y="2089"/>
                <a:chExt cx="188" cy="156"/>
              </a:xfrm>
            </p:grpSpPr>
            <p:grpSp>
              <p:nvGrpSpPr>
                <p:cNvPr id="13483" name="Group 15"/>
                <p:cNvGrpSpPr>
                  <a:grpSpLocks/>
                </p:cNvGrpSpPr>
                <p:nvPr/>
              </p:nvGrpSpPr>
              <p:grpSpPr bwMode="auto">
                <a:xfrm>
                  <a:off x="2671" y="2089"/>
                  <a:ext cx="188" cy="156"/>
                  <a:chOff x="2671" y="2089"/>
                  <a:chExt cx="188" cy="156"/>
                </a:xfrm>
              </p:grpSpPr>
              <p:grpSp>
                <p:nvGrpSpPr>
                  <p:cNvPr id="13492" name="Group 16"/>
                  <p:cNvGrpSpPr>
                    <a:grpSpLocks/>
                  </p:cNvGrpSpPr>
                  <p:nvPr/>
                </p:nvGrpSpPr>
                <p:grpSpPr bwMode="auto">
                  <a:xfrm>
                    <a:off x="2671" y="2177"/>
                    <a:ext cx="188" cy="68"/>
                    <a:chOff x="2671" y="2177"/>
                    <a:chExt cx="188" cy="68"/>
                  </a:xfrm>
                </p:grpSpPr>
                <p:sp>
                  <p:nvSpPr>
                    <p:cNvPr id="13498" name="Freeform 17"/>
                    <p:cNvSpPr>
                      <a:spLocks/>
                    </p:cNvSpPr>
                    <p:nvPr/>
                  </p:nvSpPr>
                  <p:spPr bwMode="auto">
                    <a:xfrm>
                      <a:off x="2671" y="2177"/>
                      <a:ext cx="108" cy="68"/>
                    </a:xfrm>
                    <a:custGeom>
                      <a:avLst/>
                      <a:gdLst>
                        <a:gd name="T0" fmla="*/ 0 w 758"/>
                        <a:gd name="T1" fmla="*/ 0 h 475"/>
                        <a:gd name="T2" fmla="*/ 0 w 758"/>
                        <a:gd name="T3" fmla="*/ 0 h 475"/>
                        <a:gd name="T4" fmla="*/ 0 w 758"/>
                        <a:gd name="T5" fmla="*/ 0 h 475"/>
                        <a:gd name="T6" fmla="*/ 0 w 758"/>
                        <a:gd name="T7" fmla="*/ 0 h 475"/>
                        <a:gd name="T8" fmla="*/ 0 w 758"/>
                        <a:gd name="T9" fmla="*/ 0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8" h="475">
                          <a:moveTo>
                            <a:pt x="758" y="146"/>
                          </a:moveTo>
                          <a:lnTo>
                            <a:pt x="758" y="475"/>
                          </a:lnTo>
                          <a:lnTo>
                            <a:pt x="0" y="232"/>
                          </a:lnTo>
                          <a:lnTo>
                            <a:pt x="0" y="0"/>
                          </a:lnTo>
                          <a:lnTo>
                            <a:pt x="758" y="146"/>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499" name="Freeform 18"/>
                    <p:cNvSpPr>
                      <a:spLocks/>
                    </p:cNvSpPr>
                    <p:nvPr/>
                  </p:nvSpPr>
                  <p:spPr bwMode="auto">
                    <a:xfrm>
                      <a:off x="2779" y="2193"/>
                      <a:ext cx="80" cy="52"/>
                    </a:xfrm>
                    <a:custGeom>
                      <a:avLst/>
                      <a:gdLst>
                        <a:gd name="T0" fmla="*/ 0 w 563"/>
                        <a:gd name="T1" fmla="*/ 0 h 362"/>
                        <a:gd name="T2" fmla="*/ 0 w 563"/>
                        <a:gd name="T3" fmla="*/ 0 h 362"/>
                        <a:gd name="T4" fmla="*/ 0 w 563"/>
                        <a:gd name="T5" fmla="*/ 0 h 362"/>
                        <a:gd name="T6" fmla="*/ 0 w 563"/>
                        <a:gd name="T7" fmla="*/ 0 h 362"/>
                        <a:gd name="T8" fmla="*/ 0 w 563"/>
                        <a:gd name="T9" fmla="*/ 0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362">
                          <a:moveTo>
                            <a:pt x="0" y="33"/>
                          </a:moveTo>
                          <a:lnTo>
                            <a:pt x="0" y="362"/>
                          </a:lnTo>
                          <a:lnTo>
                            <a:pt x="563" y="280"/>
                          </a:lnTo>
                          <a:lnTo>
                            <a:pt x="563" y="0"/>
                          </a:lnTo>
                          <a:lnTo>
                            <a:pt x="0" y="33"/>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500" name="Freeform 19"/>
                    <p:cNvSpPr>
                      <a:spLocks/>
                    </p:cNvSpPr>
                    <p:nvPr/>
                  </p:nvSpPr>
                  <p:spPr bwMode="auto">
                    <a:xfrm>
                      <a:off x="2671" y="2177"/>
                      <a:ext cx="188" cy="21"/>
                    </a:xfrm>
                    <a:custGeom>
                      <a:avLst/>
                      <a:gdLst>
                        <a:gd name="T0" fmla="*/ 0 w 1321"/>
                        <a:gd name="T1" fmla="*/ 0 h 146"/>
                        <a:gd name="T2" fmla="*/ 0 w 1321"/>
                        <a:gd name="T3" fmla="*/ 0 h 146"/>
                        <a:gd name="T4" fmla="*/ 0 w 1321"/>
                        <a:gd name="T5" fmla="*/ 0 h 146"/>
                        <a:gd name="T6" fmla="*/ 0 w 1321"/>
                        <a:gd name="T7" fmla="*/ 0 h 146"/>
                        <a:gd name="T8" fmla="*/ 0 w 1321"/>
                        <a:gd name="T9" fmla="*/ 0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1" h="146">
                          <a:moveTo>
                            <a:pt x="1321" y="113"/>
                          </a:moveTo>
                          <a:lnTo>
                            <a:pt x="752" y="146"/>
                          </a:lnTo>
                          <a:lnTo>
                            <a:pt x="0" y="0"/>
                          </a:lnTo>
                          <a:lnTo>
                            <a:pt x="553" y="0"/>
                          </a:lnTo>
                          <a:lnTo>
                            <a:pt x="1321" y="113"/>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13493" name="Freeform 20"/>
                  <p:cNvSpPr>
                    <a:spLocks/>
                  </p:cNvSpPr>
                  <p:nvPr/>
                </p:nvSpPr>
                <p:spPr bwMode="auto">
                  <a:xfrm>
                    <a:off x="2730" y="2171"/>
                    <a:ext cx="68" cy="20"/>
                  </a:xfrm>
                  <a:custGeom>
                    <a:avLst/>
                    <a:gdLst>
                      <a:gd name="T0" fmla="*/ 0 w 479"/>
                      <a:gd name="T1" fmla="*/ 0 h 136"/>
                      <a:gd name="T2" fmla="*/ 0 w 479"/>
                      <a:gd name="T3" fmla="*/ 0 h 136"/>
                      <a:gd name="T4" fmla="*/ 0 w 479"/>
                      <a:gd name="T5" fmla="*/ 0 h 136"/>
                      <a:gd name="T6" fmla="*/ 0 w 479"/>
                      <a:gd name="T7" fmla="*/ 0 h 136"/>
                      <a:gd name="T8" fmla="*/ 0 w 479"/>
                      <a:gd name="T9" fmla="*/ 0 h 136"/>
                      <a:gd name="T10" fmla="*/ 0 w 479"/>
                      <a:gd name="T11" fmla="*/ 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9" h="136">
                        <a:moveTo>
                          <a:pt x="479" y="77"/>
                        </a:moveTo>
                        <a:lnTo>
                          <a:pt x="479" y="121"/>
                        </a:lnTo>
                        <a:lnTo>
                          <a:pt x="255" y="136"/>
                        </a:lnTo>
                        <a:lnTo>
                          <a:pt x="0" y="87"/>
                        </a:lnTo>
                        <a:lnTo>
                          <a:pt x="0" y="0"/>
                        </a:lnTo>
                        <a:lnTo>
                          <a:pt x="479" y="77"/>
                        </a:lnTo>
                        <a:close/>
                      </a:path>
                    </a:pathLst>
                  </a:custGeom>
                  <a:solidFill>
                    <a:srgbClr val="606060"/>
                  </a:solidFill>
                  <a:ln w="1588">
                    <a:solidFill>
                      <a:srgbClr val="000000"/>
                    </a:solidFill>
                    <a:prstDash val="solid"/>
                    <a:round/>
                    <a:headEnd/>
                    <a:tailEnd/>
                  </a:ln>
                </p:spPr>
                <p:txBody>
                  <a:bodyPr/>
                  <a:lstStyle/>
                  <a:p>
                    <a:endParaRPr lang="zh-CN" altLang="en-US"/>
                  </a:p>
                </p:txBody>
              </p:sp>
              <p:grpSp>
                <p:nvGrpSpPr>
                  <p:cNvPr id="13494" name="Group 21"/>
                  <p:cNvGrpSpPr>
                    <a:grpSpLocks/>
                  </p:cNvGrpSpPr>
                  <p:nvPr/>
                </p:nvGrpSpPr>
                <p:grpSpPr bwMode="auto">
                  <a:xfrm>
                    <a:off x="2692" y="2089"/>
                    <a:ext cx="153" cy="97"/>
                    <a:chOff x="2692" y="2089"/>
                    <a:chExt cx="153" cy="97"/>
                  </a:xfrm>
                </p:grpSpPr>
                <p:sp>
                  <p:nvSpPr>
                    <p:cNvPr id="13495" name="Freeform 22"/>
                    <p:cNvSpPr>
                      <a:spLocks/>
                    </p:cNvSpPr>
                    <p:nvPr/>
                  </p:nvSpPr>
                  <p:spPr bwMode="auto">
                    <a:xfrm>
                      <a:off x="2692" y="2089"/>
                      <a:ext cx="88" cy="95"/>
                    </a:xfrm>
                    <a:custGeom>
                      <a:avLst/>
                      <a:gdLst>
                        <a:gd name="T0" fmla="*/ 0 w 612"/>
                        <a:gd name="T1" fmla="*/ 0 h 664"/>
                        <a:gd name="T2" fmla="*/ 0 w 612"/>
                        <a:gd name="T3" fmla="*/ 0 h 664"/>
                        <a:gd name="T4" fmla="*/ 0 w 612"/>
                        <a:gd name="T5" fmla="*/ 0 h 664"/>
                        <a:gd name="T6" fmla="*/ 0 w 612"/>
                        <a:gd name="T7" fmla="*/ 0 h 664"/>
                        <a:gd name="T8" fmla="*/ 0 w 612"/>
                        <a:gd name="T9" fmla="*/ 0 h 6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2" h="664">
                          <a:moveTo>
                            <a:pt x="525" y="664"/>
                          </a:moveTo>
                          <a:lnTo>
                            <a:pt x="612" y="22"/>
                          </a:lnTo>
                          <a:lnTo>
                            <a:pt x="85" y="0"/>
                          </a:lnTo>
                          <a:lnTo>
                            <a:pt x="0" y="572"/>
                          </a:lnTo>
                          <a:lnTo>
                            <a:pt x="525" y="664"/>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496" name="Freeform 23"/>
                    <p:cNvSpPr>
                      <a:spLocks/>
                    </p:cNvSpPr>
                    <p:nvPr/>
                  </p:nvSpPr>
                  <p:spPr bwMode="auto">
                    <a:xfrm>
                      <a:off x="2767" y="2092"/>
                      <a:ext cx="78" cy="94"/>
                    </a:xfrm>
                    <a:custGeom>
                      <a:avLst/>
                      <a:gdLst>
                        <a:gd name="T0" fmla="*/ 0 w 543"/>
                        <a:gd name="T1" fmla="*/ 0 h 660"/>
                        <a:gd name="T2" fmla="*/ 0 w 543"/>
                        <a:gd name="T3" fmla="*/ 0 h 660"/>
                        <a:gd name="T4" fmla="*/ 0 w 543"/>
                        <a:gd name="T5" fmla="*/ 0 h 660"/>
                        <a:gd name="T6" fmla="*/ 0 w 543"/>
                        <a:gd name="T7" fmla="*/ 0 h 660"/>
                        <a:gd name="T8" fmla="*/ 0 w 543"/>
                        <a:gd name="T9" fmla="*/ 0 h 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3" h="660">
                          <a:moveTo>
                            <a:pt x="87" y="0"/>
                          </a:moveTo>
                          <a:lnTo>
                            <a:pt x="543" y="146"/>
                          </a:lnTo>
                          <a:lnTo>
                            <a:pt x="479" y="660"/>
                          </a:lnTo>
                          <a:lnTo>
                            <a:pt x="0" y="643"/>
                          </a:lnTo>
                          <a:lnTo>
                            <a:pt x="87"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497" name="Freeform 24"/>
                    <p:cNvSpPr>
                      <a:spLocks/>
                    </p:cNvSpPr>
                    <p:nvPr/>
                  </p:nvSpPr>
                  <p:spPr bwMode="auto">
                    <a:xfrm>
                      <a:off x="2702" y="2098"/>
                      <a:ext cx="63" cy="72"/>
                    </a:xfrm>
                    <a:custGeom>
                      <a:avLst/>
                      <a:gdLst>
                        <a:gd name="T0" fmla="*/ 0 w 440"/>
                        <a:gd name="T1" fmla="*/ 0 h 499"/>
                        <a:gd name="T2" fmla="*/ 0 w 440"/>
                        <a:gd name="T3" fmla="*/ 0 h 499"/>
                        <a:gd name="T4" fmla="*/ 0 w 440"/>
                        <a:gd name="T5" fmla="*/ 0 h 499"/>
                        <a:gd name="T6" fmla="*/ 0 w 440"/>
                        <a:gd name="T7" fmla="*/ 0 h 499"/>
                        <a:gd name="T8" fmla="*/ 0 w 44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499">
                          <a:moveTo>
                            <a:pt x="440" y="22"/>
                          </a:moveTo>
                          <a:lnTo>
                            <a:pt x="378" y="499"/>
                          </a:lnTo>
                          <a:lnTo>
                            <a:pt x="0" y="443"/>
                          </a:lnTo>
                          <a:lnTo>
                            <a:pt x="65" y="0"/>
                          </a:lnTo>
                          <a:lnTo>
                            <a:pt x="440" y="22"/>
                          </a:lnTo>
                          <a:close/>
                        </a:path>
                      </a:pathLst>
                    </a:custGeom>
                    <a:solidFill>
                      <a:srgbClr val="00C0C0"/>
                    </a:solidFill>
                    <a:ln w="1588">
                      <a:solidFill>
                        <a:srgbClr val="000000"/>
                      </a:solidFill>
                      <a:prstDash val="solid"/>
                      <a:round/>
                      <a:headEnd/>
                      <a:tailEnd/>
                    </a:ln>
                  </p:spPr>
                  <p:txBody>
                    <a:bodyPr/>
                    <a:lstStyle/>
                    <a:p>
                      <a:endParaRPr lang="zh-CN" altLang="en-US"/>
                    </a:p>
                  </p:txBody>
                </p:sp>
              </p:grpSp>
            </p:grpSp>
            <p:grpSp>
              <p:nvGrpSpPr>
                <p:cNvPr id="13484" name="Group 25"/>
                <p:cNvGrpSpPr>
                  <a:grpSpLocks/>
                </p:cNvGrpSpPr>
                <p:nvPr/>
              </p:nvGrpSpPr>
              <p:grpSpPr bwMode="auto">
                <a:xfrm>
                  <a:off x="2678" y="2184"/>
                  <a:ext cx="62" cy="44"/>
                  <a:chOff x="2678" y="2184"/>
                  <a:chExt cx="62" cy="44"/>
                </a:xfrm>
              </p:grpSpPr>
              <p:sp>
                <p:nvSpPr>
                  <p:cNvPr id="13485" name="Freeform 26"/>
                  <p:cNvSpPr>
                    <a:spLocks/>
                  </p:cNvSpPr>
                  <p:nvPr/>
                </p:nvSpPr>
                <p:spPr bwMode="auto">
                  <a:xfrm>
                    <a:off x="2678" y="2184"/>
                    <a:ext cx="62" cy="44"/>
                  </a:xfrm>
                  <a:custGeom>
                    <a:avLst/>
                    <a:gdLst>
                      <a:gd name="T0" fmla="*/ 0 w 431"/>
                      <a:gd name="T1" fmla="*/ 0 h 311"/>
                      <a:gd name="T2" fmla="*/ 0 w 431"/>
                      <a:gd name="T3" fmla="*/ 0 h 311"/>
                      <a:gd name="T4" fmla="*/ 0 w 431"/>
                      <a:gd name="T5" fmla="*/ 0 h 311"/>
                      <a:gd name="T6" fmla="*/ 0 w 431"/>
                      <a:gd name="T7" fmla="*/ 0 h 311"/>
                      <a:gd name="T8" fmla="*/ 0 w 431"/>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11">
                        <a:moveTo>
                          <a:pt x="0" y="0"/>
                        </a:moveTo>
                        <a:lnTo>
                          <a:pt x="431" y="94"/>
                        </a:lnTo>
                        <a:lnTo>
                          <a:pt x="431" y="311"/>
                        </a:lnTo>
                        <a:lnTo>
                          <a:pt x="0" y="176"/>
                        </a:lnTo>
                        <a:lnTo>
                          <a:pt x="0"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486" name="Line 27"/>
                  <p:cNvSpPr>
                    <a:spLocks noChangeShapeType="1"/>
                  </p:cNvSpPr>
                  <p:nvPr/>
                </p:nvSpPr>
                <p:spPr bwMode="auto">
                  <a:xfrm flipH="1" flipV="1">
                    <a:off x="2684" y="2196"/>
                    <a:ext cx="17"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7" name="Line 28"/>
                  <p:cNvSpPr>
                    <a:spLocks noChangeShapeType="1"/>
                  </p:cNvSpPr>
                  <p:nvPr/>
                </p:nvSpPr>
                <p:spPr bwMode="auto">
                  <a:xfrm>
                    <a:off x="2709" y="2201"/>
                    <a:ext cx="22"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8" name="Line 29"/>
                  <p:cNvSpPr>
                    <a:spLocks noChangeShapeType="1"/>
                  </p:cNvSpPr>
                  <p:nvPr/>
                </p:nvSpPr>
                <p:spPr bwMode="auto">
                  <a:xfrm>
                    <a:off x="2704" y="2189"/>
                    <a:ext cx="1" cy="2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9" name="Line 30"/>
                  <p:cNvSpPr>
                    <a:spLocks noChangeShapeType="1"/>
                  </p:cNvSpPr>
                  <p:nvPr/>
                </p:nvSpPr>
                <p:spPr bwMode="auto">
                  <a:xfrm>
                    <a:off x="2734" y="2196"/>
                    <a:ext cx="1" cy="3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0" name="Line 31"/>
                  <p:cNvSpPr>
                    <a:spLocks noChangeShapeType="1"/>
                  </p:cNvSpPr>
                  <p:nvPr/>
                </p:nvSpPr>
                <p:spPr bwMode="auto">
                  <a:xfrm>
                    <a:off x="2679" y="2195"/>
                    <a:ext cx="56"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1" name="Line 32"/>
                  <p:cNvSpPr>
                    <a:spLocks noChangeShapeType="1"/>
                  </p:cNvSpPr>
                  <p:nvPr/>
                </p:nvSpPr>
                <p:spPr bwMode="auto">
                  <a:xfrm flipH="1" flipV="1">
                    <a:off x="2678" y="2191"/>
                    <a:ext cx="57"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451" name="Group 33"/>
              <p:cNvGrpSpPr>
                <a:grpSpLocks/>
              </p:cNvGrpSpPr>
              <p:nvPr/>
            </p:nvGrpSpPr>
            <p:grpSpPr bwMode="auto">
              <a:xfrm>
                <a:off x="2615" y="2185"/>
                <a:ext cx="147" cy="76"/>
                <a:chOff x="2615" y="2185"/>
                <a:chExt cx="147" cy="76"/>
              </a:xfrm>
            </p:grpSpPr>
            <p:grpSp>
              <p:nvGrpSpPr>
                <p:cNvPr id="13452" name="Group 34"/>
                <p:cNvGrpSpPr>
                  <a:grpSpLocks/>
                </p:cNvGrpSpPr>
                <p:nvPr/>
              </p:nvGrpSpPr>
              <p:grpSpPr bwMode="auto">
                <a:xfrm>
                  <a:off x="2729" y="2226"/>
                  <a:ext cx="24" cy="18"/>
                  <a:chOff x="2729" y="2226"/>
                  <a:chExt cx="24" cy="18"/>
                </a:xfrm>
              </p:grpSpPr>
              <p:sp>
                <p:nvSpPr>
                  <p:cNvPr id="13481" name="Freeform 35"/>
                  <p:cNvSpPr>
                    <a:spLocks/>
                  </p:cNvSpPr>
                  <p:nvPr/>
                </p:nvSpPr>
                <p:spPr bwMode="auto">
                  <a:xfrm>
                    <a:off x="2746" y="2226"/>
                    <a:ext cx="7" cy="18"/>
                  </a:xfrm>
                  <a:custGeom>
                    <a:avLst/>
                    <a:gdLst>
                      <a:gd name="T0" fmla="*/ 0 w 48"/>
                      <a:gd name="T1" fmla="*/ 0 h 126"/>
                      <a:gd name="T2" fmla="*/ 0 w 48"/>
                      <a:gd name="T3" fmla="*/ 0 h 126"/>
                      <a:gd name="T4" fmla="*/ 0 w 48"/>
                      <a:gd name="T5" fmla="*/ 0 h 126"/>
                      <a:gd name="T6" fmla="*/ 0 w 48"/>
                      <a:gd name="T7" fmla="*/ 0 h 126"/>
                      <a:gd name="T8" fmla="*/ 0 w 48"/>
                      <a:gd name="T9" fmla="*/ 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26">
                        <a:moveTo>
                          <a:pt x="33" y="0"/>
                        </a:moveTo>
                        <a:lnTo>
                          <a:pt x="48" y="118"/>
                        </a:lnTo>
                        <a:lnTo>
                          <a:pt x="13" y="126"/>
                        </a:lnTo>
                        <a:lnTo>
                          <a:pt x="0" y="6"/>
                        </a:lnTo>
                        <a:lnTo>
                          <a:pt x="3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482" name="Freeform 36"/>
                  <p:cNvSpPr>
                    <a:spLocks/>
                  </p:cNvSpPr>
                  <p:nvPr/>
                </p:nvSpPr>
                <p:spPr bwMode="auto">
                  <a:xfrm>
                    <a:off x="2729" y="2229"/>
                    <a:ext cx="19" cy="15"/>
                  </a:xfrm>
                  <a:custGeom>
                    <a:avLst/>
                    <a:gdLst>
                      <a:gd name="T0" fmla="*/ 0 w 132"/>
                      <a:gd name="T1" fmla="*/ 0 h 109"/>
                      <a:gd name="T2" fmla="*/ 0 w 132"/>
                      <a:gd name="T3" fmla="*/ 0 h 109"/>
                      <a:gd name="T4" fmla="*/ 0 w 132"/>
                      <a:gd name="T5" fmla="*/ 0 h 109"/>
                      <a:gd name="T6" fmla="*/ 0 w 132"/>
                      <a:gd name="T7" fmla="*/ 0 h 109"/>
                      <a:gd name="T8" fmla="*/ 0 w 132"/>
                      <a:gd name="T9" fmla="*/ 0 h 109"/>
                      <a:gd name="T10" fmla="*/ 0 w 132"/>
                      <a:gd name="T11" fmla="*/ 0 h 109"/>
                      <a:gd name="T12" fmla="*/ 0 w 132"/>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09">
                        <a:moveTo>
                          <a:pt x="121" y="4"/>
                        </a:moveTo>
                        <a:lnTo>
                          <a:pt x="132" y="109"/>
                        </a:lnTo>
                        <a:lnTo>
                          <a:pt x="0" y="54"/>
                        </a:lnTo>
                        <a:lnTo>
                          <a:pt x="52" y="38"/>
                        </a:lnTo>
                        <a:lnTo>
                          <a:pt x="98" y="62"/>
                        </a:lnTo>
                        <a:lnTo>
                          <a:pt x="83" y="0"/>
                        </a:lnTo>
                        <a:lnTo>
                          <a:pt x="121" y="4"/>
                        </a:lnTo>
                        <a:close/>
                      </a:path>
                    </a:pathLst>
                  </a:custGeom>
                  <a:solidFill>
                    <a:srgbClr val="404040"/>
                  </a:solidFill>
                  <a:ln w="1588">
                    <a:solidFill>
                      <a:srgbClr val="000000"/>
                    </a:solidFill>
                    <a:prstDash val="solid"/>
                    <a:round/>
                    <a:headEnd/>
                    <a:tailEnd/>
                  </a:ln>
                </p:spPr>
                <p:txBody>
                  <a:bodyPr/>
                  <a:lstStyle/>
                  <a:p>
                    <a:endParaRPr lang="zh-CN" altLang="en-US"/>
                  </a:p>
                </p:txBody>
              </p:sp>
            </p:grpSp>
            <p:grpSp>
              <p:nvGrpSpPr>
                <p:cNvPr id="13453" name="Group 37"/>
                <p:cNvGrpSpPr>
                  <a:grpSpLocks/>
                </p:cNvGrpSpPr>
                <p:nvPr/>
              </p:nvGrpSpPr>
              <p:grpSpPr bwMode="auto">
                <a:xfrm>
                  <a:off x="2615" y="2185"/>
                  <a:ext cx="147" cy="76"/>
                  <a:chOff x="2615" y="2185"/>
                  <a:chExt cx="147" cy="76"/>
                </a:xfrm>
              </p:grpSpPr>
              <p:sp>
                <p:nvSpPr>
                  <p:cNvPr id="13454" name="Freeform 38"/>
                  <p:cNvSpPr>
                    <a:spLocks/>
                  </p:cNvSpPr>
                  <p:nvPr/>
                </p:nvSpPr>
                <p:spPr bwMode="auto">
                  <a:xfrm>
                    <a:off x="2616" y="2185"/>
                    <a:ext cx="144" cy="67"/>
                  </a:xfrm>
                  <a:custGeom>
                    <a:avLst/>
                    <a:gdLst>
                      <a:gd name="T0" fmla="*/ 0 w 1009"/>
                      <a:gd name="T1" fmla="*/ 0 h 471"/>
                      <a:gd name="T2" fmla="*/ 0 w 1009"/>
                      <a:gd name="T3" fmla="*/ 0 h 471"/>
                      <a:gd name="T4" fmla="*/ 0 w 1009"/>
                      <a:gd name="T5" fmla="*/ 0 h 471"/>
                      <a:gd name="T6" fmla="*/ 0 w 1009"/>
                      <a:gd name="T7" fmla="*/ 0 h 471"/>
                      <a:gd name="T8" fmla="*/ 0 w 1009"/>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9" h="471">
                        <a:moveTo>
                          <a:pt x="1009" y="199"/>
                        </a:moveTo>
                        <a:lnTo>
                          <a:pt x="525" y="471"/>
                        </a:lnTo>
                        <a:lnTo>
                          <a:pt x="0" y="205"/>
                        </a:lnTo>
                        <a:lnTo>
                          <a:pt x="403" y="0"/>
                        </a:lnTo>
                        <a:lnTo>
                          <a:pt x="1009" y="19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455" name="Freeform 39"/>
                  <p:cNvSpPr>
                    <a:spLocks/>
                  </p:cNvSpPr>
                  <p:nvPr/>
                </p:nvSpPr>
                <p:spPr bwMode="auto">
                  <a:xfrm>
                    <a:off x="2690" y="2213"/>
                    <a:ext cx="72" cy="48"/>
                  </a:xfrm>
                  <a:custGeom>
                    <a:avLst/>
                    <a:gdLst>
                      <a:gd name="T0" fmla="*/ 0 w 505"/>
                      <a:gd name="T1" fmla="*/ 0 h 333"/>
                      <a:gd name="T2" fmla="*/ 0 w 505"/>
                      <a:gd name="T3" fmla="*/ 0 h 333"/>
                      <a:gd name="T4" fmla="*/ 0 w 505"/>
                      <a:gd name="T5" fmla="*/ 0 h 333"/>
                      <a:gd name="T6" fmla="*/ 0 w 505"/>
                      <a:gd name="T7" fmla="*/ 0 h 333"/>
                      <a:gd name="T8" fmla="*/ 0 w 505"/>
                      <a:gd name="T9" fmla="*/ 0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 h="333">
                        <a:moveTo>
                          <a:pt x="487" y="0"/>
                        </a:moveTo>
                        <a:lnTo>
                          <a:pt x="0" y="276"/>
                        </a:lnTo>
                        <a:lnTo>
                          <a:pt x="14" y="333"/>
                        </a:lnTo>
                        <a:lnTo>
                          <a:pt x="505" y="53"/>
                        </a:lnTo>
                        <a:lnTo>
                          <a:pt x="487"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456" name="Freeform 40"/>
                  <p:cNvSpPr>
                    <a:spLocks/>
                  </p:cNvSpPr>
                  <p:nvPr/>
                </p:nvSpPr>
                <p:spPr bwMode="auto">
                  <a:xfrm>
                    <a:off x="2615" y="2214"/>
                    <a:ext cx="77" cy="47"/>
                  </a:xfrm>
                  <a:custGeom>
                    <a:avLst/>
                    <a:gdLst>
                      <a:gd name="T0" fmla="*/ 0 w 540"/>
                      <a:gd name="T1" fmla="*/ 0 h 327"/>
                      <a:gd name="T2" fmla="*/ 0 w 540"/>
                      <a:gd name="T3" fmla="*/ 0 h 327"/>
                      <a:gd name="T4" fmla="*/ 0 w 540"/>
                      <a:gd name="T5" fmla="*/ 0 h 327"/>
                      <a:gd name="T6" fmla="*/ 0 w 540"/>
                      <a:gd name="T7" fmla="*/ 0 h 327"/>
                      <a:gd name="T8" fmla="*/ 0 w 540"/>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0" h="327">
                        <a:moveTo>
                          <a:pt x="540" y="327"/>
                        </a:moveTo>
                        <a:lnTo>
                          <a:pt x="524" y="266"/>
                        </a:lnTo>
                        <a:lnTo>
                          <a:pt x="0" y="0"/>
                        </a:lnTo>
                        <a:lnTo>
                          <a:pt x="19" y="49"/>
                        </a:lnTo>
                        <a:lnTo>
                          <a:pt x="540" y="32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457" name="Freeform 41"/>
                  <p:cNvSpPr>
                    <a:spLocks/>
                  </p:cNvSpPr>
                  <p:nvPr/>
                </p:nvSpPr>
                <p:spPr bwMode="auto">
                  <a:xfrm>
                    <a:off x="2674" y="2217"/>
                    <a:ext cx="57" cy="29"/>
                  </a:xfrm>
                  <a:custGeom>
                    <a:avLst/>
                    <a:gdLst>
                      <a:gd name="T0" fmla="*/ 0 w 405"/>
                      <a:gd name="T1" fmla="*/ 0 h 207"/>
                      <a:gd name="T2" fmla="*/ 0 w 405"/>
                      <a:gd name="T3" fmla="*/ 0 h 207"/>
                      <a:gd name="T4" fmla="*/ 0 w 405"/>
                      <a:gd name="T5" fmla="*/ 0 h 207"/>
                      <a:gd name="T6" fmla="*/ 0 w 405"/>
                      <a:gd name="T7" fmla="*/ 0 h 207"/>
                      <a:gd name="T8" fmla="*/ 0 w 405"/>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5" h="207">
                        <a:moveTo>
                          <a:pt x="405" y="53"/>
                        </a:moveTo>
                        <a:lnTo>
                          <a:pt x="264" y="0"/>
                        </a:lnTo>
                        <a:lnTo>
                          <a:pt x="0" y="144"/>
                        </a:lnTo>
                        <a:lnTo>
                          <a:pt x="134" y="207"/>
                        </a:lnTo>
                        <a:lnTo>
                          <a:pt x="405" y="5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8" name="Freeform 42"/>
                  <p:cNvSpPr>
                    <a:spLocks/>
                  </p:cNvSpPr>
                  <p:nvPr/>
                </p:nvSpPr>
                <p:spPr bwMode="auto">
                  <a:xfrm>
                    <a:off x="2622" y="2196"/>
                    <a:ext cx="86" cy="39"/>
                  </a:xfrm>
                  <a:custGeom>
                    <a:avLst/>
                    <a:gdLst>
                      <a:gd name="T0" fmla="*/ 0 w 597"/>
                      <a:gd name="T1" fmla="*/ 0 h 278"/>
                      <a:gd name="T2" fmla="*/ 0 w 597"/>
                      <a:gd name="T3" fmla="*/ 0 h 278"/>
                      <a:gd name="T4" fmla="*/ 0 w 597"/>
                      <a:gd name="T5" fmla="*/ 0 h 278"/>
                      <a:gd name="T6" fmla="*/ 0 w 597"/>
                      <a:gd name="T7" fmla="*/ 0 h 278"/>
                      <a:gd name="T8" fmla="*/ 0 w 59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7" h="278">
                        <a:moveTo>
                          <a:pt x="597" y="136"/>
                        </a:moveTo>
                        <a:lnTo>
                          <a:pt x="336" y="278"/>
                        </a:lnTo>
                        <a:lnTo>
                          <a:pt x="0" y="119"/>
                        </a:lnTo>
                        <a:lnTo>
                          <a:pt x="244" y="0"/>
                        </a:lnTo>
                        <a:lnTo>
                          <a:pt x="597" y="13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9" name="Freeform 43"/>
                  <p:cNvSpPr>
                    <a:spLocks/>
                  </p:cNvSpPr>
                  <p:nvPr/>
                </p:nvSpPr>
                <p:spPr bwMode="auto">
                  <a:xfrm>
                    <a:off x="2659" y="2187"/>
                    <a:ext cx="94" cy="36"/>
                  </a:xfrm>
                  <a:custGeom>
                    <a:avLst/>
                    <a:gdLst>
                      <a:gd name="T0" fmla="*/ 0 w 658"/>
                      <a:gd name="T1" fmla="*/ 0 h 254"/>
                      <a:gd name="T2" fmla="*/ 0 w 658"/>
                      <a:gd name="T3" fmla="*/ 0 h 254"/>
                      <a:gd name="T4" fmla="*/ 0 w 658"/>
                      <a:gd name="T5" fmla="*/ 0 h 254"/>
                      <a:gd name="T6" fmla="*/ 0 w 658"/>
                      <a:gd name="T7" fmla="*/ 0 h 254"/>
                      <a:gd name="T8" fmla="*/ 0 w 658"/>
                      <a:gd name="T9" fmla="*/ 0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8" h="254">
                        <a:moveTo>
                          <a:pt x="521" y="254"/>
                        </a:moveTo>
                        <a:lnTo>
                          <a:pt x="658" y="183"/>
                        </a:lnTo>
                        <a:lnTo>
                          <a:pt x="106" y="0"/>
                        </a:lnTo>
                        <a:lnTo>
                          <a:pt x="0" y="53"/>
                        </a:lnTo>
                        <a:lnTo>
                          <a:pt x="521" y="25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0" name="Line 44"/>
                  <p:cNvSpPr>
                    <a:spLocks noChangeShapeType="1"/>
                  </p:cNvSpPr>
                  <p:nvPr/>
                </p:nvSpPr>
                <p:spPr bwMode="auto">
                  <a:xfrm flipH="1" flipV="1">
                    <a:off x="2670" y="2189"/>
                    <a:ext cx="81" cy="2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1" name="Line 45"/>
                  <p:cNvSpPr>
                    <a:spLocks noChangeShapeType="1"/>
                  </p:cNvSpPr>
                  <p:nvPr/>
                </p:nvSpPr>
                <p:spPr bwMode="auto">
                  <a:xfrm flipH="1" flipV="1">
                    <a:off x="2665" y="2191"/>
                    <a:ext cx="80" cy="2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2" name="Line 46"/>
                  <p:cNvSpPr>
                    <a:spLocks noChangeShapeType="1"/>
                  </p:cNvSpPr>
                  <p:nvPr/>
                </p:nvSpPr>
                <p:spPr bwMode="auto">
                  <a:xfrm flipH="1" flipV="1">
                    <a:off x="2662" y="2193"/>
                    <a:ext cx="78"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3" name="Line 47"/>
                  <p:cNvSpPr>
                    <a:spLocks noChangeShapeType="1"/>
                  </p:cNvSpPr>
                  <p:nvPr/>
                </p:nvSpPr>
                <p:spPr bwMode="auto">
                  <a:xfrm flipH="1" flipV="1">
                    <a:off x="2652" y="2198"/>
                    <a:ext cx="76"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4" name="Line 48"/>
                  <p:cNvSpPr>
                    <a:spLocks noChangeShapeType="1"/>
                  </p:cNvSpPr>
                  <p:nvPr/>
                </p:nvSpPr>
                <p:spPr bwMode="auto">
                  <a:xfrm flipH="1" flipV="1">
                    <a:off x="2647" y="2202"/>
                    <a:ext cx="75"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5" name="Line 49"/>
                  <p:cNvSpPr>
                    <a:spLocks noChangeShapeType="1"/>
                  </p:cNvSpPr>
                  <p:nvPr/>
                </p:nvSpPr>
                <p:spPr bwMode="auto">
                  <a:xfrm flipH="1" flipV="1">
                    <a:off x="2641" y="2204"/>
                    <a:ext cx="75"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6" name="Line 50"/>
                  <p:cNvSpPr>
                    <a:spLocks noChangeShapeType="1"/>
                  </p:cNvSpPr>
                  <p:nvPr/>
                </p:nvSpPr>
                <p:spPr bwMode="auto">
                  <a:xfrm flipH="1" flipV="1">
                    <a:off x="2636" y="2208"/>
                    <a:ext cx="73"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7" name="Line 51"/>
                  <p:cNvSpPr>
                    <a:spLocks noChangeShapeType="1"/>
                  </p:cNvSpPr>
                  <p:nvPr/>
                </p:nvSpPr>
                <p:spPr bwMode="auto">
                  <a:xfrm flipH="1" flipV="1">
                    <a:off x="2629" y="2210"/>
                    <a:ext cx="73" cy="33"/>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8" name="Line 52"/>
                  <p:cNvSpPr>
                    <a:spLocks noChangeShapeType="1"/>
                  </p:cNvSpPr>
                  <p:nvPr/>
                </p:nvSpPr>
                <p:spPr bwMode="auto">
                  <a:xfrm flipH="1">
                    <a:off x="2687" y="2222"/>
                    <a:ext cx="38" cy="2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9" name="Line 53"/>
                  <p:cNvSpPr>
                    <a:spLocks noChangeShapeType="1"/>
                  </p:cNvSpPr>
                  <p:nvPr/>
                </p:nvSpPr>
                <p:spPr bwMode="auto">
                  <a:xfrm flipH="1">
                    <a:off x="2679" y="2219"/>
                    <a:ext cx="38" cy="21"/>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0" name="Line 54"/>
                  <p:cNvSpPr>
                    <a:spLocks noChangeShapeType="1"/>
                  </p:cNvSpPr>
                  <p:nvPr/>
                </p:nvSpPr>
                <p:spPr bwMode="auto">
                  <a:xfrm flipH="1">
                    <a:off x="2663" y="2212"/>
                    <a:ext cx="37" cy="2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1" name="Line 55"/>
                  <p:cNvSpPr>
                    <a:spLocks noChangeShapeType="1"/>
                  </p:cNvSpPr>
                  <p:nvPr/>
                </p:nvSpPr>
                <p:spPr bwMode="auto">
                  <a:xfrm flipH="1">
                    <a:off x="2655" y="2209"/>
                    <a:ext cx="36" cy="1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2" name="Line 56"/>
                  <p:cNvSpPr>
                    <a:spLocks noChangeShapeType="1"/>
                  </p:cNvSpPr>
                  <p:nvPr/>
                </p:nvSpPr>
                <p:spPr bwMode="auto">
                  <a:xfrm flipH="1">
                    <a:off x="2647" y="2206"/>
                    <a:ext cx="34"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3" name="Line 57"/>
                  <p:cNvSpPr>
                    <a:spLocks noChangeShapeType="1"/>
                  </p:cNvSpPr>
                  <p:nvPr/>
                </p:nvSpPr>
                <p:spPr bwMode="auto">
                  <a:xfrm flipH="1">
                    <a:off x="2640" y="2203"/>
                    <a:ext cx="33"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4" name="Line 58"/>
                  <p:cNvSpPr>
                    <a:spLocks noChangeShapeType="1"/>
                  </p:cNvSpPr>
                  <p:nvPr/>
                </p:nvSpPr>
                <p:spPr bwMode="auto">
                  <a:xfrm flipH="1">
                    <a:off x="2632" y="2199"/>
                    <a:ext cx="35"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5" name="Line 59"/>
                  <p:cNvSpPr>
                    <a:spLocks noChangeShapeType="1"/>
                  </p:cNvSpPr>
                  <p:nvPr/>
                </p:nvSpPr>
                <p:spPr bwMode="auto">
                  <a:xfrm flipH="1">
                    <a:off x="2723" y="2210"/>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6" name="Line 60"/>
                  <p:cNvSpPr>
                    <a:spLocks noChangeShapeType="1"/>
                  </p:cNvSpPr>
                  <p:nvPr/>
                </p:nvSpPr>
                <p:spPr bwMode="auto">
                  <a:xfrm flipH="1">
                    <a:off x="2712" y="2205"/>
                    <a:ext cx="18" cy="1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7" name="Line 61"/>
                  <p:cNvSpPr>
                    <a:spLocks noChangeShapeType="1"/>
                  </p:cNvSpPr>
                  <p:nvPr/>
                </p:nvSpPr>
                <p:spPr bwMode="auto">
                  <a:xfrm flipH="1">
                    <a:off x="2701" y="2202"/>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8" name="Line 62"/>
                  <p:cNvSpPr>
                    <a:spLocks noChangeShapeType="1"/>
                  </p:cNvSpPr>
                  <p:nvPr/>
                </p:nvSpPr>
                <p:spPr bwMode="auto">
                  <a:xfrm flipH="1">
                    <a:off x="2690" y="2198"/>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9" name="Line 63"/>
                  <p:cNvSpPr>
                    <a:spLocks noChangeShapeType="1"/>
                  </p:cNvSpPr>
                  <p:nvPr/>
                </p:nvSpPr>
                <p:spPr bwMode="auto">
                  <a:xfrm flipH="1">
                    <a:off x="2680" y="2194"/>
                    <a:ext cx="17"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0" name="Line 64"/>
                  <p:cNvSpPr>
                    <a:spLocks noChangeShapeType="1"/>
                  </p:cNvSpPr>
                  <p:nvPr/>
                </p:nvSpPr>
                <p:spPr bwMode="auto">
                  <a:xfrm flipH="1">
                    <a:off x="2668" y="2190"/>
                    <a:ext cx="16"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3363" name="Group 65"/>
            <p:cNvGrpSpPr>
              <a:grpSpLocks/>
            </p:cNvGrpSpPr>
            <p:nvPr/>
          </p:nvGrpSpPr>
          <p:grpSpPr bwMode="auto">
            <a:xfrm flipH="1">
              <a:off x="3808" y="2431"/>
              <a:ext cx="87" cy="168"/>
              <a:chOff x="2591" y="2156"/>
              <a:chExt cx="35" cy="69"/>
            </a:xfrm>
          </p:grpSpPr>
          <p:sp>
            <p:nvSpPr>
              <p:cNvPr id="13448" name="Freeform 66"/>
              <p:cNvSpPr>
                <a:spLocks/>
              </p:cNvSpPr>
              <p:nvPr/>
            </p:nvSpPr>
            <p:spPr bwMode="auto">
              <a:xfrm>
                <a:off x="2591" y="2156"/>
                <a:ext cx="35" cy="69"/>
              </a:xfrm>
              <a:custGeom>
                <a:avLst/>
                <a:gdLst>
                  <a:gd name="T0" fmla="*/ 0 w 246"/>
                  <a:gd name="T1" fmla="*/ 0 h 485"/>
                  <a:gd name="T2" fmla="*/ 0 w 246"/>
                  <a:gd name="T3" fmla="*/ 0 h 485"/>
                  <a:gd name="T4" fmla="*/ 0 w 246"/>
                  <a:gd name="T5" fmla="*/ 0 h 485"/>
                  <a:gd name="T6" fmla="*/ 0 w 246"/>
                  <a:gd name="T7" fmla="*/ 0 h 485"/>
                  <a:gd name="T8" fmla="*/ 0 w 246"/>
                  <a:gd name="T9" fmla="*/ 0 h 485"/>
                  <a:gd name="T10" fmla="*/ 0 w 246"/>
                  <a:gd name="T11" fmla="*/ 0 h 485"/>
                  <a:gd name="T12" fmla="*/ 0 w 246"/>
                  <a:gd name="T13" fmla="*/ 0 h 485"/>
                  <a:gd name="T14" fmla="*/ 0 w 246"/>
                  <a:gd name="T15" fmla="*/ 0 h 485"/>
                  <a:gd name="T16" fmla="*/ 0 w 246"/>
                  <a:gd name="T17" fmla="*/ 0 h 485"/>
                  <a:gd name="T18" fmla="*/ 0 w 246"/>
                  <a:gd name="T19" fmla="*/ 0 h 485"/>
                  <a:gd name="T20" fmla="*/ 0 w 246"/>
                  <a:gd name="T21" fmla="*/ 0 h 485"/>
                  <a:gd name="T22" fmla="*/ 0 w 246"/>
                  <a:gd name="T23" fmla="*/ 0 h 4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6" h="485">
                    <a:moveTo>
                      <a:pt x="0" y="173"/>
                    </a:moveTo>
                    <a:lnTo>
                      <a:pt x="46" y="108"/>
                    </a:lnTo>
                    <a:lnTo>
                      <a:pt x="92" y="76"/>
                    </a:lnTo>
                    <a:lnTo>
                      <a:pt x="111" y="28"/>
                    </a:lnTo>
                    <a:lnTo>
                      <a:pt x="122" y="6"/>
                    </a:lnTo>
                    <a:lnTo>
                      <a:pt x="174" y="0"/>
                    </a:lnTo>
                    <a:lnTo>
                      <a:pt x="246" y="41"/>
                    </a:lnTo>
                    <a:lnTo>
                      <a:pt x="227" y="129"/>
                    </a:lnTo>
                    <a:lnTo>
                      <a:pt x="206" y="178"/>
                    </a:lnTo>
                    <a:lnTo>
                      <a:pt x="159" y="328"/>
                    </a:lnTo>
                    <a:lnTo>
                      <a:pt x="81" y="485"/>
                    </a:lnTo>
                    <a:lnTo>
                      <a:pt x="0" y="173"/>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449" name="Freeform 67"/>
              <p:cNvSpPr>
                <a:spLocks/>
              </p:cNvSpPr>
              <p:nvPr/>
            </p:nvSpPr>
            <p:spPr bwMode="auto">
              <a:xfrm>
                <a:off x="2596" y="2162"/>
                <a:ext cx="28" cy="49"/>
              </a:xfrm>
              <a:custGeom>
                <a:avLst/>
                <a:gdLst>
                  <a:gd name="T0" fmla="*/ 0 w 193"/>
                  <a:gd name="T1" fmla="*/ 0 h 346"/>
                  <a:gd name="T2" fmla="*/ 0 w 193"/>
                  <a:gd name="T3" fmla="*/ 0 h 346"/>
                  <a:gd name="T4" fmla="*/ 0 w 193"/>
                  <a:gd name="T5" fmla="*/ 0 h 346"/>
                  <a:gd name="T6" fmla="*/ 0 w 193"/>
                  <a:gd name="T7" fmla="*/ 0 h 346"/>
                  <a:gd name="T8" fmla="*/ 0 w 193"/>
                  <a:gd name="T9" fmla="*/ 0 h 346"/>
                  <a:gd name="T10" fmla="*/ 0 w 193"/>
                  <a:gd name="T11" fmla="*/ 0 h 346"/>
                  <a:gd name="T12" fmla="*/ 0 w 193"/>
                  <a:gd name="T13" fmla="*/ 0 h 346"/>
                  <a:gd name="T14" fmla="*/ 0 w 193"/>
                  <a:gd name="T15" fmla="*/ 0 h 346"/>
                  <a:gd name="T16" fmla="*/ 0 w 193"/>
                  <a:gd name="T17" fmla="*/ 0 h 346"/>
                  <a:gd name="T18" fmla="*/ 0 w 193"/>
                  <a:gd name="T19" fmla="*/ 0 h 346"/>
                  <a:gd name="T20" fmla="*/ 0 w 193"/>
                  <a:gd name="T21" fmla="*/ 0 h 346"/>
                  <a:gd name="T22" fmla="*/ 0 w 193"/>
                  <a:gd name="T23" fmla="*/ 0 h 346"/>
                  <a:gd name="T24" fmla="*/ 0 w 193"/>
                  <a:gd name="T25" fmla="*/ 0 h 346"/>
                  <a:gd name="T26" fmla="*/ 0 w 193"/>
                  <a:gd name="T27" fmla="*/ 0 h 346"/>
                  <a:gd name="T28" fmla="*/ 0 w 193"/>
                  <a:gd name="T29" fmla="*/ 0 h 346"/>
                  <a:gd name="T30" fmla="*/ 0 w 193"/>
                  <a:gd name="T31" fmla="*/ 0 h 346"/>
                  <a:gd name="T32" fmla="*/ 0 w 193"/>
                  <a:gd name="T33" fmla="*/ 0 h 346"/>
                  <a:gd name="T34" fmla="*/ 0 w 193"/>
                  <a:gd name="T35" fmla="*/ 0 h 346"/>
                  <a:gd name="T36" fmla="*/ 0 w 193"/>
                  <a:gd name="T37" fmla="*/ 0 h 346"/>
                  <a:gd name="T38" fmla="*/ 0 w 193"/>
                  <a:gd name="T39" fmla="*/ 0 h 346"/>
                  <a:gd name="T40" fmla="*/ 0 w 193"/>
                  <a:gd name="T41" fmla="*/ 0 h 346"/>
                  <a:gd name="T42" fmla="*/ 0 w 193"/>
                  <a:gd name="T43" fmla="*/ 0 h 346"/>
                  <a:gd name="T44" fmla="*/ 0 w 193"/>
                  <a:gd name="T45" fmla="*/ 0 h 346"/>
                  <a:gd name="T46" fmla="*/ 0 w 193"/>
                  <a:gd name="T47" fmla="*/ 0 h 346"/>
                  <a:gd name="T48" fmla="*/ 0 w 193"/>
                  <a:gd name="T49" fmla="*/ 0 h 346"/>
                  <a:gd name="T50" fmla="*/ 0 w 193"/>
                  <a:gd name="T51" fmla="*/ 0 h 346"/>
                  <a:gd name="T52" fmla="*/ 0 w 193"/>
                  <a:gd name="T53" fmla="*/ 0 h 346"/>
                  <a:gd name="T54" fmla="*/ 0 w 193"/>
                  <a:gd name="T55" fmla="*/ 0 h 3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3" h="346">
                    <a:moveTo>
                      <a:pt x="81" y="0"/>
                    </a:moveTo>
                    <a:lnTo>
                      <a:pt x="102" y="22"/>
                    </a:lnTo>
                    <a:lnTo>
                      <a:pt x="147" y="41"/>
                    </a:lnTo>
                    <a:lnTo>
                      <a:pt x="193" y="40"/>
                    </a:lnTo>
                    <a:lnTo>
                      <a:pt x="165" y="119"/>
                    </a:lnTo>
                    <a:lnTo>
                      <a:pt x="131" y="115"/>
                    </a:lnTo>
                    <a:lnTo>
                      <a:pt x="105" y="100"/>
                    </a:lnTo>
                    <a:lnTo>
                      <a:pt x="119" y="124"/>
                    </a:lnTo>
                    <a:lnTo>
                      <a:pt x="158" y="131"/>
                    </a:lnTo>
                    <a:lnTo>
                      <a:pt x="130" y="217"/>
                    </a:lnTo>
                    <a:lnTo>
                      <a:pt x="110" y="280"/>
                    </a:lnTo>
                    <a:lnTo>
                      <a:pt x="102" y="244"/>
                    </a:lnTo>
                    <a:lnTo>
                      <a:pt x="92" y="177"/>
                    </a:lnTo>
                    <a:lnTo>
                      <a:pt x="91" y="139"/>
                    </a:lnTo>
                    <a:lnTo>
                      <a:pt x="84" y="155"/>
                    </a:lnTo>
                    <a:lnTo>
                      <a:pt x="84" y="200"/>
                    </a:lnTo>
                    <a:lnTo>
                      <a:pt x="92" y="260"/>
                    </a:lnTo>
                    <a:lnTo>
                      <a:pt x="98" y="299"/>
                    </a:lnTo>
                    <a:lnTo>
                      <a:pt x="81" y="346"/>
                    </a:lnTo>
                    <a:lnTo>
                      <a:pt x="49" y="224"/>
                    </a:lnTo>
                    <a:lnTo>
                      <a:pt x="35" y="183"/>
                    </a:lnTo>
                    <a:lnTo>
                      <a:pt x="11" y="121"/>
                    </a:lnTo>
                    <a:lnTo>
                      <a:pt x="0" y="103"/>
                    </a:lnTo>
                    <a:lnTo>
                      <a:pt x="15" y="79"/>
                    </a:lnTo>
                    <a:lnTo>
                      <a:pt x="57" y="57"/>
                    </a:lnTo>
                    <a:lnTo>
                      <a:pt x="73" y="78"/>
                    </a:lnTo>
                    <a:lnTo>
                      <a:pt x="63" y="41"/>
                    </a:lnTo>
                    <a:lnTo>
                      <a:pt x="8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364" name="Group 68"/>
            <p:cNvGrpSpPr>
              <a:grpSpLocks/>
            </p:cNvGrpSpPr>
            <p:nvPr/>
          </p:nvGrpSpPr>
          <p:grpSpPr bwMode="auto">
            <a:xfrm flipH="1">
              <a:off x="3798" y="2334"/>
              <a:ext cx="112" cy="119"/>
              <a:chOff x="2585" y="2116"/>
              <a:chExt cx="45" cy="49"/>
            </a:xfrm>
          </p:grpSpPr>
          <p:sp>
            <p:nvSpPr>
              <p:cNvPr id="13433" name="Freeform 69"/>
              <p:cNvSpPr>
                <a:spLocks/>
              </p:cNvSpPr>
              <p:nvPr/>
            </p:nvSpPr>
            <p:spPr bwMode="auto">
              <a:xfrm>
                <a:off x="2597" y="2120"/>
                <a:ext cx="33" cy="45"/>
              </a:xfrm>
              <a:custGeom>
                <a:avLst/>
                <a:gdLst>
                  <a:gd name="T0" fmla="*/ 0 w 228"/>
                  <a:gd name="T1" fmla="*/ 0 h 319"/>
                  <a:gd name="T2" fmla="*/ 0 w 228"/>
                  <a:gd name="T3" fmla="*/ 0 h 319"/>
                  <a:gd name="T4" fmla="*/ 0 w 228"/>
                  <a:gd name="T5" fmla="*/ 0 h 319"/>
                  <a:gd name="T6" fmla="*/ 0 w 228"/>
                  <a:gd name="T7" fmla="*/ 0 h 319"/>
                  <a:gd name="T8" fmla="*/ 0 w 228"/>
                  <a:gd name="T9" fmla="*/ 0 h 319"/>
                  <a:gd name="T10" fmla="*/ 0 w 228"/>
                  <a:gd name="T11" fmla="*/ 0 h 319"/>
                  <a:gd name="T12" fmla="*/ 0 w 228"/>
                  <a:gd name="T13" fmla="*/ 0 h 319"/>
                  <a:gd name="T14" fmla="*/ 0 w 228"/>
                  <a:gd name="T15" fmla="*/ 0 h 319"/>
                  <a:gd name="T16" fmla="*/ 0 w 228"/>
                  <a:gd name="T17" fmla="*/ 0 h 319"/>
                  <a:gd name="T18" fmla="*/ 0 w 228"/>
                  <a:gd name="T19" fmla="*/ 0 h 319"/>
                  <a:gd name="T20" fmla="*/ 0 w 228"/>
                  <a:gd name="T21" fmla="*/ 0 h 319"/>
                  <a:gd name="T22" fmla="*/ 0 w 228"/>
                  <a:gd name="T23" fmla="*/ 0 h 319"/>
                  <a:gd name="T24" fmla="*/ 0 w 228"/>
                  <a:gd name="T25" fmla="*/ 0 h 319"/>
                  <a:gd name="T26" fmla="*/ 0 w 228"/>
                  <a:gd name="T27" fmla="*/ 0 h 319"/>
                  <a:gd name="T28" fmla="*/ 0 w 228"/>
                  <a:gd name="T29" fmla="*/ 0 h 319"/>
                  <a:gd name="T30" fmla="*/ 0 w 228"/>
                  <a:gd name="T31" fmla="*/ 0 h 319"/>
                  <a:gd name="T32" fmla="*/ 0 w 228"/>
                  <a:gd name="T33" fmla="*/ 0 h 319"/>
                  <a:gd name="T34" fmla="*/ 0 w 228"/>
                  <a:gd name="T35" fmla="*/ 0 h 319"/>
                  <a:gd name="T36" fmla="*/ 0 w 228"/>
                  <a:gd name="T37" fmla="*/ 0 h 319"/>
                  <a:gd name="T38" fmla="*/ 0 w 228"/>
                  <a:gd name="T39" fmla="*/ 0 h 319"/>
                  <a:gd name="T40" fmla="*/ 0 w 228"/>
                  <a:gd name="T41" fmla="*/ 0 h 319"/>
                  <a:gd name="T42" fmla="*/ 0 w 228"/>
                  <a:gd name="T43" fmla="*/ 0 h 319"/>
                  <a:gd name="T44" fmla="*/ 0 w 228"/>
                  <a:gd name="T45" fmla="*/ 0 h 319"/>
                  <a:gd name="T46" fmla="*/ 0 w 228"/>
                  <a:gd name="T47" fmla="*/ 0 h 319"/>
                  <a:gd name="T48" fmla="*/ 0 w 228"/>
                  <a:gd name="T49" fmla="*/ 0 h 319"/>
                  <a:gd name="T50" fmla="*/ 0 w 228"/>
                  <a:gd name="T51" fmla="*/ 0 h 319"/>
                  <a:gd name="T52" fmla="*/ 0 w 228"/>
                  <a:gd name="T53" fmla="*/ 0 h 319"/>
                  <a:gd name="T54" fmla="*/ 0 w 228"/>
                  <a:gd name="T55" fmla="*/ 0 h 319"/>
                  <a:gd name="T56" fmla="*/ 0 w 228"/>
                  <a:gd name="T57" fmla="*/ 0 h 319"/>
                  <a:gd name="T58" fmla="*/ 0 w 228"/>
                  <a:gd name="T59" fmla="*/ 0 h 319"/>
                  <a:gd name="T60" fmla="*/ 0 w 228"/>
                  <a:gd name="T61" fmla="*/ 0 h 319"/>
                  <a:gd name="T62" fmla="*/ 0 w 228"/>
                  <a:gd name="T63" fmla="*/ 0 h 319"/>
                  <a:gd name="T64" fmla="*/ 0 w 228"/>
                  <a:gd name="T65" fmla="*/ 0 h 319"/>
                  <a:gd name="T66" fmla="*/ 0 w 228"/>
                  <a:gd name="T67" fmla="*/ 0 h 319"/>
                  <a:gd name="T68" fmla="*/ 0 w 228"/>
                  <a:gd name="T69" fmla="*/ 0 h 319"/>
                  <a:gd name="T70" fmla="*/ 0 w 228"/>
                  <a:gd name="T71" fmla="*/ 0 h 319"/>
                  <a:gd name="T72" fmla="*/ 0 w 228"/>
                  <a:gd name="T73" fmla="*/ 0 h 319"/>
                  <a:gd name="T74" fmla="*/ 0 w 228"/>
                  <a:gd name="T75" fmla="*/ 0 h 319"/>
                  <a:gd name="T76" fmla="*/ 0 w 228"/>
                  <a:gd name="T77" fmla="*/ 0 h 319"/>
                  <a:gd name="T78" fmla="*/ 0 w 228"/>
                  <a:gd name="T79" fmla="*/ 0 h 319"/>
                  <a:gd name="T80" fmla="*/ 0 w 228"/>
                  <a:gd name="T81" fmla="*/ 0 h 319"/>
                  <a:gd name="T82" fmla="*/ 0 w 228"/>
                  <a:gd name="T83" fmla="*/ 0 h 319"/>
                  <a:gd name="T84" fmla="*/ 0 w 228"/>
                  <a:gd name="T85" fmla="*/ 0 h 319"/>
                  <a:gd name="T86" fmla="*/ 0 w 228"/>
                  <a:gd name="T87" fmla="*/ 0 h 319"/>
                  <a:gd name="T88" fmla="*/ 0 w 228"/>
                  <a:gd name="T89" fmla="*/ 0 h 319"/>
                  <a:gd name="T90" fmla="*/ 0 w 228"/>
                  <a:gd name="T91" fmla="*/ 0 h 319"/>
                  <a:gd name="T92" fmla="*/ 0 w 228"/>
                  <a:gd name="T93" fmla="*/ 0 h 319"/>
                  <a:gd name="T94" fmla="*/ 0 w 228"/>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8" h="319">
                    <a:moveTo>
                      <a:pt x="2" y="117"/>
                    </a:moveTo>
                    <a:lnTo>
                      <a:pt x="10" y="139"/>
                    </a:lnTo>
                    <a:lnTo>
                      <a:pt x="23" y="151"/>
                    </a:lnTo>
                    <a:lnTo>
                      <a:pt x="31" y="168"/>
                    </a:lnTo>
                    <a:lnTo>
                      <a:pt x="40" y="182"/>
                    </a:lnTo>
                    <a:lnTo>
                      <a:pt x="54" y="196"/>
                    </a:lnTo>
                    <a:lnTo>
                      <a:pt x="66" y="204"/>
                    </a:lnTo>
                    <a:lnTo>
                      <a:pt x="83" y="214"/>
                    </a:lnTo>
                    <a:lnTo>
                      <a:pt x="86" y="226"/>
                    </a:lnTo>
                    <a:lnTo>
                      <a:pt x="86" y="243"/>
                    </a:lnTo>
                    <a:lnTo>
                      <a:pt x="81" y="283"/>
                    </a:lnTo>
                    <a:lnTo>
                      <a:pt x="113" y="306"/>
                    </a:lnTo>
                    <a:lnTo>
                      <a:pt x="140" y="318"/>
                    </a:lnTo>
                    <a:lnTo>
                      <a:pt x="162" y="319"/>
                    </a:lnTo>
                    <a:lnTo>
                      <a:pt x="185" y="318"/>
                    </a:lnTo>
                    <a:lnTo>
                      <a:pt x="193" y="292"/>
                    </a:lnTo>
                    <a:lnTo>
                      <a:pt x="198" y="233"/>
                    </a:lnTo>
                    <a:lnTo>
                      <a:pt x="211" y="213"/>
                    </a:lnTo>
                    <a:lnTo>
                      <a:pt x="221" y="183"/>
                    </a:lnTo>
                    <a:lnTo>
                      <a:pt x="223" y="156"/>
                    </a:lnTo>
                    <a:lnTo>
                      <a:pt x="227" y="118"/>
                    </a:lnTo>
                    <a:lnTo>
                      <a:pt x="228" y="96"/>
                    </a:lnTo>
                    <a:lnTo>
                      <a:pt x="227" y="83"/>
                    </a:lnTo>
                    <a:lnTo>
                      <a:pt x="221" y="59"/>
                    </a:lnTo>
                    <a:lnTo>
                      <a:pt x="209" y="47"/>
                    </a:lnTo>
                    <a:lnTo>
                      <a:pt x="192" y="43"/>
                    </a:lnTo>
                    <a:lnTo>
                      <a:pt x="186" y="30"/>
                    </a:lnTo>
                    <a:lnTo>
                      <a:pt x="170" y="21"/>
                    </a:lnTo>
                    <a:lnTo>
                      <a:pt x="154" y="30"/>
                    </a:lnTo>
                    <a:lnTo>
                      <a:pt x="143" y="11"/>
                    </a:lnTo>
                    <a:lnTo>
                      <a:pt x="125" y="5"/>
                    </a:lnTo>
                    <a:lnTo>
                      <a:pt x="105" y="22"/>
                    </a:lnTo>
                    <a:lnTo>
                      <a:pt x="96" y="0"/>
                    </a:lnTo>
                    <a:lnTo>
                      <a:pt x="70" y="3"/>
                    </a:lnTo>
                    <a:lnTo>
                      <a:pt x="56" y="38"/>
                    </a:lnTo>
                    <a:lnTo>
                      <a:pt x="53" y="57"/>
                    </a:lnTo>
                    <a:lnTo>
                      <a:pt x="51" y="84"/>
                    </a:lnTo>
                    <a:lnTo>
                      <a:pt x="45" y="118"/>
                    </a:lnTo>
                    <a:lnTo>
                      <a:pt x="38" y="105"/>
                    </a:lnTo>
                    <a:lnTo>
                      <a:pt x="35" y="80"/>
                    </a:lnTo>
                    <a:lnTo>
                      <a:pt x="30" y="64"/>
                    </a:lnTo>
                    <a:lnTo>
                      <a:pt x="24" y="55"/>
                    </a:lnTo>
                    <a:lnTo>
                      <a:pt x="11" y="49"/>
                    </a:lnTo>
                    <a:lnTo>
                      <a:pt x="4" y="51"/>
                    </a:lnTo>
                    <a:lnTo>
                      <a:pt x="0" y="59"/>
                    </a:lnTo>
                    <a:lnTo>
                      <a:pt x="5" y="72"/>
                    </a:lnTo>
                    <a:lnTo>
                      <a:pt x="7" y="96"/>
                    </a:lnTo>
                    <a:lnTo>
                      <a:pt x="2" y="11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434" name="Freeform 70"/>
              <p:cNvSpPr>
                <a:spLocks/>
              </p:cNvSpPr>
              <p:nvPr/>
            </p:nvSpPr>
            <p:spPr bwMode="auto">
              <a:xfrm>
                <a:off x="2612" y="2123"/>
                <a:ext cx="16" cy="17"/>
              </a:xfrm>
              <a:custGeom>
                <a:avLst/>
                <a:gdLst>
                  <a:gd name="T0" fmla="*/ 0 w 115"/>
                  <a:gd name="T1" fmla="*/ 0 h 120"/>
                  <a:gd name="T2" fmla="*/ 0 w 115"/>
                  <a:gd name="T3" fmla="*/ 0 h 120"/>
                  <a:gd name="T4" fmla="*/ 0 w 115"/>
                  <a:gd name="T5" fmla="*/ 0 h 120"/>
                  <a:gd name="T6" fmla="*/ 0 w 115"/>
                  <a:gd name="T7" fmla="*/ 0 h 120"/>
                  <a:gd name="T8" fmla="*/ 0 w 115"/>
                  <a:gd name="T9" fmla="*/ 0 h 120"/>
                  <a:gd name="T10" fmla="*/ 0 w 115"/>
                  <a:gd name="T11" fmla="*/ 0 h 120"/>
                  <a:gd name="T12" fmla="*/ 0 w 115"/>
                  <a:gd name="T13" fmla="*/ 0 h 120"/>
                  <a:gd name="T14" fmla="*/ 0 w 115"/>
                  <a:gd name="T15" fmla="*/ 0 h 120"/>
                  <a:gd name="T16" fmla="*/ 0 w 115"/>
                  <a:gd name="T17" fmla="*/ 0 h 120"/>
                  <a:gd name="T18" fmla="*/ 0 w 115"/>
                  <a:gd name="T19" fmla="*/ 0 h 120"/>
                  <a:gd name="T20" fmla="*/ 0 w 115"/>
                  <a:gd name="T21" fmla="*/ 0 h 120"/>
                  <a:gd name="T22" fmla="*/ 0 w 115"/>
                  <a:gd name="T23" fmla="*/ 0 h 120"/>
                  <a:gd name="T24" fmla="*/ 0 w 115"/>
                  <a:gd name="T25" fmla="*/ 0 h 120"/>
                  <a:gd name="T26" fmla="*/ 0 w 115"/>
                  <a:gd name="T27" fmla="*/ 0 h 120"/>
                  <a:gd name="T28" fmla="*/ 0 w 115"/>
                  <a:gd name="T29" fmla="*/ 0 h 120"/>
                  <a:gd name="T30" fmla="*/ 0 w 115"/>
                  <a:gd name="T31" fmla="*/ 0 h 120"/>
                  <a:gd name="T32" fmla="*/ 0 w 115"/>
                  <a:gd name="T33" fmla="*/ 0 h 120"/>
                  <a:gd name="T34" fmla="*/ 0 w 115"/>
                  <a:gd name="T35" fmla="*/ 0 h 120"/>
                  <a:gd name="T36" fmla="*/ 0 w 115"/>
                  <a:gd name="T37" fmla="*/ 0 h 120"/>
                  <a:gd name="T38" fmla="*/ 0 w 115"/>
                  <a:gd name="T39" fmla="*/ 0 h 120"/>
                  <a:gd name="T40" fmla="*/ 0 w 115"/>
                  <a:gd name="T41" fmla="*/ 0 h 120"/>
                  <a:gd name="T42" fmla="*/ 0 w 115"/>
                  <a:gd name="T43" fmla="*/ 0 h 120"/>
                  <a:gd name="T44" fmla="*/ 0 w 115"/>
                  <a:gd name="T45" fmla="*/ 0 h 120"/>
                  <a:gd name="T46" fmla="*/ 0 w 115"/>
                  <a:gd name="T47" fmla="*/ 0 h 120"/>
                  <a:gd name="T48" fmla="*/ 0 w 115"/>
                  <a:gd name="T49" fmla="*/ 0 h 120"/>
                  <a:gd name="T50" fmla="*/ 0 w 115"/>
                  <a:gd name="T51" fmla="*/ 0 h 120"/>
                  <a:gd name="T52" fmla="*/ 0 w 115"/>
                  <a:gd name="T53" fmla="*/ 0 h 120"/>
                  <a:gd name="T54" fmla="*/ 0 w 115"/>
                  <a:gd name="T55" fmla="*/ 0 h 120"/>
                  <a:gd name="T56" fmla="*/ 0 w 115"/>
                  <a:gd name="T57" fmla="*/ 0 h 120"/>
                  <a:gd name="T58" fmla="*/ 0 w 115"/>
                  <a:gd name="T59" fmla="*/ 0 h 120"/>
                  <a:gd name="T60" fmla="*/ 0 w 115"/>
                  <a:gd name="T61" fmla="*/ 0 h 120"/>
                  <a:gd name="T62" fmla="*/ 0 w 115"/>
                  <a:gd name="T63" fmla="*/ 0 h 120"/>
                  <a:gd name="T64" fmla="*/ 0 w 115"/>
                  <a:gd name="T65" fmla="*/ 0 h 120"/>
                  <a:gd name="T66" fmla="*/ 0 w 115"/>
                  <a:gd name="T67" fmla="*/ 0 h 120"/>
                  <a:gd name="T68" fmla="*/ 0 w 115"/>
                  <a:gd name="T69" fmla="*/ 0 h 120"/>
                  <a:gd name="T70" fmla="*/ 0 w 115"/>
                  <a:gd name="T71" fmla="*/ 0 h 120"/>
                  <a:gd name="T72" fmla="*/ 0 w 115"/>
                  <a:gd name="T73" fmla="*/ 0 h 120"/>
                  <a:gd name="T74" fmla="*/ 0 w 115"/>
                  <a:gd name="T75" fmla="*/ 0 h 120"/>
                  <a:gd name="T76" fmla="*/ 0 w 115"/>
                  <a:gd name="T77" fmla="*/ 0 h 120"/>
                  <a:gd name="T78" fmla="*/ 0 w 115"/>
                  <a:gd name="T79" fmla="*/ 0 h 120"/>
                  <a:gd name="T80" fmla="*/ 0 w 115"/>
                  <a:gd name="T81" fmla="*/ 0 h 120"/>
                  <a:gd name="T82" fmla="*/ 0 w 115"/>
                  <a:gd name="T83" fmla="*/ 0 h 120"/>
                  <a:gd name="T84" fmla="*/ 0 w 115"/>
                  <a:gd name="T85" fmla="*/ 0 h 120"/>
                  <a:gd name="T86" fmla="*/ 0 w 115"/>
                  <a:gd name="T87" fmla="*/ 0 h 120"/>
                  <a:gd name="T88" fmla="*/ 0 w 115"/>
                  <a:gd name="T89" fmla="*/ 0 h 120"/>
                  <a:gd name="T90" fmla="*/ 0 w 115"/>
                  <a:gd name="T91" fmla="*/ 0 h 120"/>
                  <a:gd name="T92" fmla="*/ 0 w 115"/>
                  <a:gd name="T93" fmla="*/ 0 h 120"/>
                  <a:gd name="T94" fmla="*/ 0 w 115"/>
                  <a:gd name="T95" fmla="*/ 0 h 120"/>
                  <a:gd name="T96" fmla="*/ 0 w 115"/>
                  <a:gd name="T97" fmla="*/ 0 h 120"/>
                  <a:gd name="T98" fmla="*/ 0 w 115"/>
                  <a:gd name="T99" fmla="*/ 0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5" h="120">
                    <a:moveTo>
                      <a:pt x="5" y="2"/>
                    </a:moveTo>
                    <a:lnTo>
                      <a:pt x="11" y="27"/>
                    </a:lnTo>
                    <a:lnTo>
                      <a:pt x="20" y="44"/>
                    </a:lnTo>
                    <a:lnTo>
                      <a:pt x="9" y="81"/>
                    </a:lnTo>
                    <a:lnTo>
                      <a:pt x="15" y="90"/>
                    </a:lnTo>
                    <a:lnTo>
                      <a:pt x="25" y="94"/>
                    </a:lnTo>
                    <a:lnTo>
                      <a:pt x="37" y="92"/>
                    </a:lnTo>
                    <a:lnTo>
                      <a:pt x="45" y="71"/>
                    </a:lnTo>
                    <a:lnTo>
                      <a:pt x="53" y="55"/>
                    </a:lnTo>
                    <a:lnTo>
                      <a:pt x="49" y="32"/>
                    </a:lnTo>
                    <a:lnTo>
                      <a:pt x="47" y="8"/>
                    </a:lnTo>
                    <a:lnTo>
                      <a:pt x="53" y="11"/>
                    </a:lnTo>
                    <a:lnTo>
                      <a:pt x="55" y="33"/>
                    </a:lnTo>
                    <a:lnTo>
                      <a:pt x="58" y="49"/>
                    </a:lnTo>
                    <a:lnTo>
                      <a:pt x="58" y="61"/>
                    </a:lnTo>
                    <a:lnTo>
                      <a:pt x="50" y="74"/>
                    </a:lnTo>
                    <a:lnTo>
                      <a:pt x="42" y="90"/>
                    </a:lnTo>
                    <a:lnTo>
                      <a:pt x="41" y="104"/>
                    </a:lnTo>
                    <a:lnTo>
                      <a:pt x="50" y="110"/>
                    </a:lnTo>
                    <a:lnTo>
                      <a:pt x="66" y="108"/>
                    </a:lnTo>
                    <a:lnTo>
                      <a:pt x="77" y="95"/>
                    </a:lnTo>
                    <a:lnTo>
                      <a:pt x="93" y="75"/>
                    </a:lnTo>
                    <a:lnTo>
                      <a:pt x="92" y="63"/>
                    </a:lnTo>
                    <a:lnTo>
                      <a:pt x="90" y="41"/>
                    </a:lnTo>
                    <a:lnTo>
                      <a:pt x="95" y="58"/>
                    </a:lnTo>
                    <a:lnTo>
                      <a:pt x="96" y="75"/>
                    </a:lnTo>
                    <a:lnTo>
                      <a:pt x="84" y="93"/>
                    </a:lnTo>
                    <a:lnTo>
                      <a:pt x="83" y="105"/>
                    </a:lnTo>
                    <a:lnTo>
                      <a:pt x="86" y="115"/>
                    </a:lnTo>
                    <a:lnTo>
                      <a:pt x="93" y="117"/>
                    </a:lnTo>
                    <a:lnTo>
                      <a:pt x="101" y="112"/>
                    </a:lnTo>
                    <a:lnTo>
                      <a:pt x="115" y="98"/>
                    </a:lnTo>
                    <a:lnTo>
                      <a:pt x="103" y="114"/>
                    </a:lnTo>
                    <a:lnTo>
                      <a:pt x="99" y="120"/>
                    </a:lnTo>
                    <a:lnTo>
                      <a:pt x="87" y="120"/>
                    </a:lnTo>
                    <a:lnTo>
                      <a:pt x="81" y="113"/>
                    </a:lnTo>
                    <a:lnTo>
                      <a:pt x="78" y="102"/>
                    </a:lnTo>
                    <a:lnTo>
                      <a:pt x="70" y="112"/>
                    </a:lnTo>
                    <a:lnTo>
                      <a:pt x="56" y="114"/>
                    </a:lnTo>
                    <a:lnTo>
                      <a:pt x="44" y="114"/>
                    </a:lnTo>
                    <a:lnTo>
                      <a:pt x="38" y="104"/>
                    </a:lnTo>
                    <a:lnTo>
                      <a:pt x="37" y="95"/>
                    </a:lnTo>
                    <a:lnTo>
                      <a:pt x="31" y="98"/>
                    </a:lnTo>
                    <a:lnTo>
                      <a:pt x="22" y="98"/>
                    </a:lnTo>
                    <a:lnTo>
                      <a:pt x="9" y="91"/>
                    </a:lnTo>
                    <a:lnTo>
                      <a:pt x="7" y="77"/>
                    </a:lnTo>
                    <a:lnTo>
                      <a:pt x="15" y="46"/>
                    </a:lnTo>
                    <a:lnTo>
                      <a:pt x="6" y="26"/>
                    </a:lnTo>
                    <a:lnTo>
                      <a:pt x="0" y="0"/>
                    </a:lnTo>
                    <a:lnTo>
                      <a:pt x="5"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35" name="Freeform 71"/>
              <p:cNvSpPr>
                <a:spLocks/>
              </p:cNvSpPr>
              <p:nvPr/>
            </p:nvSpPr>
            <p:spPr bwMode="auto">
              <a:xfrm>
                <a:off x="2615" y="2132"/>
                <a:ext cx="3" cy="1"/>
              </a:xfrm>
              <a:custGeom>
                <a:avLst/>
                <a:gdLst>
                  <a:gd name="T0" fmla="*/ 0 w 18"/>
                  <a:gd name="T1" fmla="*/ 0 h 5"/>
                  <a:gd name="T2" fmla="*/ 0 w 18"/>
                  <a:gd name="T3" fmla="*/ 0 h 5"/>
                  <a:gd name="T4" fmla="*/ 0 w 18"/>
                  <a:gd name="T5" fmla="*/ 0 h 5"/>
                  <a:gd name="T6" fmla="*/ 0 w 18"/>
                  <a:gd name="T7" fmla="*/ 0 h 5"/>
                  <a:gd name="T8" fmla="*/ 0 w 18"/>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5">
                    <a:moveTo>
                      <a:pt x="0" y="5"/>
                    </a:moveTo>
                    <a:lnTo>
                      <a:pt x="6" y="4"/>
                    </a:lnTo>
                    <a:lnTo>
                      <a:pt x="18"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36" name="Freeform 72"/>
              <p:cNvSpPr>
                <a:spLocks/>
              </p:cNvSpPr>
              <p:nvPr/>
            </p:nvSpPr>
            <p:spPr bwMode="auto">
              <a:xfrm>
                <a:off x="2619" y="2135"/>
                <a:ext cx="3" cy="1"/>
              </a:xfrm>
              <a:custGeom>
                <a:avLst/>
                <a:gdLst>
                  <a:gd name="T0" fmla="*/ 0 w 24"/>
                  <a:gd name="T1" fmla="*/ 0 h 8"/>
                  <a:gd name="T2" fmla="*/ 0 w 24"/>
                  <a:gd name="T3" fmla="*/ 0 h 8"/>
                  <a:gd name="T4" fmla="*/ 0 w 24"/>
                  <a:gd name="T5" fmla="*/ 0 h 8"/>
                  <a:gd name="T6" fmla="*/ 0 w 24"/>
                  <a:gd name="T7" fmla="*/ 0 h 8"/>
                  <a:gd name="T8" fmla="*/ 0 w 24"/>
                  <a:gd name="T9" fmla="*/ 0 h 8"/>
                  <a:gd name="T10" fmla="*/ 0 w 24"/>
                  <a:gd name="T11" fmla="*/ 0 h 8"/>
                  <a:gd name="T12" fmla="*/ 0 w 24"/>
                  <a:gd name="T13" fmla="*/ 0 h 8"/>
                  <a:gd name="T14" fmla="*/ 0 w 24"/>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8">
                    <a:moveTo>
                      <a:pt x="24" y="6"/>
                    </a:moveTo>
                    <a:lnTo>
                      <a:pt x="20" y="3"/>
                    </a:lnTo>
                    <a:lnTo>
                      <a:pt x="15" y="1"/>
                    </a:lnTo>
                    <a:lnTo>
                      <a:pt x="5" y="0"/>
                    </a:lnTo>
                    <a:lnTo>
                      <a:pt x="0" y="8"/>
                    </a:lnTo>
                    <a:lnTo>
                      <a:pt x="7" y="3"/>
                    </a:lnTo>
                    <a:lnTo>
                      <a:pt x="13" y="2"/>
                    </a:lnTo>
                    <a:lnTo>
                      <a:pt x="24"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37" name="Freeform 73"/>
              <p:cNvSpPr>
                <a:spLocks/>
              </p:cNvSpPr>
              <p:nvPr/>
            </p:nvSpPr>
            <p:spPr bwMode="auto">
              <a:xfrm>
                <a:off x="2625" y="2137"/>
                <a:ext cx="2" cy="1"/>
              </a:xfrm>
              <a:custGeom>
                <a:avLst/>
                <a:gdLst>
                  <a:gd name="T0" fmla="*/ 0 w 18"/>
                  <a:gd name="T1" fmla="*/ 0 h 4"/>
                  <a:gd name="T2" fmla="*/ 0 w 18"/>
                  <a:gd name="T3" fmla="*/ 0 h 4"/>
                  <a:gd name="T4" fmla="*/ 0 w 18"/>
                  <a:gd name="T5" fmla="*/ 0 h 4"/>
                  <a:gd name="T6" fmla="*/ 0 w 18"/>
                  <a:gd name="T7" fmla="*/ 0 h 4"/>
                  <a:gd name="T8" fmla="*/ 0 w 18"/>
                  <a:gd name="T9" fmla="*/ 0 h 4"/>
                  <a:gd name="T10" fmla="*/ 0 w 18"/>
                  <a:gd name="T11" fmla="*/ 0 h 4"/>
                  <a:gd name="T12" fmla="*/ 0 w 18"/>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
                    <a:moveTo>
                      <a:pt x="0" y="2"/>
                    </a:moveTo>
                    <a:lnTo>
                      <a:pt x="4" y="0"/>
                    </a:lnTo>
                    <a:lnTo>
                      <a:pt x="10" y="0"/>
                    </a:lnTo>
                    <a:lnTo>
                      <a:pt x="18" y="4"/>
                    </a:lnTo>
                    <a:lnTo>
                      <a:pt x="13" y="3"/>
                    </a:lnTo>
                    <a:lnTo>
                      <a:pt x="10"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38" name="Freeform 74"/>
              <p:cNvSpPr>
                <a:spLocks/>
              </p:cNvSpPr>
              <p:nvPr/>
            </p:nvSpPr>
            <p:spPr bwMode="auto">
              <a:xfrm>
                <a:off x="2614" y="2139"/>
                <a:ext cx="4" cy="10"/>
              </a:xfrm>
              <a:custGeom>
                <a:avLst/>
                <a:gdLst>
                  <a:gd name="T0" fmla="*/ 0 w 28"/>
                  <a:gd name="T1" fmla="*/ 0 h 67"/>
                  <a:gd name="T2" fmla="*/ 0 w 28"/>
                  <a:gd name="T3" fmla="*/ 0 h 67"/>
                  <a:gd name="T4" fmla="*/ 0 w 28"/>
                  <a:gd name="T5" fmla="*/ 0 h 67"/>
                  <a:gd name="T6" fmla="*/ 0 w 28"/>
                  <a:gd name="T7" fmla="*/ 0 h 67"/>
                  <a:gd name="T8" fmla="*/ 0 w 28"/>
                  <a:gd name="T9" fmla="*/ 0 h 67"/>
                  <a:gd name="T10" fmla="*/ 0 w 28"/>
                  <a:gd name="T11" fmla="*/ 0 h 67"/>
                  <a:gd name="T12" fmla="*/ 0 w 28"/>
                  <a:gd name="T13" fmla="*/ 0 h 67"/>
                  <a:gd name="T14" fmla="*/ 0 w 28"/>
                  <a:gd name="T15" fmla="*/ 0 h 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7">
                    <a:moveTo>
                      <a:pt x="0" y="0"/>
                    </a:moveTo>
                    <a:lnTo>
                      <a:pt x="16" y="17"/>
                    </a:lnTo>
                    <a:lnTo>
                      <a:pt x="23" y="38"/>
                    </a:lnTo>
                    <a:lnTo>
                      <a:pt x="24" y="67"/>
                    </a:lnTo>
                    <a:lnTo>
                      <a:pt x="28" y="44"/>
                    </a:lnTo>
                    <a:lnTo>
                      <a:pt x="26" y="26"/>
                    </a:lnTo>
                    <a:lnTo>
                      <a:pt x="22" y="1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39" name="Freeform 75"/>
              <p:cNvSpPr>
                <a:spLocks/>
              </p:cNvSpPr>
              <p:nvPr/>
            </p:nvSpPr>
            <p:spPr bwMode="auto">
              <a:xfrm>
                <a:off x="2604" y="2135"/>
                <a:ext cx="7" cy="4"/>
              </a:xfrm>
              <a:custGeom>
                <a:avLst/>
                <a:gdLst>
                  <a:gd name="T0" fmla="*/ 0 w 45"/>
                  <a:gd name="T1" fmla="*/ 0 h 22"/>
                  <a:gd name="T2" fmla="*/ 0 w 45"/>
                  <a:gd name="T3" fmla="*/ 0 h 22"/>
                  <a:gd name="T4" fmla="*/ 0 w 45"/>
                  <a:gd name="T5" fmla="*/ 0 h 22"/>
                  <a:gd name="T6" fmla="*/ 0 w 45"/>
                  <a:gd name="T7" fmla="*/ 0 h 22"/>
                  <a:gd name="T8" fmla="*/ 0 w 45"/>
                  <a:gd name="T9" fmla="*/ 0 h 22"/>
                  <a:gd name="T10" fmla="*/ 0 w 45"/>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22">
                    <a:moveTo>
                      <a:pt x="0" y="10"/>
                    </a:moveTo>
                    <a:lnTo>
                      <a:pt x="18" y="12"/>
                    </a:lnTo>
                    <a:lnTo>
                      <a:pt x="45" y="22"/>
                    </a:lnTo>
                    <a:lnTo>
                      <a:pt x="26" y="8"/>
                    </a:lnTo>
                    <a:lnTo>
                      <a:pt x="1" y="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40" name="Freeform 76"/>
              <p:cNvSpPr>
                <a:spLocks/>
              </p:cNvSpPr>
              <p:nvPr/>
            </p:nvSpPr>
            <p:spPr bwMode="auto">
              <a:xfrm>
                <a:off x="2612" y="2150"/>
                <a:ext cx="5" cy="4"/>
              </a:xfrm>
              <a:custGeom>
                <a:avLst/>
                <a:gdLst>
                  <a:gd name="T0" fmla="*/ 0 w 35"/>
                  <a:gd name="T1" fmla="*/ 0 h 30"/>
                  <a:gd name="T2" fmla="*/ 0 w 35"/>
                  <a:gd name="T3" fmla="*/ 0 h 30"/>
                  <a:gd name="T4" fmla="*/ 0 w 35"/>
                  <a:gd name="T5" fmla="*/ 0 h 30"/>
                  <a:gd name="T6" fmla="*/ 0 w 35"/>
                  <a:gd name="T7" fmla="*/ 0 h 30"/>
                  <a:gd name="T8" fmla="*/ 0 w 3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0">
                    <a:moveTo>
                      <a:pt x="35" y="0"/>
                    </a:moveTo>
                    <a:lnTo>
                      <a:pt x="19" y="19"/>
                    </a:lnTo>
                    <a:lnTo>
                      <a:pt x="0" y="30"/>
                    </a:lnTo>
                    <a:lnTo>
                      <a:pt x="24" y="22"/>
                    </a:lnTo>
                    <a:lnTo>
                      <a:pt x="3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41" name="Freeform 77"/>
              <p:cNvSpPr>
                <a:spLocks/>
              </p:cNvSpPr>
              <p:nvPr/>
            </p:nvSpPr>
            <p:spPr bwMode="auto">
              <a:xfrm>
                <a:off x="2619" y="2147"/>
                <a:ext cx="5" cy="5"/>
              </a:xfrm>
              <a:custGeom>
                <a:avLst/>
                <a:gdLst>
                  <a:gd name="T0" fmla="*/ 0 w 35"/>
                  <a:gd name="T1" fmla="*/ 0 h 31"/>
                  <a:gd name="T2" fmla="*/ 0 w 35"/>
                  <a:gd name="T3" fmla="*/ 0 h 31"/>
                  <a:gd name="T4" fmla="*/ 0 w 35"/>
                  <a:gd name="T5" fmla="*/ 0 h 31"/>
                  <a:gd name="T6" fmla="*/ 0 w 35"/>
                  <a:gd name="T7" fmla="*/ 0 h 31"/>
                  <a:gd name="T8" fmla="*/ 0 w 35"/>
                  <a:gd name="T9" fmla="*/ 0 h 31"/>
                  <a:gd name="T10" fmla="*/ 0 w 35"/>
                  <a:gd name="T11" fmla="*/ 0 h 31"/>
                  <a:gd name="T12" fmla="*/ 0 w 35"/>
                  <a:gd name="T13" fmla="*/ 0 h 31"/>
                  <a:gd name="T14" fmla="*/ 0 w 3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31">
                    <a:moveTo>
                      <a:pt x="0" y="0"/>
                    </a:moveTo>
                    <a:lnTo>
                      <a:pt x="3" y="11"/>
                    </a:lnTo>
                    <a:lnTo>
                      <a:pt x="20" y="25"/>
                    </a:lnTo>
                    <a:lnTo>
                      <a:pt x="35" y="31"/>
                    </a:lnTo>
                    <a:lnTo>
                      <a:pt x="11" y="28"/>
                    </a:lnTo>
                    <a:lnTo>
                      <a:pt x="3" y="18"/>
                    </a:lnTo>
                    <a:lnTo>
                      <a:pt x="2" y="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42" name="Freeform 78"/>
              <p:cNvSpPr>
                <a:spLocks/>
              </p:cNvSpPr>
              <p:nvPr/>
            </p:nvSpPr>
            <p:spPr bwMode="auto">
              <a:xfrm>
                <a:off x="2585" y="2116"/>
                <a:ext cx="26" cy="21"/>
              </a:xfrm>
              <a:custGeom>
                <a:avLst/>
                <a:gdLst>
                  <a:gd name="T0" fmla="*/ 0 w 179"/>
                  <a:gd name="T1" fmla="*/ 0 h 141"/>
                  <a:gd name="T2" fmla="*/ 0 w 179"/>
                  <a:gd name="T3" fmla="*/ 0 h 141"/>
                  <a:gd name="T4" fmla="*/ 0 w 179"/>
                  <a:gd name="T5" fmla="*/ 0 h 141"/>
                  <a:gd name="T6" fmla="*/ 0 w 179"/>
                  <a:gd name="T7" fmla="*/ 0 h 141"/>
                  <a:gd name="T8" fmla="*/ 0 w 179"/>
                  <a:gd name="T9" fmla="*/ 0 h 141"/>
                  <a:gd name="T10" fmla="*/ 0 w 179"/>
                  <a:gd name="T11" fmla="*/ 0 h 141"/>
                  <a:gd name="T12" fmla="*/ 0 w 179"/>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9" h="141">
                    <a:moveTo>
                      <a:pt x="148" y="141"/>
                    </a:moveTo>
                    <a:lnTo>
                      <a:pt x="179" y="67"/>
                    </a:lnTo>
                    <a:lnTo>
                      <a:pt x="118" y="27"/>
                    </a:lnTo>
                    <a:lnTo>
                      <a:pt x="26" y="0"/>
                    </a:lnTo>
                    <a:lnTo>
                      <a:pt x="0" y="77"/>
                    </a:lnTo>
                    <a:lnTo>
                      <a:pt x="84" y="102"/>
                    </a:lnTo>
                    <a:lnTo>
                      <a:pt x="148" y="141"/>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13443" name="Oval 79"/>
              <p:cNvSpPr>
                <a:spLocks noChangeArrowheads="1"/>
              </p:cNvSpPr>
              <p:nvPr/>
            </p:nvSpPr>
            <p:spPr bwMode="auto">
              <a:xfrm>
                <a:off x="2601" y="2125"/>
                <a:ext cx="6" cy="7"/>
              </a:xfrm>
              <a:prstGeom prst="ellipse">
                <a:avLst/>
              </a:prstGeom>
              <a:solidFill>
                <a:srgbClr val="FFFFFF"/>
              </a:solidFill>
              <a:ln w="15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sp>
            <p:nvSpPr>
              <p:cNvPr id="13444" name="Freeform 80"/>
              <p:cNvSpPr>
                <a:spLocks/>
              </p:cNvSpPr>
              <p:nvPr/>
            </p:nvSpPr>
            <p:spPr bwMode="auto">
              <a:xfrm>
                <a:off x="2597" y="2127"/>
                <a:ext cx="7" cy="14"/>
              </a:xfrm>
              <a:custGeom>
                <a:avLst/>
                <a:gdLst>
                  <a:gd name="T0" fmla="*/ 0 w 46"/>
                  <a:gd name="T1" fmla="*/ 0 h 100"/>
                  <a:gd name="T2" fmla="*/ 0 w 46"/>
                  <a:gd name="T3" fmla="*/ 0 h 100"/>
                  <a:gd name="T4" fmla="*/ 0 w 46"/>
                  <a:gd name="T5" fmla="*/ 0 h 100"/>
                  <a:gd name="T6" fmla="*/ 0 w 46"/>
                  <a:gd name="T7" fmla="*/ 0 h 100"/>
                  <a:gd name="T8" fmla="*/ 0 w 46"/>
                  <a:gd name="T9" fmla="*/ 0 h 100"/>
                  <a:gd name="T10" fmla="*/ 0 w 46"/>
                  <a:gd name="T11" fmla="*/ 0 h 100"/>
                  <a:gd name="T12" fmla="*/ 0 w 46"/>
                  <a:gd name="T13" fmla="*/ 0 h 100"/>
                  <a:gd name="T14" fmla="*/ 0 w 46"/>
                  <a:gd name="T15" fmla="*/ 0 h 100"/>
                  <a:gd name="T16" fmla="*/ 0 w 46"/>
                  <a:gd name="T17" fmla="*/ 0 h 100"/>
                  <a:gd name="T18" fmla="*/ 0 w 46"/>
                  <a:gd name="T19" fmla="*/ 0 h 100"/>
                  <a:gd name="T20" fmla="*/ 0 w 46"/>
                  <a:gd name="T21" fmla="*/ 0 h 100"/>
                  <a:gd name="T22" fmla="*/ 0 w 46"/>
                  <a:gd name="T23" fmla="*/ 0 h 100"/>
                  <a:gd name="T24" fmla="*/ 0 w 46"/>
                  <a:gd name="T25" fmla="*/ 0 h 100"/>
                  <a:gd name="T26" fmla="*/ 0 w 46"/>
                  <a:gd name="T27" fmla="*/ 0 h 100"/>
                  <a:gd name="T28" fmla="*/ 0 w 46"/>
                  <a:gd name="T29" fmla="*/ 0 h 100"/>
                  <a:gd name="T30" fmla="*/ 0 w 46"/>
                  <a:gd name="T31" fmla="*/ 0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100">
                    <a:moveTo>
                      <a:pt x="3" y="67"/>
                    </a:moveTo>
                    <a:lnTo>
                      <a:pt x="7" y="49"/>
                    </a:lnTo>
                    <a:lnTo>
                      <a:pt x="5" y="32"/>
                    </a:lnTo>
                    <a:lnTo>
                      <a:pt x="3" y="21"/>
                    </a:lnTo>
                    <a:lnTo>
                      <a:pt x="0" y="11"/>
                    </a:lnTo>
                    <a:lnTo>
                      <a:pt x="3" y="3"/>
                    </a:lnTo>
                    <a:lnTo>
                      <a:pt x="10" y="0"/>
                    </a:lnTo>
                    <a:lnTo>
                      <a:pt x="24" y="5"/>
                    </a:lnTo>
                    <a:lnTo>
                      <a:pt x="30" y="15"/>
                    </a:lnTo>
                    <a:lnTo>
                      <a:pt x="33" y="24"/>
                    </a:lnTo>
                    <a:lnTo>
                      <a:pt x="35" y="35"/>
                    </a:lnTo>
                    <a:lnTo>
                      <a:pt x="36" y="52"/>
                    </a:lnTo>
                    <a:lnTo>
                      <a:pt x="46" y="71"/>
                    </a:lnTo>
                    <a:lnTo>
                      <a:pt x="21" y="100"/>
                    </a:lnTo>
                    <a:lnTo>
                      <a:pt x="10" y="92"/>
                    </a:lnTo>
                    <a:lnTo>
                      <a:pt x="3" y="6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445" name="Freeform 81"/>
              <p:cNvSpPr>
                <a:spLocks/>
              </p:cNvSpPr>
              <p:nvPr/>
            </p:nvSpPr>
            <p:spPr bwMode="auto">
              <a:xfrm>
                <a:off x="2600" y="2137"/>
                <a:ext cx="4" cy="4"/>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1" y="0"/>
                    </a:moveTo>
                    <a:lnTo>
                      <a:pt x="31" y="4"/>
                    </a:lnTo>
                    <a:lnTo>
                      <a:pt x="8" y="31"/>
                    </a:lnTo>
                    <a:lnTo>
                      <a:pt x="0" y="23"/>
                    </a:lnTo>
                    <a:lnTo>
                      <a:pt x="21"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46" name="Freeform 82"/>
              <p:cNvSpPr>
                <a:spLocks/>
              </p:cNvSpPr>
              <p:nvPr/>
            </p:nvSpPr>
            <p:spPr bwMode="auto">
              <a:xfrm>
                <a:off x="2607" y="2120"/>
                <a:ext cx="6" cy="12"/>
              </a:xfrm>
              <a:custGeom>
                <a:avLst/>
                <a:gdLst>
                  <a:gd name="T0" fmla="*/ 0 w 42"/>
                  <a:gd name="T1" fmla="*/ 0 h 87"/>
                  <a:gd name="T2" fmla="*/ 0 w 42"/>
                  <a:gd name="T3" fmla="*/ 0 h 87"/>
                  <a:gd name="T4" fmla="*/ 0 w 42"/>
                  <a:gd name="T5" fmla="*/ 0 h 87"/>
                  <a:gd name="T6" fmla="*/ 0 w 42"/>
                  <a:gd name="T7" fmla="*/ 0 h 87"/>
                  <a:gd name="T8" fmla="*/ 0 w 42"/>
                  <a:gd name="T9" fmla="*/ 0 h 87"/>
                  <a:gd name="T10" fmla="*/ 0 w 42"/>
                  <a:gd name="T11" fmla="*/ 0 h 87"/>
                  <a:gd name="T12" fmla="*/ 0 w 42"/>
                  <a:gd name="T13" fmla="*/ 0 h 87"/>
                  <a:gd name="T14" fmla="*/ 0 w 42"/>
                  <a:gd name="T15" fmla="*/ 0 h 87"/>
                  <a:gd name="T16" fmla="*/ 0 w 42"/>
                  <a:gd name="T17" fmla="*/ 0 h 87"/>
                  <a:gd name="T18" fmla="*/ 0 w 42"/>
                  <a:gd name="T19" fmla="*/ 0 h 87"/>
                  <a:gd name="T20" fmla="*/ 0 w 42"/>
                  <a:gd name="T21" fmla="*/ 0 h 87"/>
                  <a:gd name="T22" fmla="*/ 0 w 42"/>
                  <a:gd name="T23" fmla="*/ 0 h 87"/>
                  <a:gd name="T24" fmla="*/ 0 w 42"/>
                  <a:gd name="T25" fmla="*/ 0 h 87"/>
                  <a:gd name="T26" fmla="*/ 0 w 42"/>
                  <a:gd name="T27" fmla="*/ 0 h 87"/>
                  <a:gd name="T28" fmla="*/ 0 w 42"/>
                  <a:gd name="T29" fmla="*/ 0 h 87"/>
                  <a:gd name="T30" fmla="*/ 0 w 42"/>
                  <a:gd name="T31" fmla="*/ 0 h 87"/>
                  <a:gd name="T32" fmla="*/ 0 w 42"/>
                  <a:gd name="T33" fmla="*/ 0 h 87"/>
                  <a:gd name="T34" fmla="*/ 0 w 42"/>
                  <a:gd name="T35" fmla="*/ 0 h 87"/>
                  <a:gd name="T36" fmla="*/ 0 w 42"/>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87">
                    <a:moveTo>
                      <a:pt x="0" y="21"/>
                    </a:moveTo>
                    <a:lnTo>
                      <a:pt x="3" y="39"/>
                    </a:lnTo>
                    <a:lnTo>
                      <a:pt x="5" y="46"/>
                    </a:lnTo>
                    <a:lnTo>
                      <a:pt x="6" y="57"/>
                    </a:lnTo>
                    <a:lnTo>
                      <a:pt x="4" y="66"/>
                    </a:lnTo>
                    <a:lnTo>
                      <a:pt x="6" y="76"/>
                    </a:lnTo>
                    <a:lnTo>
                      <a:pt x="12" y="85"/>
                    </a:lnTo>
                    <a:lnTo>
                      <a:pt x="18" y="86"/>
                    </a:lnTo>
                    <a:lnTo>
                      <a:pt x="29" y="87"/>
                    </a:lnTo>
                    <a:lnTo>
                      <a:pt x="37" y="82"/>
                    </a:lnTo>
                    <a:lnTo>
                      <a:pt x="40" y="79"/>
                    </a:lnTo>
                    <a:lnTo>
                      <a:pt x="42" y="70"/>
                    </a:lnTo>
                    <a:lnTo>
                      <a:pt x="42" y="53"/>
                    </a:lnTo>
                    <a:lnTo>
                      <a:pt x="42" y="43"/>
                    </a:lnTo>
                    <a:lnTo>
                      <a:pt x="40" y="29"/>
                    </a:lnTo>
                    <a:lnTo>
                      <a:pt x="38" y="20"/>
                    </a:lnTo>
                    <a:lnTo>
                      <a:pt x="31" y="0"/>
                    </a:lnTo>
                    <a:lnTo>
                      <a:pt x="6" y="1"/>
                    </a:lnTo>
                    <a:lnTo>
                      <a:pt x="0" y="21"/>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447" name="Freeform 83"/>
              <p:cNvSpPr>
                <a:spLocks/>
              </p:cNvSpPr>
              <p:nvPr/>
            </p:nvSpPr>
            <p:spPr bwMode="auto">
              <a:xfrm>
                <a:off x="2609" y="2128"/>
                <a:ext cx="3" cy="3"/>
              </a:xfrm>
              <a:custGeom>
                <a:avLst/>
                <a:gdLst>
                  <a:gd name="T0" fmla="*/ 0 w 21"/>
                  <a:gd name="T1" fmla="*/ 0 h 19"/>
                  <a:gd name="T2" fmla="*/ 0 w 21"/>
                  <a:gd name="T3" fmla="*/ 0 h 19"/>
                  <a:gd name="T4" fmla="*/ 0 w 21"/>
                  <a:gd name="T5" fmla="*/ 0 h 19"/>
                  <a:gd name="T6" fmla="*/ 0 w 21"/>
                  <a:gd name="T7" fmla="*/ 0 h 19"/>
                  <a:gd name="T8" fmla="*/ 0 w 21"/>
                  <a:gd name="T9" fmla="*/ 0 h 19"/>
                  <a:gd name="T10" fmla="*/ 0 w 21"/>
                  <a:gd name="T11" fmla="*/ 0 h 19"/>
                  <a:gd name="T12" fmla="*/ 0 w 21"/>
                  <a:gd name="T13" fmla="*/ 0 h 19"/>
                  <a:gd name="T14" fmla="*/ 0 w 21"/>
                  <a:gd name="T15" fmla="*/ 0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9">
                    <a:moveTo>
                      <a:pt x="21" y="6"/>
                    </a:moveTo>
                    <a:lnTo>
                      <a:pt x="11" y="0"/>
                    </a:lnTo>
                    <a:lnTo>
                      <a:pt x="3" y="1"/>
                    </a:lnTo>
                    <a:lnTo>
                      <a:pt x="0" y="6"/>
                    </a:lnTo>
                    <a:lnTo>
                      <a:pt x="1" y="19"/>
                    </a:lnTo>
                    <a:lnTo>
                      <a:pt x="3" y="8"/>
                    </a:lnTo>
                    <a:lnTo>
                      <a:pt x="5" y="5"/>
                    </a:lnTo>
                    <a:lnTo>
                      <a:pt x="21"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365" name="Group 84"/>
            <p:cNvGrpSpPr>
              <a:grpSpLocks/>
            </p:cNvGrpSpPr>
            <p:nvPr/>
          </p:nvGrpSpPr>
          <p:grpSpPr bwMode="auto">
            <a:xfrm flipH="1">
              <a:off x="3535" y="3121"/>
              <a:ext cx="220" cy="111"/>
              <a:chOff x="2647" y="2440"/>
              <a:chExt cx="88" cy="46"/>
            </a:xfrm>
          </p:grpSpPr>
          <p:sp>
            <p:nvSpPr>
              <p:cNvPr id="13428" name="Freeform 85"/>
              <p:cNvSpPr>
                <a:spLocks/>
              </p:cNvSpPr>
              <p:nvPr/>
            </p:nvSpPr>
            <p:spPr bwMode="auto">
              <a:xfrm>
                <a:off x="2647" y="2440"/>
                <a:ext cx="88" cy="46"/>
              </a:xfrm>
              <a:custGeom>
                <a:avLst/>
                <a:gdLst>
                  <a:gd name="T0" fmla="*/ 0 w 616"/>
                  <a:gd name="T1" fmla="*/ 0 h 319"/>
                  <a:gd name="T2" fmla="*/ 0 w 616"/>
                  <a:gd name="T3" fmla="*/ 0 h 319"/>
                  <a:gd name="T4" fmla="*/ 0 w 616"/>
                  <a:gd name="T5" fmla="*/ 0 h 319"/>
                  <a:gd name="T6" fmla="*/ 0 w 616"/>
                  <a:gd name="T7" fmla="*/ 0 h 319"/>
                  <a:gd name="T8" fmla="*/ 0 w 616"/>
                  <a:gd name="T9" fmla="*/ 0 h 319"/>
                  <a:gd name="T10" fmla="*/ 0 w 616"/>
                  <a:gd name="T11" fmla="*/ 0 h 319"/>
                  <a:gd name="T12" fmla="*/ 0 w 616"/>
                  <a:gd name="T13" fmla="*/ 0 h 319"/>
                  <a:gd name="T14" fmla="*/ 0 w 616"/>
                  <a:gd name="T15" fmla="*/ 0 h 319"/>
                  <a:gd name="T16" fmla="*/ 0 w 616"/>
                  <a:gd name="T17" fmla="*/ 0 h 319"/>
                  <a:gd name="T18" fmla="*/ 0 w 616"/>
                  <a:gd name="T19" fmla="*/ 0 h 319"/>
                  <a:gd name="T20" fmla="*/ 0 w 616"/>
                  <a:gd name="T21" fmla="*/ 0 h 319"/>
                  <a:gd name="T22" fmla="*/ 0 w 616"/>
                  <a:gd name="T23" fmla="*/ 0 h 319"/>
                  <a:gd name="T24" fmla="*/ 0 w 616"/>
                  <a:gd name="T25" fmla="*/ 0 h 319"/>
                  <a:gd name="T26" fmla="*/ 0 w 616"/>
                  <a:gd name="T27" fmla="*/ 0 h 319"/>
                  <a:gd name="T28" fmla="*/ 0 w 616"/>
                  <a:gd name="T29" fmla="*/ 0 h 319"/>
                  <a:gd name="T30" fmla="*/ 0 w 616"/>
                  <a:gd name="T31" fmla="*/ 0 h 319"/>
                  <a:gd name="T32" fmla="*/ 0 w 616"/>
                  <a:gd name="T33" fmla="*/ 0 h 319"/>
                  <a:gd name="T34" fmla="*/ 0 w 616"/>
                  <a:gd name="T35" fmla="*/ 0 h 319"/>
                  <a:gd name="T36" fmla="*/ 0 w 616"/>
                  <a:gd name="T37" fmla="*/ 0 h 319"/>
                  <a:gd name="T38" fmla="*/ 0 w 616"/>
                  <a:gd name="T39" fmla="*/ 0 h 3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16" h="319">
                    <a:moveTo>
                      <a:pt x="249" y="10"/>
                    </a:moveTo>
                    <a:lnTo>
                      <a:pt x="244" y="93"/>
                    </a:lnTo>
                    <a:lnTo>
                      <a:pt x="406" y="170"/>
                    </a:lnTo>
                    <a:lnTo>
                      <a:pt x="541" y="203"/>
                    </a:lnTo>
                    <a:lnTo>
                      <a:pt x="616" y="237"/>
                    </a:lnTo>
                    <a:lnTo>
                      <a:pt x="612" y="281"/>
                    </a:lnTo>
                    <a:lnTo>
                      <a:pt x="515" y="308"/>
                    </a:lnTo>
                    <a:lnTo>
                      <a:pt x="368" y="319"/>
                    </a:lnTo>
                    <a:lnTo>
                      <a:pt x="244" y="297"/>
                    </a:lnTo>
                    <a:lnTo>
                      <a:pt x="167" y="276"/>
                    </a:lnTo>
                    <a:lnTo>
                      <a:pt x="163" y="300"/>
                    </a:lnTo>
                    <a:lnTo>
                      <a:pt x="66" y="297"/>
                    </a:lnTo>
                    <a:lnTo>
                      <a:pt x="6" y="286"/>
                    </a:lnTo>
                    <a:lnTo>
                      <a:pt x="6" y="243"/>
                    </a:lnTo>
                    <a:lnTo>
                      <a:pt x="0" y="217"/>
                    </a:lnTo>
                    <a:lnTo>
                      <a:pt x="0" y="156"/>
                    </a:lnTo>
                    <a:lnTo>
                      <a:pt x="16" y="121"/>
                    </a:lnTo>
                    <a:lnTo>
                      <a:pt x="47" y="82"/>
                    </a:lnTo>
                    <a:lnTo>
                      <a:pt x="53" y="0"/>
                    </a:lnTo>
                    <a:lnTo>
                      <a:pt x="249" y="1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429" name="Freeform 86"/>
              <p:cNvSpPr>
                <a:spLocks/>
              </p:cNvSpPr>
              <p:nvPr/>
            </p:nvSpPr>
            <p:spPr bwMode="auto">
              <a:xfrm>
                <a:off x="2677" y="2457"/>
                <a:ext cx="26" cy="14"/>
              </a:xfrm>
              <a:custGeom>
                <a:avLst/>
                <a:gdLst>
                  <a:gd name="T0" fmla="*/ 0 w 185"/>
                  <a:gd name="T1" fmla="*/ 0 h 99"/>
                  <a:gd name="T2" fmla="*/ 0 w 185"/>
                  <a:gd name="T3" fmla="*/ 0 h 99"/>
                  <a:gd name="T4" fmla="*/ 0 w 185"/>
                  <a:gd name="T5" fmla="*/ 0 h 99"/>
                  <a:gd name="T6" fmla="*/ 0 w 185"/>
                  <a:gd name="T7" fmla="*/ 0 h 99"/>
                  <a:gd name="T8" fmla="*/ 0 w 185"/>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99">
                    <a:moveTo>
                      <a:pt x="47" y="0"/>
                    </a:moveTo>
                    <a:lnTo>
                      <a:pt x="0" y="52"/>
                    </a:lnTo>
                    <a:lnTo>
                      <a:pt x="166" y="99"/>
                    </a:lnTo>
                    <a:lnTo>
                      <a:pt x="185"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30" name="Freeform 87"/>
              <p:cNvSpPr>
                <a:spLocks/>
              </p:cNvSpPr>
              <p:nvPr/>
            </p:nvSpPr>
            <p:spPr bwMode="auto">
              <a:xfrm>
                <a:off x="2703" y="2467"/>
                <a:ext cx="30" cy="8"/>
              </a:xfrm>
              <a:custGeom>
                <a:avLst/>
                <a:gdLst>
                  <a:gd name="T0" fmla="*/ 0 w 209"/>
                  <a:gd name="T1" fmla="*/ 0 h 61"/>
                  <a:gd name="T2" fmla="*/ 0 w 209"/>
                  <a:gd name="T3" fmla="*/ 0 h 61"/>
                  <a:gd name="T4" fmla="*/ 0 w 209"/>
                  <a:gd name="T5" fmla="*/ 0 h 61"/>
                  <a:gd name="T6" fmla="*/ 0 w 209"/>
                  <a:gd name="T7" fmla="*/ 0 h 61"/>
                  <a:gd name="T8" fmla="*/ 0 w 209"/>
                  <a:gd name="T9" fmla="*/ 0 h 61"/>
                  <a:gd name="T10" fmla="*/ 0 w 209"/>
                  <a:gd name="T11" fmla="*/ 0 h 61"/>
                  <a:gd name="T12" fmla="*/ 0 w 209"/>
                  <a:gd name="T13" fmla="*/ 0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 h="61">
                    <a:moveTo>
                      <a:pt x="25" y="0"/>
                    </a:moveTo>
                    <a:lnTo>
                      <a:pt x="0" y="29"/>
                    </a:lnTo>
                    <a:lnTo>
                      <a:pt x="103" y="56"/>
                    </a:lnTo>
                    <a:lnTo>
                      <a:pt x="151" y="61"/>
                    </a:lnTo>
                    <a:lnTo>
                      <a:pt x="209" y="58"/>
                    </a:lnTo>
                    <a:lnTo>
                      <a:pt x="148" y="27"/>
                    </a:lnTo>
                    <a:lnTo>
                      <a:pt x="2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31" name="Freeform 88"/>
              <p:cNvSpPr>
                <a:spLocks/>
              </p:cNvSpPr>
              <p:nvPr/>
            </p:nvSpPr>
            <p:spPr bwMode="auto">
              <a:xfrm>
                <a:off x="2648" y="2457"/>
                <a:ext cx="85" cy="27"/>
              </a:xfrm>
              <a:custGeom>
                <a:avLst/>
                <a:gdLst>
                  <a:gd name="T0" fmla="*/ 0 w 597"/>
                  <a:gd name="T1" fmla="*/ 0 h 188"/>
                  <a:gd name="T2" fmla="*/ 0 w 597"/>
                  <a:gd name="T3" fmla="*/ 0 h 188"/>
                  <a:gd name="T4" fmla="*/ 0 w 597"/>
                  <a:gd name="T5" fmla="*/ 0 h 188"/>
                  <a:gd name="T6" fmla="*/ 0 w 597"/>
                  <a:gd name="T7" fmla="*/ 0 h 188"/>
                  <a:gd name="T8" fmla="*/ 0 w 597"/>
                  <a:gd name="T9" fmla="*/ 0 h 188"/>
                  <a:gd name="T10" fmla="*/ 0 w 597"/>
                  <a:gd name="T11" fmla="*/ 0 h 188"/>
                  <a:gd name="T12" fmla="*/ 0 w 597"/>
                  <a:gd name="T13" fmla="*/ 0 h 188"/>
                  <a:gd name="T14" fmla="*/ 0 w 597"/>
                  <a:gd name="T15" fmla="*/ 0 h 188"/>
                  <a:gd name="T16" fmla="*/ 0 w 597"/>
                  <a:gd name="T17" fmla="*/ 0 h 188"/>
                  <a:gd name="T18" fmla="*/ 0 w 597"/>
                  <a:gd name="T19" fmla="*/ 0 h 188"/>
                  <a:gd name="T20" fmla="*/ 0 w 597"/>
                  <a:gd name="T21" fmla="*/ 0 h 188"/>
                  <a:gd name="T22" fmla="*/ 0 w 597"/>
                  <a:gd name="T23" fmla="*/ 0 h 188"/>
                  <a:gd name="T24" fmla="*/ 0 w 597"/>
                  <a:gd name="T25" fmla="*/ 0 h 188"/>
                  <a:gd name="T26" fmla="*/ 0 w 597"/>
                  <a:gd name="T27" fmla="*/ 0 h 188"/>
                  <a:gd name="T28" fmla="*/ 0 w 597"/>
                  <a:gd name="T29" fmla="*/ 0 h 188"/>
                  <a:gd name="T30" fmla="*/ 0 w 597"/>
                  <a:gd name="T31" fmla="*/ 0 h 188"/>
                  <a:gd name="T32" fmla="*/ 0 w 597"/>
                  <a:gd name="T33" fmla="*/ 0 h 188"/>
                  <a:gd name="T34" fmla="*/ 0 w 597"/>
                  <a:gd name="T35" fmla="*/ 0 h 188"/>
                  <a:gd name="T36" fmla="*/ 0 w 597"/>
                  <a:gd name="T37" fmla="*/ 0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7" h="188">
                    <a:moveTo>
                      <a:pt x="597" y="160"/>
                    </a:moveTo>
                    <a:lnTo>
                      <a:pt x="597" y="131"/>
                    </a:lnTo>
                    <a:lnTo>
                      <a:pt x="519" y="139"/>
                    </a:lnTo>
                    <a:lnTo>
                      <a:pt x="394" y="121"/>
                    </a:lnTo>
                    <a:lnTo>
                      <a:pt x="321" y="104"/>
                    </a:lnTo>
                    <a:lnTo>
                      <a:pt x="183" y="59"/>
                    </a:lnTo>
                    <a:lnTo>
                      <a:pt x="124" y="52"/>
                    </a:lnTo>
                    <a:lnTo>
                      <a:pt x="65" y="31"/>
                    </a:lnTo>
                    <a:lnTo>
                      <a:pt x="35" y="0"/>
                    </a:lnTo>
                    <a:lnTo>
                      <a:pt x="0" y="39"/>
                    </a:lnTo>
                    <a:lnTo>
                      <a:pt x="0" y="119"/>
                    </a:lnTo>
                    <a:lnTo>
                      <a:pt x="43" y="131"/>
                    </a:lnTo>
                    <a:lnTo>
                      <a:pt x="151" y="145"/>
                    </a:lnTo>
                    <a:lnTo>
                      <a:pt x="194" y="150"/>
                    </a:lnTo>
                    <a:lnTo>
                      <a:pt x="265" y="176"/>
                    </a:lnTo>
                    <a:lnTo>
                      <a:pt x="346" y="188"/>
                    </a:lnTo>
                    <a:lnTo>
                      <a:pt x="403" y="188"/>
                    </a:lnTo>
                    <a:lnTo>
                      <a:pt x="492" y="188"/>
                    </a:lnTo>
                    <a:lnTo>
                      <a:pt x="597"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32" name="Freeform 89"/>
              <p:cNvSpPr>
                <a:spLocks/>
              </p:cNvSpPr>
              <p:nvPr/>
            </p:nvSpPr>
            <p:spPr bwMode="auto">
              <a:xfrm>
                <a:off x="2654" y="2441"/>
                <a:ext cx="28" cy="22"/>
              </a:xfrm>
              <a:custGeom>
                <a:avLst/>
                <a:gdLst>
                  <a:gd name="T0" fmla="*/ 0 w 196"/>
                  <a:gd name="T1" fmla="*/ 0 h 154"/>
                  <a:gd name="T2" fmla="*/ 0 w 196"/>
                  <a:gd name="T3" fmla="*/ 0 h 154"/>
                  <a:gd name="T4" fmla="*/ 0 w 196"/>
                  <a:gd name="T5" fmla="*/ 0 h 154"/>
                  <a:gd name="T6" fmla="*/ 0 w 196"/>
                  <a:gd name="T7" fmla="*/ 0 h 154"/>
                  <a:gd name="T8" fmla="*/ 0 w 196"/>
                  <a:gd name="T9" fmla="*/ 0 h 154"/>
                  <a:gd name="T10" fmla="*/ 0 w 196"/>
                  <a:gd name="T11" fmla="*/ 0 h 154"/>
                  <a:gd name="T12" fmla="*/ 0 w 196"/>
                  <a:gd name="T13" fmla="*/ 0 h 154"/>
                  <a:gd name="T14" fmla="*/ 0 w 196"/>
                  <a:gd name="T15" fmla="*/ 0 h 154"/>
                  <a:gd name="T16" fmla="*/ 0 w 196"/>
                  <a:gd name="T17" fmla="*/ 0 h 154"/>
                  <a:gd name="T18" fmla="*/ 0 w 196"/>
                  <a:gd name="T19" fmla="*/ 0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6" h="154">
                    <a:moveTo>
                      <a:pt x="191" y="11"/>
                    </a:moveTo>
                    <a:lnTo>
                      <a:pt x="185" y="86"/>
                    </a:lnTo>
                    <a:lnTo>
                      <a:pt x="196" y="103"/>
                    </a:lnTo>
                    <a:lnTo>
                      <a:pt x="152" y="154"/>
                    </a:lnTo>
                    <a:lnTo>
                      <a:pt x="92" y="154"/>
                    </a:lnTo>
                    <a:lnTo>
                      <a:pt x="24" y="131"/>
                    </a:lnTo>
                    <a:lnTo>
                      <a:pt x="0" y="101"/>
                    </a:lnTo>
                    <a:lnTo>
                      <a:pt x="14" y="80"/>
                    </a:lnTo>
                    <a:lnTo>
                      <a:pt x="18" y="0"/>
                    </a:lnTo>
                    <a:lnTo>
                      <a:pt x="191"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366" name="Group 90"/>
            <p:cNvGrpSpPr>
              <a:grpSpLocks/>
            </p:cNvGrpSpPr>
            <p:nvPr/>
          </p:nvGrpSpPr>
          <p:grpSpPr bwMode="auto">
            <a:xfrm flipH="1">
              <a:off x="3658" y="2929"/>
              <a:ext cx="92" cy="221"/>
              <a:chOff x="2649" y="2361"/>
              <a:chExt cx="37" cy="91"/>
            </a:xfrm>
          </p:grpSpPr>
          <p:sp>
            <p:nvSpPr>
              <p:cNvPr id="13426" name="Freeform 91"/>
              <p:cNvSpPr>
                <a:spLocks/>
              </p:cNvSpPr>
              <p:nvPr/>
            </p:nvSpPr>
            <p:spPr bwMode="auto">
              <a:xfrm>
                <a:off x="2649" y="2361"/>
                <a:ext cx="37" cy="91"/>
              </a:xfrm>
              <a:custGeom>
                <a:avLst/>
                <a:gdLst>
                  <a:gd name="T0" fmla="*/ 0 w 260"/>
                  <a:gd name="T1" fmla="*/ 0 h 637"/>
                  <a:gd name="T2" fmla="*/ 0 w 260"/>
                  <a:gd name="T3" fmla="*/ 0 h 637"/>
                  <a:gd name="T4" fmla="*/ 0 w 260"/>
                  <a:gd name="T5" fmla="*/ 0 h 637"/>
                  <a:gd name="T6" fmla="*/ 0 w 260"/>
                  <a:gd name="T7" fmla="*/ 0 h 637"/>
                  <a:gd name="T8" fmla="*/ 0 w 260"/>
                  <a:gd name="T9" fmla="*/ 0 h 637"/>
                  <a:gd name="T10" fmla="*/ 0 w 260"/>
                  <a:gd name="T11" fmla="*/ 0 h 637"/>
                  <a:gd name="T12" fmla="*/ 0 w 260"/>
                  <a:gd name="T13" fmla="*/ 0 h 637"/>
                  <a:gd name="T14" fmla="*/ 0 w 260"/>
                  <a:gd name="T15" fmla="*/ 0 h 6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 h="637">
                    <a:moveTo>
                      <a:pt x="21" y="14"/>
                    </a:moveTo>
                    <a:lnTo>
                      <a:pt x="5" y="230"/>
                    </a:lnTo>
                    <a:lnTo>
                      <a:pt x="9" y="408"/>
                    </a:lnTo>
                    <a:lnTo>
                      <a:pt x="0" y="608"/>
                    </a:lnTo>
                    <a:lnTo>
                      <a:pt x="128" y="637"/>
                    </a:lnTo>
                    <a:lnTo>
                      <a:pt x="252" y="637"/>
                    </a:lnTo>
                    <a:lnTo>
                      <a:pt x="260" y="0"/>
                    </a:lnTo>
                    <a:lnTo>
                      <a:pt x="21" y="14"/>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427" name="Freeform 92"/>
              <p:cNvSpPr>
                <a:spLocks/>
              </p:cNvSpPr>
              <p:nvPr/>
            </p:nvSpPr>
            <p:spPr bwMode="auto">
              <a:xfrm>
                <a:off x="2652" y="2362"/>
                <a:ext cx="32" cy="87"/>
              </a:xfrm>
              <a:custGeom>
                <a:avLst/>
                <a:gdLst>
                  <a:gd name="T0" fmla="*/ 0 w 225"/>
                  <a:gd name="T1" fmla="*/ 0 h 612"/>
                  <a:gd name="T2" fmla="*/ 0 w 225"/>
                  <a:gd name="T3" fmla="*/ 0 h 612"/>
                  <a:gd name="T4" fmla="*/ 0 w 225"/>
                  <a:gd name="T5" fmla="*/ 0 h 612"/>
                  <a:gd name="T6" fmla="*/ 0 w 225"/>
                  <a:gd name="T7" fmla="*/ 0 h 612"/>
                  <a:gd name="T8" fmla="*/ 0 w 225"/>
                  <a:gd name="T9" fmla="*/ 0 h 612"/>
                  <a:gd name="T10" fmla="*/ 0 w 225"/>
                  <a:gd name="T11" fmla="*/ 0 h 612"/>
                  <a:gd name="T12" fmla="*/ 0 w 225"/>
                  <a:gd name="T13" fmla="*/ 0 h 612"/>
                  <a:gd name="T14" fmla="*/ 0 w 225"/>
                  <a:gd name="T15" fmla="*/ 0 h 6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612">
                    <a:moveTo>
                      <a:pt x="20" y="20"/>
                    </a:moveTo>
                    <a:lnTo>
                      <a:pt x="0" y="201"/>
                    </a:lnTo>
                    <a:lnTo>
                      <a:pt x="4" y="346"/>
                    </a:lnTo>
                    <a:lnTo>
                      <a:pt x="4" y="569"/>
                    </a:lnTo>
                    <a:lnTo>
                      <a:pt x="114" y="612"/>
                    </a:lnTo>
                    <a:lnTo>
                      <a:pt x="212" y="612"/>
                    </a:lnTo>
                    <a:lnTo>
                      <a:pt x="225" y="0"/>
                    </a:lnTo>
                    <a:lnTo>
                      <a:pt x="20"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367" name="Group 93"/>
            <p:cNvGrpSpPr>
              <a:grpSpLocks/>
            </p:cNvGrpSpPr>
            <p:nvPr/>
          </p:nvGrpSpPr>
          <p:grpSpPr bwMode="auto">
            <a:xfrm flipH="1">
              <a:off x="3477" y="3152"/>
              <a:ext cx="226" cy="112"/>
              <a:chOff x="2668" y="2453"/>
              <a:chExt cx="90" cy="46"/>
            </a:xfrm>
          </p:grpSpPr>
          <p:sp>
            <p:nvSpPr>
              <p:cNvPr id="13421" name="Freeform 94"/>
              <p:cNvSpPr>
                <a:spLocks/>
              </p:cNvSpPr>
              <p:nvPr/>
            </p:nvSpPr>
            <p:spPr bwMode="auto">
              <a:xfrm>
                <a:off x="2668" y="2453"/>
                <a:ext cx="90" cy="46"/>
              </a:xfrm>
              <a:custGeom>
                <a:avLst/>
                <a:gdLst>
                  <a:gd name="T0" fmla="*/ 0 w 627"/>
                  <a:gd name="T1" fmla="*/ 0 h 320"/>
                  <a:gd name="T2" fmla="*/ 0 w 627"/>
                  <a:gd name="T3" fmla="*/ 0 h 320"/>
                  <a:gd name="T4" fmla="*/ 0 w 627"/>
                  <a:gd name="T5" fmla="*/ 0 h 320"/>
                  <a:gd name="T6" fmla="*/ 0 w 627"/>
                  <a:gd name="T7" fmla="*/ 0 h 320"/>
                  <a:gd name="T8" fmla="*/ 0 w 627"/>
                  <a:gd name="T9" fmla="*/ 0 h 320"/>
                  <a:gd name="T10" fmla="*/ 0 w 627"/>
                  <a:gd name="T11" fmla="*/ 0 h 320"/>
                  <a:gd name="T12" fmla="*/ 0 w 627"/>
                  <a:gd name="T13" fmla="*/ 0 h 320"/>
                  <a:gd name="T14" fmla="*/ 0 w 627"/>
                  <a:gd name="T15" fmla="*/ 0 h 320"/>
                  <a:gd name="T16" fmla="*/ 0 w 627"/>
                  <a:gd name="T17" fmla="*/ 0 h 320"/>
                  <a:gd name="T18" fmla="*/ 0 w 627"/>
                  <a:gd name="T19" fmla="*/ 0 h 320"/>
                  <a:gd name="T20" fmla="*/ 0 w 627"/>
                  <a:gd name="T21" fmla="*/ 0 h 320"/>
                  <a:gd name="T22" fmla="*/ 0 w 627"/>
                  <a:gd name="T23" fmla="*/ 0 h 320"/>
                  <a:gd name="T24" fmla="*/ 0 w 627"/>
                  <a:gd name="T25" fmla="*/ 0 h 320"/>
                  <a:gd name="T26" fmla="*/ 0 w 627"/>
                  <a:gd name="T27" fmla="*/ 0 h 320"/>
                  <a:gd name="T28" fmla="*/ 0 w 627"/>
                  <a:gd name="T29" fmla="*/ 0 h 320"/>
                  <a:gd name="T30" fmla="*/ 0 w 627"/>
                  <a:gd name="T31" fmla="*/ 0 h 320"/>
                  <a:gd name="T32" fmla="*/ 0 w 627"/>
                  <a:gd name="T33" fmla="*/ 0 h 320"/>
                  <a:gd name="T34" fmla="*/ 0 w 627"/>
                  <a:gd name="T35" fmla="*/ 0 h 320"/>
                  <a:gd name="T36" fmla="*/ 0 w 627"/>
                  <a:gd name="T37" fmla="*/ 0 h 320"/>
                  <a:gd name="T38" fmla="*/ 0 w 627"/>
                  <a:gd name="T39" fmla="*/ 0 h 3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7" h="320">
                    <a:moveTo>
                      <a:pt x="255" y="12"/>
                    </a:moveTo>
                    <a:lnTo>
                      <a:pt x="249" y="93"/>
                    </a:lnTo>
                    <a:lnTo>
                      <a:pt x="413" y="171"/>
                    </a:lnTo>
                    <a:lnTo>
                      <a:pt x="551" y="204"/>
                    </a:lnTo>
                    <a:lnTo>
                      <a:pt x="627" y="237"/>
                    </a:lnTo>
                    <a:lnTo>
                      <a:pt x="623" y="282"/>
                    </a:lnTo>
                    <a:lnTo>
                      <a:pt x="524" y="309"/>
                    </a:lnTo>
                    <a:lnTo>
                      <a:pt x="375" y="320"/>
                    </a:lnTo>
                    <a:lnTo>
                      <a:pt x="249" y="298"/>
                    </a:lnTo>
                    <a:lnTo>
                      <a:pt x="173" y="276"/>
                    </a:lnTo>
                    <a:lnTo>
                      <a:pt x="168" y="300"/>
                    </a:lnTo>
                    <a:lnTo>
                      <a:pt x="68" y="298"/>
                    </a:lnTo>
                    <a:lnTo>
                      <a:pt x="7" y="287"/>
                    </a:lnTo>
                    <a:lnTo>
                      <a:pt x="7" y="243"/>
                    </a:lnTo>
                    <a:lnTo>
                      <a:pt x="0" y="218"/>
                    </a:lnTo>
                    <a:lnTo>
                      <a:pt x="0" y="156"/>
                    </a:lnTo>
                    <a:lnTo>
                      <a:pt x="19" y="122"/>
                    </a:lnTo>
                    <a:lnTo>
                      <a:pt x="50" y="84"/>
                    </a:lnTo>
                    <a:lnTo>
                      <a:pt x="57" y="0"/>
                    </a:lnTo>
                    <a:lnTo>
                      <a:pt x="255" y="12"/>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422" name="Freeform 95"/>
              <p:cNvSpPr>
                <a:spLocks/>
              </p:cNvSpPr>
              <p:nvPr/>
            </p:nvSpPr>
            <p:spPr bwMode="auto">
              <a:xfrm>
                <a:off x="2698" y="2470"/>
                <a:ext cx="27" cy="14"/>
              </a:xfrm>
              <a:custGeom>
                <a:avLst/>
                <a:gdLst>
                  <a:gd name="T0" fmla="*/ 0 w 187"/>
                  <a:gd name="T1" fmla="*/ 0 h 99"/>
                  <a:gd name="T2" fmla="*/ 0 w 187"/>
                  <a:gd name="T3" fmla="*/ 0 h 99"/>
                  <a:gd name="T4" fmla="*/ 0 w 187"/>
                  <a:gd name="T5" fmla="*/ 0 h 99"/>
                  <a:gd name="T6" fmla="*/ 0 w 187"/>
                  <a:gd name="T7" fmla="*/ 0 h 99"/>
                  <a:gd name="T8" fmla="*/ 0 w 187"/>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 h="99">
                    <a:moveTo>
                      <a:pt x="47" y="0"/>
                    </a:moveTo>
                    <a:lnTo>
                      <a:pt x="0" y="54"/>
                    </a:lnTo>
                    <a:lnTo>
                      <a:pt x="167" y="99"/>
                    </a:lnTo>
                    <a:lnTo>
                      <a:pt x="187"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23" name="Freeform 96"/>
              <p:cNvSpPr>
                <a:spLocks/>
              </p:cNvSpPr>
              <p:nvPr/>
            </p:nvSpPr>
            <p:spPr bwMode="auto">
              <a:xfrm>
                <a:off x="2725" y="2480"/>
                <a:ext cx="30" cy="8"/>
              </a:xfrm>
              <a:custGeom>
                <a:avLst/>
                <a:gdLst>
                  <a:gd name="T0" fmla="*/ 0 w 212"/>
                  <a:gd name="T1" fmla="*/ 0 h 59"/>
                  <a:gd name="T2" fmla="*/ 0 w 212"/>
                  <a:gd name="T3" fmla="*/ 0 h 59"/>
                  <a:gd name="T4" fmla="*/ 0 w 212"/>
                  <a:gd name="T5" fmla="*/ 0 h 59"/>
                  <a:gd name="T6" fmla="*/ 0 w 212"/>
                  <a:gd name="T7" fmla="*/ 0 h 59"/>
                  <a:gd name="T8" fmla="*/ 0 w 212"/>
                  <a:gd name="T9" fmla="*/ 0 h 59"/>
                  <a:gd name="T10" fmla="*/ 0 w 212"/>
                  <a:gd name="T11" fmla="*/ 0 h 59"/>
                  <a:gd name="T12" fmla="*/ 0 w 212"/>
                  <a:gd name="T13" fmla="*/ 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59">
                    <a:moveTo>
                      <a:pt x="24" y="0"/>
                    </a:moveTo>
                    <a:lnTo>
                      <a:pt x="0" y="27"/>
                    </a:lnTo>
                    <a:lnTo>
                      <a:pt x="104" y="53"/>
                    </a:lnTo>
                    <a:lnTo>
                      <a:pt x="153" y="59"/>
                    </a:lnTo>
                    <a:lnTo>
                      <a:pt x="212" y="55"/>
                    </a:lnTo>
                    <a:lnTo>
                      <a:pt x="150" y="25"/>
                    </a:lnTo>
                    <a:lnTo>
                      <a:pt x="2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24" name="Freeform 97"/>
              <p:cNvSpPr>
                <a:spLocks/>
              </p:cNvSpPr>
              <p:nvPr/>
            </p:nvSpPr>
            <p:spPr bwMode="auto">
              <a:xfrm>
                <a:off x="2669" y="2470"/>
                <a:ext cx="87" cy="27"/>
              </a:xfrm>
              <a:custGeom>
                <a:avLst/>
                <a:gdLst>
                  <a:gd name="T0" fmla="*/ 0 w 605"/>
                  <a:gd name="T1" fmla="*/ 0 h 189"/>
                  <a:gd name="T2" fmla="*/ 0 w 605"/>
                  <a:gd name="T3" fmla="*/ 0 h 189"/>
                  <a:gd name="T4" fmla="*/ 0 w 605"/>
                  <a:gd name="T5" fmla="*/ 0 h 189"/>
                  <a:gd name="T6" fmla="*/ 0 w 605"/>
                  <a:gd name="T7" fmla="*/ 0 h 189"/>
                  <a:gd name="T8" fmla="*/ 0 w 605"/>
                  <a:gd name="T9" fmla="*/ 0 h 189"/>
                  <a:gd name="T10" fmla="*/ 0 w 605"/>
                  <a:gd name="T11" fmla="*/ 0 h 189"/>
                  <a:gd name="T12" fmla="*/ 0 w 605"/>
                  <a:gd name="T13" fmla="*/ 0 h 189"/>
                  <a:gd name="T14" fmla="*/ 0 w 605"/>
                  <a:gd name="T15" fmla="*/ 0 h 189"/>
                  <a:gd name="T16" fmla="*/ 0 w 605"/>
                  <a:gd name="T17" fmla="*/ 0 h 189"/>
                  <a:gd name="T18" fmla="*/ 0 w 605"/>
                  <a:gd name="T19" fmla="*/ 0 h 189"/>
                  <a:gd name="T20" fmla="*/ 0 w 605"/>
                  <a:gd name="T21" fmla="*/ 0 h 189"/>
                  <a:gd name="T22" fmla="*/ 0 w 605"/>
                  <a:gd name="T23" fmla="*/ 0 h 189"/>
                  <a:gd name="T24" fmla="*/ 0 w 605"/>
                  <a:gd name="T25" fmla="*/ 0 h 189"/>
                  <a:gd name="T26" fmla="*/ 0 w 605"/>
                  <a:gd name="T27" fmla="*/ 0 h 189"/>
                  <a:gd name="T28" fmla="*/ 0 w 605"/>
                  <a:gd name="T29" fmla="*/ 0 h 189"/>
                  <a:gd name="T30" fmla="*/ 0 w 605"/>
                  <a:gd name="T31" fmla="*/ 0 h 189"/>
                  <a:gd name="T32" fmla="*/ 0 w 605"/>
                  <a:gd name="T33" fmla="*/ 0 h 189"/>
                  <a:gd name="T34" fmla="*/ 0 w 605"/>
                  <a:gd name="T35" fmla="*/ 0 h 189"/>
                  <a:gd name="T36" fmla="*/ 0 w 605"/>
                  <a:gd name="T37" fmla="*/ 0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05" h="189">
                    <a:moveTo>
                      <a:pt x="605" y="160"/>
                    </a:moveTo>
                    <a:lnTo>
                      <a:pt x="605" y="132"/>
                    </a:lnTo>
                    <a:lnTo>
                      <a:pt x="526" y="140"/>
                    </a:lnTo>
                    <a:lnTo>
                      <a:pt x="398" y="122"/>
                    </a:lnTo>
                    <a:lnTo>
                      <a:pt x="326" y="105"/>
                    </a:lnTo>
                    <a:lnTo>
                      <a:pt x="187" y="59"/>
                    </a:lnTo>
                    <a:lnTo>
                      <a:pt x="125" y="54"/>
                    </a:lnTo>
                    <a:lnTo>
                      <a:pt x="66" y="32"/>
                    </a:lnTo>
                    <a:lnTo>
                      <a:pt x="35" y="0"/>
                    </a:lnTo>
                    <a:lnTo>
                      <a:pt x="0" y="40"/>
                    </a:lnTo>
                    <a:lnTo>
                      <a:pt x="0" y="120"/>
                    </a:lnTo>
                    <a:lnTo>
                      <a:pt x="45" y="132"/>
                    </a:lnTo>
                    <a:lnTo>
                      <a:pt x="153" y="145"/>
                    </a:lnTo>
                    <a:lnTo>
                      <a:pt x="197" y="152"/>
                    </a:lnTo>
                    <a:lnTo>
                      <a:pt x="268" y="177"/>
                    </a:lnTo>
                    <a:lnTo>
                      <a:pt x="350" y="189"/>
                    </a:lnTo>
                    <a:lnTo>
                      <a:pt x="408" y="189"/>
                    </a:lnTo>
                    <a:lnTo>
                      <a:pt x="500" y="189"/>
                    </a:lnTo>
                    <a:lnTo>
                      <a:pt x="605"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25" name="Freeform 98"/>
              <p:cNvSpPr>
                <a:spLocks/>
              </p:cNvSpPr>
              <p:nvPr/>
            </p:nvSpPr>
            <p:spPr bwMode="auto">
              <a:xfrm>
                <a:off x="2675" y="2454"/>
                <a:ext cx="29" cy="22"/>
              </a:xfrm>
              <a:custGeom>
                <a:avLst/>
                <a:gdLst>
                  <a:gd name="T0" fmla="*/ 0 w 200"/>
                  <a:gd name="T1" fmla="*/ 0 h 153"/>
                  <a:gd name="T2" fmla="*/ 0 w 200"/>
                  <a:gd name="T3" fmla="*/ 0 h 153"/>
                  <a:gd name="T4" fmla="*/ 0 w 200"/>
                  <a:gd name="T5" fmla="*/ 0 h 153"/>
                  <a:gd name="T6" fmla="*/ 0 w 200"/>
                  <a:gd name="T7" fmla="*/ 0 h 153"/>
                  <a:gd name="T8" fmla="*/ 0 w 200"/>
                  <a:gd name="T9" fmla="*/ 0 h 153"/>
                  <a:gd name="T10" fmla="*/ 0 w 200"/>
                  <a:gd name="T11" fmla="*/ 0 h 153"/>
                  <a:gd name="T12" fmla="*/ 0 w 200"/>
                  <a:gd name="T13" fmla="*/ 0 h 153"/>
                  <a:gd name="T14" fmla="*/ 0 w 200"/>
                  <a:gd name="T15" fmla="*/ 0 h 153"/>
                  <a:gd name="T16" fmla="*/ 0 w 200"/>
                  <a:gd name="T17" fmla="*/ 0 h 153"/>
                  <a:gd name="T18" fmla="*/ 0 w 200"/>
                  <a:gd name="T19" fmla="*/ 0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53">
                    <a:moveTo>
                      <a:pt x="193" y="11"/>
                    </a:moveTo>
                    <a:lnTo>
                      <a:pt x="187" y="85"/>
                    </a:lnTo>
                    <a:lnTo>
                      <a:pt x="200" y="103"/>
                    </a:lnTo>
                    <a:lnTo>
                      <a:pt x="155" y="153"/>
                    </a:lnTo>
                    <a:lnTo>
                      <a:pt x="94" y="153"/>
                    </a:lnTo>
                    <a:lnTo>
                      <a:pt x="25" y="130"/>
                    </a:lnTo>
                    <a:lnTo>
                      <a:pt x="0" y="101"/>
                    </a:lnTo>
                    <a:lnTo>
                      <a:pt x="14" y="80"/>
                    </a:lnTo>
                    <a:lnTo>
                      <a:pt x="18" y="0"/>
                    </a:lnTo>
                    <a:lnTo>
                      <a:pt x="193"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368" name="Rectangle 99"/>
            <p:cNvSpPr>
              <a:spLocks noChangeArrowheads="1"/>
            </p:cNvSpPr>
            <p:nvPr/>
          </p:nvSpPr>
          <p:spPr bwMode="auto">
            <a:xfrm flipH="1">
              <a:off x="3868" y="2951"/>
              <a:ext cx="75" cy="233"/>
            </a:xfrm>
            <a:prstGeom prst="rect">
              <a:avLst/>
            </a:prstGeom>
            <a:solidFill>
              <a:srgbClr val="60606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grpSp>
          <p:nvGrpSpPr>
            <p:cNvPr id="13369" name="Group 100"/>
            <p:cNvGrpSpPr>
              <a:grpSpLocks/>
            </p:cNvGrpSpPr>
            <p:nvPr/>
          </p:nvGrpSpPr>
          <p:grpSpPr bwMode="auto">
            <a:xfrm flipH="1">
              <a:off x="3710" y="2866"/>
              <a:ext cx="353" cy="121"/>
              <a:chOff x="2524" y="2335"/>
              <a:chExt cx="141" cy="50"/>
            </a:xfrm>
          </p:grpSpPr>
          <p:sp>
            <p:nvSpPr>
              <p:cNvPr id="13419" name="Freeform 101"/>
              <p:cNvSpPr>
                <a:spLocks/>
              </p:cNvSpPr>
              <p:nvPr/>
            </p:nvSpPr>
            <p:spPr bwMode="auto">
              <a:xfrm>
                <a:off x="2524" y="2335"/>
                <a:ext cx="141" cy="50"/>
              </a:xfrm>
              <a:custGeom>
                <a:avLst/>
                <a:gdLst>
                  <a:gd name="T0" fmla="*/ 0 w 987"/>
                  <a:gd name="T1" fmla="*/ 0 h 347"/>
                  <a:gd name="T2" fmla="*/ 0 w 987"/>
                  <a:gd name="T3" fmla="*/ 0 h 347"/>
                  <a:gd name="T4" fmla="*/ 0 w 987"/>
                  <a:gd name="T5" fmla="*/ 0 h 347"/>
                  <a:gd name="T6" fmla="*/ 0 w 987"/>
                  <a:gd name="T7" fmla="*/ 0 h 347"/>
                  <a:gd name="T8" fmla="*/ 0 w 987"/>
                  <a:gd name="T9" fmla="*/ 0 h 347"/>
                  <a:gd name="T10" fmla="*/ 0 w 987"/>
                  <a:gd name="T11" fmla="*/ 0 h 347"/>
                  <a:gd name="T12" fmla="*/ 0 w 987"/>
                  <a:gd name="T13" fmla="*/ 0 h 347"/>
                  <a:gd name="T14" fmla="*/ 0 w 987"/>
                  <a:gd name="T15" fmla="*/ 0 h 3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7" h="347">
                    <a:moveTo>
                      <a:pt x="987" y="181"/>
                    </a:moveTo>
                    <a:lnTo>
                      <a:pt x="981" y="289"/>
                    </a:lnTo>
                    <a:lnTo>
                      <a:pt x="656" y="347"/>
                    </a:lnTo>
                    <a:lnTo>
                      <a:pt x="298" y="347"/>
                    </a:lnTo>
                    <a:lnTo>
                      <a:pt x="17" y="259"/>
                    </a:lnTo>
                    <a:lnTo>
                      <a:pt x="0" y="9"/>
                    </a:lnTo>
                    <a:lnTo>
                      <a:pt x="557" y="0"/>
                    </a:lnTo>
                    <a:lnTo>
                      <a:pt x="987" y="181"/>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420" name="Freeform 102"/>
              <p:cNvSpPr>
                <a:spLocks/>
              </p:cNvSpPr>
              <p:nvPr/>
            </p:nvSpPr>
            <p:spPr bwMode="auto">
              <a:xfrm>
                <a:off x="2527" y="2354"/>
                <a:ext cx="135" cy="28"/>
              </a:xfrm>
              <a:custGeom>
                <a:avLst/>
                <a:gdLst>
                  <a:gd name="T0" fmla="*/ 0 w 940"/>
                  <a:gd name="T1" fmla="*/ 0 h 199"/>
                  <a:gd name="T2" fmla="*/ 0 w 940"/>
                  <a:gd name="T3" fmla="*/ 0 h 199"/>
                  <a:gd name="T4" fmla="*/ 0 w 940"/>
                  <a:gd name="T5" fmla="*/ 0 h 199"/>
                  <a:gd name="T6" fmla="*/ 0 w 940"/>
                  <a:gd name="T7" fmla="*/ 0 h 199"/>
                  <a:gd name="T8" fmla="*/ 0 w 940"/>
                  <a:gd name="T9" fmla="*/ 0 h 199"/>
                  <a:gd name="T10" fmla="*/ 0 w 940"/>
                  <a:gd name="T11" fmla="*/ 0 h 199"/>
                  <a:gd name="T12" fmla="*/ 0 w 940"/>
                  <a:gd name="T13" fmla="*/ 0 h 199"/>
                  <a:gd name="T14" fmla="*/ 0 w 940"/>
                  <a:gd name="T15" fmla="*/ 0 h 199"/>
                  <a:gd name="T16" fmla="*/ 0 w 940"/>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0" h="199">
                    <a:moveTo>
                      <a:pt x="940" y="68"/>
                    </a:moveTo>
                    <a:lnTo>
                      <a:pt x="935" y="146"/>
                    </a:lnTo>
                    <a:lnTo>
                      <a:pt x="643" y="199"/>
                    </a:lnTo>
                    <a:lnTo>
                      <a:pt x="263" y="199"/>
                    </a:lnTo>
                    <a:lnTo>
                      <a:pt x="0" y="107"/>
                    </a:lnTo>
                    <a:lnTo>
                      <a:pt x="0" y="0"/>
                    </a:lnTo>
                    <a:lnTo>
                      <a:pt x="252" y="107"/>
                    </a:lnTo>
                    <a:lnTo>
                      <a:pt x="638" y="112"/>
                    </a:lnTo>
                    <a:lnTo>
                      <a:pt x="940"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370" name="Freeform 103"/>
            <p:cNvSpPr>
              <a:spLocks/>
            </p:cNvSpPr>
            <p:nvPr/>
          </p:nvSpPr>
          <p:spPr bwMode="auto">
            <a:xfrm flipH="1">
              <a:off x="3592" y="2740"/>
              <a:ext cx="481" cy="437"/>
            </a:xfrm>
            <a:custGeom>
              <a:avLst/>
              <a:gdLst>
                <a:gd name="T0" fmla="*/ 0 w 1344"/>
                <a:gd name="T1" fmla="*/ 0 h 1258"/>
                <a:gd name="T2" fmla="*/ 0 w 1344"/>
                <a:gd name="T3" fmla="*/ 0 h 1258"/>
                <a:gd name="T4" fmla="*/ 0 w 1344"/>
                <a:gd name="T5" fmla="*/ 0 h 1258"/>
                <a:gd name="T6" fmla="*/ 0 w 1344"/>
                <a:gd name="T7" fmla="*/ 0 h 1258"/>
                <a:gd name="T8" fmla="*/ 0 w 1344"/>
                <a:gd name="T9" fmla="*/ 0 h 1258"/>
                <a:gd name="T10" fmla="*/ 0 w 1344"/>
                <a:gd name="T11" fmla="*/ 0 h 1258"/>
                <a:gd name="T12" fmla="*/ 0 w 1344"/>
                <a:gd name="T13" fmla="*/ 0 h 1258"/>
                <a:gd name="T14" fmla="*/ 0 w 1344"/>
                <a:gd name="T15" fmla="*/ 0 h 1258"/>
                <a:gd name="T16" fmla="*/ 0 w 1344"/>
                <a:gd name="T17" fmla="*/ 0 h 1258"/>
                <a:gd name="T18" fmla="*/ 0 w 1344"/>
                <a:gd name="T19" fmla="*/ 0 h 1258"/>
                <a:gd name="T20" fmla="*/ 0 w 1344"/>
                <a:gd name="T21" fmla="*/ 0 h 1258"/>
                <a:gd name="T22" fmla="*/ 0 w 1344"/>
                <a:gd name="T23" fmla="*/ 0 h 1258"/>
                <a:gd name="T24" fmla="*/ 0 w 1344"/>
                <a:gd name="T25" fmla="*/ 0 h 1258"/>
                <a:gd name="T26" fmla="*/ 0 w 1344"/>
                <a:gd name="T27" fmla="*/ 0 h 1258"/>
                <a:gd name="T28" fmla="*/ 0 w 1344"/>
                <a:gd name="T29" fmla="*/ 0 h 1258"/>
                <a:gd name="T30" fmla="*/ 0 w 1344"/>
                <a:gd name="T31" fmla="*/ 0 h 1258"/>
                <a:gd name="T32" fmla="*/ 0 w 1344"/>
                <a:gd name="T33" fmla="*/ 0 h 1258"/>
                <a:gd name="T34" fmla="*/ 0 w 1344"/>
                <a:gd name="T35" fmla="*/ 0 h 1258"/>
                <a:gd name="T36" fmla="*/ 0 w 1344"/>
                <a:gd name="T37" fmla="*/ 0 h 1258"/>
                <a:gd name="T38" fmla="*/ 0 w 1344"/>
                <a:gd name="T39" fmla="*/ 0 h 1258"/>
                <a:gd name="T40" fmla="*/ 0 w 1344"/>
                <a:gd name="T41" fmla="*/ 0 h 1258"/>
                <a:gd name="T42" fmla="*/ 0 w 1344"/>
                <a:gd name="T43" fmla="*/ 0 h 1258"/>
                <a:gd name="T44" fmla="*/ 0 w 1344"/>
                <a:gd name="T45" fmla="*/ 0 h 1258"/>
                <a:gd name="T46" fmla="*/ 0 w 1344"/>
                <a:gd name="T47" fmla="*/ 0 h 1258"/>
                <a:gd name="T48" fmla="*/ 0 w 1344"/>
                <a:gd name="T49" fmla="*/ 0 h 1258"/>
                <a:gd name="T50" fmla="*/ 0 w 1344"/>
                <a:gd name="T51" fmla="*/ 0 h 1258"/>
                <a:gd name="T52" fmla="*/ 0 w 1344"/>
                <a:gd name="T53" fmla="*/ 0 h 1258"/>
                <a:gd name="T54" fmla="*/ 0 w 1344"/>
                <a:gd name="T55" fmla="*/ 0 h 1258"/>
                <a:gd name="T56" fmla="*/ 0 w 1344"/>
                <a:gd name="T57" fmla="*/ 0 h 1258"/>
                <a:gd name="T58" fmla="*/ 0 w 1344"/>
                <a:gd name="T59" fmla="*/ 0 h 1258"/>
                <a:gd name="T60" fmla="*/ 0 w 1344"/>
                <a:gd name="T61" fmla="*/ 0 h 1258"/>
                <a:gd name="T62" fmla="*/ 0 w 1344"/>
                <a:gd name="T63" fmla="*/ 0 h 1258"/>
                <a:gd name="T64" fmla="*/ 0 w 1344"/>
                <a:gd name="T65" fmla="*/ 0 h 1258"/>
                <a:gd name="T66" fmla="*/ 0 w 1344"/>
                <a:gd name="T67" fmla="*/ 0 h 1258"/>
                <a:gd name="T68" fmla="*/ 0 w 1344"/>
                <a:gd name="T69" fmla="*/ 0 h 1258"/>
                <a:gd name="T70" fmla="*/ 0 w 1344"/>
                <a:gd name="T71" fmla="*/ 0 h 1258"/>
                <a:gd name="T72" fmla="*/ 0 w 1344"/>
                <a:gd name="T73" fmla="*/ 0 h 1258"/>
                <a:gd name="T74" fmla="*/ 0 w 1344"/>
                <a:gd name="T75" fmla="*/ 0 h 1258"/>
                <a:gd name="T76" fmla="*/ 0 w 1344"/>
                <a:gd name="T77" fmla="*/ 0 h 1258"/>
                <a:gd name="T78" fmla="*/ 0 w 1344"/>
                <a:gd name="T79" fmla="*/ 0 h 1258"/>
                <a:gd name="T80" fmla="*/ 0 w 1344"/>
                <a:gd name="T81" fmla="*/ 0 h 1258"/>
                <a:gd name="T82" fmla="*/ 0 w 1344"/>
                <a:gd name="T83" fmla="*/ 0 h 1258"/>
                <a:gd name="T84" fmla="*/ 0 w 1344"/>
                <a:gd name="T85" fmla="*/ 0 h 1258"/>
                <a:gd name="T86" fmla="*/ 0 w 1344"/>
                <a:gd name="T87" fmla="*/ 0 h 1258"/>
                <a:gd name="T88" fmla="*/ 0 w 1344"/>
                <a:gd name="T89" fmla="*/ 0 h 1258"/>
                <a:gd name="T90" fmla="*/ 0 w 1344"/>
                <a:gd name="T91" fmla="*/ 0 h 1258"/>
                <a:gd name="T92" fmla="*/ 0 w 1344"/>
                <a:gd name="T93" fmla="*/ 0 h 1258"/>
                <a:gd name="T94" fmla="*/ 0 w 1344"/>
                <a:gd name="T95" fmla="*/ 0 h 1258"/>
                <a:gd name="T96" fmla="*/ 0 w 1344"/>
                <a:gd name="T97" fmla="*/ 0 h 1258"/>
                <a:gd name="T98" fmla="*/ 0 w 1344"/>
                <a:gd name="T99" fmla="*/ 0 h 1258"/>
                <a:gd name="T100" fmla="*/ 0 w 1344"/>
                <a:gd name="T101" fmla="*/ 0 h 1258"/>
                <a:gd name="T102" fmla="*/ 0 w 1344"/>
                <a:gd name="T103" fmla="*/ 0 h 1258"/>
                <a:gd name="T104" fmla="*/ 0 w 1344"/>
                <a:gd name="T105" fmla="*/ 0 h 1258"/>
                <a:gd name="T106" fmla="*/ 0 w 1344"/>
                <a:gd name="T107" fmla="*/ 0 h 1258"/>
                <a:gd name="T108" fmla="*/ 0 w 1344"/>
                <a:gd name="T109" fmla="*/ 0 h 1258"/>
                <a:gd name="T110" fmla="*/ 0 w 1344"/>
                <a:gd name="T111" fmla="*/ 0 h 1258"/>
                <a:gd name="T112" fmla="*/ 0 w 1344"/>
                <a:gd name="T113" fmla="*/ 0 h 1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44" h="1258">
                  <a:moveTo>
                    <a:pt x="1338" y="708"/>
                  </a:moveTo>
                  <a:lnTo>
                    <a:pt x="1331" y="582"/>
                  </a:lnTo>
                  <a:lnTo>
                    <a:pt x="1333" y="448"/>
                  </a:lnTo>
                  <a:lnTo>
                    <a:pt x="1328" y="346"/>
                  </a:lnTo>
                  <a:lnTo>
                    <a:pt x="1270" y="284"/>
                  </a:lnTo>
                  <a:lnTo>
                    <a:pt x="1200" y="249"/>
                  </a:lnTo>
                  <a:lnTo>
                    <a:pt x="1040" y="191"/>
                  </a:lnTo>
                  <a:lnTo>
                    <a:pt x="805" y="134"/>
                  </a:lnTo>
                  <a:lnTo>
                    <a:pt x="760" y="130"/>
                  </a:lnTo>
                  <a:lnTo>
                    <a:pt x="729" y="134"/>
                  </a:lnTo>
                  <a:lnTo>
                    <a:pt x="722" y="121"/>
                  </a:lnTo>
                  <a:lnTo>
                    <a:pt x="708" y="109"/>
                  </a:lnTo>
                  <a:lnTo>
                    <a:pt x="693" y="112"/>
                  </a:lnTo>
                  <a:lnTo>
                    <a:pt x="673" y="113"/>
                  </a:lnTo>
                  <a:lnTo>
                    <a:pt x="665" y="90"/>
                  </a:lnTo>
                  <a:lnTo>
                    <a:pt x="647" y="76"/>
                  </a:lnTo>
                  <a:lnTo>
                    <a:pt x="628" y="73"/>
                  </a:lnTo>
                  <a:lnTo>
                    <a:pt x="605" y="73"/>
                  </a:lnTo>
                  <a:lnTo>
                    <a:pt x="608" y="53"/>
                  </a:lnTo>
                  <a:lnTo>
                    <a:pt x="580" y="0"/>
                  </a:lnTo>
                  <a:lnTo>
                    <a:pt x="32" y="14"/>
                  </a:lnTo>
                  <a:lnTo>
                    <a:pt x="35" y="71"/>
                  </a:lnTo>
                  <a:lnTo>
                    <a:pt x="24" y="121"/>
                  </a:lnTo>
                  <a:lnTo>
                    <a:pt x="16" y="157"/>
                  </a:lnTo>
                  <a:lnTo>
                    <a:pt x="7" y="202"/>
                  </a:lnTo>
                  <a:lnTo>
                    <a:pt x="0" y="275"/>
                  </a:lnTo>
                  <a:lnTo>
                    <a:pt x="8" y="318"/>
                  </a:lnTo>
                  <a:lnTo>
                    <a:pt x="24" y="358"/>
                  </a:lnTo>
                  <a:lnTo>
                    <a:pt x="44" y="393"/>
                  </a:lnTo>
                  <a:lnTo>
                    <a:pt x="69" y="405"/>
                  </a:lnTo>
                  <a:lnTo>
                    <a:pt x="109" y="416"/>
                  </a:lnTo>
                  <a:lnTo>
                    <a:pt x="161" y="434"/>
                  </a:lnTo>
                  <a:lnTo>
                    <a:pt x="185" y="461"/>
                  </a:lnTo>
                  <a:lnTo>
                    <a:pt x="214" y="486"/>
                  </a:lnTo>
                  <a:lnTo>
                    <a:pt x="257" y="506"/>
                  </a:lnTo>
                  <a:lnTo>
                    <a:pt x="310" y="523"/>
                  </a:lnTo>
                  <a:lnTo>
                    <a:pt x="393" y="533"/>
                  </a:lnTo>
                  <a:lnTo>
                    <a:pt x="464" y="533"/>
                  </a:lnTo>
                  <a:lnTo>
                    <a:pt x="518" y="527"/>
                  </a:lnTo>
                  <a:lnTo>
                    <a:pt x="568" y="523"/>
                  </a:lnTo>
                  <a:lnTo>
                    <a:pt x="605" y="542"/>
                  </a:lnTo>
                  <a:lnTo>
                    <a:pt x="676" y="538"/>
                  </a:lnTo>
                  <a:lnTo>
                    <a:pt x="962" y="579"/>
                  </a:lnTo>
                  <a:lnTo>
                    <a:pt x="1039" y="588"/>
                  </a:lnTo>
                  <a:lnTo>
                    <a:pt x="1011" y="758"/>
                  </a:lnTo>
                  <a:lnTo>
                    <a:pt x="1008" y="845"/>
                  </a:lnTo>
                  <a:lnTo>
                    <a:pt x="1025" y="957"/>
                  </a:lnTo>
                  <a:lnTo>
                    <a:pt x="1042" y="1088"/>
                  </a:lnTo>
                  <a:lnTo>
                    <a:pt x="1042" y="1223"/>
                  </a:lnTo>
                  <a:lnTo>
                    <a:pt x="1109" y="1243"/>
                  </a:lnTo>
                  <a:lnTo>
                    <a:pt x="1194" y="1252"/>
                  </a:lnTo>
                  <a:lnTo>
                    <a:pt x="1266" y="1258"/>
                  </a:lnTo>
                  <a:lnTo>
                    <a:pt x="1344" y="1249"/>
                  </a:lnTo>
                  <a:lnTo>
                    <a:pt x="1338" y="1124"/>
                  </a:lnTo>
                  <a:lnTo>
                    <a:pt x="1338" y="919"/>
                  </a:lnTo>
                  <a:lnTo>
                    <a:pt x="1338" y="740"/>
                  </a:lnTo>
                  <a:lnTo>
                    <a:pt x="1338" y="708"/>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371" name="Freeform 104"/>
            <p:cNvSpPr>
              <a:spLocks/>
            </p:cNvSpPr>
            <p:nvPr/>
          </p:nvSpPr>
          <p:spPr bwMode="auto">
            <a:xfrm flipH="1">
              <a:off x="3597" y="2759"/>
              <a:ext cx="471" cy="410"/>
            </a:xfrm>
            <a:custGeom>
              <a:avLst/>
              <a:gdLst>
                <a:gd name="T0" fmla="*/ 0 w 1314"/>
                <a:gd name="T1" fmla="*/ 0 h 1188"/>
                <a:gd name="T2" fmla="*/ 0 w 1314"/>
                <a:gd name="T3" fmla="*/ 0 h 1188"/>
                <a:gd name="T4" fmla="*/ 0 w 1314"/>
                <a:gd name="T5" fmla="*/ 0 h 1188"/>
                <a:gd name="T6" fmla="*/ 0 w 1314"/>
                <a:gd name="T7" fmla="*/ 0 h 1188"/>
                <a:gd name="T8" fmla="*/ 0 w 1314"/>
                <a:gd name="T9" fmla="*/ 0 h 1188"/>
                <a:gd name="T10" fmla="*/ 0 w 1314"/>
                <a:gd name="T11" fmla="*/ 0 h 1188"/>
                <a:gd name="T12" fmla="*/ 0 w 1314"/>
                <a:gd name="T13" fmla="*/ 0 h 1188"/>
                <a:gd name="T14" fmla="*/ 0 w 1314"/>
                <a:gd name="T15" fmla="*/ 0 h 1188"/>
                <a:gd name="T16" fmla="*/ 0 w 1314"/>
                <a:gd name="T17" fmla="*/ 0 h 1188"/>
                <a:gd name="T18" fmla="*/ 0 w 1314"/>
                <a:gd name="T19" fmla="*/ 0 h 1188"/>
                <a:gd name="T20" fmla="*/ 0 w 1314"/>
                <a:gd name="T21" fmla="*/ 0 h 1188"/>
                <a:gd name="T22" fmla="*/ 0 w 1314"/>
                <a:gd name="T23" fmla="*/ 0 h 1188"/>
                <a:gd name="T24" fmla="*/ 0 w 1314"/>
                <a:gd name="T25" fmla="*/ 0 h 1188"/>
                <a:gd name="T26" fmla="*/ 0 w 1314"/>
                <a:gd name="T27" fmla="*/ 0 h 1188"/>
                <a:gd name="T28" fmla="*/ 0 w 1314"/>
                <a:gd name="T29" fmla="*/ 0 h 1188"/>
                <a:gd name="T30" fmla="*/ 0 w 1314"/>
                <a:gd name="T31" fmla="*/ 0 h 1188"/>
                <a:gd name="T32" fmla="*/ 0 w 1314"/>
                <a:gd name="T33" fmla="*/ 0 h 1188"/>
                <a:gd name="T34" fmla="*/ 0 w 1314"/>
                <a:gd name="T35" fmla="*/ 0 h 1188"/>
                <a:gd name="T36" fmla="*/ 0 w 1314"/>
                <a:gd name="T37" fmla="*/ 0 h 1188"/>
                <a:gd name="T38" fmla="*/ 0 w 1314"/>
                <a:gd name="T39" fmla="*/ 0 h 1188"/>
                <a:gd name="T40" fmla="*/ 0 w 1314"/>
                <a:gd name="T41" fmla="*/ 0 h 1188"/>
                <a:gd name="T42" fmla="*/ 0 w 1314"/>
                <a:gd name="T43" fmla="*/ 0 h 1188"/>
                <a:gd name="T44" fmla="*/ 0 w 1314"/>
                <a:gd name="T45" fmla="*/ 0 h 1188"/>
                <a:gd name="T46" fmla="*/ 0 w 1314"/>
                <a:gd name="T47" fmla="*/ 0 h 1188"/>
                <a:gd name="T48" fmla="*/ 0 w 1314"/>
                <a:gd name="T49" fmla="*/ 0 h 1188"/>
                <a:gd name="T50" fmla="*/ 0 w 1314"/>
                <a:gd name="T51" fmla="*/ 0 h 1188"/>
                <a:gd name="T52" fmla="*/ 0 w 1314"/>
                <a:gd name="T53" fmla="*/ 0 h 1188"/>
                <a:gd name="T54" fmla="*/ 0 w 1314"/>
                <a:gd name="T55" fmla="*/ 0 h 1188"/>
                <a:gd name="T56" fmla="*/ 0 w 1314"/>
                <a:gd name="T57" fmla="*/ 0 h 1188"/>
                <a:gd name="T58" fmla="*/ 0 w 1314"/>
                <a:gd name="T59" fmla="*/ 0 h 1188"/>
                <a:gd name="T60" fmla="*/ 0 w 1314"/>
                <a:gd name="T61" fmla="*/ 0 h 1188"/>
                <a:gd name="T62" fmla="*/ 0 w 1314"/>
                <a:gd name="T63" fmla="*/ 0 h 1188"/>
                <a:gd name="T64" fmla="*/ 0 w 1314"/>
                <a:gd name="T65" fmla="*/ 0 h 1188"/>
                <a:gd name="T66" fmla="*/ 0 w 1314"/>
                <a:gd name="T67" fmla="*/ 0 h 1188"/>
                <a:gd name="T68" fmla="*/ 0 w 1314"/>
                <a:gd name="T69" fmla="*/ 0 h 1188"/>
                <a:gd name="T70" fmla="*/ 0 w 1314"/>
                <a:gd name="T71" fmla="*/ 0 h 1188"/>
                <a:gd name="T72" fmla="*/ 0 w 1314"/>
                <a:gd name="T73" fmla="*/ 0 h 1188"/>
                <a:gd name="T74" fmla="*/ 0 w 1314"/>
                <a:gd name="T75" fmla="*/ 0 h 1188"/>
                <a:gd name="T76" fmla="*/ 0 w 1314"/>
                <a:gd name="T77" fmla="*/ 0 h 11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14" h="1188">
                  <a:moveTo>
                    <a:pt x="44" y="20"/>
                  </a:moveTo>
                  <a:lnTo>
                    <a:pt x="41" y="59"/>
                  </a:lnTo>
                  <a:lnTo>
                    <a:pt x="26" y="44"/>
                  </a:lnTo>
                  <a:lnTo>
                    <a:pt x="8" y="129"/>
                  </a:lnTo>
                  <a:lnTo>
                    <a:pt x="0" y="228"/>
                  </a:lnTo>
                  <a:lnTo>
                    <a:pt x="35" y="329"/>
                  </a:lnTo>
                  <a:lnTo>
                    <a:pt x="116" y="353"/>
                  </a:lnTo>
                  <a:lnTo>
                    <a:pt x="107" y="329"/>
                  </a:lnTo>
                  <a:lnTo>
                    <a:pt x="151" y="364"/>
                  </a:lnTo>
                  <a:lnTo>
                    <a:pt x="189" y="403"/>
                  </a:lnTo>
                  <a:lnTo>
                    <a:pt x="273" y="443"/>
                  </a:lnTo>
                  <a:lnTo>
                    <a:pt x="376" y="452"/>
                  </a:lnTo>
                  <a:lnTo>
                    <a:pt x="501" y="458"/>
                  </a:lnTo>
                  <a:lnTo>
                    <a:pt x="553" y="452"/>
                  </a:lnTo>
                  <a:lnTo>
                    <a:pt x="507" y="432"/>
                  </a:lnTo>
                  <a:lnTo>
                    <a:pt x="487" y="380"/>
                  </a:lnTo>
                  <a:lnTo>
                    <a:pt x="524" y="423"/>
                  </a:lnTo>
                  <a:lnTo>
                    <a:pt x="571" y="449"/>
                  </a:lnTo>
                  <a:lnTo>
                    <a:pt x="614" y="473"/>
                  </a:lnTo>
                  <a:lnTo>
                    <a:pt x="658" y="467"/>
                  </a:lnTo>
                  <a:lnTo>
                    <a:pt x="629" y="446"/>
                  </a:lnTo>
                  <a:lnTo>
                    <a:pt x="600" y="421"/>
                  </a:lnTo>
                  <a:lnTo>
                    <a:pt x="647" y="438"/>
                  </a:lnTo>
                  <a:lnTo>
                    <a:pt x="692" y="473"/>
                  </a:lnTo>
                  <a:lnTo>
                    <a:pt x="844" y="490"/>
                  </a:lnTo>
                  <a:lnTo>
                    <a:pt x="994" y="514"/>
                  </a:lnTo>
                  <a:lnTo>
                    <a:pt x="1039" y="525"/>
                  </a:lnTo>
                  <a:lnTo>
                    <a:pt x="1001" y="747"/>
                  </a:lnTo>
                  <a:lnTo>
                    <a:pt x="1030" y="954"/>
                  </a:lnTo>
                  <a:lnTo>
                    <a:pt x="1033" y="1156"/>
                  </a:lnTo>
                  <a:lnTo>
                    <a:pt x="1129" y="1176"/>
                  </a:lnTo>
                  <a:lnTo>
                    <a:pt x="1213" y="1188"/>
                  </a:lnTo>
                  <a:lnTo>
                    <a:pt x="1314" y="1185"/>
                  </a:lnTo>
                  <a:lnTo>
                    <a:pt x="1309" y="896"/>
                  </a:lnTo>
                  <a:lnTo>
                    <a:pt x="1309" y="654"/>
                  </a:lnTo>
                  <a:lnTo>
                    <a:pt x="1294" y="520"/>
                  </a:lnTo>
                  <a:lnTo>
                    <a:pt x="1307" y="435"/>
                  </a:lnTo>
                  <a:lnTo>
                    <a:pt x="1298" y="342"/>
                  </a:lnTo>
                  <a:lnTo>
                    <a:pt x="1281" y="281"/>
                  </a:lnTo>
                  <a:lnTo>
                    <a:pt x="1208" y="234"/>
                  </a:lnTo>
                  <a:lnTo>
                    <a:pt x="1118" y="193"/>
                  </a:lnTo>
                  <a:lnTo>
                    <a:pt x="943" y="135"/>
                  </a:lnTo>
                  <a:lnTo>
                    <a:pt x="800" y="94"/>
                  </a:lnTo>
                  <a:lnTo>
                    <a:pt x="722" y="88"/>
                  </a:lnTo>
                  <a:lnTo>
                    <a:pt x="689" y="135"/>
                  </a:lnTo>
                  <a:lnTo>
                    <a:pt x="591" y="184"/>
                  </a:lnTo>
                  <a:lnTo>
                    <a:pt x="643" y="141"/>
                  </a:lnTo>
                  <a:lnTo>
                    <a:pt x="684" y="118"/>
                  </a:lnTo>
                  <a:lnTo>
                    <a:pt x="698" y="85"/>
                  </a:lnTo>
                  <a:lnTo>
                    <a:pt x="692" y="70"/>
                  </a:lnTo>
                  <a:lnTo>
                    <a:pt x="664" y="70"/>
                  </a:lnTo>
                  <a:lnTo>
                    <a:pt x="647" y="88"/>
                  </a:lnTo>
                  <a:lnTo>
                    <a:pt x="629" y="105"/>
                  </a:lnTo>
                  <a:lnTo>
                    <a:pt x="585" y="123"/>
                  </a:lnTo>
                  <a:lnTo>
                    <a:pt x="626" y="88"/>
                  </a:lnTo>
                  <a:lnTo>
                    <a:pt x="643" y="61"/>
                  </a:lnTo>
                  <a:lnTo>
                    <a:pt x="631" y="44"/>
                  </a:lnTo>
                  <a:lnTo>
                    <a:pt x="597" y="33"/>
                  </a:lnTo>
                  <a:lnTo>
                    <a:pt x="551" y="74"/>
                  </a:lnTo>
                  <a:lnTo>
                    <a:pt x="507" y="100"/>
                  </a:lnTo>
                  <a:lnTo>
                    <a:pt x="559" y="41"/>
                  </a:lnTo>
                  <a:lnTo>
                    <a:pt x="576" y="18"/>
                  </a:lnTo>
                  <a:lnTo>
                    <a:pt x="576" y="0"/>
                  </a:lnTo>
                  <a:lnTo>
                    <a:pt x="533" y="6"/>
                  </a:lnTo>
                  <a:lnTo>
                    <a:pt x="493" y="36"/>
                  </a:lnTo>
                  <a:lnTo>
                    <a:pt x="466" y="56"/>
                  </a:lnTo>
                  <a:lnTo>
                    <a:pt x="341" y="67"/>
                  </a:lnTo>
                  <a:lnTo>
                    <a:pt x="344" y="36"/>
                  </a:lnTo>
                  <a:lnTo>
                    <a:pt x="308" y="23"/>
                  </a:lnTo>
                  <a:lnTo>
                    <a:pt x="308" y="64"/>
                  </a:lnTo>
                  <a:lnTo>
                    <a:pt x="270" y="74"/>
                  </a:lnTo>
                  <a:lnTo>
                    <a:pt x="189" y="85"/>
                  </a:lnTo>
                  <a:lnTo>
                    <a:pt x="195" y="41"/>
                  </a:lnTo>
                  <a:lnTo>
                    <a:pt x="165" y="41"/>
                  </a:lnTo>
                  <a:lnTo>
                    <a:pt x="162" y="85"/>
                  </a:lnTo>
                  <a:lnTo>
                    <a:pt x="116" y="82"/>
                  </a:lnTo>
                  <a:lnTo>
                    <a:pt x="66" y="70"/>
                  </a:lnTo>
                  <a:lnTo>
                    <a:pt x="64" y="36"/>
                  </a:lnTo>
                  <a:lnTo>
                    <a:pt x="44"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2" name="Freeform 105"/>
            <p:cNvSpPr>
              <a:spLocks/>
            </p:cNvSpPr>
            <p:nvPr/>
          </p:nvSpPr>
          <p:spPr bwMode="auto">
            <a:xfrm flipH="1">
              <a:off x="3938" y="2827"/>
              <a:ext cx="65" cy="10"/>
            </a:xfrm>
            <a:custGeom>
              <a:avLst/>
              <a:gdLst>
                <a:gd name="T0" fmla="*/ 0 w 179"/>
                <a:gd name="T1" fmla="*/ 0 h 30"/>
                <a:gd name="T2" fmla="*/ 0 w 179"/>
                <a:gd name="T3" fmla="*/ 0 h 30"/>
                <a:gd name="T4" fmla="*/ 0 w 179"/>
                <a:gd name="T5" fmla="*/ 0 h 30"/>
                <a:gd name="T6" fmla="*/ 0 w 179"/>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 h="30">
                  <a:moveTo>
                    <a:pt x="0" y="0"/>
                  </a:moveTo>
                  <a:lnTo>
                    <a:pt x="84" y="30"/>
                  </a:lnTo>
                  <a:lnTo>
                    <a:pt x="179"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3" name="Freeform 106"/>
            <p:cNvSpPr>
              <a:spLocks/>
            </p:cNvSpPr>
            <p:nvPr/>
          </p:nvSpPr>
          <p:spPr bwMode="auto">
            <a:xfrm flipH="1">
              <a:off x="4028" y="2808"/>
              <a:ext cx="37" cy="14"/>
            </a:xfrm>
            <a:custGeom>
              <a:avLst/>
              <a:gdLst>
                <a:gd name="T0" fmla="*/ 0 w 109"/>
                <a:gd name="T1" fmla="*/ 0 h 36"/>
                <a:gd name="T2" fmla="*/ 0 w 109"/>
                <a:gd name="T3" fmla="*/ 0 h 36"/>
                <a:gd name="T4" fmla="*/ 0 w 109"/>
                <a:gd name="T5" fmla="*/ 0 h 36"/>
                <a:gd name="T6" fmla="*/ 0 w 109"/>
                <a:gd name="T7" fmla="*/ 0 h 36"/>
                <a:gd name="T8" fmla="*/ 0 w 10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36">
                  <a:moveTo>
                    <a:pt x="0" y="0"/>
                  </a:moveTo>
                  <a:lnTo>
                    <a:pt x="29" y="23"/>
                  </a:lnTo>
                  <a:lnTo>
                    <a:pt x="109" y="34"/>
                  </a:lnTo>
                  <a:lnTo>
                    <a:pt x="27" y="3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4" name="Freeform 107"/>
            <p:cNvSpPr>
              <a:spLocks/>
            </p:cNvSpPr>
            <p:nvPr/>
          </p:nvSpPr>
          <p:spPr bwMode="auto">
            <a:xfrm flipH="1">
              <a:off x="3843" y="2798"/>
              <a:ext cx="60" cy="31"/>
            </a:xfrm>
            <a:custGeom>
              <a:avLst/>
              <a:gdLst>
                <a:gd name="T0" fmla="*/ 0 w 167"/>
                <a:gd name="T1" fmla="*/ 0 h 91"/>
                <a:gd name="T2" fmla="*/ 0 w 167"/>
                <a:gd name="T3" fmla="*/ 0 h 91"/>
                <a:gd name="T4" fmla="*/ 0 w 167"/>
                <a:gd name="T5" fmla="*/ 0 h 91"/>
                <a:gd name="T6" fmla="*/ 0 w 167"/>
                <a:gd name="T7" fmla="*/ 0 h 91"/>
                <a:gd name="T8" fmla="*/ 0 w 167"/>
                <a:gd name="T9" fmla="*/ 0 h 91"/>
                <a:gd name="T10" fmla="*/ 0 w 167"/>
                <a:gd name="T11" fmla="*/ 0 h 91"/>
                <a:gd name="T12" fmla="*/ 0 w 167"/>
                <a:gd name="T13" fmla="*/ 0 h 91"/>
                <a:gd name="T14" fmla="*/ 0 w 167"/>
                <a:gd name="T15" fmla="*/ 0 h 91"/>
                <a:gd name="T16" fmla="*/ 0 w 167"/>
                <a:gd name="T17" fmla="*/ 0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7" h="91">
                  <a:moveTo>
                    <a:pt x="0" y="0"/>
                  </a:moveTo>
                  <a:lnTo>
                    <a:pt x="75" y="8"/>
                  </a:lnTo>
                  <a:lnTo>
                    <a:pt x="90" y="20"/>
                  </a:lnTo>
                  <a:lnTo>
                    <a:pt x="90" y="48"/>
                  </a:lnTo>
                  <a:lnTo>
                    <a:pt x="95" y="79"/>
                  </a:lnTo>
                  <a:lnTo>
                    <a:pt x="167" y="91"/>
                  </a:lnTo>
                  <a:lnTo>
                    <a:pt x="81" y="88"/>
                  </a:lnTo>
                  <a:lnTo>
                    <a:pt x="66" y="3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5" name="Freeform 108"/>
            <p:cNvSpPr>
              <a:spLocks/>
            </p:cNvSpPr>
            <p:nvPr/>
          </p:nvSpPr>
          <p:spPr bwMode="auto">
            <a:xfrm flipH="1">
              <a:off x="3648" y="2871"/>
              <a:ext cx="195" cy="48"/>
            </a:xfrm>
            <a:custGeom>
              <a:avLst/>
              <a:gdLst>
                <a:gd name="T0" fmla="*/ 0 w 544"/>
                <a:gd name="T1" fmla="*/ 0 h 136"/>
                <a:gd name="T2" fmla="*/ 0 w 544"/>
                <a:gd name="T3" fmla="*/ 0 h 136"/>
                <a:gd name="T4" fmla="*/ 0 w 544"/>
                <a:gd name="T5" fmla="*/ 0 h 136"/>
                <a:gd name="T6" fmla="*/ 0 w 544"/>
                <a:gd name="T7" fmla="*/ 0 h 136"/>
                <a:gd name="T8" fmla="*/ 0 w 544"/>
                <a:gd name="T9" fmla="*/ 0 h 136"/>
                <a:gd name="T10" fmla="*/ 0 w 544"/>
                <a:gd name="T11" fmla="*/ 0 h 136"/>
                <a:gd name="T12" fmla="*/ 0 w 544"/>
                <a:gd name="T13" fmla="*/ 0 h 136"/>
                <a:gd name="T14" fmla="*/ 0 w 544"/>
                <a:gd name="T15" fmla="*/ 0 h 136"/>
                <a:gd name="T16" fmla="*/ 0 w 544"/>
                <a:gd name="T17" fmla="*/ 0 h 136"/>
                <a:gd name="T18" fmla="*/ 0 w 544"/>
                <a:gd name="T19" fmla="*/ 0 h 136"/>
                <a:gd name="T20" fmla="*/ 0 w 544"/>
                <a:gd name="T21" fmla="*/ 0 h 136"/>
                <a:gd name="T22" fmla="*/ 0 w 544"/>
                <a:gd name="T23" fmla="*/ 0 h 136"/>
                <a:gd name="T24" fmla="*/ 0 w 544"/>
                <a:gd name="T25" fmla="*/ 0 h 136"/>
                <a:gd name="T26" fmla="*/ 0 w 544"/>
                <a:gd name="T27" fmla="*/ 0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4" h="136">
                  <a:moveTo>
                    <a:pt x="0" y="0"/>
                  </a:moveTo>
                  <a:lnTo>
                    <a:pt x="138" y="7"/>
                  </a:lnTo>
                  <a:lnTo>
                    <a:pt x="280" y="40"/>
                  </a:lnTo>
                  <a:lnTo>
                    <a:pt x="385" y="46"/>
                  </a:lnTo>
                  <a:lnTo>
                    <a:pt x="470" y="64"/>
                  </a:lnTo>
                  <a:lnTo>
                    <a:pt x="503" y="110"/>
                  </a:lnTo>
                  <a:lnTo>
                    <a:pt x="544" y="136"/>
                  </a:lnTo>
                  <a:lnTo>
                    <a:pt x="503" y="127"/>
                  </a:lnTo>
                  <a:lnTo>
                    <a:pt x="465" y="76"/>
                  </a:lnTo>
                  <a:lnTo>
                    <a:pt x="350" y="53"/>
                  </a:lnTo>
                  <a:lnTo>
                    <a:pt x="280" y="53"/>
                  </a:lnTo>
                  <a:lnTo>
                    <a:pt x="225" y="40"/>
                  </a:lnTo>
                  <a:lnTo>
                    <a:pt x="131" y="1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6" name="Freeform 109"/>
            <p:cNvSpPr>
              <a:spLocks/>
            </p:cNvSpPr>
            <p:nvPr/>
          </p:nvSpPr>
          <p:spPr bwMode="auto">
            <a:xfrm flipH="1">
              <a:off x="3868" y="2235"/>
              <a:ext cx="170" cy="179"/>
            </a:xfrm>
            <a:custGeom>
              <a:avLst/>
              <a:gdLst>
                <a:gd name="T0" fmla="*/ 0 w 472"/>
                <a:gd name="T1" fmla="*/ 0 h 520"/>
                <a:gd name="T2" fmla="*/ 0 w 472"/>
                <a:gd name="T3" fmla="*/ 0 h 520"/>
                <a:gd name="T4" fmla="*/ 0 w 472"/>
                <a:gd name="T5" fmla="*/ 0 h 520"/>
                <a:gd name="T6" fmla="*/ 0 w 472"/>
                <a:gd name="T7" fmla="*/ 0 h 520"/>
                <a:gd name="T8" fmla="*/ 0 w 472"/>
                <a:gd name="T9" fmla="*/ 0 h 520"/>
                <a:gd name="T10" fmla="*/ 0 w 472"/>
                <a:gd name="T11" fmla="*/ 0 h 520"/>
                <a:gd name="T12" fmla="*/ 0 w 472"/>
                <a:gd name="T13" fmla="*/ 0 h 520"/>
                <a:gd name="T14" fmla="*/ 0 w 472"/>
                <a:gd name="T15" fmla="*/ 0 h 520"/>
                <a:gd name="T16" fmla="*/ 0 w 472"/>
                <a:gd name="T17" fmla="*/ 0 h 520"/>
                <a:gd name="T18" fmla="*/ 0 w 472"/>
                <a:gd name="T19" fmla="*/ 0 h 520"/>
                <a:gd name="T20" fmla="*/ 0 w 472"/>
                <a:gd name="T21" fmla="*/ 0 h 520"/>
                <a:gd name="T22" fmla="*/ 0 w 472"/>
                <a:gd name="T23" fmla="*/ 0 h 520"/>
                <a:gd name="T24" fmla="*/ 0 w 472"/>
                <a:gd name="T25" fmla="*/ 0 h 520"/>
                <a:gd name="T26" fmla="*/ 0 w 472"/>
                <a:gd name="T27" fmla="*/ 0 h 520"/>
                <a:gd name="T28" fmla="*/ 0 w 472"/>
                <a:gd name="T29" fmla="*/ 0 h 520"/>
                <a:gd name="T30" fmla="*/ 0 w 472"/>
                <a:gd name="T31" fmla="*/ 0 h 520"/>
                <a:gd name="T32" fmla="*/ 0 w 472"/>
                <a:gd name="T33" fmla="*/ 0 h 520"/>
                <a:gd name="T34" fmla="*/ 0 w 472"/>
                <a:gd name="T35" fmla="*/ 0 h 520"/>
                <a:gd name="T36" fmla="*/ 0 w 472"/>
                <a:gd name="T37" fmla="*/ 0 h 520"/>
                <a:gd name="T38" fmla="*/ 0 w 472"/>
                <a:gd name="T39" fmla="*/ 0 h 520"/>
                <a:gd name="T40" fmla="*/ 0 w 472"/>
                <a:gd name="T41" fmla="*/ 0 h 520"/>
                <a:gd name="T42" fmla="*/ 0 w 472"/>
                <a:gd name="T43" fmla="*/ 0 h 520"/>
                <a:gd name="T44" fmla="*/ 0 w 472"/>
                <a:gd name="T45" fmla="*/ 0 h 520"/>
                <a:gd name="T46" fmla="*/ 0 w 472"/>
                <a:gd name="T47" fmla="*/ 0 h 520"/>
                <a:gd name="T48" fmla="*/ 0 w 472"/>
                <a:gd name="T49" fmla="*/ 0 h 520"/>
                <a:gd name="T50" fmla="*/ 0 w 472"/>
                <a:gd name="T51" fmla="*/ 0 h 520"/>
                <a:gd name="T52" fmla="*/ 0 w 472"/>
                <a:gd name="T53" fmla="*/ 0 h 520"/>
                <a:gd name="T54" fmla="*/ 0 w 472"/>
                <a:gd name="T55" fmla="*/ 0 h 520"/>
                <a:gd name="T56" fmla="*/ 0 w 472"/>
                <a:gd name="T57" fmla="*/ 0 h 520"/>
                <a:gd name="T58" fmla="*/ 0 w 472"/>
                <a:gd name="T59" fmla="*/ 0 h 520"/>
                <a:gd name="T60" fmla="*/ 0 w 472"/>
                <a:gd name="T61" fmla="*/ 0 h 520"/>
                <a:gd name="T62" fmla="*/ 0 w 472"/>
                <a:gd name="T63" fmla="*/ 0 h 520"/>
                <a:gd name="T64" fmla="*/ 0 w 472"/>
                <a:gd name="T65" fmla="*/ 0 h 520"/>
                <a:gd name="T66" fmla="*/ 0 w 472"/>
                <a:gd name="T67" fmla="*/ 0 h 520"/>
                <a:gd name="T68" fmla="*/ 0 w 472"/>
                <a:gd name="T69" fmla="*/ 0 h 520"/>
                <a:gd name="T70" fmla="*/ 0 w 472"/>
                <a:gd name="T71" fmla="*/ 0 h 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2" h="520">
                  <a:moveTo>
                    <a:pt x="318" y="17"/>
                  </a:moveTo>
                  <a:lnTo>
                    <a:pt x="359" y="47"/>
                  </a:lnTo>
                  <a:lnTo>
                    <a:pt x="381" y="84"/>
                  </a:lnTo>
                  <a:lnTo>
                    <a:pt x="402" y="124"/>
                  </a:lnTo>
                  <a:lnTo>
                    <a:pt x="414" y="144"/>
                  </a:lnTo>
                  <a:lnTo>
                    <a:pt x="414" y="167"/>
                  </a:lnTo>
                  <a:lnTo>
                    <a:pt x="404" y="193"/>
                  </a:lnTo>
                  <a:lnTo>
                    <a:pt x="424" y="214"/>
                  </a:lnTo>
                  <a:lnTo>
                    <a:pt x="456" y="270"/>
                  </a:lnTo>
                  <a:lnTo>
                    <a:pt x="472" y="300"/>
                  </a:lnTo>
                  <a:lnTo>
                    <a:pt x="472" y="310"/>
                  </a:lnTo>
                  <a:lnTo>
                    <a:pt x="469" y="320"/>
                  </a:lnTo>
                  <a:lnTo>
                    <a:pt x="455" y="323"/>
                  </a:lnTo>
                  <a:lnTo>
                    <a:pt x="434" y="324"/>
                  </a:lnTo>
                  <a:lnTo>
                    <a:pt x="423" y="328"/>
                  </a:lnTo>
                  <a:lnTo>
                    <a:pt x="424" y="351"/>
                  </a:lnTo>
                  <a:lnTo>
                    <a:pt x="430" y="377"/>
                  </a:lnTo>
                  <a:lnTo>
                    <a:pt x="418" y="392"/>
                  </a:lnTo>
                  <a:lnTo>
                    <a:pt x="422" y="411"/>
                  </a:lnTo>
                  <a:lnTo>
                    <a:pt x="412" y="424"/>
                  </a:lnTo>
                  <a:lnTo>
                    <a:pt x="403" y="458"/>
                  </a:lnTo>
                  <a:lnTo>
                    <a:pt x="388" y="469"/>
                  </a:lnTo>
                  <a:lnTo>
                    <a:pt x="366" y="469"/>
                  </a:lnTo>
                  <a:lnTo>
                    <a:pt x="335" y="463"/>
                  </a:lnTo>
                  <a:lnTo>
                    <a:pt x="302" y="458"/>
                  </a:lnTo>
                  <a:lnTo>
                    <a:pt x="305" y="520"/>
                  </a:lnTo>
                  <a:lnTo>
                    <a:pt x="54" y="438"/>
                  </a:lnTo>
                  <a:lnTo>
                    <a:pt x="74" y="390"/>
                  </a:lnTo>
                  <a:lnTo>
                    <a:pt x="69" y="353"/>
                  </a:lnTo>
                  <a:lnTo>
                    <a:pt x="0" y="283"/>
                  </a:lnTo>
                  <a:lnTo>
                    <a:pt x="0" y="99"/>
                  </a:lnTo>
                  <a:lnTo>
                    <a:pt x="46" y="49"/>
                  </a:lnTo>
                  <a:lnTo>
                    <a:pt x="105" y="22"/>
                  </a:lnTo>
                  <a:lnTo>
                    <a:pt x="166" y="0"/>
                  </a:lnTo>
                  <a:lnTo>
                    <a:pt x="246" y="11"/>
                  </a:lnTo>
                  <a:lnTo>
                    <a:pt x="318" y="1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377" name="Freeform 110"/>
            <p:cNvSpPr>
              <a:spLocks/>
            </p:cNvSpPr>
            <p:nvPr/>
          </p:nvSpPr>
          <p:spPr bwMode="auto">
            <a:xfrm flipH="1">
              <a:off x="3878" y="2342"/>
              <a:ext cx="10" cy="2"/>
            </a:xfrm>
            <a:custGeom>
              <a:avLst/>
              <a:gdLst>
                <a:gd name="T0" fmla="*/ 0 w 26"/>
                <a:gd name="T1" fmla="*/ 0 h 5"/>
                <a:gd name="T2" fmla="*/ 0 w 26"/>
                <a:gd name="T3" fmla="*/ 0 h 5"/>
                <a:gd name="T4" fmla="*/ 0 w 26"/>
                <a:gd name="T5" fmla="*/ 0 h 5"/>
                <a:gd name="T6" fmla="*/ 0 w 26"/>
                <a:gd name="T7" fmla="*/ 0 h 5"/>
                <a:gd name="T8" fmla="*/ 0 w 26"/>
                <a:gd name="T9" fmla="*/ 0 h 5"/>
                <a:gd name="T10" fmla="*/ 0 w 26"/>
                <a:gd name="T11" fmla="*/ 0 h 5"/>
                <a:gd name="T12" fmla="*/ 0 w 2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5">
                  <a:moveTo>
                    <a:pt x="26" y="2"/>
                  </a:moveTo>
                  <a:lnTo>
                    <a:pt x="20" y="5"/>
                  </a:lnTo>
                  <a:lnTo>
                    <a:pt x="7" y="4"/>
                  </a:lnTo>
                  <a:lnTo>
                    <a:pt x="2" y="5"/>
                  </a:lnTo>
                  <a:lnTo>
                    <a:pt x="0" y="1"/>
                  </a:lnTo>
                  <a:lnTo>
                    <a:pt x="8" y="0"/>
                  </a:lnTo>
                  <a:lnTo>
                    <a:pt x="2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8" name="Freeform 111"/>
            <p:cNvSpPr>
              <a:spLocks/>
            </p:cNvSpPr>
            <p:nvPr/>
          </p:nvSpPr>
          <p:spPr bwMode="auto">
            <a:xfrm flipH="1">
              <a:off x="3888" y="2334"/>
              <a:ext cx="2" cy="8"/>
            </a:xfrm>
            <a:custGeom>
              <a:avLst/>
              <a:gdLst>
                <a:gd name="T0" fmla="*/ 0 w 10"/>
                <a:gd name="T1" fmla="*/ 0 h 19"/>
                <a:gd name="T2" fmla="*/ 0 w 10"/>
                <a:gd name="T3" fmla="*/ 0 h 19"/>
                <a:gd name="T4" fmla="*/ 0 w 10"/>
                <a:gd name="T5" fmla="*/ 0 h 19"/>
                <a:gd name="T6" fmla="*/ 0 w 10"/>
                <a:gd name="T7" fmla="*/ 0 h 19"/>
                <a:gd name="T8" fmla="*/ 0 w 10"/>
                <a:gd name="T9" fmla="*/ 0 h 19"/>
                <a:gd name="T10" fmla="*/ 0 w 10"/>
                <a:gd name="T11" fmla="*/ 0 h 19"/>
                <a:gd name="T12" fmla="*/ 0 w 10"/>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9">
                  <a:moveTo>
                    <a:pt x="10" y="0"/>
                  </a:moveTo>
                  <a:lnTo>
                    <a:pt x="3" y="5"/>
                  </a:lnTo>
                  <a:lnTo>
                    <a:pt x="3" y="10"/>
                  </a:lnTo>
                  <a:lnTo>
                    <a:pt x="2" y="19"/>
                  </a:lnTo>
                  <a:lnTo>
                    <a:pt x="0" y="7"/>
                  </a:lnTo>
                  <a:lnTo>
                    <a:pt x="0" y="1"/>
                  </a:lnTo>
                  <a:lnTo>
                    <a:pt x="1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9" name="Freeform 112"/>
            <p:cNvSpPr>
              <a:spLocks/>
            </p:cNvSpPr>
            <p:nvPr/>
          </p:nvSpPr>
          <p:spPr bwMode="auto">
            <a:xfrm flipH="1">
              <a:off x="3893" y="2312"/>
              <a:ext cx="5" cy="15"/>
            </a:xfrm>
            <a:custGeom>
              <a:avLst/>
              <a:gdLst>
                <a:gd name="T0" fmla="*/ 0 w 11"/>
                <a:gd name="T1" fmla="*/ 0 h 38"/>
                <a:gd name="T2" fmla="*/ 0 w 11"/>
                <a:gd name="T3" fmla="*/ 0 h 38"/>
                <a:gd name="T4" fmla="*/ 0 w 11"/>
                <a:gd name="T5" fmla="*/ 0 h 38"/>
                <a:gd name="T6" fmla="*/ 0 w 11"/>
                <a:gd name="T7" fmla="*/ 0 h 38"/>
                <a:gd name="T8" fmla="*/ 0 w 1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38">
                  <a:moveTo>
                    <a:pt x="0" y="0"/>
                  </a:moveTo>
                  <a:lnTo>
                    <a:pt x="8" y="22"/>
                  </a:lnTo>
                  <a:lnTo>
                    <a:pt x="11" y="38"/>
                  </a:lnTo>
                  <a:lnTo>
                    <a:pt x="5" y="2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0" name="Freeform 113"/>
            <p:cNvSpPr>
              <a:spLocks/>
            </p:cNvSpPr>
            <p:nvPr/>
          </p:nvSpPr>
          <p:spPr bwMode="auto">
            <a:xfrm flipH="1">
              <a:off x="3898" y="2300"/>
              <a:ext cx="17" cy="10"/>
            </a:xfrm>
            <a:custGeom>
              <a:avLst/>
              <a:gdLst>
                <a:gd name="T0" fmla="*/ 0 w 50"/>
                <a:gd name="T1" fmla="*/ 0 h 32"/>
                <a:gd name="T2" fmla="*/ 0 w 50"/>
                <a:gd name="T3" fmla="*/ 0 h 32"/>
                <a:gd name="T4" fmla="*/ 0 w 50"/>
                <a:gd name="T5" fmla="*/ 0 h 32"/>
                <a:gd name="T6" fmla="*/ 0 w 50"/>
                <a:gd name="T7" fmla="*/ 0 h 32"/>
                <a:gd name="T8" fmla="*/ 0 w 50"/>
                <a:gd name="T9" fmla="*/ 0 h 32"/>
                <a:gd name="T10" fmla="*/ 0 w 50"/>
                <a:gd name="T11" fmla="*/ 0 h 32"/>
                <a:gd name="T12" fmla="*/ 0 w 50"/>
                <a:gd name="T13" fmla="*/ 0 h 32"/>
                <a:gd name="T14" fmla="*/ 0 w 50"/>
                <a:gd name="T15" fmla="*/ 0 h 32"/>
                <a:gd name="T16" fmla="*/ 0 w 50"/>
                <a:gd name="T17" fmla="*/ 0 h 32"/>
                <a:gd name="T18" fmla="*/ 0 w 50"/>
                <a:gd name="T19" fmla="*/ 0 h 32"/>
                <a:gd name="T20" fmla="*/ 0 w 50"/>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 h="32">
                  <a:moveTo>
                    <a:pt x="50" y="0"/>
                  </a:moveTo>
                  <a:lnTo>
                    <a:pt x="39" y="18"/>
                  </a:lnTo>
                  <a:lnTo>
                    <a:pt x="41" y="23"/>
                  </a:lnTo>
                  <a:lnTo>
                    <a:pt x="41" y="26"/>
                  </a:lnTo>
                  <a:lnTo>
                    <a:pt x="44" y="32"/>
                  </a:lnTo>
                  <a:lnTo>
                    <a:pt x="37" y="22"/>
                  </a:lnTo>
                  <a:lnTo>
                    <a:pt x="28" y="22"/>
                  </a:lnTo>
                  <a:lnTo>
                    <a:pt x="17" y="18"/>
                  </a:lnTo>
                  <a:lnTo>
                    <a:pt x="0" y="17"/>
                  </a:lnTo>
                  <a:lnTo>
                    <a:pt x="17" y="6"/>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1" name="Freeform 114"/>
            <p:cNvSpPr>
              <a:spLocks/>
            </p:cNvSpPr>
            <p:nvPr/>
          </p:nvSpPr>
          <p:spPr bwMode="auto">
            <a:xfrm flipH="1">
              <a:off x="3893" y="2283"/>
              <a:ext cx="30" cy="10"/>
            </a:xfrm>
            <a:custGeom>
              <a:avLst/>
              <a:gdLst>
                <a:gd name="T0" fmla="*/ 0 w 86"/>
                <a:gd name="T1" fmla="*/ 0 h 31"/>
                <a:gd name="T2" fmla="*/ 0 w 86"/>
                <a:gd name="T3" fmla="*/ 0 h 31"/>
                <a:gd name="T4" fmla="*/ 0 w 86"/>
                <a:gd name="T5" fmla="*/ 0 h 31"/>
                <a:gd name="T6" fmla="*/ 0 w 86"/>
                <a:gd name="T7" fmla="*/ 0 h 31"/>
                <a:gd name="T8" fmla="*/ 0 w 86"/>
                <a:gd name="T9" fmla="*/ 0 h 31"/>
                <a:gd name="T10" fmla="*/ 0 w 86"/>
                <a:gd name="T11" fmla="*/ 0 h 31"/>
                <a:gd name="T12" fmla="*/ 0 w 86"/>
                <a:gd name="T13" fmla="*/ 0 h 31"/>
                <a:gd name="T14" fmla="*/ 0 w 86"/>
                <a:gd name="T15" fmla="*/ 0 h 31"/>
                <a:gd name="T16" fmla="*/ 0 w 86"/>
                <a:gd name="T17" fmla="*/ 0 h 31"/>
                <a:gd name="T18" fmla="*/ 0 w 86"/>
                <a:gd name="T19" fmla="*/ 0 h 31"/>
                <a:gd name="T20" fmla="*/ 0 w 86"/>
                <a:gd name="T21" fmla="*/ 0 h 31"/>
                <a:gd name="T22" fmla="*/ 0 w 86"/>
                <a:gd name="T23" fmla="*/ 0 h 31"/>
                <a:gd name="T24" fmla="*/ 0 w 86"/>
                <a:gd name="T25" fmla="*/ 0 h 31"/>
                <a:gd name="T26" fmla="*/ 0 w 86"/>
                <a:gd name="T27" fmla="*/ 0 h 31"/>
                <a:gd name="T28" fmla="*/ 0 w 8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6" h="31">
                  <a:moveTo>
                    <a:pt x="86" y="15"/>
                  </a:moveTo>
                  <a:lnTo>
                    <a:pt x="82" y="27"/>
                  </a:lnTo>
                  <a:lnTo>
                    <a:pt x="73" y="31"/>
                  </a:lnTo>
                  <a:lnTo>
                    <a:pt x="59" y="22"/>
                  </a:lnTo>
                  <a:lnTo>
                    <a:pt x="42" y="15"/>
                  </a:lnTo>
                  <a:lnTo>
                    <a:pt x="14" y="15"/>
                  </a:lnTo>
                  <a:lnTo>
                    <a:pt x="0" y="16"/>
                  </a:lnTo>
                  <a:lnTo>
                    <a:pt x="22" y="8"/>
                  </a:lnTo>
                  <a:lnTo>
                    <a:pt x="37" y="4"/>
                  </a:lnTo>
                  <a:lnTo>
                    <a:pt x="35" y="0"/>
                  </a:lnTo>
                  <a:lnTo>
                    <a:pt x="50" y="6"/>
                  </a:lnTo>
                  <a:lnTo>
                    <a:pt x="48" y="2"/>
                  </a:lnTo>
                  <a:lnTo>
                    <a:pt x="60" y="8"/>
                  </a:lnTo>
                  <a:lnTo>
                    <a:pt x="71" y="8"/>
                  </a:lnTo>
                  <a:lnTo>
                    <a:pt x="86"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2" name="Freeform 115"/>
            <p:cNvSpPr>
              <a:spLocks/>
            </p:cNvSpPr>
            <p:nvPr/>
          </p:nvSpPr>
          <p:spPr bwMode="auto">
            <a:xfrm flipH="1">
              <a:off x="3963" y="2298"/>
              <a:ext cx="17" cy="34"/>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w 49"/>
                <a:gd name="T21" fmla="*/ 0 h 101"/>
                <a:gd name="T22" fmla="*/ 0 w 49"/>
                <a:gd name="T23" fmla="*/ 0 h 101"/>
                <a:gd name="T24" fmla="*/ 0 w 49"/>
                <a:gd name="T25" fmla="*/ 0 h 101"/>
                <a:gd name="T26" fmla="*/ 0 w 49"/>
                <a:gd name="T27" fmla="*/ 0 h 101"/>
                <a:gd name="T28" fmla="*/ 0 w 49"/>
                <a:gd name="T29" fmla="*/ 0 h 101"/>
                <a:gd name="T30" fmla="*/ 0 w 49"/>
                <a:gd name="T31" fmla="*/ 0 h 101"/>
                <a:gd name="T32" fmla="*/ 0 w 49"/>
                <a:gd name="T33" fmla="*/ 0 h 101"/>
                <a:gd name="T34" fmla="*/ 0 w 49"/>
                <a:gd name="T35" fmla="*/ 0 h 101"/>
                <a:gd name="T36" fmla="*/ 0 w 49"/>
                <a:gd name="T37" fmla="*/ 0 h 101"/>
                <a:gd name="T38" fmla="*/ 0 w 49"/>
                <a:gd name="T39" fmla="*/ 0 h 101"/>
                <a:gd name="T40" fmla="*/ 0 w 49"/>
                <a:gd name="T41" fmla="*/ 0 h 101"/>
                <a:gd name="T42" fmla="*/ 0 w 49"/>
                <a:gd name="T43" fmla="*/ 0 h 101"/>
                <a:gd name="T44" fmla="*/ 0 w 49"/>
                <a:gd name="T45" fmla="*/ 0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 h="101">
                  <a:moveTo>
                    <a:pt x="49" y="19"/>
                  </a:moveTo>
                  <a:lnTo>
                    <a:pt x="34" y="7"/>
                  </a:lnTo>
                  <a:lnTo>
                    <a:pt x="16" y="10"/>
                  </a:lnTo>
                  <a:lnTo>
                    <a:pt x="7" y="27"/>
                  </a:lnTo>
                  <a:lnTo>
                    <a:pt x="5" y="50"/>
                  </a:lnTo>
                  <a:lnTo>
                    <a:pt x="7" y="68"/>
                  </a:lnTo>
                  <a:lnTo>
                    <a:pt x="13" y="82"/>
                  </a:lnTo>
                  <a:lnTo>
                    <a:pt x="21" y="59"/>
                  </a:lnTo>
                  <a:lnTo>
                    <a:pt x="30" y="47"/>
                  </a:lnTo>
                  <a:lnTo>
                    <a:pt x="46" y="38"/>
                  </a:lnTo>
                  <a:lnTo>
                    <a:pt x="33" y="56"/>
                  </a:lnTo>
                  <a:lnTo>
                    <a:pt x="19" y="72"/>
                  </a:lnTo>
                  <a:lnTo>
                    <a:pt x="18" y="86"/>
                  </a:lnTo>
                  <a:lnTo>
                    <a:pt x="24" y="99"/>
                  </a:lnTo>
                  <a:lnTo>
                    <a:pt x="32" y="101"/>
                  </a:lnTo>
                  <a:lnTo>
                    <a:pt x="12" y="96"/>
                  </a:lnTo>
                  <a:lnTo>
                    <a:pt x="1" y="75"/>
                  </a:lnTo>
                  <a:lnTo>
                    <a:pt x="0" y="47"/>
                  </a:lnTo>
                  <a:lnTo>
                    <a:pt x="1" y="22"/>
                  </a:lnTo>
                  <a:lnTo>
                    <a:pt x="13" y="5"/>
                  </a:lnTo>
                  <a:lnTo>
                    <a:pt x="28" y="0"/>
                  </a:lnTo>
                  <a:lnTo>
                    <a:pt x="42" y="3"/>
                  </a:lnTo>
                  <a:lnTo>
                    <a:pt x="49" y="1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3" name="Freeform 116"/>
            <p:cNvSpPr>
              <a:spLocks/>
            </p:cNvSpPr>
            <p:nvPr/>
          </p:nvSpPr>
          <p:spPr bwMode="auto">
            <a:xfrm flipH="1">
              <a:off x="3958" y="2293"/>
              <a:ext cx="27" cy="46"/>
            </a:xfrm>
            <a:custGeom>
              <a:avLst/>
              <a:gdLst>
                <a:gd name="T0" fmla="*/ 0 w 82"/>
                <a:gd name="T1" fmla="*/ 0 h 137"/>
                <a:gd name="T2" fmla="*/ 0 w 82"/>
                <a:gd name="T3" fmla="*/ 0 h 137"/>
                <a:gd name="T4" fmla="*/ 0 w 82"/>
                <a:gd name="T5" fmla="*/ 0 h 137"/>
                <a:gd name="T6" fmla="*/ 0 w 82"/>
                <a:gd name="T7" fmla="*/ 0 h 137"/>
                <a:gd name="T8" fmla="*/ 0 w 82"/>
                <a:gd name="T9" fmla="*/ 0 h 137"/>
                <a:gd name="T10" fmla="*/ 0 w 82"/>
                <a:gd name="T11" fmla="*/ 0 h 137"/>
                <a:gd name="T12" fmla="*/ 0 w 82"/>
                <a:gd name="T13" fmla="*/ 0 h 137"/>
                <a:gd name="T14" fmla="*/ 0 w 82"/>
                <a:gd name="T15" fmla="*/ 0 h 137"/>
                <a:gd name="T16" fmla="*/ 0 w 82"/>
                <a:gd name="T17" fmla="*/ 0 h 137"/>
                <a:gd name="T18" fmla="*/ 0 w 82"/>
                <a:gd name="T19" fmla="*/ 0 h 137"/>
                <a:gd name="T20" fmla="*/ 0 w 82"/>
                <a:gd name="T21" fmla="*/ 0 h 137"/>
                <a:gd name="T22" fmla="*/ 0 w 82"/>
                <a:gd name="T23" fmla="*/ 0 h 137"/>
                <a:gd name="T24" fmla="*/ 0 w 82"/>
                <a:gd name="T25" fmla="*/ 0 h 137"/>
                <a:gd name="T26" fmla="*/ 0 w 82"/>
                <a:gd name="T27" fmla="*/ 0 h 137"/>
                <a:gd name="T28" fmla="*/ 0 w 82"/>
                <a:gd name="T29" fmla="*/ 0 h 137"/>
                <a:gd name="T30" fmla="*/ 0 w 82"/>
                <a:gd name="T31" fmla="*/ 0 h 137"/>
                <a:gd name="T32" fmla="*/ 0 w 82"/>
                <a:gd name="T33" fmla="*/ 0 h 137"/>
                <a:gd name="T34" fmla="*/ 0 w 82"/>
                <a:gd name="T35" fmla="*/ 0 h 137"/>
                <a:gd name="T36" fmla="*/ 0 w 82"/>
                <a:gd name="T37" fmla="*/ 0 h 137"/>
                <a:gd name="T38" fmla="*/ 0 w 82"/>
                <a:gd name="T39" fmla="*/ 0 h 137"/>
                <a:gd name="T40" fmla="*/ 0 w 82"/>
                <a:gd name="T41" fmla="*/ 0 h 137"/>
                <a:gd name="T42" fmla="*/ 0 w 82"/>
                <a:gd name="T43" fmla="*/ 0 h 137"/>
                <a:gd name="T44" fmla="*/ 0 w 82"/>
                <a:gd name="T45" fmla="*/ 0 h 137"/>
                <a:gd name="T46" fmla="*/ 0 w 82"/>
                <a:gd name="T47" fmla="*/ 0 h 137"/>
                <a:gd name="T48" fmla="*/ 0 w 82"/>
                <a:gd name="T49" fmla="*/ 0 h 137"/>
                <a:gd name="T50" fmla="*/ 0 w 82"/>
                <a:gd name="T51" fmla="*/ 0 h 137"/>
                <a:gd name="T52" fmla="*/ 0 w 82"/>
                <a:gd name="T53" fmla="*/ 0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2" h="137">
                  <a:moveTo>
                    <a:pt x="82" y="33"/>
                  </a:moveTo>
                  <a:lnTo>
                    <a:pt x="68" y="11"/>
                  </a:lnTo>
                  <a:lnTo>
                    <a:pt x="48" y="6"/>
                  </a:lnTo>
                  <a:lnTo>
                    <a:pt x="22" y="10"/>
                  </a:lnTo>
                  <a:lnTo>
                    <a:pt x="12" y="22"/>
                  </a:lnTo>
                  <a:lnTo>
                    <a:pt x="6" y="43"/>
                  </a:lnTo>
                  <a:lnTo>
                    <a:pt x="6" y="59"/>
                  </a:lnTo>
                  <a:lnTo>
                    <a:pt x="10" y="70"/>
                  </a:lnTo>
                  <a:lnTo>
                    <a:pt x="10" y="88"/>
                  </a:lnTo>
                  <a:lnTo>
                    <a:pt x="13" y="107"/>
                  </a:lnTo>
                  <a:lnTo>
                    <a:pt x="31" y="127"/>
                  </a:lnTo>
                  <a:lnTo>
                    <a:pt x="42" y="127"/>
                  </a:lnTo>
                  <a:lnTo>
                    <a:pt x="56" y="127"/>
                  </a:lnTo>
                  <a:lnTo>
                    <a:pt x="56" y="129"/>
                  </a:lnTo>
                  <a:lnTo>
                    <a:pt x="46" y="137"/>
                  </a:lnTo>
                  <a:lnTo>
                    <a:pt x="33" y="135"/>
                  </a:lnTo>
                  <a:lnTo>
                    <a:pt x="18" y="129"/>
                  </a:lnTo>
                  <a:lnTo>
                    <a:pt x="5" y="108"/>
                  </a:lnTo>
                  <a:lnTo>
                    <a:pt x="4" y="76"/>
                  </a:lnTo>
                  <a:lnTo>
                    <a:pt x="0" y="55"/>
                  </a:lnTo>
                  <a:lnTo>
                    <a:pt x="0" y="36"/>
                  </a:lnTo>
                  <a:lnTo>
                    <a:pt x="8" y="20"/>
                  </a:lnTo>
                  <a:lnTo>
                    <a:pt x="16" y="6"/>
                  </a:lnTo>
                  <a:lnTo>
                    <a:pt x="38" y="0"/>
                  </a:lnTo>
                  <a:lnTo>
                    <a:pt x="68" y="4"/>
                  </a:lnTo>
                  <a:lnTo>
                    <a:pt x="80" y="11"/>
                  </a:lnTo>
                  <a:lnTo>
                    <a:pt x="82"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4" name="Freeform 117"/>
            <p:cNvSpPr>
              <a:spLocks/>
            </p:cNvSpPr>
            <p:nvPr/>
          </p:nvSpPr>
          <p:spPr bwMode="auto">
            <a:xfrm flipH="1">
              <a:off x="3943" y="2344"/>
              <a:ext cx="25" cy="39"/>
            </a:xfrm>
            <a:custGeom>
              <a:avLst/>
              <a:gdLst>
                <a:gd name="T0" fmla="*/ 0 w 74"/>
                <a:gd name="T1" fmla="*/ 0 h 115"/>
                <a:gd name="T2" fmla="*/ 0 w 74"/>
                <a:gd name="T3" fmla="*/ 0 h 115"/>
                <a:gd name="T4" fmla="*/ 0 w 74"/>
                <a:gd name="T5" fmla="*/ 0 h 115"/>
                <a:gd name="T6" fmla="*/ 0 w 74"/>
                <a:gd name="T7" fmla="*/ 0 h 115"/>
                <a:gd name="T8" fmla="*/ 0 w 74"/>
                <a:gd name="T9" fmla="*/ 0 h 115"/>
                <a:gd name="T10" fmla="*/ 0 w 74"/>
                <a:gd name="T11" fmla="*/ 0 h 115"/>
                <a:gd name="T12" fmla="*/ 0 w 74"/>
                <a:gd name="T13" fmla="*/ 0 h 115"/>
                <a:gd name="T14" fmla="*/ 0 w 74"/>
                <a:gd name="T15" fmla="*/ 0 h 115"/>
                <a:gd name="T16" fmla="*/ 0 w 74"/>
                <a:gd name="T17" fmla="*/ 0 h 115"/>
                <a:gd name="T18" fmla="*/ 0 w 7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15">
                  <a:moveTo>
                    <a:pt x="0" y="0"/>
                  </a:moveTo>
                  <a:lnTo>
                    <a:pt x="9" y="25"/>
                  </a:lnTo>
                  <a:lnTo>
                    <a:pt x="24" y="51"/>
                  </a:lnTo>
                  <a:lnTo>
                    <a:pt x="41" y="75"/>
                  </a:lnTo>
                  <a:lnTo>
                    <a:pt x="63" y="105"/>
                  </a:lnTo>
                  <a:lnTo>
                    <a:pt x="74" y="115"/>
                  </a:lnTo>
                  <a:lnTo>
                    <a:pt x="49" y="101"/>
                  </a:lnTo>
                  <a:lnTo>
                    <a:pt x="30" y="74"/>
                  </a:lnTo>
                  <a:lnTo>
                    <a:pt x="11"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5" name="Freeform 118"/>
            <p:cNvSpPr>
              <a:spLocks/>
            </p:cNvSpPr>
            <p:nvPr/>
          </p:nvSpPr>
          <p:spPr bwMode="auto">
            <a:xfrm flipH="1">
              <a:off x="3898" y="2208"/>
              <a:ext cx="152" cy="151"/>
            </a:xfrm>
            <a:custGeom>
              <a:avLst/>
              <a:gdLst>
                <a:gd name="T0" fmla="*/ 0 w 427"/>
                <a:gd name="T1" fmla="*/ 0 h 431"/>
                <a:gd name="T2" fmla="*/ 0 w 427"/>
                <a:gd name="T3" fmla="*/ 0 h 431"/>
                <a:gd name="T4" fmla="*/ 0 w 427"/>
                <a:gd name="T5" fmla="*/ 0 h 431"/>
                <a:gd name="T6" fmla="*/ 0 w 427"/>
                <a:gd name="T7" fmla="*/ 0 h 431"/>
                <a:gd name="T8" fmla="*/ 0 w 427"/>
                <a:gd name="T9" fmla="*/ 0 h 431"/>
                <a:gd name="T10" fmla="*/ 0 w 427"/>
                <a:gd name="T11" fmla="*/ 0 h 431"/>
                <a:gd name="T12" fmla="*/ 0 w 427"/>
                <a:gd name="T13" fmla="*/ 0 h 431"/>
                <a:gd name="T14" fmla="*/ 0 w 427"/>
                <a:gd name="T15" fmla="*/ 0 h 431"/>
                <a:gd name="T16" fmla="*/ 0 w 427"/>
                <a:gd name="T17" fmla="*/ 0 h 431"/>
                <a:gd name="T18" fmla="*/ 0 w 427"/>
                <a:gd name="T19" fmla="*/ 0 h 431"/>
                <a:gd name="T20" fmla="*/ 0 w 427"/>
                <a:gd name="T21" fmla="*/ 0 h 431"/>
                <a:gd name="T22" fmla="*/ 0 w 427"/>
                <a:gd name="T23" fmla="*/ 0 h 431"/>
                <a:gd name="T24" fmla="*/ 0 w 427"/>
                <a:gd name="T25" fmla="*/ 0 h 431"/>
                <a:gd name="T26" fmla="*/ 0 w 427"/>
                <a:gd name="T27" fmla="*/ 0 h 431"/>
                <a:gd name="T28" fmla="*/ 0 w 427"/>
                <a:gd name="T29" fmla="*/ 0 h 431"/>
                <a:gd name="T30" fmla="*/ 0 w 427"/>
                <a:gd name="T31" fmla="*/ 0 h 431"/>
                <a:gd name="T32" fmla="*/ 0 w 427"/>
                <a:gd name="T33" fmla="*/ 0 h 431"/>
                <a:gd name="T34" fmla="*/ 0 w 427"/>
                <a:gd name="T35" fmla="*/ 0 h 431"/>
                <a:gd name="T36" fmla="*/ 0 w 427"/>
                <a:gd name="T37" fmla="*/ 0 h 431"/>
                <a:gd name="T38" fmla="*/ 0 w 427"/>
                <a:gd name="T39" fmla="*/ 0 h 431"/>
                <a:gd name="T40" fmla="*/ 0 w 427"/>
                <a:gd name="T41" fmla="*/ 0 h 431"/>
                <a:gd name="T42" fmla="*/ 0 w 427"/>
                <a:gd name="T43" fmla="*/ 0 h 431"/>
                <a:gd name="T44" fmla="*/ 0 w 427"/>
                <a:gd name="T45" fmla="*/ 0 h 431"/>
                <a:gd name="T46" fmla="*/ 0 w 427"/>
                <a:gd name="T47" fmla="*/ 0 h 431"/>
                <a:gd name="T48" fmla="*/ 0 w 427"/>
                <a:gd name="T49" fmla="*/ 0 h 431"/>
                <a:gd name="T50" fmla="*/ 0 w 427"/>
                <a:gd name="T51" fmla="*/ 0 h 431"/>
                <a:gd name="T52" fmla="*/ 0 w 427"/>
                <a:gd name="T53" fmla="*/ 0 h 431"/>
                <a:gd name="T54" fmla="*/ 0 w 427"/>
                <a:gd name="T55" fmla="*/ 0 h 431"/>
                <a:gd name="T56" fmla="*/ 0 w 427"/>
                <a:gd name="T57" fmla="*/ 0 h 431"/>
                <a:gd name="T58" fmla="*/ 0 w 427"/>
                <a:gd name="T59" fmla="*/ 0 h 431"/>
                <a:gd name="T60" fmla="*/ 0 w 427"/>
                <a:gd name="T61" fmla="*/ 0 h 431"/>
                <a:gd name="T62" fmla="*/ 0 w 427"/>
                <a:gd name="T63" fmla="*/ 0 h 431"/>
                <a:gd name="T64" fmla="*/ 0 w 427"/>
                <a:gd name="T65" fmla="*/ 0 h 431"/>
                <a:gd name="T66" fmla="*/ 0 w 427"/>
                <a:gd name="T67" fmla="*/ 0 h 431"/>
                <a:gd name="T68" fmla="*/ 0 w 427"/>
                <a:gd name="T69" fmla="*/ 0 h 431"/>
                <a:gd name="T70" fmla="*/ 0 w 427"/>
                <a:gd name="T71" fmla="*/ 0 h 431"/>
                <a:gd name="T72" fmla="*/ 0 w 427"/>
                <a:gd name="T73" fmla="*/ 0 h 431"/>
                <a:gd name="T74" fmla="*/ 0 w 427"/>
                <a:gd name="T75" fmla="*/ 0 h 4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7" h="431">
                  <a:moveTo>
                    <a:pt x="393" y="124"/>
                  </a:moveTo>
                  <a:lnTo>
                    <a:pt x="328" y="114"/>
                  </a:lnTo>
                  <a:lnTo>
                    <a:pt x="285" y="120"/>
                  </a:lnTo>
                  <a:lnTo>
                    <a:pt x="259" y="150"/>
                  </a:lnTo>
                  <a:lnTo>
                    <a:pt x="275" y="187"/>
                  </a:lnTo>
                  <a:lnTo>
                    <a:pt x="295" y="201"/>
                  </a:lnTo>
                  <a:lnTo>
                    <a:pt x="301" y="235"/>
                  </a:lnTo>
                  <a:lnTo>
                    <a:pt x="289" y="258"/>
                  </a:lnTo>
                  <a:lnTo>
                    <a:pt x="299" y="292"/>
                  </a:lnTo>
                  <a:lnTo>
                    <a:pt x="273" y="292"/>
                  </a:lnTo>
                  <a:lnTo>
                    <a:pt x="266" y="253"/>
                  </a:lnTo>
                  <a:lnTo>
                    <a:pt x="249" y="235"/>
                  </a:lnTo>
                  <a:lnTo>
                    <a:pt x="217" y="235"/>
                  </a:lnTo>
                  <a:lnTo>
                    <a:pt x="186" y="244"/>
                  </a:lnTo>
                  <a:lnTo>
                    <a:pt x="176" y="270"/>
                  </a:lnTo>
                  <a:lnTo>
                    <a:pt x="172" y="306"/>
                  </a:lnTo>
                  <a:lnTo>
                    <a:pt x="176" y="332"/>
                  </a:lnTo>
                  <a:lnTo>
                    <a:pt x="176" y="351"/>
                  </a:lnTo>
                  <a:lnTo>
                    <a:pt x="174" y="374"/>
                  </a:lnTo>
                  <a:lnTo>
                    <a:pt x="154" y="394"/>
                  </a:lnTo>
                  <a:lnTo>
                    <a:pt x="139" y="406"/>
                  </a:lnTo>
                  <a:lnTo>
                    <a:pt x="103" y="431"/>
                  </a:lnTo>
                  <a:lnTo>
                    <a:pt x="33" y="358"/>
                  </a:lnTo>
                  <a:lnTo>
                    <a:pt x="12" y="300"/>
                  </a:lnTo>
                  <a:lnTo>
                    <a:pt x="4" y="206"/>
                  </a:lnTo>
                  <a:lnTo>
                    <a:pt x="0" y="138"/>
                  </a:lnTo>
                  <a:lnTo>
                    <a:pt x="8" y="74"/>
                  </a:lnTo>
                  <a:lnTo>
                    <a:pt x="27" y="38"/>
                  </a:lnTo>
                  <a:lnTo>
                    <a:pt x="69" y="13"/>
                  </a:lnTo>
                  <a:lnTo>
                    <a:pt x="108" y="6"/>
                  </a:lnTo>
                  <a:lnTo>
                    <a:pt x="182" y="0"/>
                  </a:lnTo>
                  <a:lnTo>
                    <a:pt x="255" y="4"/>
                  </a:lnTo>
                  <a:lnTo>
                    <a:pt x="345" y="19"/>
                  </a:lnTo>
                  <a:lnTo>
                    <a:pt x="386" y="40"/>
                  </a:lnTo>
                  <a:lnTo>
                    <a:pt x="406" y="60"/>
                  </a:lnTo>
                  <a:lnTo>
                    <a:pt x="427" y="91"/>
                  </a:lnTo>
                  <a:lnTo>
                    <a:pt x="423" y="107"/>
                  </a:lnTo>
                  <a:lnTo>
                    <a:pt x="393" y="1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6" name="Freeform 119"/>
            <p:cNvSpPr>
              <a:spLocks/>
            </p:cNvSpPr>
            <p:nvPr/>
          </p:nvSpPr>
          <p:spPr bwMode="auto">
            <a:xfrm flipH="1">
              <a:off x="3903" y="2210"/>
              <a:ext cx="145" cy="144"/>
            </a:xfrm>
            <a:custGeom>
              <a:avLst/>
              <a:gdLst>
                <a:gd name="T0" fmla="*/ 0 w 405"/>
                <a:gd name="T1" fmla="*/ 0 h 413"/>
                <a:gd name="T2" fmla="*/ 0 w 405"/>
                <a:gd name="T3" fmla="*/ 0 h 413"/>
                <a:gd name="T4" fmla="*/ 0 w 405"/>
                <a:gd name="T5" fmla="*/ 0 h 413"/>
                <a:gd name="T6" fmla="*/ 0 w 405"/>
                <a:gd name="T7" fmla="*/ 0 h 413"/>
                <a:gd name="T8" fmla="*/ 0 w 405"/>
                <a:gd name="T9" fmla="*/ 0 h 413"/>
                <a:gd name="T10" fmla="*/ 0 w 405"/>
                <a:gd name="T11" fmla="*/ 0 h 413"/>
                <a:gd name="T12" fmla="*/ 0 w 405"/>
                <a:gd name="T13" fmla="*/ 0 h 413"/>
                <a:gd name="T14" fmla="*/ 0 w 405"/>
                <a:gd name="T15" fmla="*/ 0 h 413"/>
                <a:gd name="T16" fmla="*/ 0 w 405"/>
                <a:gd name="T17" fmla="*/ 0 h 413"/>
                <a:gd name="T18" fmla="*/ 0 w 405"/>
                <a:gd name="T19" fmla="*/ 0 h 413"/>
                <a:gd name="T20" fmla="*/ 0 w 405"/>
                <a:gd name="T21" fmla="*/ 0 h 413"/>
                <a:gd name="T22" fmla="*/ 0 w 405"/>
                <a:gd name="T23" fmla="*/ 0 h 413"/>
                <a:gd name="T24" fmla="*/ 0 w 405"/>
                <a:gd name="T25" fmla="*/ 0 h 413"/>
                <a:gd name="T26" fmla="*/ 0 w 405"/>
                <a:gd name="T27" fmla="*/ 0 h 413"/>
                <a:gd name="T28" fmla="*/ 0 w 405"/>
                <a:gd name="T29" fmla="*/ 0 h 413"/>
                <a:gd name="T30" fmla="*/ 0 w 405"/>
                <a:gd name="T31" fmla="*/ 0 h 413"/>
                <a:gd name="T32" fmla="*/ 0 w 405"/>
                <a:gd name="T33" fmla="*/ 0 h 413"/>
                <a:gd name="T34" fmla="*/ 0 w 405"/>
                <a:gd name="T35" fmla="*/ 0 h 413"/>
                <a:gd name="T36" fmla="*/ 0 w 405"/>
                <a:gd name="T37" fmla="*/ 0 h 413"/>
                <a:gd name="T38" fmla="*/ 0 w 405"/>
                <a:gd name="T39" fmla="*/ 0 h 413"/>
                <a:gd name="T40" fmla="*/ 0 w 405"/>
                <a:gd name="T41" fmla="*/ 0 h 413"/>
                <a:gd name="T42" fmla="*/ 0 w 405"/>
                <a:gd name="T43" fmla="*/ 0 h 413"/>
                <a:gd name="T44" fmla="*/ 0 w 405"/>
                <a:gd name="T45" fmla="*/ 0 h 413"/>
                <a:gd name="T46" fmla="*/ 0 w 405"/>
                <a:gd name="T47" fmla="*/ 0 h 413"/>
                <a:gd name="T48" fmla="*/ 0 w 405"/>
                <a:gd name="T49" fmla="*/ 0 h 413"/>
                <a:gd name="T50" fmla="*/ 0 w 405"/>
                <a:gd name="T51" fmla="*/ 0 h 413"/>
                <a:gd name="T52" fmla="*/ 0 w 405"/>
                <a:gd name="T53" fmla="*/ 0 h 413"/>
                <a:gd name="T54" fmla="*/ 0 w 405"/>
                <a:gd name="T55" fmla="*/ 0 h 413"/>
                <a:gd name="T56" fmla="*/ 0 w 405"/>
                <a:gd name="T57" fmla="*/ 0 h 413"/>
                <a:gd name="T58" fmla="*/ 0 w 405"/>
                <a:gd name="T59" fmla="*/ 0 h 413"/>
                <a:gd name="T60" fmla="*/ 0 w 405"/>
                <a:gd name="T61" fmla="*/ 0 h 413"/>
                <a:gd name="T62" fmla="*/ 0 w 405"/>
                <a:gd name="T63" fmla="*/ 0 h 413"/>
                <a:gd name="T64" fmla="*/ 0 w 405"/>
                <a:gd name="T65" fmla="*/ 0 h 413"/>
                <a:gd name="T66" fmla="*/ 0 w 405"/>
                <a:gd name="T67" fmla="*/ 0 h 413"/>
                <a:gd name="T68" fmla="*/ 0 w 405"/>
                <a:gd name="T69" fmla="*/ 0 h 413"/>
                <a:gd name="T70" fmla="*/ 0 w 405"/>
                <a:gd name="T71" fmla="*/ 0 h 413"/>
                <a:gd name="T72" fmla="*/ 0 w 405"/>
                <a:gd name="T73" fmla="*/ 0 h 413"/>
                <a:gd name="T74" fmla="*/ 0 w 405"/>
                <a:gd name="T75" fmla="*/ 0 h 413"/>
                <a:gd name="T76" fmla="*/ 0 w 405"/>
                <a:gd name="T77" fmla="*/ 0 h 413"/>
                <a:gd name="T78" fmla="*/ 0 w 405"/>
                <a:gd name="T79" fmla="*/ 0 h 413"/>
                <a:gd name="T80" fmla="*/ 0 w 405"/>
                <a:gd name="T81" fmla="*/ 0 h 413"/>
                <a:gd name="T82" fmla="*/ 0 w 405"/>
                <a:gd name="T83" fmla="*/ 0 h 413"/>
                <a:gd name="T84" fmla="*/ 0 w 405"/>
                <a:gd name="T85" fmla="*/ 0 h 413"/>
                <a:gd name="T86" fmla="*/ 0 w 405"/>
                <a:gd name="T87" fmla="*/ 0 h 4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5" h="413">
                  <a:moveTo>
                    <a:pt x="338" y="26"/>
                  </a:moveTo>
                  <a:lnTo>
                    <a:pt x="373" y="40"/>
                  </a:lnTo>
                  <a:lnTo>
                    <a:pt x="389" y="63"/>
                  </a:lnTo>
                  <a:lnTo>
                    <a:pt x="398" y="77"/>
                  </a:lnTo>
                  <a:lnTo>
                    <a:pt x="405" y="88"/>
                  </a:lnTo>
                  <a:lnTo>
                    <a:pt x="396" y="97"/>
                  </a:lnTo>
                  <a:lnTo>
                    <a:pt x="379" y="108"/>
                  </a:lnTo>
                  <a:lnTo>
                    <a:pt x="335" y="101"/>
                  </a:lnTo>
                  <a:lnTo>
                    <a:pt x="303" y="101"/>
                  </a:lnTo>
                  <a:lnTo>
                    <a:pt x="281" y="90"/>
                  </a:lnTo>
                  <a:lnTo>
                    <a:pt x="249" y="83"/>
                  </a:lnTo>
                  <a:lnTo>
                    <a:pt x="220" y="81"/>
                  </a:lnTo>
                  <a:lnTo>
                    <a:pt x="186" y="83"/>
                  </a:lnTo>
                  <a:lnTo>
                    <a:pt x="235" y="88"/>
                  </a:lnTo>
                  <a:lnTo>
                    <a:pt x="260" y="94"/>
                  </a:lnTo>
                  <a:lnTo>
                    <a:pt x="277" y="101"/>
                  </a:lnTo>
                  <a:lnTo>
                    <a:pt x="281" y="104"/>
                  </a:lnTo>
                  <a:lnTo>
                    <a:pt x="269" y="108"/>
                  </a:lnTo>
                  <a:lnTo>
                    <a:pt x="260" y="118"/>
                  </a:lnTo>
                  <a:lnTo>
                    <a:pt x="242" y="108"/>
                  </a:lnTo>
                  <a:lnTo>
                    <a:pt x="228" y="105"/>
                  </a:lnTo>
                  <a:lnTo>
                    <a:pt x="199" y="99"/>
                  </a:lnTo>
                  <a:lnTo>
                    <a:pt x="189" y="99"/>
                  </a:lnTo>
                  <a:lnTo>
                    <a:pt x="219" y="110"/>
                  </a:lnTo>
                  <a:lnTo>
                    <a:pt x="240" y="120"/>
                  </a:lnTo>
                  <a:lnTo>
                    <a:pt x="253" y="128"/>
                  </a:lnTo>
                  <a:lnTo>
                    <a:pt x="242" y="138"/>
                  </a:lnTo>
                  <a:lnTo>
                    <a:pt x="219" y="130"/>
                  </a:lnTo>
                  <a:lnTo>
                    <a:pt x="199" y="126"/>
                  </a:lnTo>
                  <a:lnTo>
                    <a:pt x="235" y="144"/>
                  </a:lnTo>
                  <a:lnTo>
                    <a:pt x="247" y="153"/>
                  </a:lnTo>
                  <a:lnTo>
                    <a:pt x="251" y="170"/>
                  </a:lnTo>
                  <a:lnTo>
                    <a:pt x="258" y="179"/>
                  </a:lnTo>
                  <a:lnTo>
                    <a:pt x="235" y="168"/>
                  </a:lnTo>
                  <a:lnTo>
                    <a:pt x="215" y="165"/>
                  </a:lnTo>
                  <a:lnTo>
                    <a:pt x="182" y="163"/>
                  </a:lnTo>
                  <a:lnTo>
                    <a:pt x="231" y="177"/>
                  </a:lnTo>
                  <a:lnTo>
                    <a:pt x="261" y="189"/>
                  </a:lnTo>
                  <a:lnTo>
                    <a:pt x="281" y="200"/>
                  </a:lnTo>
                  <a:lnTo>
                    <a:pt x="283" y="215"/>
                  </a:lnTo>
                  <a:lnTo>
                    <a:pt x="260" y="204"/>
                  </a:lnTo>
                  <a:lnTo>
                    <a:pt x="226" y="193"/>
                  </a:lnTo>
                  <a:lnTo>
                    <a:pt x="211" y="193"/>
                  </a:lnTo>
                  <a:lnTo>
                    <a:pt x="247" y="205"/>
                  </a:lnTo>
                  <a:lnTo>
                    <a:pt x="275" y="217"/>
                  </a:lnTo>
                  <a:lnTo>
                    <a:pt x="285" y="227"/>
                  </a:lnTo>
                  <a:lnTo>
                    <a:pt x="281" y="238"/>
                  </a:lnTo>
                  <a:lnTo>
                    <a:pt x="260" y="229"/>
                  </a:lnTo>
                  <a:lnTo>
                    <a:pt x="239" y="221"/>
                  </a:lnTo>
                  <a:lnTo>
                    <a:pt x="197" y="219"/>
                  </a:lnTo>
                  <a:lnTo>
                    <a:pt x="180" y="221"/>
                  </a:lnTo>
                  <a:lnTo>
                    <a:pt x="141" y="223"/>
                  </a:lnTo>
                  <a:lnTo>
                    <a:pt x="95" y="217"/>
                  </a:lnTo>
                  <a:lnTo>
                    <a:pt x="122" y="227"/>
                  </a:lnTo>
                  <a:lnTo>
                    <a:pt x="170" y="236"/>
                  </a:lnTo>
                  <a:lnTo>
                    <a:pt x="161" y="252"/>
                  </a:lnTo>
                  <a:lnTo>
                    <a:pt x="125" y="244"/>
                  </a:lnTo>
                  <a:lnTo>
                    <a:pt x="93" y="232"/>
                  </a:lnTo>
                  <a:lnTo>
                    <a:pt x="70" y="221"/>
                  </a:lnTo>
                  <a:lnTo>
                    <a:pt x="112" y="252"/>
                  </a:lnTo>
                  <a:lnTo>
                    <a:pt x="139" y="260"/>
                  </a:lnTo>
                  <a:lnTo>
                    <a:pt x="161" y="267"/>
                  </a:lnTo>
                  <a:lnTo>
                    <a:pt x="159" y="285"/>
                  </a:lnTo>
                  <a:lnTo>
                    <a:pt x="125" y="279"/>
                  </a:lnTo>
                  <a:lnTo>
                    <a:pt x="101" y="271"/>
                  </a:lnTo>
                  <a:lnTo>
                    <a:pt x="116" y="283"/>
                  </a:lnTo>
                  <a:lnTo>
                    <a:pt x="144" y="290"/>
                  </a:lnTo>
                  <a:lnTo>
                    <a:pt x="159" y="292"/>
                  </a:lnTo>
                  <a:lnTo>
                    <a:pt x="159" y="328"/>
                  </a:lnTo>
                  <a:lnTo>
                    <a:pt x="127" y="315"/>
                  </a:lnTo>
                  <a:lnTo>
                    <a:pt x="103" y="306"/>
                  </a:lnTo>
                  <a:lnTo>
                    <a:pt x="129" y="326"/>
                  </a:lnTo>
                  <a:lnTo>
                    <a:pt x="162" y="340"/>
                  </a:lnTo>
                  <a:lnTo>
                    <a:pt x="161" y="356"/>
                  </a:lnTo>
                  <a:lnTo>
                    <a:pt x="142" y="376"/>
                  </a:lnTo>
                  <a:lnTo>
                    <a:pt x="125" y="354"/>
                  </a:lnTo>
                  <a:lnTo>
                    <a:pt x="103" y="328"/>
                  </a:lnTo>
                  <a:lnTo>
                    <a:pt x="89" y="303"/>
                  </a:lnTo>
                  <a:lnTo>
                    <a:pt x="103" y="342"/>
                  </a:lnTo>
                  <a:lnTo>
                    <a:pt x="116" y="356"/>
                  </a:lnTo>
                  <a:lnTo>
                    <a:pt x="139" y="385"/>
                  </a:lnTo>
                  <a:lnTo>
                    <a:pt x="122" y="404"/>
                  </a:lnTo>
                  <a:lnTo>
                    <a:pt x="97" y="381"/>
                  </a:lnTo>
                  <a:lnTo>
                    <a:pt x="79" y="354"/>
                  </a:lnTo>
                  <a:lnTo>
                    <a:pt x="61" y="326"/>
                  </a:lnTo>
                  <a:lnTo>
                    <a:pt x="77" y="368"/>
                  </a:lnTo>
                  <a:lnTo>
                    <a:pt x="93" y="386"/>
                  </a:lnTo>
                  <a:lnTo>
                    <a:pt x="108" y="406"/>
                  </a:lnTo>
                  <a:lnTo>
                    <a:pt x="95" y="413"/>
                  </a:lnTo>
                  <a:lnTo>
                    <a:pt x="61" y="385"/>
                  </a:lnTo>
                  <a:lnTo>
                    <a:pt x="30" y="340"/>
                  </a:lnTo>
                  <a:lnTo>
                    <a:pt x="19" y="306"/>
                  </a:lnTo>
                  <a:lnTo>
                    <a:pt x="10" y="247"/>
                  </a:lnTo>
                  <a:lnTo>
                    <a:pt x="6" y="204"/>
                  </a:lnTo>
                  <a:lnTo>
                    <a:pt x="0" y="153"/>
                  </a:lnTo>
                  <a:lnTo>
                    <a:pt x="35" y="163"/>
                  </a:lnTo>
                  <a:lnTo>
                    <a:pt x="72" y="177"/>
                  </a:lnTo>
                  <a:lnTo>
                    <a:pt x="129" y="191"/>
                  </a:lnTo>
                  <a:lnTo>
                    <a:pt x="79" y="170"/>
                  </a:lnTo>
                  <a:lnTo>
                    <a:pt x="59" y="159"/>
                  </a:lnTo>
                  <a:lnTo>
                    <a:pt x="23" y="146"/>
                  </a:lnTo>
                  <a:lnTo>
                    <a:pt x="4" y="142"/>
                  </a:lnTo>
                  <a:lnTo>
                    <a:pt x="4" y="116"/>
                  </a:lnTo>
                  <a:lnTo>
                    <a:pt x="8" y="83"/>
                  </a:lnTo>
                  <a:lnTo>
                    <a:pt x="54" y="90"/>
                  </a:lnTo>
                  <a:lnTo>
                    <a:pt x="84" y="99"/>
                  </a:lnTo>
                  <a:lnTo>
                    <a:pt x="120" y="116"/>
                  </a:lnTo>
                  <a:lnTo>
                    <a:pt x="87" y="90"/>
                  </a:lnTo>
                  <a:lnTo>
                    <a:pt x="48" y="79"/>
                  </a:lnTo>
                  <a:lnTo>
                    <a:pt x="10" y="70"/>
                  </a:lnTo>
                  <a:lnTo>
                    <a:pt x="19" y="44"/>
                  </a:lnTo>
                  <a:lnTo>
                    <a:pt x="30" y="28"/>
                  </a:lnTo>
                  <a:lnTo>
                    <a:pt x="65" y="18"/>
                  </a:lnTo>
                  <a:lnTo>
                    <a:pt x="99" y="26"/>
                  </a:lnTo>
                  <a:lnTo>
                    <a:pt x="129" y="48"/>
                  </a:lnTo>
                  <a:lnTo>
                    <a:pt x="108" y="23"/>
                  </a:lnTo>
                  <a:lnTo>
                    <a:pt x="77" y="9"/>
                  </a:lnTo>
                  <a:lnTo>
                    <a:pt x="112" y="4"/>
                  </a:lnTo>
                  <a:lnTo>
                    <a:pt x="139" y="2"/>
                  </a:lnTo>
                  <a:lnTo>
                    <a:pt x="176" y="7"/>
                  </a:lnTo>
                  <a:lnTo>
                    <a:pt x="202" y="25"/>
                  </a:lnTo>
                  <a:lnTo>
                    <a:pt x="242" y="32"/>
                  </a:lnTo>
                  <a:lnTo>
                    <a:pt x="215" y="21"/>
                  </a:lnTo>
                  <a:lnTo>
                    <a:pt x="195" y="7"/>
                  </a:lnTo>
                  <a:lnTo>
                    <a:pt x="182" y="0"/>
                  </a:lnTo>
                  <a:lnTo>
                    <a:pt x="222" y="2"/>
                  </a:lnTo>
                  <a:lnTo>
                    <a:pt x="258" y="4"/>
                  </a:lnTo>
                  <a:lnTo>
                    <a:pt x="279" y="13"/>
                  </a:lnTo>
                  <a:lnTo>
                    <a:pt x="300" y="34"/>
                  </a:lnTo>
                  <a:lnTo>
                    <a:pt x="318" y="61"/>
                  </a:lnTo>
                  <a:lnTo>
                    <a:pt x="309" y="30"/>
                  </a:lnTo>
                  <a:lnTo>
                    <a:pt x="287" y="9"/>
                  </a:lnTo>
                  <a:lnTo>
                    <a:pt x="338" y="2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3387" name="Group 120"/>
            <p:cNvGrpSpPr>
              <a:grpSpLocks/>
            </p:cNvGrpSpPr>
            <p:nvPr/>
          </p:nvGrpSpPr>
          <p:grpSpPr bwMode="auto">
            <a:xfrm flipH="1">
              <a:off x="3595" y="2572"/>
              <a:ext cx="158" cy="95"/>
              <a:chOff x="2648" y="2214"/>
              <a:chExt cx="63" cy="39"/>
            </a:xfrm>
          </p:grpSpPr>
          <p:sp>
            <p:nvSpPr>
              <p:cNvPr id="13409" name="Freeform 121"/>
              <p:cNvSpPr>
                <a:spLocks/>
              </p:cNvSpPr>
              <p:nvPr/>
            </p:nvSpPr>
            <p:spPr bwMode="auto">
              <a:xfrm>
                <a:off x="2648" y="2214"/>
                <a:ext cx="63" cy="39"/>
              </a:xfrm>
              <a:custGeom>
                <a:avLst/>
                <a:gdLst>
                  <a:gd name="T0" fmla="*/ 0 w 443"/>
                  <a:gd name="T1" fmla="*/ 0 h 274"/>
                  <a:gd name="T2" fmla="*/ 0 w 443"/>
                  <a:gd name="T3" fmla="*/ 0 h 274"/>
                  <a:gd name="T4" fmla="*/ 0 w 443"/>
                  <a:gd name="T5" fmla="*/ 0 h 274"/>
                  <a:gd name="T6" fmla="*/ 0 w 443"/>
                  <a:gd name="T7" fmla="*/ 0 h 274"/>
                  <a:gd name="T8" fmla="*/ 0 w 443"/>
                  <a:gd name="T9" fmla="*/ 0 h 274"/>
                  <a:gd name="T10" fmla="*/ 0 w 443"/>
                  <a:gd name="T11" fmla="*/ 0 h 274"/>
                  <a:gd name="T12" fmla="*/ 0 w 443"/>
                  <a:gd name="T13" fmla="*/ 0 h 274"/>
                  <a:gd name="T14" fmla="*/ 0 w 443"/>
                  <a:gd name="T15" fmla="*/ 0 h 274"/>
                  <a:gd name="T16" fmla="*/ 0 w 443"/>
                  <a:gd name="T17" fmla="*/ 0 h 274"/>
                  <a:gd name="T18" fmla="*/ 0 w 443"/>
                  <a:gd name="T19" fmla="*/ 0 h 274"/>
                  <a:gd name="T20" fmla="*/ 0 w 443"/>
                  <a:gd name="T21" fmla="*/ 0 h 274"/>
                  <a:gd name="T22" fmla="*/ 0 w 443"/>
                  <a:gd name="T23" fmla="*/ 0 h 274"/>
                  <a:gd name="T24" fmla="*/ 0 w 443"/>
                  <a:gd name="T25" fmla="*/ 0 h 274"/>
                  <a:gd name="T26" fmla="*/ 0 w 443"/>
                  <a:gd name="T27" fmla="*/ 0 h 274"/>
                  <a:gd name="T28" fmla="*/ 0 w 443"/>
                  <a:gd name="T29" fmla="*/ 0 h 274"/>
                  <a:gd name="T30" fmla="*/ 0 w 443"/>
                  <a:gd name="T31" fmla="*/ 0 h 274"/>
                  <a:gd name="T32" fmla="*/ 0 w 443"/>
                  <a:gd name="T33" fmla="*/ 0 h 274"/>
                  <a:gd name="T34" fmla="*/ 0 w 443"/>
                  <a:gd name="T35" fmla="*/ 0 h 274"/>
                  <a:gd name="T36" fmla="*/ 0 w 443"/>
                  <a:gd name="T37" fmla="*/ 0 h 274"/>
                  <a:gd name="T38" fmla="*/ 0 w 443"/>
                  <a:gd name="T39" fmla="*/ 0 h 274"/>
                  <a:gd name="T40" fmla="*/ 0 w 443"/>
                  <a:gd name="T41" fmla="*/ 0 h 274"/>
                  <a:gd name="T42" fmla="*/ 0 w 443"/>
                  <a:gd name="T43" fmla="*/ 0 h 274"/>
                  <a:gd name="T44" fmla="*/ 0 w 443"/>
                  <a:gd name="T45" fmla="*/ 0 h 274"/>
                  <a:gd name="T46" fmla="*/ 0 w 443"/>
                  <a:gd name="T47" fmla="*/ 0 h 274"/>
                  <a:gd name="T48" fmla="*/ 0 w 443"/>
                  <a:gd name="T49" fmla="*/ 0 h 274"/>
                  <a:gd name="T50" fmla="*/ 0 w 443"/>
                  <a:gd name="T51" fmla="*/ 0 h 274"/>
                  <a:gd name="T52" fmla="*/ 0 w 443"/>
                  <a:gd name="T53" fmla="*/ 0 h 274"/>
                  <a:gd name="T54" fmla="*/ 0 w 443"/>
                  <a:gd name="T55" fmla="*/ 0 h 274"/>
                  <a:gd name="T56" fmla="*/ 0 w 443"/>
                  <a:gd name="T57" fmla="*/ 0 h 274"/>
                  <a:gd name="T58" fmla="*/ 0 w 443"/>
                  <a:gd name="T59" fmla="*/ 0 h 274"/>
                  <a:gd name="T60" fmla="*/ 0 w 443"/>
                  <a:gd name="T61" fmla="*/ 0 h 274"/>
                  <a:gd name="T62" fmla="*/ 0 w 443"/>
                  <a:gd name="T63" fmla="*/ 0 h 274"/>
                  <a:gd name="T64" fmla="*/ 0 w 443"/>
                  <a:gd name="T65" fmla="*/ 0 h 274"/>
                  <a:gd name="T66" fmla="*/ 0 w 443"/>
                  <a:gd name="T67" fmla="*/ 0 h 274"/>
                  <a:gd name="T68" fmla="*/ 0 w 443"/>
                  <a:gd name="T69" fmla="*/ 0 h 274"/>
                  <a:gd name="T70" fmla="*/ 0 w 443"/>
                  <a:gd name="T71" fmla="*/ 0 h 274"/>
                  <a:gd name="T72" fmla="*/ 0 w 443"/>
                  <a:gd name="T73" fmla="*/ 0 h 274"/>
                  <a:gd name="T74" fmla="*/ 0 w 443"/>
                  <a:gd name="T75" fmla="*/ 0 h 274"/>
                  <a:gd name="T76" fmla="*/ 0 w 443"/>
                  <a:gd name="T77" fmla="*/ 0 h 274"/>
                  <a:gd name="T78" fmla="*/ 0 w 443"/>
                  <a:gd name="T79" fmla="*/ 0 h 274"/>
                  <a:gd name="T80" fmla="*/ 0 w 443"/>
                  <a:gd name="T81" fmla="*/ 0 h 274"/>
                  <a:gd name="T82" fmla="*/ 0 w 443"/>
                  <a:gd name="T83" fmla="*/ 0 h 274"/>
                  <a:gd name="T84" fmla="*/ 0 w 443"/>
                  <a:gd name="T85" fmla="*/ 0 h 274"/>
                  <a:gd name="T86" fmla="*/ 0 w 443"/>
                  <a:gd name="T87" fmla="*/ 0 h 274"/>
                  <a:gd name="T88" fmla="*/ 0 w 443"/>
                  <a:gd name="T89" fmla="*/ 0 h 274"/>
                  <a:gd name="T90" fmla="*/ 0 w 443"/>
                  <a:gd name="T91" fmla="*/ 0 h 274"/>
                  <a:gd name="T92" fmla="*/ 0 w 443"/>
                  <a:gd name="T93" fmla="*/ 0 h 274"/>
                  <a:gd name="T94" fmla="*/ 0 w 443"/>
                  <a:gd name="T95" fmla="*/ 0 h 274"/>
                  <a:gd name="T96" fmla="*/ 0 w 443"/>
                  <a:gd name="T97" fmla="*/ 0 h 274"/>
                  <a:gd name="T98" fmla="*/ 0 w 443"/>
                  <a:gd name="T99" fmla="*/ 0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3" h="274">
                    <a:moveTo>
                      <a:pt x="0" y="163"/>
                    </a:moveTo>
                    <a:lnTo>
                      <a:pt x="55" y="151"/>
                    </a:lnTo>
                    <a:lnTo>
                      <a:pt x="75" y="147"/>
                    </a:lnTo>
                    <a:lnTo>
                      <a:pt x="87" y="135"/>
                    </a:lnTo>
                    <a:lnTo>
                      <a:pt x="100" y="117"/>
                    </a:lnTo>
                    <a:lnTo>
                      <a:pt x="127" y="92"/>
                    </a:lnTo>
                    <a:lnTo>
                      <a:pt x="176" y="51"/>
                    </a:lnTo>
                    <a:lnTo>
                      <a:pt x="184" y="37"/>
                    </a:lnTo>
                    <a:lnTo>
                      <a:pt x="197" y="25"/>
                    </a:lnTo>
                    <a:lnTo>
                      <a:pt x="223" y="21"/>
                    </a:lnTo>
                    <a:lnTo>
                      <a:pt x="300" y="8"/>
                    </a:lnTo>
                    <a:lnTo>
                      <a:pt x="321" y="0"/>
                    </a:lnTo>
                    <a:lnTo>
                      <a:pt x="341" y="10"/>
                    </a:lnTo>
                    <a:lnTo>
                      <a:pt x="351" y="18"/>
                    </a:lnTo>
                    <a:lnTo>
                      <a:pt x="396" y="33"/>
                    </a:lnTo>
                    <a:lnTo>
                      <a:pt x="414" y="40"/>
                    </a:lnTo>
                    <a:lnTo>
                      <a:pt x="420" y="47"/>
                    </a:lnTo>
                    <a:lnTo>
                      <a:pt x="429" y="73"/>
                    </a:lnTo>
                    <a:lnTo>
                      <a:pt x="433" y="86"/>
                    </a:lnTo>
                    <a:lnTo>
                      <a:pt x="437" y="94"/>
                    </a:lnTo>
                    <a:lnTo>
                      <a:pt x="443" y="107"/>
                    </a:lnTo>
                    <a:lnTo>
                      <a:pt x="443" y="116"/>
                    </a:lnTo>
                    <a:lnTo>
                      <a:pt x="434" y="123"/>
                    </a:lnTo>
                    <a:lnTo>
                      <a:pt x="416" y="122"/>
                    </a:lnTo>
                    <a:lnTo>
                      <a:pt x="387" y="109"/>
                    </a:lnTo>
                    <a:lnTo>
                      <a:pt x="351" y="102"/>
                    </a:lnTo>
                    <a:lnTo>
                      <a:pt x="317" y="107"/>
                    </a:lnTo>
                    <a:lnTo>
                      <a:pt x="353" y="115"/>
                    </a:lnTo>
                    <a:lnTo>
                      <a:pt x="376" y="123"/>
                    </a:lnTo>
                    <a:lnTo>
                      <a:pt x="405" y="135"/>
                    </a:lnTo>
                    <a:lnTo>
                      <a:pt x="412" y="145"/>
                    </a:lnTo>
                    <a:lnTo>
                      <a:pt x="412" y="155"/>
                    </a:lnTo>
                    <a:lnTo>
                      <a:pt x="401" y="163"/>
                    </a:lnTo>
                    <a:lnTo>
                      <a:pt x="388" y="161"/>
                    </a:lnTo>
                    <a:lnTo>
                      <a:pt x="349" y="151"/>
                    </a:lnTo>
                    <a:lnTo>
                      <a:pt x="313" y="149"/>
                    </a:lnTo>
                    <a:lnTo>
                      <a:pt x="286" y="151"/>
                    </a:lnTo>
                    <a:lnTo>
                      <a:pt x="270" y="161"/>
                    </a:lnTo>
                    <a:lnTo>
                      <a:pt x="252" y="180"/>
                    </a:lnTo>
                    <a:lnTo>
                      <a:pt x="238" y="200"/>
                    </a:lnTo>
                    <a:lnTo>
                      <a:pt x="224" y="220"/>
                    </a:lnTo>
                    <a:lnTo>
                      <a:pt x="211" y="236"/>
                    </a:lnTo>
                    <a:lnTo>
                      <a:pt x="190" y="251"/>
                    </a:lnTo>
                    <a:lnTo>
                      <a:pt x="170" y="255"/>
                    </a:lnTo>
                    <a:lnTo>
                      <a:pt x="147" y="257"/>
                    </a:lnTo>
                    <a:lnTo>
                      <a:pt x="121" y="255"/>
                    </a:lnTo>
                    <a:lnTo>
                      <a:pt x="100" y="253"/>
                    </a:lnTo>
                    <a:lnTo>
                      <a:pt x="73" y="260"/>
                    </a:lnTo>
                    <a:lnTo>
                      <a:pt x="0" y="274"/>
                    </a:lnTo>
                    <a:lnTo>
                      <a:pt x="0" y="16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410" name="Freeform 122"/>
              <p:cNvSpPr>
                <a:spLocks/>
              </p:cNvSpPr>
              <p:nvPr/>
            </p:nvSpPr>
            <p:spPr bwMode="auto">
              <a:xfrm>
                <a:off x="2688" y="2221"/>
                <a:ext cx="20" cy="5"/>
              </a:xfrm>
              <a:custGeom>
                <a:avLst/>
                <a:gdLst>
                  <a:gd name="T0" fmla="*/ 0 w 141"/>
                  <a:gd name="T1" fmla="*/ 0 h 32"/>
                  <a:gd name="T2" fmla="*/ 0 w 141"/>
                  <a:gd name="T3" fmla="*/ 0 h 32"/>
                  <a:gd name="T4" fmla="*/ 0 w 141"/>
                  <a:gd name="T5" fmla="*/ 0 h 32"/>
                  <a:gd name="T6" fmla="*/ 0 w 141"/>
                  <a:gd name="T7" fmla="*/ 0 h 32"/>
                  <a:gd name="T8" fmla="*/ 0 w 141"/>
                  <a:gd name="T9" fmla="*/ 0 h 32"/>
                  <a:gd name="T10" fmla="*/ 0 w 141"/>
                  <a:gd name="T11" fmla="*/ 0 h 32"/>
                  <a:gd name="T12" fmla="*/ 0 w 141"/>
                  <a:gd name="T13" fmla="*/ 0 h 32"/>
                  <a:gd name="T14" fmla="*/ 0 w 141"/>
                  <a:gd name="T15" fmla="*/ 0 h 32"/>
                  <a:gd name="T16" fmla="*/ 0 w 141"/>
                  <a:gd name="T17" fmla="*/ 0 h 32"/>
                  <a:gd name="T18" fmla="*/ 0 w 141"/>
                  <a:gd name="T19" fmla="*/ 0 h 32"/>
                  <a:gd name="T20" fmla="*/ 0 w 141"/>
                  <a:gd name="T21" fmla="*/ 0 h 32"/>
                  <a:gd name="T22" fmla="*/ 0 w 141"/>
                  <a:gd name="T23" fmla="*/ 0 h 32"/>
                  <a:gd name="T24" fmla="*/ 0 w 141"/>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32">
                    <a:moveTo>
                      <a:pt x="141" y="32"/>
                    </a:moveTo>
                    <a:lnTo>
                      <a:pt x="117" y="21"/>
                    </a:lnTo>
                    <a:lnTo>
                      <a:pt x="97" y="18"/>
                    </a:lnTo>
                    <a:lnTo>
                      <a:pt x="74" y="11"/>
                    </a:lnTo>
                    <a:lnTo>
                      <a:pt x="54" y="6"/>
                    </a:lnTo>
                    <a:lnTo>
                      <a:pt x="22" y="9"/>
                    </a:lnTo>
                    <a:lnTo>
                      <a:pt x="0" y="11"/>
                    </a:lnTo>
                    <a:lnTo>
                      <a:pt x="33" y="4"/>
                    </a:lnTo>
                    <a:lnTo>
                      <a:pt x="61" y="0"/>
                    </a:lnTo>
                    <a:lnTo>
                      <a:pt x="97" y="15"/>
                    </a:lnTo>
                    <a:lnTo>
                      <a:pt x="117" y="17"/>
                    </a:lnTo>
                    <a:lnTo>
                      <a:pt x="139" y="27"/>
                    </a:lnTo>
                    <a:lnTo>
                      <a:pt x="141" y="3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1" name="Freeform 123"/>
              <p:cNvSpPr>
                <a:spLocks/>
              </p:cNvSpPr>
              <p:nvPr/>
            </p:nvSpPr>
            <p:spPr bwMode="auto">
              <a:xfrm>
                <a:off x="2680" y="2216"/>
                <a:ext cx="17" cy="3"/>
              </a:xfrm>
              <a:custGeom>
                <a:avLst/>
                <a:gdLst>
                  <a:gd name="T0" fmla="*/ 0 w 119"/>
                  <a:gd name="T1" fmla="*/ 0 h 22"/>
                  <a:gd name="T2" fmla="*/ 0 w 119"/>
                  <a:gd name="T3" fmla="*/ 0 h 22"/>
                  <a:gd name="T4" fmla="*/ 0 w 119"/>
                  <a:gd name="T5" fmla="*/ 0 h 22"/>
                  <a:gd name="T6" fmla="*/ 0 w 119"/>
                  <a:gd name="T7" fmla="*/ 0 h 22"/>
                  <a:gd name="T8" fmla="*/ 0 w 119"/>
                  <a:gd name="T9" fmla="*/ 0 h 22"/>
                  <a:gd name="T10" fmla="*/ 0 w 119"/>
                  <a:gd name="T11" fmla="*/ 0 h 22"/>
                  <a:gd name="T12" fmla="*/ 0 w 119"/>
                  <a:gd name="T13" fmla="*/ 0 h 22"/>
                  <a:gd name="T14" fmla="*/ 0 w 119"/>
                  <a:gd name="T15" fmla="*/ 0 h 22"/>
                  <a:gd name="T16" fmla="*/ 0 w 119"/>
                  <a:gd name="T17" fmla="*/ 0 h 22"/>
                  <a:gd name="T18" fmla="*/ 0 w 119"/>
                  <a:gd name="T19" fmla="*/ 0 h 22"/>
                  <a:gd name="T20" fmla="*/ 0 w 119"/>
                  <a:gd name="T21" fmla="*/ 0 h 22"/>
                  <a:gd name="T22" fmla="*/ 0 w 119"/>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9" h="22">
                    <a:moveTo>
                      <a:pt x="86" y="0"/>
                    </a:moveTo>
                    <a:lnTo>
                      <a:pt x="100" y="1"/>
                    </a:lnTo>
                    <a:lnTo>
                      <a:pt x="119" y="7"/>
                    </a:lnTo>
                    <a:lnTo>
                      <a:pt x="106" y="6"/>
                    </a:lnTo>
                    <a:lnTo>
                      <a:pt x="88" y="3"/>
                    </a:lnTo>
                    <a:lnTo>
                      <a:pt x="49" y="13"/>
                    </a:lnTo>
                    <a:lnTo>
                      <a:pt x="28" y="18"/>
                    </a:lnTo>
                    <a:lnTo>
                      <a:pt x="4" y="22"/>
                    </a:lnTo>
                    <a:lnTo>
                      <a:pt x="0" y="18"/>
                    </a:lnTo>
                    <a:lnTo>
                      <a:pt x="26" y="14"/>
                    </a:lnTo>
                    <a:lnTo>
                      <a:pt x="57" y="7"/>
                    </a:lnTo>
                    <a:lnTo>
                      <a:pt x="8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2" name="Freeform 124"/>
              <p:cNvSpPr>
                <a:spLocks/>
              </p:cNvSpPr>
              <p:nvPr/>
            </p:nvSpPr>
            <p:spPr bwMode="auto">
              <a:xfrm>
                <a:off x="2687" y="2228"/>
                <a:ext cx="7" cy="2"/>
              </a:xfrm>
              <a:custGeom>
                <a:avLst/>
                <a:gdLst>
                  <a:gd name="T0" fmla="*/ 0 w 48"/>
                  <a:gd name="T1" fmla="*/ 0 h 11"/>
                  <a:gd name="T2" fmla="*/ 0 w 48"/>
                  <a:gd name="T3" fmla="*/ 0 h 11"/>
                  <a:gd name="T4" fmla="*/ 0 w 48"/>
                  <a:gd name="T5" fmla="*/ 0 h 11"/>
                  <a:gd name="T6" fmla="*/ 0 w 48"/>
                  <a:gd name="T7" fmla="*/ 0 h 11"/>
                  <a:gd name="T8" fmla="*/ 0 w 48"/>
                  <a:gd name="T9" fmla="*/ 0 h 11"/>
                  <a:gd name="T10" fmla="*/ 0 w 48"/>
                  <a:gd name="T11" fmla="*/ 0 h 11"/>
                  <a:gd name="T12" fmla="*/ 0 w 48"/>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1">
                    <a:moveTo>
                      <a:pt x="48" y="5"/>
                    </a:moveTo>
                    <a:lnTo>
                      <a:pt x="42" y="11"/>
                    </a:lnTo>
                    <a:lnTo>
                      <a:pt x="25" y="8"/>
                    </a:lnTo>
                    <a:lnTo>
                      <a:pt x="6" y="8"/>
                    </a:lnTo>
                    <a:lnTo>
                      <a:pt x="0" y="0"/>
                    </a:lnTo>
                    <a:lnTo>
                      <a:pt x="14" y="3"/>
                    </a:lnTo>
                    <a:lnTo>
                      <a:pt x="48"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3" name="Freeform 125"/>
              <p:cNvSpPr>
                <a:spLocks/>
              </p:cNvSpPr>
              <p:nvPr/>
            </p:nvSpPr>
            <p:spPr bwMode="auto">
              <a:xfrm>
                <a:off x="2707" y="2227"/>
                <a:ext cx="2" cy="3"/>
              </a:xfrm>
              <a:custGeom>
                <a:avLst/>
                <a:gdLst>
                  <a:gd name="T0" fmla="*/ 0 w 10"/>
                  <a:gd name="T1" fmla="*/ 0 h 21"/>
                  <a:gd name="T2" fmla="*/ 0 w 10"/>
                  <a:gd name="T3" fmla="*/ 0 h 21"/>
                  <a:gd name="T4" fmla="*/ 0 w 10"/>
                  <a:gd name="T5" fmla="*/ 0 h 21"/>
                  <a:gd name="T6" fmla="*/ 0 w 10"/>
                  <a:gd name="T7" fmla="*/ 0 h 21"/>
                  <a:gd name="T8" fmla="*/ 0 w 10"/>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1">
                    <a:moveTo>
                      <a:pt x="0" y="0"/>
                    </a:moveTo>
                    <a:lnTo>
                      <a:pt x="0" y="6"/>
                    </a:lnTo>
                    <a:lnTo>
                      <a:pt x="2" y="16"/>
                    </a:lnTo>
                    <a:lnTo>
                      <a:pt x="10" y="2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4" name="Freeform 126"/>
              <p:cNvSpPr>
                <a:spLocks/>
              </p:cNvSpPr>
              <p:nvPr/>
            </p:nvSpPr>
            <p:spPr bwMode="auto">
              <a:xfrm>
                <a:off x="2702" y="2234"/>
                <a:ext cx="2" cy="1"/>
              </a:xfrm>
              <a:custGeom>
                <a:avLst/>
                <a:gdLst>
                  <a:gd name="T0" fmla="*/ 0 w 9"/>
                  <a:gd name="T1" fmla="*/ 0 h 11"/>
                  <a:gd name="T2" fmla="*/ 0 w 9"/>
                  <a:gd name="T3" fmla="*/ 0 h 11"/>
                  <a:gd name="T4" fmla="*/ 0 w 9"/>
                  <a:gd name="T5" fmla="*/ 0 h 11"/>
                  <a:gd name="T6" fmla="*/ 0 w 9"/>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1">
                    <a:moveTo>
                      <a:pt x="0" y="0"/>
                    </a:moveTo>
                    <a:lnTo>
                      <a:pt x="2" y="6"/>
                    </a:lnTo>
                    <a:lnTo>
                      <a:pt x="9" y="1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5" name="Freeform 127"/>
              <p:cNvSpPr>
                <a:spLocks/>
              </p:cNvSpPr>
              <p:nvPr/>
            </p:nvSpPr>
            <p:spPr bwMode="auto">
              <a:xfrm>
                <a:off x="2678" y="2224"/>
                <a:ext cx="3" cy="4"/>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7">
                    <a:moveTo>
                      <a:pt x="23" y="0"/>
                    </a:moveTo>
                    <a:lnTo>
                      <a:pt x="19" y="8"/>
                    </a:lnTo>
                    <a:lnTo>
                      <a:pt x="19" y="15"/>
                    </a:lnTo>
                    <a:lnTo>
                      <a:pt x="0" y="27"/>
                    </a:lnTo>
                    <a:lnTo>
                      <a:pt x="2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6" name="Freeform 128"/>
              <p:cNvSpPr>
                <a:spLocks/>
              </p:cNvSpPr>
              <p:nvPr/>
            </p:nvSpPr>
            <p:spPr bwMode="auto">
              <a:xfrm>
                <a:off x="2665" y="2224"/>
                <a:ext cx="10" cy="10"/>
              </a:xfrm>
              <a:custGeom>
                <a:avLst/>
                <a:gdLst>
                  <a:gd name="T0" fmla="*/ 0 w 71"/>
                  <a:gd name="T1" fmla="*/ 0 h 73"/>
                  <a:gd name="T2" fmla="*/ 0 w 71"/>
                  <a:gd name="T3" fmla="*/ 0 h 73"/>
                  <a:gd name="T4" fmla="*/ 0 w 71"/>
                  <a:gd name="T5" fmla="*/ 0 h 73"/>
                  <a:gd name="T6" fmla="*/ 0 w 71"/>
                  <a:gd name="T7" fmla="*/ 0 h 73"/>
                  <a:gd name="T8" fmla="*/ 0 w 71"/>
                  <a:gd name="T9" fmla="*/ 0 h 73"/>
                  <a:gd name="T10" fmla="*/ 0 w 71"/>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73">
                    <a:moveTo>
                      <a:pt x="71" y="0"/>
                    </a:moveTo>
                    <a:lnTo>
                      <a:pt x="59" y="22"/>
                    </a:lnTo>
                    <a:lnTo>
                      <a:pt x="44" y="41"/>
                    </a:lnTo>
                    <a:lnTo>
                      <a:pt x="0" y="73"/>
                    </a:lnTo>
                    <a:lnTo>
                      <a:pt x="41" y="34"/>
                    </a:lnTo>
                    <a:lnTo>
                      <a:pt x="7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7" name="Freeform 129"/>
              <p:cNvSpPr>
                <a:spLocks/>
              </p:cNvSpPr>
              <p:nvPr/>
            </p:nvSpPr>
            <p:spPr bwMode="auto">
              <a:xfrm>
                <a:off x="2660" y="2238"/>
                <a:ext cx="2" cy="8"/>
              </a:xfrm>
              <a:custGeom>
                <a:avLst/>
                <a:gdLst>
                  <a:gd name="T0" fmla="*/ 0 w 16"/>
                  <a:gd name="T1" fmla="*/ 0 h 53"/>
                  <a:gd name="T2" fmla="*/ 0 w 16"/>
                  <a:gd name="T3" fmla="*/ 0 h 53"/>
                  <a:gd name="T4" fmla="*/ 0 w 16"/>
                  <a:gd name="T5" fmla="*/ 0 h 53"/>
                  <a:gd name="T6" fmla="*/ 0 w 16"/>
                  <a:gd name="T7" fmla="*/ 0 h 53"/>
                  <a:gd name="T8" fmla="*/ 0 w 16"/>
                  <a:gd name="T9" fmla="*/ 0 h 53"/>
                  <a:gd name="T10" fmla="*/ 0 w 16"/>
                  <a:gd name="T11" fmla="*/ 0 h 53"/>
                  <a:gd name="T12" fmla="*/ 0 w 16"/>
                  <a:gd name="T13" fmla="*/ 0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3">
                    <a:moveTo>
                      <a:pt x="0" y="0"/>
                    </a:moveTo>
                    <a:lnTo>
                      <a:pt x="10" y="19"/>
                    </a:lnTo>
                    <a:lnTo>
                      <a:pt x="13" y="37"/>
                    </a:lnTo>
                    <a:lnTo>
                      <a:pt x="14" y="53"/>
                    </a:lnTo>
                    <a:lnTo>
                      <a:pt x="16" y="30"/>
                    </a:lnTo>
                    <a:lnTo>
                      <a:pt x="14"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8" name="Freeform 130"/>
              <p:cNvSpPr>
                <a:spLocks/>
              </p:cNvSpPr>
              <p:nvPr/>
            </p:nvSpPr>
            <p:spPr bwMode="auto">
              <a:xfrm>
                <a:off x="2684" y="2231"/>
                <a:ext cx="1" cy="2"/>
              </a:xfrm>
              <a:custGeom>
                <a:avLst/>
                <a:gdLst>
                  <a:gd name="T0" fmla="*/ 0 w 8"/>
                  <a:gd name="T1" fmla="*/ 0 h 19"/>
                  <a:gd name="T2" fmla="*/ 0 w 8"/>
                  <a:gd name="T3" fmla="*/ 0 h 19"/>
                  <a:gd name="T4" fmla="*/ 0 w 8"/>
                  <a:gd name="T5" fmla="*/ 0 h 19"/>
                  <a:gd name="T6" fmla="*/ 0 w 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9">
                    <a:moveTo>
                      <a:pt x="2" y="0"/>
                    </a:moveTo>
                    <a:lnTo>
                      <a:pt x="0" y="8"/>
                    </a:lnTo>
                    <a:lnTo>
                      <a:pt x="8" y="19"/>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388" name="Group 131"/>
            <p:cNvGrpSpPr>
              <a:grpSpLocks/>
            </p:cNvGrpSpPr>
            <p:nvPr/>
          </p:nvGrpSpPr>
          <p:grpSpPr bwMode="auto">
            <a:xfrm flipH="1">
              <a:off x="3730" y="2363"/>
              <a:ext cx="365" cy="408"/>
              <a:chOff x="2511" y="2128"/>
              <a:chExt cx="146" cy="168"/>
            </a:xfrm>
          </p:grpSpPr>
          <p:sp>
            <p:nvSpPr>
              <p:cNvPr id="13395" name="Freeform 132"/>
              <p:cNvSpPr>
                <a:spLocks/>
              </p:cNvSpPr>
              <p:nvPr/>
            </p:nvSpPr>
            <p:spPr bwMode="auto">
              <a:xfrm>
                <a:off x="2590" y="2128"/>
                <a:ext cx="5" cy="4"/>
              </a:xfrm>
              <a:custGeom>
                <a:avLst/>
                <a:gdLst>
                  <a:gd name="T0" fmla="*/ 0 w 32"/>
                  <a:gd name="T1" fmla="*/ 0 h 23"/>
                  <a:gd name="T2" fmla="*/ 0 w 32"/>
                  <a:gd name="T3" fmla="*/ 0 h 23"/>
                  <a:gd name="T4" fmla="*/ 0 w 32"/>
                  <a:gd name="T5" fmla="*/ 0 h 23"/>
                  <a:gd name="T6" fmla="*/ 0 w 32"/>
                  <a:gd name="T7" fmla="*/ 0 h 23"/>
                  <a:gd name="T8" fmla="*/ 0 w 32"/>
                  <a:gd name="T9" fmla="*/ 0 h 23"/>
                  <a:gd name="T10" fmla="*/ 0 w 32"/>
                  <a:gd name="T11" fmla="*/ 0 h 23"/>
                  <a:gd name="T12" fmla="*/ 0 w 32"/>
                  <a:gd name="T13" fmla="*/ 0 h 23"/>
                  <a:gd name="T14" fmla="*/ 0 w 32"/>
                  <a:gd name="T15" fmla="*/ 0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23">
                    <a:moveTo>
                      <a:pt x="32" y="0"/>
                    </a:moveTo>
                    <a:lnTo>
                      <a:pt x="23" y="7"/>
                    </a:lnTo>
                    <a:lnTo>
                      <a:pt x="14" y="10"/>
                    </a:lnTo>
                    <a:lnTo>
                      <a:pt x="5" y="15"/>
                    </a:lnTo>
                    <a:lnTo>
                      <a:pt x="0" y="23"/>
                    </a:lnTo>
                    <a:lnTo>
                      <a:pt x="8" y="20"/>
                    </a:lnTo>
                    <a:lnTo>
                      <a:pt x="23" y="16"/>
                    </a:lnTo>
                    <a:lnTo>
                      <a:pt x="3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6" name="Freeform 133"/>
              <p:cNvSpPr>
                <a:spLocks/>
              </p:cNvSpPr>
              <p:nvPr/>
            </p:nvSpPr>
            <p:spPr bwMode="auto">
              <a:xfrm>
                <a:off x="2592" y="2134"/>
                <a:ext cx="2" cy="2"/>
              </a:xfrm>
              <a:custGeom>
                <a:avLst/>
                <a:gdLst>
                  <a:gd name="T0" fmla="*/ 0 w 8"/>
                  <a:gd name="T1" fmla="*/ 0 h 15"/>
                  <a:gd name="T2" fmla="*/ 0 w 8"/>
                  <a:gd name="T3" fmla="*/ 0 h 15"/>
                  <a:gd name="T4" fmla="*/ 0 w 8"/>
                  <a:gd name="T5" fmla="*/ 0 h 15"/>
                  <a:gd name="T6" fmla="*/ 0 w 8"/>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5">
                    <a:moveTo>
                      <a:pt x="8" y="0"/>
                    </a:moveTo>
                    <a:lnTo>
                      <a:pt x="0" y="0"/>
                    </a:lnTo>
                    <a:lnTo>
                      <a:pt x="0" y="15"/>
                    </a:lnTo>
                    <a:lnTo>
                      <a:pt x="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7" name="Freeform 134"/>
              <p:cNvSpPr>
                <a:spLocks/>
              </p:cNvSpPr>
              <p:nvPr/>
            </p:nvSpPr>
            <p:spPr bwMode="auto">
              <a:xfrm>
                <a:off x="2574" y="2150"/>
                <a:ext cx="39" cy="99"/>
              </a:xfrm>
              <a:custGeom>
                <a:avLst/>
                <a:gdLst>
                  <a:gd name="T0" fmla="*/ 0 w 274"/>
                  <a:gd name="T1" fmla="*/ 0 h 693"/>
                  <a:gd name="T2" fmla="*/ 0 w 274"/>
                  <a:gd name="T3" fmla="*/ 0 h 693"/>
                  <a:gd name="T4" fmla="*/ 0 w 274"/>
                  <a:gd name="T5" fmla="*/ 0 h 693"/>
                  <a:gd name="T6" fmla="*/ 0 w 274"/>
                  <a:gd name="T7" fmla="*/ 0 h 693"/>
                  <a:gd name="T8" fmla="*/ 0 w 274"/>
                  <a:gd name="T9" fmla="*/ 0 h 693"/>
                  <a:gd name="T10" fmla="*/ 0 w 274"/>
                  <a:gd name="T11" fmla="*/ 0 h 693"/>
                  <a:gd name="T12" fmla="*/ 0 w 274"/>
                  <a:gd name="T13" fmla="*/ 0 h 693"/>
                  <a:gd name="T14" fmla="*/ 0 w 274"/>
                  <a:gd name="T15" fmla="*/ 0 h 693"/>
                  <a:gd name="T16" fmla="*/ 0 w 274"/>
                  <a:gd name="T17" fmla="*/ 0 h 693"/>
                  <a:gd name="T18" fmla="*/ 0 w 274"/>
                  <a:gd name="T19" fmla="*/ 0 h 6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693">
                    <a:moveTo>
                      <a:pt x="40" y="0"/>
                    </a:moveTo>
                    <a:lnTo>
                      <a:pt x="66" y="29"/>
                    </a:lnTo>
                    <a:lnTo>
                      <a:pt x="74" y="70"/>
                    </a:lnTo>
                    <a:lnTo>
                      <a:pt x="113" y="110"/>
                    </a:lnTo>
                    <a:lnTo>
                      <a:pt x="194" y="296"/>
                    </a:lnTo>
                    <a:lnTo>
                      <a:pt x="239" y="466"/>
                    </a:lnTo>
                    <a:lnTo>
                      <a:pt x="274" y="693"/>
                    </a:lnTo>
                    <a:lnTo>
                      <a:pt x="161" y="592"/>
                    </a:lnTo>
                    <a:lnTo>
                      <a:pt x="0" y="90"/>
                    </a:lnTo>
                    <a:lnTo>
                      <a:pt x="40"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13398" name="Freeform 135"/>
              <p:cNvSpPr>
                <a:spLocks/>
              </p:cNvSpPr>
              <p:nvPr/>
            </p:nvSpPr>
            <p:spPr bwMode="auto">
              <a:xfrm>
                <a:off x="2511" y="2131"/>
                <a:ext cx="146" cy="165"/>
              </a:xfrm>
              <a:custGeom>
                <a:avLst/>
                <a:gdLst>
                  <a:gd name="T0" fmla="*/ 0 w 1023"/>
                  <a:gd name="T1" fmla="*/ 0 h 1154"/>
                  <a:gd name="T2" fmla="*/ 0 w 1023"/>
                  <a:gd name="T3" fmla="*/ 0 h 1154"/>
                  <a:gd name="T4" fmla="*/ 0 w 1023"/>
                  <a:gd name="T5" fmla="*/ 0 h 1154"/>
                  <a:gd name="T6" fmla="*/ 0 w 1023"/>
                  <a:gd name="T7" fmla="*/ 0 h 1154"/>
                  <a:gd name="T8" fmla="*/ 0 w 1023"/>
                  <a:gd name="T9" fmla="*/ 0 h 1154"/>
                  <a:gd name="T10" fmla="*/ 0 w 1023"/>
                  <a:gd name="T11" fmla="*/ 0 h 1154"/>
                  <a:gd name="T12" fmla="*/ 0 w 1023"/>
                  <a:gd name="T13" fmla="*/ 0 h 1154"/>
                  <a:gd name="T14" fmla="*/ 0 w 1023"/>
                  <a:gd name="T15" fmla="*/ 0 h 1154"/>
                  <a:gd name="T16" fmla="*/ 0 w 1023"/>
                  <a:gd name="T17" fmla="*/ 0 h 1154"/>
                  <a:gd name="T18" fmla="*/ 0 w 1023"/>
                  <a:gd name="T19" fmla="*/ 0 h 1154"/>
                  <a:gd name="T20" fmla="*/ 0 w 1023"/>
                  <a:gd name="T21" fmla="*/ 0 h 1154"/>
                  <a:gd name="T22" fmla="*/ 0 w 1023"/>
                  <a:gd name="T23" fmla="*/ 0 h 1154"/>
                  <a:gd name="T24" fmla="*/ 0 w 1023"/>
                  <a:gd name="T25" fmla="*/ 0 h 1154"/>
                  <a:gd name="T26" fmla="*/ 0 w 1023"/>
                  <a:gd name="T27" fmla="*/ 0 h 1154"/>
                  <a:gd name="T28" fmla="*/ 0 w 1023"/>
                  <a:gd name="T29" fmla="*/ 0 h 1154"/>
                  <a:gd name="T30" fmla="*/ 0 w 1023"/>
                  <a:gd name="T31" fmla="*/ 0 h 1154"/>
                  <a:gd name="T32" fmla="*/ 0 w 1023"/>
                  <a:gd name="T33" fmla="*/ 0 h 1154"/>
                  <a:gd name="T34" fmla="*/ 0 w 1023"/>
                  <a:gd name="T35" fmla="*/ 0 h 1154"/>
                  <a:gd name="T36" fmla="*/ 0 w 1023"/>
                  <a:gd name="T37" fmla="*/ 0 h 1154"/>
                  <a:gd name="T38" fmla="*/ 0 w 1023"/>
                  <a:gd name="T39" fmla="*/ 0 h 1154"/>
                  <a:gd name="T40" fmla="*/ 0 w 1023"/>
                  <a:gd name="T41" fmla="*/ 0 h 1154"/>
                  <a:gd name="T42" fmla="*/ 0 w 1023"/>
                  <a:gd name="T43" fmla="*/ 0 h 1154"/>
                  <a:gd name="T44" fmla="*/ 0 w 1023"/>
                  <a:gd name="T45" fmla="*/ 0 h 1154"/>
                  <a:gd name="T46" fmla="*/ 0 w 1023"/>
                  <a:gd name="T47" fmla="*/ 0 h 1154"/>
                  <a:gd name="T48" fmla="*/ 0 w 1023"/>
                  <a:gd name="T49" fmla="*/ 0 h 1154"/>
                  <a:gd name="T50" fmla="*/ 0 w 1023"/>
                  <a:gd name="T51" fmla="*/ 0 h 1154"/>
                  <a:gd name="T52" fmla="*/ 0 w 1023"/>
                  <a:gd name="T53" fmla="*/ 0 h 1154"/>
                  <a:gd name="T54" fmla="*/ 0 w 1023"/>
                  <a:gd name="T55" fmla="*/ 0 h 1154"/>
                  <a:gd name="T56" fmla="*/ 0 w 1023"/>
                  <a:gd name="T57" fmla="*/ 0 h 1154"/>
                  <a:gd name="T58" fmla="*/ 0 w 1023"/>
                  <a:gd name="T59" fmla="*/ 0 h 1154"/>
                  <a:gd name="T60" fmla="*/ 0 w 1023"/>
                  <a:gd name="T61" fmla="*/ 0 h 1154"/>
                  <a:gd name="T62" fmla="*/ 0 w 1023"/>
                  <a:gd name="T63" fmla="*/ 0 h 1154"/>
                  <a:gd name="T64" fmla="*/ 0 w 1023"/>
                  <a:gd name="T65" fmla="*/ 0 h 1154"/>
                  <a:gd name="T66" fmla="*/ 0 w 1023"/>
                  <a:gd name="T67" fmla="*/ 0 h 1154"/>
                  <a:gd name="T68" fmla="*/ 0 w 1023"/>
                  <a:gd name="T69" fmla="*/ 0 h 1154"/>
                  <a:gd name="T70" fmla="*/ 0 w 1023"/>
                  <a:gd name="T71" fmla="*/ 0 h 1154"/>
                  <a:gd name="T72" fmla="*/ 0 w 1023"/>
                  <a:gd name="T73" fmla="*/ 0 h 1154"/>
                  <a:gd name="T74" fmla="*/ 0 w 1023"/>
                  <a:gd name="T75" fmla="*/ 0 h 1154"/>
                  <a:gd name="T76" fmla="*/ 0 w 1023"/>
                  <a:gd name="T77" fmla="*/ 0 h 1154"/>
                  <a:gd name="T78" fmla="*/ 0 w 1023"/>
                  <a:gd name="T79" fmla="*/ 0 h 1154"/>
                  <a:gd name="T80" fmla="*/ 0 w 1023"/>
                  <a:gd name="T81" fmla="*/ 0 h 1154"/>
                  <a:gd name="T82" fmla="*/ 0 w 1023"/>
                  <a:gd name="T83" fmla="*/ 0 h 1154"/>
                  <a:gd name="T84" fmla="*/ 0 w 1023"/>
                  <a:gd name="T85" fmla="*/ 0 h 1154"/>
                  <a:gd name="T86" fmla="*/ 0 w 1023"/>
                  <a:gd name="T87" fmla="*/ 0 h 1154"/>
                  <a:gd name="T88" fmla="*/ 0 w 1023"/>
                  <a:gd name="T89" fmla="*/ 0 h 1154"/>
                  <a:gd name="T90" fmla="*/ 0 w 1023"/>
                  <a:gd name="T91" fmla="*/ 0 h 1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23" h="1154">
                    <a:moveTo>
                      <a:pt x="189" y="60"/>
                    </a:moveTo>
                    <a:lnTo>
                      <a:pt x="221" y="0"/>
                    </a:lnTo>
                    <a:lnTo>
                      <a:pt x="471" y="104"/>
                    </a:lnTo>
                    <a:lnTo>
                      <a:pt x="482" y="185"/>
                    </a:lnTo>
                    <a:lnTo>
                      <a:pt x="503" y="214"/>
                    </a:lnTo>
                    <a:lnTo>
                      <a:pt x="531" y="246"/>
                    </a:lnTo>
                    <a:lnTo>
                      <a:pt x="547" y="304"/>
                    </a:lnTo>
                    <a:lnTo>
                      <a:pt x="603" y="437"/>
                    </a:lnTo>
                    <a:lnTo>
                      <a:pt x="648" y="595"/>
                    </a:lnTo>
                    <a:lnTo>
                      <a:pt x="668" y="700"/>
                    </a:lnTo>
                    <a:lnTo>
                      <a:pt x="869" y="704"/>
                    </a:lnTo>
                    <a:lnTo>
                      <a:pt x="902" y="725"/>
                    </a:lnTo>
                    <a:lnTo>
                      <a:pt x="994" y="725"/>
                    </a:lnTo>
                    <a:lnTo>
                      <a:pt x="1020" y="766"/>
                    </a:lnTo>
                    <a:lnTo>
                      <a:pt x="1023" y="814"/>
                    </a:lnTo>
                    <a:lnTo>
                      <a:pt x="1015" y="858"/>
                    </a:lnTo>
                    <a:lnTo>
                      <a:pt x="929" y="874"/>
                    </a:lnTo>
                    <a:lnTo>
                      <a:pt x="889" y="935"/>
                    </a:lnTo>
                    <a:lnTo>
                      <a:pt x="809" y="955"/>
                    </a:lnTo>
                    <a:lnTo>
                      <a:pt x="749" y="955"/>
                    </a:lnTo>
                    <a:lnTo>
                      <a:pt x="681" y="968"/>
                    </a:lnTo>
                    <a:lnTo>
                      <a:pt x="677" y="996"/>
                    </a:lnTo>
                    <a:lnTo>
                      <a:pt x="681" y="1056"/>
                    </a:lnTo>
                    <a:lnTo>
                      <a:pt x="673" y="1097"/>
                    </a:lnTo>
                    <a:lnTo>
                      <a:pt x="636" y="1102"/>
                    </a:lnTo>
                    <a:lnTo>
                      <a:pt x="591" y="1110"/>
                    </a:lnTo>
                    <a:lnTo>
                      <a:pt x="547" y="1151"/>
                    </a:lnTo>
                    <a:lnTo>
                      <a:pt x="495" y="1151"/>
                    </a:lnTo>
                    <a:lnTo>
                      <a:pt x="447" y="1146"/>
                    </a:lnTo>
                    <a:lnTo>
                      <a:pt x="374" y="1122"/>
                    </a:lnTo>
                    <a:lnTo>
                      <a:pt x="294" y="1130"/>
                    </a:lnTo>
                    <a:lnTo>
                      <a:pt x="213" y="1154"/>
                    </a:lnTo>
                    <a:lnTo>
                      <a:pt x="136" y="1137"/>
                    </a:lnTo>
                    <a:lnTo>
                      <a:pt x="84" y="1077"/>
                    </a:lnTo>
                    <a:lnTo>
                      <a:pt x="88" y="1012"/>
                    </a:lnTo>
                    <a:lnTo>
                      <a:pt x="68" y="932"/>
                    </a:lnTo>
                    <a:lnTo>
                      <a:pt x="57" y="826"/>
                    </a:lnTo>
                    <a:lnTo>
                      <a:pt x="32" y="729"/>
                    </a:lnTo>
                    <a:lnTo>
                      <a:pt x="0" y="584"/>
                    </a:lnTo>
                    <a:lnTo>
                      <a:pt x="4" y="437"/>
                    </a:lnTo>
                    <a:lnTo>
                      <a:pt x="4" y="307"/>
                    </a:lnTo>
                    <a:lnTo>
                      <a:pt x="12" y="218"/>
                    </a:lnTo>
                    <a:lnTo>
                      <a:pt x="32" y="178"/>
                    </a:lnTo>
                    <a:lnTo>
                      <a:pt x="77" y="145"/>
                    </a:lnTo>
                    <a:lnTo>
                      <a:pt x="129" y="92"/>
                    </a:lnTo>
                    <a:lnTo>
                      <a:pt x="189" y="6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399" name="Freeform 136"/>
              <p:cNvSpPr>
                <a:spLocks/>
              </p:cNvSpPr>
              <p:nvPr/>
            </p:nvSpPr>
            <p:spPr bwMode="auto">
              <a:xfrm>
                <a:off x="2514" y="2141"/>
                <a:ext cx="92" cy="154"/>
              </a:xfrm>
              <a:custGeom>
                <a:avLst/>
                <a:gdLst>
                  <a:gd name="T0" fmla="*/ 0 w 646"/>
                  <a:gd name="T1" fmla="*/ 0 h 1075"/>
                  <a:gd name="T2" fmla="*/ 0 w 646"/>
                  <a:gd name="T3" fmla="*/ 0 h 1075"/>
                  <a:gd name="T4" fmla="*/ 0 w 646"/>
                  <a:gd name="T5" fmla="*/ 0 h 1075"/>
                  <a:gd name="T6" fmla="*/ 0 w 646"/>
                  <a:gd name="T7" fmla="*/ 0 h 1075"/>
                  <a:gd name="T8" fmla="*/ 0 w 646"/>
                  <a:gd name="T9" fmla="*/ 0 h 1075"/>
                  <a:gd name="T10" fmla="*/ 0 w 646"/>
                  <a:gd name="T11" fmla="*/ 0 h 1075"/>
                  <a:gd name="T12" fmla="*/ 0 w 646"/>
                  <a:gd name="T13" fmla="*/ 0 h 1075"/>
                  <a:gd name="T14" fmla="*/ 0 w 646"/>
                  <a:gd name="T15" fmla="*/ 0 h 1075"/>
                  <a:gd name="T16" fmla="*/ 0 w 646"/>
                  <a:gd name="T17" fmla="*/ 0 h 1075"/>
                  <a:gd name="T18" fmla="*/ 0 w 646"/>
                  <a:gd name="T19" fmla="*/ 0 h 1075"/>
                  <a:gd name="T20" fmla="*/ 0 w 646"/>
                  <a:gd name="T21" fmla="*/ 0 h 1075"/>
                  <a:gd name="T22" fmla="*/ 0 w 646"/>
                  <a:gd name="T23" fmla="*/ 0 h 1075"/>
                  <a:gd name="T24" fmla="*/ 0 w 646"/>
                  <a:gd name="T25" fmla="*/ 0 h 1075"/>
                  <a:gd name="T26" fmla="*/ 0 w 646"/>
                  <a:gd name="T27" fmla="*/ 0 h 1075"/>
                  <a:gd name="T28" fmla="*/ 0 w 646"/>
                  <a:gd name="T29" fmla="*/ 0 h 1075"/>
                  <a:gd name="T30" fmla="*/ 0 w 646"/>
                  <a:gd name="T31" fmla="*/ 0 h 1075"/>
                  <a:gd name="T32" fmla="*/ 0 w 646"/>
                  <a:gd name="T33" fmla="*/ 0 h 1075"/>
                  <a:gd name="T34" fmla="*/ 0 w 646"/>
                  <a:gd name="T35" fmla="*/ 0 h 1075"/>
                  <a:gd name="T36" fmla="*/ 0 w 646"/>
                  <a:gd name="T37" fmla="*/ 0 h 1075"/>
                  <a:gd name="T38" fmla="*/ 0 w 646"/>
                  <a:gd name="T39" fmla="*/ 0 h 1075"/>
                  <a:gd name="T40" fmla="*/ 0 w 646"/>
                  <a:gd name="T41" fmla="*/ 0 h 1075"/>
                  <a:gd name="T42" fmla="*/ 0 w 646"/>
                  <a:gd name="T43" fmla="*/ 0 h 1075"/>
                  <a:gd name="T44" fmla="*/ 0 w 646"/>
                  <a:gd name="T45" fmla="*/ 0 h 1075"/>
                  <a:gd name="T46" fmla="*/ 0 w 646"/>
                  <a:gd name="T47" fmla="*/ 0 h 1075"/>
                  <a:gd name="T48" fmla="*/ 0 w 646"/>
                  <a:gd name="T49" fmla="*/ 0 h 1075"/>
                  <a:gd name="T50" fmla="*/ 0 w 646"/>
                  <a:gd name="T51" fmla="*/ 0 h 1075"/>
                  <a:gd name="T52" fmla="*/ 0 w 646"/>
                  <a:gd name="T53" fmla="*/ 0 h 1075"/>
                  <a:gd name="T54" fmla="*/ 0 w 646"/>
                  <a:gd name="T55" fmla="*/ 0 h 1075"/>
                  <a:gd name="T56" fmla="*/ 0 w 646"/>
                  <a:gd name="T57" fmla="*/ 0 h 1075"/>
                  <a:gd name="T58" fmla="*/ 0 w 646"/>
                  <a:gd name="T59" fmla="*/ 0 h 1075"/>
                  <a:gd name="T60" fmla="*/ 0 w 646"/>
                  <a:gd name="T61" fmla="*/ 0 h 1075"/>
                  <a:gd name="T62" fmla="*/ 0 w 646"/>
                  <a:gd name="T63" fmla="*/ 0 h 1075"/>
                  <a:gd name="T64" fmla="*/ 0 w 646"/>
                  <a:gd name="T65" fmla="*/ 0 h 1075"/>
                  <a:gd name="T66" fmla="*/ 0 w 646"/>
                  <a:gd name="T67" fmla="*/ 0 h 1075"/>
                  <a:gd name="T68" fmla="*/ 0 w 646"/>
                  <a:gd name="T69" fmla="*/ 0 h 1075"/>
                  <a:gd name="T70" fmla="*/ 0 w 646"/>
                  <a:gd name="T71" fmla="*/ 0 h 1075"/>
                  <a:gd name="T72" fmla="*/ 0 w 646"/>
                  <a:gd name="T73" fmla="*/ 0 h 1075"/>
                  <a:gd name="T74" fmla="*/ 0 w 646"/>
                  <a:gd name="T75" fmla="*/ 0 h 1075"/>
                  <a:gd name="T76" fmla="*/ 0 w 646"/>
                  <a:gd name="T77" fmla="*/ 0 h 10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46" h="1075">
                    <a:moveTo>
                      <a:pt x="646" y="901"/>
                    </a:moveTo>
                    <a:lnTo>
                      <a:pt x="562" y="888"/>
                    </a:lnTo>
                    <a:lnTo>
                      <a:pt x="490" y="884"/>
                    </a:lnTo>
                    <a:lnTo>
                      <a:pt x="410" y="877"/>
                    </a:lnTo>
                    <a:lnTo>
                      <a:pt x="321" y="864"/>
                    </a:lnTo>
                    <a:lnTo>
                      <a:pt x="280" y="836"/>
                    </a:lnTo>
                    <a:lnTo>
                      <a:pt x="172" y="700"/>
                    </a:lnTo>
                    <a:lnTo>
                      <a:pt x="228" y="740"/>
                    </a:lnTo>
                    <a:lnTo>
                      <a:pt x="265" y="772"/>
                    </a:lnTo>
                    <a:lnTo>
                      <a:pt x="244" y="675"/>
                    </a:lnTo>
                    <a:lnTo>
                      <a:pt x="204" y="638"/>
                    </a:lnTo>
                    <a:lnTo>
                      <a:pt x="145" y="538"/>
                    </a:lnTo>
                    <a:lnTo>
                      <a:pt x="201" y="585"/>
                    </a:lnTo>
                    <a:lnTo>
                      <a:pt x="237" y="598"/>
                    </a:lnTo>
                    <a:lnTo>
                      <a:pt x="228" y="529"/>
                    </a:lnTo>
                    <a:lnTo>
                      <a:pt x="188" y="477"/>
                    </a:lnTo>
                    <a:lnTo>
                      <a:pt x="149" y="437"/>
                    </a:lnTo>
                    <a:lnTo>
                      <a:pt x="108" y="318"/>
                    </a:lnTo>
                    <a:lnTo>
                      <a:pt x="184" y="416"/>
                    </a:lnTo>
                    <a:lnTo>
                      <a:pt x="228" y="452"/>
                    </a:lnTo>
                    <a:lnTo>
                      <a:pt x="233" y="302"/>
                    </a:lnTo>
                    <a:lnTo>
                      <a:pt x="244" y="242"/>
                    </a:lnTo>
                    <a:lnTo>
                      <a:pt x="269" y="215"/>
                    </a:lnTo>
                    <a:lnTo>
                      <a:pt x="304" y="169"/>
                    </a:lnTo>
                    <a:lnTo>
                      <a:pt x="361" y="149"/>
                    </a:lnTo>
                    <a:lnTo>
                      <a:pt x="390" y="137"/>
                    </a:lnTo>
                    <a:lnTo>
                      <a:pt x="310" y="60"/>
                    </a:lnTo>
                    <a:lnTo>
                      <a:pt x="224" y="80"/>
                    </a:lnTo>
                    <a:lnTo>
                      <a:pt x="168" y="113"/>
                    </a:lnTo>
                    <a:lnTo>
                      <a:pt x="149" y="145"/>
                    </a:lnTo>
                    <a:lnTo>
                      <a:pt x="164" y="96"/>
                    </a:lnTo>
                    <a:lnTo>
                      <a:pt x="197" y="80"/>
                    </a:lnTo>
                    <a:lnTo>
                      <a:pt x="249" y="60"/>
                    </a:lnTo>
                    <a:lnTo>
                      <a:pt x="289" y="53"/>
                    </a:lnTo>
                    <a:lnTo>
                      <a:pt x="265" y="39"/>
                    </a:lnTo>
                    <a:lnTo>
                      <a:pt x="224" y="28"/>
                    </a:lnTo>
                    <a:lnTo>
                      <a:pt x="188" y="15"/>
                    </a:lnTo>
                    <a:lnTo>
                      <a:pt x="168" y="0"/>
                    </a:lnTo>
                    <a:lnTo>
                      <a:pt x="121" y="32"/>
                    </a:lnTo>
                    <a:lnTo>
                      <a:pt x="93" y="60"/>
                    </a:lnTo>
                    <a:lnTo>
                      <a:pt x="65" y="96"/>
                    </a:lnTo>
                    <a:lnTo>
                      <a:pt x="25" y="116"/>
                    </a:lnTo>
                    <a:lnTo>
                      <a:pt x="16" y="154"/>
                    </a:lnTo>
                    <a:lnTo>
                      <a:pt x="0" y="215"/>
                    </a:lnTo>
                    <a:lnTo>
                      <a:pt x="0" y="307"/>
                    </a:lnTo>
                    <a:lnTo>
                      <a:pt x="4" y="403"/>
                    </a:lnTo>
                    <a:lnTo>
                      <a:pt x="7" y="513"/>
                    </a:lnTo>
                    <a:lnTo>
                      <a:pt x="28" y="626"/>
                    </a:lnTo>
                    <a:lnTo>
                      <a:pt x="52" y="744"/>
                    </a:lnTo>
                    <a:lnTo>
                      <a:pt x="65" y="844"/>
                    </a:lnTo>
                    <a:lnTo>
                      <a:pt x="85" y="917"/>
                    </a:lnTo>
                    <a:lnTo>
                      <a:pt x="81" y="982"/>
                    </a:lnTo>
                    <a:lnTo>
                      <a:pt x="89" y="1018"/>
                    </a:lnTo>
                    <a:lnTo>
                      <a:pt x="117" y="1046"/>
                    </a:lnTo>
                    <a:lnTo>
                      <a:pt x="153" y="1070"/>
                    </a:lnTo>
                    <a:lnTo>
                      <a:pt x="201" y="1075"/>
                    </a:lnTo>
                    <a:lnTo>
                      <a:pt x="224" y="1063"/>
                    </a:lnTo>
                    <a:lnTo>
                      <a:pt x="257" y="1059"/>
                    </a:lnTo>
                    <a:lnTo>
                      <a:pt x="334" y="1043"/>
                    </a:lnTo>
                    <a:lnTo>
                      <a:pt x="300" y="1003"/>
                    </a:lnTo>
                    <a:lnTo>
                      <a:pt x="265" y="944"/>
                    </a:lnTo>
                    <a:lnTo>
                      <a:pt x="318" y="985"/>
                    </a:lnTo>
                    <a:lnTo>
                      <a:pt x="357" y="1022"/>
                    </a:lnTo>
                    <a:lnTo>
                      <a:pt x="386" y="1043"/>
                    </a:lnTo>
                    <a:lnTo>
                      <a:pt x="426" y="1063"/>
                    </a:lnTo>
                    <a:lnTo>
                      <a:pt x="470" y="1063"/>
                    </a:lnTo>
                    <a:lnTo>
                      <a:pt x="513" y="1063"/>
                    </a:lnTo>
                    <a:lnTo>
                      <a:pt x="538" y="1051"/>
                    </a:lnTo>
                    <a:lnTo>
                      <a:pt x="550" y="1039"/>
                    </a:lnTo>
                    <a:lnTo>
                      <a:pt x="494" y="1006"/>
                    </a:lnTo>
                    <a:lnTo>
                      <a:pt x="438" y="954"/>
                    </a:lnTo>
                    <a:lnTo>
                      <a:pt x="422" y="929"/>
                    </a:lnTo>
                    <a:lnTo>
                      <a:pt x="466" y="941"/>
                    </a:lnTo>
                    <a:lnTo>
                      <a:pt x="534" y="994"/>
                    </a:lnTo>
                    <a:lnTo>
                      <a:pt x="562" y="1018"/>
                    </a:lnTo>
                    <a:lnTo>
                      <a:pt x="626" y="1022"/>
                    </a:lnTo>
                    <a:lnTo>
                      <a:pt x="646" y="1010"/>
                    </a:lnTo>
                    <a:lnTo>
                      <a:pt x="646" y="982"/>
                    </a:lnTo>
                    <a:lnTo>
                      <a:pt x="646" y="90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0" name="Freeform 137"/>
              <p:cNvSpPr>
                <a:spLocks/>
              </p:cNvSpPr>
              <p:nvPr/>
            </p:nvSpPr>
            <p:spPr bwMode="auto">
              <a:xfrm>
                <a:off x="2520" y="2218"/>
                <a:ext cx="27" cy="70"/>
              </a:xfrm>
              <a:custGeom>
                <a:avLst/>
                <a:gdLst>
                  <a:gd name="T0" fmla="*/ 0 w 188"/>
                  <a:gd name="T1" fmla="*/ 0 h 496"/>
                  <a:gd name="T2" fmla="*/ 0 w 188"/>
                  <a:gd name="T3" fmla="*/ 0 h 496"/>
                  <a:gd name="T4" fmla="*/ 0 w 188"/>
                  <a:gd name="T5" fmla="*/ 0 h 496"/>
                  <a:gd name="T6" fmla="*/ 0 w 188"/>
                  <a:gd name="T7" fmla="*/ 0 h 496"/>
                  <a:gd name="T8" fmla="*/ 0 w 188"/>
                  <a:gd name="T9" fmla="*/ 0 h 496"/>
                  <a:gd name="T10" fmla="*/ 0 w 188"/>
                  <a:gd name="T11" fmla="*/ 0 h 496"/>
                  <a:gd name="T12" fmla="*/ 0 w 188"/>
                  <a:gd name="T13" fmla="*/ 0 h 496"/>
                  <a:gd name="T14" fmla="*/ 0 w 188"/>
                  <a:gd name="T15" fmla="*/ 0 h 496"/>
                  <a:gd name="T16" fmla="*/ 0 w 188"/>
                  <a:gd name="T17" fmla="*/ 0 h 496"/>
                  <a:gd name="T18" fmla="*/ 0 w 188"/>
                  <a:gd name="T19" fmla="*/ 0 h 496"/>
                  <a:gd name="T20" fmla="*/ 0 w 188"/>
                  <a:gd name="T21" fmla="*/ 0 h 496"/>
                  <a:gd name="T22" fmla="*/ 0 w 188"/>
                  <a:gd name="T23" fmla="*/ 0 h 496"/>
                  <a:gd name="T24" fmla="*/ 0 w 188"/>
                  <a:gd name="T25" fmla="*/ 0 h 496"/>
                  <a:gd name="T26" fmla="*/ 0 w 188"/>
                  <a:gd name="T27" fmla="*/ 0 h 4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8" h="496">
                    <a:moveTo>
                      <a:pt x="188" y="496"/>
                    </a:moveTo>
                    <a:lnTo>
                      <a:pt x="155" y="480"/>
                    </a:lnTo>
                    <a:lnTo>
                      <a:pt x="120" y="440"/>
                    </a:lnTo>
                    <a:lnTo>
                      <a:pt x="89" y="369"/>
                    </a:lnTo>
                    <a:lnTo>
                      <a:pt x="72" y="307"/>
                    </a:lnTo>
                    <a:lnTo>
                      <a:pt x="48" y="238"/>
                    </a:lnTo>
                    <a:lnTo>
                      <a:pt x="37" y="173"/>
                    </a:lnTo>
                    <a:lnTo>
                      <a:pt x="17" y="73"/>
                    </a:lnTo>
                    <a:lnTo>
                      <a:pt x="0" y="0"/>
                    </a:lnTo>
                    <a:lnTo>
                      <a:pt x="41" y="145"/>
                    </a:lnTo>
                    <a:lnTo>
                      <a:pt x="72" y="258"/>
                    </a:lnTo>
                    <a:lnTo>
                      <a:pt x="108" y="335"/>
                    </a:lnTo>
                    <a:lnTo>
                      <a:pt x="164" y="416"/>
                    </a:lnTo>
                    <a:lnTo>
                      <a:pt x="188" y="4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1" name="Freeform 138"/>
              <p:cNvSpPr>
                <a:spLocks/>
              </p:cNvSpPr>
              <p:nvPr/>
            </p:nvSpPr>
            <p:spPr bwMode="auto">
              <a:xfrm>
                <a:off x="2548" y="2160"/>
                <a:ext cx="107" cy="107"/>
              </a:xfrm>
              <a:custGeom>
                <a:avLst/>
                <a:gdLst>
                  <a:gd name="T0" fmla="*/ 0 w 747"/>
                  <a:gd name="T1" fmla="*/ 0 h 747"/>
                  <a:gd name="T2" fmla="*/ 0 w 747"/>
                  <a:gd name="T3" fmla="*/ 0 h 747"/>
                  <a:gd name="T4" fmla="*/ 0 w 747"/>
                  <a:gd name="T5" fmla="*/ 0 h 747"/>
                  <a:gd name="T6" fmla="*/ 0 w 747"/>
                  <a:gd name="T7" fmla="*/ 0 h 747"/>
                  <a:gd name="T8" fmla="*/ 0 w 747"/>
                  <a:gd name="T9" fmla="*/ 0 h 747"/>
                  <a:gd name="T10" fmla="*/ 0 w 747"/>
                  <a:gd name="T11" fmla="*/ 0 h 747"/>
                  <a:gd name="T12" fmla="*/ 0 w 747"/>
                  <a:gd name="T13" fmla="*/ 0 h 747"/>
                  <a:gd name="T14" fmla="*/ 0 w 747"/>
                  <a:gd name="T15" fmla="*/ 0 h 747"/>
                  <a:gd name="T16" fmla="*/ 0 w 747"/>
                  <a:gd name="T17" fmla="*/ 0 h 747"/>
                  <a:gd name="T18" fmla="*/ 0 w 747"/>
                  <a:gd name="T19" fmla="*/ 0 h 747"/>
                  <a:gd name="T20" fmla="*/ 0 w 747"/>
                  <a:gd name="T21" fmla="*/ 0 h 747"/>
                  <a:gd name="T22" fmla="*/ 0 w 747"/>
                  <a:gd name="T23" fmla="*/ 0 h 747"/>
                  <a:gd name="T24" fmla="*/ 0 w 747"/>
                  <a:gd name="T25" fmla="*/ 0 h 747"/>
                  <a:gd name="T26" fmla="*/ 0 w 747"/>
                  <a:gd name="T27" fmla="*/ 0 h 747"/>
                  <a:gd name="T28" fmla="*/ 0 w 747"/>
                  <a:gd name="T29" fmla="*/ 0 h 747"/>
                  <a:gd name="T30" fmla="*/ 0 w 747"/>
                  <a:gd name="T31" fmla="*/ 0 h 747"/>
                  <a:gd name="T32" fmla="*/ 0 w 747"/>
                  <a:gd name="T33" fmla="*/ 0 h 747"/>
                  <a:gd name="T34" fmla="*/ 0 w 747"/>
                  <a:gd name="T35" fmla="*/ 0 h 747"/>
                  <a:gd name="T36" fmla="*/ 0 w 747"/>
                  <a:gd name="T37" fmla="*/ 0 h 747"/>
                  <a:gd name="T38" fmla="*/ 0 w 747"/>
                  <a:gd name="T39" fmla="*/ 0 h 747"/>
                  <a:gd name="T40" fmla="*/ 0 w 747"/>
                  <a:gd name="T41" fmla="*/ 0 h 747"/>
                  <a:gd name="T42" fmla="*/ 0 w 747"/>
                  <a:gd name="T43" fmla="*/ 0 h 747"/>
                  <a:gd name="T44" fmla="*/ 0 w 747"/>
                  <a:gd name="T45" fmla="*/ 0 h 747"/>
                  <a:gd name="T46" fmla="*/ 0 w 747"/>
                  <a:gd name="T47" fmla="*/ 0 h 747"/>
                  <a:gd name="T48" fmla="*/ 0 w 747"/>
                  <a:gd name="T49" fmla="*/ 0 h 747"/>
                  <a:gd name="T50" fmla="*/ 0 w 747"/>
                  <a:gd name="T51" fmla="*/ 0 h 747"/>
                  <a:gd name="T52" fmla="*/ 0 w 747"/>
                  <a:gd name="T53" fmla="*/ 0 h 747"/>
                  <a:gd name="T54" fmla="*/ 0 w 747"/>
                  <a:gd name="T55" fmla="*/ 0 h 747"/>
                  <a:gd name="T56" fmla="*/ 0 w 747"/>
                  <a:gd name="T57" fmla="*/ 0 h 747"/>
                  <a:gd name="T58" fmla="*/ 0 w 747"/>
                  <a:gd name="T59" fmla="*/ 0 h 747"/>
                  <a:gd name="T60" fmla="*/ 0 w 747"/>
                  <a:gd name="T61" fmla="*/ 0 h 747"/>
                  <a:gd name="T62" fmla="*/ 0 w 747"/>
                  <a:gd name="T63" fmla="*/ 0 h 747"/>
                  <a:gd name="T64" fmla="*/ 0 w 747"/>
                  <a:gd name="T65" fmla="*/ 0 h 747"/>
                  <a:gd name="T66" fmla="*/ 0 w 747"/>
                  <a:gd name="T67" fmla="*/ 0 h 747"/>
                  <a:gd name="T68" fmla="*/ 0 w 747"/>
                  <a:gd name="T69" fmla="*/ 0 h 747"/>
                  <a:gd name="T70" fmla="*/ 0 w 747"/>
                  <a:gd name="T71" fmla="*/ 0 h 747"/>
                  <a:gd name="T72" fmla="*/ 0 w 747"/>
                  <a:gd name="T73" fmla="*/ 0 h 747"/>
                  <a:gd name="T74" fmla="*/ 0 w 747"/>
                  <a:gd name="T75" fmla="*/ 0 h 747"/>
                  <a:gd name="T76" fmla="*/ 0 w 747"/>
                  <a:gd name="T77" fmla="*/ 0 h 747"/>
                  <a:gd name="T78" fmla="*/ 0 w 747"/>
                  <a:gd name="T79" fmla="*/ 0 h 747"/>
                  <a:gd name="T80" fmla="*/ 0 w 747"/>
                  <a:gd name="T81" fmla="*/ 0 h 747"/>
                  <a:gd name="T82" fmla="*/ 0 w 747"/>
                  <a:gd name="T83" fmla="*/ 0 h 747"/>
                  <a:gd name="T84" fmla="*/ 0 w 747"/>
                  <a:gd name="T85" fmla="*/ 0 h 747"/>
                  <a:gd name="T86" fmla="*/ 0 w 747"/>
                  <a:gd name="T87" fmla="*/ 0 h 747"/>
                  <a:gd name="T88" fmla="*/ 0 w 747"/>
                  <a:gd name="T89" fmla="*/ 0 h 747"/>
                  <a:gd name="T90" fmla="*/ 0 w 747"/>
                  <a:gd name="T91" fmla="*/ 0 h 747"/>
                  <a:gd name="T92" fmla="*/ 0 w 747"/>
                  <a:gd name="T93" fmla="*/ 0 h 747"/>
                  <a:gd name="T94" fmla="*/ 0 w 747"/>
                  <a:gd name="T95" fmla="*/ 0 h 747"/>
                  <a:gd name="T96" fmla="*/ 0 w 747"/>
                  <a:gd name="T97" fmla="*/ 0 h 747"/>
                  <a:gd name="T98" fmla="*/ 0 w 747"/>
                  <a:gd name="T99" fmla="*/ 0 h 747"/>
                  <a:gd name="T100" fmla="*/ 0 w 747"/>
                  <a:gd name="T101" fmla="*/ 0 h 747"/>
                  <a:gd name="T102" fmla="*/ 0 w 747"/>
                  <a:gd name="T103" fmla="*/ 0 h 747"/>
                  <a:gd name="T104" fmla="*/ 0 w 747"/>
                  <a:gd name="T105" fmla="*/ 0 h 747"/>
                  <a:gd name="T106" fmla="*/ 0 w 747"/>
                  <a:gd name="T107" fmla="*/ 0 h 747"/>
                  <a:gd name="T108" fmla="*/ 0 w 747"/>
                  <a:gd name="T109" fmla="*/ 0 h 747"/>
                  <a:gd name="T110" fmla="*/ 0 w 747"/>
                  <a:gd name="T111" fmla="*/ 0 h 7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47" h="747">
                    <a:moveTo>
                      <a:pt x="138" y="0"/>
                    </a:moveTo>
                    <a:lnTo>
                      <a:pt x="225" y="27"/>
                    </a:lnTo>
                    <a:lnTo>
                      <a:pt x="266" y="63"/>
                    </a:lnTo>
                    <a:lnTo>
                      <a:pt x="290" y="137"/>
                    </a:lnTo>
                    <a:lnTo>
                      <a:pt x="290" y="204"/>
                    </a:lnTo>
                    <a:lnTo>
                      <a:pt x="277" y="244"/>
                    </a:lnTo>
                    <a:lnTo>
                      <a:pt x="285" y="314"/>
                    </a:lnTo>
                    <a:lnTo>
                      <a:pt x="285" y="366"/>
                    </a:lnTo>
                    <a:lnTo>
                      <a:pt x="273" y="379"/>
                    </a:lnTo>
                    <a:lnTo>
                      <a:pt x="285" y="399"/>
                    </a:lnTo>
                    <a:lnTo>
                      <a:pt x="294" y="419"/>
                    </a:lnTo>
                    <a:lnTo>
                      <a:pt x="277" y="440"/>
                    </a:lnTo>
                    <a:lnTo>
                      <a:pt x="277" y="460"/>
                    </a:lnTo>
                    <a:lnTo>
                      <a:pt x="310" y="468"/>
                    </a:lnTo>
                    <a:lnTo>
                      <a:pt x="306" y="488"/>
                    </a:lnTo>
                    <a:lnTo>
                      <a:pt x="337" y="500"/>
                    </a:lnTo>
                    <a:lnTo>
                      <a:pt x="367" y="492"/>
                    </a:lnTo>
                    <a:lnTo>
                      <a:pt x="386" y="500"/>
                    </a:lnTo>
                    <a:lnTo>
                      <a:pt x="475" y="513"/>
                    </a:lnTo>
                    <a:lnTo>
                      <a:pt x="555" y="508"/>
                    </a:lnTo>
                    <a:lnTo>
                      <a:pt x="606" y="513"/>
                    </a:lnTo>
                    <a:lnTo>
                      <a:pt x="640" y="533"/>
                    </a:lnTo>
                    <a:lnTo>
                      <a:pt x="720" y="533"/>
                    </a:lnTo>
                    <a:lnTo>
                      <a:pt x="747" y="561"/>
                    </a:lnTo>
                    <a:lnTo>
                      <a:pt x="747" y="592"/>
                    </a:lnTo>
                    <a:lnTo>
                      <a:pt x="743" y="646"/>
                    </a:lnTo>
                    <a:lnTo>
                      <a:pt x="679" y="662"/>
                    </a:lnTo>
                    <a:lnTo>
                      <a:pt x="679" y="628"/>
                    </a:lnTo>
                    <a:lnTo>
                      <a:pt x="675" y="601"/>
                    </a:lnTo>
                    <a:lnTo>
                      <a:pt x="663" y="588"/>
                    </a:lnTo>
                    <a:lnTo>
                      <a:pt x="659" y="621"/>
                    </a:lnTo>
                    <a:lnTo>
                      <a:pt x="655" y="662"/>
                    </a:lnTo>
                    <a:lnTo>
                      <a:pt x="640" y="687"/>
                    </a:lnTo>
                    <a:lnTo>
                      <a:pt x="611" y="718"/>
                    </a:lnTo>
                    <a:lnTo>
                      <a:pt x="544" y="734"/>
                    </a:lnTo>
                    <a:lnTo>
                      <a:pt x="491" y="743"/>
                    </a:lnTo>
                    <a:lnTo>
                      <a:pt x="430" y="747"/>
                    </a:lnTo>
                    <a:lnTo>
                      <a:pt x="507" y="702"/>
                    </a:lnTo>
                    <a:lnTo>
                      <a:pt x="559" y="662"/>
                    </a:lnTo>
                    <a:lnTo>
                      <a:pt x="570" y="628"/>
                    </a:lnTo>
                    <a:lnTo>
                      <a:pt x="563" y="601"/>
                    </a:lnTo>
                    <a:lnTo>
                      <a:pt x="519" y="597"/>
                    </a:lnTo>
                    <a:lnTo>
                      <a:pt x="503" y="628"/>
                    </a:lnTo>
                    <a:lnTo>
                      <a:pt x="491" y="666"/>
                    </a:lnTo>
                    <a:lnTo>
                      <a:pt x="450" y="706"/>
                    </a:lnTo>
                    <a:lnTo>
                      <a:pt x="407" y="739"/>
                    </a:lnTo>
                    <a:lnTo>
                      <a:pt x="362" y="743"/>
                    </a:lnTo>
                    <a:lnTo>
                      <a:pt x="294" y="739"/>
                    </a:lnTo>
                    <a:lnTo>
                      <a:pt x="367" y="681"/>
                    </a:lnTo>
                    <a:lnTo>
                      <a:pt x="419" y="653"/>
                    </a:lnTo>
                    <a:lnTo>
                      <a:pt x="458" y="621"/>
                    </a:lnTo>
                    <a:lnTo>
                      <a:pt x="471" y="597"/>
                    </a:lnTo>
                    <a:lnTo>
                      <a:pt x="468" y="572"/>
                    </a:lnTo>
                    <a:lnTo>
                      <a:pt x="443" y="568"/>
                    </a:lnTo>
                    <a:lnTo>
                      <a:pt x="415" y="592"/>
                    </a:lnTo>
                    <a:lnTo>
                      <a:pt x="398" y="625"/>
                    </a:lnTo>
                    <a:lnTo>
                      <a:pt x="362" y="666"/>
                    </a:lnTo>
                    <a:lnTo>
                      <a:pt x="318" y="687"/>
                    </a:lnTo>
                    <a:lnTo>
                      <a:pt x="285" y="706"/>
                    </a:lnTo>
                    <a:lnTo>
                      <a:pt x="250" y="722"/>
                    </a:lnTo>
                    <a:lnTo>
                      <a:pt x="209" y="730"/>
                    </a:lnTo>
                    <a:lnTo>
                      <a:pt x="161" y="730"/>
                    </a:lnTo>
                    <a:lnTo>
                      <a:pt x="115" y="721"/>
                    </a:lnTo>
                    <a:lnTo>
                      <a:pt x="217" y="687"/>
                    </a:lnTo>
                    <a:lnTo>
                      <a:pt x="257" y="666"/>
                    </a:lnTo>
                    <a:lnTo>
                      <a:pt x="285" y="628"/>
                    </a:lnTo>
                    <a:lnTo>
                      <a:pt x="290" y="597"/>
                    </a:lnTo>
                    <a:lnTo>
                      <a:pt x="266" y="597"/>
                    </a:lnTo>
                    <a:lnTo>
                      <a:pt x="254" y="625"/>
                    </a:lnTo>
                    <a:lnTo>
                      <a:pt x="233" y="649"/>
                    </a:lnTo>
                    <a:lnTo>
                      <a:pt x="201" y="674"/>
                    </a:lnTo>
                    <a:lnTo>
                      <a:pt x="165" y="699"/>
                    </a:lnTo>
                    <a:lnTo>
                      <a:pt x="117" y="719"/>
                    </a:lnTo>
                    <a:lnTo>
                      <a:pt x="81" y="706"/>
                    </a:lnTo>
                    <a:lnTo>
                      <a:pt x="65" y="687"/>
                    </a:lnTo>
                    <a:lnTo>
                      <a:pt x="37" y="636"/>
                    </a:lnTo>
                    <a:lnTo>
                      <a:pt x="89" y="625"/>
                    </a:lnTo>
                    <a:lnTo>
                      <a:pt x="189" y="613"/>
                    </a:lnTo>
                    <a:lnTo>
                      <a:pt x="250" y="585"/>
                    </a:lnTo>
                    <a:lnTo>
                      <a:pt x="281" y="558"/>
                    </a:lnTo>
                    <a:lnTo>
                      <a:pt x="294" y="525"/>
                    </a:lnTo>
                    <a:lnTo>
                      <a:pt x="298" y="508"/>
                    </a:lnTo>
                    <a:lnTo>
                      <a:pt x="281" y="508"/>
                    </a:lnTo>
                    <a:lnTo>
                      <a:pt x="261" y="533"/>
                    </a:lnTo>
                    <a:lnTo>
                      <a:pt x="229" y="576"/>
                    </a:lnTo>
                    <a:lnTo>
                      <a:pt x="157" y="601"/>
                    </a:lnTo>
                    <a:lnTo>
                      <a:pt x="89" y="622"/>
                    </a:lnTo>
                    <a:lnTo>
                      <a:pt x="37" y="636"/>
                    </a:lnTo>
                    <a:lnTo>
                      <a:pt x="17" y="553"/>
                    </a:lnTo>
                    <a:lnTo>
                      <a:pt x="13" y="492"/>
                    </a:lnTo>
                    <a:lnTo>
                      <a:pt x="13" y="439"/>
                    </a:lnTo>
                    <a:lnTo>
                      <a:pt x="81" y="476"/>
                    </a:lnTo>
                    <a:lnTo>
                      <a:pt x="161" y="492"/>
                    </a:lnTo>
                    <a:lnTo>
                      <a:pt x="225" y="488"/>
                    </a:lnTo>
                    <a:lnTo>
                      <a:pt x="242" y="481"/>
                    </a:lnTo>
                    <a:lnTo>
                      <a:pt x="250" y="460"/>
                    </a:lnTo>
                    <a:lnTo>
                      <a:pt x="213" y="460"/>
                    </a:lnTo>
                    <a:lnTo>
                      <a:pt x="174" y="472"/>
                    </a:lnTo>
                    <a:lnTo>
                      <a:pt x="79" y="476"/>
                    </a:lnTo>
                    <a:lnTo>
                      <a:pt x="13" y="440"/>
                    </a:lnTo>
                    <a:lnTo>
                      <a:pt x="9" y="363"/>
                    </a:lnTo>
                    <a:lnTo>
                      <a:pt x="4" y="310"/>
                    </a:lnTo>
                    <a:lnTo>
                      <a:pt x="0" y="258"/>
                    </a:lnTo>
                    <a:lnTo>
                      <a:pt x="9" y="169"/>
                    </a:lnTo>
                    <a:lnTo>
                      <a:pt x="29" y="137"/>
                    </a:lnTo>
                    <a:lnTo>
                      <a:pt x="89" y="97"/>
                    </a:lnTo>
                    <a:lnTo>
                      <a:pt x="70" y="101"/>
                    </a:lnTo>
                    <a:lnTo>
                      <a:pt x="9" y="129"/>
                    </a:lnTo>
                    <a:lnTo>
                      <a:pt x="33" y="72"/>
                    </a:lnTo>
                    <a:lnTo>
                      <a:pt x="53" y="43"/>
                    </a:lnTo>
                    <a:lnTo>
                      <a:pt x="70" y="23"/>
                    </a:lnTo>
                    <a:lnTo>
                      <a:pt x="13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2" name="Freeform 139"/>
              <p:cNvSpPr>
                <a:spLocks/>
              </p:cNvSpPr>
              <p:nvPr/>
            </p:nvSpPr>
            <p:spPr bwMode="auto">
              <a:xfrm>
                <a:off x="2555" y="2200"/>
                <a:ext cx="27" cy="24"/>
              </a:xfrm>
              <a:custGeom>
                <a:avLst/>
                <a:gdLst>
                  <a:gd name="T0" fmla="*/ 0 w 188"/>
                  <a:gd name="T1" fmla="*/ 0 h 168"/>
                  <a:gd name="T2" fmla="*/ 0 w 188"/>
                  <a:gd name="T3" fmla="*/ 0 h 168"/>
                  <a:gd name="T4" fmla="*/ 0 w 188"/>
                  <a:gd name="T5" fmla="*/ 0 h 168"/>
                  <a:gd name="T6" fmla="*/ 0 w 188"/>
                  <a:gd name="T7" fmla="*/ 0 h 168"/>
                  <a:gd name="T8" fmla="*/ 0 w 188"/>
                  <a:gd name="T9" fmla="*/ 0 h 168"/>
                  <a:gd name="T10" fmla="*/ 0 w 188"/>
                  <a:gd name="T11" fmla="*/ 0 h 168"/>
                  <a:gd name="T12" fmla="*/ 0 w 188"/>
                  <a:gd name="T13" fmla="*/ 0 h 168"/>
                  <a:gd name="T14" fmla="*/ 0 w 188"/>
                  <a:gd name="T15" fmla="*/ 0 h 168"/>
                  <a:gd name="T16" fmla="*/ 0 w 188"/>
                  <a:gd name="T17" fmla="*/ 0 h 168"/>
                  <a:gd name="T18" fmla="*/ 0 w 188"/>
                  <a:gd name="T19" fmla="*/ 0 h 168"/>
                  <a:gd name="T20" fmla="*/ 0 w 188"/>
                  <a:gd name="T21" fmla="*/ 0 h 168"/>
                  <a:gd name="T22" fmla="*/ 0 w 188"/>
                  <a:gd name="T23" fmla="*/ 0 h 168"/>
                  <a:gd name="T24" fmla="*/ 0 w 188"/>
                  <a:gd name="T25" fmla="*/ 0 h 168"/>
                  <a:gd name="T26" fmla="*/ 0 w 188"/>
                  <a:gd name="T27" fmla="*/ 0 h 168"/>
                  <a:gd name="T28" fmla="*/ 0 w 188"/>
                  <a:gd name="T29" fmla="*/ 0 h 168"/>
                  <a:gd name="T30" fmla="*/ 0 w 188"/>
                  <a:gd name="T31" fmla="*/ 0 h 168"/>
                  <a:gd name="T32" fmla="*/ 0 w 188"/>
                  <a:gd name="T33" fmla="*/ 0 h 168"/>
                  <a:gd name="T34" fmla="*/ 0 w 188"/>
                  <a:gd name="T35" fmla="*/ 0 h 168"/>
                  <a:gd name="T36" fmla="*/ 0 w 188"/>
                  <a:gd name="T37" fmla="*/ 0 h 168"/>
                  <a:gd name="T38" fmla="*/ 0 w 188"/>
                  <a:gd name="T39" fmla="*/ 0 h 168"/>
                  <a:gd name="T40" fmla="*/ 0 w 188"/>
                  <a:gd name="T41" fmla="*/ 0 h 168"/>
                  <a:gd name="T42" fmla="*/ 0 w 188"/>
                  <a:gd name="T43" fmla="*/ 0 h 168"/>
                  <a:gd name="T44" fmla="*/ 0 w 188"/>
                  <a:gd name="T45" fmla="*/ 0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8" h="168">
                    <a:moveTo>
                      <a:pt x="188" y="0"/>
                    </a:moveTo>
                    <a:lnTo>
                      <a:pt x="188" y="13"/>
                    </a:lnTo>
                    <a:lnTo>
                      <a:pt x="163" y="46"/>
                    </a:lnTo>
                    <a:lnTo>
                      <a:pt x="141" y="64"/>
                    </a:lnTo>
                    <a:lnTo>
                      <a:pt x="90" y="101"/>
                    </a:lnTo>
                    <a:lnTo>
                      <a:pt x="69" y="117"/>
                    </a:lnTo>
                    <a:lnTo>
                      <a:pt x="23" y="153"/>
                    </a:lnTo>
                    <a:lnTo>
                      <a:pt x="74" y="136"/>
                    </a:lnTo>
                    <a:lnTo>
                      <a:pt x="125" y="121"/>
                    </a:lnTo>
                    <a:lnTo>
                      <a:pt x="177" y="117"/>
                    </a:lnTo>
                    <a:lnTo>
                      <a:pt x="173" y="132"/>
                    </a:lnTo>
                    <a:lnTo>
                      <a:pt x="90" y="148"/>
                    </a:lnTo>
                    <a:lnTo>
                      <a:pt x="47" y="165"/>
                    </a:lnTo>
                    <a:lnTo>
                      <a:pt x="23" y="168"/>
                    </a:lnTo>
                    <a:lnTo>
                      <a:pt x="2" y="162"/>
                    </a:lnTo>
                    <a:lnTo>
                      <a:pt x="0" y="142"/>
                    </a:lnTo>
                    <a:lnTo>
                      <a:pt x="17" y="127"/>
                    </a:lnTo>
                    <a:lnTo>
                      <a:pt x="40" y="105"/>
                    </a:lnTo>
                    <a:lnTo>
                      <a:pt x="67" y="72"/>
                    </a:lnTo>
                    <a:lnTo>
                      <a:pt x="96" y="36"/>
                    </a:lnTo>
                    <a:lnTo>
                      <a:pt x="130" y="11"/>
                    </a:lnTo>
                    <a:lnTo>
                      <a:pt x="165" y="2"/>
                    </a:lnTo>
                    <a:lnTo>
                      <a:pt x="18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3" name="Freeform 140"/>
              <p:cNvSpPr>
                <a:spLocks/>
              </p:cNvSpPr>
              <p:nvPr/>
            </p:nvSpPr>
            <p:spPr bwMode="auto">
              <a:xfrm>
                <a:off x="2556" y="2180"/>
                <a:ext cx="25" cy="32"/>
              </a:xfrm>
              <a:custGeom>
                <a:avLst/>
                <a:gdLst>
                  <a:gd name="T0" fmla="*/ 0 w 171"/>
                  <a:gd name="T1" fmla="*/ 0 h 221"/>
                  <a:gd name="T2" fmla="*/ 0 w 171"/>
                  <a:gd name="T3" fmla="*/ 0 h 221"/>
                  <a:gd name="T4" fmla="*/ 0 w 171"/>
                  <a:gd name="T5" fmla="*/ 0 h 221"/>
                  <a:gd name="T6" fmla="*/ 0 w 171"/>
                  <a:gd name="T7" fmla="*/ 0 h 221"/>
                  <a:gd name="T8" fmla="*/ 0 w 171"/>
                  <a:gd name="T9" fmla="*/ 0 h 221"/>
                  <a:gd name="T10" fmla="*/ 0 w 171"/>
                  <a:gd name="T11" fmla="*/ 0 h 221"/>
                  <a:gd name="T12" fmla="*/ 0 w 171"/>
                  <a:gd name="T13" fmla="*/ 0 h 221"/>
                  <a:gd name="T14" fmla="*/ 0 w 171"/>
                  <a:gd name="T15" fmla="*/ 0 h 221"/>
                  <a:gd name="T16" fmla="*/ 0 w 171"/>
                  <a:gd name="T17" fmla="*/ 0 h 221"/>
                  <a:gd name="T18" fmla="*/ 0 w 171"/>
                  <a:gd name="T19" fmla="*/ 0 h 221"/>
                  <a:gd name="T20" fmla="*/ 0 w 171"/>
                  <a:gd name="T21" fmla="*/ 0 h 221"/>
                  <a:gd name="T22" fmla="*/ 0 w 171"/>
                  <a:gd name="T23" fmla="*/ 0 h 221"/>
                  <a:gd name="T24" fmla="*/ 0 w 171"/>
                  <a:gd name="T25" fmla="*/ 0 h 221"/>
                  <a:gd name="T26" fmla="*/ 0 w 171"/>
                  <a:gd name="T27" fmla="*/ 0 h 221"/>
                  <a:gd name="T28" fmla="*/ 0 w 171"/>
                  <a:gd name="T29" fmla="*/ 0 h 221"/>
                  <a:gd name="T30" fmla="*/ 0 w 171"/>
                  <a:gd name="T31" fmla="*/ 0 h 221"/>
                  <a:gd name="T32" fmla="*/ 0 w 171"/>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1" h="221">
                    <a:moveTo>
                      <a:pt x="139" y="0"/>
                    </a:moveTo>
                    <a:lnTo>
                      <a:pt x="163" y="4"/>
                    </a:lnTo>
                    <a:lnTo>
                      <a:pt x="171" y="24"/>
                    </a:lnTo>
                    <a:lnTo>
                      <a:pt x="169" y="42"/>
                    </a:lnTo>
                    <a:lnTo>
                      <a:pt x="155" y="64"/>
                    </a:lnTo>
                    <a:lnTo>
                      <a:pt x="136" y="70"/>
                    </a:lnTo>
                    <a:lnTo>
                      <a:pt x="98" y="95"/>
                    </a:lnTo>
                    <a:lnTo>
                      <a:pt x="61" y="126"/>
                    </a:lnTo>
                    <a:lnTo>
                      <a:pt x="37" y="166"/>
                    </a:lnTo>
                    <a:lnTo>
                      <a:pt x="8" y="208"/>
                    </a:lnTo>
                    <a:lnTo>
                      <a:pt x="0" y="221"/>
                    </a:lnTo>
                    <a:lnTo>
                      <a:pt x="8" y="171"/>
                    </a:lnTo>
                    <a:lnTo>
                      <a:pt x="15" y="127"/>
                    </a:lnTo>
                    <a:lnTo>
                      <a:pt x="28" y="89"/>
                    </a:lnTo>
                    <a:lnTo>
                      <a:pt x="51" y="54"/>
                    </a:lnTo>
                    <a:lnTo>
                      <a:pt x="114" y="6"/>
                    </a:lnTo>
                    <a:lnTo>
                      <a:pt x="13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4" name="Freeform 141"/>
              <p:cNvSpPr>
                <a:spLocks/>
              </p:cNvSpPr>
              <p:nvPr/>
            </p:nvSpPr>
            <p:spPr bwMode="auto">
              <a:xfrm>
                <a:off x="2559" y="2149"/>
                <a:ext cx="26" cy="18"/>
              </a:xfrm>
              <a:custGeom>
                <a:avLst/>
                <a:gdLst>
                  <a:gd name="T0" fmla="*/ 0 w 182"/>
                  <a:gd name="T1" fmla="*/ 0 h 127"/>
                  <a:gd name="T2" fmla="*/ 0 w 182"/>
                  <a:gd name="T3" fmla="*/ 0 h 127"/>
                  <a:gd name="T4" fmla="*/ 0 w 182"/>
                  <a:gd name="T5" fmla="*/ 0 h 127"/>
                  <a:gd name="T6" fmla="*/ 0 w 182"/>
                  <a:gd name="T7" fmla="*/ 0 h 127"/>
                  <a:gd name="T8" fmla="*/ 0 w 182"/>
                  <a:gd name="T9" fmla="*/ 0 h 127"/>
                  <a:gd name="T10" fmla="*/ 0 w 182"/>
                  <a:gd name="T11" fmla="*/ 0 h 127"/>
                  <a:gd name="T12" fmla="*/ 0 w 182"/>
                  <a:gd name="T13" fmla="*/ 0 h 127"/>
                  <a:gd name="T14" fmla="*/ 0 w 182"/>
                  <a:gd name="T15" fmla="*/ 0 h 127"/>
                  <a:gd name="T16" fmla="*/ 0 w 182"/>
                  <a:gd name="T17" fmla="*/ 0 h 127"/>
                  <a:gd name="T18" fmla="*/ 0 w 182"/>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2" h="127">
                    <a:moveTo>
                      <a:pt x="182" y="127"/>
                    </a:moveTo>
                    <a:lnTo>
                      <a:pt x="150" y="99"/>
                    </a:lnTo>
                    <a:lnTo>
                      <a:pt x="98" y="80"/>
                    </a:lnTo>
                    <a:lnTo>
                      <a:pt x="63" y="70"/>
                    </a:lnTo>
                    <a:lnTo>
                      <a:pt x="0" y="0"/>
                    </a:lnTo>
                    <a:lnTo>
                      <a:pt x="47" y="27"/>
                    </a:lnTo>
                    <a:lnTo>
                      <a:pt x="91" y="46"/>
                    </a:lnTo>
                    <a:lnTo>
                      <a:pt x="123" y="62"/>
                    </a:lnTo>
                    <a:lnTo>
                      <a:pt x="138" y="80"/>
                    </a:lnTo>
                    <a:lnTo>
                      <a:pt x="182" y="12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5" name="Freeform 142"/>
              <p:cNvSpPr>
                <a:spLocks/>
              </p:cNvSpPr>
              <p:nvPr/>
            </p:nvSpPr>
            <p:spPr bwMode="auto">
              <a:xfrm>
                <a:off x="2590" y="2182"/>
                <a:ext cx="15" cy="48"/>
              </a:xfrm>
              <a:custGeom>
                <a:avLst/>
                <a:gdLst>
                  <a:gd name="T0" fmla="*/ 0 w 102"/>
                  <a:gd name="T1" fmla="*/ 0 h 331"/>
                  <a:gd name="T2" fmla="*/ 0 w 102"/>
                  <a:gd name="T3" fmla="*/ 0 h 331"/>
                  <a:gd name="T4" fmla="*/ 0 w 102"/>
                  <a:gd name="T5" fmla="*/ 0 h 331"/>
                  <a:gd name="T6" fmla="*/ 0 w 102"/>
                  <a:gd name="T7" fmla="*/ 0 h 331"/>
                  <a:gd name="T8" fmla="*/ 0 w 102"/>
                  <a:gd name="T9" fmla="*/ 0 h 331"/>
                  <a:gd name="T10" fmla="*/ 0 w 102"/>
                  <a:gd name="T11" fmla="*/ 0 h 331"/>
                  <a:gd name="T12" fmla="*/ 0 w 102"/>
                  <a:gd name="T13" fmla="*/ 0 h 331"/>
                  <a:gd name="T14" fmla="*/ 0 w 102"/>
                  <a:gd name="T15" fmla="*/ 0 h 331"/>
                  <a:gd name="T16" fmla="*/ 0 w 102"/>
                  <a:gd name="T17" fmla="*/ 0 h 331"/>
                  <a:gd name="T18" fmla="*/ 0 w 102"/>
                  <a:gd name="T19" fmla="*/ 0 h 331"/>
                  <a:gd name="T20" fmla="*/ 0 w 102"/>
                  <a:gd name="T21" fmla="*/ 0 h 331"/>
                  <a:gd name="T22" fmla="*/ 0 w 102"/>
                  <a:gd name="T23" fmla="*/ 0 h 331"/>
                  <a:gd name="T24" fmla="*/ 0 w 102"/>
                  <a:gd name="T25" fmla="*/ 0 h 331"/>
                  <a:gd name="T26" fmla="*/ 0 w 102"/>
                  <a:gd name="T27" fmla="*/ 0 h 331"/>
                  <a:gd name="T28" fmla="*/ 0 w 102"/>
                  <a:gd name="T29" fmla="*/ 0 h 331"/>
                  <a:gd name="T30" fmla="*/ 0 w 102"/>
                  <a:gd name="T31" fmla="*/ 0 h 331"/>
                  <a:gd name="T32" fmla="*/ 0 w 102"/>
                  <a:gd name="T33" fmla="*/ 0 h 331"/>
                  <a:gd name="T34" fmla="*/ 0 w 102"/>
                  <a:gd name="T35" fmla="*/ 0 h 331"/>
                  <a:gd name="T36" fmla="*/ 0 w 102"/>
                  <a:gd name="T37" fmla="*/ 0 h 3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331">
                    <a:moveTo>
                      <a:pt x="102" y="331"/>
                    </a:moveTo>
                    <a:lnTo>
                      <a:pt x="51" y="331"/>
                    </a:lnTo>
                    <a:lnTo>
                      <a:pt x="35" y="327"/>
                    </a:lnTo>
                    <a:lnTo>
                      <a:pt x="35" y="314"/>
                    </a:lnTo>
                    <a:lnTo>
                      <a:pt x="24" y="302"/>
                    </a:lnTo>
                    <a:lnTo>
                      <a:pt x="8" y="290"/>
                    </a:lnTo>
                    <a:lnTo>
                      <a:pt x="16" y="278"/>
                    </a:lnTo>
                    <a:lnTo>
                      <a:pt x="16" y="261"/>
                    </a:lnTo>
                    <a:lnTo>
                      <a:pt x="4" y="242"/>
                    </a:lnTo>
                    <a:lnTo>
                      <a:pt x="4" y="221"/>
                    </a:lnTo>
                    <a:lnTo>
                      <a:pt x="12" y="197"/>
                    </a:lnTo>
                    <a:lnTo>
                      <a:pt x="12" y="145"/>
                    </a:lnTo>
                    <a:lnTo>
                      <a:pt x="0" y="96"/>
                    </a:lnTo>
                    <a:lnTo>
                      <a:pt x="4" y="61"/>
                    </a:lnTo>
                    <a:lnTo>
                      <a:pt x="4" y="0"/>
                    </a:lnTo>
                    <a:lnTo>
                      <a:pt x="35" y="91"/>
                    </a:lnTo>
                    <a:lnTo>
                      <a:pt x="63" y="177"/>
                    </a:lnTo>
                    <a:lnTo>
                      <a:pt x="82" y="269"/>
                    </a:lnTo>
                    <a:lnTo>
                      <a:pt x="102" y="33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6" name="Freeform 143"/>
              <p:cNvSpPr>
                <a:spLocks/>
              </p:cNvSpPr>
              <p:nvPr/>
            </p:nvSpPr>
            <p:spPr bwMode="auto">
              <a:xfrm>
                <a:off x="2557" y="2233"/>
                <a:ext cx="26" cy="9"/>
              </a:xfrm>
              <a:custGeom>
                <a:avLst/>
                <a:gdLst>
                  <a:gd name="T0" fmla="*/ 0 w 185"/>
                  <a:gd name="T1" fmla="*/ 0 h 62"/>
                  <a:gd name="T2" fmla="*/ 0 w 185"/>
                  <a:gd name="T3" fmla="*/ 0 h 62"/>
                  <a:gd name="T4" fmla="*/ 0 w 185"/>
                  <a:gd name="T5" fmla="*/ 0 h 62"/>
                  <a:gd name="T6" fmla="*/ 0 w 185"/>
                  <a:gd name="T7" fmla="*/ 0 h 62"/>
                  <a:gd name="T8" fmla="*/ 0 w 185"/>
                  <a:gd name="T9" fmla="*/ 0 h 62"/>
                  <a:gd name="T10" fmla="*/ 0 w 185"/>
                  <a:gd name="T11" fmla="*/ 0 h 62"/>
                  <a:gd name="T12" fmla="*/ 0 w 185"/>
                  <a:gd name="T13" fmla="*/ 0 h 62"/>
                  <a:gd name="T14" fmla="*/ 0 w 185"/>
                  <a:gd name="T15" fmla="*/ 0 h 62"/>
                  <a:gd name="T16" fmla="*/ 0 w 185"/>
                  <a:gd name="T17" fmla="*/ 0 h 62"/>
                  <a:gd name="T18" fmla="*/ 0 w 185"/>
                  <a:gd name="T19" fmla="*/ 0 h 62"/>
                  <a:gd name="T20" fmla="*/ 0 w 185"/>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5" h="62">
                    <a:moveTo>
                      <a:pt x="38" y="30"/>
                    </a:moveTo>
                    <a:lnTo>
                      <a:pt x="78" y="13"/>
                    </a:lnTo>
                    <a:lnTo>
                      <a:pt x="115" y="3"/>
                    </a:lnTo>
                    <a:lnTo>
                      <a:pt x="164" y="0"/>
                    </a:lnTo>
                    <a:lnTo>
                      <a:pt x="185" y="4"/>
                    </a:lnTo>
                    <a:lnTo>
                      <a:pt x="176" y="23"/>
                    </a:lnTo>
                    <a:lnTo>
                      <a:pt x="156" y="38"/>
                    </a:lnTo>
                    <a:lnTo>
                      <a:pt x="113" y="51"/>
                    </a:lnTo>
                    <a:lnTo>
                      <a:pt x="45" y="62"/>
                    </a:lnTo>
                    <a:lnTo>
                      <a:pt x="0" y="58"/>
                    </a:lnTo>
                    <a:lnTo>
                      <a:pt x="38"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7" name="Freeform 144"/>
              <p:cNvSpPr>
                <a:spLocks/>
              </p:cNvSpPr>
              <p:nvPr/>
            </p:nvSpPr>
            <p:spPr bwMode="auto">
              <a:xfrm>
                <a:off x="2589" y="2238"/>
                <a:ext cx="16" cy="20"/>
              </a:xfrm>
              <a:custGeom>
                <a:avLst/>
                <a:gdLst>
                  <a:gd name="T0" fmla="*/ 0 w 111"/>
                  <a:gd name="T1" fmla="*/ 0 h 138"/>
                  <a:gd name="T2" fmla="*/ 0 w 111"/>
                  <a:gd name="T3" fmla="*/ 0 h 138"/>
                  <a:gd name="T4" fmla="*/ 0 w 111"/>
                  <a:gd name="T5" fmla="*/ 0 h 138"/>
                  <a:gd name="T6" fmla="*/ 0 w 111"/>
                  <a:gd name="T7" fmla="*/ 0 h 138"/>
                  <a:gd name="T8" fmla="*/ 0 w 111"/>
                  <a:gd name="T9" fmla="*/ 0 h 138"/>
                  <a:gd name="T10" fmla="*/ 0 w 111"/>
                  <a:gd name="T11" fmla="*/ 0 h 138"/>
                  <a:gd name="T12" fmla="*/ 0 w 111"/>
                  <a:gd name="T13" fmla="*/ 0 h 138"/>
                  <a:gd name="T14" fmla="*/ 0 w 111"/>
                  <a:gd name="T15" fmla="*/ 0 h 138"/>
                  <a:gd name="T16" fmla="*/ 0 w 111"/>
                  <a:gd name="T17" fmla="*/ 0 h 138"/>
                  <a:gd name="T18" fmla="*/ 0 w 111"/>
                  <a:gd name="T19" fmla="*/ 0 h 138"/>
                  <a:gd name="T20" fmla="*/ 0 w 111"/>
                  <a:gd name="T21" fmla="*/ 0 h 138"/>
                  <a:gd name="T22" fmla="*/ 0 w 111"/>
                  <a:gd name="T23" fmla="*/ 0 h 138"/>
                  <a:gd name="T24" fmla="*/ 0 w 111"/>
                  <a:gd name="T25" fmla="*/ 0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138">
                    <a:moveTo>
                      <a:pt x="60" y="38"/>
                    </a:moveTo>
                    <a:lnTo>
                      <a:pt x="74" y="8"/>
                    </a:lnTo>
                    <a:lnTo>
                      <a:pt x="95" y="0"/>
                    </a:lnTo>
                    <a:lnTo>
                      <a:pt x="109" y="6"/>
                    </a:lnTo>
                    <a:lnTo>
                      <a:pt x="111" y="23"/>
                    </a:lnTo>
                    <a:lnTo>
                      <a:pt x="102" y="49"/>
                    </a:lnTo>
                    <a:lnTo>
                      <a:pt x="85" y="74"/>
                    </a:lnTo>
                    <a:lnTo>
                      <a:pt x="66" y="97"/>
                    </a:lnTo>
                    <a:lnTo>
                      <a:pt x="40" y="119"/>
                    </a:lnTo>
                    <a:lnTo>
                      <a:pt x="0" y="138"/>
                    </a:lnTo>
                    <a:lnTo>
                      <a:pt x="36" y="99"/>
                    </a:lnTo>
                    <a:lnTo>
                      <a:pt x="47" y="70"/>
                    </a:lnTo>
                    <a:lnTo>
                      <a:pt x="6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8" name="Freeform 145"/>
              <p:cNvSpPr>
                <a:spLocks/>
              </p:cNvSpPr>
              <p:nvPr/>
            </p:nvSpPr>
            <p:spPr bwMode="auto">
              <a:xfrm>
                <a:off x="2541" y="2133"/>
                <a:ext cx="38" cy="24"/>
              </a:xfrm>
              <a:custGeom>
                <a:avLst/>
                <a:gdLst>
                  <a:gd name="T0" fmla="*/ 0 w 266"/>
                  <a:gd name="T1" fmla="*/ 0 h 167"/>
                  <a:gd name="T2" fmla="*/ 0 w 266"/>
                  <a:gd name="T3" fmla="*/ 0 h 167"/>
                  <a:gd name="T4" fmla="*/ 0 w 266"/>
                  <a:gd name="T5" fmla="*/ 0 h 167"/>
                  <a:gd name="T6" fmla="*/ 0 w 266"/>
                  <a:gd name="T7" fmla="*/ 0 h 167"/>
                  <a:gd name="T8" fmla="*/ 0 w 266"/>
                  <a:gd name="T9" fmla="*/ 0 h 167"/>
                  <a:gd name="T10" fmla="*/ 0 w 266"/>
                  <a:gd name="T11" fmla="*/ 0 h 167"/>
                  <a:gd name="T12" fmla="*/ 0 w 266"/>
                  <a:gd name="T13" fmla="*/ 0 h 167"/>
                  <a:gd name="T14" fmla="*/ 0 w 266"/>
                  <a:gd name="T15" fmla="*/ 0 h 167"/>
                  <a:gd name="T16" fmla="*/ 0 w 266"/>
                  <a:gd name="T17" fmla="*/ 0 h 167"/>
                  <a:gd name="T18" fmla="*/ 0 w 266"/>
                  <a:gd name="T19" fmla="*/ 0 h 167"/>
                  <a:gd name="T20" fmla="*/ 0 w 266"/>
                  <a:gd name="T21" fmla="*/ 0 h 167"/>
                  <a:gd name="T22" fmla="*/ 0 w 266"/>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 h="167">
                    <a:moveTo>
                      <a:pt x="266" y="167"/>
                    </a:moveTo>
                    <a:lnTo>
                      <a:pt x="258" y="99"/>
                    </a:lnTo>
                    <a:lnTo>
                      <a:pt x="202" y="74"/>
                    </a:lnTo>
                    <a:lnTo>
                      <a:pt x="127" y="44"/>
                    </a:lnTo>
                    <a:lnTo>
                      <a:pt x="72" y="23"/>
                    </a:lnTo>
                    <a:lnTo>
                      <a:pt x="21" y="0"/>
                    </a:lnTo>
                    <a:lnTo>
                      <a:pt x="0" y="48"/>
                    </a:lnTo>
                    <a:lnTo>
                      <a:pt x="49" y="76"/>
                    </a:lnTo>
                    <a:lnTo>
                      <a:pt x="106" y="97"/>
                    </a:lnTo>
                    <a:lnTo>
                      <a:pt x="150" y="110"/>
                    </a:lnTo>
                    <a:lnTo>
                      <a:pt x="204" y="138"/>
                    </a:lnTo>
                    <a:lnTo>
                      <a:pt x="266" y="16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389" name="Group 146"/>
            <p:cNvGrpSpPr>
              <a:grpSpLocks/>
            </p:cNvGrpSpPr>
            <p:nvPr/>
          </p:nvGrpSpPr>
          <p:grpSpPr bwMode="auto">
            <a:xfrm flipH="1">
              <a:off x="3933" y="2647"/>
              <a:ext cx="195" cy="260"/>
              <a:chOff x="2498" y="2245"/>
              <a:chExt cx="78" cy="107"/>
            </a:xfrm>
          </p:grpSpPr>
          <p:sp>
            <p:nvSpPr>
              <p:cNvPr id="13393" name="Freeform 147"/>
              <p:cNvSpPr>
                <a:spLocks/>
              </p:cNvSpPr>
              <p:nvPr/>
            </p:nvSpPr>
            <p:spPr bwMode="auto">
              <a:xfrm>
                <a:off x="2498" y="2245"/>
                <a:ext cx="78" cy="107"/>
              </a:xfrm>
              <a:custGeom>
                <a:avLst/>
                <a:gdLst>
                  <a:gd name="T0" fmla="*/ 0 w 551"/>
                  <a:gd name="T1" fmla="*/ 0 h 750"/>
                  <a:gd name="T2" fmla="*/ 0 w 551"/>
                  <a:gd name="T3" fmla="*/ 0 h 750"/>
                  <a:gd name="T4" fmla="*/ 0 w 551"/>
                  <a:gd name="T5" fmla="*/ 0 h 750"/>
                  <a:gd name="T6" fmla="*/ 0 w 551"/>
                  <a:gd name="T7" fmla="*/ 0 h 750"/>
                  <a:gd name="T8" fmla="*/ 0 w 551"/>
                  <a:gd name="T9" fmla="*/ 0 h 750"/>
                  <a:gd name="T10" fmla="*/ 0 w 551"/>
                  <a:gd name="T11" fmla="*/ 0 h 750"/>
                  <a:gd name="T12" fmla="*/ 0 w 551"/>
                  <a:gd name="T13" fmla="*/ 0 h 750"/>
                  <a:gd name="T14" fmla="*/ 0 w 551"/>
                  <a:gd name="T15" fmla="*/ 0 h 750"/>
                  <a:gd name="T16" fmla="*/ 0 w 551"/>
                  <a:gd name="T17" fmla="*/ 0 h 750"/>
                  <a:gd name="T18" fmla="*/ 0 w 551"/>
                  <a:gd name="T19" fmla="*/ 0 h 750"/>
                  <a:gd name="T20" fmla="*/ 0 w 551"/>
                  <a:gd name="T21" fmla="*/ 0 h 750"/>
                  <a:gd name="T22" fmla="*/ 0 w 551"/>
                  <a:gd name="T23" fmla="*/ 0 h 750"/>
                  <a:gd name="T24" fmla="*/ 0 w 551"/>
                  <a:gd name="T25" fmla="*/ 0 h 750"/>
                  <a:gd name="T26" fmla="*/ 0 w 551"/>
                  <a:gd name="T27" fmla="*/ 0 h 750"/>
                  <a:gd name="T28" fmla="*/ 0 w 551"/>
                  <a:gd name="T29" fmla="*/ 0 h 750"/>
                  <a:gd name="T30" fmla="*/ 0 w 551"/>
                  <a:gd name="T31" fmla="*/ 0 h 750"/>
                  <a:gd name="T32" fmla="*/ 0 w 551"/>
                  <a:gd name="T33" fmla="*/ 0 h 750"/>
                  <a:gd name="T34" fmla="*/ 0 w 551"/>
                  <a:gd name="T35" fmla="*/ 0 h 750"/>
                  <a:gd name="T36" fmla="*/ 0 w 551"/>
                  <a:gd name="T37" fmla="*/ 0 h 750"/>
                  <a:gd name="T38" fmla="*/ 0 w 551"/>
                  <a:gd name="T39" fmla="*/ 0 h 750"/>
                  <a:gd name="T40" fmla="*/ 0 w 551"/>
                  <a:gd name="T41" fmla="*/ 0 h 750"/>
                  <a:gd name="T42" fmla="*/ 0 w 551"/>
                  <a:gd name="T43" fmla="*/ 0 h 750"/>
                  <a:gd name="T44" fmla="*/ 0 w 551"/>
                  <a:gd name="T45" fmla="*/ 0 h 750"/>
                  <a:gd name="T46" fmla="*/ 0 w 551"/>
                  <a:gd name="T47" fmla="*/ 0 h 7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1" h="750">
                    <a:moveTo>
                      <a:pt x="306" y="111"/>
                    </a:moveTo>
                    <a:lnTo>
                      <a:pt x="205" y="102"/>
                    </a:lnTo>
                    <a:lnTo>
                      <a:pt x="144" y="86"/>
                    </a:lnTo>
                    <a:lnTo>
                      <a:pt x="124" y="58"/>
                    </a:lnTo>
                    <a:lnTo>
                      <a:pt x="124" y="34"/>
                    </a:lnTo>
                    <a:lnTo>
                      <a:pt x="108" y="14"/>
                    </a:lnTo>
                    <a:lnTo>
                      <a:pt x="52" y="0"/>
                    </a:lnTo>
                    <a:lnTo>
                      <a:pt x="0" y="5"/>
                    </a:lnTo>
                    <a:lnTo>
                      <a:pt x="63" y="584"/>
                    </a:lnTo>
                    <a:lnTo>
                      <a:pt x="108" y="637"/>
                    </a:lnTo>
                    <a:lnTo>
                      <a:pt x="164" y="689"/>
                    </a:lnTo>
                    <a:lnTo>
                      <a:pt x="244" y="730"/>
                    </a:lnTo>
                    <a:lnTo>
                      <a:pt x="337" y="743"/>
                    </a:lnTo>
                    <a:lnTo>
                      <a:pt x="462" y="750"/>
                    </a:lnTo>
                    <a:lnTo>
                      <a:pt x="535" y="739"/>
                    </a:lnTo>
                    <a:lnTo>
                      <a:pt x="551" y="698"/>
                    </a:lnTo>
                    <a:lnTo>
                      <a:pt x="543" y="644"/>
                    </a:lnTo>
                    <a:lnTo>
                      <a:pt x="491" y="483"/>
                    </a:lnTo>
                    <a:lnTo>
                      <a:pt x="447" y="321"/>
                    </a:lnTo>
                    <a:lnTo>
                      <a:pt x="427" y="199"/>
                    </a:lnTo>
                    <a:lnTo>
                      <a:pt x="427" y="167"/>
                    </a:lnTo>
                    <a:lnTo>
                      <a:pt x="398" y="122"/>
                    </a:lnTo>
                    <a:lnTo>
                      <a:pt x="366" y="111"/>
                    </a:lnTo>
                    <a:lnTo>
                      <a:pt x="306" y="111"/>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394" name="Freeform 148"/>
              <p:cNvSpPr>
                <a:spLocks/>
              </p:cNvSpPr>
              <p:nvPr/>
            </p:nvSpPr>
            <p:spPr bwMode="auto">
              <a:xfrm>
                <a:off x="2499" y="2250"/>
                <a:ext cx="68" cy="98"/>
              </a:xfrm>
              <a:custGeom>
                <a:avLst/>
                <a:gdLst>
                  <a:gd name="T0" fmla="*/ 0 w 474"/>
                  <a:gd name="T1" fmla="*/ 0 h 687"/>
                  <a:gd name="T2" fmla="*/ 0 w 474"/>
                  <a:gd name="T3" fmla="*/ 0 h 687"/>
                  <a:gd name="T4" fmla="*/ 0 w 474"/>
                  <a:gd name="T5" fmla="*/ 0 h 687"/>
                  <a:gd name="T6" fmla="*/ 0 w 474"/>
                  <a:gd name="T7" fmla="*/ 0 h 687"/>
                  <a:gd name="T8" fmla="*/ 0 w 474"/>
                  <a:gd name="T9" fmla="*/ 0 h 687"/>
                  <a:gd name="T10" fmla="*/ 0 w 474"/>
                  <a:gd name="T11" fmla="*/ 0 h 687"/>
                  <a:gd name="T12" fmla="*/ 0 w 474"/>
                  <a:gd name="T13" fmla="*/ 0 h 687"/>
                  <a:gd name="T14" fmla="*/ 0 w 474"/>
                  <a:gd name="T15" fmla="*/ 0 h 687"/>
                  <a:gd name="T16" fmla="*/ 0 w 474"/>
                  <a:gd name="T17" fmla="*/ 0 h 687"/>
                  <a:gd name="T18" fmla="*/ 0 w 474"/>
                  <a:gd name="T19" fmla="*/ 0 h 687"/>
                  <a:gd name="T20" fmla="*/ 0 w 474"/>
                  <a:gd name="T21" fmla="*/ 0 h 687"/>
                  <a:gd name="T22" fmla="*/ 0 w 474"/>
                  <a:gd name="T23" fmla="*/ 0 h 687"/>
                  <a:gd name="T24" fmla="*/ 0 w 474"/>
                  <a:gd name="T25" fmla="*/ 0 h 687"/>
                  <a:gd name="T26" fmla="*/ 0 w 474"/>
                  <a:gd name="T27" fmla="*/ 0 h 687"/>
                  <a:gd name="T28" fmla="*/ 0 w 474"/>
                  <a:gd name="T29" fmla="*/ 0 h 687"/>
                  <a:gd name="T30" fmla="*/ 0 w 474"/>
                  <a:gd name="T31" fmla="*/ 0 h 687"/>
                  <a:gd name="T32" fmla="*/ 0 w 474"/>
                  <a:gd name="T33" fmla="*/ 0 h 687"/>
                  <a:gd name="T34" fmla="*/ 0 w 474"/>
                  <a:gd name="T35" fmla="*/ 0 h 687"/>
                  <a:gd name="T36" fmla="*/ 0 w 474"/>
                  <a:gd name="T37" fmla="*/ 0 h 687"/>
                  <a:gd name="T38" fmla="*/ 0 w 474"/>
                  <a:gd name="T39" fmla="*/ 0 h 687"/>
                  <a:gd name="T40" fmla="*/ 0 w 474"/>
                  <a:gd name="T41" fmla="*/ 0 h 6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4" h="687">
                    <a:moveTo>
                      <a:pt x="310" y="138"/>
                    </a:moveTo>
                    <a:lnTo>
                      <a:pt x="221" y="134"/>
                    </a:lnTo>
                    <a:lnTo>
                      <a:pt x="128" y="118"/>
                    </a:lnTo>
                    <a:lnTo>
                      <a:pt x="73" y="89"/>
                    </a:lnTo>
                    <a:lnTo>
                      <a:pt x="41" y="65"/>
                    </a:lnTo>
                    <a:lnTo>
                      <a:pt x="0" y="0"/>
                    </a:lnTo>
                    <a:lnTo>
                      <a:pt x="60" y="529"/>
                    </a:lnTo>
                    <a:lnTo>
                      <a:pt x="101" y="578"/>
                    </a:lnTo>
                    <a:lnTo>
                      <a:pt x="145" y="623"/>
                    </a:lnTo>
                    <a:lnTo>
                      <a:pt x="201" y="654"/>
                    </a:lnTo>
                    <a:lnTo>
                      <a:pt x="249" y="671"/>
                    </a:lnTo>
                    <a:lnTo>
                      <a:pt x="310" y="679"/>
                    </a:lnTo>
                    <a:lnTo>
                      <a:pt x="365" y="687"/>
                    </a:lnTo>
                    <a:lnTo>
                      <a:pt x="429" y="687"/>
                    </a:lnTo>
                    <a:lnTo>
                      <a:pt x="457" y="679"/>
                    </a:lnTo>
                    <a:lnTo>
                      <a:pt x="474" y="654"/>
                    </a:lnTo>
                    <a:lnTo>
                      <a:pt x="466" y="615"/>
                    </a:lnTo>
                    <a:lnTo>
                      <a:pt x="425" y="521"/>
                    </a:lnTo>
                    <a:lnTo>
                      <a:pt x="357" y="206"/>
                    </a:lnTo>
                    <a:lnTo>
                      <a:pt x="345" y="162"/>
                    </a:lnTo>
                    <a:lnTo>
                      <a:pt x="310" y="13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390" name="Freeform 149"/>
            <p:cNvSpPr>
              <a:spLocks/>
            </p:cNvSpPr>
            <p:nvPr/>
          </p:nvSpPr>
          <p:spPr bwMode="auto">
            <a:xfrm flipH="1">
              <a:off x="3633" y="2944"/>
              <a:ext cx="15" cy="218"/>
            </a:xfrm>
            <a:custGeom>
              <a:avLst/>
              <a:gdLst>
                <a:gd name="T0" fmla="*/ 0 w 39"/>
                <a:gd name="T1" fmla="*/ 0 h 631"/>
                <a:gd name="T2" fmla="*/ 0 w 39"/>
                <a:gd name="T3" fmla="*/ 0 h 631"/>
                <a:gd name="T4" fmla="*/ 0 w 39"/>
                <a:gd name="T5" fmla="*/ 0 h 631"/>
                <a:gd name="T6" fmla="*/ 0 w 39"/>
                <a:gd name="T7" fmla="*/ 0 h 631"/>
                <a:gd name="T8" fmla="*/ 0 w 39"/>
                <a:gd name="T9" fmla="*/ 0 h 631"/>
                <a:gd name="T10" fmla="*/ 0 w 39"/>
                <a:gd name="T11" fmla="*/ 0 h 631"/>
                <a:gd name="T12" fmla="*/ 0 w 39"/>
                <a:gd name="T13" fmla="*/ 0 h 631"/>
                <a:gd name="T14" fmla="*/ 0 w 39"/>
                <a:gd name="T15" fmla="*/ 0 h 631"/>
                <a:gd name="T16" fmla="*/ 0 w 39"/>
                <a:gd name="T17" fmla="*/ 0 h 631"/>
                <a:gd name="T18" fmla="*/ 0 w 39"/>
                <a:gd name="T19" fmla="*/ 0 h 631"/>
                <a:gd name="T20" fmla="*/ 0 w 39"/>
                <a:gd name="T21" fmla="*/ 0 h 631"/>
                <a:gd name="T22" fmla="*/ 0 w 39"/>
                <a:gd name="T23" fmla="*/ 0 h 631"/>
                <a:gd name="T24" fmla="*/ 0 w 39"/>
                <a:gd name="T25" fmla="*/ 0 h 631"/>
                <a:gd name="T26" fmla="*/ 0 w 39"/>
                <a:gd name="T27" fmla="*/ 0 h 631"/>
                <a:gd name="T28" fmla="*/ 0 w 39"/>
                <a:gd name="T29" fmla="*/ 0 h 6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631">
                  <a:moveTo>
                    <a:pt x="26" y="0"/>
                  </a:moveTo>
                  <a:lnTo>
                    <a:pt x="39" y="32"/>
                  </a:lnTo>
                  <a:lnTo>
                    <a:pt x="24" y="57"/>
                  </a:lnTo>
                  <a:lnTo>
                    <a:pt x="13" y="110"/>
                  </a:lnTo>
                  <a:lnTo>
                    <a:pt x="28" y="158"/>
                  </a:lnTo>
                  <a:lnTo>
                    <a:pt x="19" y="440"/>
                  </a:lnTo>
                  <a:lnTo>
                    <a:pt x="19" y="622"/>
                  </a:lnTo>
                  <a:lnTo>
                    <a:pt x="0" y="631"/>
                  </a:lnTo>
                  <a:lnTo>
                    <a:pt x="2" y="255"/>
                  </a:lnTo>
                  <a:lnTo>
                    <a:pt x="19" y="165"/>
                  </a:lnTo>
                  <a:lnTo>
                    <a:pt x="9" y="123"/>
                  </a:lnTo>
                  <a:lnTo>
                    <a:pt x="4" y="108"/>
                  </a:lnTo>
                  <a:lnTo>
                    <a:pt x="11" y="62"/>
                  </a:lnTo>
                  <a:lnTo>
                    <a:pt x="24" y="36"/>
                  </a:lnTo>
                  <a:lnTo>
                    <a:pt x="2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1" name="Freeform 150"/>
            <p:cNvSpPr>
              <a:spLocks/>
            </p:cNvSpPr>
            <p:nvPr/>
          </p:nvSpPr>
          <p:spPr bwMode="auto">
            <a:xfrm flipH="1">
              <a:off x="3668" y="2946"/>
              <a:ext cx="37" cy="10"/>
            </a:xfrm>
            <a:custGeom>
              <a:avLst/>
              <a:gdLst>
                <a:gd name="T0" fmla="*/ 0 w 100"/>
                <a:gd name="T1" fmla="*/ 0 h 32"/>
                <a:gd name="T2" fmla="*/ 0 w 100"/>
                <a:gd name="T3" fmla="*/ 0 h 32"/>
                <a:gd name="T4" fmla="*/ 0 w 100"/>
                <a:gd name="T5" fmla="*/ 0 h 32"/>
                <a:gd name="T6" fmla="*/ 0 w 100"/>
                <a:gd name="T7" fmla="*/ 0 h 32"/>
                <a:gd name="T8" fmla="*/ 0 w 100"/>
                <a:gd name="T9" fmla="*/ 0 h 32"/>
                <a:gd name="T10" fmla="*/ 0 w 100"/>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 h="32">
                  <a:moveTo>
                    <a:pt x="100" y="0"/>
                  </a:moveTo>
                  <a:lnTo>
                    <a:pt x="51" y="24"/>
                  </a:lnTo>
                  <a:lnTo>
                    <a:pt x="8" y="32"/>
                  </a:lnTo>
                  <a:lnTo>
                    <a:pt x="0" y="32"/>
                  </a:lnTo>
                  <a:lnTo>
                    <a:pt x="25" y="10"/>
                  </a:lnTo>
                  <a:lnTo>
                    <a:pt x="1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2" name="Freeform 151"/>
            <p:cNvSpPr>
              <a:spLocks/>
            </p:cNvSpPr>
            <p:nvPr/>
          </p:nvSpPr>
          <p:spPr bwMode="auto">
            <a:xfrm flipH="1">
              <a:off x="3805" y="2376"/>
              <a:ext cx="48" cy="126"/>
            </a:xfrm>
            <a:custGeom>
              <a:avLst/>
              <a:gdLst>
                <a:gd name="T0" fmla="*/ 0 w 134"/>
                <a:gd name="T1" fmla="*/ 0 h 366"/>
                <a:gd name="T2" fmla="*/ 0 w 134"/>
                <a:gd name="T3" fmla="*/ 0 h 366"/>
                <a:gd name="T4" fmla="*/ 0 w 134"/>
                <a:gd name="T5" fmla="*/ 0 h 366"/>
                <a:gd name="T6" fmla="*/ 0 w 134"/>
                <a:gd name="T7" fmla="*/ 0 h 366"/>
                <a:gd name="T8" fmla="*/ 0 w 134"/>
                <a:gd name="T9" fmla="*/ 0 h 366"/>
                <a:gd name="T10" fmla="*/ 0 w 134"/>
                <a:gd name="T11" fmla="*/ 0 h 366"/>
                <a:gd name="T12" fmla="*/ 0 w 134"/>
                <a:gd name="T13" fmla="*/ 0 h 366"/>
                <a:gd name="T14" fmla="*/ 0 w 134"/>
                <a:gd name="T15" fmla="*/ 0 h 366"/>
                <a:gd name="T16" fmla="*/ 0 w 134"/>
                <a:gd name="T17" fmla="*/ 0 h 366"/>
                <a:gd name="T18" fmla="*/ 0 w 134"/>
                <a:gd name="T19" fmla="*/ 0 h 366"/>
                <a:gd name="T20" fmla="*/ 0 w 134"/>
                <a:gd name="T21" fmla="*/ 0 h 366"/>
                <a:gd name="T22" fmla="*/ 0 w 134"/>
                <a:gd name="T23" fmla="*/ 0 h 366"/>
                <a:gd name="T24" fmla="*/ 0 w 134"/>
                <a:gd name="T25" fmla="*/ 0 h 366"/>
                <a:gd name="T26" fmla="*/ 0 w 134"/>
                <a:gd name="T27" fmla="*/ 0 h 366"/>
                <a:gd name="T28" fmla="*/ 0 w 134"/>
                <a:gd name="T29" fmla="*/ 0 h 366"/>
                <a:gd name="T30" fmla="*/ 0 w 134"/>
                <a:gd name="T31" fmla="*/ 0 h 366"/>
                <a:gd name="T32" fmla="*/ 0 w 134"/>
                <a:gd name="T33" fmla="*/ 0 h 366"/>
                <a:gd name="T34" fmla="*/ 0 w 134"/>
                <a:gd name="T35" fmla="*/ 0 h 366"/>
                <a:gd name="T36" fmla="*/ 0 w 134"/>
                <a:gd name="T37" fmla="*/ 0 h 366"/>
                <a:gd name="T38" fmla="*/ 0 w 134"/>
                <a:gd name="T39" fmla="*/ 0 h 366"/>
                <a:gd name="T40" fmla="*/ 0 w 134"/>
                <a:gd name="T41" fmla="*/ 0 h 366"/>
                <a:gd name="T42" fmla="*/ 0 w 134"/>
                <a:gd name="T43" fmla="*/ 0 h 366"/>
                <a:gd name="T44" fmla="*/ 0 w 134"/>
                <a:gd name="T45" fmla="*/ 0 h 366"/>
                <a:gd name="T46" fmla="*/ 0 w 134"/>
                <a:gd name="T47" fmla="*/ 0 h 366"/>
                <a:gd name="T48" fmla="*/ 0 w 134"/>
                <a:gd name="T49" fmla="*/ 0 h 3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4" h="366">
                  <a:moveTo>
                    <a:pt x="0" y="0"/>
                  </a:moveTo>
                  <a:lnTo>
                    <a:pt x="18" y="9"/>
                  </a:lnTo>
                  <a:lnTo>
                    <a:pt x="15" y="31"/>
                  </a:lnTo>
                  <a:lnTo>
                    <a:pt x="32" y="21"/>
                  </a:lnTo>
                  <a:lnTo>
                    <a:pt x="29" y="45"/>
                  </a:lnTo>
                  <a:lnTo>
                    <a:pt x="52" y="42"/>
                  </a:lnTo>
                  <a:lnTo>
                    <a:pt x="34" y="63"/>
                  </a:lnTo>
                  <a:lnTo>
                    <a:pt x="81" y="66"/>
                  </a:lnTo>
                  <a:lnTo>
                    <a:pt x="55" y="91"/>
                  </a:lnTo>
                  <a:lnTo>
                    <a:pt x="93" y="91"/>
                  </a:lnTo>
                  <a:lnTo>
                    <a:pt x="67" y="117"/>
                  </a:lnTo>
                  <a:lnTo>
                    <a:pt x="108" y="115"/>
                  </a:lnTo>
                  <a:lnTo>
                    <a:pt x="82" y="151"/>
                  </a:lnTo>
                  <a:lnTo>
                    <a:pt x="119" y="148"/>
                  </a:lnTo>
                  <a:lnTo>
                    <a:pt x="87" y="179"/>
                  </a:lnTo>
                  <a:lnTo>
                    <a:pt x="134" y="185"/>
                  </a:lnTo>
                  <a:lnTo>
                    <a:pt x="93" y="213"/>
                  </a:lnTo>
                  <a:lnTo>
                    <a:pt x="134" y="225"/>
                  </a:lnTo>
                  <a:lnTo>
                    <a:pt x="90" y="240"/>
                  </a:lnTo>
                  <a:lnTo>
                    <a:pt x="130" y="263"/>
                  </a:lnTo>
                  <a:lnTo>
                    <a:pt x="87" y="281"/>
                  </a:lnTo>
                  <a:lnTo>
                    <a:pt x="125" y="308"/>
                  </a:lnTo>
                  <a:lnTo>
                    <a:pt x="87" y="320"/>
                  </a:lnTo>
                  <a:lnTo>
                    <a:pt x="108" y="343"/>
                  </a:lnTo>
                  <a:lnTo>
                    <a:pt x="78" y="366"/>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316" name="Line 152"/>
          <p:cNvSpPr>
            <a:spLocks noChangeShapeType="1"/>
          </p:cNvSpPr>
          <p:nvPr/>
        </p:nvSpPr>
        <p:spPr bwMode="auto">
          <a:xfrm rot="10800000" flipV="1">
            <a:off x="7065963" y="3011488"/>
            <a:ext cx="131286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7" name="Line 153"/>
          <p:cNvSpPr>
            <a:spLocks noChangeShapeType="1"/>
          </p:cNvSpPr>
          <p:nvPr/>
        </p:nvSpPr>
        <p:spPr bwMode="auto">
          <a:xfrm rot="5400000">
            <a:off x="5809457" y="4064794"/>
            <a:ext cx="70326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Text Box 154"/>
          <p:cNvSpPr txBox="1">
            <a:spLocks noChangeArrowheads="1"/>
          </p:cNvSpPr>
          <p:nvPr/>
        </p:nvSpPr>
        <p:spPr bwMode="auto">
          <a:xfrm>
            <a:off x="4848225" y="43307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管理站</a:t>
            </a:r>
          </a:p>
        </p:txBody>
      </p:sp>
      <p:sp>
        <p:nvSpPr>
          <p:cNvPr id="13319" name="Line 155"/>
          <p:cNvSpPr>
            <a:spLocks noChangeShapeType="1"/>
          </p:cNvSpPr>
          <p:nvPr/>
        </p:nvSpPr>
        <p:spPr bwMode="auto">
          <a:xfrm rot="10800000">
            <a:off x="2074863" y="2711450"/>
            <a:ext cx="1312862" cy="3000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320" name="Picture 15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2008188"/>
            <a:ext cx="1695450"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1" name="Picture 1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7638" y="3914775"/>
            <a:ext cx="738187" cy="130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2" name="Line 158"/>
          <p:cNvSpPr>
            <a:spLocks noChangeShapeType="1"/>
          </p:cNvSpPr>
          <p:nvPr/>
        </p:nvSpPr>
        <p:spPr bwMode="auto">
          <a:xfrm rot="5400000">
            <a:off x="6677818" y="3412332"/>
            <a:ext cx="6016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Line 159"/>
          <p:cNvSpPr>
            <a:spLocks noChangeShapeType="1"/>
          </p:cNvSpPr>
          <p:nvPr/>
        </p:nvSpPr>
        <p:spPr bwMode="auto">
          <a:xfrm rot="5400000">
            <a:off x="3375818" y="3412332"/>
            <a:ext cx="6016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Line 160"/>
          <p:cNvSpPr>
            <a:spLocks noChangeShapeType="1"/>
          </p:cNvSpPr>
          <p:nvPr/>
        </p:nvSpPr>
        <p:spPr bwMode="auto">
          <a:xfrm rot="5400000">
            <a:off x="5101431" y="3412332"/>
            <a:ext cx="6016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Line 161"/>
          <p:cNvSpPr>
            <a:spLocks noChangeShapeType="1"/>
          </p:cNvSpPr>
          <p:nvPr/>
        </p:nvSpPr>
        <p:spPr bwMode="auto">
          <a:xfrm rot="5400000">
            <a:off x="2868612" y="3883026"/>
            <a:ext cx="3397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6" name="Text Box 162"/>
          <p:cNvSpPr txBox="1">
            <a:spLocks noChangeArrowheads="1"/>
          </p:cNvSpPr>
          <p:nvPr/>
        </p:nvSpPr>
        <p:spPr bwMode="auto">
          <a:xfrm>
            <a:off x="1111250" y="231616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因特网</a:t>
            </a:r>
          </a:p>
        </p:txBody>
      </p:sp>
      <p:sp>
        <p:nvSpPr>
          <p:cNvPr id="13327" name="Line 163"/>
          <p:cNvSpPr>
            <a:spLocks noChangeShapeType="1"/>
          </p:cNvSpPr>
          <p:nvPr/>
        </p:nvSpPr>
        <p:spPr bwMode="auto">
          <a:xfrm>
            <a:off x="2365375" y="3697288"/>
            <a:ext cx="60991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8" name="Rectangle 164"/>
          <p:cNvSpPr>
            <a:spLocks noChangeArrowheads="1"/>
          </p:cNvSpPr>
          <p:nvPr/>
        </p:nvSpPr>
        <p:spPr bwMode="auto">
          <a:xfrm>
            <a:off x="2298700" y="3649663"/>
            <a:ext cx="85725" cy="98425"/>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sp>
        <p:nvSpPr>
          <p:cNvPr id="13329" name="Rectangle 165"/>
          <p:cNvSpPr>
            <a:spLocks noChangeArrowheads="1"/>
          </p:cNvSpPr>
          <p:nvPr/>
        </p:nvSpPr>
        <p:spPr bwMode="auto">
          <a:xfrm>
            <a:off x="8434388" y="3648075"/>
            <a:ext cx="85725" cy="100013"/>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sp>
        <p:nvSpPr>
          <p:cNvPr id="13330" name="Text Box 166"/>
          <p:cNvSpPr txBox="1">
            <a:spLocks noChangeArrowheads="1"/>
          </p:cNvSpPr>
          <p:nvPr/>
        </p:nvSpPr>
        <p:spPr bwMode="auto">
          <a:xfrm>
            <a:off x="7065963" y="4198938"/>
            <a:ext cx="962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t>网络</a:t>
            </a:r>
          </a:p>
          <a:p>
            <a:pPr algn="ctr" eaLnBrk="1" hangingPunct="1">
              <a:spcBef>
                <a:spcPct val="0"/>
              </a:spcBef>
              <a:buClrTx/>
              <a:buSzTx/>
              <a:buFontTx/>
              <a:buNone/>
            </a:pPr>
            <a:r>
              <a:rPr kumimoji="1" lang="zh-CN" altLang="en-US" sz="2000"/>
              <a:t>管理员      </a:t>
            </a:r>
          </a:p>
        </p:txBody>
      </p:sp>
      <p:sp>
        <p:nvSpPr>
          <p:cNvPr id="13331" name="Text Box 167"/>
          <p:cNvSpPr txBox="1">
            <a:spLocks noChangeArrowheads="1"/>
          </p:cNvSpPr>
          <p:nvPr/>
        </p:nvSpPr>
        <p:spPr bwMode="auto">
          <a:xfrm>
            <a:off x="1549400" y="41656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3332" name="Text Box 168"/>
          <p:cNvSpPr txBox="1">
            <a:spLocks noChangeArrowheads="1"/>
          </p:cNvSpPr>
          <p:nvPr/>
        </p:nvSpPr>
        <p:spPr bwMode="auto">
          <a:xfrm>
            <a:off x="762000" y="5084763"/>
            <a:ext cx="49810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dirty="0"/>
              <a:t>—— </a:t>
            </a:r>
            <a:r>
              <a:rPr kumimoji="1" lang="zh-CN" altLang="en-US" sz="2000" dirty="0"/>
              <a:t>管理程序（</a:t>
            </a:r>
            <a:r>
              <a:rPr kumimoji="1" lang="zh-CN" altLang="en-US" sz="2000" dirty="0" smtClean="0"/>
              <a:t>运行的 </a:t>
            </a:r>
            <a:r>
              <a:rPr kumimoji="1" lang="en-US" altLang="zh-CN" sz="2000" dirty="0"/>
              <a:t>SNMP </a:t>
            </a:r>
            <a:r>
              <a:rPr kumimoji="1" lang="zh-CN" altLang="en-US" sz="2000" dirty="0"/>
              <a:t>客户程序）</a:t>
            </a:r>
          </a:p>
        </p:txBody>
      </p:sp>
      <p:sp>
        <p:nvSpPr>
          <p:cNvPr id="13333" name="Text Box 169"/>
          <p:cNvSpPr txBox="1">
            <a:spLocks noChangeArrowheads="1"/>
          </p:cNvSpPr>
          <p:nvPr/>
        </p:nvSpPr>
        <p:spPr bwMode="auto">
          <a:xfrm>
            <a:off x="762000" y="5570538"/>
            <a:ext cx="5237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dirty="0"/>
              <a:t>—— </a:t>
            </a:r>
            <a:r>
              <a:rPr kumimoji="1" lang="zh-CN" altLang="en-US" sz="2000" dirty="0"/>
              <a:t>代理程序（运行 </a:t>
            </a:r>
            <a:r>
              <a:rPr kumimoji="1" lang="zh-CN" altLang="en-US" sz="2000" dirty="0" smtClean="0"/>
              <a:t>的</a:t>
            </a:r>
            <a:r>
              <a:rPr kumimoji="1" lang="en-US" altLang="zh-CN" sz="2000" dirty="0" smtClean="0"/>
              <a:t>SNMP </a:t>
            </a:r>
            <a:r>
              <a:rPr kumimoji="1" lang="zh-CN" altLang="en-US" sz="2000" dirty="0"/>
              <a:t>服务器程序）</a:t>
            </a:r>
          </a:p>
        </p:txBody>
      </p:sp>
      <p:pic>
        <p:nvPicPr>
          <p:cNvPr id="13334" name="Picture 17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059363" y="2544763"/>
            <a:ext cx="69215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5" name="Picture 1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0413" y="2811463"/>
            <a:ext cx="76993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336" name="Oval 172"/>
          <p:cNvSpPr>
            <a:spLocks noChangeArrowheads="1"/>
          </p:cNvSpPr>
          <p:nvPr/>
        </p:nvSpPr>
        <p:spPr bwMode="auto">
          <a:xfrm>
            <a:off x="3651250" y="2955925"/>
            <a:ext cx="377825" cy="2555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3337" name="Oval 173"/>
          <p:cNvSpPr>
            <a:spLocks noChangeArrowheads="1"/>
          </p:cNvSpPr>
          <p:nvPr/>
        </p:nvSpPr>
        <p:spPr bwMode="auto">
          <a:xfrm>
            <a:off x="2922588" y="4560888"/>
            <a:ext cx="377825"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pic>
        <p:nvPicPr>
          <p:cNvPr id="13338" name="Picture 17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7963" y="2811463"/>
            <a:ext cx="76993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339" name="Oval 176"/>
          <p:cNvSpPr>
            <a:spLocks noChangeArrowheads="1"/>
          </p:cNvSpPr>
          <p:nvPr/>
        </p:nvSpPr>
        <p:spPr bwMode="auto">
          <a:xfrm>
            <a:off x="6645275" y="2955925"/>
            <a:ext cx="377825"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3340" name="Oval 177"/>
          <p:cNvSpPr>
            <a:spLocks noChangeArrowheads="1"/>
          </p:cNvSpPr>
          <p:nvPr/>
        </p:nvSpPr>
        <p:spPr bwMode="auto">
          <a:xfrm>
            <a:off x="5227638" y="3011488"/>
            <a:ext cx="376237"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3341" name="Oval 178"/>
          <p:cNvSpPr>
            <a:spLocks noChangeArrowheads="1"/>
          </p:cNvSpPr>
          <p:nvPr/>
        </p:nvSpPr>
        <p:spPr bwMode="auto">
          <a:xfrm>
            <a:off x="5840413" y="4114800"/>
            <a:ext cx="436562" cy="301625"/>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M</a:t>
            </a:r>
          </a:p>
        </p:txBody>
      </p:sp>
      <p:pic>
        <p:nvPicPr>
          <p:cNvPr id="13342" name="Picture 17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204200" y="2409825"/>
            <a:ext cx="692150"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43" name="Text Box 180"/>
          <p:cNvSpPr txBox="1">
            <a:spLocks noChangeArrowheads="1"/>
          </p:cNvSpPr>
          <p:nvPr/>
        </p:nvSpPr>
        <p:spPr bwMode="auto">
          <a:xfrm>
            <a:off x="3081338" y="24225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3344" name="Text Box 181"/>
          <p:cNvSpPr txBox="1">
            <a:spLocks noChangeArrowheads="1"/>
          </p:cNvSpPr>
          <p:nvPr/>
        </p:nvSpPr>
        <p:spPr bwMode="auto">
          <a:xfrm>
            <a:off x="4789488" y="21717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3345" name="Text Box 182"/>
          <p:cNvSpPr txBox="1">
            <a:spLocks noChangeArrowheads="1"/>
          </p:cNvSpPr>
          <p:nvPr/>
        </p:nvSpPr>
        <p:spPr bwMode="auto">
          <a:xfrm>
            <a:off x="6348413" y="2455863"/>
            <a:ext cx="1271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3346" name="Oval 183"/>
          <p:cNvSpPr>
            <a:spLocks noChangeArrowheads="1"/>
          </p:cNvSpPr>
          <p:nvPr/>
        </p:nvSpPr>
        <p:spPr bwMode="auto">
          <a:xfrm>
            <a:off x="323850" y="5124450"/>
            <a:ext cx="438150" cy="301625"/>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M</a:t>
            </a:r>
          </a:p>
        </p:txBody>
      </p:sp>
      <p:sp>
        <p:nvSpPr>
          <p:cNvPr id="13347" name="Oval 184"/>
          <p:cNvSpPr>
            <a:spLocks noChangeArrowheads="1"/>
          </p:cNvSpPr>
          <p:nvPr/>
        </p:nvSpPr>
        <p:spPr bwMode="auto">
          <a:xfrm>
            <a:off x="323850" y="5575300"/>
            <a:ext cx="438150" cy="3016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3348" name="Freeform 185"/>
          <p:cNvSpPr>
            <a:spLocks/>
          </p:cNvSpPr>
          <p:nvPr/>
        </p:nvSpPr>
        <p:spPr bwMode="auto">
          <a:xfrm>
            <a:off x="3300413" y="4283075"/>
            <a:ext cx="2524125" cy="433388"/>
          </a:xfrm>
          <a:custGeom>
            <a:avLst/>
            <a:gdLst>
              <a:gd name="T0" fmla="*/ 2147483646 w 1384"/>
              <a:gd name="T1" fmla="*/ 0 h 208"/>
              <a:gd name="T2" fmla="*/ 0 w 1384"/>
              <a:gd name="T3" fmla="*/ 2147483646 h 208"/>
              <a:gd name="T4" fmla="*/ 0 60000 65536"/>
              <a:gd name="T5" fmla="*/ 0 60000 65536"/>
            </a:gdLst>
            <a:ahLst/>
            <a:cxnLst>
              <a:cxn ang="T4">
                <a:pos x="T0" y="T1"/>
              </a:cxn>
              <a:cxn ang="T5">
                <a:pos x="T2" y="T3"/>
              </a:cxn>
            </a:cxnLst>
            <a:rect l="0" t="0" r="r" b="b"/>
            <a:pathLst>
              <a:path w="1384" h="208">
                <a:moveTo>
                  <a:pt x="1384" y="0"/>
                </a:moveTo>
                <a:cubicBezTo>
                  <a:pt x="1153" y="33"/>
                  <a:pt x="288" y="165"/>
                  <a:pt x="0" y="208"/>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9" name="Freeform 186"/>
          <p:cNvSpPr>
            <a:spLocks/>
          </p:cNvSpPr>
          <p:nvPr/>
        </p:nvSpPr>
        <p:spPr bwMode="auto">
          <a:xfrm>
            <a:off x="4016375" y="3162300"/>
            <a:ext cx="1838325" cy="1036638"/>
          </a:xfrm>
          <a:custGeom>
            <a:avLst/>
            <a:gdLst>
              <a:gd name="T0" fmla="*/ 2147483646 w 1008"/>
              <a:gd name="T1" fmla="*/ 2147483646 h 496"/>
              <a:gd name="T2" fmla="*/ 0 w 1008"/>
              <a:gd name="T3" fmla="*/ 0 h 496"/>
              <a:gd name="T4" fmla="*/ 0 60000 65536"/>
              <a:gd name="T5" fmla="*/ 0 60000 65536"/>
            </a:gdLst>
            <a:ahLst/>
            <a:cxnLst>
              <a:cxn ang="T4">
                <a:pos x="T0" y="T1"/>
              </a:cxn>
              <a:cxn ang="T5">
                <a:pos x="T2" y="T3"/>
              </a:cxn>
            </a:cxnLst>
            <a:rect l="0" t="0" r="r" b="b"/>
            <a:pathLst>
              <a:path w="1008" h="496">
                <a:moveTo>
                  <a:pt x="1008" y="496"/>
                </a:moveTo>
                <a:cubicBezTo>
                  <a:pt x="841" y="413"/>
                  <a:pt x="210" y="103"/>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0" name="Freeform 187"/>
          <p:cNvSpPr>
            <a:spLocks/>
          </p:cNvSpPr>
          <p:nvPr/>
        </p:nvSpPr>
        <p:spPr bwMode="auto">
          <a:xfrm>
            <a:off x="5430838" y="3279775"/>
            <a:ext cx="539750" cy="885825"/>
          </a:xfrm>
          <a:custGeom>
            <a:avLst/>
            <a:gdLst>
              <a:gd name="T0" fmla="*/ 2147483646 w 296"/>
              <a:gd name="T1" fmla="*/ 2147483646 h 424"/>
              <a:gd name="T2" fmla="*/ 0 w 296"/>
              <a:gd name="T3" fmla="*/ 0 h 424"/>
              <a:gd name="T4" fmla="*/ 0 60000 65536"/>
              <a:gd name="T5" fmla="*/ 0 60000 65536"/>
            </a:gdLst>
            <a:ahLst/>
            <a:cxnLst>
              <a:cxn ang="T4">
                <a:pos x="T0" y="T1"/>
              </a:cxn>
              <a:cxn ang="T5">
                <a:pos x="T2" y="T3"/>
              </a:cxn>
            </a:cxnLst>
            <a:rect l="0" t="0" r="r" b="b"/>
            <a:pathLst>
              <a:path w="296" h="424">
                <a:moveTo>
                  <a:pt x="296" y="424"/>
                </a:moveTo>
                <a:cubicBezTo>
                  <a:pt x="245" y="354"/>
                  <a:pt x="62" y="88"/>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1" name="Freeform 188"/>
          <p:cNvSpPr>
            <a:spLocks/>
          </p:cNvSpPr>
          <p:nvPr/>
        </p:nvSpPr>
        <p:spPr bwMode="auto">
          <a:xfrm>
            <a:off x="6102350" y="3211513"/>
            <a:ext cx="642938" cy="903287"/>
          </a:xfrm>
          <a:custGeom>
            <a:avLst/>
            <a:gdLst>
              <a:gd name="T0" fmla="*/ 0 w 352"/>
              <a:gd name="T1" fmla="*/ 2147483646 h 432"/>
              <a:gd name="T2" fmla="*/ 2147483646 w 352"/>
              <a:gd name="T3" fmla="*/ 0 h 432"/>
              <a:gd name="T4" fmla="*/ 0 60000 65536"/>
              <a:gd name="T5" fmla="*/ 0 60000 65536"/>
            </a:gdLst>
            <a:ahLst/>
            <a:cxnLst>
              <a:cxn ang="T4">
                <a:pos x="T0" y="T1"/>
              </a:cxn>
              <a:cxn ang="T5">
                <a:pos x="T2" y="T3"/>
              </a:cxn>
            </a:cxnLst>
            <a:rect l="0" t="0" r="r" b="b"/>
            <a:pathLst>
              <a:path w="352" h="432">
                <a:moveTo>
                  <a:pt x="0" y="432"/>
                </a:moveTo>
                <a:cubicBezTo>
                  <a:pt x="59" y="360"/>
                  <a:pt x="279" y="90"/>
                  <a:pt x="352"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2" name="Freeform 189"/>
          <p:cNvSpPr>
            <a:spLocks/>
          </p:cNvSpPr>
          <p:nvPr/>
        </p:nvSpPr>
        <p:spPr bwMode="auto">
          <a:xfrm>
            <a:off x="6276975" y="3078163"/>
            <a:ext cx="1985963" cy="1103312"/>
          </a:xfrm>
          <a:custGeom>
            <a:avLst/>
            <a:gdLst>
              <a:gd name="T0" fmla="*/ 0 w 1088"/>
              <a:gd name="T1" fmla="*/ 2147483646 h 528"/>
              <a:gd name="T2" fmla="*/ 2147483646 w 1088"/>
              <a:gd name="T3" fmla="*/ 0 h 528"/>
              <a:gd name="T4" fmla="*/ 0 60000 65536"/>
              <a:gd name="T5" fmla="*/ 0 60000 65536"/>
            </a:gdLst>
            <a:ahLst/>
            <a:cxnLst>
              <a:cxn ang="T4">
                <a:pos x="T0" y="T1"/>
              </a:cxn>
              <a:cxn ang="T5">
                <a:pos x="T2" y="T3"/>
              </a:cxn>
            </a:cxnLst>
            <a:rect l="0" t="0" r="r" b="b"/>
            <a:pathLst>
              <a:path w="1088" h="528">
                <a:moveTo>
                  <a:pt x="0" y="528"/>
                </a:moveTo>
                <a:cubicBezTo>
                  <a:pt x="181" y="441"/>
                  <a:pt x="861" y="110"/>
                  <a:pt x="1088"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3" name="Oval 190"/>
          <p:cNvSpPr>
            <a:spLocks noChangeArrowheads="1"/>
          </p:cNvSpPr>
          <p:nvPr/>
        </p:nvSpPr>
        <p:spPr bwMode="auto">
          <a:xfrm>
            <a:off x="8204200" y="2854325"/>
            <a:ext cx="377825"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3354" name="Text Box 191"/>
          <p:cNvSpPr txBox="1">
            <a:spLocks noChangeArrowheads="1"/>
          </p:cNvSpPr>
          <p:nvPr/>
        </p:nvSpPr>
        <p:spPr bwMode="auto">
          <a:xfrm>
            <a:off x="7939088" y="2054225"/>
            <a:ext cx="1271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3355" name="Text Box 192"/>
          <p:cNvSpPr txBox="1">
            <a:spLocks noChangeArrowheads="1"/>
          </p:cNvSpPr>
          <p:nvPr/>
        </p:nvSpPr>
        <p:spPr bwMode="auto">
          <a:xfrm rot="-527046">
            <a:off x="3738563" y="39925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网管协议</a:t>
            </a:r>
          </a:p>
        </p:txBody>
      </p:sp>
      <p:sp>
        <p:nvSpPr>
          <p:cNvPr id="13356"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82C3B38E-8D7E-407B-863A-860992F311A8}" type="slidenum">
              <a:rPr lang="en-US" altLang="zh-CN" sz="1400">
                <a:solidFill>
                  <a:schemeClr val="tx1"/>
                </a:solidFill>
                <a:latin typeface="Tahoma" panose="020B0604030504040204" pitchFamily="34" charset="0"/>
                <a:ea typeface="宋体" panose="02010600030101010101" pitchFamily="2" charset="-122"/>
              </a:rPr>
              <a:pPr eaLnBrk="1" hangingPunct="1">
                <a:spcBef>
                  <a:spcPct val="0"/>
                </a:spcBef>
                <a:buClrTx/>
                <a:buSzTx/>
                <a:buFontTx/>
                <a:buNone/>
              </a:pPr>
              <a:t>6</a:t>
            </a:fld>
            <a:endParaRPr lang="en-US" altLang="zh-CN" sz="1400">
              <a:solidFill>
                <a:schemeClr val="tx1"/>
              </a:solidFill>
              <a:latin typeface="Tahoma" panose="020B0604030504040204" pitchFamily="34" charset="0"/>
              <a:ea typeface="宋体" panose="02010600030101010101" pitchFamily="2" charset="-122"/>
            </a:endParaRPr>
          </a:p>
        </p:txBody>
      </p:sp>
      <p:grpSp>
        <p:nvGrpSpPr>
          <p:cNvPr id="5" name="组合 4"/>
          <p:cNvGrpSpPr>
            <a:grpSpLocks/>
          </p:cNvGrpSpPr>
          <p:nvPr/>
        </p:nvGrpSpPr>
        <p:grpSpPr bwMode="auto">
          <a:xfrm>
            <a:off x="4992994" y="4224457"/>
            <a:ext cx="2509838" cy="2341562"/>
            <a:chOff x="4848225" y="4250411"/>
            <a:chExt cx="2509603" cy="2341424"/>
          </a:xfrm>
        </p:grpSpPr>
        <p:sp>
          <p:nvSpPr>
            <p:cNvPr id="2" name="矩形 1"/>
            <p:cNvSpPr/>
            <p:nvPr/>
          </p:nvSpPr>
          <p:spPr>
            <a:xfrm>
              <a:off x="4848225" y="4250411"/>
              <a:ext cx="976222" cy="493683"/>
            </a:xfrm>
            <a:prstGeom prst="rect">
              <a:avLst/>
            </a:prstGeom>
            <a:solidFill>
              <a:srgbClr val="FF0000">
                <a:alpha val="1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 name="直接箭头连接符 3"/>
            <p:cNvCxnSpPr>
              <a:stCxn id="13318" idx="2"/>
            </p:cNvCxnSpPr>
            <p:nvPr/>
          </p:nvCxnSpPr>
          <p:spPr>
            <a:xfrm>
              <a:off x="5321256" y="4728220"/>
              <a:ext cx="695260" cy="1436603"/>
            </a:xfrm>
            <a:prstGeom prst="straightConnector1">
              <a:avLst/>
            </a:prstGeom>
            <a:ln>
              <a:solidFill>
                <a:srgbClr val="FF0000"/>
              </a:solidFill>
              <a:prstDash val="sysDash"/>
              <a:tailEnd type="arrow"/>
            </a:ln>
          </p:spPr>
          <p:style>
            <a:lnRef idx="2">
              <a:schemeClr val="dk1"/>
            </a:lnRef>
            <a:fillRef idx="0">
              <a:schemeClr val="dk1"/>
            </a:fillRef>
            <a:effectRef idx="1">
              <a:schemeClr val="dk1"/>
            </a:effectRef>
            <a:fontRef idx="minor">
              <a:schemeClr val="tx1"/>
            </a:fontRef>
          </p:style>
        </p:cxnSp>
        <p:sp>
          <p:nvSpPr>
            <p:cNvPr id="13360" name="TextBox 2"/>
            <p:cNvSpPr txBox="1">
              <a:spLocks noChangeArrowheads="1"/>
            </p:cNvSpPr>
            <p:nvPr/>
          </p:nvSpPr>
          <p:spPr bwMode="auto">
            <a:xfrm>
              <a:off x="5942056" y="613017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Tahoma" panose="020B0604030504040204" pitchFamily="34" charset="0"/>
                  <a:ea typeface="宋体" panose="02010600030101010101" pitchFamily="2" charset="-122"/>
                </a:rPr>
                <a:t>核心部分</a:t>
              </a:r>
            </a:p>
          </p:txBody>
        </p:sp>
      </p:grpSp>
      <p:sp>
        <p:nvSpPr>
          <p:cNvPr id="3" name="矩形 2"/>
          <p:cNvSpPr/>
          <p:nvPr/>
        </p:nvSpPr>
        <p:spPr>
          <a:xfrm>
            <a:off x="173997" y="6080294"/>
            <a:ext cx="5596224" cy="707886"/>
          </a:xfrm>
          <a:prstGeom prst="rect">
            <a:avLst/>
          </a:prstGeom>
        </p:spPr>
        <p:txBody>
          <a:bodyPr wrap="square">
            <a:spAutoFit/>
          </a:bodyPr>
          <a:lstStyle/>
          <a:p>
            <a:pPr eaLnBrk="1" hangingPunct="1"/>
            <a:r>
              <a:rPr lang="zh-CN" altLang="en-US" sz="2000" dirty="0">
                <a:solidFill>
                  <a:schemeClr val="hlink"/>
                </a:solidFill>
              </a:rPr>
              <a:t>管理站</a:t>
            </a:r>
            <a:r>
              <a:rPr lang="zh-CN" altLang="en-US" sz="2000" dirty="0"/>
              <a:t>也常称为</a:t>
            </a:r>
            <a:r>
              <a:rPr lang="zh-CN" altLang="en-US" sz="2000" dirty="0" smtClean="0">
                <a:solidFill>
                  <a:schemeClr val="hlink"/>
                </a:solidFill>
              </a:rPr>
              <a:t>网络</a:t>
            </a:r>
            <a:r>
              <a:rPr lang="zh-CN" altLang="en-US" sz="2000" dirty="0">
                <a:solidFill>
                  <a:schemeClr val="hlink"/>
                </a:solidFill>
              </a:rPr>
              <a:t>操作</a:t>
            </a:r>
            <a:r>
              <a:rPr lang="zh-CN" altLang="en-US" sz="2000" dirty="0" smtClean="0">
                <a:solidFill>
                  <a:schemeClr val="hlink"/>
                </a:solidFill>
              </a:rPr>
              <a:t>中心</a:t>
            </a:r>
            <a:r>
              <a:rPr lang="zh-CN" altLang="en-US" sz="2000" dirty="0" smtClean="0"/>
              <a:t> </a:t>
            </a:r>
            <a:r>
              <a:rPr lang="en-US" altLang="zh-CN" sz="2000" dirty="0"/>
              <a:t>NOC (Network Operations Center)</a:t>
            </a:r>
            <a:r>
              <a:rPr lang="zh-CN" altLang="en-US" sz="2000" dirty="0"/>
              <a:t>，是网络管理系统的核心。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827088" y="788988"/>
            <a:ext cx="7793037" cy="768350"/>
          </a:xfrm>
        </p:spPr>
        <p:txBody>
          <a:bodyPr/>
          <a:lstStyle/>
          <a:p>
            <a:pPr algn="ctr" eaLnBrk="1" hangingPunct="1"/>
            <a:r>
              <a:rPr lang="zh-CN" altLang="en-US" smtClean="0"/>
              <a:t>网络管理的一般模型 </a:t>
            </a:r>
          </a:p>
        </p:txBody>
      </p:sp>
      <p:grpSp>
        <p:nvGrpSpPr>
          <p:cNvPr id="15363" name="Group 5"/>
          <p:cNvGrpSpPr>
            <a:grpSpLocks/>
          </p:cNvGrpSpPr>
          <p:nvPr/>
        </p:nvGrpSpPr>
        <p:grpSpPr bwMode="auto">
          <a:xfrm>
            <a:off x="5489575" y="4014788"/>
            <a:ext cx="1576388" cy="2006600"/>
            <a:chOff x="3072" y="2208"/>
            <a:chExt cx="1056" cy="1056"/>
          </a:xfrm>
        </p:grpSpPr>
        <p:grpSp>
          <p:nvGrpSpPr>
            <p:cNvPr id="15409" name="Group 6"/>
            <p:cNvGrpSpPr>
              <a:grpSpLocks/>
            </p:cNvGrpSpPr>
            <p:nvPr/>
          </p:nvGrpSpPr>
          <p:grpSpPr bwMode="auto">
            <a:xfrm flipH="1">
              <a:off x="3072" y="2543"/>
              <a:ext cx="888" cy="721"/>
              <a:chOff x="2565" y="2202"/>
              <a:chExt cx="355" cy="297"/>
            </a:xfrm>
          </p:grpSpPr>
          <p:sp>
            <p:nvSpPr>
              <p:cNvPr id="15549" name="Freeform 7"/>
              <p:cNvSpPr>
                <a:spLocks/>
              </p:cNvSpPr>
              <p:nvPr/>
            </p:nvSpPr>
            <p:spPr bwMode="auto">
              <a:xfrm>
                <a:off x="2646" y="2242"/>
                <a:ext cx="125" cy="189"/>
              </a:xfrm>
              <a:custGeom>
                <a:avLst/>
                <a:gdLst>
                  <a:gd name="T0" fmla="*/ 0 w 876"/>
                  <a:gd name="T1" fmla="*/ 0 h 1326"/>
                  <a:gd name="T2" fmla="*/ 0 w 876"/>
                  <a:gd name="T3" fmla="*/ 0 h 1326"/>
                  <a:gd name="T4" fmla="*/ 0 w 876"/>
                  <a:gd name="T5" fmla="*/ 0 h 1326"/>
                  <a:gd name="T6" fmla="*/ 0 w 876"/>
                  <a:gd name="T7" fmla="*/ 0 h 13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6" h="1326">
                    <a:moveTo>
                      <a:pt x="582" y="23"/>
                    </a:moveTo>
                    <a:lnTo>
                      <a:pt x="876" y="1209"/>
                    </a:lnTo>
                    <a:lnTo>
                      <a:pt x="0" y="1326"/>
                    </a:lnTo>
                    <a:lnTo>
                      <a:pt x="2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550" name="Group 8"/>
              <p:cNvGrpSpPr>
                <a:grpSpLocks/>
              </p:cNvGrpSpPr>
              <p:nvPr/>
            </p:nvGrpSpPr>
            <p:grpSpPr bwMode="auto">
              <a:xfrm>
                <a:off x="2565" y="2202"/>
                <a:ext cx="351" cy="78"/>
                <a:chOff x="2565" y="2202"/>
                <a:chExt cx="351" cy="78"/>
              </a:xfrm>
            </p:grpSpPr>
            <p:sp>
              <p:nvSpPr>
                <p:cNvPr id="15552" name="Freeform 9"/>
                <p:cNvSpPr>
                  <a:spLocks/>
                </p:cNvSpPr>
                <p:nvPr/>
              </p:nvSpPr>
              <p:spPr bwMode="auto">
                <a:xfrm>
                  <a:off x="2565" y="2202"/>
                  <a:ext cx="351" cy="66"/>
                </a:xfrm>
                <a:custGeom>
                  <a:avLst/>
                  <a:gdLst>
                    <a:gd name="T0" fmla="*/ 0 w 2454"/>
                    <a:gd name="T1" fmla="*/ 0 h 468"/>
                    <a:gd name="T2" fmla="*/ 0 w 2454"/>
                    <a:gd name="T3" fmla="*/ 0 h 468"/>
                    <a:gd name="T4" fmla="*/ 0 w 2454"/>
                    <a:gd name="T5" fmla="*/ 0 h 468"/>
                    <a:gd name="T6" fmla="*/ 0 w 2454"/>
                    <a:gd name="T7" fmla="*/ 0 h 468"/>
                    <a:gd name="T8" fmla="*/ 0 w 2454"/>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4" h="468">
                      <a:moveTo>
                        <a:pt x="2454" y="242"/>
                      </a:moveTo>
                      <a:lnTo>
                        <a:pt x="906" y="468"/>
                      </a:lnTo>
                      <a:lnTo>
                        <a:pt x="0" y="118"/>
                      </a:lnTo>
                      <a:lnTo>
                        <a:pt x="1162" y="0"/>
                      </a:lnTo>
                      <a:lnTo>
                        <a:pt x="2454" y="242"/>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15553" name="Freeform 10"/>
                <p:cNvSpPr>
                  <a:spLocks/>
                </p:cNvSpPr>
                <p:nvPr/>
              </p:nvSpPr>
              <p:spPr bwMode="auto">
                <a:xfrm>
                  <a:off x="2694" y="2236"/>
                  <a:ext cx="221" cy="44"/>
                </a:xfrm>
                <a:custGeom>
                  <a:avLst/>
                  <a:gdLst>
                    <a:gd name="T0" fmla="*/ 0 w 1542"/>
                    <a:gd name="T1" fmla="*/ 0 h 303"/>
                    <a:gd name="T2" fmla="*/ 0 w 1542"/>
                    <a:gd name="T3" fmla="*/ 0 h 303"/>
                    <a:gd name="T4" fmla="*/ 0 w 1542"/>
                    <a:gd name="T5" fmla="*/ 0 h 303"/>
                    <a:gd name="T6" fmla="*/ 0 w 1542"/>
                    <a:gd name="T7" fmla="*/ 0 h 303"/>
                    <a:gd name="T8" fmla="*/ 0 w 154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03">
                      <a:moveTo>
                        <a:pt x="1542" y="0"/>
                      </a:moveTo>
                      <a:lnTo>
                        <a:pt x="0" y="225"/>
                      </a:lnTo>
                      <a:lnTo>
                        <a:pt x="0" y="303"/>
                      </a:lnTo>
                      <a:lnTo>
                        <a:pt x="1542" y="79"/>
                      </a:lnTo>
                      <a:lnTo>
                        <a:pt x="1542" y="0"/>
                      </a:lnTo>
                      <a:close/>
                    </a:path>
                  </a:pathLst>
                </a:custGeom>
                <a:solidFill>
                  <a:srgbClr val="E0E0E0"/>
                </a:solidFill>
                <a:ln w="1588">
                  <a:solidFill>
                    <a:srgbClr val="000000"/>
                  </a:solidFill>
                  <a:prstDash val="solid"/>
                  <a:round/>
                  <a:headEnd/>
                  <a:tailEnd/>
                </a:ln>
              </p:spPr>
              <p:txBody>
                <a:bodyPr/>
                <a:lstStyle/>
                <a:p>
                  <a:endParaRPr lang="zh-CN" altLang="en-US"/>
                </a:p>
              </p:txBody>
            </p:sp>
            <p:sp>
              <p:nvSpPr>
                <p:cNvPr id="15554" name="Freeform 11"/>
                <p:cNvSpPr>
                  <a:spLocks/>
                </p:cNvSpPr>
                <p:nvPr/>
              </p:nvSpPr>
              <p:spPr bwMode="auto">
                <a:xfrm>
                  <a:off x="2565" y="2218"/>
                  <a:ext cx="129" cy="62"/>
                </a:xfrm>
                <a:custGeom>
                  <a:avLst/>
                  <a:gdLst>
                    <a:gd name="T0" fmla="*/ 0 w 906"/>
                    <a:gd name="T1" fmla="*/ 0 h 428"/>
                    <a:gd name="T2" fmla="*/ 0 w 906"/>
                    <a:gd name="T3" fmla="*/ 0 h 428"/>
                    <a:gd name="T4" fmla="*/ 0 w 906"/>
                    <a:gd name="T5" fmla="*/ 0 h 428"/>
                    <a:gd name="T6" fmla="*/ 0 w 906"/>
                    <a:gd name="T7" fmla="*/ 0 h 428"/>
                    <a:gd name="T8" fmla="*/ 0 w 906"/>
                    <a:gd name="T9" fmla="*/ 0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428">
                      <a:moveTo>
                        <a:pt x="906" y="428"/>
                      </a:moveTo>
                      <a:lnTo>
                        <a:pt x="906" y="350"/>
                      </a:lnTo>
                      <a:lnTo>
                        <a:pt x="0" y="0"/>
                      </a:lnTo>
                      <a:lnTo>
                        <a:pt x="0" y="54"/>
                      </a:lnTo>
                      <a:lnTo>
                        <a:pt x="906" y="428"/>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15551" name="Freeform 12"/>
              <p:cNvSpPr>
                <a:spLocks/>
              </p:cNvSpPr>
              <p:nvPr/>
            </p:nvSpPr>
            <p:spPr bwMode="auto">
              <a:xfrm>
                <a:off x="2767" y="2256"/>
                <a:ext cx="153" cy="243"/>
              </a:xfrm>
              <a:custGeom>
                <a:avLst/>
                <a:gdLst>
                  <a:gd name="T0" fmla="*/ 0 w 1066"/>
                  <a:gd name="T1" fmla="*/ 0 h 1700"/>
                  <a:gd name="T2" fmla="*/ 0 w 1066"/>
                  <a:gd name="T3" fmla="*/ 0 h 1700"/>
                  <a:gd name="T4" fmla="*/ 0 w 1066"/>
                  <a:gd name="T5" fmla="*/ 0 h 1700"/>
                  <a:gd name="T6" fmla="*/ 0 w 1066"/>
                  <a:gd name="T7" fmla="*/ 0 h 1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 h="1700">
                    <a:moveTo>
                      <a:pt x="589" y="0"/>
                    </a:moveTo>
                    <a:lnTo>
                      <a:pt x="1066" y="1569"/>
                    </a:lnTo>
                    <a:lnTo>
                      <a:pt x="0" y="1700"/>
                    </a:lnTo>
                    <a:lnTo>
                      <a:pt x="170" y="3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410" name="Group 13"/>
            <p:cNvGrpSpPr>
              <a:grpSpLocks/>
            </p:cNvGrpSpPr>
            <p:nvPr/>
          </p:nvGrpSpPr>
          <p:grpSpPr bwMode="auto">
            <a:xfrm flipH="1">
              <a:off x="3225" y="2269"/>
              <a:ext cx="610" cy="417"/>
              <a:chOff x="2615" y="2089"/>
              <a:chExt cx="244" cy="172"/>
            </a:xfrm>
          </p:grpSpPr>
          <p:grpSp>
            <p:nvGrpSpPr>
              <p:cNvPr id="15498" name="Group 14"/>
              <p:cNvGrpSpPr>
                <a:grpSpLocks/>
              </p:cNvGrpSpPr>
              <p:nvPr/>
            </p:nvGrpSpPr>
            <p:grpSpPr bwMode="auto">
              <a:xfrm>
                <a:off x="2671" y="2089"/>
                <a:ext cx="188" cy="156"/>
                <a:chOff x="2671" y="2089"/>
                <a:chExt cx="188" cy="156"/>
              </a:xfrm>
            </p:grpSpPr>
            <p:grpSp>
              <p:nvGrpSpPr>
                <p:cNvPr id="15531" name="Group 15"/>
                <p:cNvGrpSpPr>
                  <a:grpSpLocks/>
                </p:cNvGrpSpPr>
                <p:nvPr/>
              </p:nvGrpSpPr>
              <p:grpSpPr bwMode="auto">
                <a:xfrm>
                  <a:off x="2671" y="2089"/>
                  <a:ext cx="188" cy="156"/>
                  <a:chOff x="2671" y="2089"/>
                  <a:chExt cx="188" cy="156"/>
                </a:xfrm>
              </p:grpSpPr>
              <p:grpSp>
                <p:nvGrpSpPr>
                  <p:cNvPr id="15540" name="Group 16"/>
                  <p:cNvGrpSpPr>
                    <a:grpSpLocks/>
                  </p:cNvGrpSpPr>
                  <p:nvPr/>
                </p:nvGrpSpPr>
                <p:grpSpPr bwMode="auto">
                  <a:xfrm>
                    <a:off x="2671" y="2177"/>
                    <a:ext cx="188" cy="68"/>
                    <a:chOff x="2671" y="2177"/>
                    <a:chExt cx="188" cy="68"/>
                  </a:xfrm>
                </p:grpSpPr>
                <p:sp>
                  <p:nvSpPr>
                    <p:cNvPr id="15546" name="Freeform 17"/>
                    <p:cNvSpPr>
                      <a:spLocks/>
                    </p:cNvSpPr>
                    <p:nvPr/>
                  </p:nvSpPr>
                  <p:spPr bwMode="auto">
                    <a:xfrm>
                      <a:off x="2671" y="2177"/>
                      <a:ext cx="108" cy="68"/>
                    </a:xfrm>
                    <a:custGeom>
                      <a:avLst/>
                      <a:gdLst>
                        <a:gd name="T0" fmla="*/ 0 w 758"/>
                        <a:gd name="T1" fmla="*/ 0 h 475"/>
                        <a:gd name="T2" fmla="*/ 0 w 758"/>
                        <a:gd name="T3" fmla="*/ 0 h 475"/>
                        <a:gd name="T4" fmla="*/ 0 w 758"/>
                        <a:gd name="T5" fmla="*/ 0 h 475"/>
                        <a:gd name="T6" fmla="*/ 0 w 758"/>
                        <a:gd name="T7" fmla="*/ 0 h 475"/>
                        <a:gd name="T8" fmla="*/ 0 w 758"/>
                        <a:gd name="T9" fmla="*/ 0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8" h="475">
                          <a:moveTo>
                            <a:pt x="758" y="146"/>
                          </a:moveTo>
                          <a:lnTo>
                            <a:pt x="758" y="475"/>
                          </a:lnTo>
                          <a:lnTo>
                            <a:pt x="0" y="232"/>
                          </a:lnTo>
                          <a:lnTo>
                            <a:pt x="0" y="0"/>
                          </a:lnTo>
                          <a:lnTo>
                            <a:pt x="758" y="146"/>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5547" name="Freeform 18"/>
                    <p:cNvSpPr>
                      <a:spLocks/>
                    </p:cNvSpPr>
                    <p:nvPr/>
                  </p:nvSpPr>
                  <p:spPr bwMode="auto">
                    <a:xfrm>
                      <a:off x="2779" y="2193"/>
                      <a:ext cx="80" cy="52"/>
                    </a:xfrm>
                    <a:custGeom>
                      <a:avLst/>
                      <a:gdLst>
                        <a:gd name="T0" fmla="*/ 0 w 563"/>
                        <a:gd name="T1" fmla="*/ 0 h 362"/>
                        <a:gd name="T2" fmla="*/ 0 w 563"/>
                        <a:gd name="T3" fmla="*/ 0 h 362"/>
                        <a:gd name="T4" fmla="*/ 0 w 563"/>
                        <a:gd name="T5" fmla="*/ 0 h 362"/>
                        <a:gd name="T6" fmla="*/ 0 w 563"/>
                        <a:gd name="T7" fmla="*/ 0 h 362"/>
                        <a:gd name="T8" fmla="*/ 0 w 563"/>
                        <a:gd name="T9" fmla="*/ 0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362">
                          <a:moveTo>
                            <a:pt x="0" y="33"/>
                          </a:moveTo>
                          <a:lnTo>
                            <a:pt x="0" y="362"/>
                          </a:lnTo>
                          <a:lnTo>
                            <a:pt x="563" y="280"/>
                          </a:lnTo>
                          <a:lnTo>
                            <a:pt x="563" y="0"/>
                          </a:lnTo>
                          <a:lnTo>
                            <a:pt x="0" y="33"/>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5548" name="Freeform 19"/>
                    <p:cNvSpPr>
                      <a:spLocks/>
                    </p:cNvSpPr>
                    <p:nvPr/>
                  </p:nvSpPr>
                  <p:spPr bwMode="auto">
                    <a:xfrm>
                      <a:off x="2671" y="2177"/>
                      <a:ext cx="188" cy="21"/>
                    </a:xfrm>
                    <a:custGeom>
                      <a:avLst/>
                      <a:gdLst>
                        <a:gd name="T0" fmla="*/ 0 w 1321"/>
                        <a:gd name="T1" fmla="*/ 0 h 146"/>
                        <a:gd name="T2" fmla="*/ 0 w 1321"/>
                        <a:gd name="T3" fmla="*/ 0 h 146"/>
                        <a:gd name="T4" fmla="*/ 0 w 1321"/>
                        <a:gd name="T5" fmla="*/ 0 h 146"/>
                        <a:gd name="T6" fmla="*/ 0 w 1321"/>
                        <a:gd name="T7" fmla="*/ 0 h 146"/>
                        <a:gd name="T8" fmla="*/ 0 w 1321"/>
                        <a:gd name="T9" fmla="*/ 0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1" h="146">
                          <a:moveTo>
                            <a:pt x="1321" y="113"/>
                          </a:moveTo>
                          <a:lnTo>
                            <a:pt x="752" y="146"/>
                          </a:lnTo>
                          <a:lnTo>
                            <a:pt x="0" y="0"/>
                          </a:lnTo>
                          <a:lnTo>
                            <a:pt x="553" y="0"/>
                          </a:lnTo>
                          <a:lnTo>
                            <a:pt x="1321" y="113"/>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15541" name="Freeform 20"/>
                  <p:cNvSpPr>
                    <a:spLocks/>
                  </p:cNvSpPr>
                  <p:nvPr/>
                </p:nvSpPr>
                <p:spPr bwMode="auto">
                  <a:xfrm>
                    <a:off x="2730" y="2171"/>
                    <a:ext cx="68" cy="20"/>
                  </a:xfrm>
                  <a:custGeom>
                    <a:avLst/>
                    <a:gdLst>
                      <a:gd name="T0" fmla="*/ 0 w 479"/>
                      <a:gd name="T1" fmla="*/ 0 h 136"/>
                      <a:gd name="T2" fmla="*/ 0 w 479"/>
                      <a:gd name="T3" fmla="*/ 0 h 136"/>
                      <a:gd name="T4" fmla="*/ 0 w 479"/>
                      <a:gd name="T5" fmla="*/ 0 h 136"/>
                      <a:gd name="T6" fmla="*/ 0 w 479"/>
                      <a:gd name="T7" fmla="*/ 0 h 136"/>
                      <a:gd name="T8" fmla="*/ 0 w 479"/>
                      <a:gd name="T9" fmla="*/ 0 h 136"/>
                      <a:gd name="T10" fmla="*/ 0 w 479"/>
                      <a:gd name="T11" fmla="*/ 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9" h="136">
                        <a:moveTo>
                          <a:pt x="479" y="77"/>
                        </a:moveTo>
                        <a:lnTo>
                          <a:pt x="479" y="121"/>
                        </a:lnTo>
                        <a:lnTo>
                          <a:pt x="255" y="136"/>
                        </a:lnTo>
                        <a:lnTo>
                          <a:pt x="0" y="87"/>
                        </a:lnTo>
                        <a:lnTo>
                          <a:pt x="0" y="0"/>
                        </a:lnTo>
                        <a:lnTo>
                          <a:pt x="479" y="77"/>
                        </a:lnTo>
                        <a:close/>
                      </a:path>
                    </a:pathLst>
                  </a:custGeom>
                  <a:solidFill>
                    <a:srgbClr val="606060"/>
                  </a:solidFill>
                  <a:ln w="1588">
                    <a:solidFill>
                      <a:srgbClr val="000000"/>
                    </a:solidFill>
                    <a:prstDash val="solid"/>
                    <a:round/>
                    <a:headEnd/>
                    <a:tailEnd/>
                  </a:ln>
                </p:spPr>
                <p:txBody>
                  <a:bodyPr/>
                  <a:lstStyle/>
                  <a:p>
                    <a:endParaRPr lang="zh-CN" altLang="en-US"/>
                  </a:p>
                </p:txBody>
              </p:sp>
              <p:grpSp>
                <p:nvGrpSpPr>
                  <p:cNvPr id="15542" name="Group 21"/>
                  <p:cNvGrpSpPr>
                    <a:grpSpLocks/>
                  </p:cNvGrpSpPr>
                  <p:nvPr/>
                </p:nvGrpSpPr>
                <p:grpSpPr bwMode="auto">
                  <a:xfrm>
                    <a:off x="2692" y="2089"/>
                    <a:ext cx="153" cy="97"/>
                    <a:chOff x="2692" y="2089"/>
                    <a:chExt cx="153" cy="97"/>
                  </a:xfrm>
                </p:grpSpPr>
                <p:sp>
                  <p:nvSpPr>
                    <p:cNvPr id="15543" name="Freeform 22"/>
                    <p:cNvSpPr>
                      <a:spLocks/>
                    </p:cNvSpPr>
                    <p:nvPr/>
                  </p:nvSpPr>
                  <p:spPr bwMode="auto">
                    <a:xfrm>
                      <a:off x="2692" y="2089"/>
                      <a:ext cx="88" cy="95"/>
                    </a:xfrm>
                    <a:custGeom>
                      <a:avLst/>
                      <a:gdLst>
                        <a:gd name="T0" fmla="*/ 0 w 612"/>
                        <a:gd name="T1" fmla="*/ 0 h 664"/>
                        <a:gd name="T2" fmla="*/ 0 w 612"/>
                        <a:gd name="T3" fmla="*/ 0 h 664"/>
                        <a:gd name="T4" fmla="*/ 0 w 612"/>
                        <a:gd name="T5" fmla="*/ 0 h 664"/>
                        <a:gd name="T6" fmla="*/ 0 w 612"/>
                        <a:gd name="T7" fmla="*/ 0 h 664"/>
                        <a:gd name="T8" fmla="*/ 0 w 612"/>
                        <a:gd name="T9" fmla="*/ 0 h 6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2" h="664">
                          <a:moveTo>
                            <a:pt x="525" y="664"/>
                          </a:moveTo>
                          <a:lnTo>
                            <a:pt x="612" y="22"/>
                          </a:lnTo>
                          <a:lnTo>
                            <a:pt x="85" y="0"/>
                          </a:lnTo>
                          <a:lnTo>
                            <a:pt x="0" y="572"/>
                          </a:lnTo>
                          <a:lnTo>
                            <a:pt x="525" y="664"/>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5544" name="Freeform 23"/>
                    <p:cNvSpPr>
                      <a:spLocks/>
                    </p:cNvSpPr>
                    <p:nvPr/>
                  </p:nvSpPr>
                  <p:spPr bwMode="auto">
                    <a:xfrm>
                      <a:off x="2767" y="2092"/>
                      <a:ext cx="78" cy="94"/>
                    </a:xfrm>
                    <a:custGeom>
                      <a:avLst/>
                      <a:gdLst>
                        <a:gd name="T0" fmla="*/ 0 w 543"/>
                        <a:gd name="T1" fmla="*/ 0 h 660"/>
                        <a:gd name="T2" fmla="*/ 0 w 543"/>
                        <a:gd name="T3" fmla="*/ 0 h 660"/>
                        <a:gd name="T4" fmla="*/ 0 w 543"/>
                        <a:gd name="T5" fmla="*/ 0 h 660"/>
                        <a:gd name="T6" fmla="*/ 0 w 543"/>
                        <a:gd name="T7" fmla="*/ 0 h 660"/>
                        <a:gd name="T8" fmla="*/ 0 w 543"/>
                        <a:gd name="T9" fmla="*/ 0 h 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3" h="660">
                          <a:moveTo>
                            <a:pt x="87" y="0"/>
                          </a:moveTo>
                          <a:lnTo>
                            <a:pt x="543" y="146"/>
                          </a:lnTo>
                          <a:lnTo>
                            <a:pt x="479" y="660"/>
                          </a:lnTo>
                          <a:lnTo>
                            <a:pt x="0" y="643"/>
                          </a:lnTo>
                          <a:lnTo>
                            <a:pt x="87"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5545" name="Freeform 24"/>
                    <p:cNvSpPr>
                      <a:spLocks/>
                    </p:cNvSpPr>
                    <p:nvPr/>
                  </p:nvSpPr>
                  <p:spPr bwMode="auto">
                    <a:xfrm>
                      <a:off x="2702" y="2098"/>
                      <a:ext cx="63" cy="72"/>
                    </a:xfrm>
                    <a:custGeom>
                      <a:avLst/>
                      <a:gdLst>
                        <a:gd name="T0" fmla="*/ 0 w 440"/>
                        <a:gd name="T1" fmla="*/ 0 h 499"/>
                        <a:gd name="T2" fmla="*/ 0 w 440"/>
                        <a:gd name="T3" fmla="*/ 0 h 499"/>
                        <a:gd name="T4" fmla="*/ 0 w 440"/>
                        <a:gd name="T5" fmla="*/ 0 h 499"/>
                        <a:gd name="T6" fmla="*/ 0 w 440"/>
                        <a:gd name="T7" fmla="*/ 0 h 499"/>
                        <a:gd name="T8" fmla="*/ 0 w 44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499">
                          <a:moveTo>
                            <a:pt x="440" y="22"/>
                          </a:moveTo>
                          <a:lnTo>
                            <a:pt x="378" y="499"/>
                          </a:lnTo>
                          <a:lnTo>
                            <a:pt x="0" y="443"/>
                          </a:lnTo>
                          <a:lnTo>
                            <a:pt x="65" y="0"/>
                          </a:lnTo>
                          <a:lnTo>
                            <a:pt x="440" y="22"/>
                          </a:lnTo>
                          <a:close/>
                        </a:path>
                      </a:pathLst>
                    </a:custGeom>
                    <a:solidFill>
                      <a:srgbClr val="00C0C0"/>
                    </a:solidFill>
                    <a:ln w="1588">
                      <a:solidFill>
                        <a:srgbClr val="000000"/>
                      </a:solidFill>
                      <a:prstDash val="solid"/>
                      <a:round/>
                      <a:headEnd/>
                      <a:tailEnd/>
                    </a:ln>
                  </p:spPr>
                  <p:txBody>
                    <a:bodyPr/>
                    <a:lstStyle/>
                    <a:p>
                      <a:endParaRPr lang="zh-CN" altLang="en-US"/>
                    </a:p>
                  </p:txBody>
                </p:sp>
              </p:grpSp>
            </p:grpSp>
            <p:grpSp>
              <p:nvGrpSpPr>
                <p:cNvPr id="15532" name="Group 25"/>
                <p:cNvGrpSpPr>
                  <a:grpSpLocks/>
                </p:cNvGrpSpPr>
                <p:nvPr/>
              </p:nvGrpSpPr>
              <p:grpSpPr bwMode="auto">
                <a:xfrm>
                  <a:off x="2678" y="2184"/>
                  <a:ext cx="62" cy="44"/>
                  <a:chOff x="2678" y="2184"/>
                  <a:chExt cx="62" cy="44"/>
                </a:xfrm>
              </p:grpSpPr>
              <p:sp>
                <p:nvSpPr>
                  <p:cNvPr id="15533" name="Freeform 26"/>
                  <p:cNvSpPr>
                    <a:spLocks/>
                  </p:cNvSpPr>
                  <p:nvPr/>
                </p:nvSpPr>
                <p:spPr bwMode="auto">
                  <a:xfrm>
                    <a:off x="2678" y="2184"/>
                    <a:ext cx="62" cy="44"/>
                  </a:xfrm>
                  <a:custGeom>
                    <a:avLst/>
                    <a:gdLst>
                      <a:gd name="T0" fmla="*/ 0 w 431"/>
                      <a:gd name="T1" fmla="*/ 0 h 311"/>
                      <a:gd name="T2" fmla="*/ 0 w 431"/>
                      <a:gd name="T3" fmla="*/ 0 h 311"/>
                      <a:gd name="T4" fmla="*/ 0 w 431"/>
                      <a:gd name="T5" fmla="*/ 0 h 311"/>
                      <a:gd name="T6" fmla="*/ 0 w 431"/>
                      <a:gd name="T7" fmla="*/ 0 h 311"/>
                      <a:gd name="T8" fmla="*/ 0 w 431"/>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11">
                        <a:moveTo>
                          <a:pt x="0" y="0"/>
                        </a:moveTo>
                        <a:lnTo>
                          <a:pt x="431" y="94"/>
                        </a:lnTo>
                        <a:lnTo>
                          <a:pt x="431" y="311"/>
                        </a:lnTo>
                        <a:lnTo>
                          <a:pt x="0" y="176"/>
                        </a:lnTo>
                        <a:lnTo>
                          <a:pt x="0"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5534" name="Line 27"/>
                  <p:cNvSpPr>
                    <a:spLocks noChangeShapeType="1"/>
                  </p:cNvSpPr>
                  <p:nvPr/>
                </p:nvSpPr>
                <p:spPr bwMode="auto">
                  <a:xfrm flipH="1" flipV="1">
                    <a:off x="2684" y="2196"/>
                    <a:ext cx="17"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35" name="Line 28"/>
                  <p:cNvSpPr>
                    <a:spLocks noChangeShapeType="1"/>
                  </p:cNvSpPr>
                  <p:nvPr/>
                </p:nvSpPr>
                <p:spPr bwMode="auto">
                  <a:xfrm>
                    <a:off x="2709" y="2201"/>
                    <a:ext cx="22"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36" name="Line 29"/>
                  <p:cNvSpPr>
                    <a:spLocks noChangeShapeType="1"/>
                  </p:cNvSpPr>
                  <p:nvPr/>
                </p:nvSpPr>
                <p:spPr bwMode="auto">
                  <a:xfrm>
                    <a:off x="2704" y="2189"/>
                    <a:ext cx="1" cy="2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37" name="Line 30"/>
                  <p:cNvSpPr>
                    <a:spLocks noChangeShapeType="1"/>
                  </p:cNvSpPr>
                  <p:nvPr/>
                </p:nvSpPr>
                <p:spPr bwMode="auto">
                  <a:xfrm>
                    <a:off x="2734" y="2196"/>
                    <a:ext cx="1" cy="3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38" name="Line 31"/>
                  <p:cNvSpPr>
                    <a:spLocks noChangeShapeType="1"/>
                  </p:cNvSpPr>
                  <p:nvPr/>
                </p:nvSpPr>
                <p:spPr bwMode="auto">
                  <a:xfrm>
                    <a:off x="2679" y="2195"/>
                    <a:ext cx="56"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39" name="Line 32"/>
                  <p:cNvSpPr>
                    <a:spLocks noChangeShapeType="1"/>
                  </p:cNvSpPr>
                  <p:nvPr/>
                </p:nvSpPr>
                <p:spPr bwMode="auto">
                  <a:xfrm flipH="1" flipV="1">
                    <a:off x="2678" y="2191"/>
                    <a:ext cx="57"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499" name="Group 33"/>
              <p:cNvGrpSpPr>
                <a:grpSpLocks/>
              </p:cNvGrpSpPr>
              <p:nvPr/>
            </p:nvGrpSpPr>
            <p:grpSpPr bwMode="auto">
              <a:xfrm>
                <a:off x="2615" y="2185"/>
                <a:ext cx="147" cy="76"/>
                <a:chOff x="2615" y="2185"/>
                <a:chExt cx="147" cy="76"/>
              </a:xfrm>
            </p:grpSpPr>
            <p:grpSp>
              <p:nvGrpSpPr>
                <p:cNvPr id="15500" name="Group 34"/>
                <p:cNvGrpSpPr>
                  <a:grpSpLocks/>
                </p:cNvGrpSpPr>
                <p:nvPr/>
              </p:nvGrpSpPr>
              <p:grpSpPr bwMode="auto">
                <a:xfrm>
                  <a:off x="2729" y="2226"/>
                  <a:ext cx="24" cy="18"/>
                  <a:chOff x="2729" y="2226"/>
                  <a:chExt cx="24" cy="18"/>
                </a:xfrm>
              </p:grpSpPr>
              <p:sp>
                <p:nvSpPr>
                  <p:cNvPr id="15529" name="Freeform 35"/>
                  <p:cNvSpPr>
                    <a:spLocks/>
                  </p:cNvSpPr>
                  <p:nvPr/>
                </p:nvSpPr>
                <p:spPr bwMode="auto">
                  <a:xfrm>
                    <a:off x="2746" y="2226"/>
                    <a:ext cx="7" cy="18"/>
                  </a:xfrm>
                  <a:custGeom>
                    <a:avLst/>
                    <a:gdLst>
                      <a:gd name="T0" fmla="*/ 0 w 48"/>
                      <a:gd name="T1" fmla="*/ 0 h 126"/>
                      <a:gd name="T2" fmla="*/ 0 w 48"/>
                      <a:gd name="T3" fmla="*/ 0 h 126"/>
                      <a:gd name="T4" fmla="*/ 0 w 48"/>
                      <a:gd name="T5" fmla="*/ 0 h 126"/>
                      <a:gd name="T6" fmla="*/ 0 w 48"/>
                      <a:gd name="T7" fmla="*/ 0 h 126"/>
                      <a:gd name="T8" fmla="*/ 0 w 48"/>
                      <a:gd name="T9" fmla="*/ 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26">
                        <a:moveTo>
                          <a:pt x="33" y="0"/>
                        </a:moveTo>
                        <a:lnTo>
                          <a:pt x="48" y="118"/>
                        </a:lnTo>
                        <a:lnTo>
                          <a:pt x="13" y="126"/>
                        </a:lnTo>
                        <a:lnTo>
                          <a:pt x="0" y="6"/>
                        </a:lnTo>
                        <a:lnTo>
                          <a:pt x="3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5530" name="Freeform 36"/>
                  <p:cNvSpPr>
                    <a:spLocks/>
                  </p:cNvSpPr>
                  <p:nvPr/>
                </p:nvSpPr>
                <p:spPr bwMode="auto">
                  <a:xfrm>
                    <a:off x="2729" y="2229"/>
                    <a:ext cx="19" cy="15"/>
                  </a:xfrm>
                  <a:custGeom>
                    <a:avLst/>
                    <a:gdLst>
                      <a:gd name="T0" fmla="*/ 0 w 132"/>
                      <a:gd name="T1" fmla="*/ 0 h 109"/>
                      <a:gd name="T2" fmla="*/ 0 w 132"/>
                      <a:gd name="T3" fmla="*/ 0 h 109"/>
                      <a:gd name="T4" fmla="*/ 0 w 132"/>
                      <a:gd name="T5" fmla="*/ 0 h 109"/>
                      <a:gd name="T6" fmla="*/ 0 w 132"/>
                      <a:gd name="T7" fmla="*/ 0 h 109"/>
                      <a:gd name="T8" fmla="*/ 0 w 132"/>
                      <a:gd name="T9" fmla="*/ 0 h 109"/>
                      <a:gd name="T10" fmla="*/ 0 w 132"/>
                      <a:gd name="T11" fmla="*/ 0 h 109"/>
                      <a:gd name="T12" fmla="*/ 0 w 132"/>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09">
                        <a:moveTo>
                          <a:pt x="121" y="4"/>
                        </a:moveTo>
                        <a:lnTo>
                          <a:pt x="132" y="109"/>
                        </a:lnTo>
                        <a:lnTo>
                          <a:pt x="0" y="54"/>
                        </a:lnTo>
                        <a:lnTo>
                          <a:pt x="52" y="38"/>
                        </a:lnTo>
                        <a:lnTo>
                          <a:pt x="98" y="62"/>
                        </a:lnTo>
                        <a:lnTo>
                          <a:pt x="83" y="0"/>
                        </a:lnTo>
                        <a:lnTo>
                          <a:pt x="121" y="4"/>
                        </a:lnTo>
                        <a:close/>
                      </a:path>
                    </a:pathLst>
                  </a:custGeom>
                  <a:solidFill>
                    <a:srgbClr val="404040"/>
                  </a:solidFill>
                  <a:ln w="1588">
                    <a:solidFill>
                      <a:srgbClr val="000000"/>
                    </a:solidFill>
                    <a:prstDash val="solid"/>
                    <a:round/>
                    <a:headEnd/>
                    <a:tailEnd/>
                  </a:ln>
                </p:spPr>
                <p:txBody>
                  <a:bodyPr/>
                  <a:lstStyle/>
                  <a:p>
                    <a:endParaRPr lang="zh-CN" altLang="en-US"/>
                  </a:p>
                </p:txBody>
              </p:sp>
            </p:grpSp>
            <p:grpSp>
              <p:nvGrpSpPr>
                <p:cNvPr id="15501" name="Group 37"/>
                <p:cNvGrpSpPr>
                  <a:grpSpLocks/>
                </p:cNvGrpSpPr>
                <p:nvPr/>
              </p:nvGrpSpPr>
              <p:grpSpPr bwMode="auto">
                <a:xfrm>
                  <a:off x="2615" y="2185"/>
                  <a:ext cx="147" cy="76"/>
                  <a:chOff x="2615" y="2185"/>
                  <a:chExt cx="147" cy="76"/>
                </a:xfrm>
              </p:grpSpPr>
              <p:sp>
                <p:nvSpPr>
                  <p:cNvPr id="15502" name="Freeform 38"/>
                  <p:cNvSpPr>
                    <a:spLocks/>
                  </p:cNvSpPr>
                  <p:nvPr/>
                </p:nvSpPr>
                <p:spPr bwMode="auto">
                  <a:xfrm>
                    <a:off x="2616" y="2185"/>
                    <a:ext cx="144" cy="67"/>
                  </a:xfrm>
                  <a:custGeom>
                    <a:avLst/>
                    <a:gdLst>
                      <a:gd name="T0" fmla="*/ 0 w 1009"/>
                      <a:gd name="T1" fmla="*/ 0 h 471"/>
                      <a:gd name="T2" fmla="*/ 0 w 1009"/>
                      <a:gd name="T3" fmla="*/ 0 h 471"/>
                      <a:gd name="T4" fmla="*/ 0 w 1009"/>
                      <a:gd name="T5" fmla="*/ 0 h 471"/>
                      <a:gd name="T6" fmla="*/ 0 w 1009"/>
                      <a:gd name="T7" fmla="*/ 0 h 471"/>
                      <a:gd name="T8" fmla="*/ 0 w 1009"/>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9" h="471">
                        <a:moveTo>
                          <a:pt x="1009" y="199"/>
                        </a:moveTo>
                        <a:lnTo>
                          <a:pt x="525" y="471"/>
                        </a:lnTo>
                        <a:lnTo>
                          <a:pt x="0" y="205"/>
                        </a:lnTo>
                        <a:lnTo>
                          <a:pt x="403" y="0"/>
                        </a:lnTo>
                        <a:lnTo>
                          <a:pt x="1009" y="19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5503" name="Freeform 39"/>
                  <p:cNvSpPr>
                    <a:spLocks/>
                  </p:cNvSpPr>
                  <p:nvPr/>
                </p:nvSpPr>
                <p:spPr bwMode="auto">
                  <a:xfrm>
                    <a:off x="2690" y="2213"/>
                    <a:ext cx="72" cy="48"/>
                  </a:xfrm>
                  <a:custGeom>
                    <a:avLst/>
                    <a:gdLst>
                      <a:gd name="T0" fmla="*/ 0 w 505"/>
                      <a:gd name="T1" fmla="*/ 0 h 333"/>
                      <a:gd name="T2" fmla="*/ 0 w 505"/>
                      <a:gd name="T3" fmla="*/ 0 h 333"/>
                      <a:gd name="T4" fmla="*/ 0 w 505"/>
                      <a:gd name="T5" fmla="*/ 0 h 333"/>
                      <a:gd name="T6" fmla="*/ 0 w 505"/>
                      <a:gd name="T7" fmla="*/ 0 h 333"/>
                      <a:gd name="T8" fmla="*/ 0 w 505"/>
                      <a:gd name="T9" fmla="*/ 0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 h="333">
                        <a:moveTo>
                          <a:pt x="487" y="0"/>
                        </a:moveTo>
                        <a:lnTo>
                          <a:pt x="0" y="276"/>
                        </a:lnTo>
                        <a:lnTo>
                          <a:pt x="14" y="333"/>
                        </a:lnTo>
                        <a:lnTo>
                          <a:pt x="505" y="53"/>
                        </a:lnTo>
                        <a:lnTo>
                          <a:pt x="487"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5504" name="Freeform 40"/>
                  <p:cNvSpPr>
                    <a:spLocks/>
                  </p:cNvSpPr>
                  <p:nvPr/>
                </p:nvSpPr>
                <p:spPr bwMode="auto">
                  <a:xfrm>
                    <a:off x="2615" y="2214"/>
                    <a:ext cx="77" cy="47"/>
                  </a:xfrm>
                  <a:custGeom>
                    <a:avLst/>
                    <a:gdLst>
                      <a:gd name="T0" fmla="*/ 0 w 540"/>
                      <a:gd name="T1" fmla="*/ 0 h 327"/>
                      <a:gd name="T2" fmla="*/ 0 w 540"/>
                      <a:gd name="T3" fmla="*/ 0 h 327"/>
                      <a:gd name="T4" fmla="*/ 0 w 540"/>
                      <a:gd name="T5" fmla="*/ 0 h 327"/>
                      <a:gd name="T6" fmla="*/ 0 w 540"/>
                      <a:gd name="T7" fmla="*/ 0 h 327"/>
                      <a:gd name="T8" fmla="*/ 0 w 540"/>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0" h="327">
                        <a:moveTo>
                          <a:pt x="540" y="327"/>
                        </a:moveTo>
                        <a:lnTo>
                          <a:pt x="524" y="266"/>
                        </a:lnTo>
                        <a:lnTo>
                          <a:pt x="0" y="0"/>
                        </a:lnTo>
                        <a:lnTo>
                          <a:pt x="19" y="49"/>
                        </a:lnTo>
                        <a:lnTo>
                          <a:pt x="540" y="32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5505" name="Freeform 41"/>
                  <p:cNvSpPr>
                    <a:spLocks/>
                  </p:cNvSpPr>
                  <p:nvPr/>
                </p:nvSpPr>
                <p:spPr bwMode="auto">
                  <a:xfrm>
                    <a:off x="2674" y="2217"/>
                    <a:ext cx="57" cy="29"/>
                  </a:xfrm>
                  <a:custGeom>
                    <a:avLst/>
                    <a:gdLst>
                      <a:gd name="T0" fmla="*/ 0 w 405"/>
                      <a:gd name="T1" fmla="*/ 0 h 207"/>
                      <a:gd name="T2" fmla="*/ 0 w 405"/>
                      <a:gd name="T3" fmla="*/ 0 h 207"/>
                      <a:gd name="T4" fmla="*/ 0 w 405"/>
                      <a:gd name="T5" fmla="*/ 0 h 207"/>
                      <a:gd name="T6" fmla="*/ 0 w 405"/>
                      <a:gd name="T7" fmla="*/ 0 h 207"/>
                      <a:gd name="T8" fmla="*/ 0 w 405"/>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5" h="207">
                        <a:moveTo>
                          <a:pt x="405" y="53"/>
                        </a:moveTo>
                        <a:lnTo>
                          <a:pt x="264" y="0"/>
                        </a:lnTo>
                        <a:lnTo>
                          <a:pt x="0" y="144"/>
                        </a:lnTo>
                        <a:lnTo>
                          <a:pt x="134" y="207"/>
                        </a:lnTo>
                        <a:lnTo>
                          <a:pt x="405" y="5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06" name="Freeform 42"/>
                  <p:cNvSpPr>
                    <a:spLocks/>
                  </p:cNvSpPr>
                  <p:nvPr/>
                </p:nvSpPr>
                <p:spPr bwMode="auto">
                  <a:xfrm>
                    <a:off x="2622" y="2196"/>
                    <a:ext cx="86" cy="39"/>
                  </a:xfrm>
                  <a:custGeom>
                    <a:avLst/>
                    <a:gdLst>
                      <a:gd name="T0" fmla="*/ 0 w 597"/>
                      <a:gd name="T1" fmla="*/ 0 h 278"/>
                      <a:gd name="T2" fmla="*/ 0 w 597"/>
                      <a:gd name="T3" fmla="*/ 0 h 278"/>
                      <a:gd name="T4" fmla="*/ 0 w 597"/>
                      <a:gd name="T5" fmla="*/ 0 h 278"/>
                      <a:gd name="T6" fmla="*/ 0 w 597"/>
                      <a:gd name="T7" fmla="*/ 0 h 278"/>
                      <a:gd name="T8" fmla="*/ 0 w 59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7" h="278">
                        <a:moveTo>
                          <a:pt x="597" y="136"/>
                        </a:moveTo>
                        <a:lnTo>
                          <a:pt x="336" y="278"/>
                        </a:lnTo>
                        <a:lnTo>
                          <a:pt x="0" y="119"/>
                        </a:lnTo>
                        <a:lnTo>
                          <a:pt x="244" y="0"/>
                        </a:lnTo>
                        <a:lnTo>
                          <a:pt x="597" y="13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07" name="Freeform 43"/>
                  <p:cNvSpPr>
                    <a:spLocks/>
                  </p:cNvSpPr>
                  <p:nvPr/>
                </p:nvSpPr>
                <p:spPr bwMode="auto">
                  <a:xfrm>
                    <a:off x="2659" y="2187"/>
                    <a:ext cx="94" cy="36"/>
                  </a:xfrm>
                  <a:custGeom>
                    <a:avLst/>
                    <a:gdLst>
                      <a:gd name="T0" fmla="*/ 0 w 658"/>
                      <a:gd name="T1" fmla="*/ 0 h 254"/>
                      <a:gd name="T2" fmla="*/ 0 w 658"/>
                      <a:gd name="T3" fmla="*/ 0 h 254"/>
                      <a:gd name="T4" fmla="*/ 0 w 658"/>
                      <a:gd name="T5" fmla="*/ 0 h 254"/>
                      <a:gd name="T6" fmla="*/ 0 w 658"/>
                      <a:gd name="T7" fmla="*/ 0 h 254"/>
                      <a:gd name="T8" fmla="*/ 0 w 658"/>
                      <a:gd name="T9" fmla="*/ 0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8" h="254">
                        <a:moveTo>
                          <a:pt x="521" y="254"/>
                        </a:moveTo>
                        <a:lnTo>
                          <a:pt x="658" y="183"/>
                        </a:lnTo>
                        <a:lnTo>
                          <a:pt x="106" y="0"/>
                        </a:lnTo>
                        <a:lnTo>
                          <a:pt x="0" y="53"/>
                        </a:lnTo>
                        <a:lnTo>
                          <a:pt x="521" y="25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08" name="Line 44"/>
                  <p:cNvSpPr>
                    <a:spLocks noChangeShapeType="1"/>
                  </p:cNvSpPr>
                  <p:nvPr/>
                </p:nvSpPr>
                <p:spPr bwMode="auto">
                  <a:xfrm flipH="1" flipV="1">
                    <a:off x="2670" y="2189"/>
                    <a:ext cx="81" cy="2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9" name="Line 45"/>
                  <p:cNvSpPr>
                    <a:spLocks noChangeShapeType="1"/>
                  </p:cNvSpPr>
                  <p:nvPr/>
                </p:nvSpPr>
                <p:spPr bwMode="auto">
                  <a:xfrm flipH="1" flipV="1">
                    <a:off x="2665" y="2191"/>
                    <a:ext cx="80" cy="2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0" name="Line 46"/>
                  <p:cNvSpPr>
                    <a:spLocks noChangeShapeType="1"/>
                  </p:cNvSpPr>
                  <p:nvPr/>
                </p:nvSpPr>
                <p:spPr bwMode="auto">
                  <a:xfrm flipH="1" flipV="1">
                    <a:off x="2662" y="2193"/>
                    <a:ext cx="78"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1" name="Line 47"/>
                  <p:cNvSpPr>
                    <a:spLocks noChangeShapeType="1"/>
                  </p:cNvSpPr>
                  <p:nvPr/>
                </p:nvSpPr>
                <p:spPr bwMode="auto">
                  <a:xfrm flipH="1" flipV="1">
                    <a:off x="2652" y="2198"/>
                    <a:ext cx="76"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2" name="Line 48"/>
                  <p:cNvSpPr>
                    <a:spLocks noChangeShapeType="1"/>
                  </p:cNvSpPr>
                  <p:nvPr/>
                </p:nvSpPr>
                <p:spPr bwMode="auto">
                  <a:xfrm flipH="1" flipV="1">
                    <a:off x="2647" y="2202"/>
                    <a:ext cx="75"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3" name="Line 49"/>
                  <p:cNvSpPr>
                    <a:spLocks noChangeShapeType="1"/>
                  </p:cNvSpPr>
                  <p:nvPr/>
                </p:nvSpPr>
                <p:spPr bwMode="auto">
                  <a:xfrm flipH="1" flipV="1">
                    <a:off x="2641" y="2204"/>
                    <a:ext cx="75"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4" name="Line 50"/>
                  <p:cNvSpPr>
                    <a:spLocks noChangeShapeType="1"/>
                  </p:cNvSpPr>
                  <p:nvPr/>
                </p:nvSpPr>
                <p:spPr bwMode="auto">
                  <a:xfrm flipH="1" flipV="1">
                    <a:off x="2636" y="2208"/>
                    <a:ext cx="73"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5" name="Line 51"/>
                  <p:cNvSpPr>
                    <a:spLocks noChangeShapeType="1"/>
                  </p:cNvSpPr>
                  <p:nvPr/>
                </p:nvSpPr>
                <p:spPr bwMode="auto">
                  <a:xfrm flipH="1" flipV="1">
                    <a:off x="2629" y="2210"/>
                    <a:ext cx="73" cy="33"/>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6" name="Line 52"/>
                  <p:cNvSpPr>
                    <a:spLocks noChangeShapeType="1"/>
                  </p:cNvSpPr>
                  <p:nvPr/>
                </p:nvSpPr>
                <p:spPr bwMode="auto">
                  <a:xfrm flipH="1">
                    <a:off x="2687" y="2222"/>
                    <a:ext cx="38" cy="2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7" name="Line 53"/>
                  <p:cNvSpPr>
                    <a:spLocks noChangeShapeType="1"/>
                  </p:cNvSpPr>
                  <p:nvPr/>
                </p:nvSpPr>
                <p:spPr bwMode="auto">
                  <a:xfrm flipH="1">
                    <a:off x="2679" y="2219"/>
                    <a:ext cx="38" cy="21"/>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8" name="Line 54"/>
                  <p:cNvSpPr>
                    <a:spLocks noChangeShapeType="1"/>
                  </p:cNvSpPr>
                  <p:nvPr/>
                </p:nvSpPr>
                <p:spPr bwMode="auto">
                  <a:xfrm flipH="1">
                    <a:off x="2663" y="2212"/>
                    <a:ext cx="37" cy="2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9" name="Line 55"/>
                  <p:cNvSpPr>
                    <a:spLocks noChangeShapeType="1"/>
                  </p:cNvSpPr>
                  <p:nvPr/>
                </p:nvSpPr>
                <p:spPr bwMode="auto">
                  <a:xfrm flipH="1">
                    <a:off x="2655" y="2209"/>
                    <a:ext cx="36" cy="1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20" name="Line 56"/>
                  <p:cNvSpPr>
                    <a:spLocks noChangeShapeType="1"/>
                  </p:cNvSpPr>
                  <p:nvPr/>
                </p:nvSpPr>
                <p:spPr bwMode="auto">
                  <a:xfrm flipH="1">
                    <a:off x="2647" y="2206"/>
                    <a:ext cx="34"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21" name="Line 57"/>
                  <p:cNvSpPr>
                    <a:spLocks noChangeShapeType="1"/>
                  </p:cNvSpPr>
                  <p:nvPr/>
                </p:nvSpPr>
                <p:spPr bwMode="auto">
                  <a:xfrm flipH="1">
                    <a:off x="2640" y="2203"/>
                    <a:ext cx="33"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22" name="Line 58"/>
                  <p:cNvSpPr>
                    <a:spLocks noChangeShapeType="1"/>
                  </p:cNvSpPr>
                  <p:nvPr/>
                </p:nvSpPr>
                <p:spPr bwMode="auto">
                  <a:xfrm flipH="1">
                    <a:off x="2632" y="2199"/>
                    <a:ext cx="35"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23" name="Line 59"/>
                  <p:cNvSpPr>
                    <a:spLocks noChangeShapeType="1"/>
                  </p:cNvSpPr>
                  <p:nvPr/>
                </p:nvSpPr>
                <p:spPr bwMode="auto">
                  <a:xfrm flipH="1">
                    <a:off x="2723" y="2210"/>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24" name="Line 60"/>
                  <p:cNvSpPr>
                    <a:spLocks noChangeShapeType="1"/>
                  </p:cNvSpPr>
                  <p:nvPr/>
                </p:nvSpPr>
                <p:spPr bwMode="auto">
                  <a:xfrm flipH="1">
                    <a:off x="2712" y="2205"/>
                    <a:ext cx="18" cy="1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25" name="Line 61"/>
                  <p:cNvSpPr>
                    <a:spLocks noChangeShapeType="1"/>
                  </p:cNvSpPr>
                  <p:nvPr/>
                </p:nvSpPr>
                <p:spPr bwMode="auto">
                  <a:xfrm flipH="1">
                    <a:off x="2701" y="2202"/>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26" name="Line 62"/>
                  <p:cNvSpPr>
                    <a:spLocks noChangeShapeType="1"/>
                  </p:cNvSpPr>
                  <p:nvPr/>
                </p:nvSpPr>
                <p:spPr bwMode="auto">
                  <a:xfrm flipH="1">
                    <a:off x="2690" y="2198"/>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27" name="Line 63"/>
                  <p:cNvSpPr>
                    <a:spLocks noChangeShapeType="1"/>
                  </p:cNvSpPr>
                  <p:nvPr/>
                </p:nvSpPr>
                <p:spPr bwMode="auto">
                  <a:xfrm flipH="1">
                    <a:off x="2680" y="2194"/>
                    <a:ext cx="17"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28" name="Line 64"/>
                  <p:cNvSpPr>
                    <a:spLocks noChangeShapeType="1"/>
                  </p:cNvSpPr>
                  <p:nvPr/>
                </p:nvSpPr>
                <p:spPr bwMode="auto">
                  <a:xfrm flipH="1">
                    <a:off x="2668" y="2190"/>
                    <a:ext cx="16"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5411" name="Group 65"/>
            <p:cNvGrpSpPr>
              <a:grpSpLocks/>
            </p:cNvGrpSpPr>
            <p:nvPr/>
          </p:nvGrpSpPr>
          <p:grpSpPr bwMode="auto">
            <a:xfrm flipH="1">
              <a:off x="3808" y="2431"/>
              <a:ext cx="87" cy="168"/>
              <a:chOff x="2591" y="2156"/>
              <a:chExt cx="35" cy="69"/>
            </a:xfrm>
          </p:grpSpPr>
          <p:sp>
            <p:nvSpPr>
              <p:cNvPr id="15496" name="Freeform 66"/>
              <p:cNvSpPr>
                <a:spLocks/>
              </p:cNvSpPr>
              <p:nvPr/>
            </p:nvSpPr>
            <p:spPr bwMode="auto">
              <a:xfrm>
                <a:off x="2591" y="2156"/>
                <a:ext cx="35" cy="69"/>
              </a:xfrm>
              <a:custGeom>
                <a:avLst/>
                <a:gdLst>
                  <a:gd name="T0" fmla="*/ 0 w 246"/>
                  <a:gd name="T1" fmla="*/ 0 h 485"/>
                  <a:gd name="T2" fmla="*/ 0 w 246"/>
                  <a:gd name="T3" fmla="*/ 0 h 485"/>
                  <a:gd name="T4" fmla="*/ 0 w 246"/>
                  <a:gd name="T5" fmla="*/ 0 h 485"/>
                  <a:gd name="T6" fmla="*/ 0 w 246"/>
                  <a:gd name="T7" fmla="*/ 0 h 485"/>
                  <a:gd name="T8" fmla="*/ 0 w 246"/>
                  <a:gd name="T9" fmla="*/ 0 h 485"/>
                  <a:gd name="T10" fmla="*/ 0 w 246"/>
                  <a:gd name="T11" fmla="*/ 0 h 485"/>
                  <a:gd name="T12" fmla="*/ 0 w 246"/>
                  <a:gd name="T13" fmla="*/ 0 h 485"/>
                  <a:gd name="T14" fmla="*/ 0 w 246"/>
                  <a:gd name="T15" fmla="*/ 0 h 485"/>
                  <a:gd name="T16" fmla="*/ 0 w 246"/>
                  <a:gd name="T17" fmla="*/ 0 h 485"/>
                  <a:gd name="T18" fmla="*/ 0 w 246"/>
                  <a:gd name="T19" fmla="*/ 0 h 485"/>
                  <a:gd name="T20" fmla="*/ 0 w 246"/>
                  <a:gd name="T21" fmla="*/ 0 h 485"/>
                  <a:gd name="T22" fmla="*/ 0 w 246"/>
                  <a:gd name="T23" fmla="*/ 0 h 4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6" h="485">
                    <a:moveTo>
                      <a:pt x="0" y="173"/>
                    </a:moveTo>
                    <a:lnTo>
                      <a:pt x="46" y="108"/>
                    </a:lnTo>
                    <a:lnTo>
                      <a:pt x="92" y="76"/>
                    </a:lnTo>
                    <a:lnTo>
                      <a:pt x="111" y="28"/>
                    </a:lnTo>
                    <a:lnTo>
                      <a:pt x="122" y="6"/>
                    </a:lnTo>
                    <a:lnTo>
                      <a:pt x="174" y="0"/>
                    </a:lnTo>
                    <a:lnTo>
                      <a:pt x="246" y="41"/>
                    </a:lnTo>
                    <a:lnTo>
                      <a:pt x="227" y="129"/>
                    </a:lnTo>
                    <a:lnTo>
                      <a:pt x="206" y="178"/>
                    </a:lnTo>
                    <a:lnTo>
                      <a:pt x="159" y="328"/>
                    </a:lnTo>
                    <a:lnTo>
                      <a:pt x="81" y="485"/>
                    </a:lnTo>
                    <a:lnTo>
                      <a:pt x="0" y="173"/>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5497" name="Freeform 67"/>
              <p:cNvSpPr>
                <a:spLocks/>
              </p:cNvSpPr>
              <p:nvPr/>
            </p:nvSpPr>
            <p:spPr bwMode="auto">
              <a:xfrm>
                <a:off x="2596" y="2162"/>
                <a:ext cx="28" cy="49"/>
              </a:xfrm>
              <a:custGeom>
                <a:avLst/>
                <a:gdLst>
                  <a:gd name="T0" fmla="*/ 0 w 193"/>
                  <a:gd name="T1" fmla="*/ 0 h 346"/>
                  <a:gd name="T2" fmla="*/ 0 w 193"/>
                  <a:gd name="T3" fmla="*/ 0 h 346"/>
                  <a:gd name="T4" fmla="*/ 0 w 193"/>
                  <a:gd name="T5" fmla="*/ 0 h 346"/>
                  <a:gd name="T6" fmla="*/ 0 w 193"/>
                  <a:gd name="T7" fmla="*/ 0 h 346"/>
                  <a:gd name="T8" fmla="*/ 0 w 193"/>
                  <a:gd name="T9" fmla="*/ 0 h 346"/>
                  <a:gd name="T10" fmla="*/ 0 w 193"/>
                  <a:gd name="T11" fmla="*/ 0 h 346"/>
                  <a:gd name="T12" fmla="*/ 0 w 193"/>
                  <a:gd name="T13" fmla="*/ 0 h 346"/>
                  <a:gd name="T14" fmla="*/ 0 w 193"/>
                  <a:gd name="T15" fmla="*/ 0 h 346"/>
                  <a:gd name="T16" fmla="*/ 0 w 193"/>
                  <a:gd name="T17" fmla="*/ 0 h 346"/>
                  <a:gd name="T18" fmla="*/ 0 w 193"/>
                  <a:gd name="T19" fmla="*/ 0 h 346"/>
                  <a:gd name="T20" fmla="*/ 0 w 193"/>
                  <a:gd name="T21" fmla="*/ 0 h 346"/>
                  <a:gd name="T22" fmla="*/ 0 w 193"/>
                  <a:gd name="T23" fmla="*/ 0 h 346"/>
                  <a:gd name="T24" fmla="*/ 0 w 193"/>
                  <a:gd name="T25" fmla="*/ 0 h 346"/>
                  <a:gd name="T26" fmla="*/ 0 w 193"/>
                  <a:gd name="T27" fmla="*/ 0 h 346"/>
                  <a:gd name="T28" fmla="*/ 0 w 193"/>
                  <a:gd name="T29" fmla="*/ 0 h 346"/>
                  <a:gd name="T30" fmla="*/ 0 w 193"/>
                  <a:gd name="T31" fmla="*/ 0 h 346"/>
                  <a:gd name="T32" fmla="*/ 0 w 193"/>
                  <a:gd name="T33" fmla="*/ 0 h 346"/>
                  <a:gd name="T34" fmla="*/ 0 w 193"/>
                  <a:gd name="T35" fmla="*/ 0 h 346"/>
                  <a:gd name="T36" fmla="*/ 0 w 193"/>
                  <a:gd name="T37" fmla="*/ 0 h 346"/>
                  <a:gd name="T38" fmla="*/ 0 w 193"/>
                  <a:gd name="T39" fmla="*/ 0 h 346"/>
                  <a:gd name="T40" fmla="*/ 0 w 193"/>
                  <a:gd name="T41" fmla="*/ 0 h 346"/>
                  <a:gd name="T42" fmla="*/ 0 w 193"/>
                  <a:gd name="T43" fmla="*/ 0 h 346"/>
                  <a:gd name="T44" fmla="*/ 0 w 193"/>
                  <a:gd name="T45" fmla="*/ 0 h 346"/>
                  <a:gd name="T46" fmla="*/ 0 w 193"/>
                  <a:gd name="T47" fmla="*/ 0 h 346"/>
                  <a:gd name="T48" fmla="*/ 0 w 193"/>
                  <a:gd name="T49" fmla="*/ 0 h 346"/>
                  <a:gd name="T50" fmla="*/ 0 w 193"/>
                  <a:gd name="T51" fmla="*/ 0 h 346"/>
                  <a:gd name="T52" fmla="*/ 0 w 193"/>
                  <a:gd name="T53" fmla="*/ 0 h 346"/>
                  <a:gd name="T54" fmla="*/ 0 w 193"/>
                  <a:gd name="T55" fmla="*/ 0 h 3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3" h="346">
                    <a:moveTo>
                      <a:pt x="81" y="0"/>
                    </a:moveTo>
                    <a:lnTo>
                      <a:pt x="102" y="22"/>
                    </a:lnTo>
                    <a:lnTo>
                      <a:pt x="147" y="41"/>
                    </a:lnTo>
                    <a:lnTo>
                      <a:pt x="193" y="40"/>
                    </a:lnTo>
                    <a:lnTo>
                      <a:pt x="165" y="119"/>
                    </a:lnTo>
                    <a:lnTo>
                      <a:pt x="131" y="115"/>
                    </a:lnTo>
                    <a:lnTo>
                      <a:pt x="105" y="100"/>
                    </a:lnTo>
                    <a:lnTo>
                      <a:pt x="119" y="124"/>
                    </a:lnTo>
                    <a:lnTo>
                      <a:pt x="158" y="131"/>
                    </a:lnTo>
                    <a:lnTo>
                      <a:pt x="130" y="217"/>
                    </a:lnTo>
                    <a:lnTo>
                      <a:pt x="110" y="280"/>
                    </a:lnTo>
                    <a:lnTo>
                      <a:pt x="102" y="244"/>
                    </a:lnTo>
                    <a:lnTo>
                      <a:pt x="92" y="177"/>
                    </a:lnTo>
                    <a:lnTo>
                      <a:pt x="91" y="139"/>
                    </a:lnTo>
                    <a:lnTo>
                      <a:pt x="84" y="155"/>
                    </a:lnTo>
                    <a:lnTo>
                      <a:pt x="84" y="200"/>
                    </a:lnTo>
                    <a:lnTo>
                      <a:pt x="92" y="260"/>
                    </a:lnTo>
                    <a:lnTo>
                      <a:pt x="98" y="299"/>
                    </a:lnTo>
                    <a:lnTo>
                      <a:pt x="81" y="346"/>
                    </a:lnTo>
                    <a:lnTo>
                      <a:pt x="49" y="224"/>
                    </a:lnTo>
                    <a:lnTo>
                      <a:pt x="35" y="183"/>
                    </a:lnTo>
                    <a:lnTo>
                      <a:pt x="11" y="121"/>
                    </a:lnTo>
                    <a:lnTo>
                      <a:pt x="0" y="103"/>
                    </a:lnTo>
                    <a:lnTo>
                      <a:pt x="15" y="79"/>
                    </a:lnTo>
                    <a:lnTo>
                      <a:pt x="57" y="57"/>
                    </a:lnTo>
                    <a:lnTo>
                      <a:pt x="73" y="78"/>
                    </a:lnTo>
                    <a:lnTo>
                      <a:pt x="63" y="41"/>
                    </a:lnTo>
                    <a:lnTo>
                      <a:pt x="8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412" name="Group 68"/>
            <p:cNvGrpSpPr>
              <a:grpSpLocks/>
            </p:cNvGrpSpPr>
            <p:nvPr/>
          </p:nvGrpSpPr>
          <p:grpSpPr bwMode="auto">
            <a:xfrm flipH="1">
              <a:off x="3798" y="2334"/>
              <a:ext cx="112" cy="119"/>
              <a:chOff x="2585" y="2116"/>
              <a:chExt cx="45" cy="49"/>
            </a:xfrm>
          </p:grpSpPr>
          <p:sp>
            <p:nvSpPr>
              <p:cNvPr id="15481" name="Freeform 69"/>
              <p:cNvSpPr>
                <a:spLocks/>
              </p:cNvSpPr>
              <p:nvPr/>
            </p:nvSpPr>
            <p:spPr bwMode="auto">
              <a:xfrm>
                <a:off x="2597" y="2120"/>
                <a:ext cx="33" cy="45"/>
              </a:xfrm>
              <a:custGeom>
                <a:avLst/>
                <a:gdLst>
                  <a:gd name="T0" fmla="*/ 0 w 228"/>
                  <a:gd name="T1" fmla="*/ 0 h 319"/>
                  <a:gd name="T2" fmla="*/ 0 w 228"/>
                  <a:gd name="T3" fmla="*/ 0 h 319"/>
                  <a:gd name="T4" fmla="*/ 0 w 228"/>
                  <a:gd name="T5" fmla="*/ 0 h 319"/>
                  <a:gd name="T6" fmla="*/ 0 w 228"/>
                  <a:gd name="T7" fmla="*/ 0 h 319"/>
                  <a:gd name="T8" fmla="*/ 0 w 228"/>
                  <a:gd name="T9" fmla="*/ 0 h 319"/>
                  <a:gd name="T10" fmla="*/ 0 w 228"/>
                  <a:gd name="T11" fmla="*/ 0 h 319"/>
                  <a:gd name="T12" fmla="*/ 0 w 228"/>
                  <a:gd name="T13" fmla="*/ 0 h 319"/>
                  <a:gd name="T14" fmla="*/ 0 w 228"/>
                  <a:gd name="T15" fmla="*/ 0 h 319"/>
                  <a:gd name="T16" fmla="*/ 0 w 228"/>
                  <a:gd name="T17" fmla="*/ 0 h 319"/>
                  <a:gd name="T18" fmla="*/ 0 w 228"/>
                  <a:gd name="T19" fmla="*/ 0 h 319"/>
                  <a:gd name="T20" fmla="*/ 0 w 228"/>
                  <a:gd name="T21" fmla="*/ 0 h 319"/>
                  <a:gd name="T22" fmla="*/ 0 w 228"/>
                  <a:gd name="T23" fmla="*/ 0 h 319"/>
                  <a:gd name="T24" fmla="*/ 0 w 228"/>
                  <a:gd name="T25" fmla="*/ 0 h 319"/>
                  <a:gd name="T26" fmla="*/ 0 w 228"/>
                  <a:gd name="T27" fmla="*/ 0 h 319"/>
                  <a:gd name="T28" fmla="*/ 0 w 228"/>
                  <a:gd name="T29" fmla="*/ 0 h 319"/>
                  <a:gd name="T30" fmla="*/ 0 w 228"/>
                  <a:gd name="T31" fmla="*/ 0 h 319"/>
                  <a:gd name="T32" fmla="*/ 0 w 228"/>
                  <a:gd name="T33" fmla="*/ 0 h 319"/>
                  <a:gd name="T34" fmla="*/ 0 w 228"/>
                  <a:gd name="T35" fmla="*/ 0 h 319"/>
                  <a:gd name="T36" fmla="*/ 0 w 228"/>
                  <a:gd name="T37" fmla="*/ 0 h 319"/>
                  <a:gd name="T38" fmla="*/ 0 w 228"/>
                  <a:gd name="T39" fmla="*/ 0 h 319"/>
                  <a:gd name="T40" fmla="*/ 0 w 228"/>
                  <a:gd name="T41" fmla="*/ 0 h 319"/>
                  <a:gd name="T42" fmla="*/ 0 w 228"/>
                  <a:gd name="T43" fmla="*/ 0 h 319"/>
                  <a:gd name="T44" fmla="*/ 0 w 228"/>
                  <a:gd name="T45" fmla="*/ 0 h 319"/>
                  <a:gd name="T46" fmla="*/ 0 w 228"/>
                  <a:gd name="T47" fmla="*/ 0 h 319"/>
                  <a:gd name="T48" fmla="*/ 0 w 228"/>
                  <a:gd name="T49" fmla="*/ 0 h 319"/>
                  <a:gd name="T50" fmla="*/ 0 w 228"/>
                  <a:gd name="T51" fmla="*/ 0 h 319"/>
                  <a:gd name="T52" fmla="*/ 0 w 228"/>
                  <a:gd name="T53" fmla="*/ 0 h 319"/>
                  <a:gd name="T54" fmla="*/ 0 w 228"/>
                  <a:gd name="T55" fmla="*/ 0 h 319"/>
                  <a:gd name="T56" fmla="*/ 0 w 228"/>
                  <a:gd name="T57" fmla="*/ 0 h 319"/>
                  <a:gd name="T58" fmla="*/ 0 w 228"/>
                  <a:gd name="T59" fmla="*/ 0 h 319"/>
                  <a:gd name="T60" fmla="*/ 0 w 228"/>
                  <a:gd name="T61" fmla="*/ 0 h 319"/>
                  <a:gd name="T62" fmla="*/ 0 w 228"/>
                  <a:gd name="T63" fmla="*/ 0 h 319"/>
                  <a:gd name="T64" fmla="*/ 0 w 228"/>
                  <a:gd name="T65" fmla="*/ 0 h 319"/>
                  <a:gd name="T66" fmla="*/ 0 w 228"/>
                  <a:gd name="T67" fmla="*/ 0 h 319"/>
                  <a:gd name="T68" fmla="*/ 0 w 228"/>
                  <a:gd name="T69" fmla="*/ 0 h 319"/>
                  <a:gd name="T70" fmla="*/ 0 w 228"/>
                  <a:gd name="T71" fmla="*/ 0 h 319"/>
                  <a:gd name="T72" fmla="*/ 0 w 228"/>
                  <a:gd name="T73" fmla="*/ 0 h 319"/>
                  <a:gd name="T74" fmla="*/ 0 w 228"/>
                  <a:gd name="T75" fmla="*/ 0 h 319"/>
                  <a:gd name="T76" fmla="*/ 0 w 228"/>
                  <a:gd name="T77" fmla="*/ 0 h 319"/>
                  <a:gd name="T78" fmla="*/ 0 w 228"/>
                  <a:gd name="T79" fmla="*/ 0 h 319"/>
                  <a:gd name="T80" fmla="*/ 0 w 228"/>
                  <a:gd name="T81" fmla="*/ 0 h 319"/>
                  <a:gd name="T82" fmla="*/ 0 w 228"/>
                  <a:gd name="T83" fmla="*/ 0 h 319"/>
                  <a:gd name="T84" fmla="*/ 0 w 228"/>
                  <a:gd name="T85" fmla="*/ 0 h 319"/>
                  <a:gd name="T86" fmla="*/ 0 w 228"/>
                  <a:gd name="T87" fmla="*/ 0 h 319"/>
                  <a:gd name="T88" fmla="*/ 0 w 228"/>
                  <a:gd name="T89" fmla="*/ 0 h 319"/>
                  <a:gd name="T90" fmla="*/ 0 w 228"/>
                  <a:gd name="T91" fmla="*/ 0 h 319"/>
                  <a:gd name="T92" fmla="*/ 0 w 228"/>
                  <a:gd name="T93" fmla="*/ 0 h 319"/>
                  <a:gd name="T94" fmla="*/ 0 w 228"/>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8" h="319">
                    <a:moveTo>
                      <a:pt x="2" y="117"/>
                    </a:moveTo>
                    <a:lnTo>
                      <a:pt x="10" y="139"/>
                    </a:lnTo>
                    <a:lnTo>
                      <a:pt x="23" y="151"/>
                    </a:lnTo>
                    <a:lnTo>
                      <a:pt x="31" y="168"/>
                    </a:lnTo>
                    <a:lnTo>
                      <a:pt x="40" y="182"/>
                    </a:lnTo>
                    <a:lnTo>
                      <a:pt x="54" y="196"/>
                    </a:lnTo>
                    <a:lnTo>
                      <a:pt x="66" y="204"/>
                    </a:lnTo>
                    <a:lnTo>
                      <a:pt x="83" y="214"/>
                    </a:lnTo>
                    <a:lnTo>
                      <a:pt x="86" y="226"/>
                    </a:lnTo>
                    <a:lnTo>
                      <a:pt x="86" y="243"/>
                    </a:lnTo>
                    <a:lnTo>
                      <a:pt x="81" y="283"/>
                    </a:lnTo>
                    <a:lnTo>
                      <a:pt x="113" y="306"/>
                    </a:lnTo>
                    <a:lnTo>
                      <a:pt x="140" y="318"/>
                    </a:lnTo>
                    <a:lnTo>
                      <a:pt x="162" y="319"/>
                    </a:lnTo>
                    <a:lnTo>
                      <a:pt x="185" y="318"/>
                    </a:lnTo>
                    <a:lnTo>
                      <a:pt x="193" y="292"/>
                    </a:lnTo>
                    <a:lnTo>
                      <a:pt x="198" y="233"/>
                    </a:lnTo>
                    <a:lnTo>
                      <a:pt x="211" y="213"/>
                    </a:lnTo>
                    <a:lnTo>
                      <a:pt x="221" y="183"/>
                    </a:lnTo>
                    <a:lnTo>
                      <a:pt x="223" y="156"/>
                    </a:lnTo>
                    <a:lnTo>
                      <a:pt x="227" y="118"/>
                    </a:lnTo>
                    <a:lnTo>
                      <a:pt x="228" y="96"/>
                    </a:lnTo>
                    <a:lnTo>
                      <a:pt x="227" y="83"/>
                    </a:lnTo>
                    <a:lnTo>
                      <a:pt x="221" y="59"/>
                    </a:lnTo>
                    <a:lnTo>
                      <a:pt x="209" y="47"/>
                    </a:lnTo>
                    <a:lnTo>
                      <a:pt x="192" y="43"/>
                    </a:lnTo>
                    <a:lnTo>
                      <a:pt x="186" y="30"/>
                    </a:lnTo>
                    <a:lnTo>
                      <a:pt x="170" y="21"/>
                    </a:lnTo>
                    <a:lnTo>
                      <a:pt x="154" y="30"/>
                    </a:lnTo>
                    <a:lnTo>
                      <a:pt x="143" y="11"/>
                    </a:lnTo>
                    <a:lnTo>
                      <a:pt x="125" y="5"/>
                    </a:lnTo>
                    <a:lnTo>
                      <a:pt x="105" y="22"/>
                    </a:lnTo>
                    <a:lnTo>
                      <a:pt x="96" y="0"/>
                    </a:lnTo>
                    <a:lnTo>
                      <a:pt x="70" y="3"/>
                    </a:lnTo>
                    <a:lnTo>
                      <a:pt x="56" y="38"/>
                    </a:lnTo>
                    <a:lnTo>
                      <a:pt x="53" y="57"/>
                    </a:lnTo>
                    <a:lnTo>
                      <a:pt x="51" y="84"/>
                    </a:lnTo>
                    <a:lnTo>
                      <a:pt x="45" y="118"/>
                    </a:lnTo>
                    <a:lnTo>
                      <a:pt x="38" y="105"/>
                    </a:lnTo>
                    <a:lnTo>
                      <a:pt x="35" y="80"/>
                    </a:lnTo>
                    <a:lnTo>
                      <a:pt x="30" y="64"/>
                    </a:lnTo>
                    <a:lnTo>
                      <a:pt x="24" y="55"/>
                    </a:lnTo>
                    <a:lnTo>
                      <a:pt x="11" y="49"/>
                    </a:lnTo>
                    <a:lnTo>
                      <a:pt x="4" y="51"/>
                    </a:lnTo>
                    <a:lnTo>
                      <a:pt x="0" y="59"/>
                    </a:lnTo>
                    <a:lnTo>
                      <a:pt x="5" y="72"/>
                    </a:lnTo>
                    <a:lnTo>
                      <a:pt x="7" y="96"/>
                    </a:lnTo>
                    <a:lnTo>
                      <a:pt x="2" y="11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5482" name="Freeform 70"/>
              <p:cNvSpPr>
                <a:spLocks/>
              </p:cNvSpPr>
              <p:nvPr/>
            </p:nvSpPr>
            <p:spPr bwMode="auto">
              <a:xfrm>
                <a:off x="2612" y="2123"/>
                <a:ext cx="16" cy="17"/>
              </a:xfrm>
              <a:custGeom>
                <a:avLst/>
                <a:gdLst>
                  <a:gd name="T0" fmla="*/ 0 w 115"/>
                  <a:gd name="T1" fmla="*/ 0 h 120"/>
                  <a:gd name="T2" fmla="*/ 0 w 115"/>
                  <a:gd name="T3" fmla="*/ 0 h 120"/>
                  <a:gd name="T4" fmla="*/ 0 w 115"/>
                  <a:gd name="T5" fmla="*/ 0 h 120"/>
                  <a:gd name="T6" fmla="*/ 0 w 115"/>
                  <a:gd name="T7" fmla="*/ 0 h 120"/>
                  <a:gd name="T8" fmla="*/ 0 w 115"/>
                  <a:gd name="T9" fmla="*/ 0 h 120"/>
                  <a:gd name="T10" fmla="*/ 0 w 115"/>
                  <a:gd name="T11" fmla="*/ 0 h 120"/>
                  <a:gd name="T12" fmla="*/ 0 w 115"/>
                  <a:gd name="T13" fmla="*/ 0 h 120"/>
                  <a:gd name="T14" fmla="*/ 0 w 115"/>
                  <a:gd name="T15" fmla="*/ 0 h 120"/>
                  <a:gd name="T16" fmla="*/ 0 w 115"/>
                  <a:gd name="T17" fmla="*/ 0 h 120"/>
                  <a:gd name="T18" fmla="*/ 0 w 115"/>
                  <a:gd name="T19" fmla="*/ 0 h 120"/>
                  <a:gd name="T20" fmla="*/ 0 w 115"/>
                  <a:gd name="T21" fmla="*/ 0 h 120"/>
                  <a:gd name="T22" fmla="*/ 0 w 115"/>
                  <a:gd name="T23" fmla="*/ 0 h 120"/>
                  <a:gd name="T24" fmla="*/ 0 w 115"/>
                  <a:gd name="T25" fmla="*/ 0 h 120"/>
                  <a:gd name="T26" fmla="*/ 0 w 115"/>
                  <a:gd name="T27" fmla="*/ 0 h 120"/>
                  <a:gd name="T28" fmla="*/ 0 w 115"/>
                  <a:gd name="T29" fmla="*/ 0 h 120"/>
                  <a:gd name="T30" fmla="*/ 0 w 115"/>
                  <a:gd name="T31" fmla="*/ 0 h 120"/>
                  <a:gd name="T32" fmla="*/ 0 w 115"/>
                  <a:gd name="T33" fmla="*/ 0 h 120"/>
                  <a:gd name="T34" fmla="*/ 0 w 115"/>
                  <a:gd name="T35" fmla="*/ 0 h 120"/>
                  <a:gd name="T36" fmla="*/ 0 w 115"/>
                  <a:gd name="T37" fmla="*/ 0 h 120"/>
                  <a:gd name="T38" fmla="*/ 0 w 115"/>
                  <a:gd name="T39" fmla="*/ 0 h 120"/>
                  <a:gd name="T40" fmla="*/ 0 w 115"/>
                  <a:gd name="T41" fmla="*/ 0 h 120"/>
                  <a:gd name="T42" fmla="*/ 0 w 115"/>
                  <a:gd name="T43" fmla="*/ 0 h 120"/>
                  <a:gd name="T44" fmla="*/ 0 w 115"/>
                  <a:gd name="T45" fmla="*/ 0 h 120"/>
                  <a:gd name="T46" fmla="*/ 0 w 115"/>
                  <a:gd name="T47" fmla="*/ 0 h 120"/>
                  <a:gd name="T48" fmla="*/ 0 w 115"/>
                  <a:gd name="T49" fmla="*/ 0 h 120"/>
                  <a:gd name="T50" fmla="*/ 0 w 115"/>
                  <a:gd name="T51" fmla="*/ 0 h 120"/>
                  <a:gd name="T52" fmla="*/ 0 w 115"/>
                  <a:gd name="T53" fmla="*/ 0 h 120"/>
                  <a:gd name="T54" fmla="*/ 0 w 115"/>
                  <a:gd name="T55" fmla="*/ 0 h 120"/>
                  <a:gd name="T56" fmla="*/ 0 w 115"/>
                  <a:gd name="T57" fmla="*/ 0 h 120"/>
                  <a:gd name="T58" fmla="*/ 0 w 115"/>
                  <a:gd name="T59" fmla="*/ 0 h 120"/>
                  <a:gd name="T60" fmla="*/ 0 w 115"/>
                  <a:gd name="T61" fmla="*/ 0 h 120"/>
                  <a:gd name="T62" fmla="*/ 0 w 115"/>
                  <a:gd name="T63" fmla="*/ 0 h 120"/>
                  <a:gd name="T64" fmla="*/ 0 w 115"/>
                  <a:gd name="T65" fmla="*/ 0 h 120"/>
                  <a:gd name="T66" fmla="*/ 0 w 115"/>
                  <a:gd name="T67" fmla="*/ 0 h 120"/>
                  <a:gd name="T68" fmla="*/ 0 w 115"/>
                  <a:gd name="T69" fmla="*/ 0 h 120"/>
                  <a:gd name="T70" fmla="*/ 0 w 115"/>
                  <a:gd name="T71" fmla="*/ 0 h 120"/>
                  <a:gd name="T72" fmla="*/ 0 w 115"/>
                  <a:gd name="T73" fmla="*/ 0 h 120"/>
                  <a:gd name="T74" fmla="*/ 0 w 115"/>
                  <a:gd name="T75" fmla="*/ 0 h 120"/>
                  <a:gd name="T76" fmla="*/ 0 w 115"/>
                  <a:gd name="T77" fmla="*/ 0 h 120"/>
                  <a:gd name="T78" fmla="*/ 0 w 115"/>
                  <a:gd name="T79" fmla="*/ 0 h 120"/>
                  <a:gd name="T80" fmla="*/ 0 w 115"/>
                  <a:gd name="T81" fmla="*/ 0 h 120"/>
                  <a:gd name="T82" fmla="*/ 0 w 115"/>
                  <a:gd name="T83" fmla="*/ 0 h 120"/>
                  <a:gd name="T84" fmla="*/ 0 w 115"/>
                  <a:gd name="T85" fmla="*/ 0 h 120"/>
                  <a:gd name="T86" fmla="*/ 0 w 115"/>
                  <a:gd name="T87" fmla="*/ 0 h 120"/>
                  <a:gd name="T88" fmla="*/ 0 w 115"/>
                  <a:gd name="T89" fmla="*/ 0 h 120"/>
                  <a:gd name="T90" fmla="*/ 0 w 115"/>
                  <a:gd name="T91" fmla="*/ 0 h 120"/>
                  <a:gd name="T92" fmla="*/ 0 w 115"/>
                  <a:gd name="T93" fmla="*/ 0 h 120"/>
                  <a:gd name="T94" fmla="*/ 0 w 115"/>
                  <a:gd name="T95" fmla="*/ 0 h 120"/>
                  <a:gd name="T96" fmla="*/ 0 w 115"/>
                  <a:gd name="T97" fmla="*/ 0 h 120"/>
                  <a:gd name="T98" fmla="*/ 0 w 115"/>
                  <a:gd name="T99" fmla="*/ 0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5" h="120">
                    <a:moveTo>
                      <a:pt x="5" y="2"/>
                    </a:moveTo>
                    <a:lnTo>
                      <a:pt x="11" y="27"/>
                    </a:lnTo>
                    <a:lnTo>
                      <a:pt x="20" y="44"/>
                    </a:lnTo>
                    <a:lnTo>
                      <a:pt x="9" y="81"/>
                    </a:lnTo>
                    <a:lnTo>
                      <a:pt x="15" y="90"/>
                    </a:lnTo>
                    <a:lnTo>
                      <a:pt x="25" y="94"/>
                    </a:lnTo>
                    <a:lnTo>
                      <a:pt x="37" y="92"/>
                    </a:lnTo>
                    <a:lnTo>
                      <a:pt x="45" y="71"/>
                    </a:lnTo>
                    <a:lnTo>
                      <a:pt x="53" y="55"/>
                    </a:lnTo>
                    <a:lnTo>
                      <a:pt x="49" y="32"/>
                    </a:lnTo>
                    <a:lnTo>
                      <a:pt x="47" y="8"/>
                    </a:lnTo>
                    <a:lnTo>
                      <a:pt x="53" y="11"/>
                    </a:lnTo>
                    <a:lnTo>
                      <a:pt x="55" y="33"/>
                    </a:lnTo>
                    <a:lnTo>
                      <a:pt x="58" y="49"/>
                    </a:lnTo>
                    <a:lnTo>
                      <a:pt x="58" y="61"/>
                    </a:lnTo>
                    <a:lnTo>
                      <a:pt x="50" y="74"/>
                    </a:lnTo>
                    <a:lnTo>
                      <a:pt x="42" y="90"/>
                    </a:lnTo>
                    <a:lnTo>
                      <a:pt x="41" y="104"/>
                    </a:lnTo>
                    <a:lnTo>
                      <a:pt x="50" y="110"/>
                    </a:lnTo>
                    <a:lnTo>
                      <a:pt x="66" y="108"/>
                    </a:lnTo>
                    <a:lnTo>
                      <a:pt x="77" y="95"/>
                    </a:lnTo>
                    <a:lnTo>
                      <a:pt x="93" y="75"/>
                    </a:lnTo>
                    <a:lnTo>
                      <a:pt x="92" y="63"/>
                    </a:lnTo>
                    <a:lnTo>
                      <a:pt x="90" y="41"/>
                    </a:lnTo>
                    <a:lnTo>
                      <a:pt x="95" y="58"/>
                    </a:lnTo>
                    <a:lnTo>
                      <a:pt x="96" y="75"/>
                    </a:lnTo>
                    <a:lnTo>
                      <a:pt x="84" y="93"/>
                    </a:lnTo>
                    <a:lnTo>
                      <a:pt x="83" y="105"/>
                    </a:lnTo>
                    <a:lnTo>
                      <a:pt x="86" y="115"/>
                    </a:lnTo>
                    <a:lnTo>
                      <a:pt x="93" y="117"/>
                    </a:lnTo>
                    <a:lnTo>
                      <a:pt x="101" y="112"/>
                    </a:lnTo>
                    <a:lnTo>
                      <a:pt x="115" y="98"/>
                    </a:lnTo>
                    <a:lnTo>
                      <a:pt x="103" y="114"/>
                    </a:lnTo>
                    <a:lnTo>
                      <a:pt x="99" y="120"/>
                    </a:lnTo>
                    <a:lnTo>
                      <a:pt x="87" y="120"/>
                    </a:lnTo>
                    <a:lnTo>
                      <a:pt x="81" y="113"/>
                    </a:lnTo>
                    <a:lnTo>
                      <a:pt x="78" y="102"/>
                    </a:lnTo>
                    <a:lnTo>
                      <a:pt x="70" y="112"/>
                    </a:lnTo>
                    <a:lnTo>
                      <a:pt x="56" y="114"/>
                    </a:lnTo>
                    <a:lnTo>
                      <a:pt x="44" y="114"/>
                    </a:lnTo>
                    <a:lnTo>
                      <a:pt x="38" y="104"/>
                    </a:lnTo>
                    <a:lnTo>
                      <a:pt x="37" y="95"/>
                    </a:lnTo>
                    <a:lnTo>
                      <a:pt x="31" y="98"/>
                    </a:lnTo>
                    <a:lnTo>
                      <a:pt x="22" y="98"/>
                    </a:lnTo>
                    <a:lnTo>
                      <a:pt x="9" y="91"/>
                    </a:lnTo>
                    <a:lnTo>
                      <a:pt x="7" y="77"/>
                    </a:lnTo>
                    <a:lnTo>
                      <a:pt x="15" y="46"/>
                    </a:lnTo>
                    <a:lnTo>
                      <a:pt x="6" y="26"/>
                    </a:lnTo>
                    <a:lnTo>
                      <a:pt x="0" y="0"/>
                    </a:lnTo>
                    <a:lnTo>
                      <a:pt x="5"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3" name="Freeform 71"/>
              <p:cNvSpPr>
                <a:spLocks/>
              </p:cNvSpPr>
              <p:nvPr/>
            </p:nvSpPr>
            <p:spPr bwMode="auto">
              <a:xfrm>
                <a:off x="2615" y="2132"/>
                <a:ext cx="3" cy="1"/>
              </a:xfrm>
              <a:custGeom>
                <a:avLst/>
                <a:gdLst>
                  <a:gd name="T0" fmla="*/ 0 w 18"/>
                  <a:gd name="T1" fmla="*/ 0 h 5"/>
                  <a:gd name="T2" fmla="*/ 0 w 18"/>
                  <a:gd name="T3" fmla="*/ 0 h 5"/>
                  <a:gd name="T4" fmla="*/ 0 w 18"/>
                  <a:gd name="T5" fmla="*/ 0 h 5"/>
                  <a:gd name="T6" fmla="*/ 0 w 18"/>
                  <a:gd name="T7" fmla="*/ 0 h 5"/>
                  <a:gd name="T8" fmla="*/ 0 w 18"/>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5">
                    <a:moveTo>
                      <a:pt x="0" y="5"/>
                    </a:moveTo>
                    <a:lnTo>
                      <a:pt x="6" y="4"/>
                    </a:lnTo>
                    <a:lnTo>
                      <a:pt x="18"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4" name="Freeform 72"/>
              <p:cNvSpPr>
                <a:spLocks/>
              </p:cNvSpPr>
              <p:nvPr/>
            </p:nvSpPr>
            <p:spPr bwMode="auto">
              <a:xfrm>
                <a:off x="2619" y="2135"/>
                <a:ext cx="3" cy="1"/>
              </a:xfrm>
              <a:custGeom>
                <a:avLst/>
                <a:gdLst>
                  <a:gd name="T0" fmla="*/ 0 w 24"/>
                  <a:gd name="T1" fmla="*/ 0 h 8"/>
                  <a:gd name="T2" fmla="*/ 0 w 24"/>
                  <a:gd name="T3" fmla="*/ 0 h 8"/>
                  <a:gd name="T4" fmla="*/ 0 w 24"/>
                  <a:gd name="T5" fmla="*/ 0 h 8"/>
                  <a:gd name="T6" fmla="*/ 0 w 24"/>
                  <a:gd name="T7" fmla="*/ 0 h 8"/>
                  <a:gd name="T8" fmla="*/ 0 w 24"/>
                  <a:gd name="T9" fmla="*/ 0 h 8"/>
                  <a:gd name="T10" fmla="*/ 0 w 24"/>
                  <a:gd name="T11" fmla="*/ 0 h 8"/>
                  <a:gd name="T12" fmla="*/ 0 w 24"/>
                  <a:gd name="T13" fmla="*/ 0 h 8"/>
                  <a:gd name="T14" fmla="*/ 0 w 24"/>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8">
                    <a:moveTo>
                      <a:pt x="24" y="6"/>
                    </a:moveTo>
                    <a:lnTo>
                      <a:pt x="20" y="3"/>
                    </a:lnTo>
                    <a:lnTo>
                      <a:pt x="15" y="1"/>
                    </a:lnTo>
                    <a:lnTo>
                      <a:pt x="5" y="0"/>
                    </a:lnTo>
                    <a:lnTo>
                      <a:pt x="0" y="8"/>
                    </a:lnTo>
                    <a:lnTo>
                      <a:pt x="7" y="3"/>
                    </a:lnTo>
                    <a:lnTo>
                      <a:pt x="13" y="2"/>
                    </a:lnTo>
                    <a:lnTo>
                      <a:pt x="24"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5" name="Freeform 73"/>
              <p:cNvSpPr>
                <a:spLocks/>
              </p:cNvSpPr>
              <p:nvPr/>
            </p:nvSpPr>
            <p:spPr bwMode="auto">
              <a:xfrm>
                <a:off x="2625" y="2137"/>
                <a:ext cx="2" cy="1"/>
              </a:xfrm>
              <a:custGeom>
                <a:avLst/>
                <a:gdLst>
                  <a:gd name="T0" fmla="*/ 0 w 18"/>
                  <a:gd name="T1" fmla="*/ 0 h 4"/>
                  <a:gd name="T2" fmla="*/ 0 w 18"/>
                  <a:gd name="T3" fmla="*/ 0 h 4"/>
                  <a:gd name="T4" fmla="*/ 0 w 18"/>
                  <a:gd name="T5" fmla="*/ 0 h 4"/>
                  <a:gd name="T6" fmla="*/ 0 w 18"/>
                  <a:gd name="T7" fmla="*/ 0 h 4"/>
                  <a:gd name="T8" fmla="*/ 0 w 18"/>
                  <a:gd name="T9" fmla="*/ 0 h 4"/>
                  <a:gd name="T10" fmla="*/ 0 w 18"/>
                  <a:gd name="T11" fmla="*/ 0 h 4"/>
                  <a:gd name="T12" fmla="*/ 0 w 18"/>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
                    <a:moveTo>
                      <a:pt x="0" y="2"/>
                    </a:moveTo>
                    <a:lnTo>
                      <a:pt x="4" y="0"/>
                    </a:lnTo>
                    <a:lnTo>
                      <a:pt x="10" y="0"/>
                    </a:lnTo>
                    <a:lnTo>
                      <a:pt x="18" y="4"/>
                    </a:lnTo>
                    <a:lnTo>
                      <a:pt x="13" y="3"/>
                    </a:lnTo>
                    <a:lnTo>
                      <a:pt x="10"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6" name="Freeform 74"/>
              <p:cNvSpPr>
                <a:spLocks/>
              </p:cNvSpPr>
              <p:nvPr/>
            </p:nvSpPr>
            <p:spPr bwMode="auto">
              <a:xfrm>
                <a:off x="2614" y="2139"/>
                <a:ext cx="4" cy="10"/>
              </a:xfrm>
              <a:custGeom>
                <a:avLst/>
                <a:gdLst>
                  <a:gd name="T0" fmla="*/ 0 w 28"/>
                  <a:gd name="T1" fmla="*/ 0 h 67"/>
                  <a:gd name="T2" fmla="*/ 0 w 28"/>
                  <a:gd name="T3" fmla="*/ 0 h 67"/>
                  <a:gd name="T4" fmla="*/ 0 w 28"/>
                  <a:gd name="T5" fmla="*/ 0 h 67"/>
                  <a:gd name="T6" fmla="*/ 0 w 28"/>
                  <a:gd name="T7" fmla="*/ 0 h 67"/>
                  <a:gd name="T8" fmla="*/ 0 w 28"/>
                  <a:gd name="T9" fmla="*/ 0 h 67"/>
                  <a:gd name="T10" fmla="*/ 0 w 28"/>
                  <a:gd name="T11" fmla="*/ 0 h 67"/>
                  <a:gd name="T12" fmla="*/ 0 w 28"/>
                  <a:gd name="T13" fmla="*/ 0 h 67"/>
                  <a:gd name="T14" fmla="*/ 0 w 28"/>
                  <a:gd name="T15" fmla="*/ 0 h 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7">
                    <a:moveTo>
                      <a:pt x="0" y="0"/>
                    </a:moveTo>
                    <a:lnTo>
                      <a:pt x="16" y="17"/>
                    </a:lnTo>
                    <a:lnTo>
                      <a:pt x="23" y="38"/>
                    </a:lnTo>
                    <a:lnTo>
                      <a:pt x="24" y="67"/>
                    </a:lnTo>
                    <a:lnTo>
                      <a:pt x="28" y="44"/>
                    </a:lnTo>
                    <a:lnTo>
                      <a:pt x="26" y="26"/>
                    </a:lnTo>
                    <a:lnTo>
                      <a:pt x="22" y="1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7" name="Freeform 75"/>
              <p:cNvSpPr>
                <a:spLocks/>
              </p:cNvSpPr>
              <p:nvPr/>
            </p:nvSpPr>
            <p:spPr bwMode="auto">
              <a:xfrm>
                <a:off x="2604" y="2135"/>
                <a:ext cx="7" cy="4"/>
              </a:xfrm>
              <a:custGeom>
                <a:avLst/>
                <a:gdLst>
                  <a:gd name="T0" fmla="*/ 0 w 45"/>
                  <a:gd name="T1" fmla="*/ 0 h 22"/>
                  <a:gd name="T2" fmla="*/ 0 w 45"/>
                  <a:gd name="T3" fmla="*/ 0 h 22"/>
                  <a:gd name="T4" fmla="*/ 0 w 45"/>
                  <a:gd name="T5" fmla="*/ 0 h 22"/>
                  <a:gd name="T6" fmla="*/ 0 w 45"/>
                  <a:gd name="T7" fmla="*/ 0 h 22"/>
                  <a:gd name="T8" fmla="*/ 0 w 45"/>
                  <a:gd name="T9" fmla="*/ 0 h 22"/>
                  <a:gd name="T10" fmla="*/ 0 w 45"/>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22">
                    <a:moveTo>
                      <a:pt x="0" y="10"/>
                    </a:moveTo>
                    <a:lnTo>
                      <a:pt x="18" y="12"/>
                    </a:lnTo>
                    <a:lnTo>
                      <a:pt x="45" y="22"/>
                    </a:lnTo>
                    <a:lnTo>
                      <a:pt x="26" y="8"/>
                    </a:lnTo>
                    <a:lnTo>
                      <a:pt x="1" y="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8" name="Freeform 76"/>
              <p:cNvSpPr>
                <a:spLocks/>
              </p:cNvSpPr>
              <p:nvPr/>
            </p:nvSpPr>
            <p:spPr bwMode="auto">
              <a:xfrm>
                <a:off x="2612" y="2150"/>
                <a:ext cx="5" cy="4"/>
              </a:xfrm>
              <a:custGeom>
                <a:avLst/>
                <a:gdLst>
                  <a:gd name="T0" fmla="*/ 0 w 35"/>
                  <a:gd name="T1" fmla="*/ 0 h 30"/>
                  <a:gd name="T2" fmla="*/ 0 w 35"/>
                  <a:gd name="T3" fmla="*/ 0 h 30"/>
                  <a:gd name="T4" fmla="*/ 0 w 35"/>
                  <a:gd name="T5" fmla="*/ 0 h 30"/>
                  <a:gd name="T6" fmla="*/ 0 w 35"/>
                  <a:gd name="T7" fmla="*/ 0 h 30"/>
                  <a:gd name="T8" fmla="*/ 0 w 3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0">
                    <a:moveTo>
                      <a:pt x="35" y="0"/>
                    </a:moveTo>
                    <a:lnTo>
                      <a:pt x="19" y="19"/>
                    </a:lnTo>
                    <a:lnTo>
                      <a:pt x="0" y="30"/>
                    </a:lnTo>
                    <a:lnTo>
                      <a:pt x="24" y="22"/>
                    </a:lnTo>
                    <a:lnTo>
                      <a:pt x="3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9" name="Freeform 77"/>
              <p:cNvSpPr>
                <a:spLocks/>
              </p:cNvSpPr>
              <p:nvPr/>
            </p:nvSpPr>
            <p:spPr bwMode="auto">
              <a:xfrm>
                <a:off x="2619" y="2147"/>
                <a:ext cx="5" cy="5"/>
              </a:xfrm>
              <a:custGeom>
                <a:avLst/>
                <a:gdLst>
                  <a:gd name="T0" fmla="*/ 0 w 35"/>
                  <a:gd name="T1" fmla="*/ 0 h 31"/>
                  <a:gd name="T2" fmla="*/ 0 w 35"/>
                  <a:gd name="T3" fmla="*/ 0 h 31"/>
                  <a:gd name="T4" fmla="*/ 0 w 35"/>
                  <a:gd name="T5" fmla="*/ 0 h 31"/>
                  <a:gd name="T6" fmla="*/ 0 w 35"/>
                  <a:gd name="T7" fmla="*/ 0 h 31"/>
                  <a:gd name="T8" fmla="*/ 0 w 35"/>
                  <a:gd name="T9" fmla="*/ 0 h 31"/>
                  <a:gd name="T10" fmla="*/ 0 w 35"/>
                  <a:gd name="T11" fmla="*/ 0 h 31"/>
                  <a:gd name="T12" fmla="*/ 0 w 35"/>
                  <a:gd name="T13" fmla="*/ 0 h 31"/>
                  <a:gd name="T14" fmla="*/ 0 w 3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31">
                    <a:moveTo>
                      <a:pt x="0" y="0"/>
                    </a:moveTo>
                    <a:lnTo>
                      <a:pt x="3" y="11"/>
                    </a:lnTo>
                    <a:lnTo>
                      <a:pt x="20" y="25"/>
                    </a:lnTo>
                    <a:lnTo>
                      <a:pt x="35" y="31"/>
                    </a:lnTo>
                    <a:lnTo>
                      <a:pt x="11" y="28"/>
                    </a:lnTo>
                    <a:lnTo>
                      <a:pt x="3" y="18"/>
                    </a:lnTo>
                    <a:lnTo>
                      <a:pt x="2" y="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90" name="Freeform 78"/>
              <p:cNvSpPr>
                <a:spLocks/>
              </p:cNvSpPr>
              <p:nvPr/>
            </p:nvSpPr>
            <p:spPr bwMode="auto">
              <a:xfrm>
                <a:off x="2585" y="2116"/>
                <a:ext cx="26" cy="21"/>
              </a:xfrm>
              <a:custGeom>
                <a:avLst/>
                <a:gdLst>
                  <a:gd name="T0" fmla="*/ 0 w 179"/>
                  <a:gd name="T1" fmla="*/ 0 h 141"/>
                  <a:gd name="T2" fmla="*/ 0 w 179"/>
                  <a:gd name="T3" fmla="*/ 0 h 141"/>
                  <a:gd name="T4" fmla="*/ 0 w 179"/>
                  <a:gd name="T5" fmla="*/ 0 h 141"/>
                  <a:gd name="T6" fmla="*/ 0 w 179"/>
                  <a:gd name="T7" fmla="*/ 0 h 141"/>
                  <a:gd name="T8" fmla="*/ 0 w 179"/>
                  <a:gd name="T9" fmla="*/ 0 h 141"/>
                  <a:gd name="T10" fmla="*/ 0 w 179"/>
                  <a:gd name="T11" fmla="*/ 0 h 141"/>
                  <a:gd name="T12" fmla="*/ 0 w 179"/>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9" h="141">
                    <a:moveTo>
                      <a:pt x="148" y="141"/>
                    </a:moveTo>
                    <a:lnTo>
                      <a:pt x="179" y="67"/>
                    </a:lnTo>
                    <a:lnTo>
                      <a:pt x="118" y="27"/>
                    </a:lnTo>
                    <a:lnTo>
                      <a:pt x="26" y="0"/>
                    </a:lnTo>
                    <a:lnTo>
                      <a:pt x="0" y="77"/>
                    </a:lnTo>
                    <a:lnTo>
                      <a:pt x="84" y="102"/>
                    </a:lnTo>
                    <a:lnTo>
                      <a:pt x="148" y="141"/>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15491" name="Oval 79"/>
              <p:cNvSpPr>
                <a:spLocks noChangeArrowheads="1"/>
              </p:cNvSpPr>
              <p:nvPr/>
            </p:nvSpPr>
            <p:spPr bwMode="auto">
              <a:xfrm>
                <a:off x="2601" y="2125"/>
                <a:ext cx="6" cy="7"/>
              </a:xfrm>
              <a:prstGeom prst="ellipse">
                <a:avLst/>
              </a:prstGeom>
              <a:solidFill>
                <a:srgbClr val="FFFFFF"/>
              </a:solidFill>
              <a:ln w="15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sp>
            <p:nvSpPr>
              <p:cNvPr id="15492" name="Freeform 80"/>
              <p:cNvSpPr>
                <a:spLocks/>
              </p:cNvSpPr>
              <p:nvPr/>
            </p:nvSpPr>
            <p:spPr bwMode="auto">
              <a:xfrm>
                <a:off x="2597" y="2127"/>
                <a:ext cx="7" cy="14"/>
              </a:xfrm>
              <a:custGeom>
                <a:avLst/>
                <a:gdLst>
                  <a:gd name="T0" fmla="*/ 0 w 46"/>
                  <a:gd name="T1" fmla="*/ 0 h 100"/>
                  <a:gd name="T2" fmla="*/ 0 w 46"/>
                  <a:gd name="T3" fmla="*/ 0 h 100"/>
                  <a:gd name="T4" fmla="*/ 0 w 46"/>
                  <a:gd name="T5" fmla="*/ 0 h 100"/>
                  <a:gd name="T6" fmla="*/ 0 w 46"/>
                  <a:gd name="T7" fmla="*/ 0 h 100"/>
                  <a:gd name="T8" fmla="*/ 0 w 46"/>
                  <a:gd name="T9" fmla="*/ 0 h 100"/>
                  <a:gd name="T10" fmla="*/ 0 w 46"/>
                  <a:gd name="T11" fmla="*/ 0 h 100"/>
                  <a:gd name="T12" fmla="*/ 0 w 46"/>
                  <a:gd name="T13" fmla="*/ 0 h 100"/>
                  <a:gd name="T14" fmla="*/ 0 w 46"/>
                  <a:gd name="T15" fmla="*/ 0 h 100"/>
                  <a:gd name="T16" fmla="*/ 0 w 46"/>
                  <a:gd name="T17" fmla="*/ 0 h 100"/>
                  <a:gd name="T18" fmla="*/ 0 w 46"/>
                  <a:gd name="T19" fmla="*/ 0 h 100"/>
                  <a:gd name="T20" fmla="*/ 0 w 46"/>
                  <a:gd name="T21" fmla="*/ 0 h 100"/>
                  <a:gd name="T22" fmla="*/ 0 w 46"/>
                  <a:gd name="T23" fmla="*/ 0 h 100"/>
                  <a:gd name="T24" fmla="*/ 0 w 46"/>
                  <a:gd name="T25" fmla="*/ 0 h 100"/>
                  <a:gd name="T26" fmla="*/ 0 w 46"/>
                  <a:gd name="T27" fmla="*/ 0 h 100"/>
                  <a:gd name="T28" fmla="*/ 0 w 46"/>
                  <a:gd name="T29" fmla="*/ 0 h 100"/>
                  <a:gd name="T30" fmla="*/ 0 w 46"/>
                  <a:gd name="T31" fmla="*/ 0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100">
                    <a:moveTo>
                      <a:pt x="3" y="67"/>
                    </a:moveTo>
                    <a:lnTo>
                      <a:pt x="7" y="49"/>
                    </a:lnTo>
                    <a:lnTo>
                      <a:pt x="5" y="32"/>
                    </a:lnTo>
                    <a:lnTo>
                      <a:pt x="3" y="21"/>
                    </a:lnTo>
                    <a:lnTo>
                      <a:pt x="0" y="11"/>
                    </a:lnTo>
                    <a:lnTo>
                      <a:pt x="3" y="3"/>
                    </a:lnTo>
                    <a:lnTo>
                      <a:pt x="10" y="0"/>
                    </a:lnTo>
                    <a:lnTo>
                      <a:pt x="24" y="5"/>
                    </a:lnTo>
                    <a:lnTo>
                      <a:pt x="30" y="15"/>
                    </a:lnTo>
                    <a:lnTo>
                      <a:pt x="33" y="24"/>
                    </a:lnTo>
                    <a:lnTo>
                      <a:pt x="35" y="35"/>
                    </a:lnTo>
                    <a:lnTo>
                      <a:pt x="36" y="52"/>
                    </a:lnTo>
                    <a:lnTo>
                      <a:pt x="46" y="71"/>
                    </a:lnTo>
                    <a:lnTo>
                      <a:pt x="21" y="100"/>
                    </a:lnTo>
                    <a:lnTo>
                      <a:pt x="10" y="92"/>
                    </a:lnTo>
                    <a:lnTo>
                      <a:pt x="3" y="6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5493" name="Freeform 81"/>
              <p:cNvSpPr>
                <a:spLocks/>
              </p:cNvSpPr>
              <p:nvPr/>
            </p:nvSpPr>
            <p:spPr bwMode="auto">
              <a:xfrm>
                <a:off x="2600" y="2137"/>
                <a:ext cx="4" cy="4"/>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1" y="0"/>
                    </a:moveTo>
                    <a:lnTo>
                      <a:pt x="31" y="4"/>
                    </a:lnTo>
                    <a:lnTo>
                      <a:pt x="8" y="31"/>
                    </a:lnTo>
                    <a:lnTo>
                      <a:pt x="0" y="23"/>
                    </a:lnTo>
                    <a:lnTo>
                      <a:pt x="21"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94" name="Freeform 82"/>
              <p:cNvSpPr>
                <a:spLocks/>
              </p:cNvSpPr>
              <p:nvPr/>
            </p:nvSpPr>
            <p:spPr bwMode="auto">
              <a:xfrm>
                <a:off x="2607" y="2120"/>
                <a:ext cx="6" cy="12"/>
              </a:xfrm>
              <a:custGeom>
                <a:avLst/>
                <a:gdLst>
                  <a:gd name="T0" fmla="*/ 0 w 42"/>
                  <a:gd name="T1" fmla="*/ 0 h 87"/>
                  <a:gd name="T2" fmla="*/ 0 w 42"/>
                  <a:gd name="T3" fmla="*/ 0 h 87"/>
                  <a:gd name="T4" fmla="*/ 0 w 42"/>
                  <a:gd name="T5" fmla="*/ 0 h 87"/>
                  <a:gd name="T6" fmla="*/ 0 w 42"/>
                  <a:gd name="T7" fmla="*/ 0 h 87"/>
                  <a:gd name="T8" fmla="*/ 0 w 42"/>
                  <a:gd name="T9" fmla="*/ 0 h 87"/>
                  <a:gd name="T10" fmla="*/ 0 w 42"/>
                  <a:gd name="T11" fmla="*/ 0 h 87"/>
                  <a:gd name="T12" fmla="*/ 0 w 42"/>
                  <a:gd name="T13" fmla="*/ 0 h 87"/>
                  <a:gd name="T14" fmla="*/ 0 w 42"/>
                  <a:gd name="T15" fmla="*/ 0 h 87"/>
                  <a:gd name="T16" fmla="*/ 0 w 42"/>
                  <a:gd name="T17" fmla="*/ 0 h 87"/>
                  <a:gd name="T18" fmla="*/ 0 w 42"/>
                  <a:gd name="T19" fmla="*/ 0 h 87"/>
                  <a:gd name="T20" fmla="*/ 0 w 42"/>
                  <a:gd name="T21" fmla="*/ 0 h 87"/>
                  <a:gd name="T22" fmla="*/ 0 w 42"/>
                  <a:gd name="T23" fmla="*/ 0 h 87"/>
                  <a:gd name="T24" fmla="*/ 0 w 42"/>
                  <a:gd name="T25" fmla="*/ 0 h 87"/>
                  <a:gd name="T26" fmla="*/ 0 w 42"/>
                  <a:gd name="T27" fmla="*/ 0 h 87"/>
                  <a:gd name="T28" fmla="*/ 0 w 42"/>
                  <a:gd name="T29" fmla="*/ 0 h 87"/>
                  <a:gd name="T30" fmla="*/ 0 w 42"/>
                  <a:gd name="T31" fmla="*/ 0 h 87"/>
                  <a:gd name="T32" fmla="*/ 0 w 42"/>
                  <a:gd name="T33" fmla="*/ 0 h 87"/>
                  <a:gd name="T34" fmla="*/ 0 w 42"/>
                  <a:gd name="T35" fmla="*/ 0 h 87"/>
                  <a:gd name="T36" fmla="*/ 0 w 42"/>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87">
                    <a:moveTo>
                      <a:pt x="0" y="21"/>
                    </a:moveTo>
                    <a:lnTo>
                      <a:pt x="3" y="39"/>
                    </a:lnTo>
                    <a:lnTo>
                      <a:pt x="5" y="46"/>
                    </a:lnTo>
                    <a:lnTo>
                      <a:pt x="6" y="57"/>
                    </a:lnTo>
                    <a:lnTo>
                      <a:pt x="4" y="66"/>
                    </a:lnTo>
                    <a:lnTo>
                      <a:pt x="6" y="76"/>
                    </a:lnTo>
                    <a:lnTo>
                      <a:pt x="12" y="85"/>
                    </a:lnTo>
                    <a:lnTo>
                      <a:pt x="18" y="86"/>
                    </a:lnTo>
                    <a:lnTo>
                      <a:pt x="29" y="87"/>
                    </a:lnTo>
                    <a:lnTo>
                      <a:pt x="37" y="82"/>
                    </a:lnTo>
                    <a:lnTo>
                      <a:pt x="40" y="79"/>
                    </a:lnTo>
                    <a:lnTo>
                      <a:pt x="42" y="70"/>
                    </a:lnTo>
                    <a:lnTo>
                      <a:pt x="42" y="53"/>
                    </a:lnTo>
                    <a:lnTo>
                      <a:pt x="42" y="43"/>
                    </a:lnTo>
                    <a:lnTo>
                      <a:pt x="40" y="29"/>
                    </a:lnTo>
                    <a:lnTo>
                      <a:pt x="38" y="20"/>
                    </a:lnTo>
                    <a:lnTo>
                      <a:pt x="31" y="0"/>
                    </a:lnTo>
                    <a:lnTo>
                      <a:pt x="6" y="1"/>
                    </a:lnTo>
                    <a:lnTo>
                      <a:pt x="0" y="21"/>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5495" name="Freeform 83"/>
              <p:cNvSpPr>
                <a:spLocks/>
              </p:cNvSpPr>
              <p:nvPr/>
            </p:nvSpPr>
            <p:spPr bwMode="auto">
              <a:xfrm>
                <a:off x="2609" y="2128"/>
                <a:ext cx="3" cy="3"/>
              </a:xfrm>
              <a:custGeom>
                <a:avLst/>
                <a:gdLst>
                  <a:gd name="T0" fmla="*/ 0 w 21"/>
                  <a:gd name="T1" fmla="*/ 0 h 19"/>
                  <a:gd name="T2" fmla="*/ 0 w 21"/>
                  <a:gd name="T3" fmla="*/ 0 h 19"/>
                  <a:gd name="T4" fmla="*/ 0 w 21"/>
                  <a:gd name="T5" fmla="*/ 0 h 19"/>
                  <a:gd name="T6" fmla="*/ 0 w 21"/>
                  <a:gd name="T7" fmla="*/ 0 h 19"/>
                  <a:gd name="T8" fmla="*/ 0 w 21"/>
                  <a:gd name="T9" fmla="*/ 0 h 19"/>
                  <a:gd name="T10" fmla="*/ 0 w 21"/>
                  <a:gd name="T11" fmla="*/ 0 h 19"/>
                  <a:gd name="T12" fmla="*/ 0 w 21"/>
                  <a:gd name="T13" fmla="*/ 0 h 19"/>
                  <a:gd name="T14" fmla="*/ 0 w 21"/>
                  <a:gd name="T15" fmla="*/ 0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9">
                    <a:moveTo>
                      <a:pt x="21" y="6"/>
                    </a:moveTo>
                    <a:lnTo>
                      <a:pt x="11" y="0"/>
                    </a:lnTo>
                    <a:lnTo>
                      <a:pt x="3" y="1"/>
                    </a:lnTo>
                    <a:lnTo>
                      <a:pt x="0" y="6"/>
                    </a:lnTo>
                    <a:lnTo>
                      <a:pt x="1" y="19"/>
                    </a:lnTo>
                    <a:lnTo>
                      <a:pt x="3" y="8"/>
                    </a:lnTo>
                    <a:lnTo>
                      <a:pt x="5" y="5"/>
                    </a:lnTo>
                    <a:lnTo>
                      <a:pt x="21"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413" name="Group 84"/>
            <p:cNvGrpSpPr>
              <a:grpSpLocks/>
            </p:cNvGrpSpPr>
            <p:nvPr/>
          </p:nvGrpSpPr>
          <p:grpSpPr bwMode="auto">
            <a:xfrm flipH="1">
              <a:off x="3535" y="3121"/>
              <a:ext cx="220" cy="111"/>
              <a:chOff x="2647" y="2440"/>
              <a:chExt cx="88" cy="46"/>
            </a:xfrm>
          </p:grpSpPr>
          <p:sp>
            <p:nvSpPr>
              <p:cNvPr id="15476" name="Freeform 85"/>
              <p:cNvSpPr>
                <a:spLocks/>
              </p:cNvSpPr>
              <p:nvPr/>
            </p:nvSpPr>
            <p:spPr bwMode="auto">
              <a:xfrm>
                <a:off x="2647" y="2440"/>
                <a:ext cx="88" cy="46"/>
              </a:xfrm>
              <a:custGeom>
                <a:avLst/>
                <a:gdLst>
                  <a:gd name="T0" fmla="*/ 0 w 616"/>
                  <a:gd name="T1" fmla="*/ 0 h 319"/>
                  <a:gd name="T2" fmla="*/ 0 w 616"/>
                  <a:gd name="T3" fmla="*/ 0 h 319"/>
                  <a:gd name="T4" fmla="*/ 0 w 616"/>
                  <a:gd name="T5" fmla="*/ 0 h 319"/>
                  <a:gd name="T6" fmla="*/ 0 w 616"/>
                  <a:gd name="T7" fmla="*/ 0 h 319"/>
                  <a:gd name="T8" fmla="*/ 0 w 616"/>
                  <a:gd name="T9" fmla="*/ 0 h 319"/>
                  <a:gd name="T10" fmla="*/ 0 w 616"/>
                  <a:gd name="T11" fmla="*/ 0 h 319"/>
                  <a:gd name="T12" fmla="*/ 0 w 616"/>
                  <a:gd name="T13" fmla="*/ 0 h 319"/>
                  <a:gd name="T14" fmla="*/ 0 w 616"/>
                  <a:gd name="T15" fmla="*/ 0 h 319"/>
                  <a:gd name="T16" fmla="*/ 0 w 616"/>
                  <a:gd name="T17" fmla="*/ 0 h 319"/>
                  <a:gd name="T18" fmla="*/ 0 w 616"/>
                  <a:gd name="T19" fmla="*/ 0 h 319"/>
                  <a:gd name="T20" fmla="*/ 0 w 616"/>
                  <a:gd name="T21" fmla="*/ 0 h 319"/>
                  <a:gd name="T22" fmla="*/ 0 w 616"/>
                  <a:gd name="T23" fmla="*/ 0 h 319"/>
                  <a:gd name="T24" fmla="*/ 0 w 616"/>
                  <a:gd name="T25" fmla="*/ 0 h 319"/>
                  <a:gd name="T26" fmla="*/ 0 w 616"/>
                  <a:gd name="T27" fmla="*/ 0 h 319"/>
                  <a:gd name="T28" fmla="*/ 0 w 616"/>
                  <a:gd name="T29" fmla="*/ 0 h 319"/>
                  <a:gd name="T30" fmla="*/ 0 w 616"/>
                  <a:gd name="T31" fmla="*/ 0 h 319"/>
                  <a:gd name="T32" fmla="*/ 0 w 616"/>
                  <a:gd name="T33" fmla="*/ 0 h 319"/>
                  <a:gd name="T34" fmla="*/ 0 w 616"/>
                  <a:gd name="T35" fmla="*/ 0 h 319"/>
                  <a:gd name="T36" fmla="*/ 0 w 616"/>
                  <a:gd name="T37" fmla="*/ 0 h 319"/>
                  <a:gd name="T38" fmla="*/ 0 w 616"/>
                  <a:gd name="T39" fmla="*/ 0 h 3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16" h="319">
                    <a:moveTo>
                      <a:pt x="249" y="10"/>
                    </a:moveTo>
                    <a:lnTo>
                      <a:pt x="244" y="93"/>
                    </a:lnTo>
                    <a:lnTo>
                      <a:pt x="406" y="170"/>
                    </a:lnTo>
                    <a:lnTo>
                      <a:pt x="541" y="203"/>
                    </a:lnTo>
                    <a:lnTo>
                      <a:pt x="616" y="237"/>
                    </a:lnTo>
                    <a:lnTo>
                      <a:pt x="612" y="281"/>
                    </a:lnTo>
                    <a:lnTo>
                      <a:pt x="515" y="308"/>
                    </a:lnTo>
                    <a:lnTo>
                      <a:pt x="368" y="319"/>
                    </a:lnTo>
                    <a:lnTo>
                      <a:pt x="244" y="297"/>
                    </a:lnTo>
                    <a:lnTo>
                      <a:pt x="167" y="276"/>
                    </a:lnTo>
                    <a:lnTo>
                      <a:pt x="163" y="300"/>
                    </a:lnTo>
                    <a:lnTo>
                      <a:pt x="66" y="297"/>
                    </a:lnTo>
                    <a:lnTo>
                      <a:pt x="6" y="286"/>
                    </a:lnTo>
                    <a:lnTo>
                      <a:pt x="6" y="243"/>
                    </a:lnTo>
                    <a:lnTo>
                      <a:pt x="0" y="217"/>
                    </a:lnTo>
                    <a:lnTo>
                      <a:pt x="0" y="156"/>
                    </a:lnTo>
                    <a:lnTo>
                      <a:pt x="16" y="121"/>
                    </a:lnTo>
                    <a:lnTo>
                      <a:pt x="47" y="82"/>
                    </a:lnTo>
                    <a:lnTo>
                      <a:pt x="53" y="0"/>
                    </a:lnTo>
                    <a:lnTo>
                      <a:pt x="249" y="1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5477" name="Freeform 86"/>
              <p:cNvSpPr>
                <a:spLocks/>
              </p:cNvSpPr>
              <p:nvPr/>
            </p:nvSpPr>
            <p:spPr bwMode="auto">
              <a:xfrm>
                <a:off x="2677" y="2457"/>
                <a:ext cx="26" cy="14"/>
              </a:xfrm>
              <a:custGeom>
                <a:avLst/>
                <a:gdLst>
                  <a:gd name="T0" fmla="*/ 0 w 185"/>
                  <a:gd name="T1" fmla="*/ 0 h 99"/>
                  <a:gd name="T2" fmla="*/ 0 w 185"/>
                  <a:gd name="T3" fmla="*/ 0 h 99"/>
                  <a:gd name="T4" fmla="*/ 0 w 185"/>
                  <a:gd name="T5" fmla="*/ 0 h 99"/>
                  <a:gd name="T6" fmla="*/ 0 w 185"/>
                  <a:gd name="T7" fmla="*/ 0 h 99"/>
                  <a:gd name="T8" fmla="*/ 0 w 185"/>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99">
                    <a:moveTo>
                      <a:pt x="47" y="0"/>
                    </a:moveTo>
                    <a:lnTo>
                      <a:pt x="0" y="52"/>
                    </a:lnTo>
                    <a:lnTo>
                      <a:pt x="166" y="99"/>
                    </a:lnTo>
                    <a:lnTo>
                      <a:pt x="185"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8" name="Freeform 87"/>
              <p:cNvSpPr>
                <a:spLocks/>
              </p:cNvSpPr>
              <p:nvPr/>
            </p:nvSpPr>
            <p:spPr bwMode="auto">
              <a:xfrm>
                <a:off x="2703" y="2467"/>
                <a:ext cx="30" cy="8"/>
              </a:xfrm>
              <a:custGeom>
                <a:avLst/>
                <a:gdLst>
                  <a:gd name="T0" fmla="*/ 0 w 209"/>
                  <a:gd name="T1" fmla="*/ 0 h 61"/>
                  <a:gd name="T2" fmla="*/ 0 w 209"/>
                  <a:gd name="T3" fmla="*/ 0 h 61"/>
                  <a:gd name="T4" fmla="*/ 0 w 209"/>
                  <a:gd name="T5" fmla="*/ 0 h 61"/>
                  <a:gd name="T6" fmla="*/ 0 w 209"/>
                  <a:gd name="T7" fmla="*/ 0 h 61"/>
                  <a:gd name="T8" fmla="*/ 0 w 209"/>
                  <a:gd name="T9" fmla="*/ 0 h 61"/>
                  <a:gd name="T10" fmla="*/ 0 w 209"/>
                  <a:gd name="T11" fmla="*/ 0 h 61"/>
                  <a:gd name="T12" fmla="*/ 0 w 209"/>
                  <a:gd name="T13" fmla="*/ 0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 h="61">
                    <a:moveTo>
                      <a:pt x="25" y="0"/>
                    </a:moveTo>
                    <a:lnTo>
                      <a:pt x="0" y="29"/>
                    </a:lnTo>
                    <a:lnTo>
                      <a:pt x="103" y="56"/>
                    </a:lnTo>
                    <a:lnTo>
                      <a:pt x="151" y="61"/>
                    </a:lnTo>
                    <a:lnTo>
                      <a:pt x="209" y="58"/>
                    </a:lnTo>
                    <a:lnTo>
                      <a:pt x="148" y="27"/>
                    </a:lnTo>
                    <a:lnTo>
                      <a:pt x="2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9" name="Freeform 88"/>
              <p:cNvSpPr>
                <a:spLocks/>
              </p:cNvSpPr>
              <p:nvPr/>
            </p:nvSpPr>
            <p:spPr bwMode="auto">
              <a:xfrm>
                <a:off x="2648" y="2457"/>
                <a:ext cx="85" cy="27"/>
              </a:xfrm>
              <a:custGeom>
                <a:avLst/>
                <a:gdLst>
                  <a:gd name="T0" fmla="*/ 0 w 597"/>
                  <a:gd name="T1" fmla="*/ 0 h 188"/>
                  <a:gd name="T2" fmla="*/ 0 w 597"/>
                  <a:gd name="T3" fmla="*/ 0 h 188"/>
                  <a:gd name="T4" fmla="*/ 0 w 597"/>
                  <a:gd name="T5" fmla="*/ 0 h 188"/>
                  <a:gd name="T6" fmla="*/ 0 w 597"/>
                  <a:gd name="T7" fmla="*/ 0 h 188"/>
                  <a:gd name="T8" fmla="*/ 0 w 597"/>
                  <a:gd name="T9" fmla="*/ 0 h 188"/>
                  <a:gd name="T10" fmla="*/ 0 w 597"/>
                  <a:gd name="T11" fmla="*/ 0 h 188"/>
                  <a:gd name="T12" fmla="*/ 0 w 597"/>
                  <a:gd name="T13" fmla="*/ 0 h 188"/>
                  <a:gd name="T14" fmla="*/ 0 w 597"/>
                  <a:gd name="T15" fmla="*/ 0 h 188"/>
                  <a:gd name="T16" fmla="*/ 0 w 597"/>
                  <a:gd name="T17" fmla="*/ 0 h 188"/>
                  <a:gd name="T18" fmla="*/ 0 w 597"/>
                  <a:gd name="T19" fmla="*/ 0 h 188"/>
                  <a:gd name="T20" fmla="*/ 0 w 597"/>
                  <a:gd name="T21" fmla="*/ 0 h 188"/>
                  <a:gd name="T22" fmla="*/ 0 w 597"/>
                  <a:gd name="T23" fmla="*/ 0 h 188"/>
                  <a:gd name="T24" fmla="*/ 0 w 597"/>
                  <a:gd name="T25" fmla="*/ 0 h 188"/>
                  <a:gd name="T26" fmla="*/ 0 w 597"/>
                  <a:gd name="T27" fmla="*/ 0 h 188"/>
                  <a:gd name="T28" fmla="*/ 0 w 597"/>
                  <a:gd name="T29" fmla="*/ 0 h 188"/>
                  <a:gd name="T30" fmla="*/ 0 w 597"/>
                  <a:gd name="T31" fmla="*/ 0 h 188"/>
                  <a:gd name="T32" fmla="*/ 0 w 597"/>
                  <a:gd name="T33" fmla="*/ 0 h 188"/>
                  <a:gd name="T34" fmla="*/ 0 w 597"/>
                  <a:gd name="T35" fmla="*/ 0 h 188"/>
                  <a:gd name="T36" fmla="*/ 0 w 597"/>
                  <a:gd name="T37" fmla="*/ 0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7" h="188">
                    <a:moveTo>
                      <a:pt x="597" y="160"/>
                    </a:moveTo>
                    <a:lnTo>
                      <a:pt x="597" y="131"/>
                    </a:lnTo>
                    <a:lnTo>
                      <a:pt x="519" y="139"/>
                    </a:lnTo>
                    <a:lnTo>
                      <a:pt x="394" y="121"/>
                    </a:lnTo>
                    <a:lnTo>
                      <a:pt x="321" y="104"/>
                    </a:lnTo>
                    <a:lnTo>
                      <a:pt x="183" y="59"/>
                    </a:lnTo>
                    <a:lnTo>
                      <a:pt x="124" y="52"/>
                    </a:lnTo>
                    <a:lnTo>
                      <a:pt x="65" y="31"/>
                    </a:lnTo>
                    <a:lnTo>
                      <a:pt x="35" y="0"/>
                    </a:lnTo>
                    <a:lnTo>
                      <a:pt x="0" y="39"/>
                    </a:lnTo>
                    <a:lnTo>
                      <a:pt x="0" y="119"/>
                    </a:lnTo>
                    <a:lnTo>
                      <a:pt x="43" y="131"/>
                    </a:lnTo>
                    <a:lnTo>
                      <a:pt x="151" y="145"/>
                    </a:lnTo>
                    <a:lnTo>
                      <a:pt x="194" y="150"/>
                    </a:lnTo>
                    <a:lnTo>
                      <a:pt x="265" y="176"/>
                    </a:lnTo>
                    <a:lnTo>
                      <a:pt x="346" y="188"/>
                    </a:lnTo>
                    <a:lnTo>
                      <a:pt x="403" y="188"/>
                    </a:lnTo>
                    <a:lnTo>
                      <a:pt x="492" y="188"/>
                    </a:lnTo>
                    <a:lnTo>
                      <a:pt x="597"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0" name="Freeform 89"/>
              <p:cNvSpPr>
                <a:spLocks/>
              </p:cNvSpPr>
              <p:nvPr/>
            </p:nvSpPr>
            <p:spPr bwMode="auto">
              <a:xfrm>
                <a:off x="2654" y="2441"/>
                <a:ext cx="28" cy="22"/>
              </a:xfrm>
              <a:custGeom>
                <a:avLst/>
                <a:gdLst>
                  <a:gd name="T0" fmla="*/ 0 w 196"/>
                  <a:gd name="T1" fmla="*/ 0 h 154"/>
                  <a:gd name="T2" fmla="*/ 0 w 196"/>
                  <a:gd name="T3" fmla="*/ 0 h 154"/>
                  <a:gd name="T4" fmla="*/ 0 w 196"/>
                  <a:gd name="T5" fmla="*/ 0 h 154"/>
                  <a:gd name="T6" fmla="*/ 0 w 196"/>
                  <a:gd name="T7" fmla="*/ 0 h 154"/>
                  <a:gd name="T8" fmla="*/ 0 w 196"/>
                  <a:gd name="T9" fmla="*/ 0 h 154"/>
                  <a:gd name="T10" fmla="*/ 0 w 196"/>
                  <a:gd name="T11" fmla="*/ 0 h 154"/>
                  <a:gd name="T12" fmla="*/ 0 w 196"/>
                  <a:gd name="T13" fmla="*/ 0 h 154"/>
                  <a:gd name="T14" fmla="*/ 0 w 196"/>
                  <a:gd name="T15" fmla="*/ 0 h 154"/>
                  <a:gd name="T16" fmla="*/ 0 w 196"/>
                  <a:gd name="T17" fmla="*/ 0 h 154"/>
                  <a:gd name="T18" fmla="*/ 0 w 196"/>
                  <a:gd name="T19" fmla="*/ 0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6" h="154">
                    <a:moveTo>
                      <a:pt x="191" y="11"/>
                    </a:moveTo>
                    <a:lnTo>
                      <a:pt x="185" y="86"/>
                    </a:lnTo>
                    <a:lnTo>
                      <a:pt x="196" y="103"/>
                    </a:lnTo>
                    <a:lnTo>
                      <a:pt x="152" y="154"/>
                    </a:lnTo>
                    <a:lnTo>
                      <a:pt x="92" y="154"/>
                    </a:lnTo>
                    <a:lnTo>
                      <a:pt x="24" y="131"/>
                    </a:lnTo>
                    <a:lnTo>
                      <a:pt x="0" y="101"/>
                    </a:lnTo>
                    <a:lnTo>
                      <a:pt x="14" y="80"/>
                    </a:lnTo>
                    <a:lnTo>
                      <a:pt x="18" y="0"/>
                    </a:lnTo>
                    <a:lnTo>
                      <a:pt x="191"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414" name="Group 90"/>
            <p:cNvGrpSpPr>
              <a:grpSpLocks/>
            </p:cNvGrpSpPr>
            <p:nvPr/>
          </p:nvGrpSpPr>
          <p:grpSpPr bwMode="auto">
            <a:xfrm flipH="1">
              <a:off x="3658" y="2929"/>
              <a:ext cx="92" cy="221"/>
              <a:chOff x="2649" y="2361"/>
              <a:chExt cx="37" cy="91"/>
            </a:xfrm>
          </p:grpSpPr>
          <p:sp>
            <p:nvSpPr>
              <p:cNvPr id="15474" name="Freeform 91"/>
              <p:cNvSpPr>
                <a:spLocks/>
              </p:cNvSpPr>
              <p:nvPr/>
            </p:nvSpPr>
            <p:spPr bwMode="auto">
              <a:xfrm>
                <a:off x="2649" y="2361"/>
                <a:ext cx="37" cy="91"/>
              </a:xfrm>
              <a:custGeom>
                <a:avLst/>
                <a:gdLst>
                  <a:gd name="T0" fmla="*/ 0 w 260"/>
                  <a:gd name="T1" fmla="*/ 0 h 637"/>
                  <a:gd name="T2" fmla="*/ 0 w 260"/>
                  <a:gd name="T3" fmla="*/ 0 h 637"/>
                  <a:gd name="T4" fmla="*/ 0 w 260"/>
                  <a:gd name="T5" fmla="*/ 0 h 637"/>
                  <a:gd name="T6" fmla="*/ 0 w 260"/>
                  <a:gd name="T7" fmla="*/ 0 h 637"/>
                  <a:gd name="T8" fmla="*/ 0 w 260"/>
                  <a:gd name="T9" fmla="*/ 0 h 637"/>
                  <a:gd name="T10" fmla="*/ 0 w 260"/>
                  <a:gd name="T11" fmla="*/ 0 h 637"/>
                  <a:gd name="T12" fmla="*/ 0 w 260"/>
                  <a:gd name="T13" fmla="*/ 0 h 637"/>
                  <a:gd name="T14" fmla="*/ 0 w 260"/>
                  <a:gd name="T15" fmla="*/ 0 h 6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 h="637">
                    <a:moveTo>
                      <a:pt x="21" y="14"/>
                    </a:moveTo>
                    <a:lnTo>
                      <a:pt x="5" y="230"/>
                    </a:lnTo>
                    <a:lnTo>
                      <a:pt x="9" y="408"/>
                    </a:lnTo>
                    <a:lnTo>
                      <a:pt x="0" y="608"/>
                    </a:lnTo>
                    <a:lnTo>
                      <a:pt x="128" y="637"/>
                    </a:lnTo>
                    <a:lnTo>
                      <a:pt x="252" y="637"/>
                    </a:lnTo>
                    <a:lnTo>
                      <a:pt x="260" y="0"/>
                    </a:lnTo>
                    <a:lnTo>
                      <a:pt x="21" y="14"/>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5475" name="Freeform 92"/>
              <p:cNvSpPr>
                <a:spLocks/>
              </p:cNvSpPr>
              <p:nvPr/>
            </p:nvSpPr>
            <p:spPr bwMode="auto">
              <a:xfrm>
                <a:off x="2652" y="2362"/>
                <a:ext cx="32" cy="87"/>
              </a:xfrm>
              <a:custGeom>
                <a:avLst/>
                <a:gdLst>
                  <a:gd name="T0" fmla="*/ 0 w 225"/>
                  <a:gd name="T1" fmla="*/ 0 h 612"/>
                  <a:gd name="T2" fmla="*/ 0 w 225"/>
                  <a:gd name="T3" fmla="*/ 0 h 612"/>
                  <a:gd name="T4" fmla="*/ 0 w 225"/>
                  <a:gd name="T5" fmla="*/ 0 h 612"/>
                  <a:gd name="T6" fmla="*/ 0 w 225"/>
                  <a:gd name="T7" fmla="*/ 0 h 612"/>
                  <a:gd name="T8" fmla="*/ 0 w 225"/>
                  <a:gd name="T9" fmla="*/ 0 h 612"/>
                  <a:gd name="T10" fmla="*/ 0 w 225"/>
                  <a:gd name="T11" fmla="*/ 0 h 612"/>
                  <a:gd name="T12" fmla="*/ 0 w 225"/>
                  <a:gd name="T13" fmla="*/ 0 h 612"/>
                  <a:gd name="T14" fmla="*/ 0 w 225"/>
                  <a:gd name="T15" fmla="*/ 0 h 6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612">
                    <a:moveTo>
                      <a:pt x="20" y="20"/>
                    </a:moveTo>
                    <a:lnTo>
                      <a:pt x="0" y="201"/>
                    </a:lnTo>
                    <a:lnTo>
                      <a:pt x="4" y="346"/>
                    </a:lnTo>
                    <a:lnTo>
                      <a:pt x="4" y="569"/>
                    </a:lnTo>
                    <a:lnTo>
                      <a:pt x="114" y="612"/>
                    </a:lnTo>
                    <a:lnTo>
                      <a:pt x="212" y="612"/>
                    </a:lnTo>
                    <a:lnTo>
                      <a:pt x="225" y="0"/>
                    </a:lnTo>
                    <a:lnTo>
                      <a:pt x="20"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415" name="Group 93"/>
            <p:cNvGrpSpPr>
              <a:grpSpLocks/>
            </p:cNvGrpSpPr>
            <p:nvPr/>
          </p:nvGrpSpPr>
          <p:grpSpPr bwMode="auto">
            <a:xfrm flipH="1">
              <a:off x="3477" y="3152"/>
              <a:ext cx="226" cy="112"/>
              <a:chOff x="2668" y="2453"/>
              <a:chExt cx="90" cy="46"/>
            </a:xfrm>
          </p:grpSpPr>
          <p:sp>
            <p:nvSpPr>
              <p:cNvPr id="15469" name="Freeform 94"/>
              <p:cNvSpPr>
                <a:spLocks/>
              </p:cNvSpPr>
              <p:nvPr/>
            </p:nvSpPr>
            <p:spPr bwMode="auto">
              <a:xfrm>
                <a:off x="2668" y="2453"/>
                <a:ext cx="90" cy="46"/>
              </a:xfrm>
              <a:custGeom>
                <a:avLst/>
                <a:gdLst>
                  <a:gd name="T0" fmla="*/ 0 w 627"/>
                  <a:gd name="T1" fmla="*/ 0 h 320"/>
                  <a:gd name="T2" fmla="*/ 0 w 627"/>
                  <a:gd name="T3" fmla="*/ 0 h 320"/>
                  <a:gd name="T4" fmla="*/ 0 w 627"/>
                  <a:gd name="T5" fmla="*/ 0 h 320"/>
                  <a:gd name="T6" fmla="*/ 0 w 627"/>
                  <a:gd name="T7" fmla="*/ 0 h 320"/>
                  <a:gd name="T8" fmla="*/ 0 w 627"/>
                  <a:gd name="T9" fmla="*/ 0 h 320"/>
                  <a:gd name="T10" fmla="*/ 0 w 627"/>
                  <a:gd name="T11" fmla="*/ 0 h 320"/>
                  <a:gd name="T12" fmla="*/ 0 w 627"/>
                  <a:gd name="T13" fmla="*/ 0 h 320"/>
                  <a:gd name="T14" fmla="*/ 0 w 627"/>
                  <a:gd name="T15" fmla="*/ 0 h 320"/>
                  <a:gd name="T16" fmla="*/ 0 w 627"/>
                  <a:gd name="T17" fmla="*/ 0 h 320"/>
                  <a:gd name="T18" fmla="*/ 0 w 627"/>
                  <a:gd name="T19" fmla="*/ 0 h 320"/>
                  <a:gd name="T20" fmla="*/ 0 w 627"/>
                  <a:gd name="T21" fmla="*/ 0 h 320"/>
                  <a:gd name="T22" fmla="*/ 0 w 627"/>
                  <a:gd name="T23" fmla="*/ 0 h 320"/>
                  <a:gd name="T24" fmla="*/ 0 w 627"/>
                  <a:gd name="T25" fmla="*/ 0 h 320"/>
                  <a:gd name="T26" fmla="*/ 0 w 627"/>
                  <a:gd name="T27" fmla="*/ 0 h 320"/>
                  <a:gd name="T28" fmla="*/ 0 w 627"/>
                  <a:gd name="T29" fmla="*/ 0 h 320"/>
                  <a:gd name="T30" fmla="*/ 0 w 627"/>
                  <a:gd name="T31" fmla="*/ 0 h 320"/>
                  <a:gd name="T32" fmla="*/ 0 w 627"/>
                  <a:gd name="T33" fmla="*/ 0 h 320"/>
                  <a:gd name="T34" fmla="*/ 0 w 627"/>
                  <a:gd name="T35" fmla="*/ 0 h 320"/>
                  <a:gd name="T36" fmla="*/ 0 w 627"/>
                  <a:gd name="T37" fmla="*/ 0 h 320"/>
                  <a:gd name="T38" fmla="*/ 0 w 627"/>
                  <a:gd name="T39" fmla="*/ 0 h 3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7" h="320">
                    <a:moveTo>
                      <a:pt x="255" y="12"/>
                    </a:moveTo>
                    <a:lnTo>
                      <a:pt x="249" y="93"/>
                    </a:lnTo>
                    <a:lnTo>
                      <a:pt x="413" y="171"/>
                    </a:lnTo>
                    <a:lnTo>
                      <a:pt x="551" y="204"/>
                    </a:lnTo>
                    <a:lnTo>
                      <a:pt x="627" y="237"/>
                    </a:lnTo>
                    <a:lnTo>
                      <a:pt x="623" y="282"/>
                    </a:lnTo>
                    <a:lnTo>
                      <a:pt x="524" y="309"/>
                    </a:lnTo>
                    <a:lnTo>
                      <a:pt x="375" y="320"/>
                    </a:lnTo>
                    <a:lnTo>
                      <a:pt x="249" y="298"/>
                    </a:lnTo>
                    <a:lnTo>
                      <a:pt x="173" y="276"/>
                    </a:lnTo>
                    <a:lnTo>
                      <a:pt x="168" y="300"/>
                    </a:lnTo>
                    <a:lnTo>
                      <a:pt x="68" y="298"/>
                    </a:lnTo>
                    <a:lnTo>
                      <a:pt x="7" y="287"/>
                    </a:lnTo>
                    <a:lnTo>
                      <a:pt x="7" y="243"/>
                    </a:lnTo>
                    <a:lnTo>
                      <a:pt x="0" y="218"/>
                    </a:lnTo>
                    <a:lnTo>
                      <a:pt x="0" y="156"/>
                    </a:lnTo>
                    <a:lnTo>
                      <a:pt x="19" y="122"/>
                    </a:lnTo>
                    <a:lnTo>
                      <a:pt x="50" y="84"/>
                    </a:lnTo>
                    <a:lnTo>
                      <a:pt x="57" y="0"/>
                    </a:lnTo>
                    <a:lnTo>
                      <a:pt x="255" y="12"/>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5470" name="Freeform 95"/>
              <p:cNvSpPr>
                <a:spLocks/>
              </p:cNvSpPr>
              <p:nvPr/>
            </p:nvSpPr>
            <p:spPr bwMode="auto">
              <a:xfrm>
                <a:off x="2698" y="2470"/>
                <a:ext cx="27" cy="14"/>
              </a:xfrm>
              <a:custGeom>
                <a:avLst/>
                <a:gdLst>
                  <a:gd name="T0" fmla="*/ 0 w 187"/>
                  <a:gd name="T1" fmla="*/ 0 h 99"/>
                  <a:gd name="T2" fmla="*/ 0 w 187"/>
                  <a:gd name="T3" fmla="*/ 0 h 99"/>
                  <a:gd name="T4" fmla="*/ 0 w 187"/>
                  <a:gd name="T5" fmla="*/ 0 h 99"/>
                  <a:gd name="T6" fmla="*/ 0 w 187"/>
                  <a:gd name="T7" fmla="*/ 0 h 99"/>
                  <a:gd name="T8" fmla="*/ 0 w 187"/>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 h="99">
                    <a:moveTo>
                      <a:pt x="47" y="0"/>
                    </a:moveTo>
                    <a:lnTo>
                      <a:pt x="0" y="54"/>
                    </a:lnTo>
                    <a:lnTo>
                      <a:pt x="167" y="99"/>
                    </a:lnTo>
                    <a:lnTo>
                      <a:pt x="187"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1" name="Freeform 96"/>
              <p:cNvSpPr>
                <a:spLocks/>
              </p:cNvSpPr>
              <p:nvPr/>
            </p:nvSpPr>
            <p:spPr bwMode="auto">
              <a:xfrm>
                <a:off x="2725" y="2480"/>
                <a:ext cx="30" cy="8"/>
              </a:xfrm>
              <a:custGeom>
                <a:avLst/>
                <a:gdLst>
                  <a:gd name="T0" fmla="*/ 0 w 212"/>
                  <a:gd name="T1" fmla="*/ 0 h 59"/>
                  <a:gd name="T2" fmla="*/ 0 w 212"/>
                  <a:gd name="T3" fmla="*/ 0 h 59"/>
                  <a:gd name="T4" fmla="*/ 0 w 212"/>
                  <a:gd name="T5" fmla="*/ 0 h 59"/>
                  <a:gd name="T6" fmla="*/ 0 w 212"/>
                  <a:gd name="T7" fmla="*/ 0 h 59"/>
                  <a:gd name="T8" fmla="*/ 0 w 212"/>
                  <a:gd name="T9" fmla="*/ 0 h 59"/>
                  <a:gd name="T10" fmla="*/ 0 w 212"/>
                  <a:gd name="T11" fmla="*/ 0 h 59"/>
                  <a:gd name="T12" fmla="*/ 0 w 212"/>
                  <a:gd name="T13" fmla="*/ 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59">
                    <a:moveTo>
                      <a:pt x="24" y="0"/>
                    </a:moveTo>
                    <a:lnTo>
                      <a:pt x="0" y="27"/>
                    </a:lnTo>
                    <a:lnTo>
                      <a:pt x="104" y="53"/>
                    </a:lnTo>
                    <a:lnTo>
                      <a:pt x="153" y="59"/>
                    </a:lnTo>
                    <a:lnTo>
                      <a:pt x="212" y="55"/>
                    </a:lnTo>
                    <a:lnTo>
                      <a:pt x="150" y="25"/>
                    </a:lnTo>
                    <a:lnTo>
                      <a:pt x="2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2" name="Freeform 97"/>
              <p:cNvSpPr>
                <a:spLocks/>
              </p:cNvSpPr>
              <p:nvPr/>
            </p:nvSpPr>
            <p:spPr bwMode="auto">
              <a:xfrm>
                <a:off x="2669" y="2470"/>
                <a:ext cx="87" cy="27"/>
              </a:xfrm>
              <a:custGeom>
                <a:avLst/>
                <a:gdLst>
                  <a:gd name="T0" fmla="*/ 0 w 605"/>
                  <a:gd name="T1" fmla="*/ 0 h 189"/>
                  <a:gd name="T2" fmla="*/ 0 w 605"/>
                  <a:gd name="T3" fmla="*/ 0 h 189"/>
                  <a:gd name="T4" fmla="*/ 0 w 605"/>
                  <a:gd name="T5" fmla="*/ 0 h 189"/>
                  <a:gd name="T6" fmla="*/ 0 w 605"/>
                  <a:gd name="T7" fmla="*/ 0 h 189"/>
                  <a:gd name="T8" fmla="*/ 0 w 605"/>
                  <a:gd name="T9" fmla="*/ 0 h 189"/>
                  <a:gd name="T10" fmla="*/ 0 w 605"/>
                  <a:gd name="T11" fmla="*/ 0 h 189"/>
                  <a:gd name="T12" fmla="*/ 0 w 605"/>
                  <a:gd name="T13" fmla="*/ 0 h 189"/>
                  <a:gd name="T14" fmla="*/ 0 w 605"/>
                  <a:gd name="T15" fmla="*/ 0 h 189"/>
                  <a:gd name="T16" fmla="*/ 0 w 605"/>
                  <a:gd name="T17" fmla="*/ 0 h 189"/>
                  <a:gd name="T18" fmla="*/ 0 w 605"/>
                  <a:gd name="T19" fmla="*/ 0 h 189"/>
                  <a:gd name="T20" fmla="*/ 0 w 605"/>
                  <a:gd name="T21" fmla="*/ 0 h 189"/>
                  <a:gd name="T22" fmla="*/ 0 w 605"/>
                  <a:gd name="T23" fmla="*/ 0 h 189"/>
                  <a:gd name="T24" fmla="*/ 0 w 605"/>
                  <a:gd name="T25" fmla="*/ 0 h 189"/>
                  <a:gd name="T26" fmla="*/ 0 w 605"/>
                  <a:gd name="T27" fmla="*/ 0 h 189"/>
                  <a:gd name="T28" fmla="*/ 0 w 605"/>
                  <a:gd name="T29" fmla="*/ 0 h 189"/>
                  <a:gd name="T30" fmla="*/ 0 w 605"/>
                  <a:gd name="T31" fmla="*/ 0 h 189"/>
                  <a:gd name="T32" fmla="*/ 0 w 605"/>
                  <a:gd name="T33" fmla="*/ 0 h 189"/>
                  <a:gd name="T34" fmla="*/ 0 w 605"/>
                  <a:gd name="T35" fmla="*/ 0 h 189"/>
                  <a:gd name="T36" fmla="*/ 0 w 605"/>
                  <a:gd name="T37" fmla="*/ 0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05" h="189">
                    <a:moveTo>
                      <a:pt x="605" y="160"/>
                    </a:moveTo>
                    <a:lnTo>
                      <a:pt x="605" y="132"/>
                    </a:lnTo>
                    <a:lnTo>
                      <a:pt x="526" y="140"/>
                    </a:lnTo>
                    <a:lnTo>
                      <a:pt x="398" y="122"/>
                    </a:lnTo>
                    <a:lnTo>
                      <a:pt x="326" y="105"/>
                    </a:lnTo>
                    <a:lnTo>
                      <a:pt x="187" y="59"/>
                    </a:lnTo>
                    <a:lnTo>
                      <a:pt x="125" y="54"/>
                    </a:lnTo>
                    <a:lnTo>
                      <a:pt x="66" y="32"/>
                    </a:lnTo>
                    <a:lnTo>
                      <a:pt x="35" y="0"/>
                    </a:lnTo>
                    <a:lnTo>
                      <a:pt x="0" y="40"/>
                    </a:lnTo>
                    <a:lnTo>
                      <a:pt x="0" y="120"/>
                    </a:lnTo>
                    <a:lnTo>
                      <a:pt x="45" y="132"/>
                    </a:lnTo>
                    <a:lnTo>
                      <a:pt x="153" y="145"/>
                    </a:lnTo>
                    <a:lnTo>
                      <a:pt x="197" y="152"/>
                    </a:lnTo>
                    <a:lnTo>
                      <a:pt x="268" y="177"/>
                    </a:lnTo>
                    <a:lnTo>
                      <a:pt x="350" y="189"/>
                    </a:lnTo>
                    <a:lnTo>
                      <a:pt x="408" y="189"/>
                    </a:lnTo>
                    <a:lnTo>
                      <a:pt x="500" y="189"/>
                    </a:lnTo>
                    <a:lnTo>
                      <a:pt x="605"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3" name="Freeform 98"/>
              <p:cNvSpPr>
                <a:spLocks/>
              </p:cNvSpPr>
              <p:nvPr/>
            </p:nvSpPr>
            <p:spPr bwMode="auto">
              <a:xfrm>
                <a:off x="2675" y="2454"/>
                <a:ext cx="29" cy="22"/>
              </a:xfrm>
              <a:custGeom>
                <a:avLst/>
                <a:gdLst>
                  <a:gd name="T0" fmla="*/ 0 w 200"/>
                  <a:gd name="T1" fmla="*/ 0 h 153"/>
                  <a:gd name="T2" fmla="*/ 0 w 200"/>
                  <a:gd name="T3" fmla="*/ 0 h 153"/>
                  <a:gd name="T4" fmla="*/ 0 w 200"/>
                  <a:gd name="T5" fmla="*/ 0 h 153"/>
                  <a:gd name="T6" fmla="*/ 0 w 200"/>
                  <a:gd name="T7" fmla="*/ 0 h 153"/>
                  <a:gd name="T8" fmla="*/ 0 w 200"/>
                  <a:gd name="T9" fmla="*/ 0 h 153"/>
                  <a:gd name="T10" fmla="*/ 0 w 200"/>
                  <a:gd name="T11" fmla="*/ 0 h 153"/>
                  <a:gd name="T12" fmla="*/ 0 w 200"/>
                  <a:gd name="T13" fmla="*/ 0 h 153"/>
                  <a:gd name="T14" fmla="*/ 0 w 200"/>
                  <a:gd name="T15" fmla="*/ 0 h 153"/>
                  <a:gd name="T16" fmla="*/ 0 w 200"/>
                  <a:gd name="T17" fmla="*/ 0 h 153"/>
                  <a:gd name="T18" fmla="*/ 0 w 200"/>
                  <a:gd name="T19" fmla="*/ 0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53">
                    <a:moveTo>
                      <a:pt x="193" y="11"/>
                    </a:moveTo>
                    <a:lnTo>
                      <a:pt x="187" y="85"/>
                    </a:lnTo>
                    <a:lnTo>
                      <a:pt x="200" y="103"/>
                    </a:lnTo>
                    <a:lnTo>
                      <a:pt x="155" y="153"/>
                    </a:lnTo>
                    <a:lnTo>
                      <a:pt x="94" y="153"/>
                    </a:lnTo>
                    <a:lnTo>
                      <a:pt x="25" y="130"/>
                    </a:lnTo>
                    <a:lnTo>
                      <a:pt x="0" y="101"/>
                    </a:lnTo>
                    <a:lnTo>
                      <a:pt x="14" y="80"/>
                    </a:lnTo>
                    <a:lnTo>
                      <a:pt x="18" y="0"/>
                    </a:lnTo>
                    <a:lnTo>
                      <a:pt x="193"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416" name="Rectangle 99"/>
            <p:cNvSpPr>
              <a:spLocks noChangeArrowheads="1"/>
            </p:cNvSpPr>
            <p:nvPr/>
          </p:nvSpPr>
          <p:spPr bwMode="auto">
            <a:xfrm flipH="1">
              <a:off x="3868" y="2951"/>
              <a:ext cx="75" cy="233"/>
            </a:xfrm>
            <a:prstGeom prst="rect">
              <a:avLst/>
            </a:prstGeom>
            <a:solidFill>
              <a:srgbClr val="60606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grpSp>
          <p:nvGrpSpPr>
            <p:cNvPr id="15417" name="Group 100"/>
            <p:cNvGrpSpPr>
              <a:grpSpLocks/>
            </p:cNvGrpSpPr>
            <p:nvPr/>
          </p:nvGrpSpPr>
          <p:grpSpPr bwMode="auto">
            <a:xfrm flipH="1">
              <a:off x="3710" y="2866"/>
              <a:ext cx="353" cy="121"/>
              <a:chOff x="2524" y="2335"/>
              <a:chExt cx="141" cy="50"/>
            </a:xfrm>
          </p:grpSpPr>
          <p:sp>
            <p:nvSpPr>
              <p:cNvPr id="15467" name="Freeform 101"/>
              <p:cNvSpPr>
                <a:spLocks/>
              </p:cNvSpPr>
              <p:nvPr/>
            </p:nvSpPr>
            <p:spPr bwMode="auto">
              <a:xfrm>
                <a:off x="2524" y="2335"/>
                <a:ext cx="141" cy="50"/>
              </a:xfrm>
              <a:custGeom>
                <a:avLst/>
                <a:gdLst>
                  <a:gd name="T0" fmla="*/ 0 w 987"/>
                  <a:gd name="T1" fmla="*/ 0 h 347"/>
                  <a:gd name="T2" fmla="*/ 0 w 987"/>
                  <a:gd name="T3" fmla="*/ 0 h 347"/>
                  <a:gd name="T4" fmla="*/ 0 w 987"/>
                  <a:gd name="T5" fmla="*/ 0 h 347"/>
                  <a:gd name="T6" fmla="*/ 0 w 987"/>
                  <a:gd name="T7" fmla="*/ 0 h 347"/>
                  <a:gd name="T8" fmla="*/ 0 w 987"/>
                  <a:gd name="T9" fmla="*/ 0 h 347"/>
                  <a:gd name="T10" fmla="*/ 0 w 987"/>
                  <a:gd name="T11" fmla="*/ 0 h 347"/>
                  <a:gd name="T12" fmla="*/ 0 w 987"/>
                  <a:gd name="T13" fmla="*/ 0 h 347"/>
                  <a:gd name="T14" fmla="*/ 0 w 987"/>
                  <a:gd name="T15" fmla="*/ 0 h 3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7" h="347">
                    <a:moveTo>
                      <a:pt x="987" y="181"/>
                    </a:moveTo>
                    <a:lnTo>
                      <a:pt x="981" y="289"/>
                    </a:lnTo>
                    <a:lnTo>
                      <a:pt x="656" y="347"/>
                    </a:lnTo>
                    <a:lnTo>
                      <a:pt x="298" y="347"/>
                    </a:lnTo>
                    <a:lnTo>
                      <a:pt x="17" y="259"/>
                    </a:lnTo>
                    <a:lnTo>
                      <a:pt x="0" y="9"/>
                    </a:lnTo>
                    <a:lnTo>
                      <a:pt x="557" y="0"/>
                    </a:lnTo>
                    <a:lnTo>
                      <a:pt x="987" y="181"/>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5468" name="Freeform 102"/>
              <p:cNvSpPr>
                <a:spLocks/>
              </p:cNvSpPr>
              <p:nvPr/>
            </p:nvSpPr>
            <p:spPr bwMode="auto">
              <a:xfrm>
                <a:off x="2527" y="2354"/>
                <a:ext cx="135" cy="28"/>
              </a:xfrm>
              <a:custGeom>
                <a:avLst/>
                <a:gdLst>
                  <a:gd name="T0" fmla="*/ 0 w 940"/>
                  <a:gd name="T1" fmla="*/ 0 h 199"/>
                  <a:gd name="T2" fmla="*/ 0 w 940"/>
                  <a:gd name="T3" fmla="*/ 0 h 199"/>
                  <a:gd name="T4" fmla="*/ 0 w 940"/>
                  <a:gd name="T5" fmla="*/ 0 h 199"/>
                  <a:gd name="T6" fmla="*/ 0 w 940"/>
                  <a:gd name="T7" fmla="*/ 0 h 199"/>
                  <a:gd name="T8" fmla="*/ 0 w 940"/>
                  <a:gd name="T9" fmla="*/ 0 h 199"/>
                  <a:gd name="T10" fmla="*/ 0 w 940"/>
                  <a:gd name="T11" fmla="*/ 0 h 199"/>
                  <a:gd name="T12" fmla="*/ 0 w 940"/>
                  <a:gd name="T13" fmla="*/ 0 h 199"/>
                  <a:gd name="T14" fmla="*/ 0 w 940"/>
                  <a:gd name="T15" fmla="*/ 0 h 199"/>
                  <a:gd name="T16" fmla="*/ 0 w 940"/>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0" h="199">
                    <a:moveTo>
                      <a:pt x="940" y="68"/>
                    </a:moveTo>
                    <a:lnTo>
                      <a:pt x="935" y="146"/>
                    </a:lnTo>
                    <a:lnTo>
                      <a:pt x="643" y="199"/>
                    </a:lnTo>
                    <a:lnTo>
                      <a:pt x="263" y="199"/>
                    </a:lnTo>
                    <a:lnTo>
                      <a:pt x="0" y="107"/>
                    </a:lnTo>
                    <a:lnTo>
                      <a:pt x="0" y="0"/>
                    </a:lnTo>
                    <a:lnTo>
                      <a:pt x="252" y="107"/>
                    </a:lnTo>
                    <a:lnTo>
                      <a:pt x="638" y="112"/>
                    </a:lnTo>
                    <a:lnTo>
                      <a:pt x="940"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418" name="Freeform 103"/>
            <p:cNvSpPr>
              <a:spLocks/>
            </p:cNvSpPr>
            <p:nvPr/>
          </p:nvSpPr>
          <p:spPr bwMode="auto">
            <a:xfrm flipH="1">
              <a:off x="3592" y="2740"/>
              <a:ext cx="481" cy="437"/>
            </a:xfrm>
            <a:custGeom>
              <a:avLst/>
              <a:gdLst>
                <a:gd name="T0" fmla="*/ 0 w 1344"/>
                <a:gd name="T1" fmla="*/ 0 h 1258"/>
                <a:gd name="T2" fmla="*/ 0 w 1344"/>
                <a:gd name="T3" fmla="*/ 0 h 1258"/>
                <a:gd name="T4" fmla="*/ 0 w 1344"/>
                <a:gd name="T5" fmla="*/ 0 h 1258"/>
                <a:gd name="T6" fmla="*/ 0 w 1344"/>
                <a:gd name="T7" fmla="*/ 0 h 1258"/>
                <a:gd name="T8" fmla="*/ 0 w 1344"/>
                <a:gd name="T9" fmla="*/ 0 h 1258"/>
                <a:gd name="T10" fmla="*/ 0 w 1344"/>
                <a:gd name="T11" fmla="*/ 0 h 1258"/>
                <a:gd name="T12" fmla="*/ 0 w 1344"/>
                <a:gd name="T13" fmla="*/ 0 h 1258"/>
                <a:gd name="T14" fmla="*/ 0 w 1344"/>
                <a:gd name="T15" fmla="*/ 0 h 1258"/>
                <a:gd name="T16" fmla="*/ 0 w 1344"/>
                <a:gd name="T17" fmla="*/ 0 h 1258"/>
                <a:gd name="T18" fmla="*/ 0 w 1344"/>
                <a:gd name="T19" fmla="*/ 0 h 1258"/>
                <a:gd name="T20" fmla="*/ 0 w 1344"/>
                <a:gd name="T21" fmla="*/ 0 h 1258"/>
                <a:gd name="T22" fmla="*/ 0 w 1344"/>
                <a:gd name="T23" fmla="*/ 0 h 1258"/>
                <a:gd name="T24" fmla="*/ 0 w 1344"/>
                <a:gd name="T25" fmla="*/ 0 h 1258"/>
                <a:gd name="T26" fmla="*/ 0 w 1344"/>
                <a:gd name="T27" fmla="*/ 0 h 1258"/>
                <a:gd name="T28" fmla="*/ 0 w 1344"/>
                <a:gd name="T29" fmla="*/ 0 h 1258"/>
                <a:gd name="T30" fmla="*/ 0 w 1344"/>
                <a:gd name="T31" fmla="*/ 0 h 1258"/>
                <a:gd name="T32" fmla="*/ 0 w 1344"/>
                <a:gd name="T33" fmla="*/ 0 h 1258"/>
                <a:gd name="T34" fmla="*/ 0 w 1344"/>
                <a:gd name="T35" fmla="*/ 0 h 1258"/>
                <a:gd name="T36" fmla="*/ 0 w 1344"/>
                <a:gd name="T37" fmla="*/ 0 h 1258"/>
                <a:gd name="T38" fmla="*/ 0 w 1344"/>
                <a:gd name="T39" fmla="*/ 0 h 1258"/>
                <a:gd name="T40" fmla="*/ 0 w 1344"/>
                <a:gd name="T41" fmla="*/ 0 h 1258"/>
                <a:gd name="T42" fmla="*/ 0 w 1344"/>
                <a:gd name="T43" fmla="*/ 0 h 1258"/>
                <a:gd name="T44" fmla="*/ 0 w 1344"/>
                <a:gd name="T45" fmla="*/ 0 h 1258"/>
                <a:gd name="T46" fmla="*/ 0 w 1344"/>
                <a:gd name="T47" fmla="*/ 0 h 1258"/>
                <a:gd name="T48" fmla="*/ 0 w 1344"/>
                <a:gd name="T49" fmla="*/ 0 h 1258"/>
                <a:gd name="T50" fmla="*/ 0 w 1344"/>
                <a:gd name="T51" fmla="*/ 0 h 1258"/>
                <a:gd name="T52" fmla="*/ 0 w 1344"/>
                <a:gd name="T53" fmla="*/ 0 h 1258"/>
                <a:gd name="T54" fmla="*/ 0 w 1344"/>
                <a:gd name="T55" fmla="*/ 0 h 1258"/>
                <a:gd name="T56" fmla="*/ 0 w 1344"/>
                <a:gd name="T57" fmla="*/ 0 h 1258"/>
                <a:gd name="T58" fmla="*/ 0 w 1344"/>
                <a:gd name="T59" fmla="*/ 0 h 1258"/>
                <a:gd name="T60" fmla="*/ 0 w 1344"/>
                <a:gd name="T61" fmla="*/ 0 h 1258"/>
                <a:gd name="T62" fmla="*/ 0 w 1344"/>
                <a:gd name="T63" fmla="*/ 0 h 1258"/>
                <a:gd name="T64" fmla="*/ 0 w 1344"/>
                <a:gd name="T65" fmla="*/ 0 h 1258"/>
                <a:gd name="T66" fmla="*/ 0 w 1344"/>
                <a:gd name="T67" fmla="*/ 0 h 1258"/>
                <a:gd name="T68" fmla="*/ 0 w 1344"/>
                <a:gd name="T69" fmla="*/ 0 h 1258"/>
                <a:gd name="T70" fmla="*/ 0 w 1344"/>
                <a:gd name="T71" fmla="*/ 0 h 1258"/>
                <a:gd name="T72" fmla="*/ 0 w 1344"/>
                <a:gd name="T73" fmla="*/ 0 h 1258"/>
                <a:gd name="T74" fmla="*/ 0 w 1344"/>
                <a:gd name="T75" fmla="*/ 0 h 1258"/>
                <a:gd name="T76" fmla="*/ 0 w 1344"/>
                <a:gd name="T77" fmla="*/ 0 h 1258"/>
                <a:gd name="T78" fmla="*/ 0 w 1344"/>
                <a:gd name="T79" fmla="*/ 0 h 1258"/>
                <a:gd name="T80" fmla="*/ 0 w 1344"/>
                <a:gd name="T81" fmla="*/ 0 h 1258"/>
                <a:gd name="T82" fmla="*/ 0 w 1344"/>
                <a:gd name="T83" fmla="*/ 0 h 1258"/>
                <a:gd name="T84" fmla="*/ 0 w 1344"/>
                <a:gd name="T85" fmla="*/ 0 h 1258"/>
                <a:gd name="T86" fmla="*/ 0 w 1344"/>
                <a:gd name="T87" fmla="*/ 0 h 1258"/>
                <a:gd name="T88" fmla="*/ 0 w 1344"/>
                <a:gd name="T89" fmla="*/ 0 h 1258"/>
                <a:gd name="T90" fmla="*/ 0 w 1344"/>
                <a:gd name="T91" fmla="*/ 0 h 1258"/>
                <a:gd name="T92" fmla="*/ 0 w 1344"/>
                <a:gd name="T93" fmla="*/ 0 h 1258"/>
                <a:gd name="T94" fmla="*/ 0 w 1344"/>
                <a:gd name="T95" fmla="*/ 0 h 1258"/>
                <a:gd name="T96" fmla="*/ 0 w 1344"/>
                <a:gd name="T97" fmla="*/ 0 h 1258"/>
                <a:gd name="T98" fmla="*/ 0 w 1344"/>
                <a:gd name="T99" fmla="*/ 0 h 1258"/>
                <a:gd name="T100" fmla="*/ 0 w 1344"/>
                <a:gd name="T101" fmla="*/ 0 h 1258"/>
                <a:gd name="T102" fmla="*/ 0 w 1344"/>
                <a:gd name="T103" fmla="*/ 0 h 1258"/>
                <a:gd name="T104" fmla="*/ 0 w 1344"/>
                <a:gd name="T105" fmla="*/ 0 h 1258"/>
                <a:gd name="T106" fmla="*/ 0 w 1344"/>
                <a:gd name="T107" fmla="*/ 0 h 1258"/>
                <a:gd name="T108" fmla="*/ 0 w 1344"/>
                <a:gd name="T109" fmla="*/ 0 h 1258"/>
                <a:gd name="T110" fmla="*/ 0 w 1344"/>
                <a:gd name="T111" fmla="*/ 0 h 1258"/>
                <a:gd name="T112" fmla="*/ 0 w 1344"/>
                <a:gd name="T113" fmla="*/ 0 h 1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44" h="1258">
                  <a:moveTo>
                    <a:pt x="1338" y="708"/>
                  </a:moveTo>
                  <a:lnTo>
                    <a:pt x="1331" y="582"/>
                  </a:lnTo>
                  <a:lnTo>
                    <a:pt x="1333" y="448"/>
                  </a:lnTo>
                  <a:lnTo>
                    <a:pt x="1328" y="346"/>
                  </a:lnTo>
                  <a:lnTo>
                    <a:pt x="1270" y="284"/>
                  </a:lnTo>
                  <a:lnTo>
                    <a:pt x="1200" y="249"/>
                  </a:lnTo>
                  <a:lnTo>
                    <a:pt x="1040" y="191"/>
                  </a:lnTo>
                  <a:lnTo>
                    <a:pt x="805" y="134"/>
                  </a:lnTo>
                  <a:lnTo>
                    <a:pt x="760" y="130"/>
                  </a:lnTo>
                  <a:lnTo>
                    <a:pt x="729" y="134"/>
                  </a:lnTo>
                  <a:lnTo>
                    <a:pt x="722" y="121"/>
                  </a:lnTo>
                  <a:lnTo>
                    <a:pt x="708" y="109"/>
                  </a:lnTo>
                  <a:lnTo>
                    <a:pt x="693" y="112"/>
                  </a:lnTo>
                  <a:lnTo>
                    <a:pt x="673" y="113"/>
                  </a:lnTo>
                  <a:lnTo>
                    <a:pt x="665" y="90"/>
                  </a:lnTo>
                  <a:lnTo>
                    <a:pt x="647" y="76"/>
                  </a:lnTo>
                  <a:lnTo>
                    <a:pt x="628" y="73"/>
                  </a:lnTo>
                  <a:lnTo>
                    <a:pt x="605" y="73"/>
                  </a:lnTo>
                  <a:lnTo>
                    <a:pt x="608" y="53"/>
                  </a:lnTo>
                  <a:lnTo>
                    <a:pt x="580" y="0"/>
                  </a:lnTo>
                  <a:lnTo>
                    <a:pt x="32" y="14"/>
                  </a:lnTo>
                  <a:lnTo>
                    <a:pt x="35" y="71"/>
                  </a:lnTo>
                  <a:lnTo>
                    <a:pt x="24" y="121"/>
                  </a:lnTo>
                  <a:lnTo>
                    <a:pt x="16" y="157"/>
                  </a:lnTo>
                  <a:lnTo>
                    <a:pt x="7" y="202"/>
                  </a:lnTo>
                  <a:lnTo>
                    <a:pt x="0" y="275"/>
                  </a:lnTo>
                  <a:lnTo>
                    <a:pt x="8" y="318"/>
                  </a:lnTo>
                  <a:lnTo>
                    <a:pt x="24" y="358"/>
                  </a:lnTo>
                  <a:lnTo>
                    <a:pt x="44" y="393"/>
                  </a:lnTo>
                  <a:lnTo>
                    <a:pt x="69" y="405"/>
                  </a:lnTo>
                  <a:lnTo>
                    <a:pt x="109" y="416"/>
                  </a:lnTo>
                  <a:lnTo>
                    <a:pt x="161" y="434"/>
                  </a:lnTo>
                  <a:lnTo>
                    <a:pt x="185" y="461"/>
                  </a:lnTo>
                  <a:lnTo>
                    <a:pt x="214" y="486"/>
                  </a:lnTo>
                  <a:lnTo>
                    <a:pt x="257" y="506"/>
                  </a:lnTo>
                  <a:lnTo>
                    <a:pt x="310" y="523"/>
                  </a:lnTo>
                  <a:lnTo>
                    <a:pt x="393" y="533"/>
                  </a:lnTo>
                  <a:lnTo>
                    <a:pt x="464" y="533"/>
                  </a:lnTo>
                  <a:lnTo>
                    <a:pt x="518" y="527"/>
                  </a:lnTo>
                  <a:lnTo>
                    <a:pt x="568" y="523"/>
                  </a:lnTo>
                  <a:lnTo>
                    <a:pt x="605" y="542"/>
                  </a:lnTo>
                  <a:lnTo>
                    <a:pt x="676" y="538"/>
                  </a:lnTo>
                  <a:lnTo>
                    <a:pt x="962" y="579"/>
                  </a:lnTo>
                  <a:lnTo>
                    <a:pt x="1039" y="588"/>
                  </a:lnTo>
                  <a:lnTo>
                    <a:pt x="1011" y="758"/>
                  </a:lnTo>
                  <a:lnTo>
                    <a:pt x="1008" y="845"/>
                  </a:lnTo>
                  <a:lnTo>
                    <a:pt x="1025" y="957"/>
                  </a:lnTo>
                  <a:lnTo>
                    <a:pt x="1042" y="1088"/>
                  </a:lnTo>
                  <a:lnTo>
                    <a:pt x="1042" y="1223"/>
                  </a:lnTo>
                  <a:lnTo>
                    <a:pt x="1109" y="1243"/>
                  </a:lnTo>
                  <a:lnTo>
                    <a:pt x="1194" y="1252"/>
                  </a:lnTo>
                  <a:lnTo>
                    <a:pt x="1266" y="1258"/>
                  </a:lnTo>
                  <a:lnTo>
                    <a:pt x="1344" y="1249"/>
                  </a:lnTo>
                  <a:lnTo>
                    <a:pt x="1338" y="1124"/>
                  </a:lnTo>
                  <a:lnTo>
                    <a:pt x="1338" y="919"/>
                  </a:lnTo>
                  <a:lnTo>
                    <a:pt x="1338" y="740"/>
                  </a:lnTo>
                  <a:lnTo>
                    <a:pt x="1338" y="708"/>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5419" name="Freeform 104"/>
            <p:cNvSpPr>
              <a:spLocks/>
            </p:cNvSpPr>
            <p:nvPr/>
          </p:nvSpPr>
          <p:spPr bwMode="auto">
            <a:xfrm flipH="1">
              <a:off x="3597" y="2759"/>
              <a:ext cx="471" cy="410"/>
            </a:xfrm>
            <a:custGeom>
              <a:avLst/>
              <a:gdLst>
                <a:gd name="T0" fmla="*/ 0 w 1314"/>
                <a:gd name="T1" fmla="*/ 0 h 1188"/>
                <a:gd name="T2" fmla="*/ 0 w 1314"/>
                <a:gd name="T3" fmla="*/ 0 h 1188"/>
                <a:gd name="T4" fmla="*/ 0 w 1314"/>
                <a:gd name="T5" fmla="*/ 0 h 1188"/>
                <a:gd name="T6" fmla="*/ 0 w 1314"/>
                <a:gd name="T7" fmla="*/ 0 h 1188"/>
                <a:gd name="T8" fmla="*/ 0 w 1314"/>
                <a:gd name="T9" fmla="*/ 0 h 1188"/>
                <a:gd name="T10" fmla="*/ 0 w 1314"/>
                <a:gd name="T11" fmla="*/ 0 h 1188"/>
                <a:gd name="T12" fmla="*/ 0 w 1314"/>
                <a:gd name="T13" fmla="*/ 0 h 1188"/>
                <a:gd name="T14" fmla="*/ 0 w 1314"/>
                <a:gd name="T15" fmla="*/ 0 h 1188"/>
                <a:gd name="T16" fmla="*/ 0 w 1314"/>
                <a:gd name="T17" fmla="*/ 0 h 1188"/>
                <a:gd name="T18" fmla="*/ 0 w 1314"/>
                <a:gd name="T19" fmla="*/ 0 h 1188"/>
                <a:gd name="T20" fmla="*/ 0 w 1314"/>
                <a:gd name="T21" fmla="*/ 0 h 1188"/>
                <a:gd name="T22" fmla="*/ 0 w 1314"/>
                <a:gd name="T23" fmla="*/ 0 h 1188"/>
                <a:gd name="T24" fmla="*/ 0 w 1314"/>
                <a:gd name="T25" fmla="*/ 0 h 1188"/>
                <a:gd name="T26" fmla="*/ 0 w 1314"/>
                <a:gd name="T27" fmla="*/ 0 h 1188"/>
                <a:gd name="T28" fmla="*/ 0 w 1314"/>
                <a:gd name="T29" fmla="*/ 0 h 1188"/>
                <a:gd name="T30" fmla="*/ 0 w 1314"/>
                <a:gd name="T31" fmla="*/ 0 h 1188"/>
                <a:gd name="T32" fmla="*/ 0 w 1314"/>
                <a:gd name="T33" fmla="*/ 0 h 1188"/>
                <a:gd name="T34" fmla="*/ 0 w 1314"/>
                <a:gd name="T35" fmla="*/ 0 h 1188"/>
                <a:gd name="T36" fmla="*/ 0 w 1314"/>
                <a:gd name="T37" fmla="*/ 0 h 1188"/>
                <a:gd name="T38" fmla="*/ 0 w 1314"/>
                <a:gd name="T39" fmla="*/ 0 h 1188"/>
                <a:gd name="T40" fmla="*/ 0 w 1314"/>
                <a:gd name="T41" fmla="*/ 0 h 1188"/>
                <a:gd name="T42" fmla="*/ 0 w 1314"/>
                <a:gd name="T43" fmla="*/ 0 h 1188"/>
                <a:gd name="T44" fmla="*/ 0 w 1314"/>
                <a:gd name="T45" fmla="*/ 0 h 1188"/>
                <a:gd name="T46" fmla="*/ 0 w 1314"/>
                <a:gd name="T47" fmla="*/ 0 h 1188"/>
                <a:gd name="T48" fmla="*/ 0 w 1314"/>
                <a:gd name="T49" fmla="*/ 0 h 1188"/>
                <a:gd name="T50" fmla="*/ 0 w 1314"/>
                <a:gd name="T51" fmla="*/ 0 h 1188"/>
                <a:gd name="T52" fmla="*/ 0 w 1314"/>
                <a:gd name="T53" fmla="*/ 0 h 1188"/>
                <a:gd name="T54" fmla="*/ 0 w 1314"/>
                <a:gd name="T55" fmla="*/ 0 h 1188"/>
                <a:gd name="T56" fmla="*/ 0 w 1314"/>
                <a:gd name="T57" fmla="*/ 0 h 1188"/>
                <a:gd name="T58" fmla="*/ 0 w 1314"/>
                <a:gd name="T59" fmla="*/ 0 h 1188"/>
                <a:gd name="T60" fmla="*/ 0 w 1314"/>
                <a:gd name="T61" fmla="*/ 0 h 1188"/>
                <a:gd name="T62" fmla="*/ 0 w 1314"/>
                <a:gd name="T63" fmla="*/ 0 h 1188"/>
                <a:gd name="T64" fmla="*/ 0 w 1314"/>
                <a:gd name="T65" fmla="*/ 0 h 1188"/>
                <a:gd name="T66" fmla="*/ 0 w 1314"/>
                <a:gd name="T67" fmla="*/ 0 h 1188"/>
                <a:gd name="T68" fmla="*/ 0 w 1314"/>
                <a:gd name="T69" fmla="*/ 0 h 1188"/>
                <a:gd name="T70" fmla="*/ 0 w 1314"/>
                <a:gd name="T71" fmla="*/ 0 h 1188"/>
                <a:gd name="T72" fmla="*/ 0 w 1314"/>
                <a:gd name="T73" fmla="*/ 0 h 1188"/>
                <a:gd name="T74" fmla="*/ 0 w 1314"/>
                <a:gd name="T75" fmla="*/ 0 h 1188"/>
                <a:gd name="T76" fmla="*/ 0 w 1314"/>
                <a:gd name="T77" fmla="*/ 0 h 11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14" h="1188">
                  <a:moveTo>
                    <a:pt x="44" y="20"/>
                  </a:moveTo>
                  <a:lnTo>
                    <a:pt x="41" y="59"/>
                  </a:lnTo>
                  <a:lnTo>
                    <a:pt x="26" y="44"/>
                  </a:lnTo>
                  <a:lnTo>
                    <a:pt x="8" y="129"/>
                  </a:lnTo>
                  <a:lnTo>
                    <a:pt x="0" y="228"/>
                  </a:lnTo>
                  <a:lnTo>
                    <a:pt x="35" y="329"/>
                  </a:lnTo>
                  <a:lnTo>
                    <a:pt x="116" y="353"/>
                  </a:lnTo>
                  <a:lnTo>
                    <a:pt x="107" y="329"/>
                  </a:lnTo>
                  <a:lnTo>
                    <a:pt x="151" y="364"/>
                  </a:lnTo>
                  <a:lnTo>
                    <a:pt x="189" y="403"/>
                  </a:lnTo>
                  <a:lnTo>
                    <a:pt x="273" y="443"/>
                  </a:lnTo>
                  <a:lnTo>
                    <a:pt x="376" y="452"/>
                  </a:lnTo>
                  <a:lnTo>
                    <a:pt x="501" y="458"/>
                  </a:lnTo>
                  <a:lnTo>
                    <a:pt x="553" y="452"/>
                  </a:lnTo>
                  <a:lnTo>
                    <a:pt x="507" y="432"/>
                  </a:lnTo>
                  <a:lnTo>
                    <a:pt x="487" y="380"/>
                  </a:lnTo>
                  <a:lnTo>
                    <a:pt x="524" y="423"/>
                  </a:lnTo>
                  <a:lnTo>
                    <a:pt x="571" y="449"/>
                  </a:lnTo>
                  <a:lnTo>
                    <a:pt x="614" y="473"/>
                  </a:lnTo>
                  <a:lnTo>
                    <a:pt x="658" y="467"/>
                  </a:lnTo>
                  <a:lnTo>
                    <a:pt x="629" y="446"/>
                  </a:lnTo>
                  <a:lnTo>
                    <a:pt x="600" y="421"/>
                  </a:lnTo>
                  <a:lnTo>
                    <a:pt x="647" y="438"/>
                  </a:lnTo>
                  <a:lnTo>
                    <a:pt x="692" y="473"/>
                  </a:lnTo>
                  <a:lnTo>
                    <a:pt x="844" y="490"/>
                  </a:lnTo>
                  <a:lnTo>
                    <a:pt x="994" y="514"/>
                  </a:lnTo>
                  <a:lnTo>
                    <a:pt x="1039" y="525"/>
                  </a:lnTo>
                  <a:lnTo>
                    <a:pt x="1001" y="747"/>
                  </a:lnTo>
                  <a:lnTo>
                    <a:pt x="1030" y="954"/>
                  </a:lnTo>
                  <a:lnTo>
                    <a:pt x="1033" y="1156"/>
                  </a:lnTo>
                  <a:lnTo>
                    <a:pt x="1129" y="1176"/>
                  </a:lnTo>
                  <a:lnTo>
                    <a:pt x="1213" y="1188"/>
                  </a:lnTo>
                  <a:lnTo>
                    <a:pt x="1314" y="1185"/>
                  </a:lnTo>
                  <a:lnTo>
                    <a:pt x="1309" y="896"/>
                  </a:lnTo>
                  <a:lnTo>
                    <a:pt x="1309" y="654"/>
                  </a:lnTo>
                  <a:lnTo>
                    <a:pt x="1294" y="520"/>
                  </a:lnTo>
                  <a:lnTo>
                    <a:pt x="1307" y="435"/>
                  </a:lnTo>
                  <a:lnTo>
                    <a:pt x="1298" y="342"/>
                  </a:lnTo>
                  <a:lnTo>
                    <a:pt x="1281" y="281"/>
                  </a:lnTo>
                  <a:lnTo>
                    <a:pt x="1208" y="234"/>
                  </a:lnTo>
                  <a:lnTo>
                    <a:pt x="1118" y="193"/>
                  </a:lnTo>
                  <a:lnTo>
                    <a:pt x="943" y="135"/>
                  </a:lnTo>
                  <a:lnTo>
                    <a:pt x="800" y="94"/>
                  </a:lnTo>
                  <a:lnTo>
                    <a:pt x="722" y="88"/>
                  </a:lnTo>
                  <a:lnTo>
                    <a:pt x="689" y="135"/>
                  </a:lnTo>
                  <a:lnTo>
                    <a:pt x="591" y="184"/>
                  </a:lnTo>
                  <a:lnTo>
                    <a:pt x="643" y="141"/>
                  </a:lnTo>
                  <a:lnTo>
                    <a:pt x="684" y="118"/>
                  </a:lnTo>
                  <a:lnTo>
                    <a:pt x="698" y="85"/>
                  </a:lnTo>
                  <a:lnTo>
                    <a:pt x="692" y="70"/>
                  </a:lnTo>
                  <a:lnTo>
                    <a:pt x="664" y="70"/>
                  </a:lnTo>
                  <a:lnTo>
                    <a:pt x="647" y="88"/>
                  </a:lnTo>
                  <a:lnTo>
                    <a:pt x="629" y="105"/>
                  </a:lnTo>
                  <a:lnTo>
                    <a:pt x="585" y="123"/>
                  </a:lnTo>
                  <a:lnTo>
                    <a:pt x="626" y="88"/>
                  </a:lnTo>
                  <a:lnTo>
                    <a:pt x="643" y="61"/>
                  </a:lnTo>
                  <a:lnTo>
                    <a:pt x="631" y="44"/>
                  </a:lnTo>
                  <a:lnTo>
                    <a:pt x="597" y="33"/>
                  </a:lnTo>
                  <a:lnTo>
                    <a:pt x="551" y="74"/>
                  </a:lnTo>
                  <a:lnTo>
                    <a:pt x="507" y="100"/>
                  </a:lnTo>
                  <a:lnTo>
                    <a:pt x="559" y="41"/>
                  </a:lnTo>
                  <a:lnTo>
                    <a:pt x="576" y="18"/>
                  </a:lnTo>
                  <a:lnTo>
                    <a:pt x="576" y="0"/>
                  </a:lnTo>
                  <a:lnTo>
                    <a:pt x="533" y="6"/>
                  </a:lnTo>
                  <a:lnTo>
                    <a:pt x="493" y="36"/>
                  </a:lnTo>
                  <a:lnTo>
                    <a:pt x="466" y="56"/>
                  </a:lnTo>
                  <a:lnTo>
                    <a:pt x="341" y="67"/>
                  </a:lnTo>
                  <a:lnTo>
                    <a:pt x="344" y="36"/>
                  </a:lnTo>
                  <a:lnTo>
                    <a:pt x="308" y="23"/>
                  </a:lnTo>
                  <a:lnTo>
                    <a:pt x="308" y="64"/>
                  </a:lnTo>
                  <a:lnTo>
                    <a:pt x="270" y="74"/>
                  </a:lnTo>
                  <a:lnTo>
                    <a:pt x="189" y="85"/>
                  </a:lnTo>
                  <a:lnTo>
                    <a:pt x="195" y="41"/>
                  </a:lnTo>
                  <a:lnTo>
                    <a:pt x="165" y="41"/>
                  </a:lnTo>
                  <a:lnTo>
                    <a:pt x="162" y="85"/>
                  </a:lnTo>
                  <a:lnTo>
                    <a:pt x="116" y="82"/>
                  </a:lnTo>
                  <a:lnTo>
                    <a:pt x="66" y="70"/>
                  </a:lnTo>
                  <a:lnTo>
                    <a:pt x="64" y="36"/>
                  </a:lnTo>
                  <a:lnTo>
                    <a:pt x="44"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0" name="Freeform 105"/>
            <p:cNvSpPr>
              <a:spLocks/>
            </p:cNvSpPr>
            <p:nvPr/>
          </p:nvSpPr>
          <p:spPr bwMode="auto">
            <a:xfrm flipH="1">
              <a:off x="3938" y="2827"/>
              <a:ext cx="65" cy="10"/>
            </a:xfrm>
            <a:custGeom>
              <a:avLst/>
              <a:gdLst>
                <a:gd name="T0" fmla="*/ 0 w 179"/>
                <a:gd name="T1" fmla="*/ 0 h 30"/>
                <a:gd name="T2" fmla="*/ 0 w 179"/>
                <a:gd name="T3" fmla="*/ 0 h 30"/>
                <a:gd name="T4" fmla="*/ 0 w 179"/>
                <a:gd name="T5" fmla="*/ 0 h 30"/>
                <a:gd name="T6" fmla="*/ 0 w 179"/>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 h="30">
                  <a:moveTo>
                    <a:pt x="0" y="0"/>
                  </a:moveTo>
                  <a:lnTo>
                    <a:pt x="84" y="30"/>
                  </a:lnTo>
                  <a:lnTo>
                    <a:pt x="179"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1" name="Freeform 106"/>
            <p:cNvSpPr>
              <a:spLocks/>
            </p:cNvSpPr>
            <p:nvPr/>
          </p:nvSpPr>
          <p:spPr bwMode="auto">
            <a:xfrm flipH="1">
              <a:off x="4028" y="2808"/>
              <a:ext cx="37" cy="14"/>
            </a:xfrm>
            <a:custGeom>
              <a:avLst/>
              <a:gdLst>
                <a:gd name="T0" fmla="*/ 0 w 109"/>
                <a:gd name="T1" fmla="*/ 0 h 36"/>
                <a:gd name="T2" fmla="*/ 0 w 109"/>
                <a:gd name="T3" fmla="*/ 0 h 36"/>
                <a:gd name="T4" fmla="*/ 0 w 109"/>
                <a:gd name="T5" fmla="*/ 0 h 36"/>
                <a:gd name="T6" fmla="*/ 0 w 109"/>
                <a:gd name="T7" fmla="*/ 0 h 36"/>
                <a:gd name="T8" fmla="*/ 0 w 10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36">
                  <a:moveTo>
                    <a:pt x="0" y="0"/>
                  </a:moveTo>
                  <a:lnTo>
                    <a:pt x="29" y="23"/>
                  </a:lnTo>
                  <a:lnTo>
                    <a:pt x="109" y="34"/>
                  </a:lnTo>
                  <a:lnTo>
                    <a:pt x="27" y="3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2" name="Freeform 107"/>
            <p:cNvSpPr>
              <a:spLocks/>
            </p:cNvSpPr>
            <p:nvPr/>
          </p:nvSpPr>
          <p:spPr bwMode="auto">
            <a:xfrm flipH="1">
              <a:off x="3843" y="2798"/>
              <a:ext cx="60" cy="31"/>
            </a:xfrm>
            <a:custGeom>
              <a:avLst/>
              <a:gdLst>
                <a:gd name="T0" fmla="*/ 0 w 167"/>
                <a:gd name="T1" fmla="*/ 0 h 91"/>
                <a:gd name="T2" fmla="*/ 0 w 167"/>
                <a:gd name="T3" fmla="*/ 0 h 91"/>
                <a:gd name="T4" fmla="*/ 0 w 167"/>
                <a:gd name="T5" fmla="*/ 0 h 91"/>
                <a:gd name="T6" fmla="*/ 0 w 167"/>
                <a:gd name="T7" fmla="*/ 0 h 91"/>
                <a:gd name="T8" fmla="*/ 0 w 167"/>
                <a:gd name="T9" fmla="*/ 0 h 91"/>
                <a:gd name="T10" fmla="*/ 0 w 167"/>
                <a:gd name="T11" fmla="*/ 0 h 91"/>
                <a:gd name="T12" fmla="*/ 0 w 167"/>
                <a:gd name="T13" fmla="*/ 0 h 91"/>
                <a:gd name="T14" fmla="*/ 0 w 167"/>
                <a:gd name="T15" fmla="*/ 0 h 91"/>
                <a:gd name="T16" fmla="*/ 0 w 167"/>
                <a:gd name="T17" fmla="*/ 0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7" h="91">
                  <a:moveTo>
                    <a:pt x="0" y="0"/>
                  </a:moveTo>
                  <a:lnTo>
                    <a:pt x="75" y="8"/>
                  </a:lnTo>
                  <a:lnTo>
                    <a:pt x="90" y="20"/>
                  </a:lnTo>
                  <a:lnTo>
                    <a:pt x="90" y="48"/>
                  </a:lnTo>
                  <a:lnTo>
                    <a:pt x="95" y="79"/>
                  </a:lnTo>
                  <a:lnTo>
                    <a:pt x="167" y="91"/>
                  </a:lnTo>
                  <a:lnTo>
                    <a:pt x="81" y="88"/>
                  </a:lnTo>
                  <a:lnTo>
                    <a:pt x="66" y="3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3" name="Freeform 108"/>
            <p:cNvSpPr>
              <a:spLocks/>
            </p:cNvSpPr>
            <p:nvPr/>
          </p:nvSpPr>
          <p:spPr bwMode="auto">
            <a:xfrm flipH="1">
              <a:off x="3648" y="2871"/>
              <a:ext cx="195" cy="48"/>
            </a:xfrm>
            <a:custGeom>
              <a:avLst/>
              <a:gdLst>
                <a:gd name="T0" fmla="*/ 0 w 544"/>
                <a:gd name="T1" fmla="*/ 0 h 136"/>
                <a:gd name="T2" fmla="*/ 0 w 544"/>
                <a:gd name="T3" fmla="*/ 0 h 136"/>
                <a:gd name="T4" fmla="*/ 0 w 544"/>
                <a:gd name="T5" fmla="*/ 0 h 136"/>
                <a:gd name="T6" fmla="*/ 0 w 544"/>
                <a:gd name="T7" fmla="*/ 0 h 136"/>
                <a:gd name="T8" fmla="*/ 0 w 544"/>
                <a:gd name="T9" fmla="*/ 0 h 136"/>
                <a:gd name="T10" fmla="*/ 0 w 544"/>
                <a:gd name="T11" fmla="*/ 0 h 136"/>
                <a:gd name="T12" fmla="*/ 0 w 544"/>
                <a:gd name="T13" fmla="*/ 0 h 136"/>
                <a:gd name="T14" fmla="*/ 0 w 544"/>
                <a:gd name="T15" fmla="*/ 0 h 136"/>
                <a:gd name="T16" fmla="*/ 0 w 544"/>
                <a:gd name="T17" fmla="*/ 0 h 136"/>
                <a:gd name="T18" fmla="*/ 0 w 544"/>
                <a:gd name="T19" fmla="*/ 0 h 136"/>
                <a:gd name="T20" fmla="*/ 0 w 544"/>
                <a:gd name="T21" fmla="*/ 0 h 136"/>
                <a:gd name="T22" fmla="*/ 0 w 544"/>
                <a:gd name="T23" fmla="*/ 0 h 136"/>
                <a:gd name="T24" fmla="*/ 0 w 544"/>
                <a:gd name="T25" fmla="*/ 0 h 136"/>
                <a:gd name="T26" fmla="*/ 0 w 544"/>
                <a:gd name="T27" fmla="*/ 0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4" h="136">
                  <a:moveTo>
                    <a:pt x="0" y="0"/>
                  </a:moveTo>
                  <a:lnTo>
                    <a:pt x="138" y="7"/>
                  </a:lnTo>
                  <a:lnTo>
                    <a:pt x="280" y="40"/>
                  </a:lnTo>
                  <a:lnTo>
                    <a:pt x="385" y="46"/>
                  </a:lnTo>
                  <a:lnTo>
                    <a:pt x="470" y="64"/>
                  </a:lnTo>
                  <a:lnTo>
                    <a:pt x="503" y="110"/>
                  </a:lnTo>
                  <a:lnTo>
                    <a:pt x="544" y="136"/>
                  </a:lnTo>
                  <a:lnTo>
                    <a:pt x="503" y="127"/>
                  </a:lnTo>
                  <a:lnTo>
                    <a:pt x="465" y="76"/>
                  </a:lnTo>
                  <a:lnTo>
                    <a:pt x="350" y="53"/>
                  </a:lnTo>
                  <a:lnTo>
                    <a:pt x="280" y="53"/>
                  </a:lnTo>
                  <a:lnTo>
                    <a:pt x="225" y="40"/>
                  </a:lnTo>
                  <a:lnTo>
                    <a:pt x="131" y="1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4" name="Freeform 109"/>
            <p:cNvSpPr>
              <a:spLocks/>
            </p:cNvSpPr>
            <p:nvPr/>
          </p:nvSpPr>
          <p:spPr bwMode="auto">
            <a:xfrm flipH="1">
              <a:off x="3868" y="2235"/>
              <a:ext cx="170" cy="179"/>
            </a:xfrm>
            <a:custGeom>
              <a:avLst/>
              <a:gdLst>
                <a:gd name="T0" fmla="*/ 0 w 472"/>
                <a:gd name="T1" fmla="*/ 0 h 520"/>
                <a:gd name="T2" fmla="*/ 0 w 472"/>
                <a:gd name="T3" fmla="*/ 0 h 520"/>
                <a:gd name="T4" fmla="*/ 0 w 472"/>
                <a:gd name="T5" fmla="*/ 0 h 520"/>
                <a:gd name="T6" fmla="*/ 0 w 472"/>
                <a:gd name="T7" fmla="*/ 0 h 520"/>
                <a:gd name="T8" fmla="*/ 0 w 472"/>
                <a:gd name="T9" fmla="*/ 0 h 520"/>
                <a:gd name="T10" fmla="*/ 0 w 472"/>
                <a:gd name="T11" fmla="*/ 0 h 520"/>
                <a:gd name="T12" fmla="*/ 0 w 472"/>
                <a:gd name="T13" fmla="*/ 0 h 520"/>
                <a:gd name="T14" fmla="*/ 0 w 472"/>
                <a:gd name="T15" fmla="*/ 0 h 520"/>
                <a:gd name="T16" fmla="*/ 0 w 472"/>
                <a:gd name="T17" fmla="*/ 0 h 520"/>
                <a:gd name="T18" fmla="*/ 0 w 472"/>
                <a:gd name="T19" fmla="*/ 0 h 520"/>
                <a:gd name="T20" fmla="*/ 0 w 472"/>
                <a:gd name="T21" fmla="*/ 0 h 520"/>
                <a:gd name="T22" fmla="*/ 0 w 472"/>
                <a:gd name="T23" fmla="*/ 0 h 520"/>
                <a:gd name="T24" fmla="*/ 0 w 472"/>
                <a:gd name="T25" fmla="*/ 0 h 520"/>
                <a:gd name="T26" fmla="*/ 0 w 472"/>
                <a:gd name="T27" fmla="*/ 0 h 520"/>
                <a:gd name="T28" fmla="*/ 0 w 472"/>
                <a:gd name="T29" fmla="*/ 0 h 520"/>
                <a:gd name="T30" fmla="*/ 0 w 472"/>
                <a:gd name="T31" fmla="*/ 0 h 520"/>
                <a:gd name="T32" fmla="*/ 0 w 472"/>
                <a:gd name="T33" fmla="*/ 0 h 520"/>
                <a:gd name="T34" fmla="*/ 0 w 472"/>
                <a:gd name="T35" fmla="*/ 0 h 520"/>
                <a:gd name="T36" fmla="*/ 0 w 472"/>
                <a:gd name="T37" fmla="*/ 0 h 520"/>
                <a:gd name="T38" fmla="*/ 0 w 472"/>
                <a:gd name="T39" fmla="*/ 0 h 520"/>
                <a:gd name="T40" fmla="*/ 0 w 472"/>
                <a:gd name="T41" fmla="*/ 0 h 520"/>
                <a:gd name="T42" fmla="*/ 0 w 472"/>
                <a:gd name="T43" fmla="*/ 0 h 520"/>
                <a:gd name="T44" fmla="*/ 0 w 472"/>
                <a:gd name="T45" fmla="*/ 0 h 520"/>
                <a:gd name="T46" fmla="*/ 0 w 472"/>
                <a:gd name="T47" fmla="*/ 0 h 520"/>
                <a:gd name="T48" fmla="*/ 0 w 472"/>
                <a:gd name="T49" fmla="*/ 0 h 520"/>
                <a:gd name="T50" fmla="*/ 0 w 472"/>
                <a:gd name="T51" fmla="*/ 0 h 520"/>
                <a:gd name="T52" fmla="*/ 0 w 472"/>
                <a:gd name="T53" fmla="*/ 0 h 520"/>
                <a:gd name="T54" fmla="*/ 0 w 472"/>
                <a:gd name="T55" fmla="*/ 0 h 520"/>
                <a:gd name="T56" fmla="*/ 0 w 472"/>
                <a:gd name="T57" fmla="*/ 0 h 520"/>
                <a:gd name="T58" fmla="*/ 0 w 472"/>
                <a:gd name="T59" fmla="*/ 0 h 520"/>
                <a:gd name="T60" fmla="*/ 0 w 472"/>
                <a:gd name="T61" fmla="*/ 0 h 520"/>
                <a:gd name="T62" fmla="*/ 0 w 472"/>
                <a:gd name="T63" fmla="*/ 0 h 520"/>
                <a:gd name="T64" fmla="*/ 0 w 472"/>
                <a:gd name="T65" fmla="*/ 0 h 520"/>
                <a:gd name="T66" fmla="*/ 0 w 472"/>
                <a:gd name="T67" fmla="*/ 0 h 520"/>
                <a:gd name="T68" fmla="*/ 0 w 472"/>
                <a:gd name="T69" fmla="*/ 0 h 520"/>
                <a:gd name="T70" fmla="*/ 0 w 472"/>
                <a:gd name="T71" fmla="*/ 0 h 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2" h="520">
                  <a:moveTo>
                    <a:pt x="318" y="17"/>
                  </a:moveTo>
                  <a:lnTo>
                    <a:pt x="359" y="47"/>
                  </a:lnTo>
                  <a:lnTo>
                    <a:pt x="381" y="84"/>
                  </a:lnTo>
                  <a:lnTo>
                    <a:pt x="402" y="124"/>
                  </a:lnTo>
                  <a:lnTo>
                    <a:pt x="414" y="144"/>
                  </a:lnTo>
                  <a:lnTo>
                    <a:pt x="414" y="167"/>
                  </a:lnTo>
                  <a:lnTo>
                    <a:pt x="404" y="193"/>
                  </a:lnTo>
                  <a:lnTo>
                    <a:pt x="424" y="214"/>
                  </a:lnTo>
                  <a:lnTo>
                    <a:pt x="456" y="270"/>
                  </a:lnTo>
                  <a:lnTo>
                    <a:pt x="472" y="300"/>
                  </a:lnTo>
                  <a:lnTo>
                    <a:pt x="472" y="310"/>
                  </a:lnTo>
                  <a:lnTo>
                    <a:pt x="469" y="320"/>
                  </a:lnTo>
                  <a:lnTo>
                    <a:pt x="455" y="323"/>
                  </a:lnTo>
                  <a:lnTo>
                    <a:pt x="434" y="324"/>
                  </a:lnTo>
                  <a:lnTo>
                    <a:pt x="423" y="328"/>
                  </a:lnTo>
                  <a:lnTo>
                    <a:pt x="424" y="351"/>
                  </a:lnTo>
                  <a:lnTo>
                    <a:pt x="430" y="377"/>
                  </a:lnTo>
                  <a:lnTo>
                    <a:pt x="418" y="392"/>
                  </a:lnTo>
                  <a:lnTo>
                    <a:pt x="422" y="411"/>
                  </a:lnTo>
                  <a:lnTo>
                    <a:pt x="412" y="424"/>
                  </a:lnTo>
                  <a:lnTo>
                    <a:pt x="403" y="458"/>
                  </a:lnTo>
                  <a:lnTo>
                    <a:pt x="388" y="469"/>
                  </a:lnTo>
                  <a:lnTo>
                    <a:pt x="366" y="469"/>
                  </a:lnTo>
                  <a:lnTo>
                    <a:pt x="335" y="463"/>
                  </a:lnTo>
                  <a:lnTo>
                    <a:pt x="302" y="458"/>
                  </a:lnTo>
                  <a:lnTo>
                    <a:pt x="305" y="520"/>
                  </a:lnTo>
                  <a:lnTo>
                    <a:pt x="54" y="438"/>
                  </a:lnTo>
                  <a:lnTo>
                    <a:pt x="74" y="390"/>
                  </a:lnTo>
                  <a:lnTo>
                    <a:pt x="69" y="353"/>
                  </a:lnTo>
                  <a:lnTo>
                    <a:pt x="0" y="283"/>
                  </a:lnTo>
                  <a:lnTo>
                    <a:pt x="0" y="99"/>
                  </a:lnTo>
                  <a:lnTo>
                    <a:pt x="46" y="49"/>
                  </a:lnTo>
                  <a:lnTo>
                    <a:pt x="105" y="22"/>
                  </a:lnTo>
                  <a:lnTo>
                    <a:pt x="166" y="0"/>
                  </a:lnTo>
                  <a:lnTo>
                    <a:pt x="246" y="11"/>
                  </a:lnTo>
                  <a:lnTo>
                    <a:pt x="318" y="1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5425" name="Freeform 110"/>
            <p:cNvSpPr>
              <a:spLocks/>
            </p:cNvSpPr>
            <p:nvPr/>
          </p:nvSpPr>
          <p:spPr bwMode="auto">
            <a:xfrm flipH="1">
              <a:off x="3878" y="2342"/>
              <a:ext cx="10" cy="2"/>
            </a:xfrm>
            <a:custGeom>
              <a:avLst/>
              <a:gdLst>
                <a:gd name="T0" fmla="*/ 0 w 26"/>
                <a:gd name="T1" fmla="*/ 0 h 5"/>
                <a:gd name="T2" fmla="*/ 0 w 26"/>
                <a:gd name="T3" fmla="*/ 0 h 5"/>
                <a:gd name="T4" fmla="*/ 0 w 26"/>
                <a:gd name="T5" fmla="*/ 0 h 5"/>
                <a:gd name="T6" fmla="*/ 0 w 26"/>
                <a:gd name="T7" fmla="*/ 0 h 5"/>
                <a:gd name="T8" fmla="*/ 0 w 26"/>
                <a:gd name="T9" fmla="*/ 0 h 5"/>
                <a:gd name="T10" fmla="*/ 0 w 26"/>
                <a:gd name="T11" fmla="*/ 0 h 5"/>
                <a:gd name="T12" fmla="*/ 0 w 2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5">
                  <a:moveTo>
                    <a:pt x="26" y="2"/>
                  </a:moveTo>
                  <a:lnTo>
                    <a:pt x="20" y="5"/>
                  </a:lnTo>
                  <a:lnTo>
                    <a:pt x="7" y="4"/>
                  </a:lnTo>
                  <a:lnTo>
                    <a:pt x="2" y="5"/>
                  </a:lnTo>
                  <a:lnTo>
                    <a:pt x="0" y="1"/>
                  </a:lnTo>
                  <a:lnTo>
                    <a:pt x="8" y="0"/>
                  </a:lnTo>
                  <a:lnTo>
                    <a:pt x="2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6" name="Freeform 111"/>
            <p:cNvSpPr>
              <a:spLocks/>
            </p:cNvSpPr>
            <p:nvPr/>
          </p:nvSpPr>
          <p:spPr bwMode="auto">
            <a:xfrm flipH="1">
              <a:off x="3888" y="2334"/>
              <a:ext cx="2" cy="8"/>
            </a:xfrm>
            <a:custGeom>
              <a:avLst/>
              <a:gdLst>
                <a:gd name="T0" fmla="*/ 0 w 10"/>
                <a:gd name="T1" fmla="*/ 0 h 19"/>
                <a:gd name="T2" fmla="*/ 0 w 10"/>
                <a:gd name="T3" fmla="*/ 0 h 19"/>
                <a:gd name="T4" fmla="*/ 0 w 10"/>
                <a:gd name="T5" fmla="*/ 0 h 19"/>
                <a:gd name="T6" fmla="*/ 0 w 10"/>
                <a:gd name="T7" fmla="*/ 0 h 19"/>
                <a:gd name="T8" fmla="*/ 0 w 10"/>
                <a:gd name="T9" fmla="*/ 0 h 19"/>
                <a:gd name="T10" fmla="*/ 0 w 10"/>
                <a:gd name="T11" fmla="*/ 0 h 19"/>
                <a:gd name="T12" fmla="*/ 0 w 10"/>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9">
                  <a:moveTo>
                    <a:pt x="10" y="0"/>
                  </a:moveTo>
                  <a:lnTo>
                    <a:pt x="3" y="5"/>
                  </a:lnTo>
                  <a:lnTo>
                    <a:pt x="3" y="10"/>
                  </a:lnTo>
                  <a:lnTo>
                    <a:pt x="2" y="19"/>
                  </a:lnTo>
                  <a:lnTo>
                    <a:pt x="0" y="7"/>
                  </a:lnTo>
                  <a:lnTo>
                    <a:pt x="0" y="1"/>
                  </a:lnTo>
                  <a:lnTo>
                    <a:pt x="1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7" name="Freeform 112"/>
            <p:cNvSpPr>
              <a:spLocks/>
            </p:cNvSpPr>
            <p:nvPr/>
          </p:nvSpPr>
          <p:spPr bwMode="auto">
            <a:xfrm flipH="1">
              <a:off x="3893" y="2312"/>
              <a:ext cx="5" cy="15"/>
            </a:xfrm>
            <a:custGeom>
              <a:avLst/>
              <a:gdLst>
                <a:gd name="T0" fmla="*/ 0 w 11"/>
                <a:gd name="T1" fmla="*/ 0 h 38"/>
                <a:gd name="T2" fmla="*/ 0 w 11"/>
                <a:gd name="T3" fmla="*/ 0 h 38"/>
                <a:gd name="T4" fmla="*/ 0 w 11"/>
                <a:gd name="T5" fmla="*/ 0 h 38"/>
                <a:gd name="T6" fmla="*/ 0 w 11"/>
                <a:gd name="T7" fmla="*/ 0 h 38"/>
                <a:gd name="T8" fmla="*/ 0 w 1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38">
                  <a:moveTo>
                    <a:pt x="0" y="0"/>
                  </a:moveTo>
                  <a:lnTo>
                    <a:pt x="8" y="22"/>
                  </a:lnTo>
                  <a:lnTo>
                    <a:pt x="11" y="38"/>
                  </a:lnTo>
                  <a:lnTo>
                    <a:pt x="5" y="2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8" name="Freeform 113"/>
            <p:cNvSpPr>
              <a:spLocks/>
            </p:cNvSpPr>
            <p:nvPr/>
          </p:nvSpPr>
          <p:spPr bwMode="auto">
            <a:xfrm flipH="1">
              <a:off x="3898" y="2300"/>
              <a:ext cx="17" cy="10"/>
            </a:xfrm>
            <a:custGeom>
              <a:avLst/>
              <a:gdLst>
                <a:gd name="T0" fmla="*/ 0 w 50"/>
                <a:gd name="T1" fmla="*/ 0 h 32"/>
                <a:gd name="T2" fmla="*/ 0 w 50"/>
                <a:gd name="T3" fmla="*/ 0 h 32"/>
                <a:gd name="T4" fmla="*/ 0 w 50"/>
                <a:gd name="T5" fmla="*/ 0 h 32"/>
                <a:gd name="T6" fmla="*/ 0 w 50"/>
                <a:gd name="T7" fmla="*/ 0 h 32"/>
                <a:gd name="T8" fmla="*/ 0 w 50"/>
                <a:gd name="T9" fmla="*/ 0 h 32"/>
                <a:gd name="T10" fmla="*/ 0 w 50"/>
                <a:gd name="T11" fmla="*/ 0 h 32"/>
                <a:gd name="T12" fmla="*/ 0 w 50"/>
                <a:gd name="T13" fmla="*/ 0 h 32"/>
                <a:gd name="T14" fmla="*/ 0 w 50"/>
                <a:gd name="T15" fmla="*/ 0 h 32"/>
                <a:gd name="T16" fmla="*/ 0 w 50"/>
                <a:gd name="T17" fmla="*/ 0 h 32"/>
                <a:gd name="T18" fmla="*/ 0 w 50"/>
                <a:gd name="T19" fmla="*/ 0 h 32"/>
                <a:gd name="T20" fmla="*/ 0 w 50"/>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 h="32">
                  <a:moveTo>
                    <a:pt x="50" y="0"/>
                  </a:moveTo>
                  <a:lnTo>
                    <a:pt x="39" y="18"/>
                  </a:lnTo>
                  <a:lnTo>
                    <a:pt x="41" y="23"/>
                  </a:lnTo>
                  <a:lnTo>
                    <a:pt x="41" y="26"/>
                  </a:lnTo>
                  <a:lnTo>
                    <a:pt x="44" y="32"/>
                  </a:lnTo>
                  <a:lnTo>
                    <a:pt x="37" y="22"/>
                  </a:lnTo>
                  <a:lnTo>
                    <a:pt x="28" y="22"/>
                  </a:lnTo>
                  <a:lnTo>
                    <a:pt x="17" y="18"/>
                  </a:lnTo>
                  <a:lnTo>
                    <a:pt x="0" y="17"/>
                  </a:lnTo>
                  <a:lnTo>
                    <a:pt x="17" y="6"/>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9" name="Freeform 114"/>
            <p:cNvSpPr>
              <a:spLocks/>
            </p:cNvSpPr>
            <p:nvPr/>
          </p:nvSpPr>
          <p:spPr bwMode="auto">
            <a:xfrm flipH="1">
              <a:off x="3893" y="2283"/>
              <a:ext cx="30" cy="10"/>
            </a:xfrm>
            <a:custGeom>
              <a:avLst/>
              <a:gdLst>
                <a:gd name="T0" fmla="*/ 0 w 86"/>
                <a:gd name="T1" fmla="*/ 0 h 31"/>
                <a:gd name="T2" fmla="*/ 0 w 86"/>
                <a:gd name="T3" fmla="*/ 0 h 31"/>
                <a:gd name="T4" fmla="*/ 0 w 86"/>
                <a:gd name="T5" fmla="*/ 0 h 31"/>
                <a:gd name="T6" fmla="*/ 0 w 86"/>
                <a:gd name="T7" fmla="*/ 0 h 31"/>
                <a:gd name="T8" fmla="*/ 0 w 86"/>
                <a:gd name="T9" fmla="*/ 0 h 31"/>
                <a:gd name="T10" fmla="*/ 0 w 86"/>
                <a:gd name="T11" fmla="*/ 0 h 31"/>
                <a:gd name="T12" fmla="*/ 0 w 86"/>
                <a:gd name="T13" fmla="*/ 0 h 31"/>
                <a:gd name="T14" fmla="*/ 0 w 86"/>
                <a:gd name="T15" fmla="*/ 0 h 31"/>
                <a:gd name="T16" fmla="*/ 0 w 86"/>
                <a:gd name="T17" fmla="*/ 0 h 31"/>
                <a:gd name="T18" fmla="*/ 0 w 86"/>
                <a:gd name="T19" fmla="*/ 0 h 31"/>
                <a:gd name="T20" fmla="*/ 0 w 86"/>
                <a:gd name="T21" fmla="*/ 0 h 31"/>
                <a:gd name="T22" fmla="*/ 0 w 86"/>
                <a:gd name="T23" fmla="*/ 0 h 31"/>
                <a:gd name="T24" fmla="*/ 0 w 86"/>
                <a:gd name="T25" fmla="*/ 0 h 31"/>
                <a:gd name="T26" fmla="*/ 0 w 86"/>
                <a:gd name="T27" fmla="*/ 0 h 31"/>
                <a:gd name="T28" fmla="*/ 0 w 8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6" h="31">
                  <a:moveTo>
                    <a:pt x="86" y="15"/>
                  </a:moveTo>
                  <a:lnTo>
                    <a:pt x="82" y="27"/>
                  </a:lnTo>
                  <a:lnTo>
                    <a:pt x="73" y="31"/>
                  </a:lnTo>
                  <a:lnTo>
                    <a:pt x="59" y="22"/>
                  </a:lnTo>
                  <a:lnTo>
                    <a:pt x="42" y="15"/>
                  </a:lnTo>
                  <a:lnTo>
                    <a:pt x="14" y="15"/>
                  </a:lnTo>
                  <a:lnTo>
                    <a:pt x="0" y="16"/>
                  </a:lnTo>
                  <a:lnTo>
                    <a:pt x="22" y="8"/>
                  </a:lnTo>
                  <a:lnTo>
                    <a:pt x="37" y="4"/>
                  </a:lnTo>
                  <a:lnTo>
                    <a:pt x="35" y="0"/>
                  </a:lnTo>
                  <a:lnTo>
                    <a:pt x="50" y="6"/>
                  </a:lnTo>
                  <a:lnTo>
                    <a:pt x="48" y="2"/>
                  </a:lnTo>
                  <a:lnTo>
                    <a:pt x="60" y="8"/>
                  </a:lnTo>
                  <a:lnTo>
                    <a:pt x="71" y="8"/>
                  </a:lnTo>
                  <a:lnTo>
                    <a:pt x="86"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0" name="Freeform 115"/>
            <p:cNvSpPr>
              <a:spLocks/>
            </p:cNvSpPr>
            <p:nvPr/>
          </p:nvSpPr>
          <p:spPr bwMode="auto">
            <a:xfrm flipH="1">
              <a:off x="3963" y="2298"/>
              <a:ext cx="17" cy="34"/>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w 49"/>
                <a:gd name="T21" fmla="*/ 0 h 101"/>
                <a:gd name="T22" fmla="*/ 0 w 49"/>
                <a:gd name="T23" fmla="*/ 0 h 101"/>
                <a:gd name="T24" fmla="*/ 0 w 49"/>
                <a:gd name="T25" fmla="*/ 0 h 101"/>
                <a:gd name="T26" fmla="*/ 0 w 49"/>
                <a:gd name="T27" fmla="*/ 0 h 101"/>
                <a:gd name="T28" fmla="*/ 0 w 49"/>
                <a:gd name="T29" fmla="*/ 0 h 101"/>
                <a:gd name="T30" fmla="*/ 0 w 49"/>
                <a:gd name="T31" fmla="*/ 0 h 101"/>
                <a:gd name="T32" fmla="*/ 0 w 49"/>
                <a:gd name="T33" fmla="*/ 0 h 101"/>
                <a:gd name="T34" fmla="*/ 0 w 49"/>
                <a:gd name="T35" fmla="*/ 0 h 101"/>
                <a:gd name="T36" fmla="*/ 0 w 49"/>
                <a:gd name="T37" fmla="*/ 0 h 101"/>
                <a:gd name="T38" fmla="*/ 0 w 49"/>
                <a:gd name="T39" fmla="*/ 0 h 101"/>
                <a:gd name="T40" fmla="*/ 0 w 49"/>
                <a:gd name="T41" fmla="*/ 0 h 101"/>
                <a:gd name="T42" fmla="*/ 0 w 49"/>
                <a:gd name="T43" fmla="*/ 0 h 101"/>
                <a:gd name="T44" fmla="*/ 0 w 49"/>
                <a:gd name="T45" fmla="*/ 0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 h="101">
                  <a:moveTo>
                    <a:pt x="49" y="19"/>
                  </a:moveTo>
                  <a:lnTo>
                    <a:pt x="34" y="7"/>
                  </a:lnTo>
                  <a:lnTo>
                    <a:pt x="16" y="10"/>
                  </a:lnTo>
                  <a:lnTo>
                    <a:pt x="7" y="27"/>
                  </a:lnTo>
                  <a:lnTo>
                    <a:pt x="5" y="50"/>
                  </a:lnTo>
                  <a:lnTo>
                    <a:pt x="7" y="68"/>
                  </a:lnTo>
                  <a:lnTo>
                    <a:pt x="13" y="82"/>
                  </a:lnTo>
                  <a:lnTo>
                    <a:pt x="21" y="59"/>
                  </a:lnTo>
                  <a:lnTo>
                    <a:pt x="30" y="47"/>
                  </a:lnTo>
                  <a:lnTo>
                    <a:pt x="46" y="38"/>
                  </a:lnTo>
                  <a:lnTo>
                    <a:pt x="33" y="56"/>
                  </a:lnTo>
                  <a:lnTo>
                    <a:pt x="19" y="72"/>
                  </a:lnTo>
                  <a:lnTo>
                    <a:pt x="18" y="86"/>
                  </a:lnTo>
                  <a:lnTo>
                    <a:pt x="24" y="99"/>
                  </a:lnTo>
                  <a:lnTo>
                    <a:pt x="32" y="101"/>
                  </a:lnTo>
                  <a:lnTo>
                    <a:pt x="12" y="96"/>
                  </a:lnTo>
                  <a:lnTo>
                    <a:pt x="1" y="75"/>
                  </a:lnTo>
                  <a:lnTo>
                    <a:pt x="0" y="47"/>
                  </a:lnTo>
                  <a:lnTo>
                    <a:pt x="1" y="22"/>
                  </a:lnTo>
                  <a:lnTo>
                    <a:pt x="13" y="5"/>
                  </a:lnTo>
                  <a:lnTo>
                    <a:pt x="28" y="0"/>
                  </a:lnTo>
                  <a:lnTo>
                    <a:pt x="42" y="3"/>
                  </a:lnTo>
                  <a:lnTo>
                    <a:pt x="49" y="1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1" name="Freeform 116"/>
            <p:cNvSpPr>
              <a:spLocks/>
            </p:cNvSpPr>
            <p:nvPr/>
          </p:nvSpPr>
          <p:spPr bwMode="auto">
            <a:xfrm flipH="1">
              <a:off x="3958" y="2293"/>
              <a:ext cx="27" cy="46"/>
            </a:xfrm>
            <a:custGeom>
              <a:avLst/>
              <a:gdLst>
                <a:gd name="T0" fmla="*/ 0 w 82"/>
                <a:gd name="T1" fmla="*/ 0 h 137"/>
                <a:gd name="T2" fmla="*/ 0 w 82"/>
                <a:gd name="T3" fmla="*/ 0 h 137"/>
                <a:gd name="T4" fmla="*/ 0 w 82"/>
                <a:gd name="T5" fmla="*/ 0 h 137"/>
                <a:gd name="T6" fmla="*/ 0 w 82"/>
                <a:gd name="T7" fmla="*/ 0 h 137"/>
                <a:gd name="T8" fmla="*/ 0 w 82"/>
                <a:gd name="T9" fmla="*/ 0 h 137"/>
                <a:gd name="T10" fmla="*/ 0 w 82"/>
                <a:gd name="T11" fmla="*/ 0 h 137"/>
                <a:gd name="T12" fmla="*/ 0 w 82"/>
                <a:gd name="T13" fmla="*/ 0 h 137"/>
                <a:gd name="T14" fmla="*/ 0 w 82"/>
                <a:gd name="T15" fmla="*/ 0 h 137"/>
                <a:gd name="T16" fmla="*/ 0 w 82"/>
                <a:gd name="T17" fmla="*/ 0 h 137"/>
                <a:gd name="T18" fmla="*/ 0 w 82"/>
                <a:gd name="T19" fmla="*/ 0 h 137"/>
                <a:gd name="T20" fmla="*/ 0 w 82"/>
                <a:gd name="T21" fmla="*/ 0 h 137"/>
                <a:gd name="T22" fmla="*/ 0 w 82"/>
                <a:gd name="T23" fmla="*/ 0 h 137"/>
                <a:gd name="T24" fmla="*/ 0 w 82"/>
                <a:gd name="T25" fmla="*/ 0 h 137"/>
                <a:gd name="T26" fmla="*/ 0 w 82"/>
                <a:gd name="T27" fmla="*/ 0 h 137"/>
                <a:gd name="T28" fmla="*/ 0 w 82"/>
                <a:gd name="T29" fmla="*/ 0 h 137"/>
                <a:gd name="T30" fmla="*/ 0 w 82"/>
                <a:gd name="T31" fmla="*/ 0 h 137"/>
                <a:gd name="T32" fmla="*/ 0 w 82"/>
                <a:gd name="T33" fmla="*/ 0 h 137"/>
                <a:gd name="T34" fmla="*/ 0 w 82"/>
                <a:gd name="T35" fmla="*/ 0 h 137"/>
                <a:gd name="T36" fmla="*/ 0 w 82"/>
                <a:gd name="T37" fmla="*/ 0 h 137"/>
                <a:gd name="T38" fmla="*/ 0 w 82"/>
                <a:gd name="T39" fmla="*/ 0 h 137"/>
                <a:gd name="T40" fmla="*/ 0 w 82"/>
                <a:gd name="T41" fmla="*/ 0 h 137"/>
                <a:gd name="T42" fmla="*/ 0 w 82"/>
                <a:gd name="T43" fmla="*/ 0 h 137"/>
                <a:gd name="T44" fmla="*/ 0 w 82"/>
                <a:gd name="T45" fmla="*/ 0 h 137"/>
                <a:gd name="T46" fmla="*/ 0 w 82"/>
                <a:gd name="T47" fmla="*/ 0 h 137"/>
                <a:gd name="T48" fmla="*/ 0 w 82"/>
                <a:gd name="T49" fmla="*/ 0 h 137"/>
                <a:gd name="T50" fmla="*/ 0 w 82"/>
                <a:gd name="T51" fmla="*/ 0 h 137"/>
                <a:gd name="T52" fmla="*/ 0 w 82"/>
                <a:gd name="T53" fmla="*/ 0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2" h="137">
                  <a:moveTo>
                    <a:pt x="82" y="33"/>
                  </a:moveTo>
                  <a:lnTo>
                    <a:pt x="68" y="11"/>
                  </a:lnTo>
                  <a:lnTo>
                    <a:pt x="48" y="6"/>
                  </a:lnTo>
                  <a:lnTo>
                    <a:pt x="22" y="10"/>
                  </a:lnTo>
                  <a:lnTo>
                    <a:pt x="12" y="22"/>
                  </a:lnTo>
                  <a:lnTo>
                    <a:pt x="6" y="43"/>
                  </a:lnTo>
                  <a:lnTo>
                    <a:pt x="6" y="59"/>
                  </a:lnTo>
                  <a:lnTo>
                    <a:pt x="10" y="70"/>
                  </a:lnTo>
                  <a:lnTo>
                    <a:pt x="10" y="88"/>
                  </a:lnTo>
                  <a:lnTo>
                    <a:pt x="13" y="107"/>
                  </a:lnTo>
                  <a:lnTo>
                    <a:pt x="31" y="127"/>
                  </a:lnTo>
                  <a:lnTo>
                    <a:pt x="42" y="127"/>
                  </a:lnTo>
                  <a:lnTo>
                    <a:pt x="56" y="127"/>
                  </a:lnTo>
                  <a:lnTo>
                    <a:pt x="56" y="129"/>
                  </a:lnTo>
                  <a:lnTo>
                    <a:pt x="46" y="137"/>
                  </a:lnTo>
                  <a:lnTo>
                    <a:pt x="33" y="135"/>
                  </a:lnTo>
                  <a:lnTo>
                    <a:pt x="18" y="129"/>
                  </a:lnTo>
                  <a:lnTo>
                    <a:pt x="5" y="108"/>
                  </a:lnTo>
                  <a:lnTo>
                    <a:pt x="4" y="76"/>
                  </a:lnTo>
                  <a:lnTo>
                    <a:pt x="0" y="55"/>
                  </a:lnTo>
                  <a:lnTo>
                    <a:pt x="0" y="36"/>
                  </a:lnTo>
                  <a:lnTo>
                    <a:pt x="8" y="20"/>
                  </a:lnTo>
                  <a:lnTo>
                    <a:pt x="16" y="6"/>
                  </a:lnTo>
                  <a:lnTo>
                    <a:pt x="38" y="0"/>
                  </a:lnTo>
                  <a:lnTo>
                    <a:pt x="68" y="4"/>
                  </a:lnTo>
                  <a:lnTo>
                    <a:pt x="80" y="11"/>
                  </a:lnTo>
                  <a:lnTo>
                    <a:pt x="82"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2" name="Freeform 117"/>
            <p:cNvSpPr>
              <a:spLocks/>
            </p:cNvSpPr>
            <p:nvPr/>
          </p:nvSpPr>
          <p:spPr bwMode="auto">
            <a:xfrm flipH="1">
              <a:off x="3943" y="2344"/>
              <a:ext cx="25" cy="39"/>
            </a:xfrm>
            <a:custGeom>
              <a:avLst/>
              <a:gdLst>
                <a:gd name="T0" fmla="*/ 0 w 74"/>
                <a:gd name="T1" fmla="*/ 0 h 115"/>
                <a:gd name="T2" fmla="*/ 0 w 74"/>
                <a:gd name="T3" fmla="*/ 0 h 115"/>
                <a:gd name="T4" fmla="*/ 0 w 74"/>
                <a:gd name="T5" fmla="*/ 0 h 115"/>
                <a:gd name="T6" fmla="*/ 0 w 74"/>
                <a:gd name="T7" fmla="*/ 0 h 115"/>
                <a:gd name="T8" fmla="*/ 0 w 74"/>
                <a:gd name="T9" fmla="*/ 0 h 115"/>
                <a:gd name="T10" fmla="*/ 0 w 74"/>
                <a:gd name="T11" fmla="*/ 0 h 115"/>
                <a:gd name="T12" fmla="*/ 0 w 74"/>
                <a:gd name="T13" fmla="*/ 0 h 115"/>
                <a:gd name="T14" fmla="*/ 0 w 74"/>
                <a:gd name="T15" fmla="*/ 0 h 115"/>
                <a:gd name="T16" fmla="*/ 0 w 74"/>
                <a:gd name="T17" fmla="*/ 0 h 115"/>
                <a:gd name="T18" fmla="*/ 0 w 7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15">
                  <a:moveTo>
                    <a:pt x="0" y="0"/>
                  </a:moveTo>
                  <a:lnTo>
                    <a:pt x="9" y="25"/>
                  </a:lnTo>
                  <a:lnTo>
                    <a:pt x="24" y="51"/>
                  </a:lnTo>
                  <a:lnTo>
                    <a:pt x="41" y="75"/>
                  </a:lnTo>
                  <a:lnTo>
                    <a:pt x="63" y="105"/>
                  </a:lnTo>
                  <a:lnTo>
                    <a:pt x="74" y="115"/>
                  </a:lnTo>
                  <a:lnTo>
                    <a:pt x="49" y="101"/>
                  </a:lnTo>
                  <a:lnTo>
                    <a:pt x="30" y="74"/>
                  </a:lnTo>
                  <a:lnTo>
                    <a:pt x="11"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3" name="Freeform 118"/>
            <p:cNvSpPr>
              <a:spLocks/>
            </p:cNvSpPr>
            <p:nvPr/>
          </p:nvSpPr>
          <p:spPr bwMode="auto">
            <a:xfrm flipH="1">
              <a:off x="3898" y="2208"/>
              <a:ext cx="152" cy="151"/>
            </a:xfrm>
            <a:custGeom>
              <a:avLst/>
              <a:gdLst>
                <a:gd name="T0" fmla="*/ 0 w 427"/>
                <a:gd name="T1" fmla="*/ 0 h 431"/>
                <a:gd name="T2" fmla="*/ 0 w 427"/>
                <a:gd name="T3" fmla="*/ 0 h 431"/>
                <a:gd name="T4" fmla="*/ 0 w 427"/>
                <a:gd name="T5" fmla="*/ 0 h 431"/>
                <a:gd name="T6" fmla="*/ 0 w 427"/>
                <a:gd name="T7" fmla="*/ 0 h 431"/>
                <a:gd name="T8" fmla="*/ 0 w 427"/>
                <a:gd name="T9" fmla="*/ 0 h 431"/>
                <a:gd name="T10" fmla="*/ 0 w 427"/>
                <a:gd name="T11" fmla="*/ 0 h 431"/>
                <a:gd name="T12" fmla="*/ 0 w 427"/>
                <a:gd name="T13" fmla="*/ 0 h 431"/>
                <a:gd name="T14" fmla="*/ 0 w 427"/>
                <a:gd name="T15" fmla="*/ 0 h 431"/>
                <a:gd name="T16" fmla="*/ 0 w 427"/>
                <a:gd name="T17" fmla="*/ 0 h 431"/>
                <a:gd name="T18" fmla="*/ 0 w 427"/>
                <a:gd name="T19" fmla="*/ 0 h 431"/>
                <a:gd name="T20" fmla="*/ 0 w 427"/>
                <a:gd name="T21" fmla="*/ 0 h 431"/>
                <a:gd name="T22" fmla="*/ 0 w 427"/>
                <a:gd name="T23" fmla="*/ 0 h 431"/>
                <a:gd name="T24" fmla="*/ 0 w 427"/>
                <a:gd name="T25" fmla="*/ 0 h 431"/>
                <a:gd name="T26" fmla="*/ 0 w 427"/>
                <a:gd name="T27" fmla="*/ 0 h 431"/>
                <a:gd name="T28" fmla="*/ 0 w 427"/>
                <a:gd name="T29" fmla="*/ 0 h 431"/>
                <a:gd name="T30" fmla="*/ 0 w 427"/>
                <a:gd name="T31" fmla="*/ 0 h 431"/>
                <a:gd name="T32" fmla="*/ 0 w 427"/>
                <a:gd name="T33" fmla="*/ 0 h 431"/>
                <a:gd name="T34" fmla="*/ 0 w 427"/>
                <a:gd name="T35" fmla="*/ 0 h 431"/>
                <a:gd name="T36" fmla="*/ 0 w 427"/>
                <a:gd name="T37" fmla="*/ 0 h 431"/>
                <a:gd name="T38" fmla="*/ 0 w 427"/>
                <a:gd name="T39" fmla="*/ 0 h 431"/>
                <a:gd name="T40" fmla="*/ 0 w 427"/>
                <a:gd name="T41" fmla="*/ 0 h 431"/>
                <a:gd name="T42" fmla="*/ 0 w 427"/>
                <a:gd name="T43" fmla="*/ 0 h 431"/>
                <a:gd name="T44" fmla="*/ 0 w 427"/>
                <a:gd name="T45" fmla="*/ 0 h 431"/>
                <a:gd name="T46" fmla="*/ 0 w 427"/>
                <a:gd name="T47" fmla="*/ 0 h 431"/>
                <a:gd name="T48" fmla="*/ 0 w 427"/>
                <a:gd name="T49" fmla="*/ 0 h 431"/>
                <a:gd name="T50" fmla="*/ 0 w 427"/>
                <a:gd name="T51" fmla="*/ 0 h 431"/>
                <a:gd name="T52" fmla="*/ 0 w 427"/>
                <a:gd name="T53" fmla="*/ 0 h 431"/>
                <a:gd name="T54" fmla="*/ 0 w 427"/>
                <a:gd name="T55" fmla="*/ 0 h 431"/>
                <a:gd name="T56" fmla="*/ 0 w 427"/>
                <a:gd name="T57" fmla="*/ 0 h 431"/>
                <a:gd name="T58" fmla="*/ 0 w 427"/>
                <a:gd name="T59" fmla="*/ 0 h 431"/>
                <a:gd name="T60" fmla="*/ 0 w 427"/>
                <a:gd name="T61" fmla="*/ 0 h 431"/>
                <a:gd name="T62" fmla="*/ 0 w 427"/>
                <a:gd name="T63" fmla="*/ 0 h 431"/>
                <a:gd name="T64" fmla="*/ 0 w 427"/>
                <a:gd name="T65" fmla="*/ 0 h 431"/>
                <a:gd name="T66" fmla="*/ 0 w 427"/>
                <a:gd name="T67" fmla="*/ 0 h 431"/>
                <a:gd name="T68" fmla="*/ 0 w 427"/>
                <a:gd name="T69" fmla="*/ 0 h 431"/>
                <a:gd name="T70" fmla="*/ 0 w 427"/>
                <a:gd name="T71" fmla="*/ 0 h 431"/>
                <a:gd name="T72" fmla="*/ 0 w 427"/>
                <a:gd name="T73" fmla="*/ 0 h 431"/>
                <a:gd name="T74" fmla="*/ 0 w 427"/>
                <a:gd name="T75" fmla="*/ 0 h 4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7" h="431">
                  <a:moveTo>
                    <a:pt x="393" y="124"/>
                  </a:moveTo>
                  <a:lnTo>
                    <a:pt x="328" y="114"/>
                  </a:lnTo>
                  <a:lnTo>
                    <a:pt x="285" y="120"/>
                  </a:lnTo>
                  <a:lnTo>
                    <a:pt x="259" y="150"/>
                  </a:lnTo>
                  <a:lnTo>
                    <a:pt x="275" y="187"/>
                  </a:lnTo>
                  <a:lnTo>
                    <a:pt x="295" y="201"/>
                  </a:lnTo>
                  <a:lnTo>
                    <a:pt x="301" y="235"/>
                  </a:lnTo>
                  <a:lnTo>
                    <a:pt x="289" y="258"/>
                  </a:lnTo>
                  <a:lnTo>
                    <a:pt x="299" y="292"/>
                  </a:lnTo>
                  <a:lnTo>
                    <a:pt x="273" y="292"/>
                  </a:lnTo>
                  <a:lnTo>
                    <a:pt x="266" y="253"/>
                  </a:lnTo>
                  <a:lnTo>
                    <a:pt x="249" y="235"/>
                  </a:lnTo>
                  <a:lnTo>
                    <a:pt x="217" y="235"/>
                  </a:lnTo>
                  <a:lnTo>
                    <a:pt x="186" y="244"/>
                  </a:lnTo>
                  <a:lnTo>
                    <a:pt x="176" y="270"/>
                  </a:lnTo>
                  <a:lnTo>
                    <a:pt x="172" y="306"/>
                  </a:lnTo>
                  <a:lnTo>
                    <a:pt x="176" y="332"/>
                  </a:lnTo>
                  <a:lnTo>
                    <a:pt x="176" y="351"/>
                  </a:lnTo>
                  <a:lnTo>
                    <a:pt x="174" y="374"/>
                  </a:lnTo>
                  <a:lnTo>
                    <a:pt x="154" y="394"/>
                  </a:lnTo>
                  <a:lnTo>
                    <a:pt x="139" y="406"/>
                  </a:lnTo>
                  <a:lnTo>
                    <a:pt x="103" y="431"/>
                  </a:lnTo>
                  <a:lnTo>
                    <a:pt x="33" y="358"/>
                  </a:lnTo>
                  <a:lnTo>
                    <a:pt x="12" y="300"/>
                  </a:lnTo>
                  <a:lnTo>
                    <a:pt x="4" y="206"/>
                  </a:lnTo>
                  <a:lnTo>
                    <a:pt x="0" y="138"/>
                  </a:lnTo>
                  <a:lnTo>
                    <a:pt x="8" y="74"/>
                  </a:lnTo>
                  <a:lnTo>
                    <a:pt x="27" y="38"/>
                  </a:lnTo>
                  <a:lnTo>
                    <a:pt x="69" y="13"/>
                  </a:lnTo>
                  <a:lnTo>
                    <a:pt x="108" y="6"/>
                  </a:lnTo>
                  <a:lnTo>
                    <a:pt x="182" y="0"/>
                  </a:lnTo>
                  <a:lnTo>
                    <a:pt x="255" y="4"/>
                  </a:lnTo>
                  <a:lnTo>
                    <a:pt x="345" y="19"/>
                  </a:lnTo>
                  <a:lnTo>
                    <a:pt x="386" y="40"/>
                  </a:lnTo>
                  <a:lnTo>
                    <a:pt x="406" y="60"/>
                  </a:lnTo>
                  <a:lnTo>
                    <a:pt x="427" y="91"/>
                  </a:lnTo>
                  <a:lnTo>
                    <a:pt x="423" y="107"/>
                  </a:lnTo>
                  <a:lnTo>
                    <a:pt x="393" y="1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4" name="Freeform 119"/>
            <p:cNvSpPr>
              <a:spLocks/>
            </p:cNvSpPr>
            <p:nvPr/>
          </p:nvSpPr>
          <p:spPr bwMode="auto">
            <a:xfrm flipH="1">
              <a:off x="3903" y="2210"/>
              <a:ext cx="145" cy="144"/>
            </a:xfrm>
            <a:custGeom>
              <a:avLst/>
              <a:gdLst>
                <a:gd name="T0" fmla="*/ 0 w 405"/>
                <a:gd name="T1" fmla="*/ 0 h 413"/>
                <a:gd name="T2" fmla="*/ 0 w 405"/>
                <a:gd name="T3" fmla="*/ 0 h 413"/>
                <a:gd name="T4" fmla="*/ 0 w 405"/>
                <a:gd name="T5" fmla="*/ 0 h 413"/>
                <a:gd name="T6" fmla="*/ 0 w 405"/>
                <a:gd name="T7" fmla="*/ 0 h 413"/>
                <a:gd name="T8" fmla="*/ 0 w 405"/>
                <a:gd name="T9" fmla="*/ 0 h 413"/>
                <a:gd name="T10" fmla="*/ 0 w 405"/>
                <a:gd name="T11" fmla="*/ 0 h 413"/>
                <a:gd name="T12" fmla="*/ 0 w 405"/>
                <a:gd name="T13" fmla="*/ 0 h 413"/>
                <a:gd name="T14" fmla="*/ 0 w 405"/>
                <a:gd name="T15" fmla="*/ 0 h 413"/>
                <a:gd name="T16" fmla="*/ 0 w 405"/>
                <a:gd name="T17" fmla="*/ 0 h 413"/>
                <a:gd name="T18" fmla="*/ 0 w 405"/>
                <a:gd name="T19" fmla="*/ 0 h 413"/>
                <a:gd name="T20" fmla="*/ 0 w 405"/>
                <a:gd name="T21" fmla="*/ 0 h 413"/>
                <a:gd name="T22" fmla="*/ 0 w 405"/>
                <a:gd name="T23" fmla="*/ 0 h 413"/>
                <a:gd name="T24" fmla="*/ 0 w 405"/>
                <a:gd name="T25" fmla="*/ 0 h 413"/>
                <a:gd name="T26" fmla="*/ 0 w 405"/>
                <a:gd name="T27" fmla="*/ 0 h 413"/>
                <a:gd name="T28" fmla="*/ 0 w 405"/>
                <a:gd name="T29" fmla="*/ 0 h 413"/>
                <a:gd name="T30" fmla="*/ 0 w 405"/>
                <a:gd name="T31" fmla="*/ 0 h 413"/>
                <a:gd name="T32" fmla="*/ 0 w 405"/>
                <a:gd name="T33" fmla="*/ 0 h 413"/>
                <a:gd name="T34" fmla="*/ 0 w 405"/>
                <a:gd name="T35" fmla="*/ 0 h 413"/>
                <a:gd name="T36" fmla="*/ 0 w 405"/>
                <a:gd name="T37" fmla="*/ 0 h 413"/>
                <a:gd name="T38" fmla="*/ 0 w 405"/>
                <a:gd name="T39" fmla="*/ 0 h 413"/>
                <a:gd name="T40" fmla="*/ 0 w 405"/>
                <a:gd name="T41" fmla="*/ 0 h 413"/>
                <a:gd name="T42" fmla="*/ 0 w 405"/>
                <a:gd name="T43" fmla="*/ 0 h 413"/>
                <a:gd name="T44" fmla="*/ 0 w 405"/>
                <a:gd name="T45" fmla="*/ 0 h 413"/>
                <a:gd name="T46" fmla="*/ 0 w 405"/>
                <a:gd name="T47" fmla="*/ 0 h 413"/>
                <a:gd name="T48" fmla="*/ 0 w 405"/>
                <a:gd name="T49" fmla="*/ 0 h 413"/>
                <a:gd name="T50" fmla="*/ 0 w 405"/>
                <a:gd name="T51" fmla="*/ 0 h 413"/>
                <a:gd name="T52" fmla="*/ 0 w 405"/>
                <a:gd name="T53" fmla="*/ 0 h 413"/>
                <a:gd name="T54" fmla="*/ 0 w 405"/>
                <a:gd name="T55" fmla="*/ 0 h 413"/>
                <a:gd name="T56" fmla="*/ 0 w 405"/>
                <a:gd name="T57" fmla="*/ 0 h 413"/>
                <a:gd name="T58" fmla="*/ 0 w 405"/>
                <a:gd name="T59" fmla="*/ 0 h 413"/>
                <a:gd name="T60" fmla="*/ 0 w 405"/>
                <a:gd name="T61" fmla="*/ 0 h 413"/>
                <a:gd name="T62" fmla="*/ 0 w 405"/>
                <a:gd name="T63" fmla="*/ 0 h 413"/>
                <a:gd name="T64" fmla="*/ 0 w 405"/>
                <a:gd name="T65" fmla="*/ 0 h 413"/>
                <a:gd name="T66" fmla="*/ 0 w 405"/>
                <a:gd name="T67" fmla="*/ 0 h 413"/>
                <a:gd name="T68" fmla="*/ 0 w 405"/>
                <a:gd name="T69" fmla="*/ 0 h 413"/>
                <a:gd name="T70" fmla="*/ 0 w 405"/>
                <a:gd name="T71" fmla="*/ 0 h 413"/>
                <a:gd name="T72" fmla="*/ 0 w 405"/>
                <a:gd name="T73" fmla="*/ 0 h 413"/>
                <a:gd name="T74" fmla="*/ 0 w 405"/>
                <a:gd name="T75" fmla="*/ 0 h 413"/>
                <a:gd name="T76" fmla="*/ 0 w 405"/>
                <a:gd name="T77" fmla="*/ 0 h 413"/>
                <a:gd name="T78" fmla="*/ 0 w 405"/>
                <a:gd name="T79" fmla="*/ 0 h 413"/>
                <a:gd name="T80" fmla="*/ 0 w 405"/>
                <a:gd name="T81" fmla="*/ 0 h 413"/>
                <a:gd name="T82" fmla="*/ 0 w 405"/>
                <a:gd name="T83" fmla="*/ 0 h 413"/>
                <a:gd name="T84" fmla="*/ 0 w 405"/>
                <a:gd name="T85" fmla="*/ 0 h 413"/>
                <a:gd name="T86" fmla="*/ 0 w 405"/>
                <a:gd name="T87" fmla="*/ 0 h 4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5" h="413">
                  <a:moveTo>
                    <a:pt x="338" y="26"/>
                  </a:moveTo>
                  <a:lnTo>
                    <a:pt x="373" y="40"/>
                  </a:lnTo>
                  <a:lnTo>
                    <a:pt x="389" y="63"/>
                  </a:lnTo>
                  <a:lnTo>
                    <a:pt x="398" y="77"/>
                  </a:lnTo>
                  <a:lnTo>
                    <a:pt x="405" y="88"/>
                  </a:lnTo>
                  <a:lnTo>
                    <a:pt x="396" y="97"/>
                  </a:lnTo>
                  <a:lnTo>
                    <a:pt x="379" y="108"/>
                  </a:lnTo>
                  <a:lnTo>
                    <a:pt x="335" y="101"/>
                  </a:lnTo>
                  <a:lnTo>
                    <a:pt x="303" y="101"/>
                  </a:lnTo>
                  <a:lnTo>
                    <a:pt x="281" y="90"/>
                  </a:lnTo>
                  <a:lnTo>
                    <a:pt x="249" y="83"/>
                  </a:lnTo>
                  <a:lnTo>
                    <a:pt x="220" y="81"/>
                  </a:lnTo>
                  <a:lnTo>
                    <a:pt x="186" y="83"/>
                  </a:lnTo>
                  <a:lnTo>
                    <a:pt x="235" y="88"/>
                  </a:lnTo>
                  <a:lnTo>
                    <a:pt x="260" y="94"/>
                  </a:lnTo>
                  <a:lnTo>
                    <a:pt x="277" y="101"/>
                  </a:lnTo>
                  <a:lnTo>
                    <a:pt x="281" y="104"/>
                  </a:lnTo>
                  <a:lnTo>
                    <a:pt x="269" y="108"/>
                  </a:lnTo>
                  <a:lnTo>
                    <a:pt x="260" y="118"/>
                  </a:lnTo>
                  <a:lnTo>
                    <a:pt x="242" y="108"/>
                  </a:lnTo>
                  <a:lnTo>
                    <a:pt x="228" y="105"/>
                  </a:lnTo>
                  <a:lnTo>
                    <a:pt x="199" y="99"/>
                  </a:lnTo>
                  <a:lnTo>
                    <a:pt x="189" y="99"/>
                  </a:lnTo>
                  <a:lnTo>
                    <a:pt x="219" y="110"/>
                  </a:lnTo>
                  <a:lnTo>
                    <a:pt x="240" y="120"/>
                  </a:lnTo>
                  <a:lnTo>
                    <a:pt x="253" y="128"/>
                  </a:lnTo>
                  <a:lnTo>
                    <a:pt x="242" y="138"/>
                  </a:lnTo>
                  <a:lnTo>
                    <a:pt x="219" y="130"/>
                  </a:lnTo>
                  <a:lnTo>
                    <a:pt x="199" y="126"/>
                  </a:lnTo>
                  <a:lnTo>
                    <a:pt x="235" y="144"/>
                  </a:lnTo>
                  <a:lnTo>
                    <a:pt x="247" y="153"/>
                  </a:lnTo>
                  <a:lnTo>
                    <a:pt x="251" y="170"/>
                  </a:lnTo>
                  <a:lnTo>
                    <a:pt x="258" y="179"/>
                  </a:lnTo>
                  <a:lnTo>
                    <a:pt x="235" y="168"/>
                  </a:lnTo>
                  <a:lnTo>
                    <a:pt x="215" y="165"/>
                  </a:lnTo>
                  <a:lnTo>
                    <a:pt x="182" y="163"/>
                  </a:lnTo>
                  <a:lnTo>
                    <a:pt x="231" y="177"/>
                  </a:lnTo>
                  <a:lnTo>
                    <a:pt x="261" y="189"/>
                  </a:lnTo>
                  <a:lnTo>
                    <a:pt x="281" y="200"/>
                  </a:lnTo>
                  <a:lnTo>
                    <a:pt x="283" y="215"/>
                  </a:lnTo>
                  <a:lnTo>
                    <a:pt x="260" y="204"/>
                  </a:lnTo>
                  <a:lnTo>
                    <a:pt x="226" y="193"/>
                  </a:lnTo>
                  <a:lnTo>
                    <a:pt x="211" y="193"/>
                  </a:lnTo>
                  <a:lnTo>
                    <a:pt x="247" y="205"/>
                  </a:lnTo>
                  <a:lnTo>
                    <a:pt x="275" y="217"/>
                  </a:lnTo>
                  <a:lnTo>
                    <a:pt x="285" y="227"/>
                  </a:lnTo>
                  <a:lnTo>
                    <a:pt x="281" y="238"/>
                  </a:lnTo>
                  <a:lnTo>
                    <a:pt x="260" y="229"/>
                  </a:lnTo>
                  <a:lnTo>
                    <a:pt x="239" y="221"/>
                  </a:lnTo>
                  <a:lnTo>
                    <a:pt x="197" y="219"/>
                  </a:lnTo>
                  <a:lnTo>
                    <a:pt x="180" y="221"/>
                  </a:lnTo>
                  <a:lnTo>
                    <a:pt x="141" y="223"/>
                  </a:lnTo>
                  <a:lnTo>
                    <a:pt x="95" y="217"/>
                  </a:lnTo>
                  <a:lnTo>
                    <a:pt x="122" y="227"/>
                  </a:lnTo>
                  <a:lnTo>
                    <a:pt x="170" y="236"/>
                  </a:lnTo>
                  <a:lnTo>
                    <a:pt x="161" y="252"/>
                  </a:lnTo>
                  <a:lnTo>
                    <a:pt x="125" y="244"/>
                  </a:lnTo>
                  <a:lnTo>
                    <a:pt x="93" y="232"/>
                  </a:lnTo>
                  <a:lnTo>
                    <a:pt x="70" y="221"/>
                  </a:lnTo>
                  <a:lnTo>
                    <a:pt x="112" y="252"/>
                  </a:lnTo>
                  <a:lnTo>
                    <a:pt x="139" y="260"/>
                  </a:lnTo>
                  <a:lnTo>
                    <a:pt x="161" y="267"/>
                  </a:lnTo>
                  <a:lnTo>
                    <a:pt x="159" y="285"/>
                  </a:lnTo>
                  <a:lnTo>
                    <a:pt x="125" y="279"/>
                  </a:lnTo>
                  <a:lnTo>
                    <a:pt x="101" y="271"/>
                  </a:lnTo>
                  <a:lnTo>
                    <a:pt x="116" y="283"/>
                  </a:lnTo>
                  <a:lnTo>
                    <a:pt x="144" y="290"/>
                  </a:lnTo>
                  <a:lnTo>
                    <a:pt x="159" y="292"/>
                  </a:lnTo>
                  <a:lnTo>
                    <a:pt x="159" y="328"/>
                  </a:lnTo>
                  <a:lnTo>
                    <a:pt x="127" y="315"/>
                  </a:lnTo>
                  <a:lnTo>
                    <a:pt x="103" y="306"/>
                  </a:lnTo>
                  <a:lnTo>
                    <a:pt x="129" y="326"/>
                  </a:lnTo>
                  <a:lnTo>
                    <a:pt x="162" y="340"/>
                  </a:lnTo>
                  <a:lnTo>
                    <a:pt x="161" y="356"/>
                  </a:lnTo>
                  <a:lnTo>
                    <a:pt x="142" y="376"/>
                  </a:lnTo>
                  <a:lnTo>
                    <a:pt x="125" y="354"/>
                  </a:lnTo>
                  <a:lnTo>
                    <a:pt x="103" y="328"/>
                  </a:lnTo>
                  <a:lnTo>
                    <a:pt x="89" y="303"/>
                  </a:lnTo>
                  <a:lnTo>
                    <a:pt x="103" y="342"/>
                  </a:lnTo>
                  <a:lnTo>
                    <a:pt x="116" y="356"/>
                  </a:lnTo>
                  <a:lnTo>
                    <a:pt x="139" y="385"/>
                  </a:lnTo>
                  <a:lnTo>
                    <a:pt x="122" y="404"/>
                  </a:lnTo>
                  <a:lnTo>
                    <a:pt x="97" y="381"/>
                  </a:lnTo>
                  <a:lnTo>
                    <a:pt x="79" y="354"/>
                  </a:lnTo>
                  <a:lnTo>
                    <a:pt x="61" y="326"/>
                  </a:lnTo>
                  <a:lnTo>
                    <a:pt x="77" y="368"/>
                  </a:lnTo>
                  <a:lnTo>
                    <a:pt x="93" y="386"/>
                  </a:lnTo>
                  <a:lnTo>
                    <a:pt x="108" y="406"/>
                  </a:lnTo>
                  <a:lnTo>
                    <a:pt x="95" y="413"/>
                  </a:lnTo>
                  <a:lnTo>
                    <a:pt x="61" y="385"/>
                  </a:lnTo>
                  <a:lnTo>
                    <a:pt x="30" y="340"/>
                  </a:lnTo>
                  <a:lnTo>
                    <a:pt x="19" y="306"/>
                  </a:lnTo>
                  <a:lnTo>
                    <a:pt x="10" y="247"/>
                  </a:lnTo>
                  <a:lnTo>
                    <a:pt x="6" y="204"/>
                  </a:lnTo>
                  <a:lnTo>
                    <a:pt x="0" y="153"/>
                  </a:lnTo>
                  <a:lnTo>
                    <a:pt x="35" y="163"/>
                  </a:lnTo>
                  <a:lnTo>
                    <a:pt x="72" y="177"/>
                  </a:lnTo>
                  <a:lnTo>
                    <a:pt x="129" y="191"/>
                  </a:lnTo>
                  <a:lnTo>
                    <a:pt x="79" y="170"/>
                  </a:lnTo>
                  <a:lnTo>
                    <a:pt x="59" y="159"/>
                  </a:lnTo>
                  <a:lnTo>
                    <a:pt x="23" y="146"/>
                  </a:lnTo>
                  <a:lnTo>
                    <a:pt x="4" y="142"/>
                  </a:lnTo>
                  <a:lnTo>
                    <a:pt x="4" y="116"/>
                  </a:lnTo>
                  <a:lnTo>
                    <a:pt x="8" y="83"/>
                  </a:lnTo>
                  <a:lnTo>
                    <a:pt x="54" y="90"/>
                  </a:lnTo>
                  <a:lnTo>
                    <a:pt x="84" y="99"/>
                  </a:lnTo>
                  <a:lnTo>
                    <a:pt x="120" y="116"/>
                  </a:lnTo>
                  <a:lnTo>
                    <a:pt x="87" y="90"/>
                  </a:lnTo>
                  <a:lnTo>
                    <a:pt x="48" y="79"/>
                  </a:lnTo>
                  <a:lnTo>
                    <a:pt x="10" y="70"/>
                  </a:lnTo>
                  <a:lnTo>
                    <a:pt x="19" y="44"/>
                  </a:lnTo>
                  <a:lnTo>
                    <a:pt x="30" y="28"/>
                  </a:lnTo>
                  <a:lnTo>
                    <a:pt x="65" y="18"/>
                  </a:lnTo>
                  <a:lnTo>
                    <a:pt x="99" y="26"/>
                  </a:lnTo>
                  <a:lnTo>
                    <a:pt x="129" y="48"/>
                  </a:lnTo>
                  <a:lnTo>
                    <a:pt x="108" y="23"/>
                  </a:lnTo>
                  <a:lnTo>
                    <a:pt x="77" y="9"/>
                  </a:lnTo>
                  <a:lnTo>
                    <a:pt x="112" y="4"/>
                  </a:lnTo>
                  <a:lnTo>
                    <a:pt x="139" y="2"/>
                  </a:lnTo>
                  <a:lnTo>
                    <a:pt x="176" y="7"/>
                  </a:lnTo>
                  <a:lnTo>
                    <a:pt x="202" y="25"/>
                  </a:lnTo>
                  <a:lnTo>
                    <a:pt x="242" y="32"/>
                  </a:lnTo>
                  <a:lnTo>
                    <a:pt x="215" y="21"/>
                  </a:lnTo>
                  <a:lnTo>
                    <a:pt x="195" y="7"/>
                  </a:lnTo>
                  <a:lnTo>
                    <a:pt x="182" y="0"/>
                  </a:lnTo>
                  <a:lnTo>
                    <a:pt x="222" y="2"/>
                  </a:lnTo>
                  <a:lnTo>
                    <a:pt x="258" y="4"/>
                  </a:lnTo>
                  <a:lnTo>
                    <a:pt x="279" y="13"/>
                  </a:lnTo>
                  <a:lnTo>
                    <a:pt x="300" y="34"/>
                  </a:lnTo>
                  <a:lnTo>
                    <a:pt x="318" y="61"/>
                  </a:lnTo>
                  <a:lnTo>
                    <a:pt x="309" y="30"/>
                  </a:lnTo>
                  <a:lnTo>
                    <a:pt x="287" y="9"/>
                  </a:lnTo>
                  <a:lnTo>
                    <a:pt x="338" y="2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435" name="Group 120"/>
            <p:cNvGrpSpPr>
              <a:grpSpLocks/>
            </p:cNvGrpSpPr>
            <p:nvPr/>
          </p:nvGrpSpPr>
          <p:grpSpPr bwMode="auto">
            <a:xfrm flipH="1">
              <a:off x="3595" y="2572"/>
              <a:ext cx="158" cy="95"/>
              <a:chOff x="2648" y="2214"/>
              <a:chExt cx="63" cy="39"/>
            </a:xfrm>
          </p:grpSpPr>
          <p:sp>
            <p:nvSpPr>
              <p:cNvPr id="15457" name="Freeform 121"/>
              <p:cNvSpPr>
                <a:spLocks/>
              </p:cNvSpPr>
              <p:nvPr/>
            </p:nvSpPr>
            <p:spPr bwMode="auto">
              <a:xfrm>
                <a:off x="2648" y="2214"/>
                <a:ext cx="63" cy="39"/>
              </a:xfrm>
              <a:custGeom>
                <a:avLst/>
                <a:gdLst>
                  <a:gd name="T0" fmla="*/ 0 w 443"/>
                  <a:gd name="T1" fmla="*/ 0 h 274"/>
                  <a:gd name="T2" fmla="*/ 0 w 443"/>
                  <a:gd name="T3" fmla="*/ 0 h 274"/>
                  <a:gd name="T4" fmla="*/ 0 w 443"/>
                  <a:gd name="T5" fmla="*/ 0 h 274"/>
                  <a:gd name="T6" fmla="*/ 0 w 443"/>
                  <a:gd name="T7" fmla="*/ 0 h 274"/>
                  <a:gd name="T8" fmla="*/ 0 w 443"/>
                  <a:gd name="T9" fmla="*/ 0 h 274"/>
                  <a:gd name="T10" fmla="*/ 0 w 443"/>
                  <a:gd name="T11" fmla="*/ 0 h 274"/>
                  <a:gd name="T12" fmla="*/ 0 w 443"/>
                  <a:gd name="T13" fmla="*/ 0 h 274"/>
                  <a:gd name="T14" fmla="*/ 0 w 443"/>
                  <a:gd name="T15" fmla="*/ 0 h 274"/>
                  <a:gd name="T16" fmla="*/ 0 w 443"/>
                  <a:gd name="T17" fmla="*/ 0 h 274"/>
                  <a:gd name="T18" fmla="*/ 0 w 443"/>
                  <a:gd name="T19" fmla="*/ 0 h 274"/>
                  <a:gd name="T20" fmla="*/ 0 w 443"/>
                  <a:gd name="T21" fmla="*/ 0 h 274"/>
                  <a:gd name="T22" fmla="*/ 0 w 443"/>
                  <a:gd name="T23" fmla="*/ 0 h 274"/>
                  <a:gd name="T24" fmla="*/ 0 w 443"/>
                  <a:gd name="T25" fmla="*/ 0 h 274"/>
                  <a:gd name="T26" fmla="*/ 0 w 443"/>
                  <a:gd name="T27" fmla="*/ 0 h 274"/>
                  <a:gd name="T28" fmla="*/ 0 w 443"/>
                  <a:gd name="T29" fmla="*/ 0 h 274"/>
                  <a:gd name="T30" fmla="*/ 0 w 443"/>
                  <a:gd name="T31" fmla="*/ 0 h 274"/>
                  <a:gd name="T32" fmla="*/ 0 w 443"/>
                  <a:gd name="T33" fmla="*/ 0 h 274"/>
                  <a:gd name="T34" fmla="*/ 0 w 443"/>
                  <a:gd name="T35" fmla="*/ 0 h 274"/>
                  <a:gd name="T36" fmla="*/ 0 w 443"/>
                  <a:gd name="T37" fmla="*/ 0 h 274"/>
                  <a:gd name="T38" fmla="*/ 0 w 443"/>
                  <a:gd name="T39" fmla="*/ 0 h 274"/>
                  <a:gd name="T40" fmla="*/ 0 w 443"/>
                  <a:gd name="T41" fmla="*/ 0 h 274"/>
                  <a:gd name="T42" fmla="*/ 0 w 443"/>
                  <a:gd name="T43" fmla="*/ 0 h 274"/>
                  <a:gd name="T44" fmla="*/ 0 w 443"/>
                  <a:gd name="T45" fmla="*/ 0 h 274"/>
                  <a:gd name="T46" fmla="*/ 0 w 443"/>
                  <a:gd name="T47" fmla="*/ 0 h 274"/>
                  <a:gd name="T48" fmla="*/ 0 w 443"/>
                  <a:gd name="T49" fmla="*/ 0 h 274"/>
                  <a:gd name="T50" fmla="*/ 0 w 443"/>
                  <a:gd name="T51" fmla="*/ 0 h 274"/>
                  <a:gd name="T52" fmla="*/ 0 w 443"/>
                  <a:gd name="T53" fmla="*/ 0 h 274"/>
                  <a:gd name="T54" fmla="*/ 0 w 443"/>
                  <a:gd name="T55" fmla="*/ 0 h 274"/>
                  <a:gd name="T56" fmla="*/ 0 w 443"/>
                  <a:gd name="T57" fmla="*/ 0 h 274"/>
                  <a:gd name="T58" fmla="*/ 0 w 443"/>
                  <a:gd name="T59" fmla="*/ 0 h 274"/>
                  <a:gd name="T60" fmla="*/ 0 w 443"/>
                  <a:gd name="T61" fmla="*/ 0 h 274"/>
                  <a:gd name="T62" fmla="*/ 0 w 443"/>
                  <a:gd name="T63" fmla="*/ 0 h 274"/>
                  <a:gd name="T64" fmla="*/ 0 w 443"/>
                  <a:gd name="T65" fmla="*/ 0 h 274"/>
                  <a:gd name="T66" fmla="*/ 0 w 443"/>
                  <a:gd name="T67" fmla="*/ 0 h 274"/>
                  <a:gd name="T68" fmla="*/ 0 w 443"/>
                  <a:gd name="T69" fmla="*/ 0 h 274"/>
                  <a:gd name="T70" fmla="*/ 0 w 443"/>
                  <a:gd name="T71" fmla="*/ 0 h 274"/>
                  <a:gd name="T72" fmla="*/ 0 w 443"/>
                  <a:gd name="T73" fmla="*/ 0 h 274"/>
                  <a:gd name="T74" fmla="*/ 0 w 443"/>
                  <a:gd name="T75" fmla="*/ 0 h 274"/>
                  <a:gd name="T76" fmla="*/ 0 w 443"/>
                  <a:gd name="T77" fmla="*/ 0 h 274"/>
                  <a:gd name="T78" fmla="*/ 0 w 443"/>
                  <a:gd name="T79" fmla="*/ 0 h 274"/>
                  <a:gd name="T80" fmla="*/ 0 w 443"/>
                  <a:gd name="T81" fmla="*/ 0 h 274"/>
                  <a:gd name="T82" fmla="*/ 0 w 443"/>
                  <a:gd name="T83" fmla="*/ 0 h 274"/>
                  <a:gd name="T84" fmla="*/ 0 w 443"/>
                  <a:gd name="T85" fmla="*/ 0 h 274"/>
                  <a:gd name="T86" fmla="*/ 0 w 443"/>
                  <a:gd name="T87" fmla="*/ 0 h 274"/>
                  <a:gd name="T88" fmla="*/ 0 w 443"/>
                  <a:gd name="T89" fmla="*/ 0 h 274"/>
                  <a:gd name="T90" fmla="*/ 0 w 443"/>
                  <a:gd name="T91" fmla="*/ 0 h 274"/>
                  <a:gd name="T92" fmla="*/ 0 w 443"/>
                  <a:gd name="T93" fmla="*/ 0 h 274"/>
                  <a:gd name="T94" fmla="*/ 0 w 443"/>
                  <a:gd name="T95" fmla="*/ 0 h 274"/>
                  <a:gd name="T96" fmla="*/ 0 w 443"/>
                  <a:gd name="T97" fmla="*/ 0 h 274"/>
                  <a:gd name="T98" fmla="*/ 0 w 443"/>
                  <a:gd name="T99" fmla="*/ 0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3" h="274">
                    <a:moveTo>
                      <a:pt x="0" y="163"/>
                    </a:moveTo>
                    <a:lnTo>
                      <a:pt x="55" y="151"/>
                    </a:lnTo>
                    <a:lnTo>
                      <a:pt x="75" y="147"/>
                    </a:lnTo>
                    <a:lnTo>
                      <a:pt x="87" y="135"/>
                    </a:lnTo>
                    <a:lnTo>
                      <a:pt x="100" y="117"/>
                    </a:lnTo>
                    <a:lnTo>
                      <a:pt x="127" y="92"/>
                    </a:lnTo>
                    <a:lnTo>
                      <a:pt x="176" y="51"/>
                    </a:lnTo>
                    <a:lnTo>
                      <a:pt x="184" y="37"/>
                    </a:lnTo>
                    <a:lnTo>
                      <a:pt x="197" y="25"/>
                    </a:lnTo>
                    <a:lnTo>
                      <a:pt x="223" y="21"/>
                    </a:lnTo>
                    <a:lnTo>
                      <a:pt x="300" y="8"/>
                    </a:lnTo>
                    <a:lnTo>
                      <a:pt x="321" y="0"/>
                    </a:lnTo>
                    <a:lnTo>
                      <a:pt x="341" y="10"/>
                    </a:lnTo>
                    <a:lnTo>
                      <a:pt x="351" y="18"/>
                    </a:lnTo>
                    <a:lnTo>
                      <a:pt x="396" y="33"/>
                    </a:lnTo>
                    <a:lnTo>
                      <a:pt x="414" y="40"/>
                    </a:lnTo>
                    <a:lnTo>
                      <a:pt x="420" y="47"/>
                    </a:lnTo>
                    <a:lnTo>
                      <a:pt x="429" y="73"/>
                    </a:lnTo>
                    <a:lnTo>
                      <a:pt x="433" y="86"/>
                    </a:lnTo>
                    <a:lnTo>
                      <a:pt x="437" y="94"/>
                    </a:lnTo>
                    <a:lnTo>
                      <a:pt x="443" y="107"/>
                    </a:lnTo>
                    <a:lnTo>
                      <a:pt x="443" y="116"/>
                    </a:lnTo>
                    <a:lnTo>
                      <a:pt x="434" y="123"/>
                    </a:lnTo>
                    <a:lnTo>
                      <a:pt x="416" y="122"/>
                    </a:lnTo>
                    <a:lnTo>
                      <a:pt x="387" y="109"/>
                    </a:lnTo>
                    <a:lnTo>
                      <a:pt x="351" y="102"/>
                    </a:lnTo>
                    <a:lnTo>
                      <a:pt x="317" y="107"/>
                    </a:lnTo>
                    <a:lnTo>
                      <a:pt x="353" y="115"/>
                    </a:lnTo>
                    <a:lnTo>
                      <a:pt x="376" y="123"/>
                    </a:lnTo>
                    <a:lnTo>
                      <a:pt x="405" y="135"/>
                    </a:lnTo>
                    <a:lnTo>
                      <a:pt x="412" y="145"/>
                    </a:lnTo>
                    <a:lnTo>
                      <a:pt x="412" y="155"/>
                    </a:lnTo>
                    <a:lnTo>
                      <a:pt x="401" y="163"/>
                    </a:lnTo>
                    <a:lnTo>
                      <a:pt x="388" y="161"/>
                    </a:lnTo>
                    <a:lnTo>
                      <a:pt x="349" y="151"/>
                    </a:lnTo>
                    <a:lnTo>
                      <a:pt x="313" y="149"/>
                    </a:lnTo>
                    <a:lnTo>
                      <a:pt x="286" y="151"/>
                    </a:lnTo>
                    <a:lnTo>
                      <a:pt x="270" y="161"/>
                    </a:lnTo>
                    <a:lnTo>
                      <a:pt x="252" y="180"/>
                    </a:lnTo>
                    <a:lnTo>
                      <a:pt x="238" y="200"/>
                    </a:lnTo>
                    <a:lnTo>
                      <a:pt x="224" y="220"/>
                    </a:lnTo>
                    <a:lnTo>
                      <a:pt x="211" y="236"/>
                    </a:lnTo>
                    <a:lnTo>
                      <a:pt x="190" y="251"/>
                    </a:lnTo>
                    <a:lnTo>
                      <a:pt x="170" y="255"/>
                    </a:lnTo>
                    <a:lnTo>
                      <a:pt x="147" y="257"/>
                    </a:lnTo>
                    <a:lnTo>
                      <a:pt x="121" y="255"/>
                    </a:lnTo>
                    <a:lnTo>
                      <a:pt x="100" y="253"/>
                    </a:lnTo>
                    <a:lnTo>
                      <a:pt x="73" y="260"/>
                    </a:lnTo>
                    <a:lnTo>
                      <a:pt x="0" y="274"/>
                    </a:lnTo>
                    <a:lnTo>
                      <a:pt x="0" y="16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5458" name="Freeform 122"/>
              <p:cNvSpPr>
                <a:spLocks/>
              </p:cNvSpPr>
              <p:nvPr/>
            </p:nvSpPr>
            <p:spPr bwMode="auto">
              <a:xfrm>
                <a:off x="2688" y="2221"/>
                <a:ext cx="20" cy="5"/>
              </a:xfrm>
              <a:custGeom>
                <a:avLst/>
                <a:gdLst>
                  <a:gd name="T0" fmla="*/ 0 w 141"/>
                  <a:gd name="T1" fmla="*/ 0 h 32"/>
                  <a:gd name="T2" fmla="*/ 0 w 141"/>
                  <a:gd name="T3" fmla="*/ 0 h 32"/>
                  <a:gd name="T4" fmla="*/ 0 w 141"/>
                  <a:gd name="T5" fmla="*/ 0 h 32"/>
                  <a:gd name="T6" fmla="*/ 0 w 141"/>
                  <a:gd name="T7" fmla="*/ 0 h 32"/>
                  <a:gd name="T8" fmla="*/ 0 w 141"/>
                  <a:gd name="T9" fmla="*/ 0 h 32"/>
                  <a:gd name="T10" fmla="*/ 0 w 141"/>
                  <a:gd name="T11" fmla="*/ 0 h 32"/>
                  <a:gd name="T12" fmla="*/ 0 w 141"/>
                  <a:gd name="T13" fmla="*/ 0 h 32"/>
                  <a:gd name="T14" fmla="*/ 0 w 141"/>
                  <a:gd name="T15" fmla="*/ 0 h 32"/>
                  <a:gd name="T16" fmla="*/ 0 w 141"/>
                  <a:gd name="T17" fmla="*/ 0 h 32"/>
                  <a:gd name="T18" fmla="*/ 0 w 141"/>
                  <a:gd name="T19" fmla="*/ 0 h 32"/>
                  <a:gd name="T20" fmla="*/ 0 w 141"/>
                  <a:gd name="T21" fmla="*/ 0 h 32"/>
                  <a:gd name="T22" fmla="*/ 0 w 141"/>
                  <a:gd name="T23" fmla="*/ 0 h 32"/>
                  <a:gd name="T24" fmla="*/ 0 w 141"/>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32">
                    <a:moveTo>
                      <a:pt x="141" y="32"/>
                    </a:moveTo>
                    <a:lnTo>
                      <a:pt x="117" y="21"/>
                    </a:lnTo>
                    <a:lnTo>
                      <a:pt x="97" y="18"/>
                    </a:lnTo>
                    <a:lnTo>
                      <a:pt x="74" y="11"/>
                    </a:lnTo>
                    <a:lnTo>
                      <a:pt x="54" y="6"/>
                    </a:lnTo>
                    <a:lnTo>
                      <a:pt x="22" y="9"/>
                    </a:lnTo>
                    <a:lnTo>
                      <a:pt x="0" y="11"/>
                    </a:lnTo>
                    <a:lnTo>
                      <a:pt x="33" y="4"/>
                    </a:lnTo>
                    <a:lnTo>
                      <a:pt x="61" y="0"/>
                    </a:lnTo>
                    <a:lnTo>
                      <a:pt x="97" y="15"/>
                    </a:lnTo>
                    <a:lnTo>
                      <a:pt x="117" y="17"/>
                    </a:lnTo>
                    <a:lnTo>
                      <a:pt x="139" y="27"/>
                    </a:lnTo>
                    <a:lnTo>
                      <a:pt x="141" y="3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9" name="Freeform 123"/>
              <p:cNvSpPr>
                <a:spLocks/>
              </p:cNvSpPr>
              <p:nvPr/>
            </p:nvSpPr>
            <p:spPr bwMode="auto">
              <a:xfrm>
                <a:off x="2680" y="2216"/>
                <a:ext cx="17" cy="3"/>
              </a:xfrm>
              <a:custGeom>
                <a:avLst/>
                <a:gdLst>
                  <a:gd name="T0" fmla="*/ 0 w 119"/>
                  <a:gd name="T1" fmla="*/ 0 h 22"/>
                  <a:gd name="T2" fmla="*/ 0 w 119"/>
                  <a:gd name="T3" fmla="*/ 0 h 22"/>
                  <a:gd name="T4" fmla="*/ 0 w 119"/>
                  <a:gd name="T5" fmla="*/ 0 h 22"/>
                  <a:gd name="T6" fmla="*/ 0 w 119"/>
                  <a:gd name="T7" fmla="*/ 0 h 22"/>
                  <a:gd name="T8" fmla="*/ 0 w 119"/>
                  <a:gd name="T9" fmla="*/ 0 h 22"/>
                  <a:gd name="T10" fmla="*/ 0 w 119"/>
                  <a:gd name="T11" fmla="*/ 0 h 22"/>
                  <a:gd name="T12" fmla="*/ 0 w 119"/>
                  <a:gd name="T13" fmla="*/ 0 h 22"/>
                  <a:gd name="T14" fmla="*/ 0 w 119"/>
                  <a:gd name="T15" fmla="*/ 0 h 22"/>
                  <a:gd name="T16" fmla="*/ 0 w 119"/>
                  <a:gd name="T17" fmla="*/ 0 h 22"/>
                  <a:gd name="T18" fmla="*/ 0 w 119"/>
                  <a:gd name="T19" fmla="*/ 0 h 22"/>
                  <a:gd name="T20" fmla="*/ 0 w 119"/>
                  <a:gd name="T21" fmla="*/ 0 h 22"/>
                  <a:gd name="T22" fmla="*/ 0 w 119"/>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9" h="22">
                    <a:moveTo>
                      <a:pt x="86" y="0"/>
                    </a:moveTo>
                    <a:lnTo>
                      <a:pt x="100" y="1"/>
                    </a:lnTo>
                    <a:lnTo>
                      <a:pt x="119" y="7"/>
                    </a:lnTo>
                    <a:lnTo>
                      <a:pt x="106" y="6"/>
                    </a:lnTo>
                    <a:lnTo>
                      <a:pt x="88" y="3"/>
                    </a:lnTo>
                    <a:lnTo>
                      <a:pt x="49" y="13"/>
                    </a:lnTo>
                    <a:lnTo>
                      <a:pt x="28" y="18"/>
                    </a:lnTo>
                    <a:lnTo>
                      <a:pt x="4" y="22"/>
                    </a:lnTo>
                    <a:lnTo>
                      <a:pt x="0" y="18"/>
                    </a:lnTo>
                    <a:lnTo>
                      <a:pt x="26" y="14"/>
                    </a:lnTo>
                    <a:lnTo>
                      <a:pt x="57" y="7"/>
                    </a:lnTo>
                    <a:lnTo>
                      <a:pt x="8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0" name="Freeform 124"/>
              <p:cNvSpPr>
                <a:spLocks/>
              </p:cNvSpPr>
              <p:nvPr/>
            </p:nvSpPr>
            <p:spPr bwMode="auto">
              <a:xfrm>
                <a:off x="2687" y="2228"/>
                <a:ext cx="7" cy="2"/>
              </a:xfrm>
              <a:custGeom>
                <a:avLst/>
                <a:gdLst>
                  <a:gd name="T0" fmla="*/ 0 w 48"/>
                  <a:gd name="T1" fmla="*/ 0 h 11"/>
                  <a:gd name="T2" fmla="*/ 0 w 48"/>
                  <a:gd name="T3" fmla="*/ 0 h 11"/>
                  <a:gd name="T4" fmla="*/ 0 w 48"/>
                  <a:gd name="T5" fmla="*/ 0 h 11"/>
                  <a:gd name="T6" fmla="*/ 0 w 48"/>
                  <a:gd name="T7" fmla="*/ 0 h 11"/>
                  <a:gd name="T8" fmla="*/ 0 w 48"/>
                  <a:gd name="T9" fmla="*/ 0 h 11"/>
                  <a:gd name="T10" fmla="*/ 0 w 48"/>
                  <a:gd name="T11" fmla="*/ 0 h 11"/>
                  <a:gd name="T12" fmla="*/ 0 w 48"/>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1">
                    <a:moveTo>
                      <a:pt x="48" y="5"/>
                    </a:moveTo>
                    <a:lnTo>
                      <a:pt x="42" y="11"/>
                    </a:lnTo>
                    <a:lnTo>
                      <a:pt x="25" y="8"/>
                    </a:lnTo>
                    <a:lnTo>
                      <a:pt x="6" y="8"/>
                    </a:lnTo>
                    <a:lnTo>
                      <a:pt x="0" y="0"/>
                    </a:lnTo>
                    <a:lnTo>
                      <a:pt x="14" y="3"/>
                    </a:lnTo>
                    <a:lnTo>
                      <a:pt x="48"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1" name="Freeform 125"/>
              <p:cNvSpPr>
                <a:spLocks/>
              </p:cNvSpPr>
              <p:nvPr/>
            </p:nvSpPr>
            <p:spPr bwMode="auto">
              <a:xfrm>
                <a:off x="2707" y="2227"/>
                <a:ext cx="2" cy="3"/>
              </a:xfrm>
              <a:custGeom>
                <a:avLst/>
                <a:gdLst>
                  <a:gd name="T0" fmla="*/ 0 w 10"/>
                  <a:gd name="T1" fmla="*/ 0 h 21"/>
                  <a:gd name="T2" fmla="*/ 0 w 10"/>
                  <a:gd name="T3" fmla="*/ 0 h 21"/>
                  <a:gd name="T4" fmla="*/ 0 w 10"/>
                  <a:gd name="T5" fmla="*/ 0 h 21"/>
                  <a:gd name="T6" fmla="*/ 0 w 10"/>
                  <a:gd name="T7" fmla="*/ 0 h 21"/>
                  <a:gd name="T8" fmla="*/ 0 w 10"/>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1">
                    <a:moveTo>
                      <a:pt x="0" y="0"/>
                    </a:moveTo>
                    <a:lnTo>
                      <a:pt x="0" y="6"/>
                    </a:lnTo>
                    <a:lnTo>
                      <a:pt x="2" y="16"/>
                    </a:lnTo>
                    <a:lnTo>
                      <a:pt x="10" y="2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2" name="Freeform 126"/>
              <p:cNvSpPr>
                <a:spLocks/>
              </p:cNvSpPr>
              <p:nvPr/>
            </p:nvSpPr>
            <p:spPr bwMode="auto">
              <a:xfrm>
                <a:off x="2702" y="2234"/>
                <a:ext cx="2" cy="1"/>
              </a:xfrm>
              <a:custGeom>
                <a:avLst/>
                <a:gdLst>
                  <a:gd name="T0" fmla="*/ 0 w 9"/>
                  <a:gd name="T1" fmla="*/ 0 h 11"/>
                  <a:gd name="T2" fmla="*/ 0 w 9"/>
                  <a:gd name="T3" fmla="*/ 0 h 11"/>
                  <a:gd name="T4" fmla="*/ 0 w 9"/>
                  <a:gd name="T5" fmla="*/ 0 h 11"/>
                  <a:gd name="T6" fmla="*/ 0 w 9"/>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1">
                    <a:moveTo>
                      <a:pt x="0" y="0"/>
                    </a:moveTo>
                    <a:lnTo>
                      <a:pt x="2" y="6"/>
                    </a:lnTo>
                    <a:lnTo>
                      <a:pt x="9" y="1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3" name="Freeform 127"/>
              <p:cNvSpPr>
                <a:spLocks/>
              </p:cNvSpPr>
              <p:nvPr/>
            </p:nvSpPr>
            <p:spPr bwMode="auto">
              <a:xfrm>
                <a:off x="2678" y="2224"/>
                <a:ext cx="3" cy="4"/>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7">
                    <a:moveTo>
                      <a:pt x="23" y="0"/>
                    </a:moveTo>
                    <a:lnTo>
                      <a:pt x="19" y="8"/>
                    </a:lnTo>
                    <a:lnTo>
                      <a:pt x="19" y="15"/>
                    </a:lnTo>
                    <a:lnTo>
                      <a:pt x="0" y="27"/>
                    </a:lnTo>
                    <a:lnTo>
                      <a:pt x="2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4" name="Freeform 128"/>
              <p:cNvSpPr>
                <a:spLocks/>
              </p:cNvSpPr>
              <p:nvPr/>
            </p:nvSpPr>
            <p:spPr bwMode="auto">
              <a:xfrm>
                <a:off x="2665" y="2224"/>
                <a:ext cx="10" cy="10"/>
              </a:xfrm>
              <a:custGeom>
                <a:avLst/>
                <a:gdLst>
                  <a:gd name="T0" fmla="*/ 0 w 71"/>
                  <a:gd name="T1" fmla="*/ 0 h 73"/>
                  <a:gd name="T2" fmla="*/ 0 w 71"/>
                  <a:gd name="T3" fmla="*/ 0 h 73"/>
                  <a:gd name="T4" fmla="*/ 0 w 71"/>
                  <a:gd name="T5" fmla="*/ 0 h 73"/>
                  <a:gd name="T6" fmla="*/ 0 w 71"/>
                  <a:gd name="T7" fmla="*/ 0 h 73"/>
                  <a:gd name="T8" fmla="*/ 0 w 71"/>
                  <a:gd name="T9" fmla="*/ 0 h 73"/>
                  <a:gd name="T10" fmla="*/ 0 w 71"/>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73">
                    <a:moveTo>
                      <a:pt x="71" y="0"/>
                    </a:moveTo>
                    <a:lnTo>
                      <a:pt x="59" y="22"/>
                    </a:lnTo>
                    <a:lnTo>
                      <a:pt x="44" y="41"/>
                    </a:lnTo>
                    <a:lnTo>
                      <a:pt x="0" y="73"/>
                    </a:lnTo>
                    <a:lnTo>
                      <a:pt x="41" y="34"/>
                    </a:lnTo>
                    <a:lnTo>
                      <a:pt x="7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5" name="Freeform 129"/>
              <p:cNvSpPr>
                <a:spLocks/>
              </p:cNvSpPr>
              <p:nvPr/>
            </p:nvSpPr>
            <p:spPr bwMode="auto">
              <a:xfrm>
                <a:off x="2660" y="2238"/>
                <a:ext cx="2" cy="8"/>
              </a:xfrm>
              <a:custGeom>
                <a:avLst/>
                <a:gdLst>
                  <a:gd name="T0" fmla="*/ 0 w 16"/>
                  <a:gd name="T1" fmla="*/ 0 h 53"/>
                  <a:gd name="T2" fmla="*/ 0 w 16"/>
                  <a:gd name="T3" fmla="*/ 0 h 53"/>
                  <a:gd name="T4" fmla="*/ 0 w 16"/>
                  <a:gd name="T5" fmla="*/ 0 h 53"/>
                  <a:gd name="T6" fmla="*/ 0 w 16"/>
                  <a:gd name="T7" fmla="*/ 0 h 53"/>
                  <a:gd name="T8" fmla="*/ 0 w 16"/>
                  <a:gd name="T9" fmla="*/ 0 h 53"/>
                  <a:gd name="T10" fmla="*/ 0 w 16"/>
                  <a:gd name="T11" fmla="*/ 0 h 53"/>
                  <a:gd name="T12" fmla="*/ 0 w 16"/>
                  <a:gd name="T13" fmla="*/ 0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3">
                    <a:moveTo>
                      <a:pt x="0" y="0"/>
                    </a:moveTo>
                    <a:lnTo>
                      <a:pt x="10" y="19"/>
                    </a:lnTo>
                    <a:lnTo>
                      <a:pt x="13" y="37"/>
                    </a:lnTo>
                    <a:lnTo>
                      <a:pt x="14" y="53"/>
                    </a:lnTo>
                    <a:lnTo>
                      <a:pt x="16" y="30"/>
                    </a:lnTo>
                    <a:lnTo>
                      <a:pt x="14"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6" name="Freeform 130"/>
              <p:cNvSpPr>
                <a:spLocks/>
              </p:cNvSpPr>
              <p:nvPr/>
            </p:nvSpPr>
            <p:spPr bwMode="auto">
              <a:xfrm>
                <a:off x="2684" y="2231"/>
                <a:ext cx="1" cy="2"/>
              </a:xfrm>
              <a:custGeom>
                <a:avLst/>
                <a:gdLst>
                  <a:gd name="T0" fmla="*/ 0 w 8"/>
                  <a:gd name="T1" fmla="*/ 0 h 19"/>
                  <a:gd name="T2" fmla="*/ 0 w 8"/>
                  <a:gd name="T3" fmla="*/ 0 h 19"/>
                  <a:gd name="T4" fmla="*/ 0 w 8"/>
                  <a:gd name="T5" fmla="*/ 0 h 19"/>
                  <a:gd name="T6" fmla="*/ 0 w 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9">
                    <a:moveTo>
                      <a:pt x="2" y="0"/>
                    </a:moveTo>
                    <a:lnTo>
                      <a:pt x="0" y="8"/>
                    </a:lnTo>
                    <a:lnTo>
                      <a:pt x="8" y="19"/>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436" name="Group 131"/>
            <p:cNvGrpSpPr>
              <a:grpSpLocks/>
            </p:cNvGrpSpPr>
            <p:nvPr/>
          </p:nvGrpSpPr>
          <p:grpSpPr bwMode="auto">
            <a:xfrm flipH="1">
              <a:off x="3730" y="2363"/>
              <a:ext cx="365" cy="408"/>
              <a:chOff x="2511" y="2128"/>
              <a:chExt cx="146" cy="168"/>
            </a:xfrm>
          </p:grpSpPr>
          <p:sp>
            <p:nvSpPr>
              <p:cNvPr id="15443" name="Freeform 132"/>
              <p:cNvSpPr>
                <a:spLocks/>
              </p:cNvSpPr>
              <p:nvPr/>
            </p:nvSpPr>
            <p:spPr bwMode="auto">
              <a:xfrm>
                <a:off x="2590" y="2128"/>
                <a:ext cx="5" cy="4"/>
              </a:xfrm>
              <a:custGeom>
                <a:avLst/>
                <a:gdLst>
                  <a:gd name="T0" fmla="*/ 0 w 32"/>
                  <a:gd name="T1" fmla="*/ 0 h 23"/>
                  <a:gd name="T2" fmla="*/ 0 w 32"/>
                  <a:gd name="T3" fmla="*/ 0 h 23"/>
                  <a:gd name="T4" fmla="*/ 0 w 32"/>
                  <a:gd name="T5" fmla="*/ 0 h 23"/>
                  <a:gd name="T6" fmla="*/ 0 w 32"/>
                  <a:gd name="T7" fmla="*/ 0 h 23"/>
                  <a:gd name="T8" fmla="*/ 0 w 32"/>
                  <a:gd name="T9" fmla="*/ 0 h 23"/>
                  <a:gd name="T10" fmla="*/ 0 w 32"/>
                  <a:gd name="T11" fmla="*/ 0 h 23"/>
                  <a:gd name="T12" fmla="*/ 0 w 32"/>
                  <a:gd name="T13" fmla="*/ 0 h 23"/>
                  <a:gd name="T14" fmla="*/ 0 w 32"/>
                  <a:gd name="T15" fmla="*/ 0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23">
                    <a:moveTo>
                      <a:pt x="32" y="0"/>
                    </a:moveTo>
                    <a:lnTo>
                      <a:pt x="23" y="7"/>
                    </a:lnTo>
                    <a:lnTo>
                      <a:pt x="14" y="10"/>
                    </a:lnTo>
                    <a:lnTo>
                      <a:pt x="5" y="15"/>
                    </a:lnTo>
                    <a:lnTo>
                      <a:pt x="0" y="23"/>
                    </a:lnTo>
                    <a:lnTo>
                      <a:pt x="8" y="20"/>
                    </a:lnTo>
                    <a:lnTo>
                      <a:pt x="23" y="16"/>
                    </a:lnTo>
                    <a:lnTo>
                      <a:pt x="3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44" name="Freeform 133"/>
              <p:cNvSpPr>
                <a:spLocks/>
              </p:cNvSpPr>
              <p:nvPr/>
            </p:nvSpPr>
            <p:spPr bwMode="auto">
              <a:xfrm>
                <a:off x="2592" y="2134"/>
                <a:ext cx="2" cy="2"/>
              </a:xfrm>
              <a:custGeom>
                <a:avLst/>
                <a:gdLst>
                  <a:gd name="T0" fmla="*/ 0 w 8"/>
                  <a:gd name="T1" fmla="*/ 0 h 15"/>
                  <a:gd name="T2" fmla="*/ 0 w 8"/>
                  <a:gd name="T3" fmla="*/ 0 h 15"/>
                  <a:gd name="T4" fmla="*/ 0 w 8"/>
                  <a:gd name="T5" fmla="*/ 0 h 15"/>
                  <a:gd name="T6" fmla="*/ 0 w 8"/>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5">
                    <a:moveTo>
                      <a:pt x="8" y="0"/>
                    </a:moveTo>
                    <a:lnTo>
                      <a:pt x="0" y="0"/>
                    </a:lnTo>
                    <a:lnTo>
                      <a:pt x="0" y="15"/>
                    </a:lnTo>
                    <a:lnTo>
                      <a:pt x="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45" name="Freeform 134"/>
              <p:cNvSpPr>
                <a:spLocks/>
              </p:cNvSpPr>
              <p:nvPr/>
            </p:nvSpPr>
            <p:spPr bwMode="auto">
              <a:xfrm>
                <a:off x="2574" y="2150"/>
                <a:ext cx="39" cy="99"/>
              </a:xfrm>
              <a:custGeom>
                <a:avLst/>
                <a:gdLst>
                  <a:gd name="T0" fmla="*/ 0 w 274"/>
                  <a:gd name="T1" fmla="*/ 0 h 693"/>
                  <a:gd name="T2" fmla="*/ 0 w 274"/>
                  <a:gd name="T3" fmla="*/ 0 h 693"/>
                  <a:gd name="T4" fmla="*/ 0 w 274"/>
                  <a:gd name="T5" fmla="*/ 0 h 693"/>
                  <a:gd name="T6" fmla="*/ 0 w 274"/>
                  <a:gd name="T7" fmla="*/ 0 h 693"/>
                  <a:gd name="T8" fmla="*/ 0 w 274"/>
                  <a:gd name="T9" fmla="*/ 0 h 693"/>
                  <a:gd name="T10" fmla="*/ 0 w 274"/>
                  <a:gd name="T11" fmla="*/ 0 h 693"/>
                  <a:gd name="T12" fmla="*/ 0 w 274"/>
                  <a:gd name="T13" fmla="*/ 0 h 693"/>
                  <a:gd name="T14" fmla="*/ 0 w 274"/>
                  <a:gd name="T15" fmla="*/ 0 h 693"/>
                  <a:gd name="T16" fmla="*/ 0 w 274"/>
                  <a:gd name="T17" fmla="*/ 0 h 693"/>
                  <a:gd name="T18" fmla="*/ 0 w 274"/>
                  <a:gd name="T19" fmla="*/ 0 h 6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693">
                    <a:moveTo>
                      <a:pt x="40" y="0"/>
                    </a:moveTo>
                    <a:lnTo>
                      <a:pt x="66" y="29"/>
                    </a:lnTo>
                    <a:lnTo>
                      <a:pt x="74" y="70"/>
                    </a:lnTo>
                    <a:lnTo>
                      <a:pt x="113" y="110"/>
                    </a:lnTo>
                    <a:lnTo>
                      <a:pt x="194" y="296"/>
                    </a:lnTo>
                    <a:lnTo>
                      <a:pt x="239" y="466"/>
                    </a:lnTo>
                    <a:lnTo>
                      <a:pt x="274" y="693"/>
                    </a:lnTo>
                    <a:lnTo>
                      <a:pt x="161" y="592"/>
                    </a:lnTo>
                    <a:lnTo>
                      <a:pt x="0" y="90"/>
                    </a:lnTo>
                    <a:lnTo>
                      <a:pt x="40"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15446" name="Freeform 135"/>
              <p:cNvSpPr>
                <a:spLocks/>
              </p:cNvSpPr>
              <p:nvPr/>
            </p:nvSpPr>
            <p:spPr bwMode="auto">
              <a:xfrm>
                <a:off x="2511" y="2131"/>
                <a:ext cx="146" cy="165"/>
              </a:xfrm>
              <a:custGeom>
                <a:avLst/>
                <a:gdLst>
                  <a:gd name="T0" fmla="*/ 0 w 1023"/>
                  <a:gd name="T1" fmla="*/ 0 h 1154"/>
                  <a:gd name="T2" fmla="*/ 0 w 1023"/>
                  <a:gd name="T3" fmla="*/ 0 h 1154"/>
                  <a:gd name="T4" fmla="*/ 0 w 1023"/>
                  <a:gd name="T5" fmla="*/ 0 h 1154"/>
                  <a:gd name="T6" fmla="*/ 0 w 1023"/>
                  <a:gd name="T7" fmla="*/ 0 h 1154"/>
                  <a:gd name="T8" fmla="*/ 0 w 1023"/>
                  <a:gd name="T9" fmla="*/ 0 h 1154"/>
                  <a:gd name="T10" fmla="*/ 0 w 1023"/>
                  <a:gd name="T11" fmla="*/ 0 h 1154"/>
                  <a:gd name="T12" fmla="*/ 0 w 1023"/>
                  <a:gd name="T13" fmla="*/ 0 h 1154"/>
                  <a:gd name="T14" fmla="*/ 0 w 1023"/>
                  <a:gd name="T15" fmla="*/ 0 h 1154"/>
                  <a:gd name="T16" fmla="*/ 0 w 1023"/>
                  <a:gd name="T17" fmla="*/ 0 h 1154"/>
                  <a:gd name="T18" fmla="*/ 0 w 1023"/>
                  <a:gd name="T19" fmla="*/ 0 h 1154"/>
                  <a:gd name="T20" fmla="*/ 0 w 1023"/>
                  <a:gd name="T21" fmla="*/ 0 h 1154"/>
                  <a:gd name="T22" fmla="*/ 0 w 1023"/>
                  <a:gd name="T23" fmla="*/ 0 h 1154"/>
                  <a:gd name="T24" fmla="*/ 0 w 1023"/>
                  <a:gd name="T25" fmla="*/ 0 h 1154"/>
                  <a:gd name="T26" fmla="*/ 0 w 1023"/>
                  <a:gd name="T27" fmla="*/ 0 h 1154"/>
                  <a:gd name="T28" fmla="*/ 0 w 1023"/>
                  <a:gd name="T29" fmla="*/ 0 h 1154"/>
                  <a:gd name="T30" fmla="*/ 0 w 1023"/>
                  <a:gd name="T31" fmla="*/ 0 h 1154"/>
                  <a:gd name="T32" fmla="*/ 0 w 1023"/>
                  <a:gd name="T33" fmla="*/ 0 h 1154"/>
                  <a:gd name="T34" fmla="*/ 0 w 1023"/>
                  <a:gd name="T35" fmla="*/ 0 h 1154"/>
                  <a:gd name="T36" fmla="*/ 0 w 1023"/>
                  <a:gd name="T37" fmla="*/ 0 h 1154"/>
                  <a:gd name="T38" fmla="*/ 0 w 1023"/>
                  <a:gd name="T39" fmla="*/ 0 h 1154"/>
                  <a:gd name="T40" fmla="*/ 0 w 1023"/>
                  <a:gd name="T41" fmla="*/ 0 h 1154"/>
                  <a:gd name="T42" fmla="*/ 0 w 1023"/>
                  <a:gd name="T43" fmla="*/ 0 h 1154"/>
                  <a:gd name="T44" fmla="*/ 0 w 1023"/>
                  <a:gd name="T45" fmla="*/ 0 h 1154"/>
                  <a:gd name="T46" fmla="*/ 0 w 1023"/>
                  <a:gd name="T47" fmla="*/ 0 h 1154"/>
                  <a:gd name="T48" fmla="*/ 0 w 1023"/>
                  <a:gd name="T49" fmla="*/ 0 h 1154"/>
                  <a:gd name="T50" fmla="*/ 0 w 1023"/>
                  <a:gd name="T51" fmla="*/ 0 h 1154"/>
                  <a:gd name="T52" fmla="*/ 0 w 1023"/>
                  <a:gd name="T53" fmla="*/ 0 h 1154"/>
                  <a:gd name="T54" fmla="*/ 0 w 1023"/>
                  <a:gd name="T55" fmla="*/ 0 h 1154"/>
                  <a:gd name="T56" fmla="*/ 0 w 1023"/>
                  <a:gd name="T57" fmla="*/ 0 h 1154"/>
                  <a:gd name="T58" fmla="*/ 0 w 1023"/>
                  <a:gd name="T59" fmla="*/ 0 h 1154"/>
                  <a:gd name="T60" fmla="*/ 0 w 1023"/>
                  <a:gd name="T61" fmla="*/ 0 h 1154"/>
                  <a:gd name="T62" fmla="*/ 0 w 1023"/>
                  <a:gd name="T63" fmla="*/ 0 h 1154"/>
                  <a:gd name="T64" fmla="*/ 0 w 1023"/>
                  <a:gd name="T65" fmla="*/ 0 h 1154"/>
                  <a:gd name="T66" fmla="*/ 0 w 1023"/>
                  <a:gd name="T67" fmla="*/ 0 h 1154"/>
                  <a:gd name="T68" fmla="*/ 0 w 1023"/>
                  <a:gd name="T69" fmla="*/ 0 h 1154"/>
                  <a:gd name="T70" fmla="*/ 0 w 1023"/>
                  <a:gd name="T71" fmla="*/ 0 h 1154"/>
                  <a:gd name="T72" fmla="*/ 0 w 1023"/>
                  <a:gd name="T73" fmla="*/ 0 h 1154"/>
                  <a:gd name="T74" fmla="*/ 0 w 1023"/>
                  <a:gd name="T75" fmla="*/ 0 h 1154"/>
                  <a:gd name="T76" fmla="*/ 0 w 1023"/>
                  <a:gd name="T77" fmla="*/ 0 h 1154"/>
                  <a:gd name="T78" fmla="*/ 0 w 1023"/>
                  <a:gd name="T79" fmla="*/ 0 h 1154"/>
                  <a:gd name="T80" fmla="*/ 0 w 1023"/>
                  <a:gd name="T81" fmla="*/ 0 h 1154"/>
                  <a:gd name="T82" fmla="*/ 0 w 1023"/>
                  <a:gd name="T83" fmla="*/ 0 h 1154"/>
                  <a:gd name="T84" fmla="*/ 0 w 1023"/>
                  <a:gd name="T85" fmla="*/ 0 h 1154"/>
                  <a:gd name="T86" fmla="*/ 0 w 1023"/>
                  <a:gd name="T87" fmla="*/ 0 h 1154"/>
                  <a:gd name="T88" fmla="*/ 0 w 1023"/>
                  <a:gd name="T89" fmla="*/ 0 h 1154"/>
                  <a:gd name="T90" fmla="*/ 0 w 1023"/>
                  <a:gd name="T91" fmla="*/ 0 h 1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23" h="1154">
                    <a:moveTo>
                      <a:pt x="189" y="60"/>
                    </a:moveTo>
                    <a:lnTo>
                      <a:pt x="221" y="0"/>
                    </a:lnTo>
                    <a:lnTo>
                      <a:pt x="471" y="104"/>
                    </a:lnTo>
                    <a:lnTo>
                      <a:pt x="482" y="185"/>
                    </a:lnTo>
                    <a:lnTo>
                      <a:pt x="503" y="214"/>
                    </a:lnTo>
                    <a:lnTo>
                      <a:pt x="531" y="246"/>
                    </a:lnTo>
                    <a:lnTo>
                      <a:pt x="547" y="304"/>
                    </a:lnTo>
                    <a:lnTo>
                      <a:pt x="603" y="437"/>
                    </a:lnTo>
                    <a:lnTo>
                      <a:pt x="648" y="595"/>
                    </a:lnTo>
                    <a:lnTo>
                      <a:pt x="668" y="700"/>
                    </a:lnTo>
                    <a:lnTo>
                      <a:pt x="869" y="704"/>
                    </a:lnTo>
                    <a:lnTo>
                      <a:pt x="902" y="725"/>
                    </a:lnTo>
                    <a:lnTo>
                      <a:pt x="994" y="725"/>
                    </a:lnTo>
                    <a:lnTo>
                      <a:pt x="1020" y="766"/>
                    </a:lnTo>
                    <a:lnTo>
                      <a:pt x="1023" y="814"/>
                    </a:lnTo>
                    <a:lnTo>
                      <a:pt x="1015" y="858"/>
                    </a:lnTo>
                    <a:lnTo>
                      <a:pt x="929" y="874"/>
                    </a:lnTo>
                    <a:lnTo>
                      <a:pt x="889" y="935"/>
                    </a:lnTo>
                    <a:lnTo>
                      <a:pt x="809" y="955"/>
                    </a:lnTo>
                    <a:lnTo>
                      <a:pt x="749" y="955"/>
                    </a:lnTo>
                    <a:lnTo>
                      <a:pt x="681" y="968"/>
                    </a:lnTo>
                    <a:lnTo>
                      <a:pt x="677" y="996"/>
                    </a:lnTo>
                    <a:lnTo>
                      <a:pt x="681" y="1056"/>
                    </a:lnTo>
                    <a:lnTo>
                      <a:pt x="673" y="1097"/>
                    </a:lnTo>
                    <a:lnTo>
                      <a:pt x="636" y="1102"/>
                    </a:lnTo>
                    <a:lnTo>
                      <a:pt x="591" y="1110"/>
                    </a:lnTo>
                    <a:lnTo>
                      <a:pt x="547" y="1151"/>
                    </a:lnTo>
                    <a:lnTo>
                      <a:pt x="495" y="1151"/>
                    </a:lnTo>
                    <a:lnTo>
                      <a:pt x="447" y="1146"/>
                    </a:lnTo>
                    <a:lnTo>
                      <a:pt x="374" y="1122"/>
                    </a:lnTo>
                    <a:lnTo>
                      <a:pt x="294" y="1130"/>
                    </a:lnTo>
                    <a:lnTo>
                      <a:pt x="213" y="1154"/>
                    </a:lnTo>
                    <a:lnTo>
                      <a:pt x="136" y="1137"/>
                    </a:lnTo>
                    <a:lnTo>
                      <a:pt x="84" y="1077"/>
                    </a:lnTo>
                    <a:lnTo>
                      <a:pt x="88" y="1012"/>
                    </a:lnTo>
                    <a:lnTo>
                      <a:pt x="68" y="932"/>
                    </a:lnTo>
                    <a:lnTo>
                      <a:pt x="57" y="826"/>
                    </a:lnTo>
                    <a:lnTo>
                      <a:pt x="32" y="729"/>
                    </a:lnTo>
                    <a:lnTo>
                      <a:pt x="0" y="584"/>
                    </a:lnTo>
                    <a:lnTo>
                      <a:pt x="4" y="437"/>
                    </a:lnTo>
                    <a:lnTo>
                      <a:pt x="4" y="307"/>
                    </a:lnTo>
                    <a:lnTo>
                      <a:pt x="12" y="218"/>
                    </a:lnTo>
                    <a:lnTo>
                      <a:pt x="32" y="178"/>
                    </a:lnTo>
                    <a:lnTo>
                      <a:pt x="77" y="145"/>
                    </a:lnTo>
                    <a:lnTo>
                      <a:pt x="129" y="92"/>
                    </a:lnTo>
                    <a:lnTo>
                      <a:pt x="189" y="6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5447" name="Freeform 136"/>
              <p:cNvSpPr>
                <a:spLocks/>
              </p:cNvSpPr>
              <p:nvPr/>
            </p:nvSpPr>
            <p:spPr bwMode="auto">
              <a:xfrm>
                <a:off x="2514" y="2141"/>
                <a:ext cx="92" cy="154"/>
              </a:xfrm>
              <a:custGeom>
                <a:avLst/>
                <a:gdLst>
                  <a:gd name="T0" fmla="*/ 0 w 646"/>
                  <a:gd name="T1" fmla="*/ 0 h 1075"/>
                  <a:gd name="T2" fmla="*/ 0 w 646"/>
                  <a:gd name="T3" fmla="*/ 0 h 1075"/>
                  <a:gd name="T4" fmla="*/ 0 w 646"/>
                  <a:gd name="T5" fmla="*/ 0 h 1075"/>
                  <a:gd name="T6" fmla="*/ 0 w 646"/>
                  <a:gd name="T7" fmla="*/ 0 h 1075"/>
                  <a:gd name="T8" fmla="*/ 0 w 646"/>
                  <a:gd name="T9" fmla="*/ 0 h 1075"/>
                  <a:gd name="T10" fmla="*/ 0 w 646"/>
                  <a:gd name="T11" fmla="*/ 0 h 1075"/>
                  <a:gd name="T12" fmla="*/ 0 w 646"/>
                  <a:gd name="T13" fmla="*/ 0 h 1075"/>
                  <a:gd name="T14" fmla="*/ 0 w 646"/>
                  <a:gd name="T15" fmla="*/ 0 h 1075"/>
                  <a:gd name="T16" fmla="*/ 0 w 646"/>
                  <a:gd name="T17" fmla="*/ 0 h 1075"/>
                  <a:gd name="T18" fmla="*/ 0 w 646"/>
                  <a:gd name="T19" fmla="*/ 0 h 1075"/>
                  <a:gd name="T20" fmla="*/ 0 w 646"/>
                  <a:gd name="T21" fmla="*/ 0 h 1075"/>
                  <a:gd name="T22" fmla="*/ 0 w 646"/>
                  <a:gd name="T23" fmla="*/ 0 h 1075"/>
                  <a:gd name="T24" fmla="*/ 0 w 646"/>
                  <a:gd name="T25" fmla="*/ 0 h 1075"/>
                  <a:gd name="T26" fmla="*/ 0 w 646"/>
                  <a:gd name="T27" fmla="*/ 0 h 1075"/>
                  <a:gd name="T28" fmla="*/ 0 w 646"/>
                  <a:gd name="T29" fmla="*/ 0 h 1075"/>
                  <a:gd name="T30" fmla="*/ 0 w 646"/>
                  <a:gd name="T31" fmla="*/ 0 h 1075"/>
                  <a:gd name="T32" fmla="*/ 0 w 646"/>
                  <a:gd name="T33" fmla="*/ 0 h 1075"/>
                  <a:gd name="T34" fmla="*/ 0 w 646"/>
                  <a:gd name="T35" fmla="*/ 0 h 1075"/>
                  <a:gd name="T36" fmla="*/ 0 w 646"/>
                  <a:gd name="T37" fmla="*/ 0 h 1075"/>
                  <a:gd name="T38" fmla="*/ 0 w 646"/>
                  <a:gd name="T39" fmla="*/ 0 h 1075"/>
                  <a:gd name="T40" fmla="*/ 0 w 646"/>
                  <a:gd name="T41" fmla="*/ 0 h 1075"/>
                  <a:gd name="T42" fmla="*/ 0 w 646"/>
                  <a:gd name="T43" fmla="*/ 0 h 1075"/>
                  <a:gd name="T44" fmla="*/ 0 w 646"/>
                  <a:gd name="T45" fmla="*/ 0 h 1075"/>
                  <a:gd name="T46" fmla="*/ 0 w 646"/>
                  <a:gd name="T47" fmla="*/ 0 h 1075"/>
                  <a:gd name="T48" fmla="*/ 0 w 646"/>
                  <a:gd name="T49" fmla="*/ 0 h 1075"/>
                  <a:gd name="T50" fmla="*/ 0 w 646"/>
                  <a:gd name="T51" fmla="*/ 0 h 1075"/>
                  <a:gd name="T52" fmla="*/ 0 w 646"/>
                  <a:gd name="T53" fmla="*/ 0 h 1075"/>
                  <a:gd name="T54" fmla="*/ 0 w 646"/>
                  <a:gd name="T55" fmla="*/ 0 h 1075"/>
                  <a:gd name="T56" fmla="*/ 0 w 646"/>
                  <a:gd name="T57" fmla="*/ 0 h 1075"/>
                  <a:gd name="T58" fmla="*/ 0 w 646"/>
                  <a:gd name="T59" fmla="*/ 0 h 1075"/>
                  <a:gd name="T60" fmla="*/ 0 w 646"/>
                  <a:gd name="T61" fmla="*/ 0 h 1075"/>
                  <a:gd name="T62" fmla="*/ 0 w 646"/>
                  <a:gd name="T63" fmla="*/ 0 h 1075"/>
                  <a:gd name="T64" fmla="*/ 0 w 646"/>
                  <a:gd name="T65" fmla="*/ 0 h 1075"/>
                  <a:gd name="T66" fmla="*/ 0 w 646"/>
                  <a:gd name="T67" fmla="*/ 0 h 1075"/>
                  <a:gd name="T68" fmla="*/ 0 w 646"/>
                  <a:gd name="T69" fmla="*/ 0 h 1075"/>
                  <a:gd name="T70" fmla="*/ 0 w 646"/>
                  <a:gd name="T71" fmla="*/ 0 h 1075"/>
                  <a:gd name="T72" fmla="*/ 0 w 646"/>
                  <a:gd name="T73" fmla="*/ 0 h 1075"/>
                  <a:gd name="T74" fmla="*/ 0 w 646"/>
                  <a:gd name="T75" fmla="*/ 0 h 1075"/>
                  <a:gd name="T76" fmla="*/ 0 w 646"/>
                  <a:gd name="T77" fmla="*/ 0 h 10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46" h="1075">
                    <a:moveTo>
                      <a:pt x="646" y="901"/>
                    </a:moveTo>
                    <a:lnTo>
                      <a:pt x="562" y="888"/>
                    </a:lnTo>
                    <a:lnTo>
                      <a:pt x="490" y="884"/>
                    </a:lnTo>
                    <a:lnTo>
                      <a:pt x="410" y="877"/>
                    </a:lnTo>
                    <a:lnTo>
                      <a:pt x="321" y="864"/>
                    </a:lnTo>
                    <a:lnTo>
                      <a:pt x="280" y="836"/>
                    </a:lnTo>
                    <a:lnTo>
                      <a:pt x="172" y="700"/>
                    </a:lnTo>
                    <a:lnTo>
                      <a:pt x="228" y="740"/>
                    </a:lnTo>
                    <a:lnTo>
                      <a:pt x="265" y="772"/>
                    </a:lnTo>
                    <a:lnTo>
                      <a:pt x="244" y="675"/>
                    </a:lnTo>
                    <a:lnTo>
                      <a:pt x="204" y="638"/>
                    </a:lnTo>
                    <a:lnTo>
                      <a:pt x="145" y="538"/>
                    </a:lnTo>
                    <a:lnTo>
                      <a:pt x="201" y="585"/>
                    </a:lnTo>
                    <a:lnTo>
                      <a:pt x="237" y="598"/>
                    </a:lnTo>
                    <a:lnTo>
                      <a:pt x="228" y="529"/>
                    </a:lnTo>
                    <a:lnTo>
                      <a:pt x="188" y="477"/>
                    </a:lnTo>
                    <a:lnTo>
                      <a:pt x="149" y="437"/>
                    </a:lnTo>
                    <a:lnTo>
                      <a:pt x="108" y="318"/>
                    </a:lnTo>
                    <a:lnTo>
                      <a:pt x="184" y="416"/>
                    </a:lnTo>
                    <a:lnTo>
                      <a:pt x="228" y="452"/>
                    </a:lnTo>
                    <a:lnTo>
                      <a:pt x="233" y="302"/>
                    </a:lnTo>
                    <a:lnTo>
                      <a:pt x="244" y="242"/>
                    </a:lnTo>
                    <a:lnTo>
                      <a:pt x="269" y="215"/>
                    </a:lnTo>
                    <a:lnTo>
                      <a:pt x="304" y="169"/>
                    </a:lnTo>
                    <a:lnTo>
                      <a:pt x="361" y="149"/>
                    </a:lnTo>
                    <a:lnTo>
                      <a:pt x="390" y="137"/>
                    </a:lnTo>
                    <a:lnTo>
                      <a:pt x="310" y="60"/>
                    </a:lnTo>
                    <a:lnTo>
                      <a:pt x="224" y="80"/>
                    </a:lnTo>
                    <a:lnTo>
                      <a:pt x="168" y="113"/>
                    </a:lnTo>
                    <a:lnTo>
                      <a:pt x="149" y="145"/>
                    </a:lnTo>
                    <a:lnTo>
                      <a:pt x="164" y="96"/>
                    </a:lnTo>
                    <a:lnTo>
                      <a:pt x="197" y="80"/>
                    </a:lnTo>
                    <a:lnTo>
                      <a:pt x="249" y="60"/>
                    </a:lnTo>
                    <a:lnTo>
                      <a:pt x="289" y="53"/>
                    </a:lnTo>
                    <a:lnTo>
                      <a:pt x="265" y="39"/>
                    </a:lnTo>
                    <a:lnTo>
                      <a:pt x="224" y="28"/>
                    </a:lnTo>
                    <a:lnTo>
                      <a:pt x="188" y="15"/>
                    </a:lnTo>
                    <a:lnTo>
                      <a:pt x="168" y="0"/>
                    </a:lnTo>
                    <a:lnTo>
                      <a:pt x="121" y="32"/>
                    </a:lnTo>
                    <a:lnTo>
                      <a:pt x="93" y="60"/>
                    </a:lnTo>
                    <a:lnTo>
                      <a:pt x="65" y="96"/>
                    </a:lnTo>
                    <a:lnTo>
                      <a:pt x="25" y="116"/>
                    </a:lnTo>
                    <a:lnTo>
                      <a:pt x="16" y="154"/>
                    </a:lnTo>
                    <a:lnTo>
                      <a:pt x="0" y="215"/>
                    </a:lnTo>
                    <a:lnTo>
                      <a:pt x="0" y="307"/>
                    </a:lnTo>
                    <a:lnTo>
                      <a:pt x="4" y="403"/>
                    </a:lnTo>
                    <a:lnTo>
                      <a:pt x="7" y="513"/>
                    </a:lnTo>
                    <a:lnTo>
                      <a:pt x="28" y="626"/>
                    </a:lnTo>
                    <a:lnTo>
                      <a:pt x="52" y="744"/>
                    </a:lnTo>
                    <a:lnTo>
                      <a:pt x="65" y="844"/>
                    </a:lnTo>
                    <a:lnTo>
                      <a:pt x="85" y="917"/>
                    </a:lnTo>
                    <a:lnTo>
                      <a:pt x="81" y="982"/>
                    </a:lnTo>
                    <a:lnTo>
                      <a:pt x="89" y="1018"/>
                    </a:lnTo>
                    <a:lnTo>
                      <a:pt x="117" y="1046"/>
                    </a:lnTo>
                    <a:lnTo>
                      <a:pt x="153" y="1070"/>
                    </a:lnTo>
                    <a:lnTo>
                      <a:pt x="201" y="1075"/>
                    </a:lnTo>
                    <a:lnTo>
                      <a:pt x="224" y="1063"/>
                    </a:lnTo>
                    <a:lnTo>
                      <a:pt x="257" y="1059"/>
                    </a:lnTo>
                    <a:lnTo>
                      <a:pt x="334" y="1043"/>
                    </a:lnTo>
                    <a:lnTo>
                      <a:pt x="300" y="1003"/>
                    </a:lnTo>
                    <a:lnTo>
                      <a:pt x="265" y="944"/>
                    </a:lnTo>
                    <a:lnTo>
                      <a:pt x="318" y="985"/>
                    </a:lnTo>
                    <a:lnTo>
                      <a:pt x="357" y="1022"/>
                    </a:lnTo>
                    <a:lnTo>
                      <a:pt x="386" y="1043"/>
                    </a:lnTo>
                    <a:lnTo>
                      <a:pt x="426" y="1063"/>
                    </a:lnTo>
                    <a:lnTo>
                      <a:pt x="470" y="1063"/>
                    </a:lnTo>
                    <a:lnTo>
                      <a:pt x="513" y="1063"/>
                    </a:lnTo>
                    <a:lnTo>
                      <a:pt x="538" y="1051"/>
                    </a:lnTo>
                    <a:lnTo>
                      <a:pt x="550" y="1039"/>
                    </a:lnTo>
                    <a:lnTo>
                      <a:pt x="494" y="1006"/>
                    </a:lnTo>
                    <a:lnTo>
                      <a:pt x="438" y="954"/>
                    </a:lnTo>
                    <a:lnTo>
                      <a:pt x="422" y="929"/>
                    </a:lnTo>
                    <a:lnTo>
                      <a:pt x="466" y="941"/>
                    </a:lnTo>
                    <a:lnTo>
                      <a:pt x="534" y="994"/>
                    </a:lnTo>
                    <a:lnTo>
                      <a:pt x="562" y="1018"/>
                    </a:lnTo>
                    <a:lnTo>
                      <a:pt x="626" y="1022"/>
                    </a:lnTo>
                    <a:lnTo>
                      <a:pt x="646" y="1010"/>
                    </a:lnTo>
                    <a:lnTo>
                      <a:pt x="646" y="982"/>
                    </a:lnTo>
                    <a:lnTo>
                      <a:pt x="646" y="90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48" name="Freeform 137"/>
              <p:cNvSpPr>
                <a:spLocks/>
              </p:cNvSpPr>
              <p:nvPr/>
            </p:nvSpPr>
            <p:spPr bwMode="auto">
              <a:xfrm>
                <a:off x="2520" y="2218"/>
                <a:ext cx="27" cy="70"/>
              </a:xfrm>
              <a:custGeom>
                <a:avLst/>
                <a:gdLst>
                  <a:gd name="T0" fmla="*/ 0 w 188"/>
                  <a:gd name="T1" fmla="*/ 0 h 496"/>
                  <a:gd name="T2" fmla="*/ 0 w 188"/>
                  <a:gd name="T3" fmla="*/ 0 h 496"/>
                  <a:gd name="T4" fmla="*/ 0 w 188"/>
                  <a:gd name="T5" fmla="*/ 0 h 496"/>
                  <a:gd name="T6" fmla="*/ 0 w 188"/>
                  <a:gd name="T7" fmla="*/ 0 h 496"/>
                  <a:gd name="T8" fmla="*/ 0 w 188"/>
                  <a:gd name="T9" fmla="*/ 0 h 496"/>
                  <a:gd name="T10" fmla="*/ 0 w 188"/>
                  <a:gd name="T11" fmla="*/ 0 h 496"/>
                  <a:gd name="T12" fmla="*/ 0 w 188"/>
                  <a:gd name="T13" fmla="*/ 0 h 496"/>
                  <a:gd name="T14" fmla="*/ 0 w 188"/>
                  <a:gd name="T15" fmla="*/ 0 h 496"/>
                  <a:gd name="T16" fmla="*/ 0 w 188"/>
                  <a:gd name="T17" fmla="*/ 0 h 496"/>
                  <a:gd name="T18" fmla="*/ 0 w 188"/>
                  <a:gd name="T19" fmla="*/ 0 h 496"/>
                  <a:gd name="T20" fmla="*/ 0 w 188"/>
                  <a:gd name="T21" fmla="*/ 0 h 496"/>
                  <a:gd name="T22" fmla="*/ 0 w 188"/>
                  <a:gd name="T23" fmla="*/ 0 h 496"/>
                  <a:gd name="T24" fmla="*/ 0 w 188"/>
                  <a:gd name="T25" fmla="*/ 0 h 496"/>
                  <a:gd name="T26" fmla="*/ 0 w 188"/>
                  <a:gd name="T27" fmla="*/ 0 h 4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8" h="496">
                    <a:moveTo>
                      <a:pt x="188" y="496"/>
                    </a:moveTo>
                    <a:lnTo>
                      <a:pt x="155" y="480"/>
                    </a:lnTo>
                    <a:lnTo>
                      <a:pt x="120" y="440"/>
                    </a:lnTo>
                    <a:lnTo>
                      <a:pt x="89" y="369"/>
                    </a:lnTo>
                    <a:lnTo>
                      <a:pt x="72" y="307"/>
                    </a:lnTo>
                    <a:lnTo>
                      <a:pt x="48" y="238"/>
                    </a:lnTo>
                    <a:lnTo>
                      <a:pt x="37" y="173"/>
                    </a:lnTo>
                    <a:lnTo>
                      <a:pt x="17" y="73"/>
                    </a:lnTo>
                    <a:lnTo>
                      <a:pt x="0" y="0"/>
                    </a:lnTo>
                    <a:lnTo>
                      <a:pt x="41" y="145"/>
                    </a:lnTo>
                    <a:lnTo>
                      <a:pt x="72" y="258"/>
                    </a:lnTo>
                    <a:lnTo>
                      <a:pt x="108" y="335"/>
                    </a:lnTo>
                    <a:lnTo>
                      <a:pt x="164" y="416"/>
                    </a:lnTo>
                    <a:lnTo>
                      <a:pt x="188" y="4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49" name="Freeform 138"/>
              <p:cNvSpPr>
                <a:spLocks/>
              </p:cNvSpPr>
              <p:nvPr/>
            </p:nvSpPr>
            <p:spPr bwMode="auto">
              <a:xfrm>
                <a:off x="2548" y="2160"/>
                <a:ext cx="107" cy="107"/>
              </a:xfrm>
              <a:custGeom>
                <a:avLst/>
                <a:gdLst>
                  <a:gd name="T0" fmla="*/ 0 w 747"/>
                  <a:gd name="T1" fmla="*/ 0 h 747"/>
                  <a:gd name="T2" fmla="*/ 0 w 747"/>
                  <a:gd name="T3" fmla="*/ 0 h 747"/>
                  <a:gd name="T4" fmla="*/ 0 w 747"/>
                  <a:gd name="T5" fmla="*/ 0 h 747"/>
                  <a:gd name="T6" fmla="*/ 0 w 747"/>
                  <a:gd name="T7" fmla="*/ 0 h 747"/>
                  <a:gd name="T8" fmla="*/ 0 w 747"/>
                  <a:gd name="T9" fmla="*/ 0 h 747"/>
                  <a:gd name="T10" fmla="*/ 0 w 747"/>
                  <a:gd name="T11" fmla="*/ 0 h 747"/>
                  <a:gd name="T12" fmla="*/ 0 w 747"/>
                  <a:gd name="T13" fmla="*/ 0 h 747"/>
                  <a:gd name="T14" fmla="*/ 0 w 747"/>
                  <a:gd name="T15" fmla="*/ 0 h 747"/>
                  <a:gd name="T16" fmla="*/ 0 w 747"/>
                  <a:gd name="T17" fmla="*/ 0 h 747"/>
                  <a:gd name="T18" fmla="*/ 0 w 747"/>
                  <a:gd name="T19" fmla="*/ 0 h 747"/>
                  <a:gd name="T20" fmla="*/ 0 w 747"/>
                  <a:gd name="T21" fmla="*/ 0 h 747"/>
                  <a:gd name="T22" fmla="*/ 0 w 747"/>
                  <a:gd name="T23" fmla="*/ 0 h 747"/>
                  <a:gd name="T24" fmla="*/ 0 w 747"/>
                  <a:gd name="T25" fmla="*/ 0 h 747"/>
                  <a:gd name="T26" fmla="*/ 0 w 747"/>
                  <a:gd name="T27" fmla="*/ 0 h 747"/>
                  <a:gd name="T28" fmla="*/ 0 w 747"/>
                  <a:gd name="T29" fmla="*/ 0 h 747"/>
                  <a:gd name="T30" fmla="*/ 0 w 747"/>
                  <a:gd name="T31" fmla="*/ 0 h 747"/>
                  <a:gd name="T32" fmla="*/ 0 w 747"/>
                  <a:gd name="T33" fmla="*/ 0 h 747"/>
                  <a:gd name="T34" fmla="*/ 0 w 747"/>
                  <a:gd name="T35" fmla="*/ 0 h 747"/>
                  <a:gd name="T36" fmla="*/ 0 w 747"/>
                  <a:gd name="T37" fmla="*/ 0 h 747"/>
                  <a:gd name="T38" fmla="*/ 0 w 747"/>
                  <a:gd name="T39" fmla="*/ 0 h 747"/>
                  <a:gd name="T40" fmla="*/ 0 w 747"/>
                  <a:gd name="T41" fmla="*/ 0 h 747"/>
                  <a:gd name="T42" fmla="*/ 0 w 747"/>
                  <a:gd name="T43" fmla="*/ 0 h 747"/>
                  <a:gd name="T44" fmla="*/ 0 w 747"/>
                  <a:gd name="T45" fmla="*/ 0 h 747"/>
                  <a:gd name="T46" fmla="*/ 0 w 747"/>
                  <a:gd name="T47" fmla="*/ 0 h 747"/>
                  <a:gd name="T48" fmla="*/ 0 w 747"/>
                  <a:gd name="T49" fmla="*/ 0 h 747"/>
                  <a:gd name="T50" fmla="*/ 0 w 747"/>
                  <a:gd name="T51" fmla="*/ 0 h 747"/>
                  <a:gd name="T52" fmla="*/ 0 w 747"/>
                  <a:gd name="T53" fmla="*/ 0 h 747"/>
                  <a:gd name="T54" fmla="*/ 0 w 747"/>
                  <a:gd name="T55" fmla="*/ 0 h 747"/>
                  <a:gd name="T56" fmla="*/ 0 w 747"/>
                  <a:gd name="T57" fmla="*/ 0 h 747"/>
                  <a:gd name="T58" fmla="*/ 0 w 747"/>
                  <a:gd name="T59" fmla="*/ 0 h 747"/>
                  <a:gd name="T60" fmla="*/ 0 w 747"/>
                  <a:gd name="T61" fmla="*/ 0 h 747"/>
                  <a:gd name="T62" fmla="*/ 0 w 747"/>
                  <a:gd name="T63" fmla="*/ 0 h 747"/>
                  <a:gd name="T64" fmla="*/ 0 w 747"/>
                  <a:gd name="T65" fmla="*/ 0 h 747"/>
                  <a:gd name="T66" fmla="*/ 0 w 747"/>
                  <a:gd name="T67" fmla="*/ 0 h 747"/>
                  <a:gd name="T68" fmla="*/ 0 w 747"/>
                  <a:gd name="T69" fmla="*/ 0 h 747"/>
                  <a:gd name="T70" fmla="*/ 0 w 747"/>
                  <a:gd name="T71" fmla="*/ 0 h 747"/>
                  <a:gd name="T72" fmla="*/ 0 w 747"/>
                  <a:gd name="T73" fmla="*/ 0 h 747"/>
                  <a:gd name="T74" fmla="*/ 0 w 747"/>
                  <a:gd name="T75" fmla="*/ 0 h 747"/>
                  <a:gd name="T76" fmla="*/ 0 w 747"/>
                  <a:gd name="T77" fmla="*/ 0 h 747"/>
                  <a:gd name="T78" fmla="*/ 0 w 747"/>
                  <a:gd name="T79" fmla="*/ 0 h 747"/>
                  <a:gd name="T80" fmla="*/ 0 w 747"/>
                  <a:gd name="T81" fmla="*/ 0 h 747"/>
                  <a:gd name="T82" fmla="*/ 0 w 747"/>
                  <a:gd name="T83" fmla="*/ 0 h 747"/>
                  <a:gd name="T84" fmla="*/ 0 w 747"/>
                  <a:gd name="T85" fmla="*/ 0 h 747"/>
                  <a:gd name="T86" fmla="*/ 0 w 747"/>
                  <a:gd name="T87" fmla="*/ 0 h 747"/>
                  <a:gd name="T88" fmla="*/ 0 w 747"/>
                  <a:gd name="T89" fmla="*/ 0 h 747"/>
                  <a:gd name="T90" fmla="*/ 0 w 747"/>
                  <a:gd name="T91" fmla="*/ 0 h 747"/>
                  <a:gd name="T92" fmla="*/ 0 w 747"/>
                  <a:gd name="T93" fmla="*/ 0 h 747"/>
                  <a:gd name="T94" fmla="*/ 0 w 747"/>
                  <a:gd name="T95" fmla="*/ 0 h 747"/>
                  <a:gd name="T96" fmla="*/ 0 w 747"/>
                  <a:gd name="T97" fmla="*/ 0 h 747"/>
                  <a:gd name="T98" fmla="*/ 0 w 747"/>
                  <a:gd name="T99" fmla="*/ 0 h 747"/>
                  <a:gd name="T100" fmla="*/ 0 w 747"/>
                  <a:gd name="T101" fmla="*/ 0 h 747"/>
                  <a:gd name="T102" fmla="*/ 0 w 747"/>
                  <a:gd name="T103" fmla="*/ 0 h 747"/>
                  <a:gd name="T104" fmla="*/ 0 w 747"/>
                  <a:gd name="T105" fmla="*/ 0 h 747"/>
                  <a:gd name="T106" fmla="*/ 0 w 747"/>
                  <a:gd name="T107" fmla="*/ 0 h 747"/>
                  <a:gd name="T108" fmla="*/ 0 w 747"/>
                  <a:gd name="T109" fmla="*/ 0 h 747"/>
                  <a:gd name="T110" fmla="*/ 0 w 747"/>
                  <a:gd name="T111" fmla="*/ 0 h 7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47" h="747">
                    <a:moveTo>
                      <a:pt x="138" y="0"/>
                    </a:moveTo>
                    <a:lnTo>
                      <a:pt x="225" y="27"/>
                    </a:lnTo>
                    <a:lnTo>
                      <a:pt x="266" y="63"/>
                    </a:lnTo>
                    <a:lnTo>
                      <a:pt x="290" y="137"/>
                    </a:lnTo>
                    <a:lnTo>
                      <a:pt x="290" y="204"/>
                    </a:lnTo>
                    <a:lnTo>
                      <a:pt x="277" y="244"/>
                    </a:lnTo>
                    <a:lnTo>
                      <a:pt x="285" y="314"/>
                    </a:lnTo>
                    <a:lnTo>
                      <a:pt x="285" y="366"/>
                    </a:lnTo>
                    <a:lnTo>
                      <a:pt x="273" y="379"/>
                    </a:lnTo>
                    <a:lnTo>
                      <a:pt x="285" y="399"/>
                    </a:lnTo>
                    <a:lnTo>
                      <a:pt x="294" y="419"/>
                    </a:lnTo>
                    <a:lnTo>
                      <a:pt x="277" y="440"/>
                    </a:lnTo>
                    <a:lnTo>
                      <a:pt x="277" y="460"/>
                    </a:lnTo>
                    <a:lnTo>
                      <a:pt x="310" y="468"/>
                    </a:lnTo>
                    <a:lnTo>
                      <a:pt x="306" y="488"/>
                    </a:lnTo>
                    <a:lnTo>
                      <a:pt x="337" y="500"/>
                    </a:lnTo>
                    <a:lnTo>
                      <a:pt x="367" y="492"/>
                    </a:lnTo>
                    <a:lnTo>
                      <a:pt x="386" y="500"/>
                    </a:lnTo>
                    <a:lnTo>
                      <a:pt x="475" y="513"/>
                    </a:lnTo>
                    <a:lnTo>
                      <a:pt x="555" y="508"/>
                    </a:lnTo>
                    <a:lnTo>
                      <a:pt x="606" y="513"/>
                    </a:lnTo>
                    <a:lnTo>
                      <a:pt x="640" y="533"/>
                    </a:lnTo>
                    <a:lnTo>
                      <a:pt x="720" y="533"/>
                    </a:lnTo>
                    <a:lnTo>
                      <a:pt x="747" y="561"/>
                    </a:lnTo>
                    <a:lnTo>
                      <a:pt x="747" y="592"/>
                    </a:lnTo>
                    <a:lnTo>
                      <a:pt x="743" y="646"/>
                    </a:lnTo>
                    <a:lnTo>
                      <a:pt x="679" y="662"/>
                    </a:lnTo>
                    <a:lnTo>
                      <a:pt x="679" y="628"/>
                    </a:lnTo>
                    <a:lnTo>
                      <a:pt x="675" y="601"/>
                    </a:lnTo>
                    <a:lnTo>
                      <a:pt x="663" y="588"/>
                    </a:lnTo>
                    <a:lnTo>
                      <a:pt x="659" y="621"/>
                    </a:lnTo>
                    <a:lnTo>
                      <a:pt x="655" y="662"/>
                    </a:lnTo>
                    <a:lnTo>
                      <a:pt x="640" y="687"/>
                    </a:lnTo>
                    <a:lnTo>
                      <a:pt x="611" y="718"/>
                    </a:lnTo>
                    <a:lnTo>
                      <a:pt x="544" y="734"/>
                    </a:lnTo>
                    <a:lnTo>
                      <a:pt x="491" y="743"/>
                    </a:lnTo>
                    <a:lnTo>
                      <a:pt x="430" y="747"/>
                    </a:lnTo>
                    <a:lnTo>
                      <a:pt x="507" y="702"/>
                    </a:lnTo>
                    <a:lnTo>
                      <a:pt x="559" y="662"/>
                    </a:lnTo>
                    <a:lnTo>
                      <a:pt x="570" y="628"/>
                    </a:lnTo>
                    <a:lnTo>
                      <a:pt x="563" y="601"/>
                    </a:lnTo>
                    <a:lnTo>
                      <a:pt x="519" y="597"/>
                    </a:lnTo>
                    <a:lnTo>
                      <a:pt x="503" y="628"/>
                    </a:lnTo>
                    <a:lnTo>
                      <a:pt x="491" y="666"/>
                    </a:lnTo>
                    <a:lnTo>
                      <a:pt x="450" y="706"/>
                    </a:lnTo>
                    <a:lnTo>
                      <a:pt x="407" y="739"/>
                    </a:lnTo>
                    <a:lnTo>
                      <a:pt x="362" y="743"/>
                    </a:lnTo>
                    <a:lnTo>
                      <a:pt x="294" y="739"/>
                    </a:lnTo>
                    <a:lnTo>
                      <a:pt x="367" y="681"/>
                    </a:lnTo>
                    <a:lnTo>
                      <a:pt x="419" y="653"/>
                    </a:lnTo>
                    <a:lnTo>
                      <a:pt x="458" y="621"/>
                    </a:lnTo>
                    <a:lnTo>
                      <a:pt x="471" y="597"/>
                    </a:lnTo>
                    <a:lnTo>
                      <a:pt x="468" y="572"/>
                    </a:lnTo>
                    <a:lnTo>
                      <a:pt x="443" y="568"/>
                    </a:lnTo>
                    <a:lnTo>
                      <a:pt x="415" y="592"/>
                    </a:lnTo>
                    <a:lnTo>
                      <a:pt x="398" y="625"/>
                    </a:lnTo>
                    <a:lnTo>
                      <a:pt x="362" y="666"/>
                    </a:lnTo>
                    <a:lnTo>
                      <a:pt x="318" y="687"/>
                    </a:lnTo>
                    <a:lnTo>
                      <a:pt x="285" y="706"/>
                    </a:lnTo>
                    <a:lnTo>
                      <a:pt x="250" y="722"/>
                    </a:lnTo>
                    <a:lnTo>
                      <a:pt x="209" y="730"/>
                    </a:lnTo>
                    <a:lnTo>
                      <a:pt x="161" y="730"/>
                    </a:lnTo>
                    <a:lnTo>
                      <a:pt x="115" y="721"/>
                    </a:lnTo>
                    <a:lnTo>
                      <a:pt x="217" y="687"/>
                    </a:lnTo>
                    <a:lnTo>
                      <a:pt x="257" y="666"/>
                    </a:lnTo>
                    <a:lnTo>
                      <a:pt x="285" y="628"/>
                    </a:lnTo>
                    <a:lnTo>
                      <a:pt x="290" y="597"/>
                    </a:lnTo>
                    <a:lnTo>
                      <a:pt x="266" y="597"/>
                    </a:lnTo>
                    <a:lnTo>
                      <a:pt x="254" y="625"/>
                    </a:lnTo>
                    <a:lnTo>
                      <a:pt x="233" y="649"/>
                    </a:lnTo>
                    <a:lnTo>
                      <a:pt x="201" y="674"/>
                    </a:lnTo>
                    <a:lnTo>
                      <a:pt x="165" y="699"/>
                    </a:lnTo>
                    <a:lnTo>
                      <a:pt x="117" y="719"/>
                    </a:lnTo>
                    <a:lnTo>
                      <a:pt x="81" y="706"/>
                    </a:lnTo>
                    <a:lnTo>
                      <a:pt x="65" y="687"/>
                    </a:lnTo>
                    <a:lnTo>
                      <a:pt x="37" y="636"/>
                    </a:lnTo>
                    <a:lnTo>
                      <a:pt x="89" y="625"/>
                    </a:lnTo>
                    <a:lnTo>
                      <a:pt x="189" y="613"/>
                    </a:lnTo>
                    <a:lnTo>
                      <a:pt x="250" y="585"/>
                    </a:lnTo>
                    <a:lnTo>
                      <a:pt x="281" y="558"/>
                    </a:lnTo>
                    <a:lnTo>
                      <a:pt x="294" y="525"/>
                    </a:lnTo>
                    <a:lnTo>
                      <a:pt x="298" y="508"/>
                    </a:lnTo>
                    <a:lnTo>
                      <a:pt x="281" y="508"/>
                    </a:lnTo>
                    <a:lnTo>
                      <a:pt x="261" y="533"/>
                    </a:lnTo>
                    <a:lnTo>
                      <a:pt x="229" y="576"/>
                    </a:lnTo>
                    <a:lnTo>
                      <a:pt x="157" y="601"/>
                    </a:lnTo>
                    <a:lnTo>
                      <a:pt x="89" y="622"/>
                    </a:lnTo>
                    <a:lnTo>
                      <a:pt x="37" y="636"/>
                    </a:lnTo>
                    <a:lnTo>
                      <a:pt x="17" y="553"/>
                    </a:lnTo>
                    <a:lnTo>
                      <a:pt x="13" y="492"/>
                    </a:lnTo>
                    <a:lnTo>
                      <a:pt x="13" y="439"/>
                    </a:lnTo>
                    <a:lnTo>
                      <a:pt x="81" y="476"/>
                    </a:lnTo>
                    <a:lnTo>
                      <a:pt x="161" y="492"/>
                    </a:lnTo>
                    <a:lnTo>
                      <a:pt x="225" y="488"/>
                    </a:lnTo>
                    <a:lnTo>
                      <a:pt x="242" y="481"/>
                    </a:lnTo>
                    <a:lnTo>
                      <a:pt x="250" y="460"/>
                    </a:lnTo>
                    <a:lnTo>
                      <a:pt x="213" y="460"/>
                    </a:lnTo>
                    <a:lnTo>
                      <a:pt x="174" y="472"/>
                    </a:lnTo>
                    <a:lnTo>
                      <a:pt x="79" y="476"/>
                    </a:lnTo>
                    <a:lnTo>
                      <a:pt x="13" y="440"/>
                    </a:lnTo>
                    <a:lnTo>
                      <a:pt x="9" y="363"/>
                    </a:lnTo>
                    <a:lnTo>
                      <a:pt x="4" y="310"/>
                    </a:lnTo>
                    <a:lnTo>
                      <a:pt x="0" y="258"/>
                    </a:lnTo>
                    <a:lnTo>
                      <a:pt x="9" y="169"/>
                    </a:lnTo>
                    <a:lnTo>
                      <a:pt x="29" y="137"/>
                    </a:lnTo>
                    <a:lnTo>
                      <a:pt x="89" y="97"/>
                    </a:lnTo>
                    <a:lnTo>
                      <a:pt x="70" y="101"/>
                    </a:lnTo>
                    <a:lnTo>
                      <a:pt x="9" y="129"/>
                    </a:lnTo>
                    <a:lnTo>
                      <a:pt x="33" y="72"/>
                    </a:lnTo>
                    <a:lnTo>
                      <a:pt x="53" y="43"/>
                    </a:lnTo>
                    <a:lnTo>
                      <a:pt x="70" y="23"/>
                    </a:lnTo>
                    <a:lnTo>
                      <a:pt x="13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0" name="Freeform 139"/>
              <p:cNvSpPr>
                <a:spLocks/>
              </p:cNvSpPr>
              <p:nvPr/>
            </p:nvSpPr>
            <p:spPr bwMode="auto">
              <a:xfrm>
                <a:off x="2555" y="2200"/>
                <a:ext cx="27" cy="24"/>
              </a:xfrm>
              <a:custGeom>
                <a:avLst/>
                <a:gdLst>
                  <a:gd name="T0" fmla="*/ 0 w 188"/>
                  <a:gd name="T1" fmla="*/ 0 h 168"/>
                  <a:gd name="T2" fmla="*/ 0 w 188"/>
                  <a:gd name="T3" fmla="*/ 0 h 168"/>
                  <a:gd name="T4" fmla="*/ 0 w 188"/>
                  <a:gd name="T5" fmla="*/ 0 h 168"/>
                  <a:gd name="T6" fmla="*/ 0 w 188"/>
                  <a:gd name="T7" fmla="*/ 0 h 168"/>
                  <a:gd name="T8" fmla="*/ 0 w 188"/>
                  <a:gd name="T9" fmla="*/ 0 h 168"/>
                  <a:gd name="T10" fmla="*/ 0 w 188"/>
                  <a:gd name="T11" fmla="*/ 0 h 168"/>
                  <a:gd name="T12" fmla="*/ 0 w 188"/>
                  <a:gd name="T13" fmla="*/ 0 h 168"/>
                  <a:gd name="T14" fmla="*/ 0 w 188"/>
                  <a:gd name="T15" fmla="*/ 0 h 168"/>
                  <a:gd name="T16" fmla="*/ 0 w 188"/>
                  <a:gd name="T17" fmla="*/ 0 h 168"/>
                  <a:gd name="T18" fmla="*/ 0 w 188"/>
                  <a:gd name="T19" fmla="*/ 0 h 168"/>
                  <a:gd name="T20" fmla="*/ 0 w 188"/>
                  <a:gd name="T21" fmla="*/ 0 h 168"/>
                  <a:gd name="T22" fmla="*/ 0 w 188"/>
                  <a:gd name="T23" fmla="*/ 0 h 168"/>
                  <a:gd name="T24" fmla="*/ 0 w 188"/>
                  <a:gd name="T25" fmla="*/ 0 h 168"/>
                  <a:gd name="T26" fmla="*/ 0 w 188"/>
                  <a:gd name="T27" fmla="*/ 0 h 168"/>
                  <a:gd name="T28" fmla="*/ 0 w 188"/>
                  <a:gd name="T29" fmla="*/ 0 h 168"/>
                  <a:gd name="T30" fmla="*/ 0 w 188"/>
                  <a:gd name="T31" fmla="*/ 0 h 168"/>
                  <a:gd name="T32" fmla="*/ 0 w 188"/>
                  <a:gd name="T33" fmla="*/ 0 h 168"/>
                  <a:gd name="T34" fmla="*/ 0 w 188"/>
                  <a:gd name="T35" fmla="*/ 0 h 168"/>
                  <a:gd name="T36" fmla="*/ 0 w 188"/>
                  <a:gd name="T37" fmla="*/ 0 h 168"/>
                  <a:gd name="T38" fmla="*/ 0 w 188"/>
                  <a:gd name="T39" fmla="*/ 0 h 168"/>
                  <a:gd name="T40" fmla="*/ 0 w 188"/>
                  <a:gd name="T41" fmla="*/ 0 h 168"/>
                  <a:gd name="T42" fmla="*/ 0 w 188"/>
                  <a:gd name="T43" fmla="*/ 0 h 168"/>
                  <a:gd name="T44" fmla="*/ 0 w 188"/>
                  <a:gd name="T45" fmla="*/ 0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8" h="168">
                    <a:moveTo>
                      <a:pt x="188" y="0"/>
                    </a:moveTo>
                    <a:lnTo>
                      <a:pt x="188" y="13"/>
                    </a:lnTo>
                    <a:lnTo>
                      <a:pt x="163" y="46"/>
                    </a:lnTo>
                    <a:lnTo>
                      <a:pt x="141" y="64"/>
                    </a:lnTo>
                    <a:lnTo>
                      <a:pt x="90" y="101"/>
                    </a:lnTo>
                    <a:lnTo>
                      <a:pt x="69" y="117"/>
                    </a:lnTo>
                    <a:lnTo>
                      <a:pt x="23" y="153"/>
                    </a:lnTo>
                    <a:lnTo>
                      <a:pt x="74" y="136"/>
                    </a:lnTo>
                    <a:lnTo>
                      <a:pt x="125" y="121"/>
                    </a:lnTo>
                    <a:lnTo>
                      <a:pt x="177" y="117"/>
                    </a:lnTo>
                    <a:lnTo>
                      <a:pt x="173" y="132"/>
                    </a:lnTo>
                    <a:lnTo>
                      <a:pt x="90" y="148"/>
                    </a:lnTo>
                    <a:lnTo>
                      <a:pt x="47" y="165"/>
                    </a:lnTo>
                    <a:lnTo>
                      <a:pt x="23" y="168"/>
                    </a:lnTo>
                    <a:lnTo>
                      <a:pt x="2" y="162"/>
                    </a:lnTo>
                    <a:lnTo>
                      <a:pt x="0" y="142"/>
                    </a:lnTo>
                    <a:lnTo>
                      <a:pt x="17" y="127"/>
                    </a:lnTo>
                    <a:lnTo>
                      <a:pt x="40" y="105"/>
                    </a:lnTo>
                    <a:lnTo>
                      <a:pt x="67" y="72"/>
                    </a:lnTo>
                    <a:lnTo>
                      <a:pt x="96" y="36"/>
                    </a:lnTo>
                    <a:lnTo>
                      <a:pt x="130" y="11"/>
                    </a:lnTo>
                    <a:lnTo>
                      <a:pt x="165" y="2"/>
                    </a:lnTo>
                    <a:lnTo>
                      <a:pt x="18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1" name="Freeform 140"/>
              <p:cNvSpPr>
                <a:spLocks/>
              </p:cNvSpPr>
              <p:nvPr/>
            </p:nvSpPr>
            <p:spPr bwMode="auto">
              <a:xfrm>
                <a:off x="2556" y="2180"/>
                <a:ext cx="25" cy="32"/>
              </a:xfrm>
              <a:custGeom>
                <a:avLst/>
                <a:gdLst>
                  <a:gd name="T0" fmla="*/ 0 w 171"/>
                  <a:gd name="T1" fmla="*/ 0 h 221"/>
                  <a:gd name="T2" fmla="*/ 0 w 171"/>
                  <a:gd name="T3" fmla="*/ 0 h 221"/>
                  <a:gd name="T4" fmla="*/ 0 w 171"/>
                  <a:gd name="T5" fmla="*/ 0 h 221"/>
                  <a:gd name="T6" fmla="*/ 0 w 171"/>
                  <a:gd name="T7" fmla="*/ 0 h 221"/>
                  <a:gd name="T8" fmla="*/ 0 w 171"/>
                  <a:gd name="T9" fmla="*/ 0 h 221"/>
                  <a:gd name="T10" fmla="*/ 0 w 171"/>
                  <a:gd name="T11" fmla="*/ 0 h 221"/>
                  <a:gd name="T12" fmla="*/ 0 w 171"/>
                  <a:gd name="T13" fmla="*/ 0 h 221"/>
                  <a:gd name="T14" fmla="*/ 0 w 171"/>
                  <a:gd name="T15" fmla="*/ 0 h 221"/>
                  <a:gd name="T16" fmla="*/ 0 w 171"/>
                  <a:gd name="T17" fmla="*/ 0 h 221"/>
                  <a:gd name="T18" fmla="*/ 0 w 171"/>
                  <a:gd name="T19" fmla="*/ 0 h 221"/>
                  <a:gd name="T20" fmla="*/ 0 w 171"/>
                  <a:gd name="T21" fmla="*/ 0 h 221"/>
                  <a:gd name="T22" fmla="*/ 0 w 171"/>
                  <a:gd name="T23" fmla="*/ 0 h 221"/>
                  <a:gd name="T24" fmla="*/ 0 w 171"/>
                  <a:gd name="T25" fmla="*/ 0 h 221"/>
                  <a:gd name="T26" fmla="*/ 0 w 171"/>
                  <a:gd name="T27" fmla="*/ 0 h 221"/>
                  <a:gd name="T28" fmla="*/ 0 w 171"/>
                  <a:gd name="T29" fmla="*/ 0 h 221"/>
                  <a:gd name="T30" fmla="*/ 0 w 171"/>
                  <a:gd name="T31" fmla="*/ 0 h 221"/>
                  <a:gd name="T32" fmla="*/ 0 w 171"/>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1" h="221">
                    <a:moveTo>
                      <a:pt x="139" y="0"/>
                    </a:moveTo>
                    <a:lnTo>
                      <a:pt x="163" y="4"/>
                    </a:lnTo>
                    <a:lnTo>
                      <a:pt x="171" y="24"/>
                    </a:lnTo>
                    <a:lnTo>
                      <a:pt x="169" y="42"/>
                    </a:lnTo>
                    <a:lnTo>
                      <a:pt x="155" y="64"/>
                    </a:lnTo>
                    <a:lnTo>
                      <a:pt x="136" y="70"/>
                    </a:lnTo>
                    <a:lnTo>
                      <a:pt x="98" y="95"/>
                    </a:lnTo>
                    <a:lnTo>
                      <a:pt x="61" y="126"/>
                    </a:lnTo>
                    <a:lnTo>
                      <a:pt x="37" y="166"/>
                    </a:lnTo>
                    <a:lnTo>
                      <a:pt x="8" y="208"/>
                    </a:lnTo>
                    <a:lnTo>
                      <a:pt x="0" y="221"/>
                    </a:lnTo>
                    <a:lnTo>
                      <a:pt x="8" y="171"/>
                    </a:lnTo>
                    <a:lnTo>
                      <a:pt x="15" y="127"/>
                    </a:lnTo>
                    <a:lnTo>
                      <a:pt x="28" y="89"/>
                    </a:lnTo>
                    <a:lnTo>
                      <a:pt x="51" y="54"/>
                    </a:lnTo>
                    <a:lnTo>
                      <a:pt x="114" y="6"/>
                    </a:lnTo>
                    <a:lnTo>
                      <a:pt x="13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2" name="Freeform 141"/>
              <p:cNvSpPr>
                <a:spLocks/>
              </p:cNvSpPr>
              <p:nvPr/>
            </p:nvSpPr>
            <p:spPr bwMode="auto">
              <a:xfrm>
                <a:off x="2559" y="2149"/>
                <a:ext cx="26" cy="18"/>
              </a:xfrm>
              <a:custGeom>
                <a:avLst/>
                <a:gdLst>
                  <a:gd name="T0" fmla="*/ 0 w 182"/>
                  <a:gd name="T1" fmla="*/ 0 h 127"/>
                  <a:gd name="T2" fmla="*/ 0 w 182"/>
                  <a:gd name="T3" fmla="*/ 0 h 127"/>
                  <a:gd name="T4" fmla="*/ 0 w 182"/>
                  <a:gd name="T5" fmla="*/ 0 h 127"/>
                  <a:gd name="T6" fmla="*/ 0 w 182"/>
                  <a:gd name="T7" fmla="*/ 0 h 127"/>
                  <a:gd name="T8" fmla="*/ 0 w 182"/>
                  <a:gd name="T9" fmla="*/ 0 h 127"/>
                  <a:gd name="T10" fmla="*/ 0 w 182"/>
                  <a:gd name="T11" fmla="*/ 0 h 127"/>
                  <a:gd name="T12" fmla="*/ 0 w 182"/>
                  <a:gd name="T13" fmla="*/ 0 h 127"/>
                  <a:gd name="T14" fmla="*/ 0 w 182"/>
                  <a:gd name="T15" fmla="*/ 0 h 127"/>
                  <a:gd name="T16" fmla="*/ 0 w 182"/>
                  <a:gd name="T17" fmla="*/ 0 h 127"/>
                  <a:gd name="T18" fmla="*/ 0 w 182"/>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2" h="127">
                    <a:moveTo>
                      <a:pt x="182" y="127"/>
                    </a:moveTo>
                    <a:lnTo>
                      <a:pt x="150" y="99"/>
                    </a:lnTo>
                    <a:lnTo>
                      <a:pt x="98" y="80"/>
                    </a:lnTo>
                    <a:lnTo>
                      <a:pt x="63" y="70"/>
                    </a:lnTo>
                    <a:lnTo>
                      <a:pt x="0" y="0"/>
                    </a:lnTo>
                    <a:lnTo>
                      <a:pt x="47" y="27"/>
                    </a:lnTo>
                    <a:lnTo>
                      <a:pt x="91" y="46"/>
                    </a:lnTo>
                    <a:lnTo>
                      <a:pt x="123" y="62"/>
                    </a:lnTo>
                    <a:lnTo>
                      <a:pt x="138" y="80"/>
                    </a:lnTo>
                    <a:lnTo>
                      <a:pt x="182" y="12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3" name="Freeform 142"/>
              <p:cNvSpPr>
                <a:spLocks/>
              </p:cNvSpPr>
              <p:nvPr/>
            </p:nvSpPr>
            <p:spPr bwMode="auto">
              <a:xfrm>
                <a:off x="2590" y="2182"/>
                <a:ext cx="15" cy="48"/>
              </a:xfrm>
              <a:custGeom>
                <a:avLst/>
                <a:gdLst>
                  <a:gd name="T0" fmla="*/ 0 w 102"/>
                  <a:gd name="T1" fmla="*/ 0 h 331"/>
                  <a:gd name="T2" fmla="*/ 0 w 102"/>
                  <a:gd name="T3" fmla="*/ 0 h 331"/>
                  <a:gd name="T4" fmla="*/ 0 w 102"/>
                  <a:gd name="T5" fmla="*/ 0 h 331"/>
                  <a:gd name="T6" fmla="*/ 0 w 102"/>
                  <a:gd name="T7" fmla="*/ 0 h 331"/>
                  <a:gd name="T8" fmla="*/ 0 w 102"/>
                  <a:gd name="T9" fmla="*/ 0 h 331"/>
                  <a:gd name="T10" fmla="*/ 0 w 102"/>
                  <a:gd name="T11" fmla="*/ 0 h 331"/>
                  <a:gd name="T12" fmla="*/ 0 w 102"/>
                  <a:gd name="T13" fmla="*/ 0 h 331"/>
                  <a:gd name="T14" fmla="*/ 0 w 102"/>
                  <a:gd name="T15" fmla="*/ 0 h 331"/>
                  <a:gd name="T16" fmla="*/ 0 w 102"/>
                  <a:gd name="T17" fmla="*/ 0 h 331"/>
                  <a:gd name="T18" fmla="*/ 0 w 102"/>
                  <a:gd name="T19" fmla="*/ 0 h 331"/>
                  <a:gd name="T20" fmla="*/ 0 w 102"/>
                  <a:gd name="T21" fmla="*/ 0 h 331"/>
                  <a:gd name="T22" fmla="*/ 0 w 102"/>
                  <a:gd name="T23" fmla="*/ 0 h 331"/>
                  <a:gd name="T24" fmla="*/ 0 w 102"/>
                  <a:gd name="T25" fmla="*/ 0 h 331"/>
                  <a:gd name="T26" fmla="*/ 0 w 102"/>
                  <a:gd name="T27" fmla="*/ 0 h 331"/>
                  <a:gd name="T28" fmla="*/ 0 w 102"/>
                  <a:gd name="T29" fmla="*/ 0 h 331"/>
                  <a:gd name="T30" fmla="*/ 0 w 102"/>
                  <a:gd name="T31" fmla="*/ 0 h 331"/>
                  <a:gd name="T32" fmla="*/ 0 w 102"/>
                  <a:gd name="T33" fmla="*/ 0 h 331"/>
                  <a:gd name="T34" fmla="*/ 0 w 102"/>
                  <a:gd name="T35" fmla="*/ 0 h 331"/>
                  <a:gd name="T36" fmla="*/ 0 w 102"/>
                  <a:gd name="T37" fmla="*/ 0 h 3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331">
                    <a:moveTo>
                      <a:pt x="102" y="331"/>
                    </a:moveTo>
                    <a:lnTo>
                      <a:pt x="51" y="331"/>
                    </a:lnTo>
                    <a:lnTo>
                      <a:pt x="35" y="327"/>
                    </a:lnTo>
                    <a:lnTo>
                      <a:pt x="35" y="314"/>
                    </a:lnTo>
                    <a:lnTo>
                      <a:pt x="24" y="302"/>
                    </a:lnTo>
                    <a:lnTo>
                      <a:pt x="8" y="290"/>
                    </a:lnTo>
                    <a:lnTo>
                      <a:pt x="16" y="278"/>
                    </a:lnTo>
                    <a:lnTo>
                      <a:pt x="16" y="261"/>
                    </a:lnTo>
                    <a:lnTo>
                      <a:pt x="4" y="242"/>
                    </a:lnTo>
                    <a:lnTo>
                      <a:pt x="4" y="221"/>
                    </a:lnTo>
                    <a:lnTo>
                      <a:pt x="12" y="197"/>
                    </a:lnTo>
                    <a:lnTo>
                      <a:pt x="12" y="145"/>
                    </a:lnTo>
                    <a:lnTo>
                      <a:pt x="0" y="96"/>
                    </a:lnTo>
                    <a:lnTo>
                      <a:pt x="4" y="61"/>
                    </a:lnTo>
                    <a:lnTo>
                      <a:pt x="4" y="0"/>
                    </a:lnTo>
                    <a:lnTo>
                      <a:pt x="35" y="91"/>
                    </a:lnTo>
                    <a:lnTo>
                      <a:pt x="63" y="177"/>
                    </a:lnTo>
                    <a:lnTo>
                      <a:pt x="82" y="269"/>
                    </a:lnTo>
                    <a:lnTo>
                      <a:pt x="102" y="33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4" name="Freeform 143"/>
              <p:cNvSpPr>
                <a:spLocks/>
              </p:cNvSpPr>
              <p:nvPr/>
            </p:nvSpPr>
            <p:spPr bwMode="auto">
              <a:xfrm>
                <a:off x="2557" y="2233"/>
                <a:ext cx="26" cy="9"/>
              </a:xfrm>
              <a:custGeom>
                <a:avLst/>
                <a:gdLst>
                  <a:gd name="T0" fmla="*/ 0 w 185"/>
                  <a:gd name="T1" fmla="*/ 0 h 62"/>
                  <a:gd name="T2" fmla="*/ 0 w 185"/>
                  <a:gd name="T3" fmla="*/ 0 h 62"/>
                  <a:gd name="T4" fmla="*/ 0 w 185"/>
                  <a:gd name="T5" fmla="*/ 0 h 62"/>
                  <a:gd name="T6" fmla="*/ 0 w 185"/>
                  <a:gd name="T7" fmla="*/ 0 h 62"/>
                  <a:gd name="T8" fmla="*/ 0 w 185"/>
                  <a:gd name="T9" fmla="*/ 0 h 62"/>
                  <a:gd name="T10" fmla="*/ 0 w 185"/>
                  <a:gd name="T11" fmla="*/ 0 h 62"/>
                  <a:gd name="T12" fmla="*/ 0 w 185"/>
                  <a:gd name="T13" fmla="*/ 0 h 62"/>
                  <a:gd name="T14" fmla="*/ 0 w 185"/>
                  <a:gd name="T15" fmla="*/ 0 h 62"/>
                  <a:gd name="T16" fmla="*/ 0 w 185"/>
                  <a:gd name="T17" fmla="*/ 0 h 62"/>
                  <a:gd name="T18" fmla="*/ 0 w 185"/>
                  <a:gd name="T19" fmla="*/ 0 h 62"/>
                  <a:gd name="T20" fmla="*/ 0 w 185"/>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5" h="62">
                    <a:moveTo>
                      <a:pt x="38" y="30"/>
                    </a:moveTo>
                    <a:lnTo>
                      <a:pt x="78" y="13"/>
                    </a:lnTo>
                    <a:lnTo>
                      <a:pt x="115" y="3"/>
                    </a:lnTo>
                    <a:lnTo>
                      <a:pt x="164" y="0"/>
                    </a:lnTo>
                    <a:lnTo>
                      <a:pt x="185" y="4"/>
                    </a:lnTo>
                    <a:lnTo>
                      <a:pt x="176" y="23"/>
                    </a:lnTo>
                    <a:lnTo>
                      <a:pt x="156" y="38"/>
                    </a:lnTo>
                    <a:lnTo>
                      <a:pt x="113" y="51"/>
                    </a:lnTo>
                    <a:lnTo>
                      <a:pt x="45" y="62"/>
                    </a:lnTo>
                    <a:lnTo>
                      <a:pt x="0" y="58"/>
                    </a:lnTo>
                    <a:lnTo>
                      <a:pt x="38"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5" name="Freeform 144"/>
              <p:cNvSpPr>
                <a:spLocks/>
              </p:cNvSpPr>
              <p:nvPr/>
            </p:nvSpPr>
            <p:spPr bwMode="auto">
              <a:xfrm>
                <a:off x="2589" y="2238"/>
                <a:ext cx="16" cy="20"/>
              </a:xfrm>
              <a:custGeom>
                <a:avLst/>
                <a:gdLst>
                  <a:gd name="T0" fmla="*/ 0 w 111"/>
                  <a:gd name="T1" fmla="*/ 0 h 138"/>
                  <a:gd name="T2" fmla="*/ 0 w 111"/>
                  <a:gd name="T3" fmla="*/ 0 h 138"/>
                  <a:gd name="T4" fmla="*/ 0 w 111"/>
                  <a:gd name="T5" fmla="*/ 0 h 138"/>
                  <a:gd name="T6" fmla="*/ 0 w 111"/>
                  <a:gd name="T7" fmla="*/ 0 h 138"/>
                  <a:gd name="T8" fmla="*/ 0 w 111"/>
                  <a:gd name="T9" fmla="*/ 0 h 138"/>
                  <a:gd name="T10" fmla="*/ 0 w 111"/>
                  <a:gd name="T11" fmla="*/ 0 h 138"/>
                  <a:gd name="T12" fmla="*/ 0 w 111"/>
                  <a:gd name="T13" fmla="*/ 0 h 138"/>
                  <a:gd name="T14" fmla="*/ 0 w 111"/>
                  <a:gd name="T15" fmla="*/ 0 h 138"/>
                  <a:gd name="T16" fmla="*/ 0 w 111"/>
                  <a:gd name="T17" fmla="*/ 0 h 138"/>
                  <a:gd name="T18" fmla="*/ 0 w 111"/>
                  <a:gd name="T19" fmla="*/ 0 h 138"/>
                  <a:gd name="T20" fmla="*/ 0 w 111"/>
                  <a:gd name="T21" fmla="*/ 0 h 138"/>
                  <a:gd name="T22" fmla="*/ 0 w 111"/>
                  <a:gd name="T23" fmla="*/ 0 h 138"/>
                  <a:gd name="T24" fmla="*/ 0 w 111"/>
                  <a:gd name="T25" fmla="*/ 0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138">
                    <a:moveTo>
                      <a:pt x="60" y="38"/>
                    </a:moveTo>
                    <a:lnTo>
                      <a:pt x="74" y="8"/>
                    </a:lnTo>
                    <a:lnTo>
                      <a:pt x="95" y="0"/>
                    </a:lnTo>
                    <a:lnTo>
                      <a:pt x="109" y="6"/>
                    </a:lnTo>
                    <a:lnTo>
                      <a:pt x="111" y="23"/>
                    </a:lnTo>
                    <a:lnTo>
                      <a:pt x="102" y="49"/>
                    </a:lnTo>
                    <a:lnTo>
                      <a:pt x="85" y="74"/>
                    </a:lnTo>
                    <a:lnTo>
                      <a:pt x="66" y="97"/>
                    </a:lnTo>
                    <a:lnTo>
                      <a:pt x="40" y="119"/>
                    </a:lnTo>
                    <a:lnTo>
                      <a:pt x="0" y="138"/>
                    </a:lnTo>
                    <a:lnTo>
                      <a:pt x="36" y="99"/>
                    </a:lnTo>
                    <a:lnTo>
                      <a:pt x="47" y="70"/>
                    </a:lnTo>
                    <a:lnTo>
                      <a:pt x="6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6" name="Freeform 145"/>
              <p:cNvSpPr>
                <a:spLocks/>
              </p:cNvSpPr>
              <p:nvPr/>
            </p:nvSpPr>
            <p:spPr bwMode="auto">
              <a:xfrm>
                <a:off x="2541" y="2133"/>
                <a:ext cx="38" cy="24"/>
              </a:xfrm>
              <a:custGeom>
                <a:avLst/>
                <a:gdLst>
                  <a:gd name="T0" fmla="*/ 0 w 266"/>
                  <a:gd name="T1" fmla="*/ 0 h 167"/>
                  <a:gd name="T2" fmla="*/ 0 w 266"/>
                  <a:gd name="T3" fmla="*/ 0 h 167"/>
                  <a:gd name="T4" fmla="*/ 0 w 266"/>
                  <a:gd name="T5" fmla="*/ 0 h 167"/>
                  <a:gd name="T6" fmla="*/ 0 w 266"/>
                  <a:gd name="T7" fmla="*/ 0 h 167"/>
                  <a:gd name="T8" fmla="*/ 0 w 266"/>
                  <a:gd name="T9" fmla="*/ 0 h 167"/>
                  <a:gd name="T10" fmla="*/ 0 w 266"/>
                  <a:gd name="T11" fmla="*/ 0 h 167"/>
                  <a:gd name="T12" fmla="*/ 0 w 266"/>
                  <a:gd name="T13" fmla="*/ 0 h 167"/>
                  <a:gd name="T14" fmla="*/ 0 w 266"/>
                  <a:gd name="T15" fmla="*/ 0 h 167"/>
                  <a:gd name="T16" fmla="*/ 0 w 266"/>
                  <a:gd name="T17" fmla="*/ 0 h 167"/>
                  <a:gd name="T18" fmla="*/ 0 w 266"/>
                  <a:gd name="T19" fmla="*/ 0 h 167"/>
                  <a:gd name="T20" fmla="*/ 0 w 266"/>
                  <a:gd name="T21" fmla="*/ 0 h 167"/>
                  <a:gd name="T22" fmla="*/ 0 w 266"/>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 h="167">
                    <a:moveTo>
                      <a:pt x="266" y="167"/>
                    </a:moveTo>
                    <a:lnTo>
                      <a:pt x="258" y="99"/>
                    </a:lnTo>
                    <a:lnTo>
                      <a:pt x="202" y="74"/>
                    </a:lnTo>
                    <a:lnTo>
                      <a:pt x="127" y="44"/>
                    </a:lnTo>
                    <a:lnTo>
                      <a:pt x="72" y="23"/>
                    </a:lnTo>
                    <a:lnTo>
                      <a:pt x="21" y="0"/>
                    </a:lnTo>
                    <a:lnTo>
                      <a:pt x="0" y="48"/>
                    </a:lnTo>
                    <a:lnTo>
                      <a:pt x="49" y="76"/>
                    </a:lnTo>
                    <a:lnTo>
                      <a:pt x="106" y="97"/>
                    </a:lnTo>
                    <a:lnTo>
                      <a:pt x="150" y="110"/>
                    </a:lnTo>
                    <a:lnTo>
                      <a:pt x="204" y="138"/>
                    </a:lnTo>
                    <a:lnTo>
                      <a:pt x="266" y="16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437" name="Group 146"/>
            <p:cNvGrpSpPr>
              <a:grpSpLocks/>
            </p:cNvGrpSpPr>
            <p:nvPr/>
          </p:nvGrpSpPr>
          <p:grpSpPr bwMode="auto">
            <a:xfrm flipH="1">
              <a:off x="3933" y="2647"/>
              <a:ext cx="195" cy="260"/>
              <a:chOff x="2498" y="2245"/>
              <a:chExt cx="78" cy="107"/>
            </a:xfrm>
          </p:grpSpPr>
          <p:sp>
            <p:nvSpPr>
              <p:cNvPr id="15441" name="Freeform 147"/>
              <p:cNvSpPr>
                <a:spLocks/>
              </p:cNvSpPr>
              <p:nvPr/>
            </p:nvSpPr>
            <p:spPr bwMode="auto">
              <a:xfrm>
                <a:off x="2498" y="2245"/>
                <a:ext cx="78" cy="107"/>
              </a:xfrm>
              <a:custGeom>
                <a:avLst/>
                <a:gdLst>
                  <a:gd name="T0" fmla="*/ 0 w 551"/>
                  <a:gd name="T1" fmla="*/ 0 h 750"/>
                  <a:gd name="T2" fmla="*/ 0 w 551"/>
                  <a:gd name="T3" fmla="*/ 0 h 750"/>
                  <a:gd name="T4" fmla="*/ 0 w 551"/>
                  <a:gd name="T5" fmla="*/ 0 h 750"/>
                  <a:gd name="T6" fmla="*/ 0 w 551"/>
                  <a:gd name="T7" fmla="*/ 0 h 750"/>
                  <a:gd name="T8" fmla="*/ 0 w 551"/>
                  <a:gd name="T9" fmla="*/ 0 h 750"/>
                  <a:gd name="T10" fmla="*/ 0 w 551"/>
                  <a:gd name="T11" fmla="*/ 0 h 750"/>
                  <a:gd name="T12" fmla="*/ 0 w 551"/>
                  <a:gd name="T13" fmla="*/ 0 h 750"/>
                  <a:gd name="T14" fmla="*/ 0 w 551"/>
                  <a:gd name="T15" fmla="*/ 0 h 750"/>
                  <a:gd name="T16" fmla="*/ 0 w 551"/>
                  <a:gd name="T17" fmla="*/ 0 h 750"/>
                  <a:gd name="T18" fmla="*/ 0 w 551"/>
                  <a:gd name="T19" fmla="*/ 0 h 750"/>
                  <a:gd name="T20" fmla="*/ 0 w 551"/>
                  <a:gd name="T21" fmla="*/ 0 h 750"/>
                  <a:gd name="T22" fmla="*/ 0 w 551"/>
                  <a:gd name="T23" fmla="*/ 0 h 750"/>
                  <a:gd name="T24" fmla="*/ 0 w 551"/>
                  <a:gd name="T25" fmla="*/ 0 h 750"/>
                  <a:gd name="T26" fmla="*/ 0 w 551"/>
                  <a:gd name="T27" fmla="*/ 0 h 750"/>
                  <a:gd name="T28" fmla="*/ 0 w 551"/>
                  <a:gd name="T29" fmla="*/ 0 h 750"/>
                  <a:gd name="T30" fmla="*/ 0 w 551"/>
                  <a:gd name="T31" fmla="*/ 0 h 750"/>
                  <a:gd name="T32" fmla="*/ 0 w 551"/>
                  <a:gd name="T33" fmla="*/ 0 h 750"/>
                  <a:gd name="T34" fmla="*/ 0 w 551"/>
                  <a:gd name="T35" fmla="*/ 0 h 750"/>
                  <a:gd name="T36" fmla="*/ 0 w 551"/>
                  <a:gd name="T37" fmla="*/ 0 h 750"/>
                  <a:gd name="T38" fmla="*/ 0 w 551"/>
                  <a:gd name="T39" fmla="*/ 0 h 750"/>
                  <a:gd name="T40" fmla="*/ 0 w 551"/>
                  <a:gd name="T41" fmla="*/ 0 h 750"/>
                  <a:gd name="T42" fmla="*/ 0 w 551"/>
                  <a:gd name="T43" fmla="*/ 0 h 750"/>
                  <a:gd name="T44" fmla="*/ 0 w 551"/>
                  <a:gd name="T45" fmla="*/ 0 h 750"/>
                  <a:gd name="T46" fmla="*/ 0 w 551"/>
                  <a:gd name="T47" fmla="*/ 0 h 7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1" h="750">
                    <a:moveTo>
                      <a:pt x="306" y="111"/>
                    </a:moveTo>
                    <a:lnTo>
                      <a:pt x="205" y="102"/>
                    </a:lnTo>
                    <a:lnTo>
                      <a:pt x="144" y="86"/>
                    </a:lnTo>
                    <a:lnTo>
                      <a:pt x="124" y="58"/>
                    </a:lnTo>
                    <a:lnTo>
                      <a:pt x="124" y="34"/>
                    </a:lnTo>
                    <a:lnTo>
                      <a:pt x="108" y="14"/>
                    </a:lnTo>
                    <a:lnTo>
                      <a:pt x="52" y="0"/>
                    </a:lnTo>
                    <a:lnTo>
                      <a:pt x="0" y="5"/>
                    </a:lnTo>
                    <a:lnTo>
                      <a:pt x="63" y="584"/>
                    </a:lnTo>
                    <a:lnTo>
                      <a:pt x="108" y="637"/>
                    </a:lnTo>
                    <a:lnTo>
                      <a:pt x="164" y="689"/>
                    </a:lnTo>
                    <a:lnTo>
                      <a:pt x="244" y="730"/>
                    </a:lnTo>
                    <a:lnTo>
                      <a:pt x="337" y="743"/>
                    </a:lnTo>
                    <a:lnTo>
                      <a:pt x="462" y="750"/>
                    </a:lnTo>
                    <a:lnTo>
                      <a:pt x="535" y="739"/>
                    </a:lnTo>
                    <a:lnTo>
                      <a:pt x="551" y="698"/>
                    </a:lnTo>
                    <a:lnTo>
                      <a:pt x="543" y="644"/>
                    </a:lnTo>
                    <a:lnTo>
                      <a:pt x="491" y="483"/>
                    </a:lnTo>
                    <a:lnTo>
                      <a:pt x="447" y="321"/>
                    </a:lnTo>
                    <a:lnTo>
                      <a:pt x="427" y="199"/>
                    </a:lnTo>
                    <a:lnTo>
                      <a:pt x="427" y="167"/>
                    </a:lnTo>
                    <a:lnTo>
                      <a:pt x="398" y="122"/>
                    </a:lnTo>
                    <a:lnTo>
                      <a:pt x="366" y="111"/>
                    </a:lnTo>
                    <a:lnTo>
                      <a:pt x="306" y="111"/>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5442" name="Freeform 148"/>
              <p:cNvSpPr>
                <a:spLocks/>
              </p:cNvSpPr>
              <p:nvPr/>
            </p:nvSpPr>
            <p:spPr bwMode="auto">
              <a:xfrm>
                <a:off x="2499" y="2250"/>
                <a:ext cx="68" cy="98"/>
              </a:xfrm>
              <a:custGeom>
                <a:avLst/>
                <a:gdLst>
                  <a:gd name="T0" fmla="*/ 0 w 474"/>
                  <a:gd name="T1" fmla="*/ 0 h 687"/>
                  <a:gd name="T2" fmla="*/ 0 w 474"/>
                  <a:gd name="T3" fmla="*/ 0 h 687"/>
                  <a:gd name="T4" fmla="*/ 0 w 474"/>
                  <a:gd name="T5" fmla="*/ 0 h 687"/>
                  <a:gd name="T6" fmla="*/ 0 w 474"/>
                  <a:gd name="T7" fmla="*/ 0 h 687"/>
                  <a:gd name="T8" fmla="*/ 0 w 474"/>
                  <a:gd name="T9" fmla="*/ 0 h 687"/>
                  <a:gd name="T10" fmla="*/ 0 w 474"/>
                  <a:gd name="T11" fmla="*/ 0 h 687"/>
                  <a:gd name="T12" fmla="*/ 0 w 474"/>
                  <a:gd name="T13" fmla="*/ 0 h 687"/>
                  <a:gd name="T14" fmla="*/ 0 w 474"/>
                  <a:gd name="T15" fmla="*/ 0 h 687"/>
                  <a:gd name="T16" fmla="*/ 0 w 474"/>
                  <a:gd name="T17" fmla="*/ 0 h 687"/>
                  <a:gd name="T18" fmla="*/ 0 w 474"/>
                  <a:gd name="T19" fmla="*/ 0 h 687"/>
                  <a:gd name="T20" fmla="*/ 0 w 474"/>
                  <a:gd name="T21" fmla="*/ 0 h 687"/>
                  <a:gd name="T22" fmla="*/ 0 w 474"/>
                  <a:gd name="T23" fmla="*/ 0 h 687"/>
                  <a:gd name="T24" fmla="*/ 0 w 474"/>
                  <a:gd name="T25" fmla="*/ 0 h 687"/>
                  <a:gd name="T26" fmla="*/ 0 w 474"/>
                  <a:gd name="T27" fmla="*/ 0 h 687"/>
                  <a:gd name="T28" fmla="*/ 0 w 474"/>
                  <a:gd name="T29" fmla="*/ 0 h 687"/>
                  <a:gd name="T30" fmla="*/ 0 w 474"/>
                  <a:gd name="T31" fmla="*/ 0 h 687"/>
                  <a:gd name="T32" fmla="*/ 0 w 474"/>
                  <a:gd name="T33" fmla="*/ 0 h 687"/>
                  <a:gd name="T34" fmla="*/ 0 w 474"/>
                  <a:gd name="T35" fmla="*/ 0 h 687"/>
                  <a:gd name="T36" fmla="*/ 0 w 474"/>
                  <a:gd name="T37" fmla="*/ 0 h 687"/>
                  <a:gd name="T38" fmla="*/ 0 w 474"/>
                  <a:gd name="T39" fmla="*/ 0 h 687"/>
                  <a:gd name="T40" fmla="*/ 0 w 474"/>
                  <a:gd name="T41" fmla="*/ 0 h 6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4" h="687">
                    <a:moveTo>
                      <a:pt x="310" y="138"/>
                    </a:moveTo>
                    <a:lnTo>
                      <a:pt x="221" y="134"/>
                    </a:lnTo>
                    <a:lnTo>
                      <a:pt x="128" y="118"/>
                    </a:lnTo>
                    <a:lnTo>
                      <a:pt x="73" y="89"/>
                    </a:lnTo>
                    <a:lnTo>
                      <a:pt x="41" y="65"/>
                    </a:lnTo>
                    <a:lnTo>
                      <a:pt x="0" y="0"/>
                    </a:lnTo>
                    <a:lnTo>
                      <a:pt x="60" y="529"/>
                    </a:lnTo>
                    <a:lnTo>
                      <a:pt x="101" y="578"/>
                    </a:lnTo>
                    <a:lnTo>
                      <a:pt x="145" y="623"/>
                    </a:lnTo>
                    <a:lnTo>
                      <a:pt x="201" y="654"/>
                    </a:lnTo>
                    <a:lnTo>
                      <a:pt x="249" y="671"/>
                    </a:lnTo>
                    <a:lnTo>
                      <a:pt x="310" y="679"/>
                    </a:lnTo>
                    <a:lnTo>
                      <a:pt x="365" y="687"/>
                    </a:lnTo>
                    <a:lnTo>
                      <a:pt x="429" y="687"/>
                    </a:lnTo>
                    <a:lnTo>
                      <a:pt x="457" y="679"/>
                    </a:lnTo>
                    <a:lnTo>
                      <a:pt x="474" y="654"/>
                    </a:lnTo>
                    <a:lnTo>
                      <a:pt x="466" y="615"/>
                    </a:lnTo>
                    <a:lnTo>
                      <a:pt x="425" y="521"/>
                    </a:lnTo>
                    <a:lnTo>
                      <a:pt x="357" y="206"/>
                    </a:lnTo>
                    <a:lnTo>
                      <a:pt x="345" y="162"/>
                    </a:lnTo>
                    <a:lnTo>
                      <a:pt x="310" y="13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438" name="Freeform 149"/>
            <p:cNvSpPr>
              <a:spLocks/>
            </p:cNvSpPr>
            <p:nvPr/>
          </p:nvSpPr>
          <p:spPr bwMode="auto">
            <a:xfrm flipH="1">
              <a:off x="3633" y="2944"/>
              <a:ext cx="15" cy="218"/>
            </a:xfrm>
            <a:custGeom>
              <a:avLst/>
              <a:gdLst>
                <a:gd name="T0" fmla="*/ 0 w 39"/>
                <a:gd name="T1" fmla="*/ 0 h 631"/>
                <a:gd name="T2" fmla="*/ 0 w 39"/>
                <a:gd name="T3" fmla="*/ 0 h 631"/>
                <a:gd name="T4" fmla="*/ 0 w 39"/>
                <a:gd name="T5" fmla="*/ 0 h 631"/>
                <a:gd name="T6" fmla="*/ 0 w 39"/>
                <a:gd name="T7" fmla="*/ 0 h 631"/>
                <a:gd name="T8" fmla="*/ 0 w 39"/>
                <a:gd name="T9" fmla="*/ 0 h 631"/>
                <a:gd name="T10" fmla="*/ 0 w 39"/>
                <a:gd name="T11" fmla="*/ 0 h 631"/>
                <a:gd name="T12" fmla="*/ 0 w 39"/>
                <a:gd name="T13" fmla="*/ 0 h 631"/>
                <a:gd name="T14" fmla="*/ 0 w 39"/>
                <a:gd name="T15" fmla="*/ 0 h 631"/>
                <a:gd name="T16" fmla="*/ 0 w 39"/>
                <a:gd name="T17" fmla="*/ 0 h 631"/>
                <a:gd name="T18" fmla="*/ 0 w 39"/>
                <a:gd name="T19" fmla="*/ 0 h 631"/>
                <a:gd name="T20" fmla="*/ 0 w 39"/>
                <a:gd name="T21" fmla="*/ 0 h 631"/>
                <a:gd name="T22" fmla="*/ 0 w 39"/>
                <a:gd name="T23" fmla="*/ 0 h 631"/>
                <a:gd name="T24" fmla="*/ 0 w 39"/>
                <a:gd name="T25" fmla="*/ 0 h 631"/>
                <a:gd name="T26" fmla="*/ 0 w 39"/>
                <a:gd name="T27" fmla="*/ 0 h 631"/>
                <a:gd name="T28" fmla="*/ 0 w 39"/>
                <a:gd name="T29" fmla="*/ 0 h 6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631">
                  <a:moveTo>
                    <a:pt x="26" y="0"/>
                  </a:moveTo>
                  <a:lnTo>
                    <a:pt x="39" y="32"/>
                  </a:lnTo>
                  <a:lnTo>
                    <a:pt x="24" y="57"/>
                  </a:lnTo>
                  <a:lnTo>
                    <a:pt x="13" y="110"/>
                  </a:lnTo>
                  <a:lnTo>
                    <a:pt x="28" y="158"/>
                  </a:lnTo>
                  <a:lnTo>
                    <a:pt x="19" y="440"/>
                  </a:lnTo>
                  <a:lnTo>
                    <a:pt x="19" y="622"/>
                  </a:lnTo>
                  <a:lnTo>
                    <a:pt x="0" y="631"/>
                  </a:lnTo>
                  <a:lnTo>
                    <a:pt x="2" y="255"/>
                  </a:lnTo>
                  <a:lnTo>
                    <a:pt x="19" y="165"/>
                  </a:lnTo>
                  <a:lnTo>
                    <a:pt x="9" y="123"/>
                  </a:lnTo>
                  <a:lnTo>
                    <a:pt x="4" y="108"/>
                  </a:lnTo>
                  <a:lnTo>
                    <a:pt x="11" y="62"/>
                  </a:lnTo>
                  <a:lnTo>
                    <a:pt x="24" y="36"/>
                  </a:lnTo>
                  <a:lnTo>
                    <a:pt x="2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9" name="Freeform 150"/>
            <p:cNvSpPr>
              <a:spLocks/>
            </p:cNvSpPr>
            <p:nvPr/>
          </p:nvSpPr>
          <p:spPr bwMode="auto">
            <a:xfrm flipH="1">
              <a:off x="3668" y="2946"/>
              <a:ext cx="37" cy="10"/>
            </a:xfrm>
            <a:custGeom>
              <a:avLst/>
              <a:gdLst>
                <a:gd name="T0" fmla="*/ 0 w 100"/>
                <a:gd name="T1" fmla="*/ 0 h 32"/>
                <a:gd name="T2" fmla="*/ 0 w 100"/>
                <a:gd name="T3" fmla="*/ 0 h 32"/>
                <a:gd name="T4" fmla="*/ 0 w 100"/>
                <a:gd name="T5" fmla="*/ 0 h 32"/>
                <a:gd name="T6" fmla="*/ 0 w 100"/>
                <a:gd name="T7" fmla="*/ 0 h 32"/>
                <a:gd name="T8" fmla="*/ 0 w 100"/>
                <a:gd name="T9" fmla="*/ 0 h 32"/>
                <a:gd name="T10" fmla="*/ 0 w 100"/>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 h="32">
                  <a:moveTo>
                    <a:pt x="100" y="0"/>
                  </a:moveTo>
                  <a:lnTo>
                    <a:pt x="51" y="24"/>
                  </a:lnTo>
                  <a:lnTo>
                    <a:pt x="8" y="32"/>
                  </a:lnTo>
                  <a:lnTo>
                    <a:pt x="0" y="32"/>
                  </a:lnTo>
                  <a:lnTo>
                    <a:pt x="25" y="10"/>
                  </a:lnTo>
                  <a:lnTo>
                    <a:pt x="1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40" name="Freeform 151"/>
            <p:cNvSpPr>
              <a:spLocks/>
            </p:cNvSpPr>
            <p:nvPr/>
          </p:nvSpPr>
          <p:spPr bwMode="auto">
            <a:xfrm flipH="1">
              <a:off x="3805" y="2376"/>
              <a:ext cx="48" cy="126"/>
            </a:xfrm>
            <a:custGeom>
              <a:avLst/>
              <a:gdLst>
                <a:gd name="T0" fmla="*/ 0 w 134"/>
                <a:gd name="T1" fmla="*/ 0 h 366"/>
                <a:gd name="T2" fmla="*/ 0 w 134"/>
                <a:gd name="T3" fmla="*/ 0 h 366"/>
                <a:gd name="T4" fmla="*/ 0 w 134"/>
                <a:gd name="T5" fmla="*/ 0 h 366"/>
                <a:gd name="T6" fmla="*/ 0 w 134"/>
                <a:gd name="T7" fmla="*/ 0 h 366"/>
                <a:gd name="T8" fmla="*/ 0 w 134"/>
                <a:gd name="T9" fmla="*/ 0 h 366"/>
                <a:gd name="T10" fmla="*/ 0 w 134"/>
                <a:gd name="T11" fmla="*/ 0 h 366"/>
                <a:gd name="T12" fmla="*/ 0 w 134"/>
                <a:gd name="T13" fmla="*/ 0 h 366"/>
                <a:gd name="T14" fmla="*/ 0 w 134"/>
                <a:gd name="T15" fmla="*/ 0 h 366"/>
                <a:gd name="T16" fmla="*/ 0 w 134"/>
                <a:gd name="T17" fmla="*/ 0 h 366"/>
                <a:gd name="T18" fmla="*/ 0 w 134"/>
                <a:gd name="T19" fmla="*/ 0 h 366"/>
                <a:gd name="T20" fmla="*/ 0 w 134"/>
                <a:gd name="T21" fmla="*/ 0 h 366"/>
                <a:gd name="T22" fmla="*/ 0 w 134"/>
                <a:gd name="T23" fmla="*/ 0 h 366"/>
                <a:gd name="T24" fmla="*/ 0 w 134"/>
                <a:gd name="T25" fmla="*/ 0 h 366"/>
                <a:gd name="T26" fmla="*/ 0 w 134"/>
                <a:gd name="T27" fmla="*/ 0 h 366"/>
                <a:gd name="T28" fmla="*/ 0 w 134"/>
                <a:gd name="T29" fmla="*/ 0 h 366"/>
                <a:gd name="T30" fmla="*/ 0 w 134"/>
                <a:gd name="T31" fmla="*/ 0 h 366"/>
                <a:gd name="T32" fmla="*/ 0 w 134"/>
                <a:gd name="T33" fmla="*/ 0 h 366"/>
                <a:gd name="T34" fmla="*/ 0 w 134"/>
                <a:gd name="T35" fmla="*/ 0 h 366"/>
                <a:gd name="T36" fmla="*/ 0 w 134"/>
                <a:gd name="T37" fmla="*/ 0 h 366"/>
                <a:gd name="T38" fmla="*/ 0 w 134"/>
                <a:gd name="T39" fmla="*/ 0 h 366"/>
                <a:gd name="T40" fmla="*/ 0 w 134"/>
                <a:gd name="T41" fmla="*/ 0 h 366"/>
                <a:gd name="T42" fmla="*/ 0 w 134"/>
                <a:gd name="T43" fmla="*/ 0 h 366"/>
                <a:gd name="T44" fmla="*/ 0 w 134"/>
                <a:gd name="T45" fmla="*/ 0 h 366"/>
                <a:gd name="T46" fmla="*/ 0 w 134"/>
                <a:gd name="T47" fmla="*/ 0 h 366"/>
                <a:gd name="T48" fmla="*/ 0 w 134"/>
                <a:gd name="T49" fmla="*/ 0 h 3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4" h="366">
                  <a:moveTo>
                    <a:pt x="0" y="0"/>
                  </a:moveTo>
                  <a:lnTo>
                    <a:pt x="18" y="9"/>
                  </a:lnTo>
                  <a:lnTo>
                    <a:pt x="15" y="31"/>
                  </a:lnTo>
                  <a:lnTo>
                    <a:pt x="32" y="21"/>
                  </a:lnTo>
                  <a:lnTo>
                    <a:pt x="29" y="45"/>
                  </a:lnTo>
                  <a:lnTo>
                    <a:pt x="52" y="42"/>
                  </a:lnTo>
                  <a:lnTo>
                    <a:pt x="34" y="63"/>
                  </a:lnTo>
                  <a:lnTo>
                    <a:pt x="81" y="66"/>
                  </a:lnTo>
                  <a:lnTo>
                    <a:pt x="55" y="91"/>
                  </a:lnTo>
                  <a:lnTo>
                    <a:pt x="93" y="91"/>
                  </a:lnTo>
                  <a:lnTo>
                    <a:pt x="67" y="117"/>
                  </a:lnTo>
                  <a:lnTo>
                    <a:pt x="108" y="115"/>
                  </a:lnTo>
                  <a:lnTo>
                    <a:pt x="82" y="151"/>
                  </a:lnTo>
                  <a:lnTo>
                    <a:pt x="119" y="148"/>
                  </a:lnTo>
                  <a:lnTo>
                    <a:pt x="87" y="179"/>
                  </a:lnTo>
                  <a:lnTo>
                    <a:pt x="134" y="185"/>
                  </a:lnTo>
                  <a:lnTo>
                    <a:pt x="93" y="213"/>
                  </a:lnTo>
                  <a:lnTo>
                    <a:pt x="134" y="225"/>
                  </a:lnTo>
                  <a:lnTo>
                    <a:pt x="90" y="240"/>
                  </a:lnTo>
                  <a:lnTo>
                    <a:pt x="130" y="263"/>
                  </a:lnTo>
                  <a:lnTo>
                    <a:pt x="87" y="281"/>
                  </a:lnTo>
                  <a:lnTo>
                    <a:pt x="125" y="308"/>
                  </a:lnTo>
                  <a:lnTo>
                    <a:pt x="87" y="320"/>
                  </a:lnTo>
                  <a:lnTo>
                    <a:pt x="108" y="343"/>
                  </a:lnTo>
                  <a:lnTo>
                    <a:pt x="78" y="366"/>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4" name="Line 152"/>
          <p:cNvSpPr>
            <a:spLocks noChangeShapeType="1"/>
          </p:cNvSpPr>
          <p:nvPr/>
        </p:nvSpPr>
        <p:spPr bwMode="auto">
          <a:xfrm rot="10800000" flipV="1">
            <a:off x="7065963" y="3011488"/>
            <a:ext cx="131286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Line 153"/>
          <p:cNvSpPr>
            <a:spLocks noChangeShapeType="1"/>
          </p:cNvSpPr>
          <p:nvPr/>
        </p:nvSpPr>
        <p:spPr bwMode="auto">
          <a:xfrm rot="5400000">
            <a:off x="5809457" y="4064794"/>
            <a:ext cx="70326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Text Box 154"/>
          <p:cNvSpPr txBox="1">
            <a:spLocks noChangeArrowheads="1"/>
          </p:cNvSpPr>
          <p:nvPr/>
        </p:nvSpPr>
        <p:spPr bwMode="auto">
          <a:xfrm>
            <a:off x="4848225" y="43307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管理站</a:t>
            </a:r>
          </a:p>
        </p:txBody>
      </p:sp>
      <p:sp>
        <p:nvSpPr>
          <p:cNvPr id="15367" name="Line 155"/>
          <p:cNvSpPr>
            <a:spLocks noChangeShapeType="1"/>
          </p:cNvSpPr>
          <p:nvPr/>
        </p:nvSpPr>
        <p:spPr bwMode="auto">
          <a:xfrm rot="10800000">
            <a:off x="2074863" y="2711450"/>
            <a:ext cx="1312862" cy="3000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368" name="Picture 15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2008188"/>
            <a:ext cx="1695450"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9" name="Picture 1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7638" y="3914775"/>
            <a:ext cx="738187" cy="130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0" name="Line 158"/>
          <p:cNvSpPr>
            <a:spLocks noChangeShapeType="1"/>
          </p:cNvSpPr>
          <p:nvPr/>
        </p:nvSpPr>
        <p:spPr bwMode="auto">
          <a:xfrm rot="5400000">
            <a:off x="6677818" y="3412332"/>
            <a:ext cx="6016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59"/>
          <p:cNvSpPr>
            <a:spLocks noChangeShapeType="1"/>
          </p:cNvSpPr>
          <p:nvPr/>
        </p:nvSpPr>
        <p:spPr bwMode="auto">
          <a:xfrm rot="5400000">
            <a:off x="3375818" y="3412332"/>
            <a:ext cx="6016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60"/>
          <p:cNvSpPr>
            <a:spLocks noChangeShapeType="1"/>
          </p:cNvSpPr>
          <p:nvPr/>
        </p:nvSpPr>
        <p:spPr bwMode="auto">
          <a:xfrm rot="5400000">
            <a:off x="5101431" y="3412332"/>
            <a:ext cx="6016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61"/>
          <p:cNvSpPr>
            <a:spLocks noChangeShapeType="1"/>
          </p:cNvSpPr>
          <p:nvPr/>
        </p:nvSpPr>
        <p:spPr bwMode="auto">
          <a:xfrm rot="5400000">
            <a:off x="2868612" y="3883026"/>
            <a:ext cx="3397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Text Box 162"/>
          <p:cNvSpPr txBox="1">
            <a:spLocks noChangeArrowheads="1"/>
          </p:cNvSpPr>
          <p:nvPr/>
        </p:nvSpPr>
        <p:spPr bwMode="auto">
          <a:xfrm>
            <a:off x="1111250" y="231616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因特网</a:t>
            </a:r>
          </a:p>
        </p:txBody>
      </p:sp>
      <p:sp>
        <p:nvSpPr>
          <p:cNvPr id="15375" name="Line 163"/>
          <p:cNvSpPr>
            <a:spLocks noChangeShapeType="1"/>
          </p:cNvSpPr>
          <p:nvPr/>
        </p:nvSpPr>
        <p:spPr bwMode="auto">
          <a:xfrm>
            <a:off x="2365375" y="3697288"/>
            <a:ext cx="60991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Rectangle 164"/>
          <p:cNvSpPr>
            <a:spLocks noChangeArrowheads="1"/>
          </p:cNvSpPr>
          <p:nvPr/>
        </p:nvSpPr>
        <p:spPr bwMode="auto">
          <a:xfrm>
            <a:off x="2298700" y="3649663"/>
            <a:ext cx="85725" cy="98425"/>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sp>
        <p:nvSpPr>
          <p:cNvPr id="15377" name="Rectangle 165"/>
          <p:cNvSpPr>
            <a:spLocks noChangeArrowheads="1"/>
          </p:cNvSpPr>
          <p:nvPr/>
        </p:nvSpPr>
        <p:spPr bwMode="auto">
          <a:xfrm>
            <a:off x="8434388" y="3648075"/>
            <a:ext cx="85725" cy="100013"/>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sp>
        <p:nvSpPr>
          <p:cNvPr id="15378" name="Text Box 166"/>
          <p:cNvSpPr txBox="1">
            <a:spLocks noChangeArrowheads="1"/>
          </p:cNvSpPr>
          <p:nvPr/>
        </p:nvSpPr>
        <p:spPr bwMode="auto">
          <a:xfrm>
            <a:off x="7065963" y="4198938"/>
            <a:ext cx="962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t>网络</a:t>
            </a:r>
          </a:p>
          <a:p>
            <a:pPr algn="ctr" eaLnBrk="1" hangingPunct="1">
              <a:spcBef>
                <a:spcPct val="0"/>
              </a:spcBef>
              <a:buClrTx/>
              <a:buSzTx/>
              <a:buFontTx/>
              <a:buNone/>
            </a:pPr>
            <a:r>
              <a:rPr kumimoji="1" lang="zh-CN" altLang="en-US" sz="2000"/>
              <a:t>管理员      </a:t>
            </a:r>
          </a:p>
        </p:txBody>
      </p:sp>
      <p:sp>
        <p:nvSpPr>
          <p:cNvPr id="15379" name="Text Box 167"/>
          <p:cNvSpPr txBox="1">
            <a:spLocks noChangeArrowheads="1"/>
          </p:cNvSpPr>
          <p:nvPr/>
        </p:nvSpPr>
        <p:spPr bwMode="auto">
          <a:xfrm>
            <a:off x="1549400" y="41656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5380" name="Text Box 168"/>
          <p:cNvSpPr txBox="1">
            <a:spLocks noChangeArrowheads="1"/>
          </p:cNvSpPr>
          <p:nvPr/>
        </p:nvSpPr>
        <p:spPr bwMode="auto">
          <a:xfrm>
            <a:off x="762000" y="5084763"/>
            <a:ext cx="49810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dirty="0"/>
              <a:t>—— </a:t>
            </a:r>
            <a:r>
              <a:rPr kumimoji="1" lang="zh-CN" altLang="en-US" sz="2000" dirty="0"/>
              <a:t>管理程序（</a:t>
            </a:r>
            <a:r>
              <a:rPr kumimoji="1" lang="zh-CN" altLang="en-US" sz="2000" dirty="0" smtClean="0"/>
              <a:t>运行的 </a:t>
            </a:r>
            <a:r>
              <a:rPr kumimoji="1" lang="en-US" altLang="zh-CN" sz="2000" dirty="0"/>
              <a:t>SNMP </a:t>
            </a:r>
            <a:r>
              <a:rPr kumimoji="1" lang="zh-CN" altLang="en-US" sz="2000" dirty="0"/>
              <a:t>客户程序）</a:t>
            </a:r>
          </a:p>
        </p:txBody>
      </p:sp>
      <p:sp>
        <p:nvSpPr>
          <p:cNvPr id="15381" name="Text Box 169"/>
          <p:cNvSpPr txBox="1">
            <a:spLocks noChangeArrowheads="1"/>
          </p:cNvSpPr>
          <p:nvPr/>
        </p:nvSpPr>
        <p:spPr bwMode="auto">
          <a:xfrm>
            <a:off x="762000" y="5570538"/>
            <a:ext cx="5237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dirty="0"/>
              <a:t>—— </a:t>
            </a:r>
            <a:r>
              <a:rPr kumimoji="1" lang="zh-CN" altLang="en-US" sz="2000" dirty="0"/>
              <a:t>代理程序（运行 </a:t>
            </a:r>
            <a:r>
              <a:rPr kumimoji="1" lang="zh-CN" altLang="en-US" sz="2000" dirty="0" smtClean="0"/>
              <a:t>的</a:t>
            </a:r>
            <a:r>
              <a:rPr kumimoji="1" lang="en-US" altLang="zh-CN" sz="2000" dirty="0" smtClean="0"/>
              <a:t>SNMP </a:t>
            </a:r>
            <a:r>
              <a:rPr kumimoji="1" lang="zh-CN" altLang="en-US" sz="2000" dirty="0"/>
              <a:t>服务器程序）</a:t>
            </a:r>
          </a:p>
        </p:txBody>
      </p:sp>
      <p:pic>
        <p:nvPicPr>
          <p:cNvPr id="15382" name="Picture 17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059363" y="2544763"/>
            <a:ext cx="69215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3" name="Picture 1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0413" y="2811463"/>
            <a:ext cx="76993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384" name="Oval 172"/>
          <p:cNvSpPr>
            <a:spLocks noChangeArrowheads="1"/>
          </p:cNvSpPr>
          <p:nvPr/>
        </p:nvSpPr>
        <p:spPr bwMode="auto">
          <a:xfrm>
            <a:off x="3651250" y="2955925"/>
            <a:ext cx="377825" cy="2555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5385" name="Oval 173"/>
          <p:cNvSpPr>
            <a:spLocks noChangeArrowheads="1"/>
          </p:cNvSpPr>
          <p:nvPr/>
        </p:nvSpPr>
        <p:spPr bwMode="auto">
          <a:xfrm>
            <a:off x="2922588" y="4560888"/>
            <a:ext cx="377825"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pic>
        <p:nvPicPr>
          <p:cNvPr id="15386" name="Picture 17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7963" y="2811463"/>
            <a:ext cx="76993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387" name="Oval 176"/>
          <p:cNvSpPr>
            <a:spLocks noChangeArrowheads="1"/>
          </p:cNvSpPr>
          <p:nvPr/>
        </p:nvSpPr>
        <p:spPr bwMode="auto">
          <a:xfrm>
            <a:off x="6645275" y="2955925"/>
            <a:ext cx="377825"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5388" name="Oval 177"/>
          <p:cNvSpPr>
            <a:spLocks noChangeArrowheads="1"/>
          </p:cNvSpPr>
          <p:nvPr/>
        </p:nvSpPr>
        <p:spPr bwMode="auto">
          <a:xfrm>
            <a:off x="5227638" y="3011488"/>
            <a:ext cx="376237"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5389" name="Oval 178"/>
          <p:cNvSpPr>
            <a:spLocks noChangeArrowheads="1"/>
          </p:cNvSpPr>
          <p:nvPr/>
        </p:nvSpPr>
        <p:spPr bwMode="auto">
          <a:xfrm>
            <a:off x="5840413" y="4114800"/>
            <a:ext cx="436562" cy="301625"/>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M</a:t>
            </a:r>
          </a:p>
        </p:txBody>
      </p:sp>
      <p:pic>
        <p:nvPicPr>
          <p:cNvPr id="15390" name="Picture 17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204200" y="2409825"/>
            <a:ext cx="692150"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91" name="Text Box 180"/>
          <p:cNvSpPr txBox="1">
            <a:spLocks noChangeArrowheads="1"/>
          </p:cNvSpPr>
          <p:nvPr/>
        </p:nvSpPr>
        <p:spPr bwMode="auto">
          <a:xfrm>
            <a:off x="3081338" y="24225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5392" name="Text Box 181"/>
          <p:cNvSpPr txBox="1">
            <a:spLocks noChangeArrowheads="1"/>
          </p:cNvSpPr>
          <p:nvPr/>
        </p:nvSpPr>
        <p:spPr bwMode="auto">
          <a:xfrm>
            <a:off x="4789488" y="21717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5393" name="Text Box 182"/>
          <p:cNvSpPr txBox="1">
            <a:spLocks noChangeArrowheads="1"/>
          </p:cNvSpPr>
          <p:nvPr/>
        </p:nvSpPr>
        <p:spPr bwMode="auto">
          <a:xfrm>
            <a:off x="6348413" y="2455863"/>
            <a:ext cx="1271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5394" name="Oval 183"/>
          <p:cNvSpPr>
            <a:spLocks noChangeArrowheads="1"/>
          </p:cNvSpPr>
          <p:nvPr/>
        </p:nvSpPr>
        <p:spPr bwMode="auto">
          <a:xfrm>
            <a:off x="323850" y="5124450"/>
            <a:ext cx="438150" cy="301625"/>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M</a:t>
            </a:r>
          </a:p>
        </p:txBody>
      </p:sp>
      <p:sp>
        <p:nvSpPr>
          <p:cNvPr id="15395" name="Oval 184"/>
          <p:cNvSpPr>
            <a:spLocks noChangeArrowheads="1"/>
          </p:cNvSpPr>
          <p:nvPr/>
        </p:nvSpPr>
        <p:spPr bwMode="auto">
          <a:xfrm>
            <a:off x="323850" y="5575300"/>
            <a:ext cx="438150" cy="3016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5396" name="Freeform 185"/>
          <p:cNvSpPr>
            <a:spLocks/>
          </p:cNvSpPr>
          <p:nvPr/>
        </p:nvSpPr>
        <p:spPr bwMode="auto">
          <a:xfrm>
            <a:off x="3300413" y="4283075"/>
            <a:ext cx="2524125" cy="433388"/>
          </a:xfrm>
          <a:custGeom>
            <a:avLst/>
            <a:gdLst>
              <a:gd name="T0" fmla="*/ 2147483646 w 1384"/>
              <a:gd name="T1" fmla="*/ 0 h 208"/>
              <a:gd name="T2" fmla="*/ 0 w 1384"/>
              <a:gd name="T3" fmla="*/ 2147483646 h 208"/>
              <a:gd name="T4" fmla="*/ 0 60000 65536"/>
              <a:gd name="T5" fmla="*/ 0 60000 65536"/>
            </a:gdLst>
            <a:ahLst/>
            <a:cxnLst>
              <a:cxn ang="T4">
                <a:pos x="T0" y="T1"/>
              </a:cxn>
              <a:cxn ang="T5">
                <a:pos x="T2" y="T3"/>
              </a:cxn>
            </a:cxnLst>
            <a:rect l="0" t="0" r="r" b="b"/>
            <a:pathLst>
              <a:path w="1384" h="208">
                <a:moveTo>
                  <a:pt x="1384" y="0"/>
                </a:moveTo>
                <a:cubicBezTo>
                  <a:pt x="1153" y="33"/>
                  <a:pt x="288" y="165"/>
                  <a:pt x="0" y="208"/>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7" name="Freeform 186"/>
          <p:cNvSpPr>
            <a:spLocks/>
          </p:cNvSpPr>
          <p:nvPr/>
        </p:nvSpPr>
        <p:spPr bwMode="auto">
          <a:xfrm>
            <a:off x="4016375" y="3162300"/>
            <a:ext cx="1838325" cy="1036638"/>
          </a:xfrm>
          <a:custGeom>
            <a:avLst/>
            <a:gdLst>
              <a:gd name="T0" fmla="*/ 2147483646 w 1008"/>
              <a:gd name="T1" fmla="*/ 2147483646 h 496"/>
              <a:gd name="T2" fmla="*/ 0 w 1008"/>
              <a:gd name="T3" fmla="*/ 0 h 496"/>
              <a:gd name="T4" fmla="*/ 0 60000 65536"/>
              <a:gd name="T5" fmla="*/ 0 60000 65536"/>
            </a:gdLst>
            <a:ahLst/>
            <a:cxnLst>
              <a:cxn ang="T4">
                <a:pos x="T0" y="T1"/>
              </a:cxn>
              <a:cxn ang="T5">
                <a:pos x="T2" y="T3"/>
              </a:cxn>
            </a:cxnLst>
            <a:rect l="0" t="0" r="r" b="b"/>
            <a:pathLst>
              <a:path w="1008" h="496">
                <a:moveTo>
                  <a:pt x="1008" y="496"/>
                </a:moveTo>
                <a:cubicBezTo>
                  <a:pt x="841" y="413"/>
                  <a:pt x="210" y="103"/>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8" name="Freeform 187"/>
          <p:cNvSpPr>
            <a:spLocks/>
          </p:cNvSpPr>
          <p:nvPr/>
        </p:nvSpPr>
        <p:spPr bwMode="auto">
          <a:xfrm>
            <a:off x="5430838" y="3279775"/>
            <a:ext cx="539750" cy="885825"/>
          </a:xfrm>
          <a:custGeom>
            <a:avLst/>
            <a:gdLst>
              <a:gd name="T0" fmla="*/ 2147483646 w 296"/>
              <a:gd name="T1" fmla="*/ 2147483646 h 424"/>
              <a:gd name="T2" fmla="*/ 0 w 296"/>
              <a:gd name="T3" fmla="*/ 0 h 424"/>
              <a:gd name="T4" fmla="*/ 0 60000 65536"/>
              <a:gd name="T5" fmla="*/ 0 60000 65536"/>
            </a:gdLst>
            <a:ahLst/>
            <a:cxnLst>
              <a:cxn ang="T4">
                <a:pos x="T0" y="T1"/>
              </a:cxn>
              <a:cxn ang="T5">
                <a:pos x="T2" y="T3"/>
              </a:cxn>
            </a:cxnLst>
            <a:rect l="0" t="0" r="r" b="b"/>
            <a:pathLst>
              <a:path w="296" h="424">
                <a:moveTo>
                  <a:pt x="296" y="424"/>
                </a:moveTo>
                <a:cubicBezTo>
                  <a:pt x="245" y="354"/>
                  <a:pt x="62" y="88"/>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Freeform 188"/>
          <p:cNvSpPr>
            <a:spLocks/>
          </p:cNvSpPr>
          <p:nvPr/>
        </p:nvSpPr>
        <p:spPr bwMode="auto">
          <a:xfrm>
            <a:off x="6102350" y="3211513"/>
            <a:ext cx="642938" cy="903287"/>
          </a:xfrm>
          <a:custGeom>
            <a:avLst/>
            <a:gdLst>
              <a:gd name="T0" fmla="*/ 0 w 352"/>
              <a:gd name="T1" fmla="*/ 2147483646 h 432"/>
              <a:gd name="T2" fmla="*/ 2147483646 w 352"/>
              <a:gd name="T3" fmla="*/ 0 h 432"/>
              <a:gd name="T4" fmla="*/ 0 60000 65536"/>
              <a:gd name="T5" fmla="*/ 0 60000 65536"/>
            </a:gdLst>
            <a:ahLst/>
            <a:cxnLst>
              <a:cxn ang="T4">
                <a:pos x="T0" y="T1"/>
              </a:cxn>
              <a:cxn ang="T5">
                <a:pos x="T2" y="T3"/>
              </a:cxn>
            </a:cxnLst>
            <a:rect l="0" t="0" r="r" b="b"/>
            <a:pathLst>
              <a:path w="352" h="432">
                <a:moveTo>
                  <a:pt x="0" y="432"/>
                </a:moveTo>
                <a:cubicBezTo>
                  <a:pt x="59" y="360"/>
                  <a:pt x="279" y="90"/>
                  <a:pt x="352"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Freeform 189"/>
          <p:cNvSpPr>
            <a:spLocks/>
          </p:cNvSpPr>
          <p:nvPr/>
        </p:nvSpPr>
        <p:spPr bwMode="auto">
          <a:xfrm>
            <a:off x="6276975" y="3078163"/>
            <a:ext cx="1985963" cy="1103312"/>
          </a:xfrm>
          <a:custGeom>
            <a:avLst/>
            <a:gdLst>
              <a:gd name="T0" fmla="*/ 0 w 1088"/>
              <a:gd name="T1" fmla="*/ 2147483646 h 528"/>
              <a:gd name="T2" fmla="*/ 2147483646 w 1088"/>
              <a:gd name="T3" fmla="*/ 0 h 528"/>
              <a:gd name="T4" fmla="*/ 0 60000 65536"/>
              <a:gd name="T5" fmla="*/ 0 60000 65536"/>
            </a:gdLst>
            <a:ahLst/>
            <a:cxnLst>
              <a:cxn ang="T4">
                <a:pos x="T0" y="T1"/>
              </a:cxn>
              <a:cxn ang="T5">
                <a:pos x="T2" y="T3"/>
              </a:cxn>
            </a:cxnLst>
            <a:rect l="0" t="0" r="r" b="b"/>
            <a:pathLst>
              <a:path w="1088" h="528">
                <a:moveTo>
                  <a:pt x="0" y="528"/>
                </a:moveTo>
                <a:cubicBezTo>
                  <a:pt x="181" y="441"/>
                  <a:pt x="861" y="110"/>
                  <a:pt x="1088"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Oval 190"/>
          <p:cNvSpPr>
            <a:spLocks noChangeArrowheads="1"/>
          </p:cNvSpPr>
          <p:nvPr/>
        </p:nvSpPr>
        <p:spPr bwMode="auto">
          <a:xfrm>
            <a:off x="8204200" y="2854325"/>
            <a:ext cx="377825"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5402" name="Text Box 191"/>
          <p:cNvSpPr txBox="1">
            <a:spLocks noChangeArrowheads="1"/>
          </p:cNvSpPr>
          <p:nvPr/>
        </p:nvSpPr>
        <p:spPr bwMode="auto">
          <a:xfrm>
            <a:off x="7939088" y="2054225"/>
            <a:ext cx="1271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5403" name="Text Box 192"/>
          <p:cNvSpPr txBox="1">
            <a:spLocks noChangeArrowheads="1"/>
          </p:cNvSpPr>
          <p:nvPr/>
        </p:nvSpPr>
        <p:spPr bwMode="auto">
          <a:xfrm rot="-527046">
            <a:off x="3738563" y="39925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网管协议</a:t>
            </a:r>
          </a:p>
        </p:txBody>
      </p:sp>
      <p:sp>
        <p:nvSpPr>
          <p:cNvPr id="15404"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9D823E0E-282D-4BDA-AFA5-31503F3D6181}" type="slidenum">
              <a:rPr lang="en-US" altLang="zh-CN" sz="1400">
                <a:solidFill>
                  <a:schemeClr val="tx1"/>
                </a:solidFill>
                <a:latin typeface="Tahoma" panose="020B0604030504040204" pitchFamily="34" charset="0"/>
                <a:ea typeface="宋体" panose="02010600030101010101" pitchFamily="2" charset="-122"/>
              </a:rPr>
              <a:pPr eaLnBrk="1" hangingPunct="1">
                <a:spcBef>
                  <a:spcPct val="0"/>
                </a:spcBef>
                <a:buClrTx/>
                <a:buSzTx/>
                <a:buFontTx/>
                <a:buNone/>
              </a:pPr>
              <a:t>7</a:t>
            </a:fld>
            <a:endParaRPr lang="en-US" altLang="zh-CN" sz="1400">
              <a:solidFill>
                <a:schemeClr val="tx1"/>
              </a:solidFill>
              <a:latin typeface="Tahoma" panose="020B0604030504040204" pitchFamily="34" charset="0"/>
              <a:ea typeface="宋体" panose="02010600030101010101" pitchFamily="2" charset="-122"/>
            </a:endParaRPr>
          </a:p>
        </p:txBody>
      </p:sp>
      <p:grpSp>
        <p:nvGrpSpPr>
          <p:cNvPr id="5" name="组合 4"/>
          <p:cNvGrpSpPr>
            <a:grpSpLocks/>
          </p:cNvGrpSpPr>
          <p:nvPr/>
        </p:nvGrpSpPr>
        <p:grpSpPr bwMode="auto">
          <a:xfrm>
            <a:off x="5364163" y="4016375"/>
            <a:ext cx="2640012" cy="2574925"/>
            <a:chOff x="5364088" y="4016119"/>
            <a:chExt cx="2640466" cy="2575716"/>
          </a:xfrm>
        </p:grpSpPr>
        <p:sp>
          <p:nvSpPr>
            <p:cNvPr id="2" name="矩形 1"/>
            <p:cNvSpPr/>
            <p:nvPr/>
          </p:nvSpPr>
          <p:spPr>
            <a:xfrm>
              <a:off x="5580025" y="4016119"/>
              <a:ext cx="976480" cy="492276"/>
            </a:xfrm>
            <a:prstGeom prst="rect">
              <a:avLst/>
            </a:prstGeom>
            <a:solidFill>
              <a:srgbClr val="FF0000">
                <a:alpha val="1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 name="直接箭头连接符 3"/>
            <p:cNvCxnSpPr/>
            <p:nvPr/>
          </p:nvCxnSpPr>
          <p:spPr>
            <a:xfrm>
              <a:off x="6088112" y="4529040"/>
              <a:ext cx="293738" cy="1635627"/>
            </a:xfrm>
            <a:prstGeom prst="straightConnector1">
              <a:avLst/>
            </a:prstGeom>
            <a:ln>
              <a:solidFill>
                <a:srgbClr val="FF0000"/>
              </a:solidFill>
              <a:prstDash val="sysDash"/>
              <a:tailEnd type="arrow"/>
            </a:ln>
          </p:spPr>
          <p:style>
            <a:lnRef idx="2">
              <a:schemeClr val="dk1"/>
            </a:lnRef>
            <a:fillRef idx="0">
              <a:schemeClr val="dk1"/>
            </a:fillRef>
            <a:effectRef idx="1">
              <a:schemeClr val="dk1"/>
            </a:effectRef>
            <a:fontRef idx="minor">
              <a:schemeClr val="tx1"/>
            </a:fontRef>
          </p:style>
        </p:cxnSp>
        <p:sp>
          <p:nvSpPr>
            <p:cNvPr id="15408" name="TextBox 2"/>
            <p:cNvSpPr txBox="1">
              <a:spLocks noChangeArrowheads="1"/>
            </p:cNvSpPr>
            <p:nvPr/>
          </p:nvSpPr>
          <p:spPr bwMode="auto">
            <a:xfrm>
              <a:off x="5364088" y="6130170"/>
              <a:ext cx="26404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Tahoma" panose="020B0604030504040204" pitchFamily="34" charset="0"/>
                  <a:ea typeface="宋体" panose="02010600030101010101" pitchFamily="2" charset="-122"/>
                </a:rPr>
                <a:t>运行</a:t>
              </a:r>
              <a:r>
                <a:rPr lang="en-US" altLang="zh-CN" sz="2400" b="1">
                  <a:solidFill>
                    <a:srgbClr val="FF0000"/>
                  </a:solidFill>
                  <a:latin typeface="Tahoma" panose="020B0604030504040204" pitchFamily="34" charset="0"/>
                  <a:ea typeface="宋体" panose="02010600030101010101" pitchFamily="2" charset="-122"/>
                </a:rPr>
                <a:t>SNMP</a:t>
              </a:r>
              <a:r>
                <a:rPr lang="zh-CN" altLang="en-US" sz="2400" b="1">
                  <a:solidFill>
                    <a:srgbClr val="FF0000"/>
                  </a:solidFill>
                  <a:latin typeface="Tahoma" panose="020B0604030504040204" pitchFamily="34" charset="0"/>
                  <a:ea typeface="宋体" panose="02010600030101010101" pitchFamily="2" charset="-122"/>
                </a:rPr>
                <a:t>客户端</a:t>
              </a:r>
            </a:p>
          </p:txBody>
        </p:sp>
      </p:grpSp>
      <p:sp>
        <p:nvSpPr>
          <p:cNvPr id="3" name="矩形 2"/>
          <p:cNvSpPr/>
          <p:nvPr/>
        </p:nvSpPr>
        <p:spPr>
          <a:xfrm>
            <a:off x="196453" y="5907667"/>
            <a:ext cx="5452269" cy="1015663"/>
          </a:xfrm>
          <a:prstGeom prst="rect">
            <a:avLst/>
          </a:prstGeom>
        </p:spPr>
        <p:txBody>
          <a:bodyPr wrap="square">
            <a:spAutoFit/>
          </a:bodyPr>
          <a:lstStyle/>
          <a:p>
            <a:pPr eaLnBrk="1" hangingPunct="1"/>
            <a:r>
              <a:rPr lang="zh-CN" altLang="en-US" sz="2000" dirty="0"/>
              <a:t>管理站（硬件）或管理程序（软件）都可称为</a:t>
            </a:r>
            <a:r>
              <a:rPr lang="zh-CN" altLang="en-US" sz="2000" dirty="0">
                <a:solidFill>
                  <a:schemeClr val="hlink"/>
                </a:solidFill>
              </a:rPr>
              <a:t>管理者</a:t>
            </a:r>
            <a:r>
              <a:rPr lang="en-US" altLang="zh-CN" sz="2000" dirty="0"/>
              <a:t>(manager)</a:t>
            </a:r>
            <a:r>
              <a:rPr lang="zh-CN" altLang="en-US" sz="2000" dirty="0"/>
              <a:t>。</a:t>
            </a:r>
            <a:r>
              <a:rPr lang="en-US" altLang="zh-CN" sz="2000" dirty="0">
                <a:solidFill>
                  <a:schemeClr val="hlink"/>
                </a:solidFill>
              </a:rPr>
              <a:t>Manager </a:t>
            </a:r>
            <a:r>
              <a:rPr lang="zh-CN" altLang="en-US" sz="2000" dirty="0"/>
              <a:t>不是指人而是指机器或软件。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827088" y="788988"/>
            <a:ext cx="7793037" cy="768350"/>
          </a:xfrm>
        </p:spPr>
        <p:txBody>
          <a:bodyPr/>
          <a:lstStyle/>
          <a:p>
            <a:pPr algn="ctr" eaLnBrk="1" hangingPunct="1"/>
            <a:r>
              <a:rPr lang="zh-CN" altLang="en-US" smtClean="0"/>
              <a:t>网络管理的一般模型 </a:t>
            </a:r>
          </a:p>
        </p:txBody>
      </p:sp>
      <p:grpSp>
        <p:nvGrpSpPr>
          <p:cNvPr id="17411" name="Group 5"/>
          <p:cNvGrpSpPr>
            <a:grpSpLocks/>
          </p:cNvGrpSpPr>
          <p:nvPr/>
        </p:nvGrpSpPr>
        <p:grpSpPr bwMode="auto">
          <a:xfrm>
            <a:off x="5489575" y="4014788"/>
            <a:ext cx="1576388" cy="2006600"/>
            <a:chOff x="3072" y="2208"/>
            <a:chExt cx="1056" cy="1056"/>
          </a:xfrm>
        </p:grpSpPr>
        <p:grpSp>
          <p:nvGrpSpPr>
            <p:cNvPr id="17466" name="Group 6"/>
            <p:cNvGrpSpPr>
              <a:grpSpLocks/>
            </p:cNvGrpSpPr>
            <p:nvPr/>
          </p:nvGrpSpPr>
          <p:grpSpPr bwMode="auto">
            <a:xfrm flipH="1">
              <a:off x="3072" y="2543"/>
              <a:ext cx="888" cy="721"/>
              <a:chOff x="2565" y="2202"/>
              <a:chExt cx="355" cy="297"/>
            </a:xfrm>
          </p:grpSpPr>
          <p:sp>
            <p:nvSpPr>
              <p:cNvPr id="17606" name="Freeform 7"/>
              <p:cNvSpPr>
                <a:spLocks/>
              </p:cNvSpPr>
              <p:nvPr/>
            </p:nvSpPr>
            <p:spPr bwMode="auto">
              <a:xfrm>
                <a:off x="2646" y="2242"/>
                <a:ext cx="125" cy="189"/>
              </a:xfrm>
              <a:custGeom>
                <a:avLst/>
                <a:gdLst>
                  <a:gd name="T0" fmla="*/ 0 w 876"/>
                  <a:gd name="T1" fmla="*/ 0 h 1326"/>
                  <a:gd name="T2" fmla="*/ 0 w 876"/>
                  <a:gd name="T3" fmla="*/ 0 h 1326"/>
                  <a:gd name="T4" fmla="*/ 0 w 876"/>
                  <a:gd name="T5" fmla="*/ 0 h 1326"/>
                  <a:gd name="T6" fmla="*/ 0 w 876"/>
                  <a:gd name="T7" fmla="*/ 0 h 13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6" h="1326">
                    <a:moveTo>
                      <a:pt x="582" y="23"/>
                    </a:moveTo>
                    <a:lnTo>
                      <a:pt x="876" y="1209"/>
                    </a:lnTo>
                    <a:lnTo>
                      <a:pt x="0" y="1326"/>
                    </a:lnTo>
                    <a:lnTo>
                      <a:pt x="2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607" name="Group 8"/>
              <p:cNvGrpSpPr>
                <a:grpSpLocks/>
              </p:cNvGrpSpPr>
              <p:nvPr/>
            </p:nvGrpSpPr>
            <p:grpSpPr bwMode="auto">
              <a:xfrm>
                <a:off x="2565" y="2202"/>
                <a:ext cx="351" cy="78"/>
                <a:chOff x="2565" y="2202"/>
                <a:chExt cx="351" cy="78"/>
              </a:xfrm>
            </p:grpSpPr>
            <p:sp>
              <p:nvSpPr>
                <p:cNvPr id="17609" name="Freeform 9"/>
                <p:cNvSpPr>
                  <a:spLocks/>
                </p:cNvSpPr>
                <p:nvPr/>
              </p:nvSpPr>
              <p:spPr bwMode="auto">
                <a:xfrm>
                  <a:off x="2565" y="2202"/>
                  <a:ext cx="351" cy="66"/>
                </a:xfrm>
                <a:custGeom>
                  <a:avLst/>
                  <a:gdLst>
                    <a:gd name="T0" fmla="*/ 0 w 2454"/>
                    <a:gd name="T1" fmla="*/ 0 h 468"/>
                    <a:gd name="T2" fmla="*/ 0 w 2454"/>
                    <a:gd name="T3" fmla="*/ 0 h 468"/>
                    <a:gd name="T4" fmla="*/ 0 w 2454"/>
                    <a:gd name="T5" fmla="*/ 0 h 468"/>
                    <a:gd name="T6" fmla="*/ 0 w 2454"/>
                    <a:gd name="T7" fmla="*/ 0 h 468"/>
                    <a:gd name="T8" fmla="*/ 0 w 2454"/>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4" h="468">
                      <a:moveTo>
                        <a:pt x="2454" y="242"/>
                      </a:moveTo>
                      <a:lnTo>
                        <a:pt x="906" y="468"/>
                      </a:lnTo>
                      <a:lnTo>
                        <a:pt x="0" y="118"/>
                      </a:lnTo>
                      <a:lnTo>
                        <a:pt x="1162" y="0"/>
                      </a:lnTo>
                      <a:lnTo>
                        <a:pt x="2454" y="242"/>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17610" name="Freeform 10"/>
                <p:cNvSpPr>
                  <a:spLocks/>
                </p:cNvSpPr>
                <p:nvPr/>
              </p:nvSpPr>
              <p:spPr bwMode="auto">
                <a:xfrm>
                  <a:off x="2694" y="2236"/>
                  <a:ext cx="221" cy="44"/>
                </a:xfrm>
                <a:custGeom>
                  <a:avLst/>
                  <a:gdLst>
                    <a:gd name="T0" fmla="*/ 0 w 1542"/>
                    <a:gd name="T1" fmla="*/ 0 h 303"/>
                    <a:gd name="T2" fmla="*/ 0 w 1542"/>
                    <a:gd name="T3" fmla="*/ 0 h 303"/>
                    <a:gd name="T4" fmla="*/ 0 w 1542"/>
                    <a:gd name="T5" fmla="*/ 0 h 303"/>
                    <a:gd name="T6" fmla="*/ 0 w 1542"/>
                    <a:gd name="T7" fmla="*/ 0 h 303"/>
                    <a:gd name="T8" fmla="*/ 0 w 154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03">
                      <a:moveTo>
                        <a:pt x="1542" y="0"/>
                      </a:moveTo>
                      <a:lnTo>
                        <a:pt x="0" y="225"/>
                      </a:lnTo>
                      <a:lnTo>
                        <a:pt x="0" y="303"/>
                      </a:lnTo>
                      <a:lnTo>
                        <a:pt x="1542" y="79"/>
                      </a:lnTo>
                      <a:lnTo>
                        <a:pt x="1542" y="0"/>
                      </a:lnTo>
                      <a:close/>
                    </a:path>
                  </a:pathLst>
                </a:custGeom>
                <a:solidFill>
                  <a:srgbClr val="E0E0E0"/>
                </a:solidFill>
                <a:ln w="1588">
                  <a:solidFill>
                    <a:srgbClr val="000000"/>
                  </a:solidFill>
                  <a:prstDash val="solid"/>
                  <a:round/>
                  <a:headEnd/>
                  <a:tailEnd/>
                </a:ln>
              </p:spPr>
              <p:txBody>
                <a:bodyPr/>
                <a:lstStyle/>
                <a:p>
                  <a:endParaRPr lang="zh-CN" altLang="en-US"/>
                </a:p>
              </p:txBody>
            </p:sp>
            <p:sp>
              <p:nvSpPr>
                <p:cNvPr id="17611" name="Freeform 11"/>
                <p:cNvSpPr>
                  <a:spLocks/>
                </p:cNvSpPr>
                <p:nvPr/>
              </p:nvSpPr>
              <p:spPr bwMode="auto">
                <a:xfrm>
                  <a:off x="2565" y="2218"/>
                  <a:ext cx="129" cy="62"/>
                </a:xfrm>
                <a:custGeom>
                  <a:avLst/>
                  <a:gdLst>
                    <a:gd name="T0" fmla="*/ 0 w 906"/>
                    <a:gd name="T1" fmla="*/ 0 h 428"/>
                    <a:gd name="T2" fmla="*/ 0 w 906"/>
                    <a:gd name="T3" fmla="*/ 0 h 428"/>
                    <a:gd name="T4" fmla="*/ 0 w 906"/>
                    <a:gd name="T5" fmla="*/ 0 h 428"/>
                    <a:gd name="T6" fmla="*/ 0 w 906"/>
                    <a:gd name="T7" fmla="*/ 0 h 428"/>
                    <a:gd name="T8" fmla="*/ 0 w 906"/>
                    <a:gd name="T9" fmla="*/ 0 h 4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6" h="428">
                      <a:moveTo>
                        <a:pt x="906" y="428"/>
                      </a:moveTo>
                      <a:lnTo>
                        <a:pt x="906" y="350"/>
                      </a:lnTo>
                      <a:lnTo>
                        <a:pt x="0" y="0"/>
                      </a:lnTo>
                      <a:lnTo>
                        <a:pt x="0" y="54"/>
                      </a:lnTo>
                      <a:lnTo>
                        <a:pt x="906" y="428"/>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17608" name="Freeform 12"/>
              <p:cNvSpPr>
                <a:spLocks/>
              </p:cNvSpPr>
              <p:nvPr/>
            </p:nvSpPr>
            <p:spPr bwMode="auto">
              <a:xfrm>
                <a:off x="2767" y="2256"/>
                <a:ext cx="153" cy="243"/>
              </a:xfrm>
              <a:custGeom>
                <a:avLst/>
                <a:gdLst>
                  <a:gd name="T0" fmla="*/ 0 w 1066"/>
                  <a:gd name="T1" fmla="*/ 0 h 1700"/>
                  <a:gd name="T2" fmla="*/ 0 w 1066"/>
                  <a:gd name="T3" fmla="*/ 0 h 1700"/>
                  <a:gd name="T4" fmla="*/ 0 w 1066"/>
                  <a:gd name="T5" fmla="*/ 0 h 1700"/>
                  <a:gd name="T6" fmla="*/ 0 w 1066"/>
                  <a:gd name="T7" fmla="*/ 0 h 1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 h="1700">
                    <a:moveTo>
                      <a:pt x="589" y="0"/>
                    </a:moveTo>
                    <a:lnTo>
                      <a:pt x="1066" y="1569"/>
                    </a:lnTo>
                    <a:lnTo>
                      <a:pt x="0" y="1700"/>
                    </a:lnTo>
                    <a:lnTo>
                      <a:pt x="170" y="3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67" name="Group 13"/>
            <p:cNvGrpSpPr>
              <a:grpSpLocks/>
            </p:cNvGrpSpPr>
            <p:nvPr/>
          </p:nvGrpSpPr>
          <p:grpSpPr bwMode="auto">
            <a:xfrm flipH="1">
              <a:off x="3225" y="2269"/>
              <a:ext cx="610" cy="417"/>
              <a:chOff x="2615" y="2089"/>
              <a:chExt cx="244" cy="172"/>
            </a:xfrm>
          </p:grpSpPr>
          <p:grpSp>
            <p:nvGrpSpPr>
              <p:cNvPr id="17555" name="Group 14"/>
              <p:cNvGrpSpPr>
                <a:grpSpLocks/>
              </p:cNvGrpSpPr>
              <p:nvPr/>
            </p:nvGrpSpPr>
            <p:grpSpPr bwMode="auto">
              <a:xfrm>
                <a:off x="2671" y="2089"/>
                <a:ext cx="188" cy="156"/>
                <a:chOff x="2671" y="2089"/>
                <a:chExt cx="188" cy="156"/>
              </a:xfrm>
            </p:grpSpPr>
            <p:grpSp>
              <p:nvGrpSpPr>
                <p:cNvPr id="17588" name="Group 15"/>
                <p:cNvGrpSpPr>
                  <a:grpSpLocks/>
                </p:cNvGrpSpPr>
                <p:nvPr/>
              </p:nvGrpSpPr>
              <p:grpSpPr bwMode="auto">
                <a:xfrm>
                  <a:off x="2671" y="2089"/>
                  <a:ext cx="188" cy="156"/>
                  <a:chOff x="2671" y="2089"/>
                  <a:chExt cx="188" cy="156"/>
                </a:xfrm>
              </p:grpSpPr>
              <p:grpSp>
                <p:nvGrpSpPr>
                  <p:cNvPr id="17597" name="Group 16"/>
                  <p:cNvGrpSpPr>
                    <a:grpSpLocks/>
                  </p:cNvGrpSpPr>
                  <p:nvPr/>
                </p:nvGrpSpPr>
                <p:grpSpPr bwMode="auto">
                  <a:xfrm>
                    <a:off x="2671" y="2177"/>
                    <a:ext cx="188" cy="68"/>
                    <a:chOff x="2671" y="2177"/>
                    <a:chExt cx="188" cy="68"/>
                  </a:xfrm>
                </p:grpSpPr>
                <p:sp>
                  <p:nvSpPr>
                    <p:cNvPr id="17603" name="Freeform 17"/>
                    <p:cNvSpPr>
                      <a:spLocks/>
                    </p:cNvSpPr>
                    <p:nvPr/>
                  </p:nvSpPr>
                  <p:spPr bwMode="auto">
                    <a:xfrm>
                      <a:off x="2671" y="2177"/>
                      <a:ext cx="108" cy="68"/>
                    </a:xfrm>
                    <a:custGeom>
                      <a:avLst/>
                      <a:gdLst>
                        <a:gd name="T0" fmla="*/ 0 w 758"/>
                        <a:gd name="T1" fmla="*/ 0 h 475"/>
                        <a:gd name="T2" fmla="*/ 0 w 758"/>
                        <a:gd name="T3" fmla="*/ 0 h 475"/>
                        <a:gd name="T4" fmla="*/ 0 w 758"/>
                        <a:gd name="T5" fmla="*/ 0 h 475"/>
                        <a:gd name="T6" fmla="*/ 0 w 758"/>
                        <a:gd name="T7" fmla="*/ 0 h 475"/>
                        <a:gd name="T8" fmla="*/ 0 w 758"/>
                        <a:gd name="T9" fmla="*/ 0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8" h="475">
                          <a:moveTo>
                            <a:pt x="758" y="146"/>
                          </a:moveTo>
                          <a:lnTo>
                            <a:pt x="758" y="475"/>
                          </a:lnTo>
                          <a:lnTo>
                            <a:pt x="0" y="232"/>
                          </a:lnTo>
                          <a:lnTo>
                            <a:pt x="0" y="0"/>
                          </a:lnTo>
                          <a:lnTo>
                            <a:pt x="758" y="146"/>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7604" name="Freeform 18"/>
                    <p:cNvSpPr>
                      <a:spLocks/>
                    </p:cNvSpPr>
                    <p:nvPr/>
                  </p:nvSpPr>
                  <p:spPr bwMode="auto">
                    <a:xfrm>
                      <a:off x="2779" y="2193"/>
                      <a:ext cx="80" cy="52"/>
                    </a:xfrm>
                    <a:custGeom>
                      <a:avLst/>
                      <a:gdLst>
                        <a:gd name="T0" fmla="*/ 0 w 563"/>
                        <a:gd name="T1" fmla="*/ 0 h 362"/>
                        <a:gd name="T2" fmla="*/ 0 w 563"/>
                        <a:gd name="T3" fmla="*/ 0 h 362"/>
                        <a:gd name="T4" fmla="*/ 0 w 563"/>
                        <a:gd name="T5" fmla="*/ 0 h 362"/>
                        <a:gd name="T6" fmla="*/ 0 w 563"/>
                        <a:gd name="T7" fmla="*/ 0 h 362"/>
                        <a:gd name="T8" fmla="*/ 0 w 563"/>
                        <a:gd name="T9" fmla="*/ 0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362">
                          <a:moveTo>
                            <a:pt x="0" y="33"/>
                          </a:moveTo>
                          <a:lnTo>
                            <a:pt x="0" y="362"/>
                          </a:lnTo>
                          <a:lnTo>
                            <a:pt x="563" y="280"/>
                          </a:lnTo>
                          <a:lnTo>
                            <a:pt x="563" y="0"/>
                          </a:lnTo>
                          <a:lnTo>
                            <a:pt x="0" y="33"/>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7605" name="Freeform 19"/>
                    <p:cNvSpPr>
                      <a:spLocks/>
                    </p:cNvSpPr>
                    <p:nvPr/>
                  </p:nvSpPr>
                  <p:spPr bwMode="auto">
                    <a:xfrm>
                      <a:off x="2671" y="2177"/>
                      <a:ext cx="188" cy="21"/>
                    </a:xfrm>
                    <a:custGeom>
                      <a:avLst/>
                      <a:gdLst>
                        <a:gd name="T0" fmla="*/ 0 w 1321"/>
                        <a:gd name="T1" fmla="*/ 0 h 146"/>
                        <a:gd name="T2" fmla="*/ 0 w 1321"/>
                        <a:gd name="T3" fmla="*/ 0 h 146"/>
                        <a:gd name="T4" fmla="*/ 0 w 1321"/>
                        <a:gd name="T5" fmla="*/ 0 h 146"/>
                        <a:gd name="T6" fmla="*/ 0 w 1321"/>
                        <a:gd name="T7" fmla="*/ 0 h 146"/>
                        <a:gd name="T8" fmla="*/ 0 w 1321"/>
                        <a:gd name="T9" fmla="*/ 0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1" h="146">
                          <a:moveTo>
                            <a:pt x="1321" y="113"/>
                          </a:moveTo>
                          <a:lnTo>
                            <a:pt x="752" y="146"/>
                          </a:lnTo>
                          <a:lnTo>
                            <a:pt x="0" y="0"/>
                          </a:lnTo>
                          <a:lnTo>
                            <a:pt x="553" y="0"/>
                          </a:lnTo>
                          <a:lnTo>
                            <a:pt x="1321" y="113"/>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17598" name="Freeform 20"/>
                  <p:cNvSpPr>
                    <a:spLocks/>
                  </p:cNvSpPr>
                  <p:nvPr/>
                </p:nvSpPr>
                <p:spPr bwMode="auto">
                  <a:xfrm>
                    <a:off x="2730" y="2171"/>
                    <a:ext cx="68" cy="20"/>
                  </a:xfrm>
                  <a:custGeom>
                    <a:avLst/>
                    <a:gdLst>
                      <a:gd name="T0" fmla="*/ 0 w 479"/>
                      <a:gd name="T1" fmla="*/ 0 h 136"/>
                      <a:gd name="T2" fmla="*/ 0 w 479"/>
                      <a:gd name="T3" fmla="*/ 0 h 136"/>
                      <a:gd name="T4" fmla="*/ 0 w 479"/>
                      <a:gd name="T5" fmla="*/ 0 h 136"/>
                      <a:gd name="T6" fmla="*/ 0 w 479"/>
                      <a:gd name="T7" fmla="*/ 0 h 136"/>
                      <a:gd name="T8" fmla="*/ 0 w 479"/>
                      <a:gd name="T9" fmla="*/ 0 h 136"/>
                      <a:gd name="T10" fmla="*/ 0 w 479"/>
                      <a:gd name="T11" fmla="*/ 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9" h="136">
                        <a:moveTo>
                          <a:pt x="479" y="77"/>
                        </a:moveTo>
                        <a:lnTo>
                          <a:pt x="479" y="121"/>
                        </a:lnTo>
                        <a:lnTo>
                          <a:pt x="255" y="136"/>
                        </a:lnTo>
                        <a:lnTo>
                          <a:pt x="0" y="87"/>
                        </a:lnTo>
                        <a:lnTo>
                          <a:pt x="0" y="0"/>
                        </a:lnTo>
                        <a:lnTo>
                          <a:pt x="479" y="77"/>
                        </a:lnTo>
                        <a:close/>
                      </a:path>
                    </a:pathLst>
                  </a:custGeom>
                  <a:solidFill>
                    <a:srgbClr val="606060"/>
                  </a:solidFill>
                  <a:ln w="1588">
                    <a:solidFill>
                      <a:srgbClr val="000000"/>
                    </a:solidFill>
                    <a:prstDash val="solid"/>
                    <a:round/>
                    <a:headEnd/>
                    <a:tailEnd/>
                  </a:ln>
                </p:spPr>
                <p:txBody>
                  <a:bodyPr/>
                  <a:lstStyle/>
                  <a:p>
                    <a:endParaRPr lang="zh-CN" altLang="en-US"/>
                  </a:p>
                </p:txBody>
              </p:sp>
              <p:grpSp>
                <p:nvGrpSpPr>
                  <p:cNvPr id="17599" name="Group 21"/>
                  <p:cNvGrpSpPr>
                    <a:grpSpLocks/>
                  </p:cNvGrpSpPr>
                  <p:nvPr/>
                </p:nvGrpSpPr>
                <p:grpSpPr bwMode="auto">
                  <a:xfrm>
                    <a:off x="2692" y="2089"/>
                    <a:ext cx="153" cy="97"/>
                    <a:chOff x="2692" y="2089"/>
                    <a:chExt cx="153" cy="97"/>
                  </a:xfrm>
                </p:grpSpPr>
                <p:sp>
                  <p:nvSpPr>
                    <p:cNvPr id="17600" name="Freeform 22"/>
                    <p:cNvSpPr>
                      <a:spLocks/>
                    </p:cNvSpPr>
                    <p:nvPr/>
                  </p:nvSpPr>
                  <p:spPr bwMode="auto">
                    <a:xfrm>
                      <a:off x="2692" y="2089"/>
                      <a:ext cx="88" cy="95"/>
                    </a:xfrm>
                    <a:custGeom>
                      <a:avLst/>
                      <a:gdLst>
                        <a:gd name="T0" fmla="*/ 0 w 612"/>
                        <a:gd name="T1" fmla="*/ 0 h 664"/>
                        <a:gd name="T2" fmla="*/ 0 w 612"/>
                        <a:gd name="T3" fmla="*/ 0 h 664"/>
                        <a:gd name="T4" fmla="*/ 0 w 612"/>
                        <a:gd name="T5" fmla="*/ 0 h 664"/>
                        <a:gd name="T6" fmla="*/ 0 w 612"/>
                        <a:gd name="T7" fmla="*/ 0 h 664"/>
                        <a:gd name="T8" fmla="*/ 0 w 612"/>
                        <a:gd name="T9" fmla="*/ 0 h 6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2" h="664">
                          <a:moveTo>
                            <a:pt x="525" y="664"/>
                          </a:moveTo>
                          <a:lnTo>
                            <a:pt x="612" y="22"/>
                          </a:lnTo>
                          <a:lnTo>
                            <a:pt x="85" y="0"/>
                          </a:lnTo>
                          <a:lnTo>
                            <a:pt x="0" y="572"/>
                          </a:lnTo>
                          <a:lnTo>
                            <a:pt x="525" y="664"/>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7601" name="Freeform 23"/>
                    <p:cNvSpPr>
                      <a:spLocks/>
                    </p:cNvSpPr>
                    <p:nvPr/>
                  </p:nvSpPr>
                  <p:spPr bwMode="auto">
                    <a:xfrm>
                      <a:off x="2767" y="2092"/>
                      <a:ext cx="78" cy="94"/>
                    </a:xfrm>
                    <a:custGeom>
                      <a:avLst/>
                      <a:gdLst>
                        <a:gd name="T0" fmla="*/ 0 w 543"/>
                        <a:gd name="T1" fmla="*/ 0 h 660"/>
                        <a:gd name="T2" fmla="*/ 0 w 543"/>
                        <a:gd name="T3" fmla="*/ 0 h 660"/>
                        <a:gd name="T4" fmla="*/ 0 w 543"/>
                        <a:gd name="T5" fmla="*/ 0 h 660"/>
                        <a:gd name="T6" fmla="*/ 0 w 543"/>
                        <a:gd name="T7" fmla="*/ 0 h 660"/>
                        <a:gd name="T8" fmla="*/ 0 w 543"/>
                        <a:gd name="T9" fmla="*/ 0 h 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3" h="660">
                          <a:moveTo>
                            <a:pt x="87" y="0"/>
                          </a:moveTo>
                          <a:lnTo>
                            <a:pt x="543" y="146"/>
                          </a:lnTo>
                          <a:lnTo>
                            <a:pt x="479" y="660"/>
                          </a:lnTo>
                          <a:lnTo>
                            <a:pt x="0" y="643"/>
                          </a:lnTo>
                          <a:lnTo>
                            <a:pt x="87"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7602" name="Freeform 24"/>
                    <p:cNvSpPr>
                      <a:spLocks/>
                    </p:cNvSpPr>
                    <p:nvPr/>
                  </p:nvSpPr>
                  <p:spPr bwMode="auto">
                    <a:xfrm>
                      <a:off x="2702" y="2098"/>
                      <a:ext cx="63" cy="72"/>
                    </a:xfrm>
                    <a:custGeom>
                      <a:avLst/>
                      <a:gdLst>
                        <a:gd name="T0" fmla="*/ 0 w 440"/>
                        <a:gd name="T1" fmla="*/ 0 h 499"/>
                        <a:gd name="T2" fmla="*/ 0 w 440"/>
                        <a:gd name="T3" fmla="*/ 0 h 499"/>
                        <a:gd name="T4" fmla="*/ 0 w 440"/>
                        <a:gd name="T5" fmla="*/ 0 h 499"/>
                        <a:gd name="T6" fmla="*/ 0 w 440"/>
                        <a:gd name="T7" fmla="*/ 0 h 499"/>
                        <a:gd name="T8" fmla="*/ 0 w 44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0" h="499">
                          <a:moveTo>
                            <a:pt x="440" y="22"/>
                          </a:moveTo>
                          <a:lnTo>
                            <a:pt x="378" y="499"/>
                          </a:lnTo>
                          <a:lnTo>
                            <a:pt x="0" y="443"/>
                          </a:lnTo>
                          <a:lnTo>
                            <a:pt x="65" y="0"/>
                          </a:lnTo>
                          <a:lnTo>
                            <a:pt x="440" y="22"/>
                          </a:lnTo>
                          <a:close/>
                        </a:path>
                      </a:pathLst>
                    </a:custGeom>
                    <a:solidFill>
                      <a:srgbClr val="00C0C0"/>
                    </a:solidFill>
                    <a:ln w="1588">
                      <a:solidFill>
                        <a:srgbClr val="000000"/>
                      </a:solidFill>
                      <a:prstDash val="solid"/>
                      <a:round/>
                      <a:headEnd/>
                      <a:tailEnd/>
                    </a:ln>
                  </p:spPr>
                  <p:txBody>
                    <a:bodyPr/>
                    <a:lstStyle/>
                    <a:p>
                      <a:endParaRPr lang="zh-CN" altLang="en-US"/>
                    </a:p>
                  </p:txBody>
                </p:sp>
              </p:grpSp>
            </p:grpSp>
            <p:grpSp>
              <p:nvGrpSpPr>
                <p:cNvPr id="17589" name="Group 25"/>
                <p:cNvGrpSpPr>
                  <a:grpSpLocks/>
                </p:cNvGrpSpPr>
                <p:nvPr/>
              </p:nvGrpSpPr>
              <p:grpSpPr bwMode="auto">
                <a:xfrm>
                  <a:off x="2678" y="2184"/>
                  <a:ext cx="62" cy="44"/>
                  <a:chOff x="2678" y="2184"/>
                  <a:chExt cx="62" cy="44"/>
                </a:xfrm>
              </p:grpSpPr>
              <p:sp>
                <p:nvSpPr>
                  <p:cNvPr id="17590" name="Freeform 26"/>
                  <p:cNvSpPr>
                    <a:spLocks/>
                  </p:cNvSpPr>
                  <p:nvPr/>
                </p:nvSpPr>
                <p:spPr bwMode="auto">
                  <a:xfrm>
                    <a:off x="2678" y="2184"/>
                    <a:ext cx="62" cy="44"/>
                  </a:xfrm>
                  <a:custGeom>
                    <a:avLst/>
                    <a:gdLst>
                      <a:gd name="T0" fmla="*/ 0 w 431"/>
                      <a:gd name="T1" fmla="*/ 0 h 311"/>
                      <a:gd name="T2" fmla="*/ 0 w 431"/>
                      <a:gd name="T3" fmla="*/ 0 h 311"/>
                      <a:gd name="T4" fmla="*/ 0 w 431"/>
                      <a:gd name="T5" fmla="*/ 0 h 311"/>
                      <a:gd name="T6" fmla="*/ 0 w 431"/>
                      <a:gd name="T7" fmla="*/ 0 h 311"/>
                      <a:gd name="T8" fmla="*/ 0 w 431"/>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1" h="311">
                        <a:moveTo>
                          <a:pt x="0" y="0"/>
                        </a:moveTo>
                        <a:lnTo>
                          <a:pt x="431" y="94"/>
                        </a:lnTo>
                        <a:lnTo>
                          <a:pt x="431" y="311"/>
                        </a:lnTo>
                        <a:lnTo>
                          <a:pt x="0" y="176"/>
                        </a:lnTo>
                        <a:lnTo>
                          <a:pt x="0"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7591" name="Line 27"/>
                  <p:cNvSpPr>
                    <a:spLocks noChangeShapeType="1"/>
                  </p:cNvSpPr>
                  <p:nvPr/>
                </p:nvSpPr>
                <p:spPr bwMode="auto">
                  <a:xfrm flipH="1" flipV="1">
                    <a:off x="2684" y="2196"/>
                    <a:ext cx="17" cy="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92" name="Line 28"/>
                  <p:cNvSpPr>
                    <a:spLocks noChangeShapeType="1"/>
                  </p:cNvSpPr>
                  <p:nvPr/>
                </p:nvSpPr>
                <p:spPr bwMode="auto">
                  <a:xfrm>
                    <a:off x="2709" y="2201"/>
                    <a:ext cx="22" cy="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93" name="Line 29"/>
                  <p:cNvSpPr>
                    <a:spLocks noChangeShapeType="1"/>
                  </p:cNvSpPr>
                  <p:nvPr/>
                </p:nvSpPr>
                <p:spPr bwMode="auto">
                  <a:xfrm>
                    <a:off x="2704" y="2189"/>
                    <a:ext cx="1" cy="2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94" name="Line 30"/>
                  <p:cNvSpPr>
                    <a:spLocks noChangeShapeType="1"/>
                  </p:cNvSpPr>
                  <p:nvPr/>
                </p:nvSpPr>
                <p:spPr bwMode="auto">
                  <a:xfrm>
                    <a:off x="2734" y="2196"/>
                    <a:ext cx="1" cy="3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95" name="Line 31"/>
                  <p:cNvSpPr>
                    <a:spLocks noChangeShapeType="1"/>
                  </p:cNvSpPr>
                  <p:nvPr/>
                </p:nvSpPr>
                <p:spPr bwMode="auto">
                  <a:xfrm>
                    <a:off x="2679" y="2195"/>
                    <a:ext cx="56" cy="1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96" name="Line 32"/>
                  <p:cNvSpPr>
                    <a:spLocks noChangeShapeType="1"/>
                  </p:cNvSpPr>
                  <p:nvPr/>
                </p:nvSpPr>
                <p:spPr bwMode="auto">
                  <a:xfrm flipH="1" flipV="1">
                    <a:off x="2678" y="2191"/>
                    <a:ext cx="57" cy="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7556" name="Group 33"/>
              <p:cNvGrpSpPr>
                <a:grpSpLocks/>
              </p:cNvGrpSpPr>
              <p:nvPr/>
            </p:nvGrpSpPr>
            <p:grpSpPr bwMode="auto">
              <a:xfrm>
                <a:off x="2615" y="2185"/>
                <a:ext cx="147" cy="76"/>
                <a:chOff x="2615" y="2185"/>
                <a:chExt cx="147" cy="76"/>
              </a:xfrm>
            </p:grpSpPr>
            <p:grpSp>
              <p:nvGrpSpPr>
                <p:cNvPr id="17557" name="Group 34"/>
                <p:cNvGrpSpPr>
                  <a:grpSpLocks/>
                </p:cNvGrpSpPr>
                <p:nvPr/>
              </p:nvGrpSpPr>
              <p:grpSpPr bwMode="auto">
                <a:xfrm>
                  <a:off x="2729" y="2226"/>
                  <a:ext cx="24" cy="18"/>
                  <a:chOff x="2729" y="2226"/>
                  <a:chExt cx="24" cy="18"/>
                </a:xfrm>
              </p:grpSpPr>
              <p:sp>
                <p:nvSpPr>
                  <p:cNvPr id="17586" name="Freeform 35"/>
                  <p:cNvSpPr>
                    <a:spLocks/>
                  </p:cNvSpPr>
                  <p:nvPr/>
                </p:nvSpPr>
                <p:spPr bwMode="auto">
                  <a:xfrm>
                    <a:off x="2746" y="2226"/>
                    <a:ext cx="7" cy="18"/>
                  </a:xfrm>
                  <a:custGeom>
                    <a:avLst/>
                    <a:gdLst>
                      <a:gd name="T0" fmla="*/ 0 w 48"/>
                      <a:gd name="T1" fmla="*/ 0 h 126"/>
                      <a:gd name="T2" fmla="*/ 0 w 48"/>
                      <a:gd name="T3" fmla="*/ 0 h 126"/>
                      <a:gd name="T4" fmla="*/ 0 w 48"/>
                      <a:gd name="T5" fmla="*/ 0 h 126"/>
                      <a:gd name="T6" fmla="*/ 0 w 48"/>
                      <a:gd name="T7" fmla="*/ 0 h 126"/>
                      <a:gd name="T8" fmla="*/ 0 w 48"/>
                      <a:gd name="T9" fmla="*/ 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26">
                        <a:moveTo>
                          <a:pt x="33" y="0"/>
                        </a:moveTo>
                        <a:lnTo>
                          <a:pt x="48" y="118"/>
                        </a:lnTo>
                        <a:lnTo>
                          <a:pt x="13" y="126"/>
                        </a:lnTo>
                        <a:lnTo>
                          <a:pt x="0" y="6"/>
                        </a:lnTo>
                        <a:lnTo>
                          <a:pt x="3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7587" name="Freeform 36"/>
                  <p:cNvSpPr>
                    <a:spLocks/>
                  </p:cNvSpPr>
                  <p:nvPr/>
                </p:nvSpPr>
                <p:spPr bwMode="auto">
                  <a:xfrm>
                    <a:off x="2729" y="2229"/>
                    <a:ext cx="19" cy="15"/>
                  </a:xfrm>
                  <a:custGeom>
                    <a:avLst/>
                    <a:gdLst>
                      <a:gd name="T0" fmla="*/ 0 w 132"/>
                      <a:gd name="T1" fmla="*/ 0 h 109"/>
                      <a:gd name="T2" fmla="*/ 0 w 132"/>
                      <a:gd name="T3" fmla="*/ 0 h 109"/>
                      <a:gd name="T4" fmla="*/ 0 w 132"/>
                      <a:gd name="T5" fmla="*/ 0 h 109"/>
                      <a:gd name="T6" fmla="*/ 0 w 132"/>
                      <a:gd name="T7" fmla="*/ 0 h 109"/>
                      <a:gd name="T8" fmla="*/ 0 w 132"/>
                      <a:gd name="T9" fmla="*/ 0 h 109"/>
                      <a:gd name="T10" fmla="*/ 0 w 132"/>
                      <a:gd name="T11" fmla="*/ 0 h 109"/>
                      <a:gd name="T12" fmla="*/ 0 w 132"/>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09">
                        <a:moveTo>
                          <a:pt x="121" y="4"/>
                        </a:moveTo>
                        <a:lnTo>
                          <a:pt x="132" y="109"/>
                        </a:lnTo>
                        <a:lnTo>
                          <a:pt x="0" y="54"/>
                        </a:lnTo>
                        <a:lnTo>
                          <a:pt x="52" y="38"/>
                        </a:lnTo>
                        <a:lnTo>
                          <a:pt x="98" y="62"/>
                        </a:lnTo>
                        <a:lnTo>
                          <a:pt x="83" y="0"/>
                        </a:lnTo>
                        <a:lnTo>
                          <a:pt x="121" y="4"/>
                        </a:lnTo>
                        <a:close/>
                      </a:path>
                    </a:pathLst>
                  </a:custGeom>
                  <a:solidFill>
                    <a:srgbClr val="404040"/>
                  </a:solidFill>
                  <a:ln w="1588">
                    <a:solidFill>
                      <a:srgbClr val="000000"/>
                    </a:solidFill>
                    <a:prstDash val="solid"/>
                    <a:round/>
                    <a:headEnd/>
                    <a:tailEnd/>
                  </a:ln>
                </p:spPr>
                <p:txBody>
                  <a:bodyPr/>
                  <a:lstStyle/>
                  <a:p>
                    <a:endParaRPr lang="zh-CN" altLang="en-US"/>
                  </a:p>
                </p:txBody>
              </p:sp>
            </p:grpSp>
            <p:grpSp>
              <p:nvGrpSpPr>
                <p:cNvPr id="17558" name="Group 37"/>
                <p:cNvGrpSpPr>
                  <a:grpSpLocks/>
                </p:cNvGrpSpPr>
                <p:nvPr/>
              </p:nvGrpSpPr>
              <p:grpSpPr bwMode="auto">
                <a:xfrm>
                  <a:off x="2615" y="2185"/>
                  <a:ext cx="147" cy="76"/>
                  <a:chOff x="2615" y="2185"/>
                  <a:chExt cx="147" cy="76"/>
                </a:xfrm>
              </p:grpSpPr>
              <p:sp>
                <p:nvSpPr>
                  <p:cNvPr id="17559" name="Freeform 38"/>
                  <p:cNvSpPr>
                    <a:spLocks/>
                  </p:cNvSpPr>
                  <p:nvPr/>
                </p:nvSpPr>
                <p:spPr bwMode="auto">
                  <a:xfrm>
                    <a:off x="2616" y="2185"/>
                    <a:ext cx="144" cy="67"/>
                  </a:xfrm>
                  <a:custGeom>
                    <a:avLst/>
                    <a:gdLst>
                      <a:gd name="T0" fmla="*/ 0 w 1009"/>
                      <a:gd name="T1" fmla="*/ 0 h 471"/>
                      <a:gd name="T2" fmla="*/ 0 w 1009"/>
                      <a:gd name="T3" fmla="*/ 0 h 471"/>
                      <a:gd name="T4" fmla="*/ 0 w 1009"/>
                      <a:gd name="T5" fmla="*/ 0 h 471"/>
                      <a:gd name="T6" fmla="*/ 0 w 1009"/>
                      <a:gd name="T7" fmla="*/ 0 h 471"/>
                      <a:gd name="T8" fmla="*/ 0 w 1009"/>
                      <a:gd name="T9" fmla="*/ 0 h 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9" h="471">
                        <a:moveTo>
                          <a:pt x="1009" y="199"/>
                        </a:moveTo>
                        <a:lnTo>
                          <a:pt x="525" y="471"/>
                        </a:lnTo>
                        <a:lnTo>
                          <a:pt x="0" y="205"/>
                        </a:lnTo>
                        <a:lnTo>
                          <a:pt x="403" y="0"/>
                        </a:lnTo>
                        <a:lnTo>
                          <a:pt x="1009" y="19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7560" name="Freeform 39"/>
                  <p:cNvSpPr>
                    <a:spLocks/>
                  </p:cNvSpPr>
                  <p:nvPr/>
                </p:nvSpPr>
                <p:spPr bwMode="auto">
                  <a:xfrm>
                    <a:off x="2690" y="2213"/>
                    <a:ext cx="72" cy="48"/>
                  </a:xfrm>
                  <a:custGeom>
                    <a:avLst/>
                    <a:gdLst>
                      <a:gd name="T0" fmla="*/ 0 w 505"/>
                      <a:gd name="T1" fmla="*/ 0 h 333"/>
                      <a:gd name="T2" fmla="*/ 0 w 505"/>
                      <a:gd name="T3" fmla="*/ 0 h 333"/>
                      <a:gd name="T4" fmla="*/ 0 w 505"/>
                      <a:gd name="T5" fmla="*/ 0 h 333"/>
                      <a:gd name="T6" fmla="*/ 0 w 505"/>
                      <a:gd name="T7" fmla="*/ 0 h 333"/>
                      <a:gd name="T8" fmla="*/ 0 w 505"/>
                      <a:gd name="T9" fmla="*/ 0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 h="333">
                        <a:moveTo>
                          <a:pt x="487" y="0"/>
                        </a:moveTo>
                        <a:lnTo>
                          <a:pt x="0" y="276"/>
                        </a:lnTo>
                        <a:lnTo>
                          <a:pt x="14" y="333"/>
                        </a:lnTo>
                        <a:lnTo>
                          <a:pt x="505" y="53"/>
                        </a:lnTo>
                        <a:lnTo>
                          <a:pt x="487"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7561" name="Freeform 40"/>
                  <p:cNvSpPr>
                    <a:spLocks/>
                  </p:cNvSpPr>
                  <p:nvPr/>
                </p:nvSpPr>
                <p:spPr bwMode="auto">
                  <a:xfrm>
                    <a:off x="2615" y="2214"/>
                    <a:ext cx="77" cy="47"/>
                  </a:xfrm>
                  <a:custGeom>
                    <a:avLst/>
                    <a:gdLst>
                      <a:gd name="T0" fmla="*/ 0 w 540"/>
                      <a:gd name="T1" fmla="*/ 0 h 327"/>
                      <a:gd name="T2" fmla="*/ 0 w 540"/>
                      <a:gd name="T3" fmla="*/ 0 h 327"/>
                      <a:gd name="T4" fmla="*/ 0 w 540"/>
                      <a:gd name="T5" fmla="*/ 0 h 327"/>
                      <a:gd name="T6" fmla="*/ 0 w 540"/>
                      <a:gd name="T7" fmla="*/ 0 h 327"/>
                      <a:gd name="T8" fmla="*/ 0 w 540"/>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0" h="327">
                        <a:moveTo>
                          <a:pt x="540" y="327"/>
                        </a:moveTo>
                        <a:lnTo>
                          <a:pt x="524" y="266"/>
                        </a:lnTo>
                        <a:lnTo>
                          <a:pt x="0" y="0"/>
                        </a:lnTo>
                        <a:lnTo>
                          <a:pt x="19" y="49"/>
                        </a:lnTo>
                        <a:lnTo>
                          <a:pt x="540" y="32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7562" name="Freeform 41"/>
                  <p:cNvSpPr>
                    <a:spLocks/>
                  </p:cNvSpPr>
                  <p:nvPr/>
                </p:nvSpPr>
                <p:spPr bwMode="auto">
                  <a:xfrm>
                    <a:off x="2674" y="2217"/>
                    <a:ext cx="57" cy="29"/>
                  </a:xfrm>
                  <a:custGeom>
                    <a:avLst/>
                    <a:gdLst>
                      <a:gd name="T0" fmla="*/ 0 w 405"/>
                      <a:gd name="T1" fmla="*/ 0 h 207"/>
                      <a:gd name="T2" fmla="*/ 0 w 405"/>
                      <a:gd name="T3" fmla="*/ 0 h 207"/>
                      <a:gd name="T4" fmla="*/ 0 w 405"/>
                      <a:gd name="T5" fmla="*/ 0 h 207"/>
                      <a:gd name="T6" fmla="*/ 0 w 405"/>
                      <a:gd name="T7" fmla="*/ 0 h 207"/>
                      <a:gd name="T8" fmla="*/ 0 w 405"/>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5" h="207">
                        <a:moveTo>
                          <a:pt x="405" y="53"/>
                        </a:moveTo>
                        <a:lnTo>
                          <a:pt x="264" y="0"/>
                        </a:lnTo>
                        <a:lnTo>
                          <a:pt x="0" y="144"/>
                        </a:lnTo>
                        <a:lnTo>
                          <a:pt x="134" y="207"/>
                        </a:lnTo>
                        <a:lnTo>
                          <a:pt x="405" y="5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63" name="Freeform 42"/>
                  <p:cNvSpPr>
                    <a:spLocks/>
                  </p:cNvSpPr>
                  <p:nvPr/>
                </p:nvSpPr>
                <p:spPr bwMode="auto">
                  <a:xfrm>
                    <a:off x="2622" y="2196"/>
                    <a:ext cx="86" cy="39"/>
                  </a:xfrm>
                  <a:custGeom>
                    <a:avLst/>
                    <a:gdLst>
                      <a:gd name="T0" fmla="*/ 0 w 597"/>
                      <a:gd name="T1" fmla="*/ 0 h 278"/>
                      <a:gd name="T2" fmla="*/ 0 w 597"/>
                      <a:gd name="T3" fmla="*/ 0 h 278"/>
                      <a:gd name="T4" fmla="*/ 0 w 597"/>
                      <a:gd name="T5" fmla="*/ 0 h 278"/>
                      <a:gd name="T6" fmla="*/ 0 w 597"/>
                      <a:gd name="T7" fmla="*/ 0 h 278"/>
                      <a:gd name="T8" fmla="*/ 0 w 597"/>
                      <a:gd name="T9" fmla="*/ 0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7" h="278">
                        <a:moveTo>
                          <a:pt x="597" y="136"/>
                        </a:moveTo>
                        <a:lnTo>
                          <a:pt x="336" y="278"/>
                        </a:lnTo>
                        <a:lnTo>
                          <a:pt x="0" y="119"/>
                        </a:lnTo>
                        <a:lnTo>
                          <a:pt x="244" y="0"/>
                        </a:lnTo>
                        <a:lnTo>
                          <a:pt x="597" y="13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64" name="Freeform 43"/>
                  <p:cNvSpPr>
                    <a:spLocks/>
                  </p:cNvSpPr>
                  <p:nvPr/>
                </p:nvSpPr>
                <p:spPr bwMode="auto">
                  <a:xfrm>
                    <a:off x="2659" y="2187"/>
                    <a:ext cx="94" cy="36"/>
                  </a:xfrm>
                  <a:custGeom>
                    <a:avLst/>
                    <a:gdLst>
                      <a:gd name="T0" fmla="*/ 0 w 658"/>
                      <a:gd name="T1" fmla="*/ 0 h 254"/>
                      <a:gd name="T2" fmla="*/ 0 w 658"/>
                      <a:gd name="T3" fmla="*/ 0 h 254"/>
                      <a:gd name="T4" fmla="*/ 0 w 658"/>
                      <a:gd name="T5" fmla="*/ 0 h 254"/>
                      <a:gd name="T6" fmla="*/ 0 w 658"/>
                      <a:gd name="T7" fmla="*/ 0 h 254"/>
                      <a:gd name="T8" fmla="*/ 0 w 658"/>
                      <a:gd name="T9" fmla="*/ 0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8" h="254">
                        <a:moveTo>
                          <a:pt x="521" y="254"/>
                        </a:moveTo>
                        <a:lnTo>
                          <a:pt x="658" y="183"/>
                        </a:lnTo>
                        <a:lnTo>
                          <a:pt x="106" y="0"/>
                        </a:lnTo>
                        <a:lnTo>
                          <a:pt x="0" y="53"/>
                        </a:lnTo>
                        <a:lnTo>
                          <a:pt x="521" y="25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65" name="Line 44"/>
                  <p:cNvSpPr>
                    <a:spLocks noChangeShapeType="1"/>
                  </p:cNvSpPr>
                  <p:nvPr/>
                </p:nvSpPr>
                <p:spPr bwMode="auto">
                  <a:xfrm flipH="1" flipV="1">
                    <a:off x="2670" y="2189"/>
                    <a:ext cx="81" cy="2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6" name="Line 45"/>
                  <p:cNvSpPr>
                    <a:spLocks noChangeShapeType="1"/>
                  </p:cNvSpPr>
                  <p:nvPr/>
                </p:nvSpPr>
                <p:spPr bwMode="auto">
                  <a:xfrm flipH="1" flipV="1">
                    <a:off x="2665" y="2191"/>
                    <a:ext cx="80" cy="2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7" name="Line 46"/>
                  <p:cNvSpPr>
                    <a:spLocks noChangeShapeType="1"/>
                  </p:cNvSpPr>
                  <p:nvPr/>
                </p:nvSpPr>
                <p:spPr bwMode="auto">
                  <a:xfrm flipH="1" flipV="1">
                    <a:off x="2662" y="2193"/>
                    <a:ext cx="78"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8" name="Line 47"/>
                  <p:cNvSpPr>
                    <a:spLocks noChangeShapeType="1"/>
                  </p:cNvSpPr>
                  <p:nvPr/>
                </p:nvSpPr>
                <p:spPr bwMode="auto">
                  <a:xfrm flipH="1" flipV="1">
                    <a:off x="2652" y="2198"/>
                    <a:ext cx="76"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9" name="Line 48"/>
                  <p:cNvSpPr>
                    <a:spLocks noChangeShapeType="1"/>
                  </p:cNvSpPr>
                  <p:nvPr/>
                </p:nvSpPr>
                <p:spPr bwMode="auto">
                  <a:xfrm flipH="1" flipV="1">
                    <a:off x="2647" y="2202"/>
                    <a:ext cx="75" cy="3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0" name="Line 49"/>
                  <p:cNvSpPr>
                    <a:spLocks noChangeShapeType="1"/>
                  </p:cNvSpPr>
                  <p:nvPr/>
                </p:nvSpPr>
                <p:spPr bwMode="auto">
                  <a:xfrm flipH="1" flipV="1">
                    <a:off x="2641" y="2204"/>
                    <a:ext cx="75"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1" name="Line 50"/>
                  <p:cNvSpPr>
                    <a:spLocks noChangeShapeType="1"/>
                  </p:cNvSpPr>
                  <p:nvPr/>
                </p:nvSpPr>
                <p:spPr bwMode="auto">
                  <a:xfrm flipH="1" flipV="1">
                    <a:off x="2636" y="2208"/>
                    <a:ext cx="73" cy="3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 name="Line 51"/>
                  <p:cNvSpPr>
                    <a:spLocks noChangeShapeType="1"/>
                  </p:cNvSpPr>
                  <p:nvPr/>
                </p:nvSpPr>
                <p:spPr bwMode="auto">
                  <a:xfrm flipH="1" flipV="1">
                    <a:off x="2629" y="2210"/>
                    <a:ext cx="73" cy="33"/>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3" name="Line 52"/>
                  <p:cNvSpPr>
                    <a:spLocks noChangeShapeType="1"/>
                  </p:cNvSpPr>
                  <p:nvPr/>
                </p:nvSpPr>
                <p:spPr bwMode="auto">
                  <a:xfrm flipH="1">
                    <a:off x="2687" y="2222"/>
                    <a:ext cx="38" cy="22"/>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4" name="Line 53"/>
                  <p:cNvSpPr>
                    <a:spLocks noChangeShapeType="1"/>
                  </p:cNvSpPr>
                  <p:nvPr/>
                </p:nvSpPr>
                <p:spPr bwMode="auto">
                  <a:xfrm flipH="1">
                    <a:off x="2679" y="2219"/>
                    <a:ext cx="38" cy="21"/>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5" name="Line 54"/>
                  <p:cNvSpPr>
                    <a:spLocks noChangeShapeType="1"/>
                  </p:cNvSpPr>
                  <p:nvPr/>
                </p:nvSpPr>
                <p:spPr bwMode="auto">
                  <a:xfrm flipH="1">
                    <a:off x="2663" y="2212"/>
                    <a:ext cx="37" cy="2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6" name="Line 55"/>
                  <p:cNvSpPr>
                    <a:spLocks noChangeShapeType="1"/>
                  </p:cNvSpPr>
                  <p:nvPr/>
                </p:nvSpPr>
                <p:spPr bwMode="auto">
                  <a:xfrm flipH="1">
                    <a:off x="2655" y="2209"/>
                    <a:ext cx="36" cy="1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7" name="Line 56"/>
                  <p:cNvSpPr>
                    <a:spLocks noChangeShapeType="1"/>
                  </p:cNvSpPr>
                  <p:nvPr/>
                </p:nvSpPr>
                <p:spPr bwMode="auto">
                  <a:xfrm flipH="1">
                    <a:off x="2647" y="2206"/>
                    <a:ext cx="34"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8" name="Line 57"/>
                  <p:cNvSpPr>
                    <a:spLocks noChangeShapeType="1"/>
                  </p:cNvSpPr>
                  <p:nvPr/>
                </p:nvSpPr>
                <p:spPr bwMode="auto">
                  <a:xfrm flipH="1">
                    <a:off x="2640" y="2203"/>
                    <a:ext cx="33"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9" name="Line 58"/>
                  <p:cNvSpPr>
                    <a:spLocks noChangeShapeType="1"/>
                  </p:cNvSpPr>
                  <p:nvPr/>
                </p:nvSpPr>
                <p:spPr bwMode="auto">
                  <a:xfrm flipH="1">
                    <a:off x="2632" y="2199"/>
                    <a:ext cx="35" cy="18"/>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80" name="Line 59"/>
                  <p:cNvSpPr>
                    <a:spLocks noChangeShapeType="1"/>
                  </p:cNvSpPr>
                  <p:nvPr/>
                </p:nvSpPr>
                <p:spPr bwMode="auto">
                  <a:xfrm flipH="1">
                    <a:off x="2723" y="2210"/>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81" name="Line 60"/>
                  <p:cNvSpPr>
                    <a:spLocks noChangeShapeType="1"/>
                  </p:cNvSpPr>
                  <p:nvPr/>
                </p:nvSpPr>
                <p:spPr bwMode="auto">
                  <a:xfrm flipH="1">
                    <a:off x="2712" y="2205"/>
                    <a:ext cx="18" cy="10"/>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82" name="Line 61"/>
                  <p:cNvSpPr>
                    <a:spLocks noChangeShapeType="1"/>
                  </p:cNvSpPr>
                  <p:nvPr/>
                </p:nvSpPr>
                <p:spPr bwMode="auto">
                  <a:xfrm flipH="1">
                    <a:off x="2701" y="2202"/>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83" name="Line 62"/>
                  <p:cNvSpPr>
                    <a:spLocks noChangeShapeType="1"/>
                  </p:cNvSpPr>
                  <p:nvPr/>
                </p:nvSpPr>
                <p:spPr bwMode="auto">
                  <a:xfrm flipH="1">
                    <a:off x="2690" y="2198"/>
                    <a:ext cx="18"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84" name="Line 63"/>
                  <p:cNvSpPr>
                    <a:spLocks noChangeShapeType="1"/>
                  </p:cNvSpPr>
                  <p:nvPr/>
                </p:nvSpPr>
                <p:spPr bwMode="auto">
                  <a:xfrm flipH="1">
                    <a:off x="2680" y="2194"/>
                    <a:ext cx="17"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85" name="Line 64"/>
                  <p:cNvSpPr>
                    <a:spLocks noChangeShapeType="1"/>
                  </p:cNvSpPr>
                  <p:nvPr/>
                </p:nvSpPr>
                <p:spPr bwMode="auto">
                  <a:xfrm flipH="1">
                    <a:off x="2668" y="2190"/>
                    <a:ext cx="16" cy="9"/>
                  </a:xfrm>
                  <a:prstGeom prst="line">
                    <a:avLst/>
                  </a:prstGeom>
                  <a:noFill/>
                  <a:ln w="3175">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7468" name="Group 65"/>
            <p:cNvGrpSpPr>
              <a:grpSpLocks/>
            </p:cNvGrpSpPr>
            <p:nvPr/>
          </p:nvGrpSpPr>
          <p:grpSpPr bwMode="auto">
            <a:xfrm flipH="1">
              <a:off x="3808" y="2431"/>
              <a:ext cx="87" cy="168"/>
              <a:chOff x="2591" y="2156"/>
              <a:chExt cx="35" cy="69"/>
            </a:xfrm>
          </p:grpSpPr>
          <p:sp>
            <p:nvSpPr>
              <p:cNvPr id="17553" name="Freeform 66"/>
              <p:cNvSpPr>
                <a:spLocks/>
              </p:cNvSpPr>
              <p:nvPr/>
            </p:nvSpPr>
            <p:spPr bwMode="auto">
              <a:xfrm>
                <a:off x="2591" y="2156"/>
                <a:ext cx="35" cy="69"/>
              </a:xfrm>
              <a:custGeom>
                <a:avLst/>
                <a:gdLst>
                  <a:gd name="T0" fmla="*/ 0 w 246"/>
                  <a:gd name="T1" fmla="*/ 0 h 485"/>
                  <a:gd name="T2" fmla="*/ 0 w 246"/>
                  <a:gd name="T3" fmla="*/ 0 h 485"/>
                  <a:gd name="T4" fmla="*/ 0 w 246"/>
                  <a:gd name="T5" fmla="*/ 0 h 485"/>
                  <a:gd name="T6" fmla="*/ 0 w 246"/>
                  <a:gd name="T7" fmla="*/ 0 h 485"/>
                  <a:gd name="T8" fmla="*/ 0 w 246"/>
                  <a:gd name="T9" fmla="*/ 0 h 485"/>
                  <a:gd name="T10" fmla="*/ 0 w 246"/>
                  <a:gd name="T11" fmla="*/ 0 h 485"/>
                  <a:gd name="T12" fmla="*/ 0 w 246"/>
                  <a:gd name="T13" fmla="*/ 0 h 485"/>
                  <a:gd name="T14" fmla="*/ 0 w 246"/>
                  <a:gd name="T15" fmla="*/ 0 h 485"/>
                  <a:gd name="T16" fmla="*/ 0 w 246"/>
                  <a:gd name="T17" fmla="*/ 0 h 485"/>
                  <a:gd name="T18" fmla="*/ 0 w 246"/>
                  <a:gd name="T19" fmla="*/ 0 h 485"/>
                  <a:gd name="T20" fmla="*/ 0 w 246"/>
                  <a:gd name="T21" fmla="*/ 0 h 485"/>
                  <a:gd name="T22" fmla="*/ 0 w 246"/>
                  <a:gd name="T23" fmla="*/ 0 h 4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6" h="485">
                    <a:moveTo>
                      <a:pt x="0" y="173"/>
                    </a:moveTo>
                    <a:lnTo>
                      <a:pt x="46" y="108"/>
                    </a:lnTo>
                    <a:lnTo>
                      <a:pt x="92" y="76"/>
                    </a:lnTo>
                    <a:lnTo>
                      <a:pt x="111" y="28"/>
                    </a:lnTo>
                    <a:lnTo>
                      <a:pt x="122" y="6"/>
                    </a:lnTo>
                    <a:lnTo>
                      <a:pt x="174" y="0"/>
                    </a:lnTo>
                    <a:lnTo>
                      <a:pt x="246" y="41"/>
                    </a:lnTo>
                    <a:lnTo>
                      <a:pt x="227" y="129"/>
                    </a:lnTo>
                    <a:lnTo>
                      <a:pt x="206" y="178"/>
                    </a:lnTo>
                    <a:lnTo>
                      <a:pt x="159" y="328"/>
                    </a:lnTo>
                    <a:lnTo>
                      <a:pt x="81" y="485"/>
                    </a:lnTo>
                    <a:lnTo>
                      <a:pt x="0" y="173"/>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7554" name="Freeform 67"/>
              <p:cNvSpPr>
                <a:spLocks/>
              </p:cNvSpPr>
              <p:nvPr/>
            </p:nvSpPr>
            <p:spPr bwMode="auto">
              <a:xfrm>
                <a:off x="2596" y="2162"/>
                <a:ext cx="28" cy="49"/>
              </a:xfrm>
              <a:custGeom>
                <a:avLst/>
                <a:gdLst>
                  <a:gd name="T0" fmla="*/ 0 w 193"/>
                  <a:gd name="T1" fmla="*/ 0 h 346"/>
                  <a:gd name="T2" fmla="*/ 0 w 193"/>
                  <a:gd name="T3" fmla="*/ 0 h 346"/>
                  <a:gd name="T4" fmla="*/ 0 w 193"/>
                  <a:gd name="T5" fmla="*/ 0 h 346"/>
                  <a:gd name="T6" fmla="*/ 0 w 193"/>
                  <a:gd name="T7" fmla="*/ 0 h 346"/>
                  <a:gd name="T8" fmla="*/ 0 w 193"/>
                  <a:gd name="T9" fmla="*/ 0 h 346"/>
                  <a:gd name="T10" fmla="*/ 0 w 193"/>
                  <a:gd name="T11" fmla="*/ 0 h 346"/>
                  <a:gd name="T12" fmla="*/ 0 w 193"/>
                  <a:gd name="T13" fmla="*/ 0 h 346"/>
                  <a:gd name="T14" fmla="*/ 0 w 193"/>
                  <a:gd name="T15" fmla="*/ 0 h 346"/>
                  <a:gd name="T16" fmla="*/ 0 w 193"/>
                  <a:gd name="T17" fmla="*/ 0 h 346"/>
                  <a:gd name="T18" fmla="*/ 0 w 193"/>
                  <a:gd name="T19" fmla="*/ 0 h 346"/>
                  <a:gd name="T20" fmla="*/ 0 w 193"/>
                  <a:gd name="T21" fmla="*/ 0 h 346"/>
                  <a:gd name="T22" fmla="*/ 0 w 193"/>
                  <a:gd name="T23" fmla="*/ 0 h 346"/>
                  <a:gd name="T24" fmla="*/ 0 w 193"/>
                  <a:gd name="T25" fmla="*/ 0 h 346"/>
                  <a:gd name="T26" fmla="*/ 0 w 193"/>
                  <a:gd name="T27" fmla="*/ 0 h 346"/>
                  <a:gd name="T28" fmla="*/ 0 w 193"/>
                  <a:gd name="T29" fmla="*/ 0 h 346"/>
                  <a:gd name="T30" fmla="*/ 0 w 193"/>
                  <a:gd name="T31" fmla="*/ 0 h 346"/>
                  <a:gd name="T32" fmla="*/ 0 w 193"/>
                  <a:gd name="T33" fmla="*/ 0 h 346"/>
                  <a:gd name="T34" fmla="*/ 0 w 193"/>
                  <a:gd name="T35" fmla="*/ 0 h 346"/>
                  <a:gd name="T36" fmla="*/ 0 w 193"/>
                  <a:gd name="T37" fmla="*/ 0 h 346"/>
                  <a:gd name="T38" fmla="*/ 0 w 193"/>
                  <a:gd name="T39" fmla="*/ 0 h 346"/>
                  <a:gd name="T40" fmla="*/ 0 w 193"/>
                  <a:gd name="T41" fmla="*/ 0 h 346"/>
                  <a:gd name="T42" fmla="*/ 0 w 193"/>
                  <a:gd name="T43" fmla="*/ 0 h 346"/>
                  <a:gd name="T44" fmla="*/ 0 w 193"/>
                  <a:gd name="T45" fmla="*/ 0 h 346"/>
                  <a:gd name="T46" fmla="*/ 0 w 193"/>
                  <a:gd name="T47" fmla="*/ 0 h 346"/>
                  <a:gd name="T48" fmla="*/ 0 w 193"/>
                  <a:gd name="T49" fmla="*/ 0 h 346"/>
                  <a:gd name="T50" fmla="*/ 0 w 193"/>
                  <a:gd name="T51" fmla="*/ 0 h 346"/>
                  <a:gd name="T52" fmla="*/ 0 w 193"/>
                  <a:gd name="T53" fmla="*/ 0 h 346"/>
                  <a:gd name="T54" fmla="*/ 0 w 193"/>
                  <a:gd name="T55" fmla="*/ 0 h 3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3" h="346">
                    <a:moveTo>
                      <a:pt x="81" y="0"/>
                    </a:moveTo>
                    <a:lnTo>
                      <a:pt x="102" y="22"/>
                    </a:lnTo>
                    <a:lnTo>
                      <a:pt x="147" y="41"/>
                    </a:lnTo>
                    <a:lnTo>
                      <a:pt x="193" y="40"/>
                    </a:lnTo>
                    <a:lnTo>
                      <a:pt x="165" y="119"/>
                    </a:lnTo>
                    <a:lnTo>
                      <a:pt x="131" y="115"/>
                    </a:lnTo>
                    <a:lnTo>
                      <a:pt x="105" y="100"/>
                    </a:lnTo>
                    <a:lnTo>
                      <a:pt x="119" y="124"/>
                    </a:lnTo>
                    <a:lnTo>
                      <a:pt x="158" y="131"/>
                    </a:lnTo>
                    <a:lnTo>
                      <a:pt x="130" y="217"/>
                    </a:lnTo>
                    <a:lnTo>
                      <a:pt x="110" y="280"/>
                    </a:lnTo>
                    <a:lnTo>
                      <a:pt x="102" y="244"/>
                    </a:lnTo>
                    <a:lnTo>
                      <a:pt x="92" y="177"/>
                    </a:lnTo>
                    <a:lnTo>
                      <a:pt x="91" y="139"/>
                    </a:lnTo>
                    <a:lnTo>
                      <a:pt x="84" y="155"/>
                    </a:lnTo>
                    <a:lnTo>
                      <a:pt x="84" y="200"/>
                    </a:lnTo>
                    <a:lnTo>
                      <a:pt x="92" y="260"/>
                    </a:lnTo>
                    <a:lnTo>
                      <a:pt x="98" y="299"/>
                    </a:lnTo>
                    <a:lnTo>
                      <a:pt x="81" y="346"/>
                    </a:lnTo>
                    <a:lnTo>
                      <a:pt x="49" y="224"/>
                    </a:lnTo>
                    <a:lnTo>
                      <a:pt x="35" y="183"/>
                    </a:lnTo>
                    <a:lnTo>
                      <a:pt x="11" y="121"/>
                    </a:lnTo>
                    <a:lnTo>
                      <a:pt x="0" y="103"/>
                    </a:lnTo>
                    <a:lnTo>
                      <a:pt x="15" y="79"/>
                    </a:lnTo>
                    <a:lnTo>
                      <a:pt x="57" y="57"/>
                    </a:lnTo>
                    <a:lnTo>
                      <a:pt x="73" y="78"/>
                    </a:lnTo>
                    <a:lnTo>
                      <a:pt x="63" y="41"/>
                    </a:lnTo>
                    <a:lnTo>
                      <a:pt x="8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469" name="Group 68"/>
            <p:cNvGrpSpPr>
              <a:grpSpLocks/>
            </p:cNvGrpSpPr>
            <p:nvPr/>
          </p:nvGrpSpPr>
          <p:grpSpPr bwMode="auto">
            <a:xfrm flipH="1">
              <a:off x="3798" y="2334"/>
              <a:ext cx="112" cy="119"/>
              <a:chOff x="2585" y="2116"/>
              <a:chExt cx="45" cy="49"/>
            </a:xfrm>
          </p:grpSpPr>
          <p:sp>
            <p:nvSpPr>
              <p:cNvPr id="17538" name="Freeform 69"/>
              <p:cNvSpPr>
                <a:spLocks/>
              </p:cNvSpPr>
              <p:nvPr/>
            </p:nvSpPr>
            <p:spPr bwMode="auto">
              <a:xfrm>
                <a:off x="2597" y="2120"/>
                <a:ext cx="33" cy="45"/>
              </a:xfrm>
              <a:custGeom>
                <a:avLst/>
                <a:gdLst>
                  <a:gd name="T0" fmla="*/ 0 w 228"/>
                  <a:gd name="T1" fmla="*/ 0 h 319"/>
                  <a:gd name="T2" fmla="*/ 0 w 228"/>
                  <a:gd name="T3" fmla="*/ 0 h 319"/>
                  <a:gd name="T4" fmla="*/ 0 w 228"/>
                  <a:gd name="T5" fmla="*/ 0 h 319"/>
                  <a:gd name="T6" fmla="*/ 0 w 228"/>
                  <a:gd name="T7" fmla="*/ 0 h 319"/>
                  <a:gd name="T8" fmla="*/ 0 w 228"/>
                  <a:gd name="T9" fmla="*/ 0 h 319"/>
                  <a:gd name="T10" fmla="*/ 0 w 228"/>
                  <a:gd name="T11" fmla="*/ 0 h 319"/>
                  <a:gd name="T12" fmla="*/ 0 w 228"/>
                  <a:gd name="T13" fmla="*/ 0 h 319"/>
                  <a:gd name="T14" fmla="*/ 0 w 228"/>
                  <a:gd name="T15" fmla="*/ 0 h 319"/>
                  <a:gd name="T16" fmla="*/ 0 w 228"/>
                  <a:gd name="T17" fmla="*/ 0 h 319"/>
                  <a:gd name="T18" fmla="*/ 0 w 228"/>
                  <a:gd name="T19" fmla="*/ 0 h 319"/>
                  <a:gd name="T20" fmla="*/ 0 w 228"/>
                  <a:gd name="T21" fmla="*/ 0 h 319"/>
                  <a:gd name="T22" fmla="*/ 0 w 228"/>
                  <a:gd name="T23" fmla="*/ 0 h 319"/>
                  <a:gd name="T24" fmla="*/ 0 w 228"/>
                  <a:gd name="T25" fmla="*/ 0 h 319"/>
                  <a:gd name="T26" fmla="*/ 0 w 228"/>
                  <a:gd name="T27" fmla="*/ 0 h 319"/>
                  <a:gd name="T28" fmla="*/ 0 w 228"/>
                  <a:gd name="T29" fmla="*/ 0 h 319"/>
                  <a:gd name="T30" fmla="*/ 0 w 228"/>
                  <a:gd name="T31" fmla="*/ 0 h 319"/>
                  <a:gd name="T32" fmla="*/ 0 w 228"/>
                  <a:gd name="T33" fmla="*/ 0 h 319"/>
                  <a:gd name="T34" fmla="*/ 0 w 228"/>
                  <a:gd name="T35" fmla="*/ 0 h 319"/>
                  <a:gd name="T36" fmla="*/ 0 w 228"/>
                  <a:gd name="T37" fmla="*/ 0 h 319"/>
                  <a:gd name="T38" fmla="*/ 0 w 228"/>
                  <a:gd name="T39" fmla="*/ 0 h 319"/>
                  <a:gd name="T40" fmla="*/ 0 w 228"/>
                  <a:gd name="T41" fmla="*/ 0 h 319"/>
                  <a:gd name="T42" fmla="*/ 0 w 228"/>
                  <a:gd name="T43" fmla="*/ 0 h 319"/>
                  <a:gd name="T44" fmla="*/ 0 w 228"/>
                  <a:gd name="T45" fmla="*/ 0 h 319"/>
                  <a:gd name="T46" fmla="*/ 0 w 228"/>
                  <a:gd name="T47" fmla="*/ 0 h 319"/>
                  <a:gd name="T48" fmla="*/ 0 w 228"/>
                  <a:gd name="T49" fmla="*/ 0 h 319"/>
                  <a:gd name="T50" fmla="*/ 0 w 228"/>
                  <a:gd name="T51" fmla="*/ 0 h 319"/>
                  <a:gd name="T52" fmla="*/ 0 w 228"/>
                  <a:gd name="T53" fmla="*/ 0 h 319"/>
                  <a:gd name="T54" fmla="*/ 0 w 228"/>
                  <a:gd name="T55" fmla="*/ 0 h 319"/>
                  <a:gd name="T56" fmla="*/ 0 w 228"/>
                  <a:gd name="T57" fmla="*/ 0 h 319"/>
                  <a:gd name="T58" fmla="*/ 0 w 228"/>
                  <a:gd name="T59" fmla="*/ 0 h 319"/>
                  <a:gd name="T60" fmla="*/ 0 w 228"/>
                  <a:gd name="T61" fmla="*/ 0 h 319"/>
                  <a:gd name="T62" fmla="*/ 0 w 228"/>
                  <a:gd name="T63" fmla="*/ 0 h 319"/>
                  <a:gd name="T64" fmla="*/ 0 w 228"/>
                  <a:gd name="T65" fmla="*/ 0 h 319"/>
                  <a:gd name="T66" fmla="*/ 0 w 228"/>
                  <a:gd name="T67" fmla="*/ 0 h 319"/>
                  <a:gd name="T68" fmla="*/ 0 w 228"/>
                  <a:gd name="T69" fmla="*/ 0 h 319"/>
                  <a:gd name="T70" fmla="*/ 0 w 228"/>
                  <a:gd name="T71" fmla="*/ 0 h 319"/>
                  <a:gd name="T72" fmla="*/ 0 w 228"/>
                  <a:gd name="T73" fmla="*/ 0 h 319"/>
                  <a:gd name="T74" fmla="*/ 0 w 228"/>
                  <a:gd name="T75" fmla="*/ 0 h 319"/>
                  <a:gd name="T76" fmla="*/ 0 w 228"/>
                  <a:gd name="T77" fmla="*/ 0 h 319"/>
                  <a:gd name="T78" fmla="*/ 0 w 228"/>
                  <a:gd name="T79" fmla="*/ 0 h 319"/>
                  <a:gd name="T80" fmla="*/ 0 w 228"/>
                  <a:gd name="T81" fmla="*/ 0 h 319"/>
                  <a:gd name="T82" fmla="*/ 0 w 228"/>
                  <a:gd name="T83" fmla="*/ 0 h 319"/>
                  <a:gd name="T84" fmla="*/ 0 w 228"/>
                  <a:gd name="T85" fmla="*/ 0 h 319"/>
                  <a:gd name="T86" fmla="*/ 0 w 228"/>
                  <a:gd name="T87" fmla="*/ 0 h 319"/>
                  <a:gd name="T88" fmla="*/ 0 w 228"/>
                  <a:gd name="T89" fmla="*/ 0 h 319"/>
                  <a:gd name="T90" fmla="*/ 0 w 228"/>
                  <a:gd name="T91" fmla="*/ 0 h 319"/>
                  <a:gd name="T92" fmla="*/ 0 w 228"/>
                  <a:gd name="T93" fmla="*/ 0 h 319"/>
                  <a:gd name="T94" fmla="*/ 0 w 228"/>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8" h="319">
                    <a:moveTo>
                      <a:pt x="2" y="117"/>
                    </a:moveTo>
                    <a:lnTo>
                      <a:pt x="10" y="139"/>
                    </a:lnTo>
                    <a:lnTo>
                      <a:pt x="23" y="151"/>
                    </a:lnTo>
                    <a:lnTo>
                      <a:pt x="31" y="168"/>
                    </a:lnTo>
                    <a:lnTo>
                      <a:pt x="40" y="182"/>
                    </a:lnTo>
                    <a:lnTo>
                      <a:pt x="54" y="196"/>
                    </a:lnTo>
                    <a:lnTo>
                      <a:pt x="66" y="204"/>
                    </a:lnTo>
                    <a:lnTo>
                      <a:pt x="83" y="214"/>
                    </a:lnTo>
                    <a:lnTo>
                      <a:pt x="86" y="226"/>
                    </a:lnTo>
                    <a:lnTo>
                      <a:pt x="86" y="243"/>
                    </a:lnTo>
                    <a:lnTo>
                      <a:pt x="81" y="283"/>
                    </a:lnTo>
                    <a:lnTo>
                      <a:pt x="113" y="306"/>
                    </a:lnTo>
                    <a:lnTo>
                      <a:pt x="140" y="318"/>
                    </a:lnTo>
                    <a:lnTo>
                      <a:pt x="162" y="319"/>
                    </a:lnTo>
                    <a:lnTo>
                      <a:pt x="185" y="318"/>
                    </a:lnTo>
                    <a:lnTo>
                      <a:pt x="193" y="292"/>
                    </a:lnTo>
                    <a:lnTo>
                      <a:pt x="198" y="233"/>
                    </a:lnTo>
                    <a:lnTo>
                      <a:pt x="211" y="213"/>
                    </a:lnTo>
                    <a:lnTo>
                      <a:pt x="221" y="183"/>
                    </a:lnTo>
                    <a:lnTo>
                      <a:pt x="223" y="156"/>
                    </a:lnTo>
                    <a:lnTo>
                      <a:pt x="227" y="118"/>
                    </a:lnTo>
                    <a:lnTo>
                      <a:pt x="228" y="96"/>
                    </a:lnTo>
                    <a:lnTo>
                      <a:pt x="227" y="83"/>
                    </a:lnTo>
                    <a:lnTo>
                      <a:pt x="221" y="59"/>
                    </a:lnTo>
                    <a:lnTo>
                      <a:pt x="209" y="47"/>
                    </a:lnTo>
                    <a:lnTo>
                      <a:pt x="192" y="43"/>
                    </a:lnTo>
                    <a:lnTo>
                      <a:pt x="186" y="30"/>
                    </a:lnTo>
                    <a:lnTo>
                      <a:pt x="170" y="21"/>
                    </a:lnTo>
                    <a:lnTo>
                      <a:pt x="154" y="30"/>
                    </a:lnTo>
                    <a:lnTo>
                      <a:pt x="143" y="11"/>
                    </a:lnTo>
                    <a:lnTo>
                      <a:pt x="125" y="5"/>
                    </a:lnTo>
                    <a:lnTo>
                      <a:pt x="105" y="22"/>
                    </a:lnTo>
                    <a:lnTo>
                      <a:pt x="96" y="0"/>
                    </a:lnTo>
                    <a:lnTo>
                      <a:pt x="70" y="3"/>
                    </a:lnTo>
                    <a:lnTo>
                      <a:pt x="56" y="38"/>
                    </a:lnTo>
                    <a:lnTo>
                      <a:pt x="53" y="57"/>
                    </a:lnTo>
                    <a:lnTo>
                      <a:pt x="51" y="84"/>
                    </a:lnTo>
                    <a:lnTo>
                      <a:pt x="45" y="118"/>
                    </a:lnTo>
                    <a:lnTo>
                      <a:pt x="38" y="105"/>
                    </a:lnTo>
                    <a:lnTo>
                      <a:pt x="35" y="80"/>
                    </a:lnTo>
                    <a:lnTo>
                      <a:pt x="30" y="64"/>
                    </a:lnTo>
                    <a:lnTo>
                      <a:pt x="24" y="55"/>
                    </a:lnTo>
                    <a:lnTo>
                      <a:pt x="11" y="49"/>
                    </a:lnTo>
                    <a:lnTo>
                      <a:pt x="4" y="51"/>
                    </a:lnTo>
                    <a:lnTo>
                      <a:pt x="0" y="59"/>
                    </a:lnTo>
                    <a:lnTo>
                      <a:pt x="5" y="72"/>
                    </a:lnTo>
                    <a:lnTo>
                      <a:pt x="7" y="96"/>
                    </a:lnTo>
                    <a:lnTo>
                      <a:pt x="2" y="11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7539" name="Freeform 70"/>
              <p:cNvSpPr>
                <a:spLocks/>
              </p:cNvSpPr>
              <p:nvPr/>
            </p:nvSpPr>
            <p:spPr bwMode="auto">
              <a:xfrm>
                <a:off x="2612" y="2123"/>
                <a:ext cx="16" cy="17"/>
              </a:xfrm>
              <a:custGeom>
                <a:avLst/>
                <a:gdLst>
                  <a:gd name="T0" fmla="*/ 0 w 115"/>
                  <a:gd name="T1" fmla="*/ 0 h 120"/>
                  <a:gd name="T2" fmla="*/ 0 w 115"/>
                  <a:gd name="T3" fmla="*/ 0 h 120"/>
                  <a:gd name="T4" fmla="*/ 0 w 115"/>
                  <a:gd name="T5" fmla="*/ 0 h 120"/>
                  <a:gd name="T6" fmla="*/ 0 w 115"/>
                  <a:gd name="T7" fmla="*/ 0 h 120"/>
                  <a:gd name="T8" fmla="*/ 0 w 115"/>
                  <a:gd name="T9" fmla="*/ 0 h 120"/>
                  <a:gd name="T10" fmla="*/ 0 w 115"/>
                  <a:gd name="T11" fmla="*/ 0 h 120"/>
                  <a:gd name="T12" fmla="*/ 0 w 115"/>
                  <a:gd name="T13" fmla="*/ 0 h 120"/>
                  <a:gd name="T14" fmla="*/ 0 w 115"/>
                  <a:gd name="T15" fmla="*/ 0 h 120"/>
                  <a:gd name="T16" fmla="*/ 0 w 115"/>
                  <a:gd name="T17" fmla="*/ 0 h 120"/>
                  <a:gd name="T18" fmla="*/ 0 w 115"/>
                  <a:gd name="T19" fmla="*/ 0 h 120"/>
                  <a:gd name="T20" fmla="*/ 0 w 115"/>
                  <a:gd name="T21" fmla="*/ 0 h 120"/>
                  <a:gd name="T22" fmla="*/ 0 w 115"/>
                  <a:gd name="T23" fmla="*/ 0 h 120"/>
                  <a:gd name="T24" fmla="*/ 0 w 115"/>
                  <a:gd name="T25" fmla="*/ 0 h 120"/>
                  <a:gd name="T26" fmla="*/ 0 w 115"/>
                  <a:gd name="T27" fmla="*/ 0 h 120"/>
                  <a:gd name="T28" fmla="*/ 0 w 115"/>
                  <a:gd name="T29" fmla="*/ 0 h 120"/>
                  <a:gd name="T30" fmla="*/ 0 w 115"/>
                  <a:gd name="T31" fmla="*/ 0 h 120"/>
                  <a:gd name="T32" fmla="*/ 0 w 115"/>
                  <a:gd name="T33" fmla="*/ 0 h 120"/>
                  <a:gd name="T34" fmla="*/ 0 w 115"/>
                  <a:gd name="T35" fmla="*/ 0 h 120"/>
                  <a:gd name="T36" fmla="*/ 0 w 115"/>
                  <a:gd name="T37" fmla="*/ 0 h 120"/>
                  <a:gd name="T38" fmla="*/ 0 w 115"/>
                  <a:gd name="T39" fmla="*/ 0 h 120"/>
                  <a:gd name="T40" fmla="*/ 0 w 115"/>
                  <a:gd name="T41" fmla="*/ 0 h 120"/>
                  <a:gd name="T42" fmla="*/ 0 w 115"/>
                  <a:gd name="T43" fmla="*/ 0 h 120"/>
                  <a:gd name="T44" fmla="*/ 0 w 115"/>
                  <a:gd name="T45" fmla="*/ 0 h 120"/>
                  <a:gd name="T46" fmla="*/ 0 w 115"/>
                  <a:gd name="T47" fmla="*/ 0 h 120"/>
                  <a:gd name="T48" fmla="*/ 0 w 115"/>
                  <a:gd name="T49" fmla="*/ 0 h 120"/>
                  <a:gd name="T50" fmla="*/ 0 w 115"/>
                  <a:gd name="T51" fmla="*/ 0 h 120"/>
                  <a:gd name="T52" fmla="*/ 0 w 115"/>
                  <a:gd name="T53" fmla="*/ 0 h 120"/>
                  <a:gd name="T54" fmla="*/ 0 w 115"/>
                  <a:gd name="T55" fmla="*/ 0 h 120"/>
                  <a:gd name="T56" fmla="*/ 0 w 115"/>
                  <a:gd name="T57" fmla="*/ 0 h 120"/>
                  <a:gd name="T58" fmla="*/ 0 w 115"/>
                  <a:gd name="T59" fmla="*/ 0 h 120"/>
                  <a:gd name="T60" fmla="*/ 0 w 115"/>
                  <a:gd name="T61" fmla="*/ 0 h 120"/>
                  <a:gd name="T62" fmla="*/ 0 w 115"/>
                  <a:gd name="T63" fmla="*/ 0 h 120"/>
                  <a:gd name="T64" fmla="*/ 0 w 115"/>
                  <a:gd name="T65" fmla="*/ 0 h 120"/>
                  <a:gd name="T66" fmla="*/ 0 w 115"/>
                  <a:gd name="T67" fmla="*/ 0 h 120"/>
                  <a:gd name="T68" fmla="*/ 0 w 115"/>
                  <a:gd name="T69" fmla="*/ 0 h 120"/>
                  <a:gd name="T70" fmla="*/ 0 w 115"/>
                  <a:gd name="T71" fmla="*/ 0 h 120"/>
                  <a:gd name="T72" fmla="*/ 0 w 115"/>
                  <a:gd name="T73" fmla="*/ 0 h 120"/>
                  <a:gd name="T74" fmla="*/ 0 w 115"/>
                  <a:gd name="T75" fmla="*/ 0 h 120"/>
                  <a:gd name="T76" fmla="*/ 0 w 115"/>
                  <a:gd name="T77" fmla="*/ 0 h 120"/>
                  <a:gd name="T78" fmla="*/ 0 w 115"/>
                  <a:gd name="T79" fmla="*/ 0 h 120"/>
                  <a:gd name="T80" fmla="*/ 0 w 115"/>
                  <a:gd name="T81" fmla="*/ 0 h 120"/>
                  <a:gd name="T82" fmla="*/ 0 w 115"/>
                  <a:gd name="T83" fmla="*/ 0 h 120"/>
                  <a:gd name="T84" fmla="*/ 0 w 115"/>
                  <a:gd name="T85" fmla="*/ 0 h 120"/>
                  <a:gd name="T86" fmla="*/ 0 w 115"/>
                  <a:gd name="T87" fmla="*/ 0 h 120"/>
                  <a:gd name="T88" fmla="*/ 0 w 115"/>
                  <a:gd name="T89" fmla="*/ 0 h 120"/>
                  <a:gd name="T90" fmla="*/ 0 w 115"/>
                  <a:gd name="T91" fmla="*/ 0 h 120"/>
                  <a:gd name="T92" fmla="*/ 0 w 115"/>
                  <a:gd name="T93" fmla="*/ 0 h 120"/>
                  <a:gd name="T94" fmla="*/ 0 w 115"/>
                  <a:gd name="T95" fmla="*/ 0 h 120"/>
                  <a:gd name="T96" fmla="*/ 0 w 115"/>
                  <a:gd name="T97" fmla="*/ 0 h 120"/>
                  <a:gd name="T98" fmla="*/ 0 w 115"/>
                  <a:gd name="T99" fmla="*/ 0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5" h="120">
                    <a:moveTo>
                      <a:pt x="5" y="2"/>
                    </a:moveTo>
                    <a:lnTo>
                      <a:pt x="11" y="27"/>
                    </a:lnTo>
                    <a:lnTo>
                      <a:pt x="20" y="44"/>
                    </a:lnTo>
                    <a:lnTo>
                      <a:pt x="9" y="81"/>
                    </a:lnTo>
                    <a:lnTo>
                      <a:pt x="15" y="90"/>
                    </a:lnTo>
                    <a:lnTo>
                      <a:pt x="25" y="94"/>
                    </a:lnTo>
                    <a:lnTo>
                      <a:pt x="37" y="92"/>
                    </a:lnTo>
                    <a:lnTo>
                      <a:pt x="45" y="71"/>
                    </a:lnTo>
                    <a:lnTo>
                      <a:pt x="53" y="55"/>
                    </a:lnTo>
                    <a:lnTo>
                      <a:pt x="49" y="32"/>
                    </a:lnTo>
                    <a:lnTo>
                      <a:pt x="47" y="8"/>
                    </a:lnTo>
                    <a:lnTo>
                      <a:pt x="53" y="11"/>
                    </a:lnTo>
                    <a:lnTo>
                      <a:pt x="55" y="33"/>
                    </a:lnTo>
                    <a:lnTo>
                      <a:pt x="58" y="49"/>
                    </a:lnTo>
                    <a:lnTo>
                      <a:pt x="58" y="61"/>
                    </a:lnTo>
                    <a:lnTo>
                      <a:pt x="50" y="74"/>
                    </a:lnTo>
                    <a:lnTo>
                      <a:pt x="42" y="90"/>
                    </a:lnTo>
                    <a:lnTo>
                      <a:pt x="41" y="104"/>
                    </a:lnTo>
                    <a:lnTo>
                      <a:pt x="50" y="110"/>
                    </a:lnTo>
                    <a:lnTo>
                      <a:pt x="66" y="108"/>
                    </a:lnTo>
                    <a:lnTo>
                      <a:pt x="77" y="95"/>
                    </a:lnTo>
                    <a:lnTo>
                      <a:pt x="93" y="75"/>
                    </a:lnTo>
                    <a:lnTo>
                      <a:pt x="92" y="63"/>
                    </a:lnTo>
                    <a:lnTo>
                      <a:pt x="90" y="41"/>
                    </a:lnTo>
                    <a:lnTo>
                      <a:pt x="95" y="58"/>
                    </a:lnTo>
                    <a:lnTo>
                      <a:pt x="96" y="75"/>
                    </a:lnTo>
                    <a:lnTo>
                      <a:pt x="84" y="93"/>
                    </a:lnTo>
                    <a:lnTo>
                      <a:pt x="83" y="105"/>
                    </a:lnTo>
                    <a:lnTo>
                      <a:pt x="86" y="115"/>
                    </a:lnTo>
                    <a:lnTo>
                      <a:pt x="93" y="117"/>
                    </a:lnTo>
                    <a:lnTo>
                      <a:pt x="101" y="112"/>
                    </a:lnTo>
                    <a:lnTo>
                      <a:pt x="115" y="98"/>
                    </a:lnTo>
                    <a:lnTo>
                      <a:pt x="103" y="114"/>
                    </a:lnTo>
                    <a:lnTo>
                      <a:pt x="99" y="120"/>
                    </a:lnTo>
                    <a:lnTo>
                      <a:pt x="87" y="120"/>
                    </a:lnTo>
                    <a:lnTo>
                      <a:pt x="81" y="113"/>
                    </a:lnTo>
                    <a:lnTo>
                      <a:pt x="78" y="102"/>
                    </a:lnTo>
                    <a:lnTo>
                      <a:pt x="70" y="112"/>
                    </a:lnTo>
                    <a:lnTo>
                      <a:pt x="56" y="114"/>
                    </a:lnTo>
                    <a:lnTo>
                      <a:pt x="44" y="114"/>
                    </a:lnTo>
                    <a:lnTo>
                      <a:pt x="38" y="104"/>
                    </a:lnTo>
                    <a:lnTo>
                      <a:pt x="37" y="95"/>
                    </a:lnTo>
                    <a:lnTo>
                      <a:pt x="31" y="98"/>
                    </a:lnTo>
                    <a:lnTo>
                      <a:pt x="22" y="98"/>
                    </a:lnTo>
                    <a:lnTo>
                      <a:pt x="9" y="91"/>
                    </a:lnTo>
                    <a:lnTo>
                      <a:pt x="7" y="77"/>
                    </a:lnTo>
                    <a:lnTo>
                      <a:pt x="15" y="46"/>
                    </a:lnTo>
                    <a:lnTo>
                      <a:pt x="6" y="26"/>
                    </a:lnTo>
                    <a:lnTo>
                      <a:pt x="0" y="0"/>
                    </a:lnTo>
                    <a:lnTo>
                      <a:pt x="5"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40" name="Freeform 71"/>
              <p:cNvSpPr>
                <a:spLocks/>
              </p:cNvSpPr>
              <p:nvPr/>
            </p:nvSpPr>
            <p:spPr bwMode="auto">
              <a:xfrm>
                <a:off x="2615" y="2132"/>
                <a:ext cx="3" cy="1"/>
              </a:xfrm>
              <a:custGeom>
                <a:avLst/>
                <a:gdLst>
                  <a:gd name="T0" fmla="*/ 0 w 18"/>
                  <a:gd name="T1" fmla="*/ 0 h 5"/>
                  <a:gd name="T2" fmla="*/ 0 w 18"/>
                  <a:gd name="T3" fmla="*/ 0 h 5"/>
                  <a:gd name="T4" fmla="*/ 0 w 18"/>
                  <a:gd name="T5" fmla="*/ 0 h 5"/>
                  <a:gd name="T6" fmla="*/ 0 w 18"/>
                  <a:gd name="T7" fmla="*/ 0 h 5"/>
                  <a:gd name="T8" fmla="*/ 0 w 18"/>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5">
                    <a:moveTo>
                      <a:pt x="0" y="5"/>
                    </a:moveTo>
                    <a:lnTo>
                      <a:pt x="6" y="4"/>
                    </a:lnTo>
                    <a:lnTo>
                      <a:pt x="18"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41" name="Freeform 72"/>
              <p:cNvSpPr>
                <a:spLocks/>
              </p:cNvSpPr>
              <p:nvPr/>
            </p:nvSpPr>
            <p:spPr bwMode="auto">
              <a:xfrm>
                <a:off x="2619" y="2135"/>
                <a:ext cx="3" cy="1"/>
              </a:xfrm>
              <a:custGeom>
                <a:avLst/>
                <a:gdLst>
                  <a:gd name="T0" fmla="*/ 0 w 24"/>
                  <a:gd name="T1" fmla="*/ 0 h 8"/>
                  <a:gd name="T2" fmla="*/ 0 w 24"/>
                  <a:gd name="T3" fmla="*/ 0 h 8"/>
                  <a:gd name="T4" fmla="*/ 0 w 24"/>
                  <a:gd name="T5" fmla="*/ 0 h 8"/>
                  <a:gd name="T6" fmla="*/ 0 w 24"/>
                  <a:gd name="T7" fmla="*/ 0 h 8"/>
                  <a:gd name="T8" fmla="*/ 0 w 24"/>
                  <a:gd name="T9" fmla="*/ 0 h 8"/>
                  <a:gd name="T10" fmla="*/ 0 w 24"/>
                  <a:gd name="T11" fmla="*/ 0 h 8"/>
                  <a:gd name="T12" fmla="*/ 0 w 24"/>
                  <a:gd name="T13" fmla="*/ 0 h 8"/>
                  <a:gd name="T14" fmla="*/ 0 w 24"/>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8">
                    <a:moveTo>
                      <a:pt x="24" y="6"/>
                    </a:moveTo>
                    <a:lnTo>
                      <a:pt x="20" y="3"/>
                    </a:lnTo>
                    <a:lnTo>
                      <a:pt x="15" y="1"/>
                    </a:lnTo>
                    <a:lnTo>
                      <a:pt x="5" y="0"/>
                    </a:lnTo>
                    <a:lnTo>
                      <a:pt x="0" y="8"/>
                    </a:lnTo>
                    <a:lnTo>
                      <a:pt x="7" y="3"/>
                    </a:lnTo>
                    <a:lnTo>
                      <a:pt x="13" y="2"/>
                    </a:lnTo>
                    <a:lnTo>
                      <a:pt x="24"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42" name="Freeform 73"/>
              <p:cNvSpPr>
                <a:spLocks/>
              </p:cNvSpPr>
              <p:nvPr/>
            </p:nvSpPr>
            <p:spPr bwMode="auto">
              <a:xfrm>
                <a:off x="2625" y="2137"/>
                <a:ext cx="2" cy="1"/>
              </a:xfrm>
              <a:custGeom>
                <a:avLst/>
                <a:gdLst>
                  <a:gd name="T0" fmla="*/ 0 w 18"/>
                  <a:gd name="T1" fmla="*/ 0 h 4"/>
                  <a:gd name="T2" fmla="*/ 0 w 18"/>
                  <a:gd name="T3" fmla="*/ 0 h 4"/>
                  <a:gd name="T4" fmla="*/ 0 w 18"/>
                  <a:gd name="T5" fmla="*/ 0 h 4"/>
                  <a:gd name="T6" fmla="*/ 0 w 18"/>
                  <a:gd name="T7" fmla="*/ 0 h 4"/>
                  <a:gd name="T8" fmla="*/ 0 w 18"/>
                  <a:gd name="T9" fmla="*/ 0 h 4"/>
                  <a:gd name="T10" fmla="*/ 0 w 18"/>
                  <a:gd name="T11" fmla="*/ 0 h 4"/>
                  <a:gd name="T12" fmla="*/ 0 w 18"/>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
                    <a:moveTo>
                      <a:pt x="0" y="2"/>
                    </a:moveTo>
                    <a:lnTo>
                      <a:pt x="4" y="0"/>
                    </a:lnTo>
                    <a:lnTo>
                      <a:pt x="10" y="0"/>
                    </a:lnTo>
                    <a:lnTo>
                      <a:pt x="18" y="4"/>
                    </a:lnTo>
                    <a:lnTo>
                      <a:pt x="13" y="3"/>
                    </a:lnTo>
                    <a:lnTo>
                      <a:pt x="10"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43" name="Freeform 74"/>
              <p:cNvSpPr>
                <a:spLocks/>
              </p:cNvSpPr>
              <p:nvPr/>
            </p:nvSpPr>
            <p:spPr bwMode="auto">
              <a:xfrm>
                <a:off x="2614" y="2139"/>
                <a:ext cx="4" cy="10"/>
              </a:xfrm>
              <a:custGeom>
                <a:avLst/>
                <a:gdLst>
                  <a:gd name="T0" fmla="*/ 0 w 28"/>
                  <a:gd name="T1" fmla="*/ 0 h 67"/>
                  <a:gd name="T2" fmla="*/ 0 w 28"/>
                  <a:gd name="T3" fmla="*/ 0 h 67"/>
                  <a:gd name="T4" fmla="*/ 0 w 28"/>
                  <a:gd name="T5" fmla="*/ 0 h 67"/>
                  <a:gd name="T6" fmla="*/ 0 w 28"/>
                  <a:gd name="T7" fmla="*/ 0 h 67"/>
                  <a:gd name="T8" fmla="*/ 0 w 28"/>
                  <a:gd name="T9" fmla="*/ 0 h 67"/>
                  <a:gd name="T10" fmla="*/ 0 w 28"/>
                  <a:gd name="T11" fmla="*/ 0 h 67"/>
                  <a:gd name="T12" fmla="*/ 0 w 28"/>
                  <a:gd name="T13" fmla="*/ 0 h 67"/>
                  <a:gd name="T14" fmla="*/ 0 w 28"/>
                  <a:gd name="T15" fmla="*/ 0 h 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7">
                    <a:moveTo>
                      <a:pt x="0" y="0"/>
                    </a:moveTo>
                    <a:lnTo>
                      <a:pt x="16" y="17"/>
                    </a:lnTo>
                    <a:lnTo>
                      <a:pt x="23" y="38"/>
                    </a:lnTo>
                    <a:lnTo>
                      <a:pt x="24" y="67"/>
                    </a:lnTo>
                    <a:lnTo>
                      <a:pt x="28" y="44"/>
                    </a:lnTo>
                    <a:lnTo>
                      <a:pt x="26" y="26"/>
                    </a:lnTo>
                    <a:lnTo>
                      <a:pt x="22" y="1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44" name="Freeform 75"/>
              <p:cNvSpPr>
                <a:spLocks/>
              </p:cNvSpPr>
              <p:nvPr/>
            </p:nvSpPr>
            <p:spPr bwMode="auto">
              <a:xfrm>
                <a:off x="2604" y="2135"/>
                <a:ext cx="7" cy="4"/>
              </a:xfrm>
              <a:custGeom>
                <a:avLst/>
                <a:gdLst>
                  <a:gd name="T0" fmla="*/ 0 w 45"/>
                  <a:gd name="T1" fmla="*/ 0 h 22"/>
                  <a:gd name="T2" fmla="*/ 0 w 45"/>
                  <a:gd name="T3" fmla="*/ 0 h 22"/>
                  <a:gd name="T4" fmla="*/ 0 w 45"/>
                  <a:gd name="T5" fmla="*/ 0 h 22"/>
                  <a:gd name="T6" fmla="*/ 0 w 45"/>
                  <a:gd name="T7" fmla="*/ 0 h 22"/>
                  <a:gd name="T8" fmla="*/ 0 w 45"/>
                  <a:gd name="T9" fmla="*/ 0 h 22"/>
                  <a:gd name="T10" fmla="*/ 0 w 45"/>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22">
                    <a:moveTo>
                      <a:pt x="0" y="10"/>
                    </a:moveTo>
                    <a:lnTo>
                      <a:pt x="18" y="12"/>
                    </a:lnTo>
                    <a:lnTo>
                      <a:pt x="45" y="22"/>
                    </a:lnTo>
                    <a:lnTo>
                      <a:pt x="26" y="8"/>
                    </a:lnTo>
                    <a:lnTo>
                      <a:pt x="1" y="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45" name="Freeform 76"/>
              <p:cNvSpPr>
                <a:spLocks/>
              </p:cNvSpPr>
              <p:nvPr/>
            </p:nvSpPr>
            <p:spPr bwMode="auto">
              <a:xfrm>
                <a:off x="2612" y="2150"/>
                <a:ext cx="5" cy="4"/>
              </a:xfrm>
              <a:custGeom>
                <a:avLst/>
                <a:gdLst>
                  <a:gd name="T0" fmla="*/ 0 w 35"/>
                  <a:gd name="T1" fmla="*/ 0 h 30"/>
                  <a:gd name="T2" fmla="*/ 0 w 35"/>
                  <a:gd name="T3" fmla="*/ 0 h 30"/>
                  <a:gd name="T4" fmla="*/ 0 w 35"/>
                  <a:gd name="T5" fmla="*/ 0 h 30"/>
                  <a:gd name="T6" fmla="*/ 0 w 35"/>
                  <a:gd name="T7" fmla="*/ 0 h 30"/>
                  <a:gd name="T8" fmla="*/ 0 w 35"/>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0">
                    <a:moveTo>
                      <a:pt x="35" y="0"/>
                    </a:moveTo>
                    <a:lnTo>
                      <a:pt x="19" y="19"/>
                    </a:lnTo>
                    <a:lnTo>
                      <a:pt x="0" y="30"/>
                    </a:lnTo>
                    <a:lnTo>
                      <a:pt x="24" y="22"/>
                    </a:lnTo>
                    <a:lnTo>
                      <a:pt x="3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46" name="Freeform 77"/>
              <p:cNvSpPr>
                <a:spLocks/>
              </p:cNvSpPr>
              <p:nvPr/>
            </p:nvSpPr>
            <p:spPr bwMode="auto">
              <a:xfrm>
                <a:off x="2619" y="2147"/>
                <a:ext cx="5" cy="5"/>
              </a:xfrm>
              <a:custGeom>
                <a:avLst/>
                <a:gdLst>
                  <a:gd name="T0" fmla="*/ 0 w 35"/>
                  <a:gd name="T1" fmla="*/ 0 h 31"/>
                  <a:gd name="T2" fmla="*/ 0 w 35"/>
                  <a:gd name="T3" fmla="*/ 0 h 31"/>
                  <a:gd name="T4" fmla="*/ 0 w 35"/>
                  <a:gd name="T5" fmla="*/ 0 h 31"/>
                  <a:gd name="T6" fmla="*/ 0 w 35"/>
                  <a:gd name="T7" fmla="*/ 0 h 31"/>
                  <a:gd name="T8" fmla="*/ 0 w 35"/>
                  <a:gd name="T9" fmla="*/ 0 h 31"/>
                  <a:gd name="T10" fmla="*/ 0 w 35"/>
                  <a:gd name="T11" fmla="*/ 0 h 31"/>
                  <a:gd name="T12" fmla="*/ 0 w 35"/>
                  <a:gd name="T13" fmla="*/ 0 h 31"/>
                  <a:gd name="T14" fmla="*/ 0 w 35"/>
                  <a:gd name="T15" fmla="*/ 0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31">
                    <a:moveTo>
                      <a:pt x="0" y="0"/>
                    </a:moveTo>
                    <a:lnTo>
                      <a:pt x="3" y="11"/>
                    </a:lnTo>
                    <a:lnTo>
                      <a:pt x="20" y="25"/>
                    </a:lnTo>
                    <a:lnTo>
                      <a:pt x="35" y="31"/>
                    </a:lnTo>
                    <a:lnTo>
                      <a:pt x="11" y="28"/>
                    </a:lnTo>
                    <a:lnTo>
                      <a:pt x="3" y="18"/>
                    </a:lnTo>
                    <a:lnTo>
                      <a:pt x="2" y="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47" name="Freeform 78"/>
              <p:cNvSpPr>
                <a:spLocks/>
              </p:cNvSpPr>
              <p:nvPr/>
            </p:nvSpPr>
            <p:spPr bwMode="auto">
              <a:xfrm>
                <a:off x="2585" y="2116"/>
                <a:ext cx="26" cy="21"/>
              </a:xfrm>
              <a:custGeom>
                <a:avLst/>
                <a:gdLst>
                  <a:gd name="T0" fmla="*/ 0 w 179"/>
                  <a:gd name="T1" fmla="*/ 0 h 141"/>
                  <a:gd name="T2" fmla="*/ 0 w 179"/>
                  <a:gd name="T3" fmla="*/ 0 h 141"/>
                  <a:gd name="T4" fmla="*/ 0 w 179"/>
                  <a:gd name="T5" fmla="*/ 0 h 141"/>
                  <a:gd name="T6" fmla="*/ 0 w 179"/>
                  <a:gd name="T7" fmla="*/ 0 h 141"/>
                  <a:gd name="T8" fmla="*/ 0 w 179"/>
                  <a:gd name="T9" fmla="*/ 0 h 141"/>
                  <a:gd name="T10" fmla="*/ 0 w 179"/>
                  <a:gd name="T11" fmla="*/ 0 h 141"/>
                  <a:gd name="T12" fmla="*/ 0 w 179"/>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9" h="141">
                    <a:moveTo>
                      <a:pt x="148" y="141"/>
                    </a:moveTo>
                    <a:lnTo>
                      <a:pt x="179" y="67"/>
                    </a:lnTo>
                    <a:lnTo>
                      <a:pt x="118" y="27"/>
                    </a:lnTo>
                    <a:lnTo>
                      <a:pt x="26" y="0"/>
                    </a:lnTo>
                    <a:lnTo>
                      <a:pt x="0" y="77"/>
                    </a:lnTo>
                    <a:lnTo>
                      <a:pt x="84" y="102"/>
                    </a:lnTo>
                    <a:lnTo>
                      <a:pt x="148" y="141"/>
                    </a:lnTo>
                    <a:close/>
                  </a:path>
                </a:pathLst>
              </a:custGeom>
              <a:solidFill>
                <a:srgbClr val="FFFFFF"/>
              </a:solidFill>
              <a:ln w="1588">
                <a:solidFill>
                  <a:srgbClr val="000000"/>
                </a:solidFill>
                <a:prstDash val="solid"/>
                <a:round/>
                <a:headEnd/>
                <a:tailEnd/>
              </a:ln>
            </p:spPr>
            <p:txBody>
              <a:bodyPr/>
              <a:lstStyle/>
              <a:p>
                <a:endParaRPr lang="zh-CN" altLang="en-US"/>
              </a:p>
            </p:txBody>
          </p:sp>
          <p:sp>
            <p:nvSpPr>
              <p:cNvPr id="17548" name="Oval 79"/>
              <p:cNvSpPr>
                <a:spLocks noChangeArrowheads="1"/>
              </p:cNvSpPr>
              <p:nvPr/>
            </p:nvSpPr>
            <p:spPr bwMode="auto">
              <a:xfrm>
                <a:off x="2601" y="2125"/>
                <a:ext cx="6" cy="7"/>
              </a:xfrm>
              <a:prstGeom prst="ellipse">
                <a:avLst/>
              </a:prstGeom>
              <a:solidFill>
                <a:srgbClr val="FFFFFF"/>
              </a:solidFill>
              <a:ln w="1588">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sp>
            <p:nvSpPr>
              <p:cNvPr id="17549" name="Freeform 80"/>
              <p:cNvSpPr>
                <a:spLocks/>
              </p:cNvSpPr>
              <p:nvPr/>
            </p:nvSpPr>
            <p:spPr bwMode="auto">
              <a:xfrm>
                <a:off x="2597" y="2127"/>
                <a:ext cx="7" cy="14"/>
              </a:xfrm>
              <a:custGeom>
                <a:avLst/>
                <a:gdLst>
                  <a:gd name="T0" fmla="*/ 0 w 46"/>
                  <a:gd name="T1" fmla="*/ 0 h 100"/>
                  <a:gd name="T2" fmla="*/ 0 w 46"/>
                  <a:gd name="T3" fmla="*/ 0 h 100"/>
                  <a:gd name="T4" fmla="*/ 0 w 46"/>
                  <a:gd name="T5" fmla="*/ 0 h 100"/>
                  <a:gd name="T6" fmla="*/ 0 w 46"/>
                  <a:gd name="T7" fmla="*/ 0 h 100"/>
                  <a:gd name="T8" fmla="*/ 0 w 46"/>
                  <a:gd name="T9" fmla="*/ 0 h 100"/>
                  <a:gd name="T10" fmla="*/ 0 w 46"/>
                  <a:gd name="T11" fmla="*/ 0 h 100"/>
                  <a:gd name="T12" fmla="*/ 0 w 46"/>
                  <a:gd name="T13" fmla="*/ 0 h 100"/>
                  <a:gd name="T14" fmla="*/ 0 w 46"/>
                  <a:gd name="T15" fmla="*/ 0 h 100"/>
                  <a:gd name="T16" fmla="*/ 0 w 46"/>
                  <a:gd name="T17" fmla="*/ 0 h 100"/>
                  <a:gd name="T18" fmla="*/ 0 w 46"/>
                  <a:gd name="T19" fmla="*/ 0 h 100"/>
                  <a:gd name="T20" fmla="*/ 0 w 46"/>
                  <a:gd name="T21" fmla="*/ 0 h 100"/>
                  <a:gd name="T22" fmla="*/ 0 w 46"/>
                  <a:gd name="T23" fmla="*/ 0 h 100"/>
                  <a:gd name="T24" fmla="*/ 0 w 46"/>
                  <a:gd name="T25" fmla="*/ 0 h 100"/>
                  <a:gd name="T26" fmla="*/ 0 w 46"/>
                  <a:gd name="T27" fmla="*/ 0 h 100"/>
                  <a:gd name="T28" fmla="*/ 0 w 46"/>
                  <a:gd name="T29" fmla="*/ 0 h 100"/>
                  <a:gd name="T30" fmla="*/ 0 w 46"/>
                  <a:gd name="T31" fmla="*/ 0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100">
                    <a:moveTo>
                      <a:pt x="3" y="67"/>
                    </a:moveTo>
                    <a:lnTo>
                      <a:pt x="7" y="49"/>
                    </a:lnTo>
                    <a:lnTo>
                      <a:pt x="5" y="32"/>
                    </a:lnTo>
                    <a:lnTo>
                      <a:pt x="3" y="21"/>
                    </a:lnTo>
                    <a:lnTo>
                      <a:pt x="0" y="11"/>
                    </a:lnTo>
                    <a:lnTo>
                      <a:pt x="3" y="3"/>
                    </a:lnTo>
                    <a:lnTo>
                      <a:pt x="10" y="0"/>
                    </a:lnTo>
                    <a:lnTo>
                      <a:pt x="24" y="5"/>
                    </a:lnTo>
                    <a:lnTo>
                      <a:pt x="30" y="15"/>
                    </a:lnTo>
                    <a:lnTo>
                      <a:pt x="33" y="24"/>
                    </a:lnTo>
                    <a:lnTo>
                      <a:pt x="35" y="35"/>
                    </a:lnTo>
                    <a:lnTo>
                      <a:pt x="36" y="52"/>
                    </a:lnTo>
                    <a:lnTo>
                      <a:pt x="46" y="71"/>
                    </a:lnTo>
                    <a:lnTo>
                      <a:pt x="21" y="100"/>
                    </a:lnTo>
                    <a:lnTo>
                      <a:pt x="10" y="92"/>
                    </a:lnTo>
                    <a:lnTo>
                      <a:pt x="3" y="6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7550" name="Freeform 81"/>
              <p:cNvSpPr>
                <a:spLocks/>
              </p:cNvSpPr>
              <p:nvPr/>
            </p:nvSpPr>
            <p:spPr bwMode="auto">
              <a:xfrm>
                <a:off x="2600" y="2137"/>
                <a:ext cx="4" cy="4"/>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1" y="0"/>
                    </a:moveTo>
                    <a:lnTo>
                      <a:pt x="31" y="4"/>
                    </a:lnTo>
                    <a:lnTo>
                      <a:pt x="8" y="31"/>
                    </a:lnTo>
                    <a:lnTo>
                      <a:pt x="0" y="23"/>
                    </a:lnTo>
                    <a:lnTo>
                      <a:pt x="21"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51" name="Freeform 82"/>
              <p:cNvSpPr>
                <a:spLocks/>
              </p:cNvSpPr>
              <p:nvPr/>
            </p:nvSpPr>
            <p:spPr bwMode="auto">
              <a:xfrm>
                <a:off x="2607" y="2120"/>
                <a:ext cx="6" cy="12"/>
              </a:xfrm>
              <a:custGeom>
                <a:avLst/>
                <a:gdLst>
                  <a:gd name="T0" fmla="*/ 0 w 42"/>
                  <a:gd name="T1" fmla="*/ 0 h 87"/>
                  <a:gd name="T2" fmla="*/ 0 w 42"/>
                  <a:gd name="T3" fmla="*/ 0 h 87"/>
                  <a:gd name="T4" fmla="*/ 0 w 42"/>
                  <a:gd name="T5" fmla="*/ 0 h 87"/>
                  <a:gd name="T6" fmla="*/ 0 w 42"/>
                  <a:gd name="T7" fmla="*/ 0 h 87"/>
                  <a:gd name="T8" fmla="*/ 0 w 42"/>
                  <a:gd name="T9" fmla="*/ 0 h 87"/>
                  <a:gd name="T10" fmla="*/ 0 w 42"/>
                  <a:gd name="T11" fmla="*/ 0 h 87"/>
                  <a:gd name="T12" fmla="*/ 0 w 42"/>
                  <a:gd name="T13" fmla="*/ 0 h 87"/>
                  <a:gd name="T14" fmla="*/ 0 w 42"/>
                  <a:gd name="T15" fmla="*/ 0 h 87"/>
                  <a:gd name="T16" fmla="*/ 0 w 42"/>
                  <a:gd name="T17" fmla="*/ 0 h 87"/>
                  <a:gd name="T18" fmla="*/ 0 w 42"/>
                  <a:gd name="T19" fmla="*/ 0 h 87"/>
                  <a:gd name="T20" fmla="*/ 0 w 42"/>
                  <a:gd name="T21" fmla="*/ 0 h 87"/>
                  <a:gd name="T22" fmla="*/ 0 w 42"/>
                  <a:gd name="T23" fmla="*/ 0 h 87"/>
                  <a:gd name="T24" fmla="*/ 0 w 42"/>
                  <a:gd name="T25" fmla="*/ 0 h 87"/>
                  <a:gd name="T26" fmla="*/ 0 w 42"/>
                  <a:gd name="T27" fmla="*/ 0 h 87"/>
                  <a:gd name="T28" fmla="*/ 0 w 42"/>
                  <a:gd name="T29" fmla="*/ 0 h 87"/>
                  <a:gd name="T30" fmla="*/ 0 w 42"/>
                  <a:gd name="T31" fmla="*/ 0 h 87"/>
                  <a:gd name="T32" fmla="*/ 0 w 42"/>
                  <a:gd name="T33" fmla="*/ 0 h 87"/>
                  <a:gd name="T34" fmla="*/ 0 w 42"/>
                  <a:gd name="T35" fmla="*/ 0 h 87"/>
                  <a:gd name="T36" fmla="*/ 0 w 42"/>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87">
                    <a:moveTo>
                      <a:pt x="0" y="21"/>
                    </a:moveTo>
                    <a:lnTo>
                      <a:pt x="3" y="39"/>
                    </a:lnTo>
                    <a:lnTo>
                      <a:pt x="5" y="46"/>
                    </a:lnTo>
                    <a:lnTo>
                      <a:pt x="6" y="57"/>
                    </a:lnTo>
                    <a:lnTo>
                      <a:pt x="4" y="66"/>
                    </a:lnTo>
                    <a:lnTo>
                      <a:pt x="6" y="76"/>
                    </a:lnTo>
                    <a:lnTo>
                      <a:pt x="12" y="85"/>
                    </a:lnTo>
                    <a:lnTo>
                      <a:pt x="18" y="86"/>
                    </a:lnTo>
                    <a:lnTo>
                      <a:pt x="29" y="87"/>
                    </a:lnTo>
                    <a:lnTo>
                      <a:pt x="37" y="82"/>
                    </a:lnTo>
                    <a:lnTo>
                      <a:pt x="40" y="79"/>
                    </a:lnTo>
                    <a:lnTo>
                      <a:pt x="42" y="70"/>
                    </a:lnTo>
                    <a:lnTo>
                      <a:pt x="42" y="53"/>
                    </a:lnTo>
                    <a:lnTo>
                      <a:pt x="42" y="43"/>
                    </a:lnTo>
                    <a:lnTo>
                      <a:pt x="40" y="29"/>
                    </a:lnTo>
                    <a:lnTo>
                      <a:pt x="38" y="20"/>
                    </a:lnTo>
                    <a:lnTo>
                      <a:pt x="31" y="0"/>
                    </a:lnTo>
                    <a:lnTo>
                      <a:pt x="6" y="1"/>
                    </a:lnTo>
                    <a:lnTo>
                      <a:pt x="0" y="21"/>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7552" name="Freeform 83"/>
              <p:cNvSpPr>
                <a:spLocks/>
              </p:cNvSpPr>
              <p:nvPr/>
            </p:nvSpPr>
            <p:spPr bwMode="auto">
              <a:xfrm>
                <a:off x="2609" y="2128"/>
                <a:ext cx="3" cy="3"/>
              </a:xfrm>
              <a:custGeom>
                <a:avLst/>
                <a:gdLst>
                  <a:gd name="T0" fmla="*/ 0 w 21"/>
                  <a:gd name="T1" fmla="*/ 0 h 19"/>
                  <a:gd name="T2" fmla="*/ 0 w 21"/>
                  <a:gd name="T3" fmla="*/ 0 h 19"/>
                  <a:gd name="T4" fmla="*/ 0 w 21"/>
                  <a:gd name="T5" fmla="*/ 0 h 19"/>
                  <a:gd name="T6" fmla="*/ 0 w 21"/>
                  <a:gd name="T7" fmla="*/ 0 h 19"/>
                  <a:gd name="T8" fmla="*/ 0 w 21"/>
                  <a:gd name="T9" fmla="*/ 0 h 19"/>
                  <a:gd name="T10" fmla="*/ 0 w 21"/>
                  <a:gd name="T11" fmla="*/ 0 h 19"/>
                  <a:gd name="T12" fmla="*/ 0 w 21"/>
                  <a:gd name="T13" fmla="*/ 0 h 19"/>
                  <a:gd name="T14" fmla="*/ 0 w 21"/>
                  <a:gd name="T15" fmla="*/ 0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9">
                    <a:moveTo>
                      <a:pt x="21" y="6"/>
                    </a:moveTo>
                    <a:lnTo>
                      <a:pt x="11" y="0"/>
                    </a:lnTo>
                    <a:lnTo>
                      <a:pt x="3" y="1"/>
                    </a:lnTo>
                    <a:lnTo>
                      <a:pt x="0" y="6"/>
                    </a:lnTo>
                    <a:lnTo>
                      <a:pt x="1" y="19"/>
                    </a:lnTo>
                    <a:lnTo>
                      <a:pt x="3" y="8"/>
                    </a:lnTo>
                    <a:lnTo>
                      <a:pt x="5" y="5"/>
                    </a:lnTo>
                    <a:lnTo>
                      <a:pt x="21"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470" name="Group 84"/>
            <p:cNvGrpSpPr>
              <a:grpSpLocks/>
            </p:cNvGrpSpPr>
            <p:nvPr/>
          </p:nvGrpSpPr>
          <p:grpSpPr bwMode="auto">
            <a:xfrm flipH="1">
              <a:off x="3535" y="3121"/>
              <a:ext cx="220" cy="111"/>
              <a:chOff x="2647" y="2440"/>
              <a:chExt cx="88" cy="46"/>
            </a:xfrm>
          </p:grpSpPr>
          <p:sp>
            <p:nvSpPr>
              <p:cNvPr id="17533" name="Freeform 85"/>
              <p:cNvSpPr>
                <a:spLocks/>
              </p:cNvSpPr>
              <p:nvPr/>
            </p:nvSpPr>
            <p:spPr bwMode="auto">
              <a:xfrm>
                <a:off x="2647" y="2440"/>
                <a:ext cx="88" cy="46"/>
              </a:xfrm>
              <a:custGeom>
                <a:avLst/>
                <a:gdLst>
                  <a:gd name="T0" fmla="*/ 0 w 616"/>
                  <a:gd name="T1" fmla="*/ 0 h 319"/>
                  <a:gd name="T2" fmla="*/ 0 w 616"/>
                  <a:gd name="T3" fmla="*/ 0 h 319"/>
                  <a:gd name="T4" fmla="*/ 0 w 616"/>
                  <a:gd name="T5" fmla="*/ 0 h 319"/>
                  <a:gd name="T6" fmla="*/ 0 w 616"/>
                  <a:gd name="T7" fmla="*/ 0 h 319"/>
                  <a:gd name="T8" fmla="*/ 0 w 616"/>
                  <a:gd name="T9" fmla="*/ 0 h 319"/>
                  <a:gd name="T10" fmla="*/ 0 w 616"/>
                  <a:gd name="T11" fmla="*/ 0 h 319"/>
                  <a:gd name="T12" fmla="*/ 0 w 616"/>
                  <a:gd name="T13" fmla="*/ 0 h 319"/>
                  <a:gd name="T14" fmla="*/ 0 w 616"/>
                  <a:gd name="T15" fmla="*/ 0 h 319"/>
                  <a:gd name="T16" fmla="*/ 0 w 616"/>
                  <a:gd name="T17" fmla="*/ 0 h 319"/>
                  <a:gd name="T18" fmla="*/ 0 w 616"/>
                  <a:gd name="T19" fmla="*/ 0 h 319"/>
                  <a:gd name="T20" fmla="*/ 0 w 616"/>
                  <a:gd name="T21" fmla="*/ 0 h 319"/>
                  <a:gd name="T22" fmla="*/ 0 w 616"/>
                  <a:gd name="T23" fmla="*/ 0 h 319"/>
                  <a:gd name="T24" fmla="*/ 0 w 616"/>
                  <a:gd name="T25" fmla="*/ 0 h 319"/>
                  <a:gd name="T26" fmla="*/ 0 w 616"/>
                  <a:gd name="T27" fmla="*/ 0 h 319"/>
                  <a:gd name="T28" fmla="*/ 0 w 616"/>
                  <a:gd name="T29" fmla="*/ 0 h 319"/>
                  <a:gd name="T30" fmla="*/ 0 w 616"/>
                  <a:gd name="T31" fmla="*/ 0 h 319"/>
                  <a:gd name="T32" fmla="*/ 0 w 616"/>
                  <a:gd name="T33" fmla="*/ 0 h 319"/>
                  <a:gd name="T34" fmla="*/ 0 w 616"/>
                  <a:gd name="T35" fmla="*/ 0 h 319"/>
                  <a:gd name="T36" fmla="*/ 0 w 616"/>
                  <a:gd name="T37" fmla="*/ 0 h 319"/>
                  <a:gd name="T38" fmla="*/ 0 w 616"/>
                  <a:gd name="T39" fmla="*/ 0 h 3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16" h="319">
                    <a:moveTo>
                      <a:pt x="249" y="10"/>
                    </a:moveTo>
                    <a:lnTo>
                      <a:pt x="244" y="93"/>
                    </a:lnTo>
                    <a:lnTo>
                      <a:pt x="406" y="170"/>
                    </a:lnTo>
                    <a:lnTo>
                      <a:pt x="541" y="203"/>
                    </a:lnTo>
                    <a:lnTo>
                      <a:pt x="616" y="237"/>
                    </a:lnTo>
                    <a:lnTo>
                      <a:pt x="612" y="281"/>
                    </a:lnTo>
                    <a:lnTo>
                      <a:pt x="515" y="308"/>
                    </a:lnTo>
                    <a:lnTo>
                      <a:pt x="368" y="319"/>
                    </a:lnTo>
                    <a:lnTo>
                      <a:pt x="244" y="297"/>
                    </a:lnTo>
                    <a:lnTo>
                      <a:pt x="167" y="276"/>
                    </a:lnTo>
                    <a:lnTo>
                      <a:pt x="163" y="300"/>
                    </a:lnTo>
                    <a:lnTo>
                      <a:pt x="66" y="297"/>
                    </a:lnTo>
                    <a:lnTo>
                      <a:pt x="6" y="286"/>
                    </a:lnTo>
                    <a:lnTo>
                      <a:pt x="6" y="243"/>
                    </a:lnTo>
                    <a:lnTo>
                      <a:pt x="0" y="217"/>
                    </a:lnTo>
                    <a:lnTo>
                      <a:pt x="0" y="156"/>
                    </a:lnTo>
                    <a:lnTo>
                      <a:pt x="16" y="121"/>
                    </a:lnTo>
                    <a:lnTo>
                      <a:pt x="47" y="82"/>
                    </a:lnTo>
                    <a:lnTo>
                      <a:pt x="53" y="0"/>
                    </a:lnTo>
                    <a:lnTo>
                      <a:pt x="249" y="1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7534" name="Freeform 86"/>
              <p:cNvSpPr>
                <a:spLocks/>
              </p:cNvSpPr>
              <p:nvPr/>
            </p:nvSpPr>
            <p:spPr bwMode="auto">
              <a:xfrm>
                <a:off x="2677" y="2457"/>
                <a:ext cx="26" cy="14"/>
              </a:xfrm>
              <a:custGeom>
                <a:avLst/>
                <a:gdLst>
                  <a:gd name="T0" fmla="*/ 0 w 185"/>
                  <a:gd name="T1" fmla="*/ 0 h 99"/>
                  <a:gd name="T2" fmla="*/ 0 w 185"/>
                  <a:gd name="T3" fmla="*/ 0 h 99"/>
                  <a:gd name="T4" fmla="*/ 0 w 185"/>
                  <a:gd name="T5" fmla="*/ 0 h 99"/>
                  <a:gd name="T6" fmla="*/ 0 w 185"/>
                  <a:gd name="T7" fmla="*/ 0 h 99"/>
                  <a:gd name="T8" fmla="*/ 0 w 185"/>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99">
                    <a:moveTo>
                      <a:pt x="47" y="0"/>
                    </a:moveTo>
                    <a:lnTo>
                      <a:pt x="0" y="52"/>
                    </a:lnTo>
                    <a:lnTo>
                      <a:pt x="166" y="99"/>
                    </a:lnTo>
                    <a:lnTo>
                      <a:pt x="185"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35" name="Freeform 87"/>
              <p:cNvSpPr>
                <a:spLocks/>
              </p:cNvSpPr>
              <p:nvPr/>
            </p:nvSpPr>
            <p:spPr bwMode="auto">
              <a:xfrm>
                <a:off x="2703" y="2467"/>
                <a:ext cx="30" cy="8"/>
              </a:xfrm>
              <a:custGeom>
                <a:avLst/>
                <a:gdLst>
                  <a:gd name="T0" fmla="*/ 0 w 209"/>
                  <a:gd name="T1" fmla="*/ 0 h 61"/>
                  <a:gd name="T2" fmla="*/ 0 w 209"/>
                  <a:gd name="T3" fmla="*/ 0 h 61"/>
                  <a:gd name="T4" fmla="*/ 0 w 209"/>
                  <a:gd name="T5" fmla="*/ 0 h 61"/>
                  <a:gd name="T6" fmla="*/ 0 w 209"/>
                  <a:gd name="T7" fmla="*/ 0 h 61"/>
                  <a:gd name="T8" fmla="*/ 0 w 209"/>
                  <a:gd name="T9" fmla="*/ 0 h 61"/>
                  <a:gd name="T10" fmla="*/ 0 w 209"/>
                  <a:gd name="T11" fmla="*/ 0 h 61"/>
                  <a:gd name="T12" fmla="*/ 0 w 209"/>
                  <a:gd name="T13" fmla="*/ 0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 h="61">
                    <a:moveTo>
                      <a:pt x="25" y="0"/>
                    </a:moveTo>
                    <a:lnTo>
                      <a:pt x="0" y="29"/>
                    </a:lnTo>
                    <a:lnTo>
                      <a:pt x="103" y="56"/>
                    </a:lnTo>
                    <a:lnTo>
                      <a:pt x="151" y="61"/>
                    </a:lnTo>
                    <a:lnTo>
                      <a:pt x="209" y="58"/>
                    </a:lnTo>
                    <a:lnTo>
                      <a:pt x="148" y="27"/>
                    </a:lnTo>
                    <a:lnTo>
                      <a:pt x="2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36" name="Freeform 88"/>
              <p:cNvSpPr>
                <a:spLocks/>
              </p:cNvSpPr>
              <p:nvPr/>
            </p:nvSpPr>
            <p:spPr bwMode="auto">
              <a:xfrm>
                <a:off x="2648" y="2457"/>
                <a:ext cx="85" cy="27"/>
              </a:xfrm>
              <a:custGeom>
                <a:avLst/>
                <a:gdLst>
                  <a:gd name="T0" fmla="*/ 0 w 597"/>
                  <a:gd name="T1" fmla="*/ 0 h 188"/>
                  <a:gd name="T2" fmla="*/ 0 w 597"/>
                  <a:gd name="T3" fmla="*/ 0 h 188"/>
                  <a:gd name="T4" fmla="*/ 0 w 597"/>
                  <a:gd name="T5" fmla="*/ 0 h 188"/>
                  <a:gd name="T6" fmla="*/ 0 w 597"/>
                  <a:gd name="T7" fmla="*/ 0 h 188"/>
                  <a:gd name="T8" fmla="*/ 0 w 597"/>
                  <a:gd name="T9" fmla="*/ 0 h 188"/>
                  <a:gd name="T10" fmla="*/ 0 w 597"/>
                  <a:gd name="T11" fmla="*/ 0 h 188"/>
                  <a:gd name="T12" fmla="*/ 0 w 597"/>
                  <a:gd name="T13" fmla="*/ 0 h 188"/>
                  <a:gd name="T14" fmla="*/ 0 w 597"/>
                  <a:gd name="T15" fmla="*/ 0 h 188"/>
                  <a:gd name="T16" fmla="*/ 0 w 597"/>
                  <a:gd name="T17" fmla="*/ 0 h 188"/>
                  <a:gd name="T18" fmla="*/ 0 w 597"/>
                  <a:gd name="T19" fmla="*/ 0 h 188"/>
                  <a:gd name="T20" fmla="*/ 0 w 597"/>
                  <a:gd name="T21" fmla="*/ 0 h 188"/>
                  <a:gd name="T22" fmla="*/ 0 w 597"/>
                  <a:gd name="T23" fmla="*/ 0 h 188"/>
                  <a:gd name="T24" fmla="*/ 0 w 597"/>
                  <a:gd name="T25" fmla="*/ 0 h 188"/>
                  <a:gd name="T26" fmla="*/ 0 w 597"/>
                  <a:gd name="T27" fmla="*/ 0 h 188"/>
                  <a:gd name="T28" fmla="*/ 0 w 597"/>
                  <a:gd name="T29" fmla="*/ 0 h 188"/>
                  <a:gd name="T30" fmla="*/ 0 w 597"/>
                  <a:gd name="T31" fmla="*/ 0 h 188"/>
                  <a:gd name="T32" fmla="*/ 0 w 597"/>
                  <a:gd name="T33" fmla="*/ 0 h 188"/>
                  <a:gd name="T34" fmla="*/ 0 w 597"/>
                  <a:gd name="T35" fmla="*/ 0 h 188"/>
                  <a:gd name="T36" fmla="*/ 0 w 597"/>
                  <a:gd name="T37" fmla="*/ 0 h 1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7" h="188">
                    <a:moveTo>
                      <a:pt x="597" y="160"/>
                    </a:moveTo>
                    <a:lnTo>
                      <a:pt x="597" y="131"/>
                    </a:lnTo>
                    <a:lnTo>
                      <a:pt x="519" y="139"/>
                    </a:lnTo>
                    <a:lnTo>
                      <a:pt x="394" y="121"/>
                    </a:lnTo>
                    <a:lnTo>
                      <a:pt x="321" y="104"/>
                    </a:lnTo>
                    <a:lnTo>
                      <a:pt x="183" y="59"/>
                    </a:lnTo>
                    <a:lnTo>
                      <a:pt x="124" y="52"/>
                    </a:lnTo>
                    <a:lnTo>
                      <a:pt x="65" y="31"/>
                    </a:lnTo>
                    <a:lnTo>
                      <a:pt x="35" y="0"/>
                    </a:lnTo>
                    <a:lnTo>
                      <a:pt x="0" y="39"/>
                    </a:lnTo>
                    <a:lnTo>
                      <a:pt x="0" y="119"/>
                    </a:lnTo>
                    <a:lnTo>
                      <a:pt x="43" y="131"/>
                    </a:lnTo>
                    <a:lnTo>
                      <a:pt x="151" y="145"/>
                    </a:lnTo>
                    <a:lnTo>
                      <a:pt x="194" y="150"/>
                    </a:lnTo>
                    <a:lnTo>
                      <a:pt x="265" y="176"/>
                    </a:lnTo>
                    <a:lnTo>
                      <a:pt x="346" y="188"/>
                    </a:lnTo>
                    <a:lnTo>
                      <a:pt x="403" y="188"/>
                    </a:lnTo>
                    <a:lnTo>
                      <a:pt x="492" y="188"/>
                    </a:lnTo>
                    <a:lnTo>
                      <a:pt x="597"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37" name="Freeform 89"/>
              <p:cNvSpPr>
                <a:spLocks/>
              </p:cNvSpPr>
              <p:nvPr/>
            </p:nvSpPr>
            <p:spPr bwMode="auto">
              <a:xfrm>
                <a:off x="2654" y="2441"/>
                <a:ext cx="28" cy="22"/>
              </a:xfrm>
              <a:custGeom>
                <a:avLst/>
                <a:gdLst>
                  <a:gd name="T0" fmla="*/ 0 w 196"/>
                  <a:gd name="T1" fmla="*/ 0 h 154"/>
                  <a:gd name="T2" fmla="*/ 0 w 196"/>
                  <a:gd name="T3" fmla="*/ 0 h 154"/>
                  <a:gd name="T4" fmla="*/ 0 w 196"/>
                  <a:gd name="T5" fmla="*/ 0 h 154"/>
                  <a:gd name="T6" fmla="*/ 0 w 196"/>
                  <a:gd name="T7" fmla="*/ 0 h 154"/>
                  <a:gd name="T8" fmla="*/ 0 w 196"/>
                  <a:gd name="T9" fmla="*/ 0 h 154"/>
                  <a:gd name="T10" fmla="*/ 0 w 196"/>
                  <a:gd name="T11" fmla="*/ 0 h 154"/>
                  <a:gd name="T12" fmla="*/ 0 w 196"/>
                  <a:gd name="T13" fmla="*/ 0 h 154"/>
                  <a:gd name="T14" fmla="*/ 0 w 196"/>
                  <a:gd name="T15" fmla="*/ 0 h 154"/>
                  <a:gd name="T16" fmla="*/ 0 w 196"/>
                  <a:gd name="T17" fmla="*/ 0 h 154"/>
                  <a:gd name="T18" fmla="*/ 0 w 196"/>
                  <a:gd name="T19" fmla="*/ 0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6" h="154">
                    <a:moveTo>
                      <a:pt x="191" y="11"/>
                    </a:moveTo>
                    <a:lnTo>
                      <a:pt x="185" y="86"/>
                    </a:lnTo>
                    <a:lnTo>
                      <a:pt x="196" y="103"/>
                    </a:lnTo>
                    <a:lnTo>
                      <a:pt x="152" y="154"/>
                    </a:lnTo>
                    <a:lnTo>
                      <a:pt x="92" y="154"/>
                    </a:lnTo>
                    <a:lnTo>
                      <a:pt x="24" y="131"/>
                    </a:lnTo>
                    <a:lnTo>
                      <a:pt x="0" y="101"/>
                    </a:lnTo>
                    <a:lnTo>
                      <a:pt x="14" y="80"/>
                    </a:lnTo>
                    <a:lnTo>
                      <a:pt x="18" y="0"/>
                    </a:lnTo>
                    <a:lnTo>
                      <a:pt x="191"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471" name="Group 90"/>
            <p:cNvGrpSpPr>
              <a:grpSpLocks/>
            </p:cNvGrpSpPr>
            <p:nvPr/>
          </p:nvGrpSpPr>
          <p:grpSpPr bwMode="auto">
            <a:xfrm flipH="1">
              <a:off x="3658" y="2929"/>
              <a:ext cx="92" cy="221"/>
              <a:chOff x="2649" y="2361"/>
              <a:chExt cx="37" cy="91"/>
            </a:xfrm>
          </p:grpSpPr>
          <p:sp>
            <p:nvSpPr>
              <p:cNvPr id="17531" name="Freeform 91"/>
              <p:cNvSpPr>
                <a:spLocks/>
              </p:cNvSpPr>
              <p:nvPr/>
            </p:nvSpPr>
            <p:spPr bwMode="auto">
              <a:xfrm>
                <a:off x="2649" y="2361"/>
                <a:ext cx="37" cy="91"/>
              </a:xfrm>
              <a:custGeom>
                <a:avLst/>
                <a:gdLst>
                  <a:gd name="T0" fmla="*/ 0 w 260"/>
                  <a:gd name="T1" fmla="*/ 0 h 637"/>
                  <a:gd name="T2" fmla="*/ 0 w 260"/>
                  <a:gd name="T3" fmla="*/ 0 h 637"/>
                  <a:gd name="T4" fmla="*/ 0 w 260"/>
                  <a:gd name="T5" fmla="*/ 0 h 637"/>
                  <a:gd name="T6" fmla="*/ 0 w 260"/>
                  <a:gd name="T7" fmla="*/ 0 h 637"/>
                  <a:gd name="T8" fmla="*/ 0 w 260"/>
                  <a:gd name="T9" fmla="*/ 0 h 637"/>
                  <a:gd name="T10" fmla="*/ 0 w 260"/>
                  <a:gd name="T11" fmla="*/ 0 h 637"/>
                  <a:gd name="T12" fmla="*/ 0 w 260"/>
                  <a:gd name="T13" fmla="*/ 0 h 637"/>
                  <a:gd name="T14" fmla="*/ 0 w 260"/>
                  <a:gd name="T15" fmla="*/ 0 h 6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 h="637">
                    <a:moveTo>
                      <a:pt x="21" y="14"/>
                    </a:moveTo>
                    <a:lnTo>
                      <a:pt x="5" y="230"/>
                    </a:lnTo>
                    <a:lnTo>
                      <a:pt x="9" y="408"/>
                    </a:lnTo>
                    <a:lnTo>
                      <a:pt x="0" y="608"/>
                    </a:lnTo>
                    <a:lnTo>
                      <a:pt x="128" y="637"/>
                    </a:lnTo>
                    <a:lnTo>
                      <a:pt x="252" y="637"/>
                    </a:lnTo>
                    <a:lnTo>
                      <a:pt x="260" y="0"/>
                    </a:lnTo>
                    <a:lnTo>
                      <a:pt x="21" y="14"/>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7532" name="Freeform 92"/>
              <p:cNvSpPr>
                <a:spLocks/>
              </p:cNvSpPr>
              <p:nvPr/>
            </p:nvSpPr>
            <p:spPr bwMode="auto">
              <a:xfrm>
                <a:off x="2652" y="2362"/>
                <a:ext cx="32" cy="87"/>
              </a:xfrm>
              <a:custGeom>
                <a:avLst/>
                <a:gdLst>
                  <a:gd name="T0" fmla="*/ 0 w 225"/>
                  <a:gd name="T1" fmla="*/ 0 h 612"/>
                  <a:gd name="T2" fmla="*/ 0 w 225"/>
                  <a:gd name="T3" fmla="*/ 0 h 612"/>
                  <a:gd name="T4" fmla="*/ 0 w 225"/>
                  <a:gd name="T5" fmla="*/ 0 h 612"/>
                  <a:gd name="T6" fmla="*/ 0 w 225"/>
                  <a:gd name="T7" fmla="*/ 0 h 612"/>
                  <a:gd name="T8" fmla="*/ 0 w 225"/>
                  <a:gd name="T9" fmla="*/ 0 h 612"/>
                  <a:gd name="T10" fmla="*/ 0 w 225"/>
                  <a:gd name="T11" fmla="*/ 0 h 612"/>
                  <a:gd name="T12" fmla="*/ 0 w 225"/>
                  <a:gd name="T13" fmla="*/ 0 h 612"/>
                  <a:gd name="T14" fmla="*/ 0 w 225"/>
                  <a:gd name="T15" fmla="*/ 0 h 6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612">
                    <a:moveTo>
                      <a:pt x="20" y="20"/>
                    </a:moveTo>
                    <a:lnTo>
                      <a:pt x="0" y="201"/>
                    </a:lnTo>
                    <a:lnTo>
                      <a:pt x="4" y="346"/>
                    </a:lnTo>
                    <a:lnTo>
                      <a:pt x="4" y="569"/>
                    </a:lnTo>
                    <a:lnTo>
                      <a:pt x="114" y="612"/>
                    </a:lnTo>
                    <a:lnTo>
                      <a:pt x="212" y="612"/>
                    </a:lnTo>
                    <a:lnTo>
                      <a:pt x="225" y="0"/>
                    </a:lnTo>
                    <a:lnTo>
                      <a:pt x="20"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472" name="Group 93"/>
            <p:cNvGrpSpPr>
              <a:grpSpLocks/>
            </p:cNvGrpSpPr>
            <p:nvPr/>
          </p:nvGrpSpPr>
          <p:grpSpPr bwMode="auto">
            <a:xfrm flipH="1">
              <a:off x="3477" y="3152"/>
              <a:ext cx="226" cy="112"/>
              <a:chOff x="2668" y="2453"/>
              <a:chExt cx="90" cy="46"/>
            </a:xfrm>
          </p:grpSpPr>
          <p:sp>
            <p:nvSpPr>
              <p:cNvPr id="17526" name="Freeform 94"/>
              <p:cNvSpPr>
                <a:spLocks/>
              </p:cNvSpPr>
              <p:nvPr/>
            </p:nvSpPr>
            <p:spPr bwMode="auto">
              <a:xfrm>
                <a:off x="2668" y="2453"/>
                <a:ext cx="90" cy="46"/>
              </a:xfrm>
              <a:custGeom>
                <a:avLst/>
                <a:gdLst>
                  <a:gd name="T0" fmla="*/ 0 w 627"/>
                  <a:gd name="T1" fmla="*/ 0 h 320"/>
                  <a:gd name="T2" fmla="*/ 0 w 627"/>
                  <a:gd name="T3" fmla="*/ 0 h 320"/>
                  <a:gd name="T4" fmla="*/ 0 w 627"/>
                  <a:gd name="T5" fmla="*/ 0 h 320"/>
                  <a:gd name="T6" fmla="*/ 0 w 627"/>
                  <a:gd name="T7" fmla="*/ 0 h 320"/>
                  <a:gd name="T8" fmla="*/ 0 w 627"/>
                  <a:gd name="T9" fmla="*/ 0 h 320"/>
                  <a:gd name="T10" fmla="*/ 0 w 627"/>
                  <a:gd name="T11" fmla="*/ 0 h 320"/>
                  <a:gd name="T12" fmla="*/ 0 w 627"/>
                  <a:gd name="T13" fmla="*/ 0 h 320"/>
                  <a:gd name="T14" fmla="*/ 0 w 627"/>
                  <a:gd name="T15" fmla="*/ 0 h 320"/>
                  <a:gd name="T16" fmla="*/ 0 w 627"/>
                  <a:gd name="T17" fmla="*/ 0 h 320"/>
                  <a:gd name="T18" fmla="*/ 0 w 627"/>
                  <a:gd name="T19" fmla="*/ 0 h 320"/>
                  <a:gd name="T20" fmla="*/ 0 w 627"/>
                  <a:gd name="T21" fmla="*/ 0 h 320"/>
                  <a:gd name="T22" fmla="*/ 0 w 627"/>
                  <a:gd name="T23" fmla="*/ 0 h 320"/>
                  <a:gd name="T24" fmla="*/ 0 w 627"/>
                  <a:gd name="T25" fmla="*/ 0 h 320"/>
                  <a:gd name="T26" fmla="*/ 0 w 627"/>
                  <a:gd name="T27" fmla="*/ 0 h 320"/>
                  <a:gd name="T28" fmla="*/ 0 w 627"/>
                  <a:gd name="T29" fmla="*/ 0 h 320"/>
                  <a:gd name="T30" fmla="*/ 0 w 627"/>
                  <a:gd name="T31" fmla="*/ 0 h 320"/>
                  <a:gd name="T32" fmla="*/ 0 w 627"/>
                  <a:gd name="T33" fmla="*/ 0 h 320"/>
                  <a:gd name="T34" fmla="*/ 0 w 627"/>
                  <a:gd name="T35" fmla="*/ 0 h 320"/>
                  <a:gd name="T36" fmla="*/ 0 w 627"/>
                  <a:gd name="T37" fmla="*/ 0 h 320"/>
                  <a:gd name="T38" fmla="*/ 0 w 627"/>
                  <a:gd name="T39" fmla="*/ 0 h 3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7" h="320">
                    <a:moveTo>
                      <a:pt x="255" y="12"/>
                    </a:moveTo>
                    <a:lnTo>
                      <a:pt x="249" y="93"/>
                    </a:lnTo>
                    <a:lnTo>
                      <a:pt x="413" y="171"/>
                    </a:lnTo>
                    <a:lnTo>
                      <a:pt x="551" y="204"/>
                    </a:lnTo>
                    <a:lnTo>
                      <a:pt x="627" y="237"/>
                    </a:lnTo>
                    <a:lnTo>
                      <a:pt x="623" y="282"/>
                    </a:lnTo>
                    <a:lnTo>
                      <a:pt x="524" y="309"/>
                    </a:lnTo>
                    <a:lnTo>
                      <a:pt x="375" y="320"/>
                    </a:lnTo>
                    <a:lnTo>
                      <a:pt x="249" y="298"/>
                    </a:lnTo>
                    <a:lnTo>
                      <a:pt x="173" y="276"/>
                    </a:lnTo>
                    <a:lnTo>
                      <a:pt x="168" y="300"/>
                    </a:lnTo>
                    <a:lnTo>
                      <a:pt x="68" y="298"/>
                    </a:lnTo>
                    <a:lnTo>
                      <a:pt x="7" y="287"/>
                    </a:lnTo>
                    <a:lnTo>
                      <a:pt x="7" y="243"/>
                    </a:lnTo>
                    <a:lnTo>
                      <a:pt x="0" y="218"/>
                    </a:lnTo>
                    <a:lnTo>
                      <a:pt x="0" y="156"/>
                    </a:lnTo>
                    <a:lnTo>
                      <a:pt x="19" y="122"/>
                    </a:lnTo>
                    <a:lnTo>
                      <a:pt x="50" y="84"/>
                    </a:lnTo>
                    <a:lnTo>
                      <a:pt x="57" y="0"/>
                    </a:lnTo>
                    <a:lnTo>
                      <a:pt x="255" y="12"/>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7527" name="Freeform 95"/>
              <p:cNvSpPr>
                <a:spLocks/>
              </p:cNvSpPr>
              <p:nvPr/>
            </p:nvSpPr>
            <p:spPr bwMode="auto">
              <a:xfrm>
                <a:off x="2698" y="2470"/>
                <a:ext cx="27" cy="14"/>
              </a:xfrm>
              <a:custGeom>
                <a:avLst/>
                <a:gdLst>
                  <a:gd name="T0" fmla="*/ 0 w 187"/>
                  <a:gd name="T1" fmla="*/ 0 h 99"/>
                  <a:gd name="T2" fmla="*/ 0 w 187"/>
                  <a:gd name="T3" fmla="*/ 0 h 99"/>
                  <a:gd name="T4" fmla="*/ 0 w 187"/>
                  <a:gd name="T5" fmla="*/ 0 h 99"/>
                  <a:gd name="T6" fmla="*/ 0 w 187"/>
                  <a:gd name="T7" fmla="*/ 0 h 99"/>
                  <a:gd name="T8" fmla="*/ 0 w 187"/>
                  <a:gd name="T9" fmla="*/ 0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 h="99">
                    <a:moveTo>
                      <a:pt x="47" y="0"/>
                    </a:moveTo>
                    <a:lnTo>
                      <a:pt x="0" y="54"/>
                    </a:lnTo>
                    <a:lnTo>
                      <a:pt x="167" y="99"/>
                    </a:lnTo>
                    <a:lnTo>
                      <a:pt x="187" y="63"/>
                    </a:lnTo>
                    <a:lnTo>
                      <a:pt x="4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8" name="Freeform 96"/>
              <p:cNvSpPr>
                <a:spLocks/>
              </p:cNvSpPr>
              <p:nvPr/>
            </p:nvSpPr>
            <p:spPr bwMode="auto">
              <a:xfrm>
                <a:off x="2725" y="2480"/>
                <a:ext cx="30" cy="8"/>
              </a:xfrm>
              <a:custGeom>
                <a:avLst/>
                <a:gdLst>
                  <a:gd name="T0" fmla="*/ 0 w 212"/>
                  <a:gd name="T1" fmla="*/ 0 h 59"/>
                  <a:gd name="T2" fmla="*/ 0 w 212"/>
                  <a:gd name="T3" fmla="*/ 0 h 59"/>
                  <a:gd name="T4" fmla="*/ 0 w 212"/>
                  <a:gd name="T5" fmla="*/ 0 h 59"/>
                  <a:gd name="T6" fmla="*/ 0 w 212"/>
                  <a:gd name="T7" fmla="*/ 0 h 59"/>
                  <a:gd name="T8" fmla="*/ 0 w 212"/>
                  <a:gd name="T9" fmla="*/ 0 h 59"/>
                  <a:gd name="T10" fmla="*/ 0 w 212"/>
                  <a:gd name="T11" fmla="*/ 0 h 59"/>
                  <a:gd name="T12" fmla="*/ 0 w 212"/>
                  <a:gd name="T13" fmla="*/ 0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59">
                    <a:moveTo>
                      <a:pt x="24" y="0"/>
                    </a:moveTo>
                    <a:lnTo>
                      <a:pt x="0" y="27"/>
                    </a:lnTo>
                    <a:lnTo>
                      <a:pt x="104" y="53"/>
                    </a:lnTo>
                    <a:lnTo>
                      <a:pt x="153" y="59"/>
                    </a:lnTo>
                    <a:lnTo>
                      <a:pt x="212" y="55"/>
                    </a:lnTo>
                    <a:lnTo>
                      <a:pt x="150" y="25"/>
                    </a:lnTo>
                    <a:lnTo>
                      <a:pt x="2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9" name="Freeform 97"/>
              <p:cNvSpPr>
                <a:spLocks/>
              </p:cNvSpPr>
              <p:nvPr/>
            </p:nvSpPr>
            <p:spPr bwMode="auto">
              <a:xfrm>
                <a:off x="2669" y="2470"/>
                <a:ext cx="87" cy="27"/>
              </a:xfrm>
              <a:custGeom>
                <a:avLst/>
                <a:gdLst>
                  <a:gd name="T0" fmla="*/ 0 w 605"/>
                  <a:gd name="T1" fmla="*/ 0 h 189"/>
                  <a:gd name="T2" fmla="*/ 0 w 605"/>
                  <a:gd name="T3" fmla="*/ 0 h 189"/>
                  <a:gd name="T4" fmla="*/ 0 w 605"/>
                  <a:gd name="T5" fmla="*/ 0 h 189"/>
                  <a:gd name="T6" fmla="*/ 0 w 605"/>
                  <a:gd name="T7" fmla="*/ 0 h 189"/>
                  <a:gd name="T8" fmla="*/ 0 w 605"/>
                  <a:gd name="T9" fmla="*/ 0 h 189"/>
                  <a:gd name="T10" fmla="*/ 0 w 605"/>
                  <a:gd name="T11" fmla="*/ 0 h 189"/>
                  <a:gd name="T12" fmla="*/ 0 w 605"/>
                  <a:gd name="T13" fmla="*/ 0 h 189"/>
                  <a:gd name="T14" fmla="*/ 0 w 605"/>
                  <a:gd name="T15" fmla="*/ 0 h 189"/>
                  <a:gd name="T16" fmla="*/ 0 w 605"/>
                  <a:gd name="T17" fmla="*/ 0 h 189"/>
                  <a:gd name="T18" fmla="*/ 0 w 605"/>
                  <a:gd name="T19" fmla="*/ 0 h 189"/>
                  <a:gd name="T20" fmla="*/ 0 w 605"/>
                  <a:gd name="T21" fmla="*/ 0 h 189"/>
                  <a:gd name="T22" fmla="*/ 0 w 605"/>
                  <a:gd name="T23" fmla="*/ 0 h 189"/>
                  <a:gd name="T24" fmla="*/ 0 w 605"/>
                  <a:gd name="T25" fmla="*/ 0 h 189"/>
                  <a:gd name="T26" fmla="*/ 0 w 605"/>
                  <a:gd name="T27" fmla="*/ 0 h 189"/>
                  <a:gd name="T28" fmla="*/ 0 w 605"/>
                  <a:gd name="T29" fmla="*/ 0 h 189"/>
                  <a:gd name="T30" fmla="*/ 0 w 605"/>
                  <a:gd name="T31" fmla="*/ 0 h 189"/>
                  <a:gd name="T32" fmla="*/ 0 w 605"/>
                  <a:gd name="T33" fmla="*/ 0 h 189"/>
                  <a:gd name="T34" fmla="*/ 0 w 605"/>
                  <a:gd name="T35" fmla="*/ 0 h 189"/>
                  <a:gd name="T36" fmla="*/ 0 w 605"/>
                  <a:gd name="T37" fmla="*/ 0 h 1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05" h="189">
                    <a:moveTo>
                      <a:pt x="605" y="160"/>
                    </a:moveTo>
                    <a:lnTo>
                      <a:pt x="605" y="132"/>
                    </a:lnTo>
                    <a:lnTo>
                      <a:pt x="526" y="140"/>
                    </a:lnTo>
                    <a:lnTo>
                      <a:pt x="398" y="122"/>
                    </a:lnTo>
                    <a:lnTo>
                      <a:pt x="326" y="105"/>
                    </a:lnTo>
                    <a:lnTo>
                      <a:pt x="187" y="59"/>
                    </a:lnTo>
                    <a:lnTo>
                      <a:pt x="125" y="54"/>
                    </a:lnTo>
                    <a:lnTo>
                      <a:pt x="66" y="32"/>
                    </a:lnTo>
                    <a:lnTo>
                      <a:pt x="35" y="0"/>
                    </a:lnTo>
                    <a:lnTo>
                      <a:pt x="0" y="40"/>
                    </a:lnTo>
                    <a:lnTo>
                      <a:pt x="0" y="120"/>
                    </a:lnTo>
                    <a:lnTo>
                      <a:pt x="45" y="132"/>
                    </a:lnTo>
                    <a:lnTo>
                      <a:pt x="153" y="145"/>
                    </a:lnTo>
                    <a:lnTo>
                      <a:pt x="197" y="152"/>
                    </a:lnTo>
                    <a:lnTo>
                      <a:pt x="268" y="177"/>
                    </a:lnTo>
                    <a:lnTo>
                      <a:pt x="350" y="189"/>
                    </a:lnTo>
                    <a:lnTo>
                      <a:pt x="408" y="189"/>
                    </a:lnTo>
                    <a:lnTo>
                      <a:pt x="500" y="189"/>
                    </a:lnTo>
                    <a:lnTo>
                      <a:pt x="605" y="1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30" name="Freeform 98"/>
              <p:cNvSpPr>
                <a:spLocks/>
              </p:cNvSpPr>
              <p:nvPr/>
            </p:nvSpPr>
            <p:spPr bwMode="auto">
              <a:xfrm>
                <a:off x="2675" y="2454"/>
                <a:ext cx="29" cy="22"/>
              </a:xfrm>
              <a:custGeom>
                <a:avLst/>
                <a:gdLst>
                  <a:gd name="T0" fmla="*/ 0 w 200"/>
                  <a:gd name="T1" fmla="*/ 0 h 153"/>
                  <a:gd name="T2" fmla="*/ 0 w 200"/>
                  <a:gd name="T3" fmla="*/ 0 h 153"/>
                  <a:gd name="T4" fmla="*/ 0 w 200"/>
                  <a:gd name="T5" fmla="*/ 0 h 153"/>
                  <a:gd name="T6" fmla="*/ 0 w 200"/>
                  <a:gd name="T7" fmla="*/ 0 h 153"/>
                  <a:gd name="T8" fmla="*/ 0 w 200"/>
                  <a:gd name="T9" fmla="*/ 0 h 153"/>
                  <a:gd name="T10" fmla="*/ 0 w 200"/>
                  <a:gd name="T11" fmla="*/ 0 h 153"/>
                  <a:gd name="T12" fmla="*/ 0 w 200"/>
                  <a:gd name="T13" fmla="*/ 0 h 153"/>
                  <a:gd name="T14" fmla="*/ 0 w 200"/>
                  <a:gd name="T15" fmla="*/ 0 h 153"/>
                  <a:gd name="T16" fmla="*/ 0 w 200"/>
                  <a:gd name="T17" fmla="*/ 0 h 153"/>
                  <a:gd name="T18" fmla="*/ 0 w 200"/>
                  <a:gd name="T19" fmla="*/ 0 h 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53">
                    <a:moveTo>
                      <a:pt x="193" y="11"/>
                    </a:moveTo>
                    <a:lnTo>
                      <a:pt x="187" y="85"/>
                    </a:lnTo>
                    <a:lnTo>
                      <a:pt x="200" y="103"/>
                    </a:lnTo>
                    <a:lnTo>
                      <a:pt x="155" y="153"/>
                    </a:lnTo>
                    <a:lnTo>
                      <a:pt x="94" y="153"/>
                    </a:lnTo>
                    <a:lnTo>
                      <a:pt x="25" y="130"/>
                    </a:lnTo>
                    <a:lnTo>
                      <a:pt x="0" y="101"/>
                    </a:lnTo>
                    <a:lnTo>
                      <a:pt x="14" y="80"/>
                    </a:lnTo>
                    <a:lnTo>
                      <a:pt x="18" y="0"/>
                    </a:lnTo>
                    <a:lnTo>
                      <a:pt x="193"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473" name="Rectangle 99"/>
            <p:cNvSpPr>
              <a:spLocks noChangeArrowheads="1"/>
            </p:cNvSpPr>
            <p:nvPr/>
          </p:nvSpPr>
          <p:spPr bwMode="auto">
            <a:xfrm flipH="1">
              <a:off x="3868" y="2951"/>
              <a:ext cx="75" cy="233"/>
            </a:xfrm>
            <a:prstGeom prst="rect">
              <a:avLst/>
            </a:prstGeom>
            <a:solidFill>
              <a:srgbClr val="606060"/>
            </a:solidFill>
            <a:ln w="158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grpSp>
          <p:nvGrpSpPr>
            <p:cNvPr id="17474" name="Group 100"/>
            <p:cNvGrpSpPr>
              <a:grpSpLocks/>
            </p:cNvGrpSpPr>
            <p:nvPr/>
          </p:nvGrpSpPr>
          <p:grpSpPr bwMode="auto">
            <a:xfrm flipH="1">
              <a:off x="3710" y="2866"/>
              <a:ext cx="353" cy="121"/>
              <a:chOff x="2524" y="2335"/>
              <a:chExt cx="141" cy="50"/>
            </a:xfrm>
          </p:grpSpPr>
          <p:sp>
            <p:nvSpPr>
              <p:cNvPr id="17524" name="Freeform 101"/>
              <p:cNvSpPr>
                <a:spLocks/>
              </p:cNvSpPr>
              <p:nvPr/>
            </p:nvSpPr>
            <p:spPr bwMode="auto">
              <a:xfrm>
                <a:off x="2524" y="2335"/>
                <a:ext cx="141" cy="50"/>
              </a:xfrm>
              <a:custGeom>
                <a:avLst/>
                <a:gdLst>
                  <a:gd name="T0" fmla="*/ 0 w 987"/>
                  <a:gd name="T1" fmla="*/ 0 h 347"/>
                  <a:gd name="T2" fmla="*/ 0 w 987"/>
                  <a:gd name="T3" fmla="*/ 0 h 347"/>
                  <a:gd name="T4" fmla="*/ 0 w 987"/>
                  <a:gd name="T5" fmla="*/ 0 h 347"/>
                  <a:gd name="T6" fmla="*/ 0 w 987"/>
                  <a:gd name="T7" fmla="*/ 0 h 347"/>
                  <a:gd name="T8" fmla="*/ 0 w 987"/>
                  <a:gd name="T9" fmla="*/ 0 h 347"/>
                  <a:gd name="T10" fmla="*/ 0 w 987"/>
                  <a:gd name="T11" fmla="*/ 0 h 347"/>
                  <a:gd name="T12" fmla="*/ 0 w 987"/>
                  <a:gd name="T13" fmla="*/ 0 h 347"/>
                  <a:gd name="T14" fmla="*/ 0 w 987"/>
                  <a:gd name="T15" fmla="*/ 0 h 3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87" h="347">
                    <a:moveTo>
                      <a:pt x="987" y="181"/>
                    </a:moveTo>
                    <a:lnTo>
                      <a:pt x="981" y="289"/>
                    </a:lnTo>
                    <a:lnTo>
                      <a:pt x="656" y="347"/>
                    </a:lnTo>
                    <a:lnTo>
                      <a:pt x="298" y="347"/>
                    </a:lnTo>
                    <a:lnTo>
                      <a:pt x="17" y="259"/>
                    </a:lnTo>
                    <a:lnTo>
                      <a:pt x="0" y="9"/>
                    </a:lnTo>
                    <a:lnTo>
                      <a:pt x="557" y="0"/>
                    </a:lnTo>
                    <a:lnTo>
                      <a:pt x="987" y="181"/>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7525" name="Freeform 102"/>
              <p:cNvSpPr>
                <a:spLocks/>
              </p:cNvSpPr>
              <p:nvPr/>
            </p:nvSpPr>
            <p:spPr bwMode="auto">
              <a:xfrm>
                <a:off x="2527" y="2354"/>
                <a:ext cx="135" cy="28"/>
              </a:xfrm>
              <a:custGeom>
                <a:avLst/>
                <a:gdLst>
                  <a:gd name="T0" fmla="*/ 0 w 940"/>
                  <a:gd name="T1" fmla="*/ 0 h 199"/>
                  <a:gd name="T2" fmla="*/ 0 w 940"/>
                  <a:gd name="T3" fmla="*/ 0 h 199"/>
                  <a:gd name="T4" fmla="*/ 0 w 940"/>
                  <a:gd name="T5" fmla="*/ 0 h 199"/>
                  <a:gd name="T6" fmla="*/ 0 w 940"/>
                  <a:gd name="T7" fmla="*/ 0 h 199"/>
                  <a:gd name="T8" fmla="*/ 0 w 940"/>
                  <a:gd name="T9" fmla="*/ 0 h 199"/>
                  <a:gd name="T10" fmla="*/ 0 w 940"/>
                  <a:gd name="T11" fmla="*/ 0 h 199"/>
                  <a:gd name="T12" fmla="*/ 0 w 940"/>
                  <a:gd name="T13" fmla="*/ 0 h 199"/>
                  <a:gd name="T14" fmla="*/ 0 w 940"/>
                  <a:gd name="T15" fmla="*/ 0 h 199"/>
                  <a:gd name="T16" fmla="*/ 0 w 940"/>
                  <a:gd name="T17" fmla="*/ 0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0" h="199">
                    <a:moveTo>
                      <a:pt x="940" y="68"/>
                    </a:moveTo>
                    <a:lnTo>
                      <a:pt x="935" y="146"/>
                    </a:lnTo>
                    <a:lnTo>
                      <a:pt x="643" y="199"/>
                    </a:lnTo>
                    <a:lnTo>
                      <a:pt x="263" y="199"/>
                    </a:lnTo>
                    <a:lnTo>
                      <a:pt x="0" y="107"/>
                    </a:lnTo>
                    <a:lnTo>
                      <a:pt x="0" y="0"/>
                    </a:lnTo>
                    <a:lnTo>
                      <a:pt x="252" y="107"/>
                    </a:lnTo>
                    <a:lnTo>
                      <a:pt x="638" y="112"/>
                    </a:lnTo>
                    <a:lnTo>
                      <a:pt x="940"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475" name="Freeform 103"/>
            <p:cNvSpPr>
              <a:spLocks/>
            </p:cNvSpPr>
            <p:nvPr/>
          </p:nvSpPr>
          <p:spPr bwMode="auto">
            <a:xfrm flipH="1">
              <a:off x="3592" y="2740"/>
              <a:ext cx="481" cy="437"/>
            </a:xfrm>
            <a:custGeom>
              <a:avLst/>
              <a:gdLst>
                <a:gd name="T0" fmla="*/ 0 w 1344"/>
                <a:gd name="T1" fmla="*/ 0 h 1258"/>
                <a:gd name="T2" fmla="*/ 0 w 1344"/>
                <a:gd name="T3" fmla="*/ 0 h 1258"/>
                <a:gd name="T4" fmla="*/ 0 w 1344"/>
                <a:gd name="T5" fmla="*/ 0 h 1258"/>
                <a:gd name="T6" fmla="*/ 0 w 1344"/>
                <a:gd name="T7" fmla="*/ 0 h 1258"/>
                <a:gd name="T8" fmla="*/ 0 w 1344"/>
                <a:gd name="T9" fmla="*/ 0 h 1258"/>
                <a:gd name="T10" fmla="*/ 0 w 1344"/>
                <a:gd name="T11" fmla="*/ 0 h 1258"/>
                <a:gd name="T12" fmla="*/ 0 w 1344"/>
                <a:gd name="T13" fmla="*/ 0 h 1258"/>
                <a:gd name="T14" fmla="*/ 0 w 1344"/>
                <a:gd name="T15" fmla="*/ 0 h 1258"/>
                <a:gd name="T16" fmla="*/ 0 w 1344"/>
                <a:gd name="T17" fmla="*/ 0 h 1258"/>
                <a:gd name="T18" fmla="*/ 0 w 1344"/>
                <a:gd name="T19" fmla="*/ 0 h 1258"/>
                <a:gd name="T20" fmla="*/ 0 w 1344"/>
                <a:gd name="T21" fmla="*/ 0 h 1258"/>
                <a:gd name="T22" fmla="*/ 0 w 1344"/>
                <a:gd name="T23" fmla="*/ 0 h 1258"/>
                <a:gd name="T24" fmla="*/ 0 w 1344"/>
                <a:gd name="T25" fmla="*/ 0 h 1258"/>
                <a:gd name="T26" fmla="*/ 0 w 1344"/>
                <a:gd name="T27" fmla="*/ 0 h 1258"/>
                <a:gd name="T28" fmla="*/ 0 w 1344"/>
                <a:gd name="T29" fmla="*/ 0 h 1258"/>
                <a:gd name="T30" fmla="*/ 0 w 1344"/>
                <a:gd name="T31" fmla="*/ 0 h 1258"/>
                <a:gd name="T32" fmla="*/ 0 w 1344"/>
                <a:gd name="T33" fmla="*/ 0 h 1258"/>
                <a:gd name="T34" fmla="*/ 0 w 1344"/>
                <a:gd name="T35" fmla="*/ 0 h 1258"/>
                <a:gd name="T36" fmla="*/ 0 w 1344"/>
                <a:gd name="T37" fmla="*/ 0 h 1258"/>
                <a:gd name="T38" fmla="*/ 0 w 1344"/>
                <a:gd name="T39" fmla="*/ 0 h 1258"/>
                <a:gd name="T40" fmla="*/ 0 w 1344"/>
                <a:gd name="T41" fmla="*/ 0 h 1258"/>
                <a:gd name="T42" fmla="*/ 0 w 1344"/>
                <a:gd name="T43" fmla="*/ 0 h 1258"/>
                <a:gd name="T44" fmla="*/ 0 w 1344"/>
                <a:gd name="T45" fmla="*/ 0 h 1258"/>
                <a:gd name="T46" fmla="*/ 0 w 1344"/>
                <a:gd name="T47" fmla="*/ 0 h 1258"/>
                <a:gd name="T48" fmla="*/ 0 w 1344"/>
                <a:gd name="T49" fmla="*/ 0 h 1258"/>
                <a:gd name="T50" fmla="*/ 0 w 1344"/>
                <a:gd name="T51" fmla="*/ 0 h 1258"/>
                <a:gd name="T52" fmla="*/ 0 w 1344"/>
                <a:gd name="T53" fmla="*/ 0 h 1258"/>
                <a:gd name="T54" fmla="*/ 0 w 1344"/>
                <a:gd name="T55" fmla="*/ 0 h 1258"/>
                <a:gd name="T56" fmla="*/ 0 w 1344"/>
                <a:gd name="T57" fmla="*/ 0 h 1258"/>
                <a:gd name="T58" fmla="*/ 0 w 1344"/>
                <a:gd name="T59" fmla="*/ 0 h 1258"/>
                <a:gd name="T60" fmla="*/ 0 w 1344"/>
                <a:gd name="T61" fmla="*/ 0 h 1258"/>
                <a:gd name="T62" fmla="*/ 0 w 1344"/>
                <a:gd name="T63" fmla="*/ 0 h 1258"/>
                <a:gd name="T64" fmla="*/ 0 w 1344"/>
                <a:gd name="T65" fmla="*/ 0 h 1258"/>
                <a:gd name="T66" fmla="*/ 0 w 1344"/>
                <a:gd name="T67" fmla="*/ 0 h 1258"/>
                <a:gd name="T68" fmla="*/ 0 w 1344"/>
                <a:gd name="T69" fmla="*/ 0 h 1258"/>
                <a:gd name="T70" fmla="*/ 0 w 1344"/>
                <a:gd name="T71" fmla="*/ 0 h 1258"/>
                <a:gd name="T72" fmla="*/ 0 w 1344"/>
                <a:gd name="T73" fmla="*/ 0 h 1258"/>
                <a:gd name="T74" fmla="*/ 0 w 1344"/>
                <a:gd name="T75" fmla="*/ 0 h 1258"/>
                <a:gd name="T76" fmla="*/ 0 w 1344"/>
                <a:gd name="T77" fmla="*/ 0 h 1258"/>
                <a:gd name="T78" fmla="*/ 0 w 1344"/>
                <a:gd name="T79" fmla="*/ 0 h 1258"/>
                <a:gd name="T80" fmla="*/ 0 w 1344"/>
                <a:gd name="T81" fmla="*/ 0 h 1258"/>
                <a:gd name="T82" fmla="*/ 0 w 1344"/>
                <a:gd name="T83" fmla="*/ 0 h 1258"/>
                <a:gd name="T84" fmla="*/ 0 w 1344"/>
                <a:gd name="T85" fmla="*/ 0 h 1258"/>
                <a:gd name="T86" fmla="*/ 0 w 1344"/>
                <a:gd name="T87" fmla="*/ 0 h 1258"/>
                <a:gd name="T88" fmla="*/ 0 w 1344"/>
                <a:gd name="T89" fmla="*/ 0 h 1258"/>
                <a:gd name="T90" fmla="*/ 0 w 1344"/>
                <a:gd name="T91" fmla="*/ 0 h 1258"/>
                <a:gd name="T92" fmla="*/ 0 w 1344"/>
                <a:gd name="T93" fmla="*/ 0 h 1258"/>
                <a:gd name="T94" fmla="*/ 0 w 1344"/>
                <a:gd name="T95" fmla="*/ 0 h 1258"/>
                <a:gd name="T96" fmla="*/ 0 w 1344"/>
                <a:gd name="T97" fmla="*/ 0 h 1258"/>
                <a:gd name="T98" fmla="*/ 0 w 1344"/>
                <a:gd name="T99" fmla="*/ 0 h 1258"/>
                <a:gd name="T100" fmla="*/ 0 w 1344"/>
                <a:gd name="T101" fmla="*/ 0 h 1258"/>
                <a:gd name="T102" fmla="*/ 0 w 1344"/>
                <a:gd name="T103" fmla="*/ 0 h 1258"/>
                <a:gd name="T104" fmla="*/ 0 w 1344"/>
                <a:gd name="T105" fmla="*/ 0 h 1258"/>
                <a:gd name="T106" fmla="*/ 0 w 1344"/>
                <a:gd name="T107" fmla="*/ 0 h 1258"/>
                <a:gd name="T108" fmla="*/ 0 w 1344"/>
                <a:gd name="T109" fmla="*/ 0 h 1258"/>
                <a:gd name="T110" fmla="*/ 0 w 1344"/>
                <a:gd name="T111" fmla="*/ 0 h 1258"/>
                <a:gd name="T112" fmla="*/ 0 w 1344"/>
                <a:gd name="T113" fmla="*/ 0 h 1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44" h="1258">
                  <a:moveTo>
                    <a:pt x="1338" y="708"/>
                  </a:moveTo>
                  <a:lnTo>
                    <a:pt x="1331" y="582"/>
                  </a:lnTo>
                  <a:lnTo>
                    <a:pt x="1333" y="448"/>
                  </a:lnTo>
                  <a:lnTo>
                    <a:pt x="1328" y="346"/>
                  </a:lnTo>
                  <a:lnTo>
                    <a:pt x="1270" y="284"/>
                  </a:lnTo>
                  <a:lnTo>
                    <a:pt x="1200" y="249"/>
                  </a:lnTo>
                  <a:lnTo>
                    <a:pt x="1040" y="191"/>
                  </a:lnTo>
                  <a:lnTo>
                    <a:pt x="805" y="134"/>
                  </a:lnTo>
                  <a:lnTo>
                    <a:pt x="760" y="130"/>
                  </a:lnTo>
                  <a:lnTo>
                    <a:pt x="729" y="134"/>
                  </a:lnTo>
                  <a:lnTo>
                    <a:pt x="722" y="121"/>
                  </a:lnTo>
                  <a:lnTo>
                    <a:pt x="708" y="109"/>
                  </a:lnTo>
                  <a:lnTo>
                    <a:pt x="693" y="112"/>
                  </a:lnTo>
                  <a:lnTo>
                    <a:pt x="673" y="113"/>
                  </a:lnTo>
                  <a:lnTo>
                    <a:pt x="665" y="90"/>
                  </a:lnTo>
                  <a:lnTo>
                    <a:pt x="647" y="76"/>
                  </a:lnTo>
                  <a:lnTo>
                    <a:pt x="628" y="73"/>
                  </a:lnTo>
                  <a:lnTo>
                    <a:pt x="605" y="73"/>
                  </a:lnTo>
                  <a:lnTo>
                    <a:pt x="608" y="53"/>
                  </a:lnTo>
                  <a:lnTo>
                    <a:pt x="580" y="0"/>
                  </a:lnTo>
                  <a:lnTo>
                    <a:pt x="32" y="14"/>
                  </a:lnTo>
                  <a:lnTo>
                    <a:pt x="35" y="71"/>
                  </a:lnTo>
                  <a:lnTo>
                    <a:pt x="24" y="121"/>
                  </a:lnTo>
                  <a:lnTo>
                    <a:pt x="16" y="157"/>
                  </a:lnTo>
                  <a:lnTo>
                    <a:pt x="7" y="202"/>
                  </a:lnTo>
                  <a:lnTo>
                    <a:pt x="0" y="275"/>
                  </a:lnTo>
                  <a:lnTo>
                    <a:pt x="8" y="318"/>
                  </a:lnTo>
                  <a:lnTo>
                    <a:pt x="24" y="358"/>
                  </a:lnTo>
                  <a:lnTo>
                    <a:pt x="44" y="393"/>
                  </a:lnTo>
                  <a:lnTo>
                    <a:pt x="69" y="405"/>
                  </a:lnTo>
                  <a:lnTo>
                    <a:pt x="109" y="416"/>
                  </a:lnTo>
                  <a:lnTo>
                    <a:pt x="161" y="434"/>
                  </a:lnTo>
                  <a:lnTo>
                    <a:pt x="185" y="461"/>
                  </a:lnTo>
                  <a:lnTo>
                    <a:pt x="214" y="486"/>
                  </a:lnTo>
                  <a:lnTo>
                    <a:pt x="257" y="506"/>
                  </a:lnTo>
                  <a:lnTo>
                    <a:pt x="310" y="523"/>
                  </a:lnTo>
                  <a:lnTo>
                    <a:pt x="393" y="533"/>
                  </a:lnTo>
                  <a:lnTo>
                    <a:pt x="464" y="533"/>
                  </a:lnTo>
                  <a:lnTo>
                    <a:pt x="518" y="527"/>
                  </a:lnTo>
                  <a:lnTo>
                    <a:pt x="568" y="523"/>
                  </a:lnTo>
                  <a:lnTo>
                    <a:pt x="605" y="542"/>
                  </a:lnTo>
                  <a:lnTo>
                    <a:pt x="676" y="538"/>
                  </a:lnTo>
                  <a:lnTo>
                    <a:pt x="962" y="579"/>
                  </a:lnTo>
                  <a:lnTo>
                    <a:pt x="1039" y="588"/>
                  </a:lnTo>
                  <a:lnTo>
                    <a:pt x="1011" y="758"/>
                  </a:lnTo>
                  <a:lnTo>
                    <a:pt x="1008" y="845"/>
                  </a:lnTo>
                  <a:lnTo>
                    <a:pt x="1025" y="957"/>
                  </a:lnTo>
                  <a:lnTo>
                    <a:pt x="1042" y="1088"/>
                  </a:lnTo>
                  <a:lnTo>
                    <a:pt x="1042" y="1223"/>
                  </a:lnTo>
                  <a:lnTo>
                    <a:pt x="1109" y="1243"/>
                  </a:lnTo>
                  <a:lnTo>
                    <a:pt x="1194" y="1252"/>
                  </a:lnTo>
                  <a:lnTo>
                    <a:pt x="1266" y="1258"/>
                  </a:lnTo>
                  <a:lnTo>
                    <a:pt x="1344" y="1249"/>
                  </a:lnTo>
                  <a:lnTo>
                    <a:pt x="1338" y="1124"/>
                  </a:lnTo>
                  <a:lnTo>
                    <a:pt x="1338" y="919"/>
                  </a:lnTo>
                  <a:lnTo>
                    <a:pt x="1338" y="740"/>
                  </a:lnTo>
                  <a:lnTo>
                    <a:pt x="1338" y="708"/>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7476" name="Freeform 104"/>
            <p:cNvSpPr>
              <a:spLocks/>
            </p:cNvSpPr>
            <p:nvPr/>
          </p:nvSpPr>
          <p:spPr bwMode="auto">
            <a:xfrm flipH="1">
              <a:off x="3597" y="2759"/>
              <a:ext cx="471" cy="410"/>
            </a:xfrm>
            <a:custGeom>
              <a:avLst/>
              <a:gdLst>
                <a:gd name="T0" fmla="*/ 0 w 1314"/>
                <a:gd name="T1" fmla="*/ 0 h 1188"/>
                <a:gd name="T2" fmla="*/ 0 w 1314"/>
                <a:gd name="T3" fmla="*/ 0 h 1188"/>
                <a:gd name="T4" fmla="*/ 0 w 1314"/>
                <a:gd name="T5" fmla="*/ 0 h 1188"/>
                <a:gd name="T6" fmla="*/ 0 w 1314"/>
                <a:gd name="T7" fmla="*/ 0 h 1188"/>
                <a:gd name="T8" fmla="*/ 0 w 1314"/>
                <a:gd name="T9" fmla="*/ 0 h 1188"/>
                <a:gd name="T10" fmla="*/ 0 w 1314"/>
                <a:gd name="T11" fmla="*/ 0 h 1188"/>
                <a:gd name="T12" fmla="*/ 0 w 1314"/>
                <a:gd name="T13" fmla="*/ 0 h 1188"/>
                <a:gd name="T14" fmla="*/ 0 w 1314"/>
                <a:gd name="T15" fmla="*/ 0 h 1188"/>
                <a:gd name="T16" fmla="*/ 0 w 1314"/>
                <a:gd name="T17" fmla="*/ 0 h 1188"/>
                <a:gd name="T18" fmla="*/ 0 w 1314"/>
                <a:gd name="T19" fmla="*/ 0 h 1188"/>
                <a:gd name="T20" fmla="*/ 0 w 1314"/>
                <a:gd name="T21" fmla="*/ 0 h 1188"/>
                <a:gd name="T22" fmla="*/ 0 w 1314"/>
                <a:gd name="T23" fmla="*/ 0 h 1188"/>
                <a:gd name="T24" fmla="*/ 0 w 1314"/>
                <a:gd name="T25" fmla="*/ 0 h 1188"/>
                <a:gd name="T26" fmla="*/ 0 w 1314"/>
                <a:gd name="T27" fmla="*/ 0 h 1188"/>
                <a:gd name="T28" fmla="*/ 0 w 1314"/>
                <a:gd name="T29" fmla="*/ 0 h 1188"/>
                <a:gd name="T30" fmla="*/ 0 w 1314"/>
                <a:gd name="T31" fmla="*/ 0 h 1188"/>
                <a:gd name="T32" fmla="*/ 0 w 1314"/>
                <a:gd name="T33" fmla="*/ 0 h 1188"/>
                <a:gd name="T34" fmla="*/ 0 w 1314"/>
                <a:gd name="T35" fmla="*/ 0 h 1188"/>
                <a:gd name="T36" fmla="*/ 0 w 1314"/>
                <a:gd name="T37" fmla="*/ 0 h 1188"/>
                <a:gd name="T38" fmla="*/ 0 w 1314"/>
                <a:gd name="T39" fmla="*/ 0 h 1188"/>
                <a:gd name="T40" fmla="*/ 0 w 1314"/>
                <a:gd name="T41" fmla="*/ 0 h 1188"/>
                <a:gd name="T42" fmla="*/ 0 w 1314"/>
                <a:gd name="T43" fmla="*/ 0 h 1188"/>
                <a:gd name="T44" fmla="*/ 0 w 1314"/>
                <a:gd name="T45" fmla="*/ 0 h 1188"/>
                <a:gd name="T46" fmla="*/ 0 w 1314"/>
                <a:gd name="T47" fmla="*/ 0 h 1188"/>
                <a:gd name="T48" fmla="*/ 0 w 1314"/>
                <a:gd name="T49" fmla="*/ 0 h 1188"/>
                <a:gd name="T50" fmla="*/ 0 w 1314"/>
                <a:gd name="T51" fmla="*/ 0 h 1188"/>
                <a:gd name="T52" fmla="*/ 0 w 1314"/>
                <a:gd name="T53" fmla="*/ 0 h 1188"/>
                <a:gd name="T54" fmla="*/ 0 w 1314"/>
                <a:gd name="T55" fmla="*/ 0 h 1188"/>
                <a:gd name="T56" fmla="*/ 0 w 1314"/>
                <a:gd name="T57" fmla="*/ 0 h 1188"/>
                <a:gd name="T58" fmla="*/ 0 w 1314"/>
                <a:gd name="T59" fmla="*/ 0 h 1188"/>
                <a:gd name="T60" fmla="*/ 0 w 1314"/>
                <a:gd name="T61" fmla="*/ 0 h 1188"/>
                <a:gd name="T62" fmla="*/ 0 w 1314"/>
                <a:gd name="T63" fmla="*/ 0 h 1188"/>
                <a:gd name="T64" fmla="*/ 0 w 1314"/>
                <a:gd name="T65" fmla="*/ 0 h 1188"/>
                <a:gd name="T66" fmla="*/ 0 w 1314"/>
                <a:gd name="T67" fmla="*/ 0 h 1188"/>
                <a:gd name="T68" fmla="*/ 0 w 1314"/>
                <a:gd name="T69" fmla="*/ 0 h 1188"/>
                <a:gd name="T70" fmla="*/ 0 w 1314"/>
                <a:gd name="T71" fmla="*/ 0 h 1188"/>
                <a:gd name="T72" fmla="*/ 0 w 1314"/>
                <a:gd name="T73" fmla="*/ 0 h 1188"/>
                <a:gd name="T74" fmla="*/ 0 w 1314"/>
                <a:gd name="T75" fmla="*/ 0 h 1188"/>
                <a:gd name="T76" fmla="*/ 0 w 1314"/>
                <a:gd name="T77" fmla="*/ 0 h 11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314" h="1188">
                  <a:moveTo>
                    <a:pt x="44" y="20"/>
                  </a:moveTo>
                  <a:lnTo>
                    <a:pt x="41" y="59"/>
                  </a:lnTo>
                  <a:lnTo>
                    <a:pt x="26" y="44"/>
                  </a:lnTo>
                  <a:lnTo>
                    <a:pt x="8" y="129"/>
                  </a:lnTo>
                  <a:lnTo>
                    <a:pt x="0" y="228"/>
                  </a:lnTo>
                  <a:lnTo>
                    <a:pt x="35" y="329"/>
                  </a:lnTo>
                  <a:lnTo>
                    <a:pt x="116" y="353"/>
                  </a:lnTo>
                  <a:lnTo>
                    <a:pt x="107" y="329"/>
                  </a:lnTo>
                  <a:lnTo>
                    <a:pt x="151" y="364"/>
                  </a:lnTo>
                  <a:lnTo>
                    <a:pt x="189" y="403"/>
                  </a:lnTo>
                  <a:lnTo>
                    <a:pt x="273" y="443"/>
                  </a:lnTo>
                  <a:lnTo>
                    <a:pt x="376" y="452"/>
                  </a:lnTo>
                  <a:lnTo>
                    <a:pt x="501" y="458"/>
                  </a:lnTo>
                  <a:lnTo>
                    <a:pt x="553" y="452"/>
                  </a:lnTo>
                  <a:lnTo>
                    <a:pt x="507" y="432"/>
                  </a:lnTo>
                  <a:lnTo>
                    <a:pt x="487" y="380"/>
                  </a:lnTo>
                  <a:lnTo>
                    <a:pt x="524" y="423"/>
                  </a:lnTo>
                  <a:lnTo>
                    <a:pt x="571" y="449"/>
                  </a:lnTo>
                  <a:lnTo>
                    <a:pt x="614" y="473"/>
                  </a:lnTo>
                  <a:lnTo>
                    <a:pt x="658" y="467"/>
                  </a:lnTo>
                  <a:lnTo>
                    <a:pt x="629" y="446"/>
                  </a:lnTo>
                  <a:lnTo>
                    <a:pt x="600" y="421"/>
                  </a:lnTo>
                  <a:lnTo>
                    <a:pt x="647" y="438"/>
                  </a:lnTo>
                  <a:lnTo>
                    <a:pt x="692" y="473"/>
                  </a:lnTo>
                  <a:lnTo>
                    <a:pt x="844" y="490"/>
                  </a:lnTo>
                  <a:lnTo>
                    <a:pt x="994" y="514"/>
                  </a:lnTo>
                  <a:lnTo>
                    <a:pt x="1039" y="525"/>
                  </a:lnTo>
                  <a:lnTo>
                    <a:pt x="1001" y="747"/>
                  </a:lnTo>
                  <a:lnTo>
                    <a:pt x="1030" y="954"/>
                  </a:lnTo>
                  <a:lnTo>
                    <a:pt x="1033" y="1156"/>
                  </a:lnTo>
                  <a:lnTo>
                    <a:pt x="1129" y="1176"/>
                  </a:lnTo>
                  <a:lnTo>
                    <a:pt x="1213" y="1188"/>
                  </a:lnTo>
                  <a:lnTo>
                    <a:pt x="1314" y="1185"/>
                  </a:lnTo>
                  <a:lnTo>
                    <a:pt x="1309" y="896"/>
                  </a:lnTo>
                  <a:lnTo>
                    <a:pt x="1309" y="654"/>
                  </a:lnTo>
                  <a:lnTo>
                    <a:pt x="1294" y="520"/>
                  </a:lnTo>
                  <a:lnTo>
                    <a:pt x="1307" y="435"/>
                  </a:lnTo>
                  <a:lnTo>
                    <a:pt x="1298" y="342"/>
                  </a:lnTo>
                  <a:lnTo>
                    <a:pt x="1281" y="281"/>
                  </a:lnTo>
                  <a:lnTo>
                    <a:pt x="1208" y="234"/>
                  </a:lnTo>
                  <a:lnTo>
                    <a:pt x="1118" y="193"/>
                  </a:lnTo>
                  <a:lnTo>
                    <a:pt x="943" y="135"/>
                  </a:lnTo>
                  <a:lnTo>
                    <a:pt x="800" y="94"/>
                  </a:lnTo>
                  <a:lnTo>
                    <a:pt x="722" y="88"/>
                  </a:lnTo>
                  <a:lnTo>
                    <a:pt x="689" y="135"/>
                  </a:lnTo>
                  <a:lnTo>
                    <a:pt x="591" y="184"/>
                  </a:lnTo>
                  <a:lnTo>
                    <a:pt x="643" y="141"/>
                  </a:lnTo>
                  <a:lnTo>
                    <a:pt x="684" y="118"/>
                  </a:lnTo>
                  <a:lnTo>
                    <a:pt x="698" y="85"/>
                  </a:lnTo>
                  <a:lnTo>
                    <a:pt x="692" y="70"/>
                  </a:lnTo>
                  <a:lnTo>
                    <a:pt x="664" y="70"/>
                  </a:lnTo>
                  <a:lnTo>
                    <a:pt x="647" y="88"/>
                  </a:lnTo>
                  <a:lnTo>
                    <a:pt x="629" y="105"/>
                  </a:lnTo>
                  <a:lnTo>
                    <a:pt x="585" y="123"/>
                  </a:lnTo>
                  <a:lnTo>
                    <a:pt x="626" y="88"/>
                  </a:lnTo>
                  <a:lnTo>
                    <a:pt x="643" y="61"/>
                  </a:lnTo>
                  <a:lnTo>
                    <a:pt x="631" y="44"/>
                  </a:lnTo>
                  <a:lnTo>
                    <a:pt x="597" y="33"/>
                  </a:lnTo>
                  <a:lnTo>
                    <a:pt x="551" y="74"/>
                  </a:lnTo>
                  <a:lnTo>
                    <a:pt x="507" y="100"/>
                  </a:lnTo>
                  <a:lnTo>
                    <a:pt x="559" y="41"/>
                  </a:lnTo>
                  <a:lnTo>
                    <a:pt x="576" y="18"/>
                  </a:lnTo>
                  <a:lnTo>
                    <a:pt x="576" y="0"/>
                  </a:lnTo>
                  <a:lnTo>
                    <a:pt x="533" y="6"/>
                  </a:lnTo>
                  <a:lnTo>
                    <a:pt x="493" y="36"/>
                  </a:lnTo>
                  <a:lnTo>
                    <a:pt x="466" y="56"/>
                  </a:lnTo>
                  <a:lnTo>
                    <a:pt x="341" y="67"/>
                  </a:lnTo>
                  <a:lnTo>
                    <a:pt x="344" y="36"/>
                  </a:lnTo>
                  <a:lnTo>
                    <a:pt x="308" y="23"/>
                  </a:lnTo>
                  <a:lnTo>
                    <a:pt x="308" y="64"/>
                  </a:lnTo>
                  <a:lnTo>
                    <a:pt x="270" y="74"/>
                  </a:lnTo>
                  <a:lnTo>
                    <a:pt x="189" y="85"/>
                  </a:lnTo>
                  <a:lnTo>
                    <a:pt x="195" y="41"/>
                  </a:lnTo>
                  <a:lnTo>
                    <a:pt x="165" y="41"/>
                  </a:lnTo>
                  <a:lnTo>
                    <a:pt x="162" y="85"/>
                  </a:lnTo>
                  <a:lnTo>
                    <a:pt x="116" y="82"/>
                  </a:lnTo>
                  <a:lnTo>
                    <a:pt x="66" y="70"/>
                  </a:lnTo>
                  <a:lnTo>
                    <a:pt x="64" y="36"/>
                  </a:lnTo>
                  <a:lnTo>
                    <a:pt x="44"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7" name="Freeform 105"/>
            <p:cNvSpPr>
              <a:spLocks/>
            </p:cNvSpPr>
            <p:nvPr/>
          </p:nvSpPr>
          <p:spPr bwMode="auto">
            <a:xfrm flipH="1">
              <a:off x="3938" y="2827"/>
              <a:ext cx="65" cy="10"/>
            </a:xfrm>
            <a:custGeom>
              <a:avLst/>
              <a:gdLst>
                <a:gd name="T0" fmla="*/ 0 w 179"/>
                <a:gd name="T1" fmla="*/ 0 h 30"/>
                <a:gd name="T2" fmla="*/ 0 w 179"/>
                <a:gd name="T3" fmla="*/ 0 h 30"/>
                <a:gd name="T4" fmla="*/ 0 w 179"/>
                <a:gd name="T5" fmla="*/ 0 h 30"/>
                <a:gd name="T6" fmla="*/ 0 w 179"/>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 h="30">
                  <a:moveTo>
                    <a:pt x="0" y="0"/>
                  </a:moveTo>
                  <a:lnTo>
                    <a:pt x="84" y="30"/>
                  </a:lnTo>
                  <a:lnTo>
                    <a:pt x="179" y="2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8" name="Freeform 106"/>
            <p:cNvSpPr>
              <a:spLocks/>
            </p:cNvSpPr>
            <p:nvPr/>
          </p:nvSpPr>
          <p:spPr bwMode="auto">
            <a:xfrm flipH="1">
              <a:off x="4028" y="2808"/>
              <a:ext cx="37" cy="14"/>
            </a:xfrm>
            <a:custGeom>
              <a:avLst/>
              <a:gdLst>
                <a:gd name="T0" fmla="*/ 0 w 109"/>
                <a:gd name="T1" fmla="*/ 0 h 36"/>
                <a:gd name="T2" fmla="*/ 0 w 109"/>
                <a:gd name="T3" fmla="*/ 0 h 36"/>
                <a:gd name="T4" fmla="*/ 0 w 109"/>
                <a:gd name="T5" fmla="*/ 0 h 36"/>
                <a:gd name="T6" fmla="*/ 0 w 109"/>
                <a:gd name="T7" fmla="*/ 0 h 36"/>
                <a:gd name="T8" fmla="*/ 0 w 10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36">
                  <a:moveTo>
                    <a:pt x="0" y="0"/>
                  </a:moveTo>
                  <a:lnTo>
                    <a:pt x="29" y="23"/>
                  </a:lnTo>
                  <a:lnTo>
                    <a:pt x="109" y="34"/>
                  </a:lnTo>
                  <a:lnTo>
                    <a:pt x="27" y="3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9" name="Freeform 107"/>
            <p:cNvSpPr>
              <a:spLocks/>
            </p:cNvSpPr>
            <p:nvPr/>
          </p:nvSpPr>
          <p:spPr bwMode="auto">
            <a:xfrm flipH="1">
              <a:off x="3843" y="2798"/>
              <a:ext cx="60" cy="31"/>
            </a:xfrm>
            <a:custGeom>
              <a:avLst/>
              <a:gdLst>
                <a:gd name="T0" fmla="*/ 0 w 167"/>
                <a:gd name="T1" fmla="*/ 0 h 91"/>
                <a:gd name="T2" fmla="*/ 0 w 167"/>
                <a:gd name="T3" fmla="*/ 0 h 91"/>
                <a:gd name="T4" fmla="*/ 0 w 167"/>
                <a:gd name="T5" fmla="*/ 0 h 91"/>
                <a:gd name="T6" fmla="*/ 0 w 167"/>
                <a:gd name="T7" fmla="*/ 0 h 91"/>
                <a:gd name="T8" fmla="*/ 0 w 167"/>
                <a:gd name="T9" fmla="*/ 0 h 91"/>
                <a:gd name="T10" fmla="*/ 0 w 167"/>
                <a:gd name="T11" fmla="*/ 0 h 91"/>
                <a:gd name="T12" fmla="*/ 0 w 167"/>
                <a:gd name="T13" fmla="*/ 0 h 91"/>
                <a:gd name="T14" fmla="*/ 0 w 167"/>
                <a:gd name="T15" fmla="*/ 0 h 91"/>
                <a:gd name="T16" fmla="*/ 0 w 167"/>
                <a:gd name="T17" fmla="*/ 0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7" h="91">
                  <a:moveTo>
                    <a:pt x="0" y="0"/>
                  </a:moveTo>
                  <a:lnTo>
                    <a:pt x="75" y="8"/>
                  </a:lnTo>
                  <a:lnTo>
                    <a:pt x="90" y="20"/>
                  </a:lnTo>
                  <a:lnTo>
                    <a:pt x="90" y="48"/>
                  </a:lnTo>
                  <a:lnTo>
                    <a:pt x="95" y="79"/>
                  </a:lnTo>
                  <a:lnTo>
                    <a:pt x="167" y="91"/>
                  </a:lnTo>
                  <a:lnTo>
                    <a:pt x="81" y="88"/>
                  </a:lnTo>
                  <a:lnTo>
                    <a:pt x="66" y="3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0" name="Freeform 108"/>
            <p:cNvSpPr>
              <a:spLocks/>
            </p:cNvSpPr>
            <p:nvPr/>
          </p:nvSpPr>
          <p:spPr bwMode="auto">
            <a:xfrm flipH="1">
              <a:off x="3648" y="2871"/>
              <a:ext cx="195" cy="48"/>
            </a:xfrm>
            <a:custGeom>
              <a:avLst/>
              <a:gdLst>
                <a:gd name="T0" fmla="*/ 0 w 544"/>
                <a:gd name="T1" fmla="*/ 0 h 136"/>
                <a:gd name="T2" fmla="*/ 0 w 544"/>
                <a:gd name="T3" fmla="*/ 0 h 136"/>
                <a:gd name="T4" fmla="*/ 0 w 544"/>
                <a:gd name="T5" fmla="*/ 0 h 136"/>
                <a:gd name="T6" fmla="*/ 0 w 544"/>
                <a:gd name="T7" fmla="*/ 0 h 136"/>
                <a:gd name="T8" fmla="*/ 0 w 544"/>
                <a:gd name="T9" fmla="*/ 0 h 136"/>
                <a:gd name="T10" fmla="*/ 0 w 544"/>
                <a:gd name="T11" fmla="*/ 0 h 136"/>
                <a:gd name="T12" fmla="*/ 0 w 544"/>
                <a:gd name="T13" fmla="*/ 0 h 136"/>
                <a:gd name="T14" fmla="*/ 0 w 544"/>
                <a:gd name="T15" fmla="*/ 0 h 136"/>
                <a:gd name="T16" fmla="*/ 0 w 544"/>
                <a:gd name="T17" fmla="*/ 0 h 136"/>
                <a:gd name="T18" fmla="*/ 0 w 544"/>
                <a:gd name="T19" fmla="*/ 0 h 136"/>
                <a:gd name="T20" fmla="*/ 0 w 544"/>
                <a:gd name="T21" fmla="*/ 0 h 136"/>
                <a:gd name="T22" fmla="*/ 0 w 544"/>
                <a:gd name="T23" fmla="*/ 0 h 136"/>
                <a:gd name="T24" fmla="*/ 0 w 544"/>
                <a:gd name="T25" fmla="*/ 0 h 136"/>
                <a:gd name="T26" fmla="*/ 0 w 544"/>
                <a:gd name="T27" fmla="*/ 0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4" h="136">
                  <a:moveTo>
                    <a:pt x="0" y="0"/>
                  </a:moveTo>
                  <a:lnTo>
                    <a:pt x="138" y="7"/>
                  </a:lnTo>
                  <a:lnTo>
                    <a:pt x="280" y="40"/>
                  </a:lnTo>
                  <a:lnTo>
                    <a:pt x="385" y="46"/>
                  </a:lnTo>
                  <a:lnTo>
                    <a:pt x="470" y="64"/>
                  </a:lnTo>
                  <a:lnTo>
                    <a:pt x="503" y="110"/>
                  </a:lnTo>
                  <a:lnTo>
                    <a:pt x="544" y="136"/>
                  </a:lnTo>
                  <a:lnTo>
                    <a:pt x="503" y="127"/>
                  </a:lnTo>
                  <a:lnTo>
                    <a:pt x="465" y="76"/>
                  </a:lnTo>
                  <a:lnTo>
                    <a:pt x="350" y="53"/>
                  </a:lnTo>
                  <a:lnTo>
                    <a:pt x="280" y="53"/>
                  </a:lnTo>
                  <a:lnTo>
                    <a:pt x="225" y="40"/>
                  </a:lnTo>
                  <a:lnTo>
                    <a:pt x="131" y="16"/>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1" name="Freeform 109"/>
            <p:cNvSpPr>
              <a:spLocks/>
            </p:cNvSpPr>
            <p:nvPr/>
          </p:nvSpPr>
          <p:spPr bwMode="auto">
            <a:xfrm flipH="1">
              <a:off x="3868" y="2235"/>
              <a:ext cx="170" cy="179"/>
            </a:xfrm>
            <a:custGeom>
              <a:avLst/>
              <a:gdLst>
                <a:gd name="T0" fmla="*/ 0 w 472"/>
                <a:gd name="T1" fmla="*/ 0 h 520"/>
                <a:gd name="T2" fmla="*/ 0 w 472"/>
                <a:gd name="T3" fmla="*/ 0 h 520"/>
                <a:gd name="T4" fmla="*/ 0 w 472"/>
                <a:gd name="T5" fmla="*/ 0 h 520"/>
                <a:gd name="T6" fmla="*/ 0 w 472"/>
                <a:gd name="T7" fmla="*/ 0 h 520"/>
                <a:gd name="T8" fmla="*/ 0 w 472"/>
                <a:gd name="T9" fmla="*/ 0 h 520"/>
                <a:gd name="T10" fmla="*/ 0 w 472"/>
                <a:gd name="T11" fmla="*/ 0 h 520"/>
                <a:gd name="T12" fmla="*/ 0 w 472"/>
                <a:gd name="T13" fmla="*/ 0 h 520"/>
                <a:gd name="T14" fmla="*/ 0 w 472"/>
                <a:gd name="T15" fmla="*/ 0 h 520"/>
                <a:gd name="T16" fmla="*/ 0 w 472"/>
                <a:gd name="T17" fmla="*/ 0 h 520"/>
                <a:gd name="T18" fmla="*/ 0 w 472"/>
                <a:gd name="T19" fmla="*/ 0 h 520"/>
                <a:gd name="T20" fmla="*/ 0 w 472"/>
                <a:gd name="T21" fmla="*/ 0 h 520"/>
                <a:gd name="T22" fmla="*/ 0 w 472"/>
                <a:gd name="T23" fmla="*/ 0 h 520"/>
                <a:gd name="T24" fmla="*/ 0 w 472"/>
                <a:gd name="T25" fmla="*/ 0 h 520"/>
                <a:gd name="T26" fmla="*/ 0 w 472"/>
                <a:gd name="T27" fmla="*/ 0 h 520"/>
                <a:gd name="T28" fmla="*/ 0 w 472"/>
                <a:gd name="T29" fmla="*/ 0 h 520"/>
                <a:gd name="T30" fmla="*/ 0 w 472"/>
                <a:gd name="T31" fmla="*/ 0 h 520"/>
                <a:gd name="T32" fmla="*/ 0 w 472"/>
                <a:gd name="T33" fmla="*/ 0 h 520"/>
                <a:gd name="T34" fmla="*/ 0 w 472"/>
                <a:gd name="T35" fmla="*/ 0 h 520"/>
                <a:gd name="T36" fmla="*/ 0 w 472"/>
                <a:gd name="T37" fmla="*/ 0 h 520"/>
                <a:gd name="T38" fmla="*/ 0 w 472"/>
                <a:gd name="T39" fmla="*/ 0 h 520"/>
                <a:gd name="T40" fmla="*/ 0 w 472"/>
                <a:gd name="T41" fmla="*/ 0 h 520"/>
                <a:gd name="T42" fmla="*/ 0 w 472"/>
                <a:gd name="T43" fmla="*/ 0 h 520"/>
                <a:gd name="T44" fmla="*/ 0 w 472"/>
                <a:gd name="T45" fmla="*/ 0 h 520"/>
                <a:gd name="T46" fmla="*/ 0 w 472"/>
                <a:gd name="T47" fmla="*/ 0 h 520"/>
                <a:gd name="T48" fmla="*/ 0 w 472"/>
                <a:gd name="T49" fmla="*/ 0 h 520"/>
                <a:gd name="T50" fmla="*/ 0 w 472"/>
                <a:gd name="T51" fmla="*/ 0 h 520"/>
                <a:gd name="T52" fmla="*/ 0 w 472"/>
                <a:gd name="T53" fmla="*/ 0 h 520"/>
                <a:gd name="T54" fmla="*/ 0 w 472"/>
                <a:gd name="T55" fmla="*/ 0 h 520"/>
                <a:gd name="T56" fmla="*/ 0 w 472"/>
                <a:gd name="T57" fmla="*/ 0 h 520"/>
                <a:gd name="T58" fmla="*/ 0 w 472"/>
                <a:gd name="T59" fmla="*/ 0 h 520"/>
                <a:gd name="T60" fmla="*/ 0 w 472"/>
                <a:gd name="T61" fmla="*/ 0 h 520"/>
                <a:gd name="T62" fmla="*/ 0 w 472"/>
                <a:gd name="T63" fmla="*/ 0 h 520"/>
                <a:gd name="T64" fmla="*/ 0 w 472"/>
                <a:gd name="T65" fmla="*/ 0 h 520"/>
                <a:gd name="T66" fmla="*/ 0 w 472"/>
                <a:gd name="T67" fmla="*/ 0 h 520"/>
                <a:gd name="T68" fmla="*/ 0 w 472"/>
                <a:gd name="T69" fmla="*/ 0 h 520"/>
                <a:gd name="T70" fmla="*/ 0 w 472"/>
                <a:gd name="T71" fmla="*/ 0 h 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2" h="520">
                  <a:moveTo>
                    <a:pt x="318" y="17"/>
                  </a:moveTo>
                  <a:lnTo>
                    <a:pt x="359" y="47"/>
                  </a:lnTo>
                  <a:lnTo>
                    <a:pt x="381" y="84"/>
                  </a:lnTo>
                  <a:lnTo>
                    <a:pt x="402" y="124"/>
                  </a:lnTo>
                  <a:lnTo>
                    <a:pt x="414" y="144"/>
                  </a:lnTo>
                  <a:lnTo>
                    <a:pt x="414" y="167"/>
                  </a:lnTo>
                  <a:lnTo>
                    <a:pt x="404" y="193"/>
                  </a:lnTo>
                  <a:lnTo>
                    <a:pt x="424" y="214"/>
                  </a:lnTo>
                  <a:lnTo>
                    <a:pt x="456" y="270"/>
                  </a:lnTo>
                  <a:lnTo>
                    <a:pt x="472" y="300"/>
                  </a:lnTo>
                  <a:lnTo>
                    <a:pt x="472" y="310"/>
                  </a:lnTo>
                  <a:lnTo>
                    <a:pt x="469" y="320"/>
                  </a:lnTo>
                  <a:lnTo>
                    <a:pt x="455" y="323"/>
                  </a:lnTo>
                  <a:lnTo>
                    <a:pt x="434" y="324"/>
                  </a:lnTo>
                  <a:lnTo>
                    <a:pt x="423" y="328"/>
                  </a:lnTo>
                  <a:lnTo>
                    <a:pt x="424" y="351"/>
                  </a:lnTo>
                  <a:lnTo>
                    <a:pt x="430" y="377"/>
                  </a:lnTo>
                  <a:lnTo>
                    <a:pt x="418" y="392"/>
                  </a:lnTo>
                  <a:lnTo>
                    <a:pt x="422" y="411"/>
                  </a:lnTo>
                  <a:lnTo>
                    <a:pt x="412" y="424"/>
                  </a:lnTo>
                  <a:lnTo>
                    <a:pt x="403" y="458"/>
                  </a:lnTo>
                  <a:lnTo>
                    <a:pt x="388" y="469"/>
                  </a:lnTo>
                  <a:lnTo>
                    <a:pt x="366" y="469"/>
                  </a:lnTo>
                  <a:lnTo>
                    <a:pt x="335" y="463"/>
                  </a:lnTo>
                  <a:lnTo>
                    <a:pt x="302" y="458"/>
                  </a:lnTo>
                  <a:lnTo>
                    <a:pt x="305" y="520"/>
                  </a:lnTo>
                  <a:lnTo>
                    <a:pt x="54" y="438"/>
                  </a:lnTo>
                  <a:lnTo>
                    <a:pt x="74" y="390"/>
                  </a:lnTo>
                  <a:lnTo>
                    <a:pt x="69" y="353"/>
                  </a:lnTo>
                  <a:lnTo>
                    <a:pt x="0" y="283"/>
                  </a:lnTo>
                  <a:lnTo>
                    <a:pt x="0" y="99"/>
                  </a:lnTo>
                  <a:lnTo>
                    <a:pt x="46" y="49"/>
                  </a:lnTo>
                  <a:lnTo>
                    <a:pt x="105" y="22"/>
                  </a:lnTo>
                  <a:lnTo>
                    <a:pt x="166" y="0"/>
                  </a:lnTo>
                  <a:lnTo>
                    <a:pt x="246" y="11"/>
                  </a:lnTo>
                  <a:lnTo>
                    <a:pt x="318" y="17"/>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7482" name="Freeform 110"/>
            <p:cNvSpPr>
              <a:spLocks/>
            </p:cNvSpPr>
            <p:nvPr/>
          </p:nvSpPr>
          <p:spPr bwMode="auto">
            <a:xfrm flipH="1">
              <a:off x="3878" y="2342"/>
              <a:ext cx="10" cy="2"/>
            </a:xfrm>
            <a:custGeom>
              <a:avLst/>
              <a:gdLst>
                <a:gd name="T0" fmla="*/ 0 w 26"/>
                <a:gd name="T1" fmla="*/ 0 h 5"/>
                <a:gd name="T2" fmla="*/ 0 w 26"/>
                <a:gd name="T3" fmla="*/ 0 h 5"/>
                <a:gd name="T4" fmla="*/ 0 w 26"/>
                <a:gd name="T5" fmla="*/ 0 h 5"/>
                <a:gd name="T6" fmla="*/ 0 w 26"/>
                <a:gd name="T7" fmla="*/ 0 h 5"/>
                <a:gd name="T8" fmla="*/ 0 w 26"/>
                <a:gd name="T9" fmla="*/ 0 h 5"/>
                <a:gd name="T10" fmla="*/ 0 w 26"/>
                <a:gd name="T11" fmla="*/ 0 h 5"/>
                <a:gd name="T12" fmla="*/ 0 w 26"/>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5">
                  <a:moveTo>
                    <a:pt x="26" y="2"/>
                  </a:moveTo>
                  <a:lnTo>
                    <a:pt x="20" y="5"/>
                  </a:lnTo>
                  <a:lnTo>
                    <a:pt x="7" y="4"/>
                  </a:lnTo>
                  <a:lnTo>
                    <a:pt x="2" y="5"/>
                  </a:lnTo>
                  <a:lnTo>
                    <a:pt x="0" y="1"/>
                  </a:lnTo>
                  <a:lnTo>
                    <a:pt x="8" y="0"/>
                  </a:lnTo>
                  <a:lnTo>
                    <a:pt x="2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3" name="Freeform 111"/>
            <p:cNvSpPr>
              <a:spLocks/>
            </p:cNvSpPr>
            <p:nvPr/>
          </p:nvSpPr>
          <p:spPr bwMode="auto">
            <a:xfrm flipH="1">
              <a:off x="3888" y="2334"/>
              <a:ext cx="2" cy="8"/>
            </a:xfrm>
            <a:custGeom>
              <a:avLst/>
              <a:gdLst>
                <a:gd name="T0" fmla="*/ 0 w 10"/>
                <a:gd name="T1" fmla="*/ 0 h 19"/>
                <a:gd name="T2" fmla="*/ 0 w 10"/>
                <a:gd name="T3" fmla="*/ 0 h 19"/>
                <a:gd name="T4" fmla="*/ 0 w 10"/>
                <a:gd name="T5" fmla="*/ 0 h 19"/>
                <a:gd name="T6" fmla="*/ 0 w 10"/>
                <a:gd name="T7" fmla="*/ 0 h 19"/>
                <a:gd name="T8" fmla="*/ 0 w 10"/>
                <a:gd name="T9" fmla="*/ 0 h 19"/>
                <a:gd name="T10" fmla="*/ 0 w 10"/>
                <a:gd name="T11" fmla="*/ 0 h 19"/>
                <a:gd name="T12" fmla="*/ 0 w 10"/>
                <a:gd name="T13" fmla="*/ 0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9">
                  <a:moveTo>
                    <a:pt x="10" y="0"/>
                  </a:moveTo>
                  <a:lnTo>
                    <a:pt x="3" y="5"/>
                  </a:lnTo>
                  <a:lnTo>
                    <a:pt x="3" y="10"/>
                  </a:lnTo>
                  <a:lnTo>
                    <a:pt x="2" y="19"/>
                  </a:lnTo>
                  <a:lnTo>
                    <a:pt x="0" y="7"/>
                  </a:lnTo>
                  <a:lnTo>
                    <a:pt x="0" y="1"/>
                  </a:lnTo>
                  <a:lnTo>
                    <a:pt x="1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4" name="Freeform 112"/>
            <p:cNvSpPr>
              <a:spLocks/>
            </p:cNvSpPr>
            <p:nvPr/>
          </p:nvSpPr>
          <p:spPr bwMode="auto">
            <a:xfrm flipH="1">
              <a:off x="3893" y="2312"/>
              <a:ext cx="5" cy="15"/>
            </a:xfrm>
            <a:custGeom>
              <a:avLst/>
              <a:gdLst>
                <a:gd name="T0" fmla="*/ 0 w 11"/>
                <a:gd name="T1" fmla="*/ 0 h 38"/>
                <a:gd name="T2" fmla="*/ 0 w 11"/>
                <a:gd name="T3" fmla="*/ 0 h 38"/>
                <a:gd name="T4" fmla="*/ 0 w 11"/>
                <a:gd name="T5" fmla="*/ 0 h 38"/>
                <a:gd name="T6" fmla="*/ 0 w 11"/>
                <a:gd name="T7" fmla="*/ 0 h 38"/>
                <a:gd name="T8" fmla="*/ 0 w 1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38">
                  <a:moveTo>
                    <a:pt x="0" y="0"/>
                  </a:moveTo>
                  <a:lnTo>
                    <a:pt x="8" y="22"/>
                  </a:lnTo>
                  <a:lnTo>
                    <a:pt x="11" y="38"/>
                  </a:lnTo>
                  <a:lnTo>
                    <a:pt x="5" y="28"/>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5" name="Freeform 113"/>
            <p:cNvSpPr>
              <a:spLocks/>
            </p:cNvSpPr>
            <p:nvPr/>
          </p:nvSpPr>
          <p:spPr bwMode="auto">
            <a:xfrm flipH="1">
              <a:off x="3898" y="2300"/>
              <a:ext cx="17" cy="10"/>
            </a:xfrm>
            <a:custGeom>
              <a:avLst/>
              <a:gdLst>
                <a:gd name="T0" fmla="*/ 0 w 50"/>
                <a:gd name="T1" fmla="*/ 0 h 32"/>
                <a:gd name="T2" fmla="*/ 0 w 50"/>
                <a:gd name="T3" fmla="*/ 0 h 32"/>
                <a:gd name="T4" fmla="*/ 0 w 50"/>
                <a:gd name="T5" fmla="*/ 0 h 32"/>
                <a:gd name="T6" fmla="*/ 0 w 50"/>
                <a:gd name="T7" fmla="*/ 0 h 32"/>
                <a:gd name="T8" fmla="*/ 0 w 50"/>
                <a:gd name="T9" fmla="*/ 0 h 32"/>
                <a:gd name="T10" fmla="*/ 0 w 50"/>
                <a:gd name="T11" fmla="*/ 0 h 32"/>
                <a:gd name="T12" fmla="*/ 0 w 50"/>
                <a:gd name="T13" fmla="*/ 0 h 32"/>
                <a:gd name="T14" fmla="*/ 0 w 50"/>
                <a:gd name="T15" fmla="*/ 0 h 32"/>
                <a:gd name="T16" fmla="*/ 0 w 50"/>
                <a:gd name="T17" fmla="*/ 0 h 32"/>
                <a:gd name="T18" fmla="*/ 0 w 50"/>
                <a:gd name="T19" fmla="*/ 0 h 32"/>
                <a:gd name="T20" fmla="*/ 0 w 50"/>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 h="32">
                  <a:moveTo>
                    <a:pt x="50" y="0"/>
                  </a:moveTo>
                  <a:lnTo>
                    <a:pt x="39" y="18"/>
                  </a:lnTo>
                  <a:lnTo>
                    <a:pt x="41" y="23"/>
                  </a:lnTo>
                  <a:lnTo>
                    <a:pt x="41" y="26"/>
                  </a:lnTo>
                  <a:lnTo>
                    <a:pt x="44" y="32"/>
                  </a:lnTo>
                  <a:lnTo>
                    <a:pt x="37" y="22"/>
                  </a:lnTo>
                  <a:lnTo>
                    <a:pt x="28" y="22"/>
                  </a:lnTo>
                  <a:lnTo>
                    <a:pt x="17" y="18"/>
                  </a:lnTo>
                  <a:lnTo>
                    <a:pt x="0" y="17"/>
                  </a:lnTo>
                  <a:lnTo>
                    <a:pt x="17" y="6"/>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6" name="Freeform 114"/>
            <p:cNvSpPr>
              <a:spLocks/>
            </p:cNvSpPr>
            <p:nvPr/>
          </p:nvSpPr>
          <p:spPr bwMode="auto">
            <a:xfrm flipH="1">
              <a:off x="3893" y="2283"/>
              <a:ext cx="30" cy="10"/>
            </a:xfrm>
            <a:custGeom>
              <a:avLst/>
              <a:gdLst>
                <a:gd name="T0" fmla="*/ 0 w 86"/>
                <a:gd name="T1" fmla="*/ 0 h 31"/>
                <a:gd name="T2" fmla="*/ 0 w 86"/>
                <a:gd name="T3" fmla="*/ 0 h 31"/>
                <a:gd name="T4" fmla="*/ 0 w 86"/>
                <a:gd name="T5" fmla="*/ 0 h 31"/>
                <a:gd name="T6" fmla="*/ 0 w 86"/>
                <a:gd name="T7" fmla="*/ 0 h 31"/>
                <a:gd name="T8" fmla="*/ 0 w 86"/>
                <a:gd name="T9" fmla="*/ 0 h 31"/>
                <a:gd name="T10" fmla="*/ 0 w 86"/>
                <a:gd name="T11" fmla="*/ 0 h 31"/>
                <a:gd name="T12" fmla="*/ 0 w 86"/>
                <a:gd name="T13" fmla="*/ 0 h 31"/>
                <a:gd name="T14" fmla="*/ 0 w 86"/>
                <a:gd name="T15" fmla="*/ 0 h 31"/>
                <a:gd name="T16" fmla="*/ 0 w 86"/>
                <a:gd name="T17" fmla="*/ 0 h 31"/>
                <a:gd name="T18" fmla="*/ 0 w 86"/>
                <a:gd name="T19" fmla="*/ 0 h 31"/>
                <a:gd name="T20" fmla="*/ 0 w 86"/>
                <a:gd name="T21" fmla="*/ 0 h 31"/>
                <a:gd name="T22" fmla="*/ 0 w 86"/>
                <a:gd name="T23" fmla="*/ 0 h 31"/>
                <a:gd name="T24" fmla="*/ 0 w 86"/>
                <a:gd name="T25" fmla="*/ 0 h 31"/>
                <a:gd name="T26" fmla="*/ 0 w 86"/>
                <a:gd name="T27" fmla="*/ 0 h 31"/>
                <a:gd name="T28" fmla="*/ 0 w 86"/>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6" h="31">
                  <a:moveTo>
                    <a:pt x="86" y="15"/>
                  </a:moveTo>
                  <a:lnTo>
                    <a:pt x="82" y="27"/>
                  </a:lnTo>
                  <a:lnTo>
                    <a:pt x="73" y="31"/>
                  </a:lnTo>
                  <a:lnTo>
                    <a:pt x="59" y="22"/>
                  </a:lnTo>
                  <a:lnTo>
                    <a:pt x="42" y="15"/>
                  </a:lnTo>
                  <a:lnTo>
                    <a:pt x="14" y="15"/>
                  </a:lnTo>
                  <a:lnTo>
                    <a:pt x="0" y="16"/>
                  </a:lnTo>
                  <a:lnTo>
                    <a:pt x="22" y="8"/>
                  </a:lnTo>
                  <a:lnTo>
                    <a:pt x="37" y="4"/>
                  </a:lnTo>
                  <a:lnTo>
                    <a:pt x="35" y="0"/>
                  </a:lnTo>
                  <a:lnTo>
                    <a:pt x="50" y="6"/>
                  </a:lnTo>
                  <a:lnTo>
                    <a:pt x="48" y="2"/>
                  </a:lnTo>
                  <a:lnTo>
                    <a:pt x="60" y="8"/>
                  </a:lnTo>
                  <a:lnTo>
                    <a:pt x="71" y="8"/>
                  </a:lnTo>
                  <a:lnTo>
                    <a:pt x="86"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7" name="Freeform 115"/>
            <p:cNvSpPr>
              <a:spLocks/>
            </p:cNvSpPr>
            <p:nvPr/>
          </p:nvSpPr>
          <p:spPr bwMode="auto">
            <a:xfrm flipH="1">
              <a:off x="3963" y="2298"/>
              <a:ext cx="17" cy="34"/>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w 49"/>
                <a:gd name="T21" fmla="*/ 0 h 101"/>
                <a:gd name="T22" fmla="*/ 0 w 49"/>
                <a:gd name="T23" fmla="*/ 0 h 101"/>
                <a:gd name="T24" fmla="*/ 0 w 49"/>
                <a:gd name="T25" fmla="*/ 0 h 101"/>
                <a:gd name="T26" fmla="*/ 0 w 49"/>
                <a:gd name="T27" fmla="*/ 0 h 101"/>
                <a:gd name="T28" fmla="*/ 0 w 49"/>
                <a:gd name="T29" fmla="*/ 0 h 101"/>
                <a:gd name="T30" fmla="*/ 0 w 49"/>
                <a:gd name="T31" fmla="*/ 0 h 101"/>
                <a:gd name="T32" fmla="*/ 0 w 49"/>
                <a:gd name="T33" fmla="*/ 0 h 101"/>
                <a:gd name="T34" fmla="*/ 0 w 49"/>
                <a:gd name="T35" fmla="*/ 0 h 101"/>
                <a:gd name="T36" fmla="*/ 0 w 49"/>
                <a:gd name="T37" fmla="*/ 0 h 101"/>
                <a:gd name="T38" fmla="*/ 0 w 49"/>
                <a:gd name="T39" fmla="*/ 0 h 101"/>
                <a:gd name="T40" fmla="*/ 0 w 49"/>
                <a:gd name="T41" fmla="*/ 0 h 101"/>
                <a:gd name="T42" fmla="*/ 0 w 49"/>
                <a:gd name="T43" fmla="*/ 0 h 101"/>
                <a:gd name="T44" fmla="*/ 0 w 49"/>
                <a:gd name="T45" fmla="*/ 0 h 1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 h="101">
                  <a:moveTo>
                    <a:pt x="49" y="19"/>
                  </a:moveTo>
                  <a:lnTo>
                    <a:pt x="34" y="7"/>
                  </a:lnTo>
                  <a:lnTo>
                    <a:pt x="16" y="10"/>
                  </a:lnTo>
                  <a:lnTo>
                    <a:pt x="7" y="27"/>
                  </a:lnTo>
                  <a:lnTo>
                    <a:pt x="5" y="50"/>
                  </a:lnTo>
                  <a:lnTo>
                    <a:pt x="7" y="68"/>
                  </a:lnTo>
                  <a:lnTo>
                    <a:pt x="13" y="82"/>
                  </a:lnTo>
                  <a:lnTo>
                    <a:pt x="21" y="59"/>
                  </a:lnTo>
                  <a:lnTo>
                    <a:pt x="30" y="47"/>
                  </a:lnTo>
                  <a:lnTo>
                    <a:pt x="46" y="38"/>
                  </a:lnTo>
                  <a:lnTo>
                    <a:pt x="33" y="56"/>
                  </a:lnTo>
                  <a:lnTo>
                    <a:pt x="19" y="72"/>
                  </a:lnTo>
                  <a:lnTo>
                    <a:pt x="18" y="86"/>
                  </a:lnTo>
                  <a:lnTo>
                    <a:pt x="24" y="99"/>
                  </a:lnTo>
                  <a:lnTo>
                    <a:pt x="32" y="101"/>
                  </a:lnTo>
                  <a:lnTo>
                    <a:pt x="12" y="96"/>
                  </a:lnTo>
                  <a:lnTo>
                    <a:pt x="1" y="75"/>
                  </a:lnTo>
                  <a:lnTo>
                    <a:pt x="0" y="47"/>
                  </a:lnTo>
                  <a:lnTo>
                    <a:pt x="1" y="22"/>
                  </a:lnTo>
                  <a:lnTo>
                    <a:pt x="13" y="5"/>
                  </a:lnTo>
                  <a:lnTo>
                    <a:pt x="28" y="0"/>
                  </a:lnTo>
                  <a:lnTo>
                    <a:pt x="42" y="3"/>
                  </a:lnTo>
                  <a:lnTo>
                    <a:pt x="49" y="1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8" name="Freeform 116"/>
            <p:cNvSpPr>
              <a:spLocks/>
            </p:cNvSpPr>
            <p:nvPr/>
          </p:nvSpPr>
          <p:spPr bwMode="auto">
            <a:xfrm flipH="1">
              <a:off x="3958" y="2293"/>
              <a:ext cx="27" cy="46"/>
            </a:xfrm>
            <a:custGeom>
              <a:avLst/>
              <a:gdLst>
                <a:gd name="T0" fmla="*/ 0 w 82"/>
                <a:gd name="T1" fmla="*/ 0 h 137"/>
                <a:gd name="T2" fmla="*/ 0 w 82"/>
                <a:gd name="T3" fmla="*/ 0 h 137"/>
                <a:gd name="T4" fmla="*/ 0 w 82"/>
                <a:gd name="T5" fmla="*/ 0 h 137"/>
                <a:gd name="T6" fmla="*/ 0 w 82"/>
                <a:gd name="T7" fmla="*/ 0 h 137"/>
                <a:gd name="T8" fmla="*/ 0 w 82"/>
                <a:gd name="T9" fmla="*/ 0 h 137"/>
                <a:gd name="T10" fmla="*/ 0 w 82"/>
                <a:gd name="T11" fmla="*/ 0 h 137"/>
                <a:gd name="T12" fmla="*/ 0 w 82"/>
                <a:gd name="T13" fmla="*/ 0 h 137"/>
                <a:gd name="T14" fmla="*/ 0 w 82"/>
                <a:gd name="T15" fmla="*/ 0 h 137"/>
                <a:gd name="T16" fmla="*/ 0 w 82"/>
                <a:gd name="T17" fmla="*/ 0 h 137"/>
                <a:gd name="T18" fmla="*/ 0 w 82"/>
                <a:gd name="T19" fmla="*/ 0 h 137"/>
                <a:gd name="T20" fmla="*/ 0 w 82"/>
                <a:gd name="T21" fmla="*/ 0 h 137"/>
                <a:gd name="T22" fmla="*/ 0 w 82"/>
                <a:gd name="T23" fmla="*/ 0 h 137"/>
                <a:gd name="T24" fmla="*/ 0 w 82"/>
                <a:gd name="T25" fmla="*/ 0 h 137"/>
                <a:gd name="T26" fmla="*/ 0 w 82"/>
                <a:gd name="T27" fmla="*/ 0 h 137"/>
                <a:gd name="T28" fmla="*/ 0 w 82"/>
                <a:gd name="T29" fmla="*/ 0 h 137"/>
                <a:gd name="T30" fmla="*/ 0 w 82"/>
                <a:gd name="T31" fmla="*/ 0 h 137"/>
                <a:gd name="T32" fmla="*/ 0 w 82"/>
                <a:gd name="T33" fmla="*/ 0 h 137"/>
                <a:gd name="T34" fmla="*/ 0 w 82"/>
                <a:gd name="T35" fmla="*/ 0 h 137"/>
                <a:gd name="T36" fmla="*/ 0 w 82"/>
                <a:gd name="T37" fmla="*/ 0 h 137"/>
                <a:gd name="T38" fmla="*/ 0 w 82"/>
                <a:gd name="T39" fmla="*/ 0 h 137"/>
                <a:gd name="T40" fmla="*/ 0 w 82"/>
                <a:gd name="T41" fmla="*/ 0 h 137"/>
                <a:gd name="T42" fmla="*/ 0 w 82"/>
                <a:gd name="T43" fmla="*/ 0 h 137"/>
                <a:gd name="T44" fmla="*/ 0 w 82"/>
                <a:gd name="T45" fmla="*/ 0 h 137"/>
                <a:gd name="T46" fmla="*/ 0 w 82"/>
                <a:gd name="T47" fmla="*/ 0 h 137"/>
                <a:gd name="T48" fmla="*/ 0 w 82"/>
                <a:gd name="T49" fmla="*/ 0 h 137"/>
                <a:gd name="T50" fmla="*/ 0 w 82"/>
                <a:gd name="T51" fmla="*/ 0 h 137"/>
                <a:gd name="T52" fmla="*/ 0 w 82"/>
                <a:gd name="T53" fmla="*/ 0 h 1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2" h="137">
                  <a:moveTo>
                    <a:pt x="82" y="33"/>
                  </a:moveTo>
                  <a:lnTo>
                    <a:pt x="68" y="11"/>
                  </a:lnTo>
                  <a:lnTo>
                    <a:pt x="48" y="6"/>
                  </a:lnTo>
                  <a:lnTo>
                    <a:pt x="22" y="10"/>
                  </a:lnTo>
                  <a:lnTo>
                    <a:pt x="12" y="22"/>
                  </a:lnTo>
                  <a:lnTo>
                    <a:pt x="6" y="43"/>
                  </a:lnTo>
                  <a:lnTo>
                    <a:pt x="6" y="59"/>
                  </a:lnTo>
                  <a:lnTo>
                    <a:pt x="10" y="70"/>
                  </a:lnTo>
                  <a:lnTo>
                    <a:pt x="10" y="88"/>
                  </a:lnTo>
                  <a:lnTo>
                    <a:pt x="13" y="107"/>
                  </a:lnTo>
                  <a:lnTo>
                    <a:pt x="31" y="127"/>
                  </a:lnTo>
                  <a:lnTo>
                    <a:pt x="42" y="127"/>
                  </a:lnTo>
                  <a:lnTo>
                    <a:pt x="56" y="127"/>
                  </a:lnTo>
                  <a:lnTo>
                    <a:pt x="56" y="129"/>
                  </a:lnTo>
                  <a:lnTo>
                    <a:pt x="46" y="137"/>
                  </a:lnTo>
                  <a:lnTo>
                    <a:pt x="33" y="135"/>
                  </a:lnTo>
                  <a:lnTo>
                    <a:pt x="18" y="129"/>
                  </a:lnTo>
                  <a:lnTo>
                    <a:pt x="5" y="108"/>
                  </a:lnTo>
                  <a:lnTo>
                    <a:pt x="4" y="76"/>
                  </a:lnTo>
                  <a:lnTo>
                    <a:pt x="0" y="55"/>
                  </a:lnTo>
                  <a:lnTo>
                    <a:pt x="0" y="36"/>
                  </a:lnTo>
                  <a:lnTo>
                    <a:pt x="8" y="20"/>
                  </a:lnTo>
                  <a:lnTo>
                    <a:pt x="16" y="6"/>
                  </a:lnTo>
                  <a:lnTo>
                    <a:pt x="38" y="0"/>
                  </a:lnTo>
                  <a:lnTo>
                    <a:pt x="68" y="4"/>
                  </a:lnTo>
                  <a:lnTo>
                    <a:pt x="80" y="11"/>
                  </a:lnTo>
                  <a:lnTo>
                    <a:pt x="82"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9" name="Freeform 117"/>
            <p:cNvSpPr>
              <a:spLocks/>
            </p:cNvSpPr>
            <p:nvPr/>
          </p:nvSpPr>
          <p:spPr bwMode="auto">
            <a:xfrm flipH="1">
              <a:off x="3943" y="2344"/>
              <a:ext cx="25" cy="39"/>
            </a:xfrm>
            <a:custGeom>
              <a:avLst/>
              <a:gdLst>
                <a:gd name="T0" fmla="*/ 0 w 74"/>
                <a:gd name="T1" fmla="*/ 0 h 115"/>
                <a:gd name="T2" fmla="*/ 0 w 74"/>
                <a:gd name="T3" fmla="*/ 0 h 115"/>
                <a:gd name="T4" fmla="*/ 0 w 74"/>
                <a:gd name="T5" fmla="*/ 0 h 115"/>
                <a:gd name="T6" fmla="*/ 0 w 74"/>
                <a:gd name="T7" fmla="*/ 0 h 115"/>
                <a:gd name="T8" fmla="*/ 0 w 74"/>
                <a:gd name="T9" fmla="*/ 0 h 115"/>
                <a:gd name="T10" fmla="*/ 0 w 74"/>
                <a:gd name="T11" fmla="*/ 0 h 115"/>
                <a:gd name="T12" fmla="*/ 0 w 74"/>
                <a:gd name="T13" fmla="*/ 0 h 115"/>
                <a:gd name="T14" fmla="*/ 0 w 74"/>
                <a:gd name="T15" fmla="*/ 0 h 115"/>
                <a:gd name="T16" fmla="*/ 0 w 74"/>
                <a:gd name="T17" fmla="*/ 0 h 115"/>
                <a:gd name="T18" fmla="*/ 0 w 7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15">
                  <a:moveTo>
                    <a:pt x="0" y="0"/>
                  </a:moveTo>
                  <a:lnTo>
                    <a:pt x="9" y="25"/>
                  </a:lnTo>
                  <a:lnTo>
                    <a:pt x="24" y="51"/>
                  </a:lnTo>
                  <a:lnTo>
                    <a:pt x="41" y="75"/>
                  </a:lnTo>
                  <a:lnTo>
                    <a:pt x="63" y="105"/>
                  </a:lnTo>
                  <a:lnTo>
                    <a:pt x="74" y="115"/>
                  </a:lnTo>
                  <a:lnTo>
                    <a:pt x="49" y="101"/>
                  </a:lnTo>
                  <a:lnTo>
                    <a:pt x="30" y="74"/>
                  </a:lnTo>
                  <a:lnTo>
                    <a:pt x="11"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90" name="Freeform 118"/>
            <p:cNvSpPr>
              <a:spLocks/>
            </p:cNvSpPr>
            <p:nvPr/>
          </p:nvSpPr>
          <p:spPr bwMode="auto">
            <a:xfrm flipH="1">
              <a:off x="3898" y="2208"/>
              <a:ext cx="152" cy="151"/>
            </a:xfrm>
            <a:custGeom>
              <a:avLst/>
              <a:gdLst>
                <a:gd name="T0" fmla="*/ 0 w 427"/>
                <a:gd name="T1" fmla="*/ 0 h 431"/>
                <a:gd name="T2" fmla="*/ 0 w 427"/>
                <a:gd name="T3" fmla="*/ 0 h 431"/>
                <a:gd name="T4" fmla="*/ 0 w 427"/>
                <a:gd name="T5" fmla="*/ 0 h 431"/>
                <a:gd name="T6" fmla="*/ 0 w 427"/>
                <a:gd name="T7" fmla="*/ 0 h 431"/>
                <a:gd name="T8" fmla="*/ 0 w 427"/>
                <a:gd name="T9" fmla="*/ 0 h 431"/>
                <a:gd name="T10" fmla="*/ 0 w 427"/>
                <a:gd name="T11" fmla="*/ 0 h 431"/>
                <a:gd name="T12" fmla="*/ 0 w 427"/>
                <a:gd name="T13" fmla="*/ 0 h 431"/>
                <a:gd name="T14" fmla="*/ 0 w 427"/>
                <a:gd name="T15" fmla="*/ 0 h 431"/>
                <a:gd name="T16" fmla="*/ 0 w 427"/>
                <a:gd name="T17" fmla="*/ 0 h 431"/>
                <a:gd name="T18" fmla="*/ 0 w 427"/>
                <a:gd name="T19" fmla="*/ 0 h 431"/>
                <a:gd name="T20" fmla="*/ 0 w 427"/>
                <a:gd name="T21" fmla="*/ 0 h 431"/>
                <a:gd name="T22" fmla="*/ 0 w 427"/>
                <a:gd name="T23" fmla="*/ 0 h 431"/>
                <a:gd name="T24" fmla="*/ 0 w 427"/>
                <a:gd name="T25" fmla="*/ 0 h 431"/>
                <a:gd name="T26" fmla="*/ 0 w 427"/>
                <a:gd name="T27" fmla="*/ 0 h 431"/>
                <a:gd name="T28" fmla="*/ 0 w 427"/>
                <a:gd name="T29" fmla="*/ 0 h 431"/>
                <a:gd name="T30" fmla="*/ 0 w 427"/>
                <a:gd name="T31" fmla="*/ 0 h 431"/>
                <a:gd name="T32" fmla="*/ 0 w 427"/>
                <a:gd name="T33" fmla="*/ 0 h 431"/>
                <a:gd name="T34" fmla="*/ 0 w 427"/>
                <a:gd name="T35" fmla="*/ 0 h 431"/>
                <a:gd name="T36" fmla="*/ 0 w 427"/>
                <a:gd name="T37" fmla="*/ 0 h 431"/>
                <a:gd name="T38" fmla="*/ 0 w 427"/>
                <a:gd name="T39" fmla="*/ 0 h 431"/>
                <a:gd name="T40" fmla="*/ 0 w 427"/>
                <a:gd name="T41" fmla="*/ 0 h 431"/>
                <a:gd name="T42" fmla="*/ 0 w 427"/>
                <a:gd name="T43" fmla="*/ 0 h 431"/>
                <a:gd name="T44" fmla="*/ 0 w 427"/>
                <a:gd name="T45" fmla="*/ 0 h 431"/>
                <a:gd name="T46" fmla="*/ 0 w 427"/>
                <a:gd name="T47" fmla="*/ 0 h 431"/>
                <a:gd name="T48" fmla="*/ 0 w 427"/>
                <a:gd name="T49" fmla="*/ 0 h 431"/>
                <a:gd name="T50" fmla="*/ 0 w 427"/>
                <a:gd name="T51" fmla="*/ 0 h 431"/>
                <a:gd name="T52" fmla="*/ 0 w 427"/>
                <a:gd name="T53" fmla="*/ 0 h 431"/>
                <a:gd name="T54" fmla="*/ 0 w 427"/>
                <a:gd name="T55" fmla="*/ 0 h 431"/>
                <a:gd name="T56" fmla="*/ 0 w 427"/>
                <a:gd name="T57" fmla="*/ 0 h 431"/>
                <a:gd name="T58" fmla="*/ 0 w 427"/>
                <a:gd name="T59" fmla="*/ 0 h 431"/>
                <a:gd name="T60" fmla="*/ 0 w 427"/>
                <a:gd name="T61" fmla="*/ 0 h 431"/>
                <a:gd name="T62" fmla="*/ 0 w 427"/>
                <a:gd name="T63" fmla="*/ 0 h 431"/>
                <a:gd name="T64" fmla="*/ 0 w 427"/>
                <a:gd name="T65" fmla="*/ 0 h 431"/>
                <a:gd name="T66" fmla="*/ 0 w 427"/>
                <a:gd name="T67" fmla="*/ 0 h 431"/>
                <a:gd name="T68" fmla="*/ 0 w 427"/>
                <a:gd name="T69" fmla="*/ 0 h 431"/>
                <a:gd name="T70" fmla="*/ 0 w 427"/>
                <a:gd name="T71" fmla="*/ 0 h 431"/>
                <a:gd name="T72" fmla="*/ 0 w 427"/>
                <a:gd name="T73" fmla="*/ 0 h 431"/>
                <a:gd name="T74" fmla="*/ 0 w 427"/>
                <a:gd name="T75" fmla="*/ 0 h 4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7" h="431">
                  <a:moveTo>
                    <a:pt x="393" y="124"/>
                  </a:moveTo>
                  <a:lnTo>
                    <a:pt x="328" y="114"/>
                  </a:lnTo>
                  <a:lnTo>
                    <a:pt x="285" y="120"/>
                  </a:lnTo>
                  <a:lnTo>
                    <a:pt x="259" y="150"/>
                  </a:lnTo>
                  <a:lnTo>
                    <a:pt x="275" y="187"/>
                  </a:lnTo>
                  <a:lnTo>
                    <a:pt x="295" y="201"/>
                  </a:lnTo>
                  <a:lnTo>
                    <a:pt x="301" y="235"/>
                  </a:lnTo>
                  <a:lnTo>
                    <a:pt x="289" y="258"/>
                  </a:lnTo>
                  <a:lnTo>
                    <a:pt x="299" y="292"/>
                  </a:lnTo>
                  <a:lnTo>
                    <a:pt x="273" y="292"/>
                  </a:lnTo>
                  <a:lnTo>
                    <a:pt x="266" y="253"/>
                  </a:lnTo>
                  <a:lnTo>
                    <a:pt x="249" y="235"/>
                  </a:lnTo>
                  <a:lnTo>
                    <a:pt x="217" y="235"/>
                  </a:lnTo>
                  <a:lnTo>
                    <a:pt x="186" y="244"/>
                  </a:lnTo>
                  <a:lnTo>
                    <a:pt x="176" y="270"/>
                  </a:lnTo>
                  <a:lnTo>
                    <a:pt x="172" y="306"/>
                  </a:lnTo>
                  <a:lnTo>
                    <a:pt x="176" y="332"/>
                  </a:lnTo>
                  <a:lnTo>
                    <a:pt x="176" y="351"/>
                  </a:lnTo>
                  <a:lnTo>
                    <a:pt x="174" y="374"/>
                  </a:lnTo>
                  <a:lnTo>
                    <a:pt x="154" y="394"/>
                  </a:lnTo>
                  <a:lnTo>
                    <a:pt x="139" y="406"/>
                  </a:lnTo>
                  <a:lnTo>
                    <a:pt x="103" y="431"/>
                  </a:lnTo>
                  <a:lnTo>
                    <a:pt x="33" y="358"/>
                  </a:lnTo>
                  <a:lnTo>
                    <a:pt x="12" y="300"/>
                  </a:lnTo>
                  <a:lnTo>
                    <a:pt x="4" y="206"/>
                  </a:lnTo>
                  <a:lnTo>
                    <a:pt x="0" y="138"/>
                  </a:lnTo>
                  <a:lnTo>
                    <a:pt x="8" y="74"/>
                  </a:lnTo>
                  <a:lnTo>
                    <a:pt x="27" y="38"/>
                  </a:lnTo>
                  <a:lnTo>
                    <a:pt x="69" y="13"/>
                  </a:lnTo>
                  <a:lnTo>
                    <a:pt x="108" y="6"/>
                  </a:lnTo>
                  <a:lnTo>
                    <a:pt x="182" y="0"/>
                  </a:lnTo>
                  <a:lnTo>
                    <a:pt x="255" y="4"/>
                  </a:lnTo>
                  <a:lnTo>
                    <a:pt x="345" y="19"/>
                  </a:lnTo>
                  <a:lnTo>
                    <a:pt x="386" y="40"/>
                  </a:lnTo>
                  <a:lnTo>
                    <a:pt x="406" y="60"/>
                  </a:lnTo>
                  <a:lnTo>
                    <a:pt x="427" y="91"/>
                  </a:lnTo>
                  <a:lnTo>
                    <a:pt x="423" y="107"/>
                  </a:lnTo>
                  <a:lnTo>
                    <a:pt x="393" y="124"/>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91" name="Freeform 119"/>
            <p:cNvSpPr>
              <a:spLocks/>
            </p:cNvSpPr>
            <p:nvPr/>
          </p:nvSpPr>
          <p:spPr bwMode="auto">
            <a:xfrm flipH="1">
              <a:off x="3903" y="2210"/>
              <a:ext cx="145" cy="144"/>
            </a:xfrm>
            <a:custGeom>
              <a:avLst/>
              <a:gdLst>
                <a:gd name="T0" fmla="*/ 0 w 405"/>
                <a:gd name="T1" fmla="*/ 0 h 413"/>
                <a:gd name="T2" fmla="*/ 0 w 405"/>
                <a:gd name="T3" fmla="*/ 0 h 413"/>
                <a:gd name="T4" fmla="*/ 0 w 405"/>
                <a:gd name="T5" fmla="*/ 0 h 413"/>
                <a:gd name="T6" fmla="*/ 0 w 405"/>
                <a:gd name="T7" fmla="*/ 0 h 413"/>
                <a:gd name="T8" fmla="*/ 0 w 405"/>
                <a:gd name="T9" fmla="*/ 0 h 413"/>
                <a:gd name="T10" fmla="*/ 0 w 405"/>
                <a:gd name="T11" fmla="*/ 0 h 413"/>
                <a:gd name="T12" fmla="*/ 0 w 405"/>
                <a:gd name="T13" fmla="*/ 0 h 413"/>
                <a:gd name="T14" fmla="*/ 0 w 405"/>
                <a:gd name="T15" fmla="*/ 0 h 413"/>
                <a:gd name="T16" fmla="*/ 0 w 405"/>
                <a:gd name="T17" fmla="*/ 0 h 413"/>
                <a:gd name="T18" fmla="*/ 0 w 405"/>
                <a:gd name="T19" fmla="*/ 0 h 413"/>
                <a:gd name="T20" fmla="*/ 0 w 405"/>
                <a:gd name="T21" fmla="*/ 0 h 413"/>
                <a:gd name="T22" fmla="*/ 0 w 405"/>
                <a:gd name="T23" fmla="*/ 0 h 413"/>
                <a:gd name="T24" fmla="*/ 0 w 405"/>
                <a:gd name="T25" fmla="*/ 0 h 413"/>
                <a:gd name="T26" fmla="*/ 0 w 405"/>
                <a:gd name="T27" fmla="*/ 0 h 413"/>
                <a:gd name="T28" fmla="*/ 0 w 405"/>
                <a:gd name="T29" fmla="*/ 0 h 413"/>
                <a:gd name="T30" fmla="*/ 0 w 405"/>
                <a:gd name="T31" fmla="*/ 0 h 413"/>
                <a:gd name="T32" fmla="*/ 0 w 405"/>
                <a:gd name="T33" fmla="*/ 0 h 413"/>
                <a:gd name="T34" fmla="*/ 0 w 405"/>
                <a:gd name="T35" fmla="*/ 0 h 413"/>
                <a:gd name="T36" fmla="*/ 0 w 405"/>
                <a:gd name="T37" fmla="*/ 0 h 413"/>
                <a:gd name="T38" fmla="*/ 0 w 405"/>
                <a:gd name="T39" fmla="*/ 0 h 413"/>
                <a:gd name="T40" fmla="*/ 0 w 405"/>
                <a:gd name="T41" fmla="*/ 0 h 413"/>
                <a:gd name="T42" fmla="*/ 0 w 405"/>
                <a:gd name="T43" fmla="*/ 0 h 413"/>
                <a:gd name="T44" fmla="*/ 0 w 405"/>
                <a:gd name="T45" fmla="*/ 0 h 413"/>
                <a:gd name="T46" fmla="*/ 0 w 405"/>
                <a:gd name="T47" fmla="*/ 0 h 413"/>
                <a:gd name="T48" fmla="*/ 0 w 405"/>
                <a:gd name="T49" fmla="*/ 0 h 413"/>
                <a:gd name="T50" fmla="*/ 0 w 405"/>
                <a:gd name="T51" fmla="*/ 0 h 413"/>
                <a:gd name="T52" fmla="*/ 0 w 405"/>
                <a:gd name="T53" fmla="*/ 0 h 413"/>
                <a:gd name="T54" fmla="*/ 0 w 405"/>
                <a:gd name="T55" fmla="*/ 0 h 413"/>
                <a:gd name="T56" fmla="*/ 0 w 405"/>
                <a:gd name="T57" fmla="*/ 0 h 413"/>
                <a:gd name="T58" fmla="*/ 0 w 405"/>
                <a:gd name="T59" fmla="*/ 0 h 413"/>
                <a:gd name="T60" fmla="*/ 0 w 405"/>
                <a:gd name="T61" fmla="*/ 0 h 413"/>
                <a:gd name="T62" fmla="*/ 0 w 405"/>
                <a:gd name="T63" fmla="*/ 0 h 413"/>
                <a:gd name="T64" fmla="*/ 0 w 405"/>
                <a:gd name="T65" fmla="*/ 0 h 413"/>
                <a:gd name="T66" fmla="*/ 0 w 405"/>
                <a:gd name="T67" fmla="*/ 0 h 413"/>
                <a:gd name="T68" fmla="*/ 0 w 405"/>
                <a:gd name="T69" fmla="*/ 0 h 413"/>
                <a:gd name="T70" fmla="*/ 0 w 405"/>
                <a:gd name="T71" fmla="*/ 0 h 413"/>
                <a:gd name="T72" fmla="*/ 0 w 405"/>
                <a:gd name="T73" fmla="*/ 0 h 413"/>
                <a:gd name="T74" fmla="*/ 0 w 405"/>
                <a:gd name="T75" fmla="*/ 0 h 413"/>
                <a:gd name="T76" fmla="*/ 0 w 405"/>
                <a:gd name="T77" fmla="*/ 0 h 413"/>
                <a:gd name="T78" fmla="*/ 0 w 405"/>
                <a:gd name="T79" fmla="*/ 0 h 413"/>
                <a:gd name="T80" fmla="*/ 0 w 405"/>
                <a:gd name="T81" fmla="*/ 0 h 413"/>
                <a:gd name="T82" fmla="*/ 0 w 405"/>
                <a:gd name="T83" fmla="*/ 0 h 413"/>
                <a:gd name="T84" fmla="*/ 0 w 405"/>
                <a:gd name="T85" fmla="*/ 0 h 413"/>
                <a:gd name="T86" fmla="*/ 0 w 405"/>
                <a:gd name="T87" fmla="*/ 0 h 4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5" h="413">
                  <a:moveTo>
                    <a:pt x="338" y="26"/>
                  </a:moveTo>
                  <a:lnTo>
                    <a:pt x="373" y="40"/>
                  </a:lnTo>
                  <a:lnTo>
                    <a:pt x="389" y="63"/>
                  </a:lnTo>
                  <a:lnTo>
                    <a:pt x="398" y="77"/>
                  </a:lnTo>
                  <a:lnTo>
                    <a:pt x="405" y="88"/>
                  </a:lnTo>
                  <a:lnTo>
                    <a:pt x="396" y="97"/>
                  </a:lnTo>
                  <a:lnTo>
                    <a:pt x="379" y="108"/>
                  </a:lnTo>
                  <a:lnTo>
                    <a:pt x="335" y="101"/>
                  </a:lnTo>
                  <a:lnTo>
                    <a:pt x="303" y="101"/>
                  </a:lnTo>
                  <a:lnTo>
                    <a:pt x="281" y="90"/>
                  </a:lnTo>
                  <a:lnTo>
                    <a:pt x="249" y="83"/>
                  </a:lnTo>
                  <a:lnTo>
                    <a:pt x="220" y="81"/>
                  </a:lnTo>
                  <a:lnTo>
                    <a:pt x="186" y="83"/>
                  </a:lnTo>
                  <a:lnTo>
                    <a:pt x="235" y="88"/>
                  </a:lnTo>
                  <a:lnTo>
                    <a:pt x="260" y="94"/>
                  </a:lnTo>
                  <a:lnTo>
                    <a:pt x="277" y="101"/>
                  </a:lnTo>
                  <a:lnTo>
                    <a:pt x="281" y="104"/>
                  </a:lnTo>
                  <a:lnTo>
                    <a:pt x="269" y="108"/>
                  </a:lnTo>
                  <a:lnTo>
                    <a:pt x="260" y="118"/>
                  </a:lnTo>
                  <a:lnTo>
                    <a:pt x="242" y="108"/>
                  </a:lnTo>
                  <a:lnTo>
                    <a:pt x="228" y="105"/>
                  </a:lnTo>
                  <a:lnTo>
                    <a:pt x="199" y="99"/>
                  </a:lnTo>
                  <a:lnTo>
                    <a:pt x="189" y="99"/>
                  </a:lnTo>
                  <a:lnTo>
                    <a:pt x="219" y="110"/>
                  </a:lnTo>
                  <a:lnTo>
                    <a:pt x="240" y="120"/>
                  </a:lnTo>
                  <a:lnTo>
                    <a:pt x="253" y="128"/>
                  </a:lnTo>
                  <a:lnTo>
                    <a:pt x="242" y="138"/>
                  </a:lnTo>
                  <a:lnTo>
                    <a:pt x="219" y="130"/>
                  </a:lnTo>
                  <a:lnTo>
                    <a:pt x="199" y="126"/>
                  </a:lnTo>
                  <a:lnTo>
                    <a:pt x="235" y="144"/>
                  </a:lnTo>
                  <a:lnTo>
                    <a:pt x="247" y="153"/>
                  </a:lnTo>
                  <a:lnTo>
                    <a:pt x="251" y="170"/>
                  </a:lnTo>
                  <a:lnTo>
                    <a:pt x="258" y="179"/>
                  </a:lnTo>
                  <a:lnTo>
                    <a:pt x="235" y="168"/>
                  </a:lnTo>
                  <a:lnTo>
                    <a:pt x="215" y="165"/>
                  </a:lnTo>
                  <a:lnTo>
                    <a:pt x="182" y="163"/>
                  </a:lnTo>
                  <a:lnTo>
                    <a:pt x="231" y="177"/>
                  </a:lnTo>
                  <a:lnTo>
                    <a:pt x="261" y="189"/>
                  </a:lnTo>
                  <a:lnTo>
                    <a:pt x="281" y="200"/>
                  </a:lnTo>
                  <a:lnTo>
                    <a:pt x="283" y="215"/>
                  </a:lnTo>
                  <a:lnTo>
                    <a:pt x="260" y="204"/>
                  </a:lnTo>
                  <a:lnTo>
                    <a:pt x="226" y="193"/>
                  </a:lnTo>
                  <a:lnTo>
                    <a:pt x="211" y="193"/>
                  </a:lnTo>
                  <a:lnTo>
                    <a:pt x="247" y="205"/>
                  </a:lnTo>
                  <a:lnTo>
                    <a:pt x="275" y="217"/>
                  </a:lnTo>
                  <a:lnTo>
                    <a:pt x="285" y="227"/>
                  </a:lnTo>
                  <a:lnTo>
                    <a:pt x="281" y="238"/>
                  </a:lnTo>
                  <a:lnTo>
                    <a:pt x="260" y="229"/>
                  </a:lnTo>
                  <a:lnTo>
                    <a:pt x="239" y="221"/>
                  </a:lnTo>
                  <a:lnTo>
                    <a:pt x="197" y="219"/>
                  </a:lnTo>
                  <a:lnTo>
                    <a:pt x="180" y="221"/>
                  </a:lnTo>
                  <a:lnTo>
                    <a:pt x="141" y="223"/>
                  </a:lnTo>
                  <a:lnTo>
                    <a:pt x="95" y="217"/>
                  </a:lnTo>
                  <a:lnTo>
                    <a:pt x="122" y="227"/>
                  </a:lnTo>
                  <a:lnTo>
                    <a:pt x="170" y="236"/>
                  </a:lnTo>
                  <a:lnTo>
                    <a:pt x="161" y="252"/>
                  </a:lnTo>
                  <a:lnTo>
                    <a:pt x="125" y="244"/>
                  </a:lnTo>
                  <a:lnTo>
                    <a:pt x="93" y="232"/>
                  </a:lnTo>
                  <a:lnTo>
                    <a:pt x="70" y="221"/>
                  </a:lnTo>
                  <a:lnTo>
                    <a:pt x="112" y="252"/>
                  </a:lnTo>
                  <a:lnTo>
                    <a:pt x="139" y="260"/>
                  </a:lnTo>
                  <a:lnTo>
                    <a:pt x="161" y="267"/>
                  </a:lnTo>
                  <a:lnTo>
                    <a:pt x="159" y="285"/>
                  </a:lnTo>
                  <a:lnTo>
                    <a:pt x="125" y="279"/>
                  </a:lnTo>
                  <a:lnTo>
                    <a:pt x="101" y="271"/>
                  </a:lnTo>
                  <a:lnTo>
                    <a:pt x="116" y="283"/>
                  </a:lnTo>
                  <a:lnTo>
                    <a:pt x="144" y="290"/>
                  </a:lnTo>
                  <a:lnTo>
                    <a:pt x="159" y="292"/>
                  </a:lnTo>
                  <a:lnTo>
                    <a:pt x="159" y="328"/>
                  </a:lnTo>
                  <a:lnTo>
                    <a:pt x="127" y="315"/>
                  </a:lnTo>
                  <a:lnTo>
                    <a:pt x="103" y="306"/>
                  </a:lnTo>
                  <a:lnTo>
                    <a:pt x="129" y="326"/>
                  </a:lnTo>
                  <a:lnTo>
                    <a:pt x="162" y="340"/>
                  </a:lnTo>
                  <a:lnTo>
                    <a:pt x="161" y="356"/>
                  </a:lnTo>
                  <a:lnTo>
                    <a:pt x="142" y="376"/>
                  </a:lnTo>
                  <a:lnTo>
                    <a:pt x="125" y="354"/>
                  </a:lnTo>
                  <a:lnTo>
                    <a:pt x="103" y="328"/>
                  </a:lnTo>
                  <a:lnTo>
                    <a:pt x="89" y="303"/>
                  </a:lnTo>
                  <a:lnTo>
                    <a:pt x="103" y="342"/>
                  </a:lnTo>
                  <a:lnTo>
                    <a:pt x="116" y="356"/>
                  </a:lnTo>
                  <a:lnTo>
                    <a:pt x="139" y="385"/>
                  </a:lnTo>
                  <a:lnTo>
                    <a:pt x="122" y="404"/>
                  </a:lnTo>
                  <a:lnTo>
                    <a:pt x="97" y="381"/>
                  </a:lnTo>
                  <a:lnTo>
                    <a:pt x="79" y="354"/>
                  </a:lnTo>
                  <a:lnTo>
                    <a:pt x="61" y="326"/>
                  </a:lnTo>
                  <a:lnTo>
                    <a:pt x="77" y="368"/>
                  </a:lnTo>
                  <a:lnTo>
                    <a:pt x="93" y="386"/>
                  </a:lnTo>
                  <a:lnTo>
                    <a:pt x="108" y="406"/>
                  </a:lnTo>
                  <a:lnTo>
                    <a:pt x="95" y="413"/>
                  </a:lnTo>
                  <a:lnTo>
                    <a:pt x="61" y="385"/>
                  </a:lnTo>
                  <a:lnTo>
                    <a:pt x="30" y="340"/>
                  </a:lnTo>
                  <a:lnTo>
                    <a:pt x="19" y="306"/>
                  </a:lnTo>
                  <a:lnTo>
                    <a:pt x="10" y="247"/>
                  </a:lnTo>
                  <a:lnTo>
                    <a:pt x="6" y="204"/>
                  </a:lnTo>
                  <a:lnTo>
                    <a:pt x="0" y="153"/>
                  </a:lnTo>
                  <a:lnTo>
                    <a:pt x="35" y="163"/>
                  </a:lnTo>
                  <a:lnTo>
                    <a:pt x="72" y="177"/>
                  </a:lnTo>
                  <a:lnTo>
                    <a:pt x="129" y="191"/>
                  </a:lnTo>
                  <a:lnTo>
                    <a:pt x="79" y="170"/>
                  </a:lnTo>
                  <a:lnTo>
                    <a:pt x="59" y="159"/>
                  </a:lnTo>
                  <a:lnTo>
                    <a:pt x="23" y="146"/>
                  </a:lnTo>
                  <a:lnTo>
                    <a:pt x="4" y="142"/>
                  </a:lnTo>
                  <a:lnTo>
                    <a:pt x="4" y="116"/>
                  </a:lnTo>
                  <a:lnTo>
                    <a:pt x="8" y="83"/>
                  </a:lnTo>
                  <a:lnTo>
                    <a:pt x="54" y="90"/>
                  </a:lnTo>
                  <a:lnTo>
                    <a:pt x="84" y="99"/>
                  </a:lnTo>
                  <a:lnTo>
                    <a:pt x="120" y="116"/>
                  </a:lnTo>
                  <a:lnTo>
                    <a:pt x="87" y="90"/>
                  </a:lnTo>
                  <a:lnTo>
                    <a:pt x="48" y="79"/>
                  </a:lnTo>
                  <a:lnTo>
                    <a:pt x="10" y="70"/>
                  </a:lnTo>
                  <a:lnTo>
                    <a:pt x="19" y="44"/>
                  </a:lnTo>
                  <a:lnTo>
                    <a:pt x="30" y="28"/>
                  </a:lnTo>
                  <a:lnTo>
                    <a:pt x="65" y="18"/>
                  </a:lnTo>
                  <a:lnTo>
                    <a:pt x="99" y="26"/>
                  </a:lnTo>
                  <a:lnTo>
                    <a:pt x="129" y="48"/>
                  </a:lnTo>
                  <a:lnTo>
                    <a:pt x="108" y="23"/>
                  </a:lnTo>
                  <a:lnTo>
                    <a:pt x="77" y="9"/>
                  </a:lnTo>
                  <a:lnTo>
                    <a:pt x="112" y="4"/>
                  </a:lnTo>
                  <a:lnTo>
                    <a:pt x="139" y="2"/>
                  </a:lnTo>
                  <a:lnTo>
                    <a:pt x="176" y="7"/>
                  </a:lnTo>
                  <a:lnTo>
                    <a:pt x="202" y="25"/>
                  </a:lnTo>
                  <a:lnTo>
                    <a:pt x="242" y="32"/>
                  </a:lnTo>
                  <a:lnTo>
                    <a:pt x="215" y="21"/>
                  </a:lnTo>
                  <a:lnTo>
                    <a:pt x="195" y="7"/>
                  </a:lnTo>
                  <a:lnTo>
                    <a:pt x="182" y="0"/>
                  </a:lnTo>
                  <a:lnTo>
                    <a:pt x="222" y="2"/>
                  </a:lnTo>
                  <a:lnTo>
                    <a:pt x="258" y="4"/>
                  </a:lnTo>
                  <a:lnTo>
                    <a:pt x="279" y="13"/>
                  </a:lnTo>
                  <a:lnTo>
                    <a:pt x="300" y="34"/>
                  </a:lnTo>
                  <a:lnTo>
                    <a:pt x="318" y="61"/>
                  </a:lnTo>
                  <a:lnTo>
                    <a:pt x="309" y="30"/>
                  </a:lnTo>
                  <a:lnTo>
                    <a:pt x="287" y="9"/>
                  </a:lnTo>
                  <a:lnTo>
                    <a:pt x="338" y="2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492" name="Group 120"/>
            <p:cNvGrpSpPr>
              <a:grpSpLocks/>
            </p:cNvGrpSpPr>
            <p:nvPr/>
          </p:nvGrpSpPr>
          <p:grpSpPr bwMode="auto">
            <a:xfrm flipH="1">
              <a:off x="3595" y="2572"/>
              <a:ext cx="158" cy="95"/>
              <a:chOff x="2648" y="2214"/>
              <a:chExt cx="63" cy="39"/>
            </a:xfrm>
          </p:grpSpPr>
          <p:sp>
            <p:nvSpPr>
              <p:cNvPr id="17514" name="Freeform 121"/>
              <p:cNvSpPr>
                <a:spLocks/>
              </p:cNvSpPr>
              <p:nvPr/>
            </p:nvSpPr>
            <p:spPr bwMode="auto">
              <a:xfrm>
                <a:off x="2648" y="2214"/>
                <a:ext cx="63" cy="39"/>
              </a:xfrm>
              <a:custGeom>
                <a:avLst/>
                <a:gdLst>
                  <a:gd name="T0" fmla="*/ 0 w 443"/>
                  <a:gd name="T1" fmla="*/ 0 h 274"/>
                  <a:gd name="T2" fmla="*/ 0 w 443"/>
                  <a:gd name="T3" fmla="*/ 0 h 274"/>
                  <a:gd name="T4" fmla="*/ 0 w 443"/>
                  <a:gd name="T5" fmla="*/ 0 h 274"/>
                  <a:gd name="T6" fmla="*/ 0 w 443"/>
                  <a:gd name="T7" fmla="*/ 0 h 274"/>
                  <a:gd name="T8" fmla="*/ 0 w 443"/>
                  <a:gd name="T9" fmla="*/ 0 h 274"/>
                  <a:gd name="T10" fmla="*/ 0 w 443"/>
                  <a:gd name="T11" fmla="*/ 0 h 274"/>
                  <a:gd name="T12" fmla="*/ 0 w 443"/>
                  <a:gd name="T13" fmla="*/ 0 h 274"/>
                  <a:gd name="T14" fmla="*/ 0 w 443"/>
                  <a:gd name="T15" fmla="*/ 0 h 274"/>
                  <a:gd name="T16" fmla="*/ 0 w 443"/>
                  <a:gd name="T17" fmla="*/ 0 h 274"/>
                  <a:gd name="T18" fmla="*/ 0 w 443"/>
                  <a:gd name="T19" fmla="*/ 0 h 274"/>
                  <a:gd name="T20" fmla="*/ 0 w 443"/>
                  <a:gd name="T21" fmla="*/ 0 h 274"/>
                  <a:gd name="T22" fmla="*/ 0 w 443"/>
                  <a:gd name="T23" fmla="*/ 0 h 274"/>
                  <a:gd name="T24" fmla="*/ 0 w 443"/>
                  <a:gd name="T25" fmla="*/ 0 h 274"/>
                  <a:gd name="T26" fmla="*/ 0 w 443"/>
                  <a:gd name="T27" fmla="*/ 0 h 274"/>
                  <a:gd name="T28" fmla="*/ 0 w 443"/>
                  <a:gd name="T29" fmla="*/ 0 h 274"/>
                  <a:gd name="T30" fmla="*/ 0 w 443"/>
                  <a:gd name="T31" fmla="*/ 0 h 274"/>
                  <a:gd name="T32" fmla="*/ 0 w 443"/>
                  <a:gd name="T33" fmla="*/ 0 h 274"/>
                  <a:gd name="T34" fmla="*/ 0 w 443"/>
                  <a:gd name="T35" fmla="*/ 0 h 274"/>
                  <a:gd name="T36" fmla="*/ 0 w 443"/>
                  <a:gd name="T37" fmla="*/ 0 h 274"/>
                  <a:gd name="T38" fmla="*/ 0 w 443"/>
                  <a:gd name="T39" fmla="*/ 0 h 274"/>
                  <a:gd name="T40" fmla="*/ 0 w 443"/>
                  <a:gd name="T41" fmla="*/ 0 h 274"/>
                  <a:gd name="T42" fmla="*/ 0 w 443"/>
                  <a:gd name="T43" fmla="*/ 0 h 274"/>
                  <a:gd name="T44" fmla="*/ 0 w 443"/>
                  <a:gd name="T45" fmla="*/ 0 h 274"/>
                  <a:gd name="T46" fmla="*/ 0 w 443"/>
                  <a:gd name="T47" fmla="*/ 0 h 274"/>
                  <a:gd name="T48" fmla="*/ 0 w 443"/>
                  <a:gd name="T49" fmla="*/ 0 h 274"/>
                  <a:gd name="T50" fmla="*/ 0 w 443"/>
                  <a:gd name="T51" fmla="*/ 0 h 274"/>
                  <a:gd name="T52" fmla="*/ 0 w 443"/>
                  <a:gd name="T53" fmla="*/ 0 h 274"/>
                  <a:gd name="T54" fmla="*/ 0 w 443"/>
                  <a:gd name="T55" fmla="*/ 0 h 274"/>
                  <a:gd name="T56" fmla="*/ 0 w 443"/>
                  <a:gd name="T57" fmla="*/ 0 h 274"/>
                  <a:gd name="T58" fmla="*/ 0 w 443"/>
                  <a:gd name="T59" fmla="*/ 0 h 274"/>
                  <a:gd name="T60" fmla="*/ 0 w 443"/>
                  <a:gd name="T61" fmla="*/ 0 h 274"/>
                  <a:gd name="T62" fmla="*/ 0 w 443"/>
                  <a:gd name="T63" fmla="*/ 0 h 274"/>
                  <a:gd name="T64" fmla="*/ 0 w 443"/>
                  <a:gd name="T65" fmla="*/ 0 h 274"/>
                  <a:gd name="T66" fmla="*/ 0 w 443"/>
                  <a:gd name="T67" fmla="*/ 0 h 274"/>
                  <a:gd name="T68" fmla="*/ 0 w 443"/>
                  <a:gd name="T69" fmla="*/ 0 h 274"/>
                  <a:gd name="T70" fmla="*/ 0 w 443"/>
                  <a:gd name="T71" fmla="*/ 0 h 274"/>
                  <a:gd name="T72" fmla="*/ 0 w 443"/>
                  <a:gd name="T73" fmla="*/ 0 h 274"/>
                  <a:gd name="T74" fmla="*/ 0 w 443"/>
                  <a:gd name="T75" fmla="*/ 0 h 274"/>
                  <a:gd name="T76" fmla="*/ 0 w 443"/>
                  <a:gd name="T77" fmla="*/ 0 h 274"/>
                  <a:gd name="T78" fmla="*/ 0 w 443"/>
                  <a:gd name="T79" fmla="*/ 0 h 274"/>
                  <a:gd name="T80" fmla="*/ 0 w 443"/>
                  <a:gd name="T81" fmla="*/ 0 h 274"/>
                  <a:gd name="T82" fmla="*/ 0 w 443"/>
                  <a:gd name="T83" fmla="*/ 0 h 274"/>
                  <a:gd name="T84" fmla="*/ 0 w 443"/>
                  <a:gd name="T85" fmla="*/ 0 h 274"/>
                  <a:gd name="T86" fmla="*/ 0 w 443"/>
                  <a:gd name="T87" fmla="*/ 0 h 274"/>
                  <a:gd name="T88" fmla="*/ 0 w 443"/>
                  <a:gd name="T89" fmla="*/ 0 h 274"/>
                  <a:gd name="T90" fmla="*/ 0 w 443"/>
                  <a:gd name="T91" fmla="*/ 0 h 274"/>
                  <a:gd name="T92" fmla="*/ 0 w 443"/>
                  <a:gd name="T93" fmla="*/ 0 h 274"/>
                  <a:gd name="T94" fmla="*/ 0 w 443"/>
                  <a:gd name="T95" fmla="*/ 0 h 274"/>
                  <a:gd name="T96" fmla="*/ 0 w 443"/>
                  <a:gd name="T97" fmla="*/ 0 h 274"/>
                  <a:gd name="T98" fmla="*/ 0 w 443"/>
                  <a:gd name="T99" fmla="*/ 0 h 2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3" h="274">
                    <a:moveTo>
                      <a:pt x="0" y="163"/>
                    </a:moveTo>
                    <a:lnTo>
                      <a:pt x="55" y="151"/>
                    </a:lnTo>
                    <a:lnTo>
                      <a:pt x="75" y="147"/>
                    </a:lnTo>
                    <a:lnTo>
                      <a:pt x="87" y="135"/>
                    </a:lnTo>
                    <a:lnTo>
                      <a:pt x="100" y="117"/>
                    </a:lnTo>
                    <a:lnTo>
                      <a:pt x="127" y="92"/>
                    </a:lnTo>
                    <a:lnTo>
                      <a:pt x="176" y="51"/>
                    </a:lnTo>
                    <a:lnTo>
                      <a:pt x="184" y="37"/>
                    </a:lnTo>
                    <a:lnTo>
                      <a:pt x="197" y="25"/>
                    </a:lnTo>
                    <a:lnTo>
                      <a:pt x="223" y="21"/>
                    </a:lnTo>
                    <a:lnTo>
                      <a:pt x="300" y="8"/>
                    </a:lnTo>
                    <a:lnTo>
                      <a:pt x="321" y="0"/>
                    </a:lnTo>
                    <a:lnTo>
                      <a:pt x="341" y="10"/>
                    </a:lnTo>
                    <a:lnTo>
                      <a:pt x="351" y="18"/>
                    </a:lnTo>
                    <a:lnTo>
                      <a:pt x="396" y="33"/>
                    </a:lnTo>
                    <a:lnTo>
                      <a:pt x="414" y="40"/>
                    </a:lnTo>
                    <a:lnTo>
                      <a:pt x="420" y="47"/>
                    </a:lnTo>
                    <a:lnTo>
                      <a:pt x="429" y="73"/>
                    </a:lnTo>
                    <a:lnTo>
                      <a:pt x="433" y="86"/>
                    </a:lnTo>
                    <a:lnTo>
                      <a:pt x="437" y="94"/>
                    </a:lnTo>
                    <a:lnTo>
                      <a:pt x="443" y="107"/>
                    </a:lnTo>
                    <a:lnTo>
                      <a:pt x="443" y="116"/>
                    </a:lnTo>
                    <a:lnTo>
                      <a:pt x="434" y="123"/>
                    </a:lnTo>
                    <a:lnTo>
                      <a:pt x="416" y="122"/>
                    </a:lnTo>
                    <a:lnTo>
                      <a:pt x="387" y="109"/>
                    </a:lnTo>
                    <a:lnTo>
                      <a:pt x="351" y="102"/>
                    </a:lnTo>
                    <a:lnTo>
                      <a:pt x="317" y="107"/>
                    </a:lnTo>
                    <a:lnTo>
                      <a:pt x="353" y="115"/>
                    </a:lnTo>
                    <a:lnTo>
                      <a:pt x="376" y="123"/>
                    </a:lnTo>
                    <a:lnTo>
                      <a:pt x="405" y="135"/>
                    </a:lnTo>
                    <a:lnTo>
                      <a:pt x="412" y="145"/>
                    </a:lnTo>
                    <a:lnTo>
                      <a:pt x="412" y="155"/>
                    </a:lnTo>
                    <a:lnTo>
                      <a:pt x="401" y="163"/>
                    </a:lnTo>
                    <a:lnTo>
                      <a:pt x="388" y="161"/>
                    </a:lnTo>
                    <a:lnTo>
                      <a:pt x="349" y="151"/>
                    </a:lnTo>
                    <a:lnTo>
                      <a:pt x="313" y="149"/>
                    </a:lnTo>
                    <a:lnTo>
                      <a:pt x="286" y="151"/>
                    </a:lnTo>
                    <a:lnTo>
                      <a:pt x="270" y="161"/>
                    </a:lnTo>
                    <a:lnTo>
                      <a:pt x="252" y="180"/>
                    </a:lnTo>
                    <a:lnTo>
                      <a:pt x="238" y="200"/>
                    </a:lnTo>
                    <a:lnTo>
                      <a:pt x="224" y="220"/>
                    </a:lnTo>
                    <a:lnTo>
                      <a:pt x="211" y="236"/>
                    </a:lnTo>
                    <a:lnTo>
                      <a:pt x="190" y="251"/>
                    </a:lnTo>
                    <a:lnTo>
                      <a:pt x="170" y="255"/>
                    </a:lnTo>
                    <a:lnTo>
                      <a:pt x="147" y="257"/>
                    </a:lnTo>
                    <a:lnTo>
                      <a:pt x="121" y="255"/>
                    </a:lnTo>
                    <a:lnTo>
                      <a:pt x="100" y="253"/>
                    </a:lnTo>
                    <a:lnTo>
                      <a:pt x="73" y="260"/>
                    </a:lnTo>
                    <a:lnTo>
                      <a:pt x="0" y="274"/>
                    </a:lnTo>
                    <a:lnTo>
                      <a:pt x="0" y="16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7515" name="Freeform 122"/>
              <p:cNvSpPr>
                <a:spLocks/>
              </p:cNvSpPr>
              <p:nvPr/>
            </p:nvSpPr>
            <p:spPr bwMode="auto">
              <a:xfrm>
                <a:off x="2688" y="2221"/>
                <a:ext cx="20" cy="5"/>
              </a:xfrm>
              <a:custGeom>
                <a:avLst/>
                <a:gdLst>
                  <a:gd name="T0" fmla="*/ 0 w 141"/>
                  <a:gd name="T1" fmla="*/ 0 h 32"/>
                  <a:gd name="T2" fmla="*/ 0 w 141"/>
                  <a:gd name="T3" fmla="*/ 0 h 32"/>
                  <a:gd name="T4" fmla="*/ 0 w 141"/>
                  <a:gd name="T5" fmla="*/ 0 h 32"/>
                  <a:gd name="T6" fmla="*/ 0 w 141"/>
                  <a:gd name="T7" fmla="*/ 0 h 32"/>
                  <a:gd name="T8" fmla="*/ 0 w 141"/>
                  <a:gd name="T9" fmla="*/ 0 h 32"/>
                  <a:gd name="T10" fmla="*/ 0 w 141"/>
                  <a:gd name="T11" fmla="*/ 0 h 32"/>
                  <a:gd name="T12" fmla="*/ 0 w 141"/>
                  <a:gd name="T13" fmla="*/ 0 h 32"/>
                  <a:gd name="T14" fmla="*/ 0 w 141"/>
                  <a:gd name="T15" fmla="*/ 0 h 32"/>
                  <a:gd name="T16" fmla="*/ 0 w 141"/>
                  <a:gd name="T17" fmla="*/ 0 h 32"/>
                  <a:gd name="T18" fmla="*/ 0 w 141"/>
                  <a:gd name="T19" fmla="*/ 0 h 32"/>
                  <a:gd name="T20" fmla="*/ 0 w 141"/>
                  <a:gd name="T21" fmla="*/ 0 h 32"/>
                  <a:gd name="T22" fmla="*/ 0 w 141"/>
                  <a:gd name="T23" fmla="*/ 0 h 32"/>
                  <a:gd name="T24" fmla="*/ 0 w 141"/>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32">
                    <a:moveTo>
                      <a:pt x="141" y="32"/>
                    </a:moveTo>
                    <a:lnTo>
                      <a:pt x="117" y="21"/>
                    </a:lnTo>
                    <a:lnTo>
                      <a:pt x="97" y="18"/>
                    </a:lnTo>
                    <a:lnTo>
                      <a:pt x="74" y="11"/>
                    </a:lnTo>
                    <a:lnTo>
                      <a:pt x="54" y="6"/>
                    </a:lnTo>
                    <a:lnTo>
                      <a:pt x="22" y="9"/>
                    </a:lnTo>
                    <a:lnTo>
                      <a:pt x="0" y="11"/>
                    </a:lnTo>
                    <a:lnTo>
                      <a:pt x="33" y="4"/>
                    </a:lnTo>
                    <a:lnTo>
                      <a:pt x="61" y="0"/>
                    </a:lnTo>
                    <a:lnTo>
                      <a:pt x="97" y="15"/>
                    </a:lnTo>
                    <a:lnTo>
                      <a:pt x="117" y="17"/>
                    </a:lnTo>
                    <a:lnTo>
                      <a:pt x="139" y="27"/>
                    </a:lnTo>
                    <a:lnTo>
                      <a:pt x="141" y="3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6" name="Freeform 123"/>
              <p:cNvSpPr>
                <a:spLocks/>
              </p:cNvSpPr>
              <p:nvPr/>
            </p:nvSpPr>
            <p:spPr bwMode="auto">
              <a:xfrm>
                <a:off x="2680" y="2216"/>
                <a:ext cx="17" cy="3"/>
              </a:xfrm>
              <a:custGeom>
                <a:avLst/>
                <a:gdLst>
                  <a:gd name="T0" fmla="*/ 0 w 119"/>
                  <a:gd name="T1" fmla="*/ 0 h 22"/>
                  <a:gd name="T2" fmla="*/ 0 w 119"/>
                  <a:gd name="T3" fmla="*/ 0 h 22"/>
                  <a:gd name="T4" fmla="*/ 0 w 119"/>
                  <a:gd name="T5" fmla="*/ 0 h 22"/>
                  <a:gd name="T6" fmla="*/ 0 w 119"/>
                  <a:gd name="T7" fmla="*/ 0 h 22"/>
                  <a:gd name="T8" fmla="*/ 0 w 119"/>
                  <a:gd name="T9" fmla="*/ 0 h 22"/>
                  <a:gd name="T10" fmla="*/ 0 w 119"/>
                  <a:gd name="T11" fmla="*/ 0 h 22"/>
                  <a:gd name="T12" fmla="*/ 0 w 119"/>
                  <a:gd name="T13" fmla="*/ 0 h 22"/>
                  <a:gd name="T14" fmla="*/ 0 w 119"/>
                  <a:gd name="T15" fmla="*/ 0 h 22"/>
                  <a:gd name="T16" fmla="*/ 0 w 119"/>
                  <a:gd name="T17" fmla="*/ 0 h 22"/>
                  <a:gd name="T18" fmla="*/ 0 w 119"/>
                  <a:gd name="T19" fmla="*/ 0 h 22"/>
                  <a:gd name="T20" fmla="*/ 0 w 119"/>
                  <a:gd name="T21" fmla="*/ 0 h 22"/>
                  <a:gd name="T22" fmla="*/ 0 w 119"/>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9" h="22">
                    <a:moveTo>
                      <a:pt x="86" y="0"/>
                    </a:moveTo>
                    <a:lnTo>
                      <a:pt x="100" y="1"/>
                    </a:lnTo>
                    <a:lnTo>
                      <a:pt x="119" y="7"/>
                    </a:lnTo>
                    <a:lnTo>
                      <a:pt x="106" y="6"/>
                    </a:lnTo>
                    <a:lnTo>
                      <a:pt x="88" y="3"/>
                    </a:lnTo>
                    <a:lnTo>
                      <a:pt x="49" y="13"/>
                    </a:lnTo>
                    <a:lnTo>
                      <a:pt x="28" y="18"/>
                    </a:lnTo>
                    <a:lnTo>
                      <a:pt x="4" y="22"/>
                    </a:lnTo>
                    <a:lnTo>
                      <a:pt x="0" y="18"/>
                    </a:lnTo>
                    <a:lnTo>
                      <a:pt x="26" y="14"/>
                    </a:lnTo>
                    <a:lnTo>
                      <a:pt x="57" y="7"/>
                    </a:lnTo>
                    <a:lnTo>
                      <a:pt x="8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7" name="Freeform 124"/>
              <p:cNvSpPr>
                <a:spLocks/>
              </p:cNvSpPr>
              <p:nvPr/>
            </p:nvSpPr>
            <p:spPr bwMode="auto">
              <a:xfrm>
                <a:off x="2687" y="2228"/>
                <a:ext cx="7" cy="2"/>
              </a:xfrm>
              <a:custGeom>
                <a:avLst/>
                <a:gdLst>
                  <a:gd name="T0" fmla="*/ 0 w 48"/>
                  <a:gd name="T1" fmla="*/ 0 h 11"/>
                  <a:gd name="T2" fmla="*/ 0 w 48"/>
                  <a:gd name="T3" fmla="*/ 0 h 11"/>
                  <a:gd name="T4" fmla="*/ 0 w 48"/>
                  <a:gd name="T5" fmla="*/ 0 h 11"/>
                  <a:gd name="T6" fmla="*/ 0 w 48"/>
                  <a:gd name="T7" fmla="*/ 0 h 11"/>
                  <a:gd name="T8" fmla="*/ 0 w 48"/>
                  <a:gd name="T9" fmla="*/ 0 h 11"/>
                  <a:gd name="T10" fmla="*/ 0 w 48"/>
                  <a:gd name="T11" fmla="*/ 0 h 11"/>
                  <a:gd name="T12" fmla="*/ 0 w 48"/>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1">
                    <a:moveTo>
                      <a:pt x="48" y="5"/>
                    </a:moveTo>
                    <a:lnTo>
                      <a:pt x="42" y="11"/>
                    </a:lnTo>
                    <a:lnTo>
                      <a:pt x="25" y="8"/>
                    </a:lnTo>
                    <a:lnTo>
                      <a:pt x="6" y="8"/>
                    </a:lnTo>
                    <a:lnTo>
                      <a:pt x="0" y="0"/>
                    </a:lnTo>
                    <a:lnTo>
                      <a:pt x="14" y="3"/>
                    </a:lnTo>
                    <a:lnTo>
                      <a:pt x="48"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8" name="Freeform 125"/>
              <p:cNvSpPr>
                <a:spLocks/>
              </p:cNvSpPr>
              <p:nvPr/>
            </p:nvSpPr>
            <p:spPr bwMode="auto">
              <a:xfrm>
                <a:off x="2707" y="2227"/>
                <a:ext cx="2" cy="3"/>
              </a:xfrm>
              <a:custGeom>
                <a:avLst/>
                <a:gdLst>
                  <a:gd name="T0" fmla="*/ 0 w 10"/>
                  <a:gd name="T1" fmla="*/ 0 h 21"/>
                  <a:gd name="T2" fmla="*/ 0 w 10"/>
                  <a:gd name="T3" fmla="*/ 0 h 21"/>
                  <a:gd name="T4" fmla="*/ 0 w 10"/>
                  <a:gd name="T5" fmla="*/ 0 h 21"/>
                  <a:gd name="T6" fmla="*/ 0 w 10"/>
                  <a:gd name="T7" fmla="*/ 0 h 21"/>
                  <a:gd name="T8" fmla="*/ 0 w 10"/>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21">
                    <a:moveTo>
                      <a:pt x="0" y="0"/>
                    </a:moveTo>
                    <a:lnTo>
                      <a:pt x="0" y="6"/>
                    </a:lnTo>
                    <a:lnTo>
                      <a:pt x="2" y="16"/>
                    </a:lnTo>
                    <a:lnTo>
                      <a:pt x="10" y="2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9" name="Freeform 126"/>
              <p:cNvSpPr>
                <a:spLocks/>
              </p:cNvSpPr>
              <p:nvPr/>
            </p:nvSpPr>
            <p:spPr bwMode="auto">
              <a:xfrm>
                <a:off x="2702" y="2234"/>
                <a:ext cx="2" cy="1"/>
              </a:xfrm>
              <a:custGeom>
                <a:avLst/>
                <a:gdLst>
                  <a:gd name="T0" fmla="*/ 0 w 9"/>
                  <a:gd name="T1" fmla="*/ 0 h 11"/>
                  <a:gd name="T2" fmla="*/ 0 w 9"/>
                  <a:gd name="T3" fmla="*/ 0 h 11"/>
                  <a:gd name="T4" fmla="*/ 0 w 9"/>
                  <a:gd name="T5" fmla="*/ 0 h 11"/>
                  <a:gd name="T6" fmla="*/ 0 w 9"/>
                  <a:gd name="T7" fmla="*/ 0 h 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1">
                    <a:moveTo>
                      <a:pt x="0" y="0"/>
                    </a:moveTo>
                    <a:lnTo>
                      <a:pt x="2" y="6"/>
                    </a:lnTo>
                    <a:lnTo>
                      <a:pt x="9" y="1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0" name="Freeform 127"/>
              <p:cNvSpPr>
                <a:spLocks/>
              </p:cNvSpPr>
              <p:nvPr/>
            </p:nvSpPr>
            <p:spPr bwMode="auto">
              <a:xfrm>
                <a:off x="2678" y="2224"/>
                <a:ext cx="3" cy="4"/>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7">
                    <a:moveTo>
                      <a:pt x="23" y="0"/>
                    </a:moveTo>
                    <a:lnTo>
                      <a:pt x="19" y="8"/>
                    </a:lnTo>
                    <a:lnTo>
                      <a:pt x="19" y="15"/>
                    </a:lnTo>
                    <a:lnTo>
                      <a:pt x="0" y="27"/>
                    </a:lnTo>
                    <a:lnTo>
                      <a:pt x="2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1" name="Freeform 128"/>
              <p:cNvSpPr>
                <a:spLocks/>
              </p:cNvSpPr>
              <p:nvPr/>
            </p:nvSpPr>
            <p:spPr bwMode="auto">
              <a:xfrm>
                <a:off x="2665" y="2224"/>
                <a:ext cx="10" cy="10"/>
              </a:xfrm>
              <a:custGeom>
                <a:avLst/>
                <a:gdLst>
                  <a:gd name="T0" fmla="*/ 0 w 71"/>
                  <a:gd name="T1" fmla="*/ 0 h 73"/>
                  <a:gd name="T2" fmla="*/ 0 w 71"/>
                  <a:gd name="T3" fmla="*/ 0 h 73"/>
                  <a:gd name="T4" fmla="*/ 0 w 71"/>
                  <a:gd name="T5" fmla="*/ 0 h 73"/>
                  <a:gd name="T6" fmla="*/ 0 w 71"/>
                  <a:gd name="T7" fmla="*/ 0 h 73"/>
                  <a:gd name="T8" fmla="*/ 0 w 71"/>
                  <a:gd name="T9" fmla="*/ 0 h 73"/>
                  <a:gd name="T10" fmla="*/ 0 w 71"/>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73">
                    <a:moveTo>
                      <a:pt x="71" y="0"/>
                    </a:moveTo>
                    <a:lnTo>
                      <a:pt x="59" y="22"/>
                    </a:lnTo>
                    <a:lnTo>
                      <a:pt x="44" y="41"/>
                    </a:lnTo>
                    <a:lnTo>
                      <a:pt x="0" y="73"/>
                    </a:lnTo>
                    <a:lnTo>
                      <a:pt x="41" y="34"/>
                    </a:lnTo>
                    <a:lnTo>
                      <a:pt x="7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2" name="Freeform 129"/>
              <p:cNvSpPr>
                <a:spLocks/>
              </p:cNvSpPr>
              <p:nvPr/>
            </p:nvSpPr>
            <p:spPr bwMode="auto">
              <a:xfrm>
                <a:off x="2660" y="2238"/>
                <a:ext cx="2" cy="8"/>
              </a:xfrm>
              <a:custGeom>
                <a:avLst/>
                <a:gdLst>
                  <a:gd name="T0" fmla="*/ 0 w 16"/>
                  <a:gd name="T1" fmla="*/ 0 h 53"/>
                  <a:gd name="T2" fmla="*/ 0 w 16"/>
                  <a:gd name="T3" fmla="*/ 0 h 53"/>
                  <a:gd name="T4" fmla="*/ 0 w 16"/>
                  <a:gd name="T5" fmla="*/ 0 h 53"/>
                  <a:gd name="T6" fmla="*/ 0 w 16"/>
                  <a:gd name="T7" fmla="*/ 0 h 53"/>
                  <a:gd name="T8" fmla="*/ 0 w 16"/>
                  <a:gd name="T9" fmla="*/ 0 h 53"/>
                  <a:gd name="T10" fmla="*/ 0 w 16"/>
                  <a:gd name="T11" fmla="*/ 0 h 53"/>
                  <a:gd name="T12" fmla="*/ 0 w 16"/>
                  <a:gd name="T13" fmla="*/ 0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53">
                    <a:moveTo>
                      <a:pt x="0" y="0"/>
                    </a:moveTo>
                    <a:lnTo>
                      <a:pt x="10" y="19"/>
                    </a:lnTo>
                    <a:lnTo>
                      <a:pt x="13" y="37"/>
                    </a:lnTo>
                    <a:lnTo>
                      <a:pt x="14" y="53"/>
                    </a:lnTo>
                    <a:lnTo>
                      <a:pt x="16" y="30"/>
                    </a:lnTo>
                    <a:lnTo>
                      <a:pt x="14"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3" name="Freeform 130"/>
              <p:cNvSpPr>
                <a:spLocks/>
              </p:cNvSpPr>
              <p:nvPr/>
            </p:nvSpPr>
            <p:spPr bwMode="auto">
              <a:xfrm>
                <a:off x="2684" y="2231"/>
                <a:ext cx="1" cy="2"/>
              </a:xfrm>
              <a:custGeom>
                <a:avLst/>
                <a:gdLst>
                  <a:gd name="T0" fmla="*/ 0 w 8"/>
                  <a:gd name="T1" fmla="*/ 0 h 19"/>
                  <a:gd name="T2" fmla="*/ 0 w 8"/>
                  <a:gd name="T3" fmla="*/ 0 h 19"/>
                  <a:gd name="T4" fmla="*/ 0 w 8"/>
                  <a:gd name="T5" fmla="*/ 0 h 19"/>
                  <a:gd name="T6" fmla="*/ 0 w 8"/>
                  <a:gd name="T7" fmla="*/ 0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9">
                    <a:moveTo>
                      <a:pt x="2" y="0"/>
                    </a:moveTo>
                    <a:lnTo>
                      <a:pt x="0" y="8"/>
                    </a:lnTo>
                    <a:lnTo>
                      <a:pt x="8" y="19"/>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493" name="Group 131"/>
            <p:cNvGrpSpPr>
              <a:grpSpLocks/>
            </p:cNvGrpSpPr>
            <p:nvPr/>
          </p:nvGrpSpPr>
          <p:grpSpPr bwMode="auto">
            <a:xfrm flipH="1">
              <a:off x="3730" y="2363"/>
              <a:ext cx="365" cy="408"/>
              <a:chOff x="2511" y="2128"/>
              <a:chExt cx="146" cy="168"/>
            </a:xfrm>
          </p:grpSpPr>
          <p:sp>
            <p:nvSpPr>
              <p:cNvPr id="17500" name="Freeform 132"/>
              <p:cNvSpPr>
                <a:spLocks/>
              </p:cNvSpPr>
              <p:nvPr/>
            </p:nvSpPr>
            <p:spPr bwMode="auto">
              <a:xfrm>
                <a:off x="2590" y="2128"/>
                <a:ext cx="5" cy="4"/>
              </a:xfrm>
              <a:custGeom>
                <a:avLst/>
                <a:gdLst>
                  <a:gd name="T0" fmla="*/ 0 w 32"/>
                  <a:gd name="T1" fmla="*/ 0 h 23"/>
                  <a:gd name="T2" fmla="*/ 0 w 32"/>
                  <a:gd name="T3" fmla="*/ 0 h 23"/>
                  <a:gd name="T4" fmla="*/ 0 w 32"/>
                  <a:gd name="T5" fmla="*/ 0 h 23"/>
                  <a:gd name="T6" fmla="*/ 0 w 32"/>
                  <a:gd name="T7" fmla="*/ 0 h 23"/>
                  <a:gd name="T8" fmla="*/ 0 w 32"/>
                  <a:gd name="T9" fmla="*/ 0 h 23"/>
                  <a:gd name="T10" fmla="*/ 0 w 32"/>
                  <a:gd name="T11" fmla="*/ 0 h 23"/>
                  <a:gd name="T12" fmla="*/ 0 w 32"/>
                  <a:gd name="T13" fmla="*/ 0 h 23"/>
                  <a:gd name="T14" fmla="*/ 0 w 32"/>
                  <a:gd name="T15" fmla="*/ 0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23">
                    <a:moveTo>
                      <a:pt x="32" y="0"/>
                    </a:moveTo>
                    <a:lnTo>
                      <a:pt x="23" y="7"/>
                    </a:lnTo>
                    <a:lnTo>
                      <a:pt x="14" y="10"/>
                    </a:lnTo>
                    <a:lnTo>
                      <a:pt x="5" y="15"/>
                    </a:lnTo>
                    <a:lnTo>
                      <a:pt x="0" y="23"/>
                    </a:lnTo>
                    <a:lnTo>
                      <a:pt x="8" y="20"/>
                    </a:lnTo>
                    <a:lnTo>
                      <a:pt x="23" y="16"/>
                    </a:lnTo>
                    <a:lnTo>
                      <a:pt x="3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1" name="Freeform 133"/>
              <p:cNvSpPr>
                <a:spLocks/>
              </p:cNvSpPr>
              <p:nvPr/>
            </p:nvSpPr>
            <p:spPr bwMode="auto">
              <a:xfrm>
                <a:off x="2592" y="2134"/>
                <a:ext cx="2" cy="2"/>
              </a:xfrm>
              <a:custGeom>
                <a:avLst/>
                <a:gdLst>
                  <a:gd name="T0" fmla="*/ 0 w 8"/>
                  <a:gd name="T1" fmla="*/ 0 h 15"/>
                  <a:gd name="T2" fmla="*/ 0 w 8"/>
                  <a:gd name="T3" fmla="*/ 0 h 15"/>
                  <a:gd name="T4" fmla="*/ 0 w 8"/>
                  <a:gd name="T5" fmla="*/ 0 h 15"/>
                  <a:gd name="T6" fmla="*/ 0 w 8"/>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5">
                    <a:moveTo>
                      <a:pt x="8" y="0"/>
                    </a:moveTo>
                    <a:lnTo>
                      <a:pt x="0" y="0"/>
                    </a:lnTo>
                    <a:lnTo>
                      <a:pt x="0" y="15"/>
                    </a:lnTo>
                    <a:lnTo>
                      <a:pt x="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2" name="Freeform 134"/>
              <p:cNvSpPr>
                <a:spLocks/>
              </p:cNvSpPr>
              <p:nvPr/>
            </p:nvSpPr>
            <p:spPr bwMode="auto">
              <a:xfrm>
                <a:off x="2574" y="2150"/>
                <a:ext cx="39" cy="99"/>
              </a:xfrm>
              <a:custGeom>
                <a:avLst/>
                <a:gdLst>
                  <a:gd name="T0" fmla="*/ 0 w 274"/>
                  <a:gd name="T1" fmla="*/ 0 h 693"/>
                  <a:gd name="T2" fmla="*/ 0 w 274"/>
                  <a:gd name="T3" fmla="*/ 0 h 693"/>
                  <a:gd name="T4" fmla="*/ 0 w 274"/>
                  <a:gd name="T5" fmla="*/ 0 h 693"/>
                  <a:gd name="T6" fmla="*/ 0 w 274"/>
                  <a:gd name="T7" fmla="*/ 0 h 693"/>
                  <a:gd name="T8" fmla="*/ 0 w 274"/>
                  <a:gd name="T9" fmla="*/ 0 h 693"/>
                  <a:gd name="T10" fmla="*/ 0 w 274"/>
                  <a:gd name="T11" fmla="*/ 0 h 693"/>
                  <a:gd name="T12" fmla="*/ 0 w 274"/>
                  <a:gd name="T13" fmla="*/ 0 h 693"/>
                  <a:gd name="T14" fmla="*/ 0 w 274"/>
                  <a:gd name="T15" fmla="*/ 0 h 693"/>
                  <a:gd name="T16" fmla="*/ 0 w 274"/>
                  <a:gd name="T17" fmla="*/ 0 h 693"/>
                  <a:gd name="T18" fmla="*/ 0 w 274"/>
                  <a:gd name="T19" fmla="*/ 0 h 6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693">
                    <a:moveTo>
                      <a:pt x="40" y="0"/>
                    </a:moveTo>
                    <a:lnTo>
                      <a:pt x="66" y="29"/>
                    </a:lnTo>
                    <a:lnTo>
                      <a:pt x="74" y="70"/>
                    </a:lnTo>
                    <a:lnTo>
                      <a:pt x="113" y="110"/>
                    </a:lnTo>
                    <a:lnTo>
                      <a:pt x="194" y="296"/>
                    </a:lnTo>
                    <a:lnTo>
                      <a:pt x="239" y="466"/>
                    </a:lnTo>
                    <a:lnTo>
                      <a:pt x="274" y="693"/>
                    </a:lnTo>
                    <a:lnTo>
                      <a:pt x="161" y="592"/>
                    </a:lnTo>
                    <a:lnTo>
                      <a:pt x="0" y="90"/>
                    </a:lnTo>
                    <a:lnTo>
                      <a:pt x="40"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17503" name="Freeform 135"/>
              <p:cNvSpPr>
                <a:spLocks/>
              </p:cNvSpPr>
              <p:nvPr/>
            </p:nvSpPr>
            <p:spPr bwMode="auto">
              <a:xfrm>
                <a:off x="2511" y="2131"/>
                <a:ext cx="146" cy="165"/>
              </a:xfrm>
              <a:custGeom>
                <a:avLst/>
                <a:gdLst>
                  <a:gd name="T0" fmla="*/ 0 w 1023"/>
                  <a:gd name="T1" fmla="*/ 0 h 1154"/>
                  <a:gd name="T2" fmla="*/ 0 w 1023"/>
                  <a:gd name="T3" fmla="*/ 0 h 1154"/>
                  <a:gd name="T4" fmla="*/ 0 w 1023"/>
                  <a:gd name="T5" fmla="*/ 0 h 1154"/>
                  <a:gd name="T6" fmla="*/ 0 w 1023"/>
                  <a:gd name="T7" fmla="*/ 0 h 1154"/>
                  <a:gd name="T8" fmla="*/ 0 w 1023"/>
                  <a:gd name="T9" fmla="*/ 0 h 1154"/>
                  <a:gd name="T10" fmla="*/ 0 w 1023"/>
                  <a:gd name="T11" fmla="*/ 0 h 1154"/>
                  <a:gd name="T12" fmla="*/ 0 w 1023"/>
                  <a:gd name="T13" fmla="*/ 0 h 1154"/>
                  <a:gd name="T14" fmla="*/ 0 w 1023"/>
                  <a:gd name="T15" fmla="*/ 0 h 1154"/>
                  <a:gd name="T16" fmla="*/ 0 w 1023"/>
                  <a:gd name="T17" fmla="*/ 0 h 1154"/>
                  <a:gd name="T18" fmla="*/ 0 w 1023"/>
                  <a:gd name="T19" fmla="*/ 0 h 1154"/>
                  <a:gd name="T20" fmla="*/ 0 w 1023"/>
                  <a:gd name="T21" fmla="*/ 0 h 1154"/>
                  <a:gd name="T22" fmla="*/ 0 w 1023"/>
                  <a:gd name="T23" fmla="*/ 0 h 1154"/>
                  <a:gd name="T24" fmla="*/ 0 w 1023"/>
                  <a:gd name="T25" fmla="*/ 0 h 1154"/>
                  <a:gd name="T26" fmla="*/ 0 w 1023"/>
                  <a:gd name="T27" fmla="*/ 0 h 1154"/>
                  <a:gd name="T28" fmla="*/ 0 w 1023"/>
                  <a:gd name="T29" fmla="*/ 0 h 1154"/>
                  <a:gd name="T30" fmla="*/ 0 w 1023"/>
                  <a:gd name="T31" fmla="*/ 0 h 1154"/>
                  <a:gd name="T32" fmla="*/ 0 w 1023"/>
                  <a:gd name="T33" fmla="*/ 0 h 1154"/>
                  <a:gd name="T34" fmla="*/ 0 w 1023"/>
                  <a:gd name="T35" fmla="*/ 0 h 1154"/>
                  <a:gd name="T36" fmla="*/ 0 w 1023"/>
                  <a:gd name="T37" fmla="*/ 0 h 1154"/>
                  <a:gd name="T38" fmla="*/ 0 w 1023"/>
                  <a:gd name="T39" fmla="*/ 0 h 1154"/>
                  <a:gd name="T40" fmla="*/ 0 w 1023"/>
                  <a:gd name="T41" fmla="*/ 0 h 1154"/>
                  <a:gd name="T42" fmla="*/ 0 w 1023"/>
                  <a:gd name="T43" fmla="*/ 0 h 1154"/>
                  <a:gd name="T44" fmla="*/ 0 w 1023"/>
                  <a:gd name="T45" fmla="*/ 0 h 1154"/>
                  <a:gd name="T46" fmla="*/ 0 w 1023"/>
                  <a:gd name="T47" fmla="*/ 0 h 1154"/>
                  <a:gd name="T48" fmla="*/ 0 w 1023"/>
                  <a:gd name="T49" fmla="*/ 0 h 1154"/>
                  <a:gd name="T50" fmla="*/ 0 w 1023"/>
                  <a:gd name="T51" fmla="*/ 0 h 1154"/>
                  <a:gd name="T52" fmla="*/ 0 w 1023"/>
                  <a:gd name="T53" fmla="*/ 0 h 1154"/>
                  <a:gd name="T54" fmla="*/ 0 w 1023"/>
                  <a:gd name="T55" fmla="*/ 0 h 1154"/>
                  <a:gd name="T56" fmla="*/ 0 w 1023"/>
                  <a:gd name="T57" fmla="*/ 0 h 1154"/>
                  <a:gd name="T58" fmla="*/ 0 w 1023"/>
                  <a:gd name="T59" fmla="*/ 0 h 1154"/>
                  <a:gd name="T60" fmla="*/ 0 w 1023"/>
                  <a:gd name="T61" fmla="*/ 0 h 1154"/>
                  <a:gd name="T62" fmla="*/ 0 w 1023"/>
                  <a:gd name="T63" fmla="*/ 0 h 1154"/>
                  <a:gd name="T64" fmla="*/ 0 w 1023"/>
                  <a:gd name="T65" fmla="*/ 0 h 1154"/>
                  <a:gd name="T66" fmla="*/ 0 w 1023"/>
                  <a:gd name="T67" fmla="*/ 0 h 1154"/>
                  <a:gd name="T68" fmla="*/ 0 w 1023"/>
                  <a:gd name="T69" fmla="*/ 0 h 1154"/>
                  <a:gd name="T70" fmla="*/ 0 w 1023"/>
                  <a:gd name="T71" fmla="*/ 0 h 1154"/>
                  <a:gd name="T72" fmla="*/ 0 w 1023"/>
                  <a:gd name="T73" fmla="*/ 0 h 1154"/>
                  <a:gd name="T74" fmla="*/ 0 w 1023"/>
                  <a:gd name="T75" fmla="*/ 0 h 1154"/>
                  <a:gd name="T76" fmla="*/ 0 w 1023"/>
                  <a:gd name="T77" fmla="*/ 0 h 1154"/>
                  <a:gd name="T78" fmla="*/ 0 w 1023"/>
                  <a:gd name="T79" fmla="*/ 0 h 1154"/>
                  <a:gd name="T80" fmla="*/ 0 w 1023"/>
                  <a:gd name="T81" fmla="*/ 0 h 1154"/>
                  <a:gd name="T82" fmla="*/ 0 w 1023"/>
                  <a:gd name="T83" fmla="*/ 0 h 1154"/>
                  <a:gd name="T84" fmla="*/ 0 w 1023"/>
                  <a:gd name="T85" fmla="*/ 0 h 1154"/>
                  <a:gd name="T86" fmla="*/ 0 w 1023"/>
                  <a:gd name="T87" fmla="*/ 0 h 1154"/>
                  <a:gd name="T88" fmla="*/ 0 w 1023"/>
                  <a:gd name="T89" fmla="*/ 0 h 1154"/>
                  <a:gd name="T90" fmla="*/ 0 w 1023"/>
                  <a:gd name="T91" fmla="*/ 0 h 11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23" h="1154">
                    <a:moveTo>
                      <a:pt x="189" y="60"/>
                    </a:moveTo>
                    <a:lnTo>
                      <a:pt x="221" y="0"/>
                    </a:lnTo>
                    <a:lnTo>
                      <a:pt x="471" y="104"/>
                    </a:lnTo>
                    <a:lnTo>
                      <a:pt x="482" y="185"/>
                    </a:lnTo>
                    <a:lnTo>
                      <a:pt x="503" y="214"/>
                    </a:lnTo>
                    <a:lnTo>
                      <a:pt x="531" y="246"/>
                    </a:lnTo>
                    <a:lnTo>
                      <a:pt x="547" y="304"/>
                    </a:lnTo>
                    <a:lnTo>
                      <a:pt x="603" y="437"/>
                    </a:lnTo>
                    <a:lnTo>
                      <a:pt x="648" y="595"/>
                    </a:lnTo>
                    <a:lnTo>
                      <a:pt x="668" y="700"/>
                    </a:lnTo>
                    <a:lnTo>
                      <a:pt x="869" y="704"/>
                    </a:lnTo>
                    <a:lnTo>
                      <a:pt x="902" y="725"/>
                    </a:lnTo>
                    <a:lnTo>
                      <a:pt x="994" y="725"/>
                    </a:lnTo>
                    <a:lnTo>
                      <a:pt x="1020" y="766"/>
                    </a:lnTo>
                    <a:lnTo>
                      <a:pt x="1023" y="814"/>
                    </a:lnTo>
                    <a:lnTo>
                      <a:pt x="1015" y="858"/>
                    </a:lnTo>
                    <a:lnTo>
                      <a:pt x="929" y="874"/>
                    </a:lnTo>
                    <a:lnTo>
                      <a:pt x="889" y="935"/>
                    </a:lnTo>
                    <a:lnTo>
                      <a:pt x="809" y="955"/>
                    </a:lnTo>
                    <a:lnTo>
                      <a:pt x="749" y="955"/>
                    </a:lnTo>
                    <a:lnTo>
                      <a:pt x="681" y="968"/>
                    </a:lnTo>
                    <a:lnTo>
                      <a:pt x="677" y="996"/>
                    </a:lnTo>
                    <a:lnTo>
                      <a:pt x="681" y="1056"/>
                    </a:lnTo>
                    <a:lnTo>
                      <a:pt x="673" y="1097"/>
                    </a:lnTo>
                    <a:lnTo>
                      <a:pt x="636" y="1102"/>
                    </a:lnTo>
                    <a:lnTo>
                      <a:pt x="591" y="1110"/>
                    </a:lnTo>
                    <a:lnTo>
                      <a:pt x="547" y="1151"/>
                    </a:lnTo>
                    <a:lnTo>
                      <a:pt x="495" y="1151"/>
                    </a:lnTo>
                    <a:lnTo>
                      <a:pt x="447" y="1146"/>
                    </a:lnTo>
                    <a:lnTo>
                      <a:pt x="374" y="1122"/>
                    </a:lnTo>
                    <a:lnTo>
                      <a:pt x="294" y="1130"/>
                    </a:lnTo>
                    <a:lnTo>
                      <a:pt x="213" y="1154"/>
                    </a:lnTo>
                    <a:lnTo>
                      <a:pt x="136" y="1137"/>
                    </a:lnTo>
                    <a:lnTo>
                      <a:pt x="84" y="1077"/>
                    </a:lnTo>
                    <a:lnTo>
                      <a:pt x="88" y="1012"/>
                    </a:lnTo>
                    <a:lnTo>
                      <a:pt x="68" y="932"/>
                    </a:lnTo>
                    <a:lnTo>
                      <a:pt x="57" y="826"/>
                    </a:lnTo>
                    <a:lnTo>
                      <a:pt x="32" y="729"/>
                    </a:lnTo>
                    <a:lnTo>
                      <a:pt x="0" y="584"/>
                    </a:lnTo>
                    <a:lnTo>
                      <a:pt x="4" y="437"/>
                    </a:lnTo>
                    <a:lnTo>
                      <a:pt x="4" y="307"/>
                    </a:lnTo>
                    <a:lnTo>
                      <a:pt x="12" y="218"/>
                    </a:lnTo>
                    <a:lnTo>
                      <a:pt x="32" y="178"/>
                    </a:lnTo>
                    <a:lnTo>
                      <a:pt x="77" y="145"/>
                    </a:lnTo>
                    <a:lnTo>
                      <a:pt x="129" y="92"/>
                    </a:lnTo>
                    <a:lnTo>
                      <a:pt x="189" y="60"/>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7504" name="Freeform 136"/>
              <p:cNvSpPr>
                <a:spLocks/>
              </p:cNvSpPr>
              <p:nvPr/>
            </p:nvSpPr>
            <p:spPr bwMode="auto">
              <a:xfrm>
                <a:off x="2514" y="2141"/>
                <a:ext cx="92" cy="154"/>
              </a:xfrm>
              <a:custGeom>
                <a:avLst/>
                <a:gdLst>
                  <a:gd name="T0" fmla="*/ 0 w 646"/>
                  <a:gd name="T1" fmla="*/ 0 h 1075"/>
                  <a:gd name="T2" fmla="*/ 0 w 646"/>
                  <a:gd name="T3" fmla="*/ 0 h 1075"/>
                  <a:gd name="T4" fmla="*/ 0 w 646"/>
                  <a:gd name="T5" fmla="*/ 0 h 1075"/>
                  <a:gd name="T6" fmla="*/ 0 w 646"/>
                  <a:gd name="T7" fmla="*/ 0 h 1075"/>
                  <a:gd name="T8" fmla="*/ 0 w 646"/>
                  <a:gd name="T9" fmla="*/ 0 h 1075"/>
                  <a:gd name="T10" fmla="*/ 0 w 646"/>
                  <a:gd name="T11" fmla="*/ 0 h 1075"/>
                  <a:gd name="T12" fmla="*/ 0 w 646"/>
                  <a:gd name="T13" fmla="*/ 0 h 1075"/>
                  <a:gd name="T14" fmla="*/ 0 w 646"/>
                  <a:gd name="T15" fmla="*/ 0 h 1075"/>
                  <a:gd name="T16" fmla="*/ 0 w 646"/>
                  <a:gd name="T17" fmla="*/ 0 h 1075"/>
                  <a:gd name="T18" fmla="*/ 0 w 646"/>
                  <a:gd name="T19" fmla="*/ 0 h 1075"/>
                  <a:gd name="T20" fmla="*/ 0 w 646"/>
                  <a:gd name="T21" fmla="*/ 0 h 1075"/>
                  <a:gd name="T22" fmla="*/ 0 w 646"/>
                  <a:gd name="T23" fmla="*/ 0 h 1075"/>
                  <a:gd name="T24" fmla="*/ 0 w 646"/>
                  <a:gd name="T25" fmla="*/ 0 h 1075"/>
                  <a:gd name="T26" fmla="*/ 0 w 646"/>
                  <a:gd name="T27" fmla="*/ 0 h 1075"/>
                  <a:gd name="T28" fmla="*/ 0 w 646"/>
                  <a:gd name="T29" fmla="*/ 0 h 1075"/>
                  <a:gd name="T30" fmla="*/ 0 w 646"/>
                  <a:gd name="T31" fmla="*/ 0 h 1075"/>
                  <a:gd name="T32" fmla="*/ 0 w 646"/>
                  <a:gd name="T33" fmla="*/ 0 h 1075"/>
                  <a:gd name="T34" fmla="*/ 0 w 646"/>
                  <a:gd name="T35" fmla="*/ 0 h 1075"/>
                  <a:gd name="T36" fmla="*/ 0 w 646"/>
                  <a:gd name="T37" fmla="*/ 0 h 1075"/>
                  <a:gd name="T38" fmla="*/ 0 w 646"/>
                  <a:gd name="T39" fmla="*/ 0 h 1075"/>
                  <a:gd name="T40" fmla="*/ 0 w 646"/>
                  <a:gd name="T41" fmla="*/ 0 h 1075"/>
                  <a:gd name="T42" fmla="*/ 0 w 646"/>
                  <a:gd name="T43" fmla="*/ 0 h 1075"/>
                  <a:gd name="T44" fmla="*/ 0 w 646"/>
                  <a:gd name="T45" fmla="*/ 0 h 1075"/>
                  <a:gd name="T46" fmla="*/ 0 w 646"/>
                  <a:gd name="T47" fmla="*/ 0 h 1075"/>
                  <a:gd name="T48" fmla="*/ 0 w 646"/>
                  <a:gd name="T49" fmla="*/ 0 h 1075"/>
                  <a:gd name="T50" fmla="*/ 0 w 646"/>
                  <a:gd name="T51" fmla="*/ 0 h 1075"/>
                  <a:gd name="T52" fmla="*/ 0 w 646"/>
                  <a:gd name="T53" fmla="*/ 0 h 1075"/>
                  <a:gd name="T54" fmla="*/ 0 w 646"/>
                  <a:gd name="T55" fmla="*/ 0 h 1075"/>
                  <a:gd name="T56" fmla="*/ 0 w 646"/>
                  <a:gd name="T57" fmla="*/ 0 h 1075"/>
                  <a:gd name="T58" fmla="*/ 0 w 646"/>
                  <a:gd name="T59" fmla="*/ 0 h 1075"/>
                  <a:gd name="T60" fmla="*/ 0 w 646"/>
                  <a:gd name="T61" fmla="*/ 0 h 1075"/>
                  <a:gd name="T62" fmla="*/ 0 w 646"/>
                  <a:gd name="T63" fmla="*/ 0 h 1075"/>
                  <a:gd name="T64" fmla="*/ 0 w 646"/>
                  <a:gd name="T65" fmla="*/ 0 h 1075"/>
                  <a:gd name="T66" fmla="*/ 0 w 646"/>
                  <a:gd name="T67" fmla="*/ 0 h 1075"/>
                  <a:gd name="T68" fmla="*/ 0 w 646"/>
                  <a:gd name="T69" fmla="*/ 0 h 1075"/>
                  <a:gd name="T70" fmla="*/ 0 w 646"/>
                  <a:gd name="T71" fmla="*/ 0 h 1075"/>
                  <a:gd name="T72" fmla="*/ 0 w 646"/>
                  <a:gd name="T73" fmla="*/ 0 h 1075"/>
                  <a:gd name="T74" fmla="*/ 0 w 646"/>
                  <a:gd name="T75" fmla="*/ 0 h 1075"/>
                  <a:gd name="T76" fmla="*/ 0 w 646"/>
                  <a:gd name="T77" fmla="*/ 0 h 10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46" h="1075">
                    <a:moveTo>
                      <a:pt x="646" y="901"/>
                    </a:moveTo>
                    <a:lnTo>
                      <a:pt x="562" y="888"/>
                    </a:lnTo>
                    <a:lnTo>
                      <a:pt x="490" y="884"/>
                    </a:lnTo>
                    <a:lnTo>
                      <a:pt x="410" y="877"/>
                    </a:lnTo>
                    <a:lnTo>
                      <a:pt x="321" y="864"/>
                    </a:lnTo>
                    <a:lnTo>
                      <a:pt x="280" y="836"/>
                    </a:lnTo>
                    <a:lnTo>
                      <a:pt x="172" y="700"/>
                    </a:lnTo>
                    <a:lnTo>
                      <a:pt x="228" y="740"/>
                    </a:lnTo>
                    <a:lnTo>
                      <a:pt x="265" y="772"/>
                    </a:lnTo>
                    <a:lnTo>
                      <a:pt x="244" y="675"/>
                    </a:lnTo>
                    <a:lnTo>
                      <a:pt x="204" y="638"/>
                    </a:lnTo>
                    <a:lnTo>
                      <a:pt x="145" y="538"/>
                    </a:lnTo>
                    <a:lnTo>
                      <a:pt x="201" y="585"/>
                    </a:lnTo>
                    <a:lnTo>
                      <a:pt x="237" y="598"/>
                    </a:lnTo>
                    <a:lnTo>
                      <a:pt x="228" y="529"/>
                    </a:lnTo>
                    <a:lnTo>
                      <a:pt x="188" y="477"/>
                    </a:lnTo>
                    <a:lnTo>
                      <a:pt x="149" y="437"/>
                    </a:lnTo>
                    <a:lnTo>
                      <a:pt x="108" y="318"/>
                    </a:lnTo>
                    <a:lnTo>
                      <a:pt x="184" y="416"/>
                    </a:lnTo>
                    <a:lnTo>
                      <a:pt x="228" y="452"/>
                    </a:lnTo>
                    <a:lnTo>
                      <a:pt x="233" y="302"/>
                    </a:lnTo>
                    <a:lnTo>
                      <a:pt x="244" y="242"/>
                    </a:lnTo>
                    <a:lnTo>
                      <a:pt x="269" y="215"/>
                    </a:lnTo>
                    <a:lnTo>
                      <a:pt x="304" y="169"/>
                    </a:lnTo>
                    <a:lnTo>
                      <a:pt x="361" y="149"/>
                    </a:lnTo>
                    <a:lnTo>
                      <a:pt x="390" y="137"/>
                    </a:lnTo>
                    <a:lnTo>
                      <a:pt x="310" y="60"/>
                    </a:lnTo>
                    <a:lnTo>
                      <a:pt x="224" y="80"/>
                    </a:lnTo>
                    <a:lnTo>
                      <a:pt x="168" y="113"/>
                    </a:lnTo>
                    <a:lnTo>
                      <a:pt x="149" y="145"/>
                    </a:lnTo>
                    <a:lnTo>
                      <a:pt x="164" y="96"/>
                    </a:lnTo>
                    <a:lnTo>
                      <a:pt x="197" y="80"/>
                    </a:lnTo>
                    <a:lnTo>
                      <a:pt x="249" y="60"/>
                    </a:lnTo>
                    <a:lnTo>
                      <a:pt x="289" y="53"/>
                    </a:lnTo>
                    <a:lnTo>
                      <a:pt x="265" y="39"/>
                    </a:lnTo>
                    <a:lnTo>
                      <a:pt x="224" y="28"/>
                    </a:lnTo>
                    <a:lnTo>
                      <a:pt x="188" y="15"/>
                    </a:lnTo>
                    <a:lnTo>
                      <a:pt x="168" y="0"/>
                    </a:lnTo>
                    <a:lnTo>
                      <a:pt x="121" y="32"/>
                    </a:lnTo>
                    <a:lnTo>
                      <a:pt x="93" y="60"/>
                    </a:lnTo>
                    <a:lnTo>
                      <a:pt x="65" y="96"/>
                    </a:lnTo>
                    <a:lnTo>
                      <a:pt x="25" y="116"/>
                    </a:lnTo>
                    <a:lnTo>
                      <a:pt x="16" y="154"/>
                    </a:lnTo>
                    <a:lnTo>
                      <a:pt x="0" y="215"/>
                    </a:lnTo>
                    <a:lnTo>
                      <a:pt x="0" y="307"/>
                    </a:lnTo>
                    <a:lnTo>
                      <a:pt x="4" y="403"/>
                    </a:lnTo>
                    <a:lnTo>
                      <a:pt x="7" y="513"/>
                    </a:lnTo>
                    <a:lnTo>
                      <a:pt x="28" y="626"/>
                    </a:lnTo>
                    <a:lnTo>
                      <a:pt x="52" y="744"/>
                    </a:lnTo>
                    <a:lnTo>
                      <a:pt x="65" y="844"/>
                    </a:lnTo>
                    <a:lnTo>
                      <a:pt x="85" y="917"/>
                    </a:lnTo>
                    <a:lnTo>
                      <a:pt x="81" y="982"/>
                    </a:lnTo>
                    <a:lnTo>
                      <a:pt x="89" y="1018"/>
                    </a:lnTo>
                    <a:lnTo>
                      <a:pt x="117" y="1046"/>
                    </a:lnTo>
                    <a:lnTo>
                      <a:pt x="153" y="1070"/>
                    </a:lnTo>
                    <a:lnTo>
                      <a:pt x="201" y="1075"/>
                    </a:lnTo>
                    <a:lnTo>
                      <a:pt x="224" y="1063"/>
                    </a:lnTo>
                    <a:lnTo>
                      <a:pt x="257" y="1059"/>
                    </a:lnTo>
                    <a:lnTo>
                      <a:pt x="334" y="1043"/>
                    </a:lnTo>
                    <a:lnTo>
                      <a:pt x="300" y="1003"/>
                    </a:lnTo>
                    <a:lnTo>
                      <a:pt x="265" y="944"/>
                    </a:lnTo>
                    <a:lnTo>
                      <a:pt x="318" y="985"/>
                    </a:lnTo>
                    <a:lnTo>
                      <a:pt x="357" y="1022"/>
                    </a:lnTo>
                    <a:lnTo>
                      <a:pt x="386" y="1043"/>
                    </a:lnTo>
                    <a:lnTo>
                      <a:pt x="426" y="1063"/>
                    </a:lnTo>
                    <a:lnTo>
                      <a:pt x="470" y="1063"/>
                    </a:lnTo>
                    <a:lnTo>
                      <a:pt x="513" y="1063"/>
                    </a:lnTo>
                    <a:lnTo>
                      <a:pt x="538" y="1051"/>
                    </a:lnTo>
                    <a:lnTo>
                      <a:pt x="550" y="1039"/>
                    </a:lnTo>
                    <a:lnTo>
                      <a:pt x="494" y="1006"/>
                    </a:lnTo>
                    <a:lnTo>
                      <a:pt x="438" y="954"/>
                    </a:lnTo>
                    <a:lnTo>
                      <a:pt x="422" y="929"/>
                    </a:lnTo>
                    <a:lnTo>
                      <a:pt x="466" y="941"/>
                    </a:lnTo>
                    <a:lnTo>
                      <a:pt x="534" y="994"/>
                    </a:lnTo>
                    <a:lnTo>
                      <a:pt x="562" y="1018"/>
                    </a:lnTo>
                    <a:lnTo>
                      <a:pt x="626" y="1022"/>
                    </a:lnTo>
                    <a:lnTo>
                      <a:pt x="646" y="1010"/>
                    </a:lnTo>
                    <a:lnTo>
                      <a:pt x="646" y="982"/>
                    </a:lnTo>
                    <a:lnTo>
                      <a:pt x="646" y="90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5" name="Freeform 137"/>
              <p:cNvSpPr>
                <a:spLocks/>
              </p:cNvSpPr>
              <p:nvPr/>
            </p:nvSpPr>
            <p:spPr bwMode="auto">
              <a:xfrm>
                <a:off x="2520" y="2218"/>
                <a:ext cx="27" cy="70"/>
              </a:xfrm>
              <a:custGeom>
                <a:avLst/>
                <a:gdLst>
                  <a:gd name="T0" fmla="*/ 0 w 188"/>
                  <a:gd name="T1" fmla="*/ 0 h 496"/>
                  <a:gd name="T2" fmla="*/ 0 w 188"/>
                  <a:gd name="T3" fmla="*/ 0 h 496"/>
                  <a:gd name="T4" fmla="*/ 0 w 188"/>
                  <a:gd name="T5" fmla="*/ 0 h 496"/>
                  <a:gd name="T6" fmla="*/ 0 w 188"/>
                  <a:gd name="T7" fmla="*/ 0 h 496"/>
                  <a:gd name="T8" fmla="*/ 0 w 188"/>
                  <a:gd name="T9" fmla="*/ 0 h 496"/>
                  <a:gd name="T10" fmla="*/ 0 w 188"/>
                  <a:gd name="T11" fmla="*/ 0 h 496"/>
                  <a:gd name="T12" fmla="*/ 0 w 188"/>
                  <a:gd name="T13" fmla="*/ 0 h 496"/>
                  <a:gd name="T14" fmla="*/ 0 w 188"/>
                  <a:gd name="T15" fmla="*/ 0 h 496"/>
                  <a:gd name="T16" fmla="*/ 0 w 188"/>
                  <a:gd name="T17" fmla="*/ 0 h 496"/>
                  <a:gd name="T18" fmla="*/ 0 w 188"/>
                  <a:gd name="T19" fmla="*/ 0 h 496"/>
                  <a:gd name="T20" fmla="*/ 0 w 188"/>
                  <a:gd name="T21" fmla="*/ 0 h 496"/>
                  <a:gd name="T22" fmla="*/ 0 w 188"/>
                  <a:gd name="T23" fmla="*/ 0 h 496"/>
                  <a:gd name="T24" fmla="*/ 0 w 188"/>
                  <a:gd name="T25" fmla="*/ 0 h 496"/>
                  <a:gd name="T26" fmla="*/ 0 w 188"/>
                  <a:gd name="T27" fmla="*/ 0 h 4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8" h="496">
                    <a:moveTo>
                      <a:pt x="188" y="496"/>
                    </a:moveTo>
                    <a:lnTo>
                      <a:pt x="155" y="480"/>
                    </a:lnTo>
                    <a:lnTo>
                      <a:pt x="120" y="440"/>
                    </a:lnTo>
                    <a:lnTo>
                      <a:pt x="89" y="369"/>
                    </a:lnTo>
                    <a:lnTo>
                      <a:pt x="72" y="307"/>
                    </a:lnTo>
                    <a:lnTo>
                      <a:pt x="48" y="238"/>
                    </a:lnTo>
                    <a:lnTo>
                      <a:pt x="37" y="173"/>
                    </a:lnTo>
                    <a:lnTo>
                      <a:pt x="17" y="73"/>
                    </a:lnTo>
                    <a:lnTo>
                      <a:pt x="0" y="0"/>
                    </a:lnTo>
                    <a:lnTo>
                      <a:pt x="41" y="145"/>
                    </a:lnTo>
                    <a:lnTo>
                      <a:pt x="72" y="258"/>
                    </a:lnTo>
                    <a:lnTo>
                      <a:pt x="108" y="335"/>
                    </a:lnTo>
                    <a:lnTo>
                      <a:pt x="164" y="416"/>
                    </a:lnTo>
                    <a:lnTo>
                      <a:pt x="188" y="4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6" name="Freeform 138"/>
              <p:cNvSpPr>
                <a:spLocks/>
              </p:cNvSpPr>
              <p:nvPr/>
            </p:nvSpPr>
            <p:spPr bwMode="auto">
              <a:xfrm>
                <a:off x="2548" y="2160"/>
                <a:ext cx="107" cy="107"/>
              </a:xfrm>
              <a:custGeom>
                <a:avLst/>
                <a:gdLst>
                  <a:gd name="T0" fmla="*/ 0 w 747"/>
                  <a:gd name="T1" fmla="*/ 0 h 747"/>
                  <a:gd name="T2" fmla="*/ 0 w 747"/>
                  <a:gd name="T3" fmla="*/ 0 h 747"/>
                  <a:gd name="T4" fmla="*/ 0 w 747"/>
                  <a:gd name="T5" fmla="*/ 0 h 747"/>
                  <a:gd name="T6" fmla="*/ 0 w 747"/>
                  <a:gd name="T7" fmla="*/ 0 h 747"/>
                  <a:gd name="T8" fmla="*/ 0 w 747"/>
                  <a:gd name="T9" fmla="*/ 0 h 747"/>
                  <a:gd name="T10" fmla="*/ 0 w 747"/>
                  <a:gd name="T11" fmla="*/ 0 h 747"/>
                  <a:gd name="T12" fmla="*/ 0 w 747"/>
                  <a:gd name="T13" fmla="*/ 0 h 747"/>
                  <a:gd name="T14" fmla="*/ 0 w 747"/>
                  <a:gd name="T15" fmla="*/ 0 h 747"/>
                  <a:gd name="T16" fmla="*/ 0 w 747"/>
                  <a:gd name="T17" fmla="*/ 0 h 747"/>
                  <a:gd name="T18" fmla="*/ 0 w 747"/>
                  <a:gd name="T19" fmla="*/ 0 h 747"/>
                  <a:gd name="T20" fmla="*/ 0 w 747"/>
                  <a:gd name="T21" fmla="*/ 0 h 747"/>
                  <a:gd name="T22" fmla="*/ 0 w 747"/>
                  <a:gd name="T23" fmla="*/ 0 h 747"/>
                  <a:gd name="T24" fmla="*/ 0 w 747"/>
                  <a:gd name="T25" fmla="*/ 0 h 747"/>
                  <a:gd name="T26" fmla="*/ 0 w 747"/>
                  <a:gd name="T27" fmla="*/ 0 h 747"/>
                  <a:gd name="T28" fmla="*/ 0 w 747"/>
                  <a:gd name="T29" fmla="*/ 0 h 747"/>
                  <a:gd name="T30" fmla="*/ 0 w 747"/>
                  <a:gd name="T31" fmla="*/ 0 h 747"/>
                  <a:gd name="T32" fmla="*/ 0 w 747"/>
                  <a:gd name="T33" fmla="*/ 0 h 747"/>
                  <a:gd name="T34" fmla="*/ 0 w 747"/>
                  <a:gd name="T35" fmla="*/ 0 h 747"/>
                  <a:gd name="T36" fmla="*/ 0 w 747"/>
                  <a:gd name="T37" fmla="*/ 0 h 747"/>
                  <a:gd name="T38" fmla="*/ 0 w 747"/>
                  <a:gd name="T39" fmla="*/ 0 h 747"/>
                  <a:gd name="T40" fmla="*/ 0 w 747"/>
                  <a:gd name="T41" fmla="*/ 0 h 747"/>
                  <a:gd name="T42" fmla="*/ 0 w 747"/>
                  <a:gd name="T43" fmla="*/ 0 h 747"/>
                  <a:gd name="T44" fmla="*/ 0 w 747"/>
                  <a:gd name="T45" fmla="*/ 0 h 747"/>
                  <a:gd name="T46" fmla="*/ 0 w 747"/>
                  <a:gd name="T47" fmla="*/ 0 h 747"/>
                  <a:gd name="T48" fmla="*/ 0 w 747"/>
                  <a:gd name="T49" fmla="*/ 0 h 747"/>
                  <a:gd name="T50" fmla="*/ 0 w 747"/>
                  <a:gd name="T51" fmla="*/ 0 h 747"/>
                  <a:gd name="T52" fmla="*/ 0 w 747"/>
                  <a:gd name="T53" fmla="*/ 0 h 747"/>
                  <a:gd name="T54" fmla="*/ 0 w 747"/>
                  <a:gd name="T55" fmla="*/ 0 h 747"/>
                  <a:gd name="T56" fmla="*/ 0 w 747"/>
                  <a:gd name="T57" fmla="*/ 0 h 747"/>
                  <a:gd name="T58" fmla="*/ 0 w 747"/>
                  <a:gd name="T59" fmla="*/ 0 h 747"/>
                  <a:gd name="T60" fmla="*/ 0 w 747"/>
                  <a:gd name="T61" fmla="*/ 0 h 747"/>
                  <a:gd name="T62" fmla="*/ 0 w 747"/>
                  <a:gd name="T63" fmla="*/ 0 h 747"/>
                  <a:gd name="T64" fmla="*/ 0 w 747"/>
                  <a:gd name="T65" fmla="*/ 0 h 747"/>
                  <a:gd name="T66" fmla="*/ 0 w 747"/>
                  <a:gd name="T67" fmla="*/ 0 h 747"/>
                  <a:gd name="T68" fmla="*/ 0 w 747"/>
                  <a:gd name="T69" fmla="*/ 0 h 747"/>
                  <a:gd name="T70" fmla="*/ 0 w 747"/>
                  <a:gd name="T71" fmla="*/ 0 h 747"/>
                  <a:gd name="T72" fmla="*/ 0 w 747"/>
                  <a:gd name="T73" fmla="*/ 0 h 747"/>
                  <a:gd name="T74" fmla="*/ 0 w 747"/>
                  <a:gd name="T75" fmla="*/ 0 h 747"/>
                  <a:gd name="T76" fmla="*/ 0 w 747"/>
                  <a:gd name="T77" fmla="*/ 0 h 747"/>
                  <a:gd name="T78" fmla="*/ 0 w 747"/>
                  <a:gd name="T79" fmla="*/ 0 h 747"/>
                  <a:gd name="T80" fmla="*/ 0 w 747"/>
                  <a:gd name="T81" fmla="*/ 0 h 747"/>
                  <a:gd name="T82" fmla="*/ 0 w 747"/>
                  <a:gd name="T83" fmla="*/ 0 h 747"/>
                  <a:gd name="T84" fmla="*/ 0 w 747"/>
                  <a:gd name="T85" fmla="*/ 0 h 747"/>
                  <a:gd name="T86" fmla="*/ 0 w 747"/>
                  <a:gd name="T87" fmla="*/ 0 h 747"/>
                  <a:gd name="T88" fmla="*/ 0 w 747"/>
                  <a:gd name="T89" fmla="*/ 0 h 747"/>
                  <a:gd name="T90" fmla="*/ 0 w 747"/>
                  <a:gd name="T91" fmla="*/ 0 h 747"/>
                  <a:gd name="T92" fmla="*/ 0 w 747"/>
                  <a:gd name="T93" fmla="*/ 0 h 747"/>
                  <a:gd name="T94" fmla="*/ 0 w 747"/>
                  <a:gd name="T95" fmla="*/ 0 h 747"/>
                  <a:gd name="T96" fmla="*/ 0 w 747"/>
                  <a:gd name="T97" fmla="*/ 0 h 747"/>
                  <a:gd name="T98" fmla="*/ 0 w 747"/>
                  <a:gd name="T99" fmla="*/ 0 h 747"/>
                  <a:gd name="T100" fmla="*/ 0 w 747"/>
                  <a:gd name="T101" fmla="*/ 0 h 747"/>
                  <a:gd name="T102" fmla="*/ 0 w 747"/>
                  <a:gd name="T103" fmla="*/ 0 h 747"/>
                  <a:gd name="T104" fmla="*/ 0 w 747"/>
                  <a:gd name="T105" fmla="*/ 0 h 747"/>
                  <a:gd name="T106" fmla="*/ 0 w 747"/>
                  <a:gd name="T107" fmla="*/ 0 h 747"/>
                  <a:gd name="T108" fmla="*/ 0 w 747"/>
                  <a:gd name="T109" fmla="*/ 0 h 747"/>
                  <a:gd name="T110" fmla="*/ 0 w 747"/>
                  <a:gd name="T111" fmla="*/ 0 h 7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47" h="747">
                    <a:moveTo>
                      <a:pt x="138" y="0"/>
                    </a:moveTo>
                    <a:lnTo>
                      <a:pt x="225" y="27"/>
                    </a:lnTo>
                    <a:lnTo>
                      <a:pt x="266" y="63"/>
                    </a:lnTo>
                    <a:lnTo>
                      <a:pt x="290" y="137"/>
                    </a:lnTo>
                    <a:lnTo>
                      <a:pt x="290" y="204"/>
                    </a:lnTo>
                    <a:lnTo>
                      <a:pt x="277" y="244"/>
                    </a:lnTo>
                    <a:lnTo>
                      <a:pt x="285" y="314"/>
                    </a:lnTo>
                    <a:lnTo>
                      <a:pt x="285" y="366"/>
                    </a:lnTo>
                    <a:lnTo>
                      <a:pt x="273" y="379"/>
                    </a:lnTo>
                    <a:lnTo>
                      <a:pt x="285" y="399"/>
                    </a:lnTo>
                    <a:lnTo>
                      <a:pt x="294" y="419"/>
                    </a:lnTo>
                    <a:lnTo>
                      <a:pt x="277" y="440"/>
                    </a:lnTo>
                    <a:lnTo>
                      <a:pt x="277" y="460"/>
                    </a:lnTo>
                    <a:lnTo>
                      <a:pt x="310" y="468"/>
                    </a:lnTo>
                    <a:lnTo>
                      <a:pt x="306" y="488"/>
                    </a:lnTo>
                    <a:lnTo>
                      <a:pt x="337" y="500"/>
                    </a:lnTo>
                    <a:lnTo>
                      <a:pt x="367" y="492"/>
                    </a:lnTo>
                    <a:lnTo>
                      <a:pt x="386" y="500"/>
                    </a:lnTo>
                    <a:lnTo>
                      <a:pt x="475" y="513"/>
                    </a:lnTo>
                    <a:lnTo>
                      <a:pt x="555" y="508"/>
                    </a:lnTo>
                    <a:lnTo>
                      <a:pt x="606" y="513"/>
                    </a:lnTo>
                    <a:lnTo>
                      <a:pt x="640" y="533"/>
                    </a:lnTo>
                    <a:lnTo>
                      <a:pt x="720" y="533"/>
                    </a:lnTo>
                    <a:lnTo>
                      <a:pt x="747" y="561"/>
                    </a:lnTo>
                    <a:lnTo>
                      <a:pt x="747" y="592"/>
                    </a:lnTo>
                    <a:lnTo>
                      <a:pt x="743" y="646"/>
                    </a:lnTo>
                    <a:lnTo>
                      <a:pt x="679" y="662"/>
                    </a:lnTo>
                    <a:lnTo>
                      <a:pt x="679" y="628"/>
                    </a:lnTo>
                    <a:lnTo>
                      <a:pt x="675" y="601"/>
                    </a:lnTo>
                    <a:lnTo>
                      <a:pt x="663" y="588"/>
                    </a:lnTo>
                    <a:lnTo>
                      <a:pt x="659" y="621"/>
                    </a:lnTo>
                    <a:lnTo>
                      <a:pt x="655" y="662"/>
                    </a:lnTo>
                    <a:lnTo>
                      <a:pt x="640" y="687"/>
                    </a:lnTo>
                    <a:lnTo>
                      <a:pt x="611" y="718"/>
                    </a:lnTo>
                    <a:lnTo>
                      <a:pt x="544" y="734"/>
                    </a:lnTo>
                    <a:lnTo>
                      <a:pt x="491" y="743"/>
                    </a:lnTo>
                    <a:lnTo>
                      <a:pt x="430" y="747"/>
                    </a:lnTo>
                    <a:lnTo>
                      <a:pt x="507" y="702"/>
                    </a:lnTo>
                    <a:lnTo>
                      <a:pt x="559" y="662"/>
                    </a:lnTo>
                    <a:lnTo>
                      <a:pt x="570" y="628"/>
                    </a:lnTo>
                    <a:lnTo>
                      <a:pt x="563" y="601"/>
                    </a:lnTo>
                    <a:lnTo>
                      <a:pt x="519" y="597"/>
                    </a:lnTo>
                    <a:lnTo>
                      <a:pt x="503" y="628"/>
                    </a:lnTo>
                    <a:lnTo>
                      <a:pt x="491" y="666"/>
                    </a:lnTo>
                    <a:lnTo>
                      <a:pt x="450" y="706"/>
                    </a:lnTo>
                    <a:lnTo>
                      <a:pt x="407" y="739"/>
                    </a:lnTo>
                    <a:lnTo>
                      <a:pt x="362" y="743"/>
                    </a:lnTo>
                    <a:lnTo>
                      <a:pt x="294" y="739"/>
                    </a:lnTo>
                    <a:lnTo>
                      <a:pt x="367" y="681"/>
                    </a:lnTo>
                    <a:lnTo>
                      <a:pt x="419" y="653"/>
                    </a:lnTo>
                    <a:lnTo>
                      <a:pt x="458" y="621"/>
                    </a:lnTo>
                    <a:lnTo>
                      <a:pt x="471" y="597"/>
                    </a:lnTo>
                    <a:lnTo>
                      <a:pt x="468" y="572"/>
                    </a:lnTo>
                    <a:lnTo>
                      <a:pt x="443" y="568"/>
                    </a:lnTo>
                    <a:lnTo>
                      <a:pt x="415" y="592"/>
                    </a:lnTo>
                    <a:lnTo>
                      <a:pt x="398" y="625"/>
                    </a:lnTo>
                    <a:lnTo>
                      <a:pt x="362" y="666"/>
                    </a:lnTo>
                    <a:lnTo>
                      <a:pt x="318" y="687"/>
                    </a:lnTo>
                    <a:lnTo>
                      <a:pt x="285" y="706"/>
                    </a:lnTo>
                    <a:lnTo>
                      <a:pt x="250" y="722"/>
                    </a:lnTo>
                    <a:lnTo>
                      <a:pt x="209" y="730"/>
                    </a:lnTo>
                    <a:lnTo>
                      <a:pt x="161" y="730"/>
                    </a:lnTo>
                    <a:lnTo>
                      <a:pt x="115" y="721"/>
                    </a:lnTo>
                    <a:lnTo>
                      <a:pt x="217" y="687"/>
                    </a:lnTo>
                    <a:lnTo>
                      <a:pt x="257" y="666"/>
                    </a:lnTo>
                    <a:lnTo>
                      <a:pt x="285" y="628"/>
                    </a:lnTo>
                    <a:lnTo>
                      <a:pt x="290" y="597"/>
                    </a:lnTo>
                    <a:lnTo>
                      <a:pt x="266" y="597"/>
                    </a:lnTo>
                    <a:lnTo>
                      <a:pt x="254" y="625"/>
                    </a:lnTo>
                    <a:lnTo>
                      <a:pt x="233" y="649"/>
                    </a:lnTo>
                    <a:lnTo>
                      <a:pt x="201" y="674"/>
                    </a:lnTo>
                    <a:lnTo>
                      <a:pt x="165" y="699"/>
                    </a:lnTo>
                    <a:lnTo>
                      <a:pt x="117" y="719"/>
                    </a:lnTo>
                    <a:lnTo>
                      <a:pt x="81" y="706"/>
                    </a:lnTo>
                    <a:lnTo>
                      <a:pt x="65" y="687"/>
                    </a:lnTo>
                    <a:lnTo>
                      <a:pt x="37" y="636"/>
                    </a:lnTo>
                    <a:lnTo>
                      <a:pt x="89" y="625"/>
                    </a:lnTo>
                    <a:lnTo>
                      <a:pt x="189" y="613"/>
                    </a:lnTo>
                    <a:lnTo>
                      <a:pt x="250" y="585"/>
                    </a:lnTo>
                    <a:lnTo>
                      <a:pt x="281" y="558"/>
                    </a:lnTo>
                    <a:lnTo>
                      <a:pt x="294" y="525"/>
                    </a:lnTo>
                    <a:lnTo>
                      <a:pt x="298" y="508"/>
                    </a:lnTo>
                    <a:lnTo>
                      <a:pt x="281" y="508"/>
                    </a:lnTo>
                    <a:lnTo>
                      <a:pt x="261" y="533"/>
                    </a:lnTo>
                    <a:lnTo>
                      <a:pt x="229" y="576"/>
                    </a:lnTo>
                    <a:lnTo>
                      <a:pt x="157" y="601"/>
                    </a:lnTo>
                    <a:lnTo>
                      <a:pt x="89" y="622"/>
                    </a:lnTo>
                    <a:lnTo>
                      <a:pt x="37" y="636"/>
                    </a:lnTo>
                    <a:lnTo>
                      <a:pt x="17" y="553"/>
                    </a:lnTo>
                    <a:lnTo>
                      <a:pt x="13" y="492"/>
                    </a:lnTo>
                    <a:lnTo>
                      <a:pt x="13" y="439"/>
                    </a:lnTo>
                    <a:lnTo>
                      <a:pt x="81" y="476"/>
                    </a:lnTo>
                    <a:lnTo>
                      <a:pt x="161" y="492"/>
                    </a:lnTo>
                    <a:lnTo>
                      <a:pt x="225" y="488"/>
                    </a:lnTo>
                    <a:lnTo>
                      <a:pt x="242" y="481"/>
                    </a:lnTo>
                    <a:lnTo>
                      <a:pt x="250" y="460"/>
                    </a:lnTo>
                    <a:lnTo>
                      <a:pt x="213" y="460"/>
                    </a:lnTo>
                    <a:lnTo>
                      <a:pt x="174" y="472"/>
                    </a:lnTo>
                    <a:lnTo>
                      <a:pt x="79" y="476"/>
                    </a:lnTo>
                    <a:lnTo>
                      <a:pt x="13" y="440"/>
                    </a:lnTo>
                    <a:lnTo>
                      <a:pt x="9" y="363"/>
                    </a:lnTo>
                    <a:lnTo>
                      <a:pt x="4" y="310"/>
                    </a:lnTo>
                    <a:lnTo>
                      <a:pt x="0" y="258"/>
                    </a:lnTo>
                    <a:lnTo>
                      <a:pt x="9" y="169"/>
                    </a:lnTo>
                    <a:lnTo>
                      <a:pt x="29" y="137"/>
                    </a:lnTo>
                    <a:lnTo>
                      <a:pt x="89" y="97"/>
                    </a:lnTo>
                    <a:lnTo>
                      <a:pt x="70" y="101"/>
                    </a:lnTo>
                    <a:lnTo>
                      <a:pt x="9" y="129"/>
                    </a:lnTo>
                    <a:lnTo>
                      <a:pt x="33" y="72"/>
                    </a:lnTo>
                    <a:lnTo>
                      <a:pt x="53" y="43"/>
                    </a:lnTo>
                    <a:lnTo>
                      <a:pt x="70" y="23"/>
                    </a:lnTo>
                    <a:lnTo>
                      <a:pt x="13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7" name="Freeform 139"/>
              <p:cNvSpPr>
                <a:spLocks/>
              </p:cNvSpPr>
              <p:nvPr/>
            </p:nvSpPr>
            <p:spPr bwMode="auto">
              <a:xfrm>
                <a:off x="2555" y="2200"/>
                <a:ext cx="27" cy="24"/>
              </a:xfrm>
              <a:custGeom>
                <a:avLst/>
                <a:gdLst>
                  <a:gd name="T0" fmla="*/ 0 w 188"/>
                  <a:gd name="T1" fmla="*/ 0 h 168"/>
                  <a:gd name="T2" fmla="*/ 0 w 188"/>
                  <a:gd name="T3" fmla="*/ 0 h 168"/>
                  <a:gd name="T4" fmla="*/ 0 w 188"/>
                  <a:gd name="T5" fmla="*/ 0 h 168"/>
                  <a:gd name="T6" fmla="*/ 0 w 188"/>
                  <a:gd name="T7" fmla="*/ 0 h 168"/>
                  <a:gd name="T8" fmla="*/ 0 w 188"/>
                  <a:gd name="T9" fmla="*/ 0 h 168"/>
                  <a:gd name="T10" fmla="*/ 0 w 188"/>
                  <a:gd name="T11" fmla="*/ 0 h 168"/>
                  <a:gd name="T12" fmla="*/ 0 w 188"/>
                  <a:gd name="T13" fmla="*/ 0 h 168"/>
                  <a:gd name="T14" fmla="*/ 0 w 188"/>
                  <a:gd name="T15" fmla="*/ 0 h 168"/>
                  <a:gd name="T16" fmla="*/ 0 w 188"/>
                  <a:gd name="T17" fmla="*/ 0 h 168"/>
                  <a:gd name="T18" fmla="*/ 0 w 188"/>
                  <a:gd name="T19" fmla="*/ 0 h 168"/>
                  <a:gd name="T20" fmla="*/ 0 w 188"/>
                  <a:gd name="T21" fmla="*/ 0 h 168"/>
                  <a:gd name="T22" fmla="*/ 0 w 188"/>
                  <a:gd name="T23" fmla="*/ 0 h 168"/>
                  <a:gd name="T24" fmla="*/ 0 w 188"/>
                  <a:gd name="T25" fmla="*/ 0 h 168"/>
                  <a:gd name="T26" fmla="*/ 0 w 188"/>
                  <a:gd name="T27" fmla="*/ 0 h 168"/>
                  <a:gd name="T28" fmla="*/ 0 w 188"/>
                  <a:gd name="T29" fmla="*/ 0 h 168"/>
                  <a:gd name="T30" fmla="*/ 0 w 188"/>
                  <a:gd name="T31" fmla="*/ 0 h 168"/>
                  <a:gd name="T32" fmla="*/ 0 w 188"/>
                  <a:gd name="T33" fmla="*/ 0 h 168"/>
                  <a:gd name="T34" fmla="*/ 0 w 188"/>
                  <a:gd name="T35" fmla="*/ 0 h 168"/>
                  <a:gd name="T36" fmla="*/ 0 w 188"/>
                  <a:gd name="T37" fmla="*/ 0 h 168"/>
                  <a:gd name="T38" fmla="*/ 0 w 188"/>
                  <a:gd name="T39" fmla="*/ 0 h 168"/>
                  <a:gd name="T40" fmla="*/ 0 w 188"/>
                  <a:gd name="T41" fmla="*/ 0 h 168"/>
                  <a:gd name="T42" fmla="*/ 0 w 188"/>
                  <a:gd name="T43" fmla="*/ 0 h 168"/>
                  <a:gd name="T44" fmla="*/ 0 w 188"/>
                  <a:gd name="T45" fmla="*/ 0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8" h="168">
                    <a:moveTo>
                      <a:pt x="188" y="0"/>
                    </a:moveTo>
                    <a:lnTo>
                      <a:pt x="188" y="13"/>
                    </a:lnTo>
                    <a:lnTo>
                      <a:pt x="163" y="46"/>
                    </a:lnTo>
                    <a:lnTo>
                      <a:pt x="141" y="64"/>
                    </a:lnTo>
                    <a:lnTo>
                      <a:pt x="90" y="101"/>
                    </a:lnTo>
                    <a:lnTo>
                      <a:pt x="69" y="117"/>
                    </a:lnTo>
                    <a:lnTo>
                      <a:pt x="23" y="153"/>
                    </a:lnTo>
                    <a:lnTo>
                      <a:pt x="74" y="136"/>
                    </a:lnTo>
                    <a:lnTo>
                      <a:pt x="125" y="121"/>
                    </a:lnTo>
                    <a:lnTo>
                      <a:pt x="177" y="117"/>
                    </a:lnTo>
                    <a:lnTo>
                      <a:pt x="173" y="132"/>
                    </a:lnTo>
                    <a:lnTo>
                      <a:pt x="90" y="148"/>
                    </a:lnTo>
                    <a:lnTo>
                      <a:pt x="47" y="165"/>
                    </a:lnTo>
                    <a:lnTo>
                      <a:pt x="23" y="168"/>
                    </a:lnTo>
                    <a:lnTo>
                      <a:pt x="2" y="162"/>
                    </a:lnTo>
                    <a:lnTo>
                      <a:pt x="0" y="142"/>
                    </a:lnTo>
                    <a:lnTo>
                      <a:pt x="17" y="127"/>
                    </a:lnTo>
                    <a:lnTo>
                      <a:pt x="40" y="105"/>
                    </a:lnTo>
                    <a:lnTo>
                      <a:pt x="67" y="72"/>
                    </a:lnTo>
                    <a:lnTo>
                      <a:pt x="96" y="36"/>
                    </a:lnTo>
                    <a:lnTo>
                      <a:pt x="130" y="11"/>
                    </a:lnTo>
                    <a:lnTo>
                      <a:pt x="165" y="2"/>
                    </a:lnTo>
                    <a:lnTo>
                      <a:pt x="18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8" name="Freeform 140"/>
              <p:cNvSpPr>
                <a:spLocks/>
              </p:cNvSpPr>
              <p:nvPr/>
            </p:nvSpPr>
            <p:spPr bwMode="auto">
              <a:xfrm>
                <a:off x="2556" y="2180"/>
                <a:ext cx="25" cy="32"/>
              </a:xfrm>
              <a:custGeom>
                <a:avLst/>
                <a:gdLst>
                  <a:gd name="T0" fmla="*/ 0 w 171"/>
                  <a:gd name="T1" fmla="*/ 0 h 221"/>
                  <a:gd name="T2" fmla="*/ 0 w 171"/>
                  <a:gd name="T3" fmla="*/ 0 h 221"/>
                  <a:gd name="T4" fmla="*/ 0 w 171"/>
                  <a:gd name="T5" fmla="*/ 0 h 221"/>
                  <a:gd name="T6" fmla="*/ 0 w 171"/>
                  <a:gd name="T7" fmla="*/ 0 h 221"/>
                  <a:gd name="T8" fmla="*/ 0 w 171"/>
                  <a:gd name="T9" fmla="*/ 0 h 221"/>
                  <a:gd name="T10" fmla="*/ 0 w 171"/>
                  <a:gd name="T11" fmla="*/ 0 h 221"/>
                  <a:gd name="T12" fmla="*/ 0 w 171"/>
                  <a:gd name="T13" fmla="*/ 0 h 221"/>
                  <a:gd name="T14" fmla="*/ 0 w 171"/>
                  <a:gd name="T15" fmla="*/ 0 h 221"/>
                  <a:gd name="T16" fmla="*/ 0 w 171"/>
                  <a:gd name="T17" fmla="*/ 0 h 221"/>
                  <a:gd name="T18" fmla="*/ 0 w 171"/>
                  <a:gd name="T19" fmla="*/ 0 h 221"/>
                  <a:gd name="T20" fmla="*/ 0 w 171"/>
                  <a:gd name="T21" fmla="*/ 0 h 221"/>
                  <a:gd name="T22" fmla="*/ 0 w 171"/>
                  <a:gd name="T23" fmla="*/ 0 h 221"/>
                  <a:gd name="T24" fmla="*/ 0 w 171"/>
                  <a:gd name="T25" fmla="*/ 0 h 221"/>
                  <a:gd name="T26" fmla="*/ 0 w 171"/>
                  <a:gd name="T27" fmla="*/ 0 h 221"/>
                  <a:gd name="T28" fmla="*/ 0 w 171"/>
                  <a:gd name="T29" fmla="*/ 0 h 221"/>
                  <a:gd name="T30" fmla="*/ 0 w 171"/>
                  <a:gd name="T31" fmla="*/ 0 h 221"/>
                  <a:gd name="T32" fmla="*/ 0 w 171"/>
                  <a:gd name="T33" fmla="*/ 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1" h="221">
                    <a:moveTo>
                      <a:pt x="139" y="0"/>
                    </a:moveTo>
                    <a:lnTo>
                      <a:pt x="163" y="4"/>
                    </a:lnTo>
                    <a:lnTo>
                      <a:pt x="171" y="24"/>
                    </a:lnTo>
                    <a:lnTo>
                      <a:pt x="169" y="42"/>
                    </a:lnTo>
                    <a:lnTo>
                      <a:pt x="155" y="64"/>
                    </a:lnTo>
                    <a:lnTo>
                      <a:pt x="136" y="70"/>
                    </a:lnTo>
                    <a:lnTo>
                      <a:pt x="98" y="95"/>
                    </a:lnTo>
                    <a:lnTo>
                      <a:pt x="61" y="126"/>
                    </a:lnTo>
                    <a:lnTo>
                      <a:pt x="37" y="166"/>
                    </a:lnTo>
                    <a:lnTo>
                      <a:pt x="8" y="208"/>
                    </a:lnTo>
                    <a:lnTo>
                      <a:pt x="0" y="221"/>
                    </a:lnTo>
                    <a:lnTo>
                      <a:pt x="8" y="171"/>
                    </a:lnTo>
                    <a:lnTo>
                      <a:pt x="15" y="127"/>
                    </a:lnTo>
                    <a:lnTo>
                      <a:pt x="28" y="89"/>
                    </a:lnTo>
                    <a:lnTo>
                      <a:pt x="51" y="54"/>
                    </a:lnTo>
                    <a:lnTo>
                      <a:pt x="114" y="6"/>
                    </a:lnTo>
                    <a:lnTo>
                      <a:pt x="13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9" name="Freeform 141"/>
              <p:cNvSpPr>
                <a:spLocks/>
              </p:cNvSpPr>
              <p:nvPr/>
            </p:nvSpPr>
            <p:spPr bwMode="auto">
              <a:xfrm>
                <a:off x="2559" y="2149"/>
                <a:ext cx="26" cy="18"/>
              </a:xfrm>
              <a:custGeom>
                <a:avLst/>
                <a:gdLst>
                  <a:gd name="T0" fmla="*/ 0 w 182"/>
                  <a:gd name="T1" fmla="*/ 0 h 127"/>
                  <a:gd name="T2" fmla="*/ 0 w 182"/>
                  <a:gd name="T3" fmla="*/ 0 h 127"/>
                  <a:gd name="T4" fmla="*/ 0 w 182"/>
                  <a:gd name="T5" fmla="*/ 0 h 127"/>
                  <a:gd name="T6" fmla="*/ 0 w 182"/>
                  <a:gd name="T7" fmla="*/ 0 h 127"/>
                  <a:gd name="T8" fmla="*/ 0 w 182"/>
                  <a:gd name="T9" fmla="*/ 0 h 127"/>
                  <a:gd name="T10" fmla="*/ 0 w 182"/>
                  <a:gd name="T11" fmla="*/ 0 h 127"/>
                  <a:gd name="T12" fmla="*/ 0 w 182"/>
                  <a:gd name="T13" fmla="*/ 0 h 127"/>
                  <a:gd name="T14" fmla="*/ 0 w 182"/>
                  <a:gd name="T15" fmla="*/ 0 h 127"/>
                  <a:gd name="T16" fmla="*/ 0 w 182"/>
                  <a:gd name="T17" fmla="*/ 0 h 127"/>
                  <a:gd name="T18" fmla="*/ 0 w 182"/>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2" h="127">
                    <a:moveTo>
                      <a:pt x="182" y="127"/>
                    </a:moveTo>
                    <a:lnTo>
                      <a:pt x="150" y="99"/>
                    </a:lnTo>
                    <a:lnTo>
                      <a:pt x="98" y="80"/>
                    </a:lnTo>
                    <a:lnTo>
                      <a:pt x="63" y="70"/>
                    </a:lnTo>
                    <a:lnTo>
                      <a:pt x="0" y="0"/>
                    </a:lnTo>
                    <a:lnTo>
                      <a:pt x="47" y="27"/>
                    </a:lnTo>
                    <a:lnTo>
                      <a:pt x="91" y="46"/>
                    </a:lnTo>
                    <a:lnTo>
                      <a:pt x="123" y="62"/>
                    </a:lnTo>
                    <a:lnTo>
                      <a:pt x="138" y="80"/>
                    </a:lnTo>
                    <a:lnTo>
                      <a:pt x="182" y="12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0" name="Freeform 142"/>
              <p:cNvSpPr>
                <a:spLocks/>
              </p:cNvSpPr>
              <p:nvPr/>
            </p:nvSpPr>
            <p:spPr bwMode="auto">
              <a:xfrm>
                <a:off x="2590" y="2182"/>
                <a:ext cx="15" cy="48"/>
              </a:xfrm>
              <a:custGeom>
                <a:avLst/>
                <a:gdLst>
                  <a:gd name="T0" fmla="*/ 0 w 102"/>
                  <a:gd name="T1" fmla="*/ 0 h 331"/>
                  <a:gd name="T2" fmla="*/ 0 w 102"/>
                  <a:gd name="T3" fmla="*/ 0 h 331"/>
                  <a:gd name="T4" fmla="*/ 0 w 102"/>
                  <a:gd name="T5" fmla="*/ 0 h 331"/>
                  <a:gd name="T6" fmla="*/ 0 w 102"/>
                  <a:gd name="T7" fmla="*/ 0 h 331"/>
                  <a:gd name="T8" fmla="*/ 0 w 102"/>
                  <a:gd name="T9" fmla="*/ 0 h 331"/>
                  <a:gd name="T10" fmla="*/ 0 w 102"/>
                  <a:gd name="T11" fmla="*/ 0 h 331"/>
                  <a:gd name="T12" fmla="*/ 0 w 102"/>
                  <a:gd name="T13" fmla="*/ 0 h 331"/>
                  <a:gd name="T14" fmla="*/ 0 w 102"/>
                  <a:gd name="T15" fmla="*/ 0 h 331"/>
                  <a:gd name="T16" fmla="*/ 0 w 102"/>
                  <a:gd name="T17" fmla="*/ 0 h 331"/>
                  <a:gd name="T18" fmla="*/ 0 w 102"/>
                  <a:gd name="T19" fmla="*/ 0 h 331"/>
                  <a:gd name="T20" fmla="*/ 0 w 102"/>
                  <a:gd name="T21" fmla="*/ 0 h 331"/>
                  <a:gd name="T22" fmla="*/ 0 w 102"/>
                  <a:gd name="T23" fmla="*/ 0 h 331"/>
                  <a:gd name="T24" fmla="*/ 0 w 102"/>
                  <a:gd name="T25" fmla="*/ 0 h 331"/>
                  <a:gd name="T26" fmla="*/ 0 w 102"/>
                  <a:gd name="T27" fmla="*/ 0 h 331"/>
                  <a:gd name="T28" fmla="*/ 0 w 102"/>
                  <a:gd name="T29" fmla="*/ 0 h 331"/>
                  <a:gd name="T30" fmla="*/ 0 w 102"/>
                  <a:gd name="T31" fmla="*/ 0 h 331"/>
                  <a:gd name="T32" fmla="*/ 0 w 102"/>
                  <a:gd name="T33" fmla="*/ 0 h 331"/>
                  <a:gd name="T34" fmla="*/ 0 w 102"/>
                  <a:gd name="T35" fmla="*/ 0 h 331"/>
                  <a:gd name="T36" fmla="*/ 0 w 102"/>
                  <a:gd name="T37" fmla="*/ 0 h 3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331">
                    <a:moveTo>
                      <a:pt x="102" y="331"/>
                    </a:moveTo>
                    <a:lnTo>
                      <a:pt x="51" y="331"/>
                    </a:lnTo>
                    <a:lnTo>
                      <a:pt x="35" y="327"/>
                    </a:lnTo>
                    <a:lnTo>
                      <a:pt x="35" y="314"/>
                    </a:lnTo>
                    <a:lnTo>
                      <a:pt x="24" y="302"/>
                    </a:lnTo>
                    <a:lnTo>
                      <a:pt x="8" y="290"/>
                    </a:lnTo>
                    <a:lnTo>
                      <a:pt x="16" y="278"/>
                    </a:lnTo>
                    <a:lnTo>
                      <a:pt x="16" y="261"/>
                    </a:lnTo>
                    <a:lnTo>
                      <a:pt x="4" y="242"/>
                    </a:lnTo>
                    <a:lnTo>
                      <a:pt x="4" y="221"/>
                    </a:lnTo>
                    <a:lnTo>
                      <a:pt x="12" y="197"/>
                    </a:lnTo>
                    <a:lnTo>
                      <a:pt x="12" y="145"/>
                    </a:lnTo>
                    <a:lnTo>
                      <a:pt x="0" y="96"/>
                    </a:lnTo>
                    <a:lnTo>
                      <a:pt x="4" y="61"/>
                    </a:lnTo>
                    <a:lnTo>
                      <a:pt x="4" y="0"/>
                    </a:lnTo>
                    <a:lnTo>
                      <a:pt x="35" y="91"/>
                    </a:lnTo>
                    <a:lnTo>
                      <a:pt x="63" y="177"/>
                    </a:lnTo>
                    <a:lnTo>
                      <a:pt x="82" y="269"/>
                    </a:lnTo>
                    <a:lnTo>
                      <a:pt x="102" y="33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1" name="Freeform 143"/>
              <p:cNvSpPr>
                <a:spLocks/>
              </p:cNvSpPr>
              <p:nvPr/>
            </p:nvSpPr>
            <p:spPr bwMode="auto">
              <a:xfrm>
                <a:off x="2557" y="2233"/>
                <a:ext cx="26" cy="9"/>
              </a:xfrm>
              <a:custGeom>
                <a:avLst/>
                <a:gdLst>
                  <a:gd name="T0" fmla="*/ 0 w 185"/>
                  <a:gd name="T1" fmla="*/ 0 h 62"/>
                  <a:gd name="T2" fmla="*/ 0 w 185"/>
                  <a:gd name="T3" fmla="*/ 0 h 62"/>
                  <a:gd name="T4" fmla="*/ 0 w 185"/>
                  <a:gd name="T5" fmla="*/ 0 h 62"/>
                  <a:gd name="T6" fmla="*/ 0 w 185"/>
                  <a:gd name="T7" fmla="*/ 0 h 62"/>
                  <a:gd name="T8" fmla="*/ 0 w 185"/>
                  <a:gd name="T9" fmla="*/ 0 h 62"/>
                  <a:gd name="T10" fmla="*/ 0 w 185"/>
                  <a:gd name="T11" fmla="*/ 0 h 62"/>
                  <a:gd name="T12" fmla="*/ 0 w 185"/>
                  <a:gd name="T13" fmla="*/ 0 h 62"/>
                  <a:gd name="T14" fmla="*/ 0 w 185"/>
                  <a:gd name="T15" fmla="*/ 0 h 62"/>
                  <a:gd name="T16" fmla="*/ 0 w 185"/>
                  <a:gd name="T17" fmla="*/ 0 h 62"/>
                  <a:gd name="T18" fmla="*/ 0 w 185"/>
                  <a:gd name="T19" fmla="*/ 0 h 62"/>
                  <a:gd name="T20" fmla="*/ 0 w 185"/>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5" h="62">
                    <a:moveTo>
                      <a:pt x="38" y="30"/>
                    </a:moveTo>
                    <a:lnTo>
                      <a:pt x="78" y="13"/>
                    </a:lnTo>
                    <a:lnTo>
                      <a:pt x="115" y="3"/>
                    </a:lnTo>
                    <a:lnTo>
                      <a:pt x="164" y="0"/>
                    </a:lnTo>
                    <a:lnTo>
                      <a:pt x="185" y="4"/>
                    </a:lnTo>
                    <a:lnTo>
                      <a:pt x="176" y="23"/>
                    </a:lnTo>
                    <a:lnTo>
                      <a:pt x="156" y="38"/>
                    </a:lnTo>
                    <a:lnTo>
                      <a:pt x="113" y="51"/>
                    </a:lnTo>
                    <a:lnTo>
                      <a:pt x="45" y="62"/>
                    </a:lnTo>
                    <a:lnTo>
                      <a:pt x="0" y="58"/>
                    </a:lnTo>
                    <a:lnTo>
                      <a:pt x="38"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2" name="Freeform 144"/>
              <p:cNvSpPr>
                <a:spLocks/>
              </p:cNvSpPr>
              <p:nvPr/>
            </p:nvSpPr>
            <p:spPr bwMode="auto">
              <a:xfrm>
                <a:off x="2589" y="2238"/>
                <a:ext cx="16" cy="20"/>
              </a:xfrm>
              <a:custGeom>
                <a:avLst/>
                <a:gdLst>
                  <a:gd name="T0" fmla="*/ 0 w 111"/>
                  <a:gd name="T1" fmla="*/ 0 h 138"/>
                  <a:gd name="T2" fmla="*/ 0 w 111"/>
                  <a:gd name="T3" fmla="*/ 0 h 138"/>
                  <a:gd name="T4" fmla="*/ 0 w 111"/>
                  <a:gd name="T5" fmla="*/ 0 h 138"/>
                  <a:gd name="T6" fmla="*/ 0 w 111"/>
                  <a:gd name="T7" fmla="*/ 0 h 138"/>
                  <a:gd name="T8" fmla="*/ 0 w 111"/>
                  <a:gd name="T9" fmla="*/ 0 h 138"/>
                  <a:gd name="T10" fmla="*/ 0 w 111"/>
                  <a:gd name="T11" fmla="*/ 0 h 138"/>
                  <a:gd name="T12" fmla="*/ 0 w 111"/>
                  <a:gd name="T13" fmla="*/ 0 h 138"/>
                  <a:gd name="T14" fmla="*/ 0 w 111"/>
                  <a:gd name="T15" fmla="*/ 0 h 138"/>
                  <a:gd name="T16" fmla="*/ 0 w 111"/>
                  <a:gd name="T17" fmla="*/ 0 h 138"/>
                  <a:gd name="T18" fmla="*/ 0 w 111"/>
                  <a:gd name="T19" fmla="*/ 0 h 138"/>
                  <a:gd name="T20" fmla="*/ 0 w 111"/>
                  <a:gd name="T21" fmla="*/ 0 h 138"/>
                  <a:gd name="T22" fmla="*/ 0 w 111"/>
                  <a:gd name="T23" fmla="*/ 0 h 138"/>
                  <a:gd name="T24" fmla="*/ 0 w 111"/>
                  <a:gd name="T25" fmla="*/ 0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138">
                    <a:moveTo>
                      <a:pt x="60" y="38"/>
                    </a:moveTo>
                    <a:lnTo>
                      <a:pt x="74" y="8"/>
                    </a:lnTo>
                    <a:lnTo>
                      <a:pt x="95" y="0"/>
                    </a:lnTo>
                    <a:lnTo>
                      <a:pt x="109" y="6"/>
                    </a:lnTo>
                    <a:lnTo>
                      <a:pt x="111" y="23"/>
                    </a:lnTo>
                    <a:lnTo>
                      <a:pt x="102" y="49"/>
                    </a:lnTo>
                    <a:lnTo>
                      <a:pt x="85" y="74"/>
                    </a:lnTo>
                    <a:lnTo>
                      <a:pt x="66" y="97"/>
                    </a:lnTo>
                    <a:lnTo>
                      <a:pt x="40" y="119"/>
                    </a:lnTo>
                    <a:lnTo>
                      <a:pt x="0" y="138"/>
                    </a:lnTo>
                    <a:lnTo>
                      <a:pt x="36" y="99"/>
                    </a:lnTo>
                    <a:lnTo>
                      <a:pt x="47" y="70"/>
                    </a:lnTo>
                    <a:lnTo>
                      <a:pt x="6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3" name="Freeform 145"/>
              <p:cNvSpPr>
                <a:spLocks/>
              </p:cNvSpPr>
              <p:nvPr/>
            </p:nvSpPr>
            <p:spPr bwMode="auto">
              <a:xfrm>
                <a:off x="2541" y="2133"/>
                <a:ext cx="38" cy="24"/>
              </a:xfrm>
              <a:custGeom>
                <a:avLst/>
                <a:gdLst>
                  <a:gd name="T0" fmla="*/ 0 w 266"/>
                  <a:gd name="T1" fmla="*/ 0 h 167"/>
                  <a:gd name="T2" fmla="*/ 0 w 266"/>
                  <a:gd name="T3" fmla="*/ 0 h 167"/>
                  <a:gd name="T4" fmla="*/ 0 w 266"/>
                  <a:gd name="T5" fmla="*/ 0 h 167"/>
                  <a:gd name="T6" fmla="*/ 0 w 266"/>
                  <a:gd name="T7" fmla="*/ 0 h 167"/>
                  <a:gd name="T8" fmla="*/ 0 w 266"/>
                  <a:gd name="T9" fmla="*/ 0 h 167"/>
                  <a:gd name="T10" fmla="*/ 0 w 266"/>
                  <a:gd name="T11" fmla="*/ 0 h 167"/>
                  <a:gd name="T12" fmla="*/ 0 w 266"/>
                  <a:gd name="T13" fmla="*/ 0 h 167"/>
                  <a:gd name="T14" fmla="*/ 0 w 266"/>
                  <a:gd name="T15" fmla="*/ 0 h 167"/>
                  <a:gd name="T16" fmla="*/ 0 w 266"/>
                  <a:gd name="T17" fmla="*/ 0 h 167"/>
                  <a:gd name="T18" fmla="*/ 0 w 266"/>
                  <a:gd name="T19" fmla="*/ 0 h 167"/>
                  <a:gd name="T20" fmla="*/ 0 w 266"/>
                  <a:gd name="T21" fmla="*/ 0 h 167"/>
                  <a:gd name="T22" fmla="*/ 0 w 266"/>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 h="167">
                    <a:moveTo>
                      <a:pt x="266" y="167"/>
                    </a:moveTo>
                    <a:lnTo>
                      <a:pt x="258" y="99"/>
                    </a:lnTo>
                    <a:lnTo>
                      <a:pt x="202" y="74"/>
                    </a:lnTo>
                    <a:lnTo>
                      <a:pt x="127" y="44"/>
                    </a:lnTo>
                    <a:lnTo>
                      <a:pt x="72" y="23"/>
                    </a:lnTo>
                    <a:lnTo>
                      <a:pt x="21" y="0"/>
                    </a:lnTo>
                    <a:lnTo>
                      <a:pt x="0" y="48"/>
                    </a:lnTo>
                    <a:lnTo>
                      <a:pt x="49" y="76"/>
                    </a:lnTo>
                    <a:lnTo>
                      <a:pt x="106" y="97"/>
                    </a:lnTo>
                    <a:lnTo>
                      <a:pt x="150" y="110"/>
                    </a:lnTo>
                    <a:lnTo>
                      <a:pt x="204" y="138"/>
                    </a:lnTo>
                    <a:lnTo>
                      <a:pt x="266" y="16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494" name="Group 146"/>
            <p:cNvGrpSpPr>
              <a:grpSpLocks/>
            </p:cNvGrpSpPr>
            <p:nvPr/>
          </p:nvGrpSpPr>
          <p:grpSpPr bwMode="auto">
            <a:xfrm flipH="1">
              <a:off x="3933" y="2647"/>
              <a:ext cx="195" cy="260"/>
              <a:chOff x="2498" y="2245"/>
              <a:chExt cx="78" cy="107"/>
            </a:xfrm>
          </p:grpSpPr>
          <p:sp>
            <p:nvSpPr>
              <p:cNvPr id="17498" name="Freeform 147"/>
              <p:cNvSpPr>
                <a:spLocks/>
              </p:cNvSpPr>
              <p:nvPr/>
            </p:nvSpPr>
            <p:spPr bwMode="auto">
              <a:xfrm>
                <a:off x="2498" y="2245"/>
                <a:ext cx="78" cy="107"/>
              </a:xfrm>
              <a:custGeom>
                <a:avLst/>
                <a:gdLst>
                  <a:gd name="T0" fmla="*/ 0 w 551"/>
                  <a:gd name="T1" fmla="*/ 0 h 750"/>
                  <a:gd name="T2" fmla="*/ 0 w 551"/>
                  <a:gd name="T3" fmla="*/ 0 h 750"/>
                  <a:gd name="T4" fmla="*/ 0 w 551"/>
                  <a:gd name="T5" fmla="*/ 0 h 750"/>
                  <a:gd name="T6" fmla="*/ 0 w 551"/>
                  <a:gd name="T7" fmla="*/ 0 h 750"/>
                  <a:gd name="T8" fmla="*/ 0 w 551"/>
                  <a:gd name="T9" fmla="*/ 0 h 750"/>
                  <a:gd name="T10" fmla="*/ 0 w 551"/>
                  <a:gd name="T11" fmla="*/ 0 h 750"/>
                  <a:gd name="T12" fmla="*/ 0 w 551"/>
                  <a:gd name="T13" fmla="*/ 0 h 750"/>
                  <a:gd name="T14" fmla="*/ 0 w 551"/>
                  <a:gd name="T15" fmla="*/ 0 h 750"/>
                  <a:gd name="T16" fmla="*/ 0 w 551"/>
                  <a:gd name="T17" fmla="*/ 0 h 750"/>
                  <a:gd name="T18" fmla="*/ 0 w 551"/>
                  <a:gd name="T19" fmla="*/ 0 h 750"/>
                  <a:gd name="T20" fmla="*/ 0 w 551"/>
                  <a:gd name="T21" fmla="*/ 0 h 750"/>
                  <a:gd name="T22" fmla="*/ 0 w 551"/>
                  <a:gd name="T23" fmla="*/ 0 h 750"/>
                  <a:gd name="T24" fmla="*/ 0 w 551"/>
                  <a:gd name="T25" fmla="*/ 0 h 750"/>
                  <a:gd name="T26" fmla="*/ 0 w 551"/>
                  <a:gd name="T27" fmla="*/ 0 h 750"/>
                  <a:gd name="T28" fmla="*/ 0 w 551"/>
                  <a:gd name="T29" fmla="*/ 0 h 750"/>
                  <a:gd name="T30" fmla="*/ 0 w 551"/>
                  <a:gd name="T31" fmla="*/ 0 h 750"/>
                  <a:gd name="T32" fmla="*/ 0 w 551"/>
                  <a:gd name="T33" fmla="*/ 0 h 750"/>
                  <a:gd name="T34" fmla="*/ 0 w 551"/>
                  <a:gd name="T35" fmla="*/ 0 h 750"/>
                  <a:gd name="T36" fmla="*/ 0 w 551"/>
                  <a:gd name="T37" fmla="*/ 0 h 750"/>
                  <a:gd name="T38" fmla="*/ 0 w 551"/>
                  <a:gd name="T39" fmla="*/ 0 h 750"/>
                  <a:gd name="T40" fmla="*/ 0 w 551"/>
                  <a:gd name="T41" fmla="*/ 0 h 750"/>
                  <a:gd name="T42" fmla="*/ 0 w 551"/>
                  <a:gd name="T43" fmla="*/ 0 h 750"/>
                  <a:gd name="T44" fmla="*/ 0 w 551"/>
                  <a:gd name="T45" fmla="*/ 0 h 750"/>
                  <a:gd name="T46" fmla="*/ 0 w 551"/>
                  <a:gd name="T47" fmla="*/ 0 h 7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51" h="750">
                    <a:moveTo>
                      <a:pt x="306" y="111"/>
                    </a:moveTo>
                    <a:lnTo>
                      <a:pt x="205" y="102"/>
                    </a:lnTo>
                    <a:lnTo>
                      <a:pt x="144" y="86"/>
                    </a:lnTo>
                    <a:lnTo>
                      <a:pt x="124" y="58"/>
                    </a:lnTo>
                    <a:lnTo>
                      <a:pt x="124" y="34"/>
                    </a:lnTo>
                    <a:lnTo>
                      <a:pt x="108" y="14"/>
                    </a:lnTo>
                    <a:lnTo>
                      <a:pt x="52" y="0"/>
                    </a:lnTo>
                    <a:lnTo>
                      <a:pt x="0" y="5"/>
                    </a:lnTo>
                    <a:lnTo>
                      <a:pt x="63" y="584"/>
                    </a:lnTo>
                    <a:lnTo>
                      <a:pt x="108" y="637"/>
                    </a:lnTo>
                    <a:lnTo>
                      <a:pt x="164" y="689"/>
                    </a:lnTo>
                    <a:lnTo>
                      <a:pt x="244" y="730"/>
                    </a:lnTo>
                    <a:lnTo>
                      <a:pt x="337" y="743"/>
                    </a:lnTo>
                    <a:lnTo>
                      <a:pt x="462" y="750"/>
                    </a:lnTo>
                    <a:lnTo>
                      <a:pt x="535" y="739"/>
                    </a:lnTo>
                    <a:lnTo>
                      <a:pt x="551" y="698"/>
                    </a:lnTo>
                    <a:lnTo>
                      <a:pt x="543" y="644"/>
                    </a:lnTo>
                    <a:lnTo>
                      <a:pt x="491" y="483"/>
                    </a:lnTo>
                    <a:lnTo>
                      <a:pt x="447" y="321"/>
                    </a:lnTo>
                    <a:lnTo>
                      <a:pt x="427" y="199"/>
                    </a:lnTo>
                    <a:lnTo>
                      <a:pt x="427" y="167"/>
                    </a:lnTo>
                    <a:lnTo>
                      <a:pt x="398" y="122"/>
                    </a:lnTo>
                    <a:lnTo>
                      <a:pt x="366" y="111"/>
                    </a:lnTo>
                    <a:lnTo>
                      <a:pt x="306" y="111"/>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7499" name="Freeform 148"/>
              <p:cNvSpPr>
                <a:spLocks/>
              </p:cNvSpPr>
              <p:nvPr/>
            </p:nvSpPr>
            <p:spPr bwMode="auto">
              <a:xfrm>
                <a:off x="2499" y="2250"/>
                <a:ext cx="68" cy="98"/>
              </a:xfrm>
              <a:custGeom>
                <a:avLst/>
                <a:gdLst>
                  <a:gd name="T0" fmla="*/ 0 w 474"/>
                  <a:gd name="T1" fmla="*/ 0 h 687"/>
                  <a:gd name="T2" fmla="*/ 0 w 474"/>
                  <a:gd name="T3" fmla="*/ 0 h 687"/>
                  <a:gd name="T4" fmla="*/ 0 w 474"/>
                  <a:gd name="T5" fmla="*/ 0 h 687"/>
                  <a:gd name="T6" fmla="*/ 0 w 474"/>
                  <a:gd name="T7" fmla="*/ 0 h 687"/>
                  <a:gd name="T8" fmla="*/ 0 w 474"/>
                  <a:gd name="T9" fmla="*/ 0 h 687"/>
                  <a:gd name="T10" fmla="*/ 0 w 474"/>
                  <a:gd name="T11" fmla="*/ 0 h 687"/>
                  <a:gd name="T12" fmla="*/ 0 w 474"/>
                  <a:gd name="T13" fmla="*/ 0 h 687"/>
                  <a:gd name="T14" fmla="*/ 0 w 474"/>
                  <a:gd name="T15" fmla="*/ 0 h 687"/>
                  <a:gd name="T16" fmla="*/ 0 w 474"/>
                  <a:gd name="T17" fmla="*/ 0 h 687"/>
                  <a:gd name="T18" fmla="*/ 0 w 474"/>
                  <a:gd name="T19" fmla="*/ 0 h 687"/>
                  <a:gd name="T20" fmla="*/ 0 w 474"/>
                  <a:gd name="T21" fmla="*/ 0 h 687"/>
                  <a:gd name="T22" fmla="*/ 0 w 474"/>
                  <a:gd name="T23" fmla="*/ 0 h 687"/>
                  <a:gd name="T24" fmla="*/ 0 w 474"/>
                  <a:gd name="T25" fmla="*/ 0 h 687"/>
                  <a:gd name="T26" fmla="*/ 0 w 474"/>
                  <a:gd name="T27" fmla="*/ 0 h 687"/>
                  <a:gd name="T28" fmla="*/ 0 w 474"/>
                  <a:gd name="T29" fmla="*/ 0 h 687"/>
                  <a:gd name="T30" fmla="*/ 0 w 474"/>
                  <a:gd name="T31" fmla="*/ 0 h 687"/>
                  <a:gd name="T32" fmla="*/ 0 w 474"/>
                  <a:gd name="T33" fmla="*/ 0 h 687"/>
                  <a:gd name="T34" fmla="*/ 0 w 474"/>
                  <a:gd name="T35" fmla="*/ 0 h 687"/>
                  <a:gd name="T36" fmla="*/ 0 w 474"/>
                  <a:gd name="T37" fmla="*/ 0 h 687"/>
                  <a:gd name="T38" fmla="*/ 0 w 474"/>
                  <a:gd name="T39" fmla="*/ 0 h 687"/>
                  <a:gd name="T40" fmla="*/ 0 w 474"/>
                  <a:gd name="T41" fmla="*/ 0 h 6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4" h="687">
                    <a:moveTo>
                      <a:pt x="310" y="138"/>
                    </a:moveTo>
                    <a:lnTo>
                      <a:pt x="221" y="134"/>
                    </a:lnTo>
                    <a:lnTo>
                      <a:pt x="128" y="118"/>
                    </a:lnTo>
                    <a:lnTo>
                      <a:pt x="73" y="89"/>
                    </a:lnTo>
                    <a:lnTo>
                      <a:pt x="41" y="65"/>
                    </a:lnTo>
                    <a:lnTo>
                      <a:pt x="0" y="0"/>
                    </a:lnTo>
                    <a:lnTo>
                      <a:pt x="60" y="529"/>
                    </a:lnTo>
                    <a:lnTo>
                      <a:pt x="101" y="578"/>
                    </a:lnTo>
                    <a:lnTo>
                      <a:pt x="145" y="623"/>
                    </a:lnTo>
                    <a:lnTo>
                      <a:pt x="201" y="654"/>
                    </a:lnTo>
                    <a:lnTo>
                      <a:pt x="249" y="671"/>
                    </a:lnTo>
                    <a:lnTo>
                      <a:pt x="310" y="679"/>
                    </a:lnTo>
                    <a:lnTo>
                      <a:pt x="365" y="687"/>
                    </a:lnTo>
                    <a:lnTo>
                      <a:pt x="429" y="687"/>
                    </a:lnTo>
                    <a:lnTo>
                      <a:pt x="457" y="679"/>
                    </a:lnTo>
                    <a:lnTo>
                      <a:pt x="474" y="654"/>
                    </a:lnTo>
                    <a:lnTo>
                      <a:pt x="466" y="615"/>
                    </a:lnTo>
                    <a:lnTo>
                      <a:pt x="425" y="521"/>
                    </a:lnTo>
                    <a:lnTo>
                      <a:pt x="357" y="206"/>
                    </a:lnTo>
                    <a:lnTo>
                      <a:pt x="345" y="162"/>
                    </a:lnTo>
                    <a:lnTo>
                      <a:pt x="310" y="13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495" name="Freeform 149"/>
            <p:cNvSpPr>
              <a:spLocks/>
            </p:cNvSpPr>
            <p:nvPr/>
          </p:nvSpPr>
          <p:spPr bwMode="auto">
            <a:xfrm flipH="1">
              <a:off x="3633" y="2944"/>
              <a:ext cx="15" cy="218"/>
            </a:xfrm>
            <a:custGeom>
              <a:avLst/>
              <a:gdLst>
                <a:gd name="T0" fmla="*/ 0 w 39"/>
                <a:gd name="T1" fmla="*/ 0 h 631"/>
                <a:gd name="T2" fmla="*/ 0 w 39"/>
                <a:gd name="T3" fmla="*/ 0 h 631"/>
                <a:gd name="T4" fmla="*/ 0 w 39"/>
                <a:gd name="T5" fmla="*/ 0 h 631"/>
                <a:gd name="T6" fmla="*/ 0 w 39"/>
                <a:gd name="T7" fmla="*/ 0 h 631"/>
                <a:gd name="T8" fmla="*/ 0 w 39"/>
                <a:gd name="T9" fmla="*/ 0 h 631"/>
                <a:gd name="T10" fmla="*/ 0 w 39"/>
                <a:gd name="T11" fmla="*/ 0 h 631"/>
                <a:gd name="T12" fmla="*/ 0 w 39"/>
                <a:gd name="T13" fmla="*/ 0 h 631"/>
                <a:gd name="T14" fmla="*/ 0 w 39"/>
                <a:gd name="T15" fmla="*/ 0 h 631"/>
                <a:gd name="T16" fmla="*/ 0 w 39"/>
                <a:gd name="T17" fmla="*/ 0 h 631"/>
                <a:gd name="T18" fmla="*/ 0 w 39"/>
                <a:gd name="T19" fmla="*/ 0 h 631"/>
                <a:gd name="T20" fmla="*/ 0 w 39"/>
                <a:gd name="T21" fmla="*/ 0 h 631"/>
                <a:gd name="T22" fmla="*/ 0 w 39"/>
                <a:gd name="T23" fmla="*/ 0 h 631"/>
                <a:gd name="T24" fmla="*/ 0 w 39"/>
                <a:gd name="T25" fmla="*/ 0 h 631"/>
                <a:gd name="T26" fmla="*/ 0 w 39"/>
                <a:gd name="T27" fmla="*/ 0 h 631"/>
                <a:gd name="T28" fmla="*/ 0 w 39"/>
                <a:gd name="T29" fmla="*/ 0 h 6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9" h="631">
                  <a:moveTo>
                    <a:pt x="26" y="0"/>
                  </a:moveTo>
                  <a:lnTo>
                    <a:pt x="39" y="32"/>
                  </a:lnTo>
                  <a:lnTo>
                    <a:pt x="24" y="57"/>
                  </a:lnTo>
                  <a:lnTo>
                    <a:pt x="13" y="110"/>
                  </a:lnTo>
                  <a:lnTo>
                    <a:pt x="28" y="158"/>
                  </a:lnTo>
                  <a:lnTo>
                    <a:pt x="19" y="440"/>
                  </a:lnTo>
                  <a:lnTo>
                    <a:pt x="19" y="622"/>
                  </a:lnTo>
                  <a:lnTo>
                    <a:pt x="0" y="631"/>
                  </a:lnTo>
                  <a:lnTo>
                    <a:pt x="2" y="255"/>
                  </a:lnTo>
                  <a:lnTo>
                    <a:pt x="19" y="165"/>
                  </a:lnTo>
                  <a:lnTo>
                    <a:pt x="9" y="123"/>
                  </a:lnTo>
                  <a:lnTo>
                    <a:pt x="4" y="108"/>
                  </a:lnTo>
                  <a:lnTo>
                    <a:pt x="11" y="62"/>
                  </a:lnTo>
                  <a:lnTo>
                    <a:pt x="24" y="36"/>
                  </a:lnTo>
                  <a:lnTo>
                    <a:pt x="2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96" name="Freeform 150"/>
            <p:cNvSpPr>
              <a:spLocks/>
            </p:cNvSpPr>
            <p:nvPr/>
          </p:nvSpPr>
          <p:spPr bwMode="auto">
            <a:xfrm flipH="1">
              <a:off x="3668" y="2946"/>
              <a:ext cx="37" cy="10"/>
            </a:xfrm>
            <a:custGeom>
              <a:avLst/>
              <a:gdLst>
                <a:gd name="T0" fmla="*/ 0 w 100"/>
                <a:gd name="T1" fmla="*/ 0 h 32"/>
                <a:gd name="T2" fmla="*/ 0 w 100"/>
                <a:gd name="T3" fmla="*/ 0 h 32"/>
                <a:gd name="T4" fmla="*/ 0 w 100"/>
                <a:gd name="T5" fmla="*/ 0 h 32"/>
                <a:gd name="T6" fmla="*/ 0 w 100"/>
                <a:gd name="T7" fmla="*/ 0 h 32"/>
                <a:gd name="T8" fmla="*/ 0 w 100"/>
                <a:gd name="T9" fmla="*/ 0 h 32"/>
                <a:gd name="T10" fmla="*/ 0 w 100"/>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 h="32">
                  <a:moveTo>
                    <a:pt x="100" y="0"/>
                  </a:moveTo>
                  <a:lnTo>
                    <a:pt x="51" y="24"/>
                  </a:lnTo>
                  <a:lnTo>
                    <a:pt x="8" y="32"/>
                  </a:lnTo>
                  <a:lnTo>
                    <a:pt x="0" y="32"/>
                  </a:lnTo>
                  <a:lnTo>
                    <a:pt x="25" y="10"/>
                  </a:lnTo>
                  <a:lnTo>
                    <a:pt x="1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97" name="Freeform 151"/>
            <p:cNvSpPr>
              <a:spLocks/>
            </p:cNvSpPr>
            <p:nvPr/>
          </p:nvSpPr>
          <p:spPr bwMode="auto">
            <a:xfrm flipH="1">
              <a:off x="3805" y="2376"/>
              <a:ext cx="48" cy="126"/>
            </a:xfrm>
            <a:custGeom>
              <a:avLst/>
              <a:gdLst>
                <a:gd name="T0" fmla="*/ 0 w 134"/>
                <a:gd name="T1" fmla="*/ 0 h 366"/>
                <a:gd name="T2" fmla="*/ 0 w 134"/>
                <a:gd name="T3" fmla="*/ 0 h 366"/>
                <a:gd name="T4" fmla="*/ 0 w 134"/>
                <a:gd name="T5" fmla="*/ 0 h 366"/>
                <a:gd name="T6" fmla="*/ 0 w 134"/>
                <a:gd name="T7" fmla="*/ 0 h 366"/>
                <a:gd name="T8" fmla="*/ 0 w 134"/>
                <a:gd name="T9" fmla="*/ 0 h 366"/>
                <a:gd name="T10" fmla="*/ 0 w 134"/>
                <a:gd name="T11" fmla="*/ 0 h 366"/>
                <a:gd name="T12" fmla="*/ 0 w 134"/>
                <a:gd name="T13" fmla="*/ 0 h 366"/>
                <a:gd name="T14" fmla="*/ 0 w 134"/>
                <a:gd name="T15" fmla="*/ 0 h 366"/>
                <a:gd name="T16" fmla="*/ 0 w 134"/>
                <a:gd name="T17" fmla="*/ 0 h 366"/>
                <a:gd name="T18" fmla="*/ 0 w 134"/>
                <a:gd name="T19" fmla="*/ 0 h 366"/>
                <a:gd name="T20" fmla="*/ 0 w 134"/>
                <a:gd name="T21" fmla="*/ 0 h 366"/>
                <a:gd name="T22" fmla="*/ 0 w 134"/>
                <a:gd name="T23" fmla="*/ 0 h 366"/>
                <a:gd name="T24" fmla="*/ 0 w 134"/>
                <a:gd name="T25" fmla="*/ 0 h 366"/>
                <a:gd name="T26" fmla="*/ 0 w 134"/>
                <a:gd name="T27" fmla="*/ 0 h 366"/>
                <a:gd name="T28" fmla="*/ 0 w 134"/>
                <a:gd name="T29" fmla="*/ 0 h 366"/>
                <a:gd name="T30" fmla="*/ 0 w 134"/>
                <a:gd name="T31" fmla="*/ 0 h 366"/>
                <a:gd name="T32" fmla="*/ 0 w 134"/>
                <a:gd name="T33" fmla="*/ 0 h 366"/>
                <a:gd name="T34" fmla="*/ 0 w 134"/>
                <a:gd name="T35" fmla="*/ 0 h 366"/>
                <a:gd name="T36" fmla="*/ 0 w 134"/>
                <a:gd name="T37" fmla="*/ 0 h 366"/>
                <a:gd name="T38" fmla="*/ 0 w 134"/>
                <a:gd name="T39" fmla="*/ 0 h 366"/>
                <a:gd name="T40" fmla="*/ 0 w 134"/>
                <a:gd name="T41" fmla="*/ 0 h 366"/>
                <a:gd name="T42" fmla="*/ 0 w 134"/>
                <a:gd name="T43" fmla="*/ 0 h 366"/>
                <a:gd name="T44" fmla="*/ 0 w 134"/>
                <a:gd name="T45" fmla="*/ 0 h 366"/>
                <a:gd name="T46" fmla="*/ 0 w 134"/>
                <a:gd name="T47" fmla="*/ 0 h 366"/>
                <a:gd name="T48" fmla="*/ 0 w 134"/>
                <a:gd name="T49" fmla="*/ 0 h 3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4" h="366">
                  <a:moveTo>
                    <a:pt x="0" y="0"/>
                  </a:moveTo>
                  <a:lnTo>
                    <a:pt x="18" y="9"/>
                  </a:lnTo>
                  <a:lnTo>
                    <a:pt x="15" y="31"/>
                  </a:lnTo>
                  <a:lnTo>
                    <a:pt x="32" y="21"/>
                  </a:lnTo>
                  <a:lnTo>
                    <a:pt x="29" y="45"/>
                  </a:lnTo>
                  <a:lnTo>
                    <a:pt x="52" y="42"/>
                  </a:lnTo>
                  <a:lnTo>
                    <a:pt x="34" y="63"/>
                  </a:lnTo>
                  <a:lnTo>
                    <a:pt x="81" y="66"/>
                  </a:lnTo>
                  <a:lnTo>
                    <a:pt x="55" y="91"/>
                  </a:lnTo>
                  <a:lnTo>
                    <a:pt x="93" y="91"/>
                  </a:lnTo>
                  <a:lnTo>
                    <a:pt x="67" y="117"/>
                  </a:lnTo>
                  <a:lnTo>
                    <a:pt x="108" y="115"/>
                  </a:lnTo>
                  <a:lnTo>
                    <a:pt x="82" y="151"/>
                  </a:lnTo>
                  <a:lnTo>
                    <a:pt x="119" y="148"/>
                  </a:lnTo>
                  <a:lnTo>
                    <a:pt x="87" y="179"/>
                  </a:lnTo>
                  <a:lnTo>
                    <a:pt x="134" y="185"/>
                  </a:lnTo>
                  <a:lnTo>
                    <a:pt x="93" y="213"/>
                  </a:lnTo>
                  <a:lnTo>
                    <a:pt x="134" y="225"/>
                  </a:lnTo>
                  <a:lnTo>
                    <a:pt x="90" y="240"/>
                  </a:lnTo>
                  <a:lnTo>
                    <a:pt x="130" y="263"/>
                  </a:lnTo>
                  <a:lnTo>
                    <a:pt x="87" y="281"/>
                  </a:lnTo>
                  <a:lnTo>
                    <a:pt x="125" y="308"/>
                  </a:lnTo>
                  <a:lnTo>
                    <a:pt x="87" y="320"/>
                  </a:lnTo>
                  <a:lnTo>
                    <a:pt x="108" y="343"/>
                  </a:lnTo>
                  <a:lnTo>
                    <a:pt x="78" y="366"/>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12" name="Line 152"/>
          <p:cNvSpPr>
            <a:spLocks noChangeShapeType="1"/>
          </p:cNvSpPr>
          <p:nvPr/>
        </p:nvSpPr>
        <p:spPr bwMode="auto">
          <a:xfrm rot="10800000" flipV="1">
            <a:off x="7065963" y="3011488"/>
            <a:ext cx="131286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3" name="Line 153"/>
          <p:cNvSpPr>
            <a:spLocks noChangeShapeType="1"/>
          </p:cNvSpPr>
          <p:nvPr/>
        </p:nvSpPr>
        <p:spPr bwMode="auto">
          <a:xfrm rot="5400000">
            <a:off x="5809457" y="4064794"/>
            <a:ext cx="70326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Text Box 154"/>
          <p:cNvSpPr txBox="1">
            <a:spLocks noChangeArrowheads="1"/>
          </p:cNvSpPr>
          <p:nvPr/>
        </p:nvSpPr>
        <p:spPr bwMode="auto">
          <a:xfrm>
            <a:off x="4848225" y="43307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管理站</a:t>
            </a:r>
          </a:p>
        </p:txBody>
      </p:sp>
      <p:sp>
        <p:nvSpPr>
          <p:cNvPr id="17415" name="Line 155"/>
          <p:cNvSpPr>
            <a:spLocks noChangeShapeType="1"/>
          </p:cNvSpPr>
          <p:nvPr/>
        </p:nvSpPr>
        <p:spPr bwMode="auto">
          <a:xfrm rot="10800000">
            <a:off x="2074863" y="2711450"/>
            <a:ext cx="1312862" cy="3000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7416" name="Picture 15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2008188"/>
            <a:ext cx="1695450"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7" name="Picture 1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7638" y="3914775"/>
            <a:ext cx="738187" cy="130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8" name="Line 158"/>
          <p:cNvSpPr>
            <a:spLocks noChangeShapeType="1"/>
          </p:cNvSpPr>
          <p:nvPr/>
        </p:nvSpPr>
        <p:spPr bwMode="auto">
          <a:xfrm rot="5400000">
            <a:off x="6677818" y="3412332"/>
            <a:ext cx="6016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Line 159"/>
          <p:cNvSpPr>
            <a:spLocks noChangeShapeType="1"/>
          </p:cNvSpPr>
          <p:nvPr/>
        </p:nvSpPr>
        <p:spPr bwMode="auto">
          <a:xfrm rot="5400000">
            <a:off x="3375818" y="3412332"/>
            <a:ext cx="6016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Line 160"/>
          <p:cNvSpPr>
            <a:spLocks noChangeShapeType="1"/>
          </p:cNvSpPr>
          <p:nvPr/>
        </p:nvSpPr>
        <p:spPr bwMode="auto">
          <a:xfrm rot="5400000">
            <a:off x="5101431" y="3412332"/>
            <a:ext cx="60166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161"/>
          <p:cNvSpPr>
            <a:spLocks noChangeShapeType="1"/>
          </p:cNvSpPr>
          <p:nvPr/>
        </p:nvSpPr>
        <p:spPr bwMode="auto">
          <a:xfrm rot="5400000">
            <a:off x="2868612" y="3883026"/>
            <a:ext cx="3397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Text Box 162"/>
          <p:cNvSpPr txBox="1">
            <a:spLocks noChangeArrowheads="1"/>
          </p:cNvSpPr>
          <p:nvPr/>
        </p:nvSpPr>
        <p:spPr bwMode="auto">
          <a:xfrm>
            <a:off x="1111250" y="2316163"/>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因特网</a:t>
            </a:r>
          </a:p>
        </p:txBody>
      </p:sp>
      <p:sp>
        <p:nvSpPr>
          <p:cNvPr id="17423" name="Line 163"/>
          <p:cNvSpPr>
            <a:spLocks noChangeShapeType="1"/>
          </p:cNvSpPr>
          <p:nvPr/>
        </p:nvSpPr>
        <p:spPr bwMode="auto">
          <a:xfrm>
            <a:off x="2365375" y="3697288"/>
            <a:ext cx="60991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4" name="Rectangle 164"/>
          <p:cNvSpPr>
            <a:spLocks noChangeArrowheads="1"/>
          </p:cNvSpPr>
          <p:nvPr/>
        </p:nvSpPr>
        <p:spPr bwMode="auto">
          <a:xfrm>
            <a:off x="2298700" y="3649663"/>
            <a:ext cx="85725" cy="98425"/>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sp>
        <p:nvSpPr>
          <p:cNvPr id="17425" name="Rectangle 165"/>
          <p:cNvSpPr>
            <a:spLocks noChangeArrowheads="1"/>
          </p:cNvSpPr>
          <p:nvPr/>
        </p:nvSpPr>
        <p:spPr bwMode="auto">
          <a:xfrm>
            <a:off x="8434388" y="3648075"/>
            <a:ext cx="85725" cy="100013"/>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3600">
              <a:solidFill>
                <a:schemeClr val="tx1"/>
              </a:solidFill>
              <a:latin typeface="Tahoma" panose="020B0604030504040204" pitchFamily="34" charset="0"/>
              <a:ea typeface="宋体" panose="02010600030101010101" pitchFamily="2" charset="-122"/>
            </a:endParaRPr>
          </a:p>
        </p:txBody>
      </p:sp>
      <p:sp>
        <p:nvSpPr>
          <p:cNvPr id="17426" name="Text Box 166"/>
          <p:cNvSpPr txBox="1">
            <a:spLocks noChangeArrowheads="1"/>
          </p:cNvSpPr>
          <p:nvPr/>
        </p:nvSpPr>
        <p:spPr bwMode="auto">
          <a:xfrm>
            <a:off x="7065963" y="4198938"/>
            <a:ext cx="962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t>网络</a:t>
            </a:r>
          </a:p>
          <a:p>
            <a:pPr algn="ctr" eaLnBrk="1" hangingPunct="1">
              <a:spcBef>
                <a:spcPct val="0"/>
              </a:spcBef>
              <a:buClrTx/>
              <a:buSzTx/>
              <a:buFontTx/>
              <a:buNone/>
            </a:pPr>
            <a:r>
              <a:rPr kumimoji="1" lang="zh-CN" altLang="en-US" sz="2000"/>
              <a:t>管理员      </a:t>
            </a:r>
          </a:p>
        </p:txBody>
      </p:sp>
      <p:sp>
        <p:nvSpPr>
          <p:cNvPr id="17427" name="Text Box 167"/>
          <p:cNvSpPr txBox="1">
            <a:spLocks noChangeArrowheads="1"/>
          </p:cNvSpPr>
          <p:nvPr/>
        </p:nvSpPr>
        <p:spPr bwMode="auto">
          <a:xfrm>
            <a:off x="1549400" y="41656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7428" name="Text Box 168"/>
          <p:cNvSpPr txBox="1">
            <a:spLocks noChangeArrowheads="1"/>
          </p:cNvSpPr>
          <p:nvPr/>
        </p:nvSpPr>
        <p:spPr bwMode="auto">
          <a:xfrm>
            <a:off x="762000" y="5084763"/>
            <a:ext cx="49810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dirty="0"/>
              <a:t>—— </a:t>
            </a:r>
            <a:r>
              <a:rPr kumimoji="1" lang="zh-CN" altLang="en-US" sz="2000" dirty="0"/>
              <a:t>管理程序（</a:t>
            </a:r>
            <a:r>
              <a:rPr kumimoji="1" lang="zh-CN" altLang="en-US" sz="2000" dirty="0" smtClean="0"/>
              <a:t>运行的 </a:t>
            </a:r>
            <a:r>
              <a:rPr kumimoji="1" lang="en-US" altLang="zh-CN" sz="2000" dirty="0"/>
              <a:t>SNMP </a:t>
            </a:r>
            <a:r>
              <a:rPr kumimoji="1" lang="zh-CN" altLang="en-US" sz="2000" dirty="0"/>
              <a:t>客户程序）</a:t>
            </a:r>
          </a:p>
        </p:txBody>
      </p:sp>
      <p:sp>
        <p:nvSpPr>
          <p:cNvPr id="17429" name="Text Box 169"/>
          <p:cNvSpPr txBox="1">
            <a:spLocks noChangeArrowheads="1"/>
          </p:cNvSpPr>
          <p:nvPr/>
        </p:nvSpPr>
        <p:spPr bwMode="auto">
          <a:xfrm>
            <a:off x="762000" y="5570538"/>
            <a:ext cx="5237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dirty="0"/>
              <a:t>—— </a:t>
            </a:r>
            <a:r>
              <a:rPr kumimoji="1" lang="zh-CN" altLang="en-US" sz="2000" dirty="0"/>
              <a:t>代理程序（</a:t>
            </a:r>
            <a:r>
              <a:rPr kumimoji="1" lang="zh-CN" altLang="en-US" sz="2000" dirty="0" smtClean="0"/>
              <a:t>运行的 </a:t>
            </a:r>
            <a:r>
              <a:rPr kumimoji="1" lang="en-US" altLang="zh-CN" sz="2000" dirty="0"/>
              <a:t>SNMP </a:t>
            </a:r>
            <a:r>
              <a:rPr kumimoji="1" lang="zh-CN" altLang="en-US" sz="2000" dirty="0"/>
              <a:t>服务器程序）</a:t>
            </a:r>
          </a:p>
        </p:txBody>
      </p:sp>
      <p:pic>
        <p:nvPicPr>
          <p:cNvPr id="17430" name="Picture 17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059363" y="2544763"/>
            <a:ext cx="69215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31" name="Picture 1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0413" y="2811463"/>
            <a:ext cx="76993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432" name="Oval 172"/>
          <p:cNvSpPr>
            <a:spLocks noChangeArrowheads="1"/>
          </p:cNvSpPr>
          <p:nvPr/>
        </p:nvSpPr>
        <p:spPr bwMode="auto">
          <a:xfrm>
            <a:off x="3651250" y="2955925"/>
            <a:ext cx="377825" cy="2555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7433" name="Oval 173"/>
          <p:cNvSpPr>
            <a:spLocks noChangeArrowheads="1"/>
          </p:cNvSpPr>
          <p:nvPr/>
        </p:nvSpPr>
        <p:spPr bwMode="auto">
          <a:xfrm>
            <a:off x="2922588" y="4560888"/>
            <a:ext cx="377825"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pic>
        <p:nvPicPr>
          <p:cNvPr id="17434" name="Picture 17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7963" y="2811463"/>
            <a:ext cx="76993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435" name="Oval 176"/>
          <p:cNvSpPr>
            <a:spLocks noChangeArrowheads="1"/>
          </p:cNvSpPr>
          <p:nvPr/>
        </p:nvSpPr>
        <p:spPr bwMode="auto">
          <a:xfrm>
            <a:off x="6645275" y="2955925"/>
            <a:ext cx="377825"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7436" name="Oval 177"/>
          <p:cNvSpPr>
            <a:spLocks noChangeArrowheads="1"/>
          </p:cNvSpPr>
          <p:nvPr/>
        </p:nvSpPr>
        <p:spPr bwMode="auto">
          <a:xfrm>
            <a:off x="5227638" y="3011488"/>
            <a:ext cx="376237"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7437" name="Oval 178"/>
          <p:cNvSpPr>
            <a:spLocks noChangeArrowheads="1"/>
          </p:cNvSpPr>
          <p:nvPr/>
        </p:nvSpPr>
        <p:spPr bwMode="auto">
          <a:xfrm>
            <a:off x="5840413" y="4114800"/>
            <a:ext cx="436562" cy="301625"/>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M</a:t>
            </a:r>
          </a:p>
        </p:txBody>
      </p:sp>
      <p:pic>
        <p:nvPicPr>
          <p:cNvPr id="17438" name="Picture 17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204200" y="2409825"/>
            <a:ext cx="692150"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39" name="Text Box 180"/>
          <p:cNvSpPr txBox="1">
            <a:spLocks noChangeArrowheads="1"/>
          </p:cNvSpPr>
          <p:nvPr/>
        </p:nvSpPr>
        <p:spPr bwMode="auto">
          <a:xfrm>
            <a:off x="3081338" y="24225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7440" name="Text Box 181"/>
          <p:cNvSpPr txBox="1">
            <a:spLocks noChangeArrowheads="1"/>
          </p:cNvSpPr>
          <p:nvPr/>
        </p:nvSpPr>
        <p:spPr bwMode="auto">
          <a:xfrm>
            <a:off x="4789488" y="21717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7441" name="Text Box 182"/>
          <p:cNvSpPr txBox="1">
            <a:spLocks noChangeArrowheads="1"/>
          </p:cNvSpPr>
          <p:nvPr/>
        </p:nvSpPr>
        <p:spPr bwMode="auto">
          <a:xfrm>
            <a:off x="6348413" y="2455863"/>
            <a:ext cx="1271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7442" name="Oval 183"/>
          <p:cNvSpPr>
            <a:spLocks noChangeArrowheads="1"/>
          </p:cNvSpPr>
          <p:nvPr/>
        </p:nvSpPr>
        <p:spPr bwMode="auto">
          <a:xfrm>
            <a:off x="323850" y="5124450"/>
            <a:ext cx="438150" cy="301625"/>
          </a:xfrm>
          <a:prstGeom prst="ellipse">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M</a:t>
            </a:r>
          </a:p>
        </p:txBody>
      </p:sp>
      <p:sp>
        <p:nvSpPr>
          <p:cNvPr id="17443" name="Oval 184"/>
          <p:cNvSpPr>
            <a:spLocks noChangeArrowheads="1"/>
          </p:cNvSpPr>
          <p:nvPr/>
        </p:nvSpPr>
        <p:spPr bwMode="auto">
          <a:xfrm>
            <a:off x="323850" y="5575300"/>
            <a:ext cx="438150" cy="3016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7444" name="Freeform 185"/>
          <p:cNvSpPr>
            <a:spLocks/>
          </p:cNvSpPr>
          <p:nvPr/>
        </p:nvSpPr>
        <p:spPr bwMode="auto">
          <a:xfrm>
            <a:off x="3300413" y="4283075"/>
            <a:ext cx="2524125" cy="433388"/>
          </a:xfrm>
          <a:custGeom>
            <a:avLst/>
            <a:gdLst>
              <a:gd name="T0" fmla="*/ 2147483646 w 1384"/>
              <a:gd name="T1" fmla="*/ 0 h 208"/>
              <a:gd name="T2" fmla="*/ 0 w 1384"/>
              <a:gd name="T3" fmla="*/ 2147483646 h 208"/>
              <a:gd name="T4" fmla="*/ 0 60000 65536"/>
              <a:gd name="T5" fmla="*/ 0 60000 65536"/>
            </a:gdLst>
            <a:ahLst/>
            <a:cxnLst>
              <a:cxn ang="T4">
                <a:pos x="T0" y="T1"/>
              </a:cxn>
              <a:cxn ang="T5">
                <a:pos x="T2" y="T3"/>
              </a:cxn>
            </a:cxnLst>
            <a:rect l="0" t="0" r="r" b="b"/>
            <a:pathLst>
              <a:path w="1384" h="208">
                <a:moveTo>
                  <a:pt x="1384" y="0"/>
                </a:moveTo>
                <a:cubicBezTo>
                  <a:pt x="1153" y="33"/>
                  <a:pt x="288" y="165"/>
                  <a:pt x="0" y="208"/>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5" name="Freeform 186"/>
          <p:cNvSpPr>
            <a:spLocks/>
          </p:cNvSpPr>
          <p:nvPr/>
        </p:nvSpPr>
        <p:spPr bwMode="auto">
          <a:xfrm>
            <a:off x="4016375" y="3162300"/>
            <a:ext cx="1838325" cy="1036638"/>
          </a:xfrm>
          <a:custGeom>
            <a:avLst/>
            <a:gdLst>
              <a:gd name="T0" fmla="*/ 2147483646 w 1008"/>
              <a:gd name="T1" fmla="*/ 2147483646 h 496"/>
              <a:gd name="T2" fmla="*/ 0 w 1008"/>
              <a:gd name="T3" fmla="*/ 0 h 496"/>
              <a:gd name="T4" fmla="*/ 0 60000 65536"/>
              <a:gd name="T5" fmla="*/ 0 60000 65536"/>
            </a:gdLst>
            <a:ahLst/>
            <a:cxnLst>
              <a:cxn ang="T4">
                <a:pos x="T0" y="T1"/>
              </a:cxn>
              <a:cxn ang="T5">
                <a:pos x="T2" y="T3"/>
              </a:cxn>
            </a:cxnLst>
            <a:rect l="0" t="0" r="r" b="b"/>
            <a:pathLst>
              <a:path w="1008" h="496">
                <a:moveTo>
                  <a:pt x="1008" y="496"/>
                </a:moveTo>
                <a:cubicBezTo>
                  <a:pt x="841" y="413"/>
                  <a:pt x="210" y="103"/>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6" name="Freeform 187"/>
          <p:cNvSpPr>
            <a:spLocks/>
          </p:cNvSpPr>
          <p:nvPr/>
        </p:nvSpPr>
        <p:spPr bwMode="auto">
          <a:xfrm>
            <a:off x="5430838" y="3279775"/>
            <a:ext cx="539750" cy="885825"/>
          </a:xfrm>
          <a:custGeom>
            <a:avLst/>
            <a:gdLst>
              <a:gd name="T0" fmla="*/ 2147483646 w 296"/>
              <a:gd name="T1" fmla="*/ 2147483646 h 424"/>
              <a:gd name="T2" fmla="*/ 0 w 296"/>
              <a:gd name="T3" fmla="*/ 0 h 424"/>
              <a:gd name="T4" fmla="*/ 0 60000 65536"/>
              <a:gd name="T5" fmla="*/ 0 60000 65536"/>
            </a:gdLst>
            <a:ahLst/>
            <a:cxnLst>
              <a:cxn ang="T4">
                <a:pos x="T0" y="T1"/>
              </a:cxn>
              <a:cxn ang="T5">
                <a:pos x="T2" y="T3"/>
              </a:cxn>
            </a:cxnLst>
            <a:rect l="0" t="0" r="r" b="b"/>
            <a:pathLst>
              <a:path w="296" h="424">
                <a:moveTo>
                  <a:pt x="296" y="424"/>
                </a:moveTo>
                <a:cubicBezTo>
                  <a:pt x="245" y="354"/>
                  <a:pt x="62" y="88"/>
                  <a:pt x="0"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7" name="Freeform 188"/>
          <p:cNvSpPr>
            <a:spLocks/>
          </p:cNvSpPr>
          <p:nvPr/>
        </p:nvSpPr>
        <p:spPr bwMode="auto">
          <a:xfrm>
            <a:off x="6102350" y="3211513"/>
            <a:ext cx="642938" cy="903287"/>
          </a:xfrm>
          <a:custGeom>
            <a:avLst/>
            <a:gdLst>
              <a:gd name="T0" fmla="*/ 0 w 352"/>
              <a:gd name="T1" fmla="*/ 2147483646 h 432"/>
              <a:gd name="T2" fmla="*/ 2147483646 w 352"/>
              <a:gd name="T3" fmla="*/ 0 h 432"/>
              <a:gd name="T4" fmla="*/ 0 60000 65536"/>
              <a:gd name="T5" fmla="*/ 0 60000 65536"/>
            </a:gdLst>
            <a:ahLst/>
            <a:cxnLst>
              <a:cxn ang="T4">
                <a:pos x="T0" y="T1"/>
              </a:cxn>
              <a:cxn ang="T5">
                <a:pos x="T2" y="T3"/>
              </a:cxn>
            </a:cxnLst>
            <a:rect l="0" t="0" r="r" b="b"/>
            <a:pathLst>
              <a:path w="352" h="432">
                <a:moveTo>
                  <a:pt x="0" y="432"/>
                </a:moveTo>
                <a:cubicBezTo>
                  <a:pt x="59" y="360"/>
                  <a:pt x="279" y="90"/>
                  <a:pt x="352"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8" name="Freeform 189"/>
          <p:cNvSpPr>
            <a:spLocks/>
          </p:cNvSpPr>
          <p:nvPr/>
        </p:nvSpPr>
        <p:spPr bwMode="auto">
          <a:xfrm>
            <a:off x="6276975" y="3078163"/>
            <a:ext cx="1985963" cy="1103312"/>
          </a:xfrm>
          <a:custGeom>
            <a:avLst/>
            <a:gdLst>
              <a:gd name="T0" fmla="*/ 0 w 1088"/>
              <a:gd name="T1" fmla="*/ 2147483646 h 528"/>
              <a:gd name="T2" fmla="*/ 2147483646 w 1088"/>
              <a:gd name="T3" fmla="*/ 0 h 528"/>
              <a:gd name="T4" fmla="*/ 0 60000 65536"/>
              <a:gd name="T5" fmla="*/ 0 60000 65536"/>
            </a:gdLst>
            <a:ahLst/>
            <a:cxnLst>
              <a:cxn ang="T4">
                <a:pos x="T0" y="T1"/>
              </a:cxn>
              <a:cxn ang="T5">
                <a:pos x="T2" y="T3"/>
              </a:cxn>
            </a:cxnLst>
            <a:rect l="0" t="0" r="r" b="b"/>
            <a:pathLst>
              <a:path w="1088" h="528">
                <a:moveTo>
                  <a:pt x="0" y="528"/>
                </a:moveTo>
                <a:cubicBezTo>
                  <a:pt x="181" y="441"/>
                  <a:pt x="861" y="110"/>
                  <a:pt x="1088" y="0"/>
                </a:cubicBezTo>
              </a:path>
            </a:pathLst>
          </a:custGeom>
          <a:noFill/>
          <a:ln w="28575" cap="flat" cmpd="sng">
            <a:solidFill>
              <a:srgbClr val="333399"/>
            </a:solidFill>
            <a:prstDash val="dash"/>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9" name="Oval 190"/>
          <p:cNvSpPr>
            <a:spLocks noChangeArrowheads="1"/>
          </p:cNvSpPr>
          <p:nvPr/>
        </p:nvSpPr>
        <p:spPr bwMode="auto">
          <a:xfrm>
            <a:off x="8204200" y="2854325"/>
            <a:ext cx="377825" cy="2571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t>A</a:t>
            </a:r>
          </a:p>
        </p:txBody>
      </p:sp>
      <p:sp>
        <p:nvSpPr>
          <p:cNvPr id="17450" name="Text Box 191"/>
          <p:cNvSpPr txBox="1">
            <a:spLocks noChangeArrowheads="1"/>
          </p:cNvSpPr>
          <p:nvPr/>
        </p:nvSpPr>
        <p:spPr bwMode="auto">
          <a:xfrm>
            <a:off x="7939088" y="2054225"/>
            <a:ext cx="1271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t> </a:t>
            </a:r>
            <a:r>
              <a:rPr kumimoji="1" lang="zh-CN" altLang="en-US" sz="2000"/>
              <a:t>被管设备</a:t>
            </a:r>
          </a:p>
        </p:txBody>
      </p:sp>
      <p:sp>
        <p:nvSpPr>
          <p:cNvPr id="17451" name="Text Box 192"/>
          <p:cNvSpPr txBox="1">
            <a:spLocks noChangeArrowheads="1"/>
          </p:cNvSpPr>
          <p:nvPr/>
        </p:nvSpPr>
        <p:spPr bwMode="auto">
          <a:xfrm rot="-527046">
            <a:off x="3738563" y="39925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t>网管协议</a:t>
            </a:r>
          </a:p>
        </p:txBody>
      </p:sp>
      <p:sp>
        <p:nvSpPr>
          <p:cNvPr id="17452" name="灯片编号占位符 1"/>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D7937C3F-FC45-4453-B1A7-088DEB19ABE2}" type="slidenum">
              <a:rPr lang="en-US" altLang="zh-CN" sz="1400">
                <a:solidFill>
                  <a:schemeClr val="tx1"/>
                </a:solidFill>
                <a:latin typeface="Tahoma" panose="020B0604030504040204" pitchFamily="34" charset="0"/>
                <a:ea typeface="宋体" panose="02010600030101010101" pitchFamily="2" charset="-122"/>
              </a:rPr>
              <a:pPr eaLnBrk="1" hangingPunct="1">
                <a:spcBef>
                  <a:spcPct val="0"/>
                </a:spcBef>
                <a:buClrTx/>
                <a:buSzTx/>
                <a:buFontTx/>
                <a:buNone/>
              </a:pPr>
              <a:t>8</a:t>
            </a:fld>
            <a:endParaRPr lang="en-US" altLang="zh-CN" sz="1400">
              <a:solidFill>
                <a:schemeClr val="tx1"/>
              </a:solidFill>
              <a:latin typeface="Tahoma" panose="020B0604030504040204" pitchFamily="34" charset="0"/>
              <a:ea typeface="宋体" panose="02010600030101010101" pitchFamily="2" charset="-122"/>
            </a:endParaRPr>
          </a:p>
        </p:txBody>
      </p:sp>
      <p:grpSp>
        <p:nvGrpSpPr>
          <p:cNvPr id="11" name="组合 10"/>
          <p:cNvGrpSpPr>
            <a:grpSpLocks/>
          </p:cNvGrpSpPr>
          <p:nvPr/>
        </p:nvGrpSpPr>
        <p:grpSpPr bwMode="auto">
          <a:xfrm>
            <a:off x="2592388" y="1700213"/>
            <a:ext cx="6273800" cy="3238500"/>
            <a:chOff x="2593181" y="1700808"/>
            <a:chExt cx="6273800" cy="3238428"/>
          </a:xfrm>
        </p:grpSpPr>
        <p:grpSp>
          <p:nvGrpSpPr>
            <p:cNvPr id="17454" name="组合 4"/>
            <p:cNvGrpSpPr>
              <a:grpSpLocks/>
            </p:cNvGrpSpPr>
            <p:nvPr/>
          </p:nvGrpSpPr>
          <p:grpSpPr bwMode="auto">
            <a:xfrm>
              <a:off x="3425825" y="1700808"/>
              <a:ext cx="4026495" cy="1685767"/>
              <a:chOff x="3425825" y="1700808"/>
              <a:chExt cx="4026495" cy="1685767"/>
            </a:xfrm>
          </p:grpSpPr>
          <p:sp>
            <p:nvSpPr>
              <p:cNvPr id="2" name="矩形 1"/>
              <p:cNvSpPr/>
              <p:nvPr/>
            </p:nvSpPr>
            <p:spPr>
              <a:xfrm>
                <a:off x="3426618" y="2892994"/>
                <a:ext cx="976313" cy="493702"/>
              </a:xfrm>
              <a:prstGeom prst="rect">
                <a:avLst/>
              </a:prstGeom>
              <a:solidFill>
                <a:srgbClr val="FF0000">
                  <a:alpha val="1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 name="直接箭头连接符 3"/>
              <p:cNvCxnSpPr/>
              <p:nvPr/>
            </p:nvCxnSpPr>
            <p:spPr>
              <a:xfrm flipV="1">
                <a:off x="4017168" y="2172285"/>
                <a:ext cx="546100" cy="833420"/>
              </a:xfrm>
              <a:prstGeom prst="straightConnector1">
                <a:avLst/>
              </a:prstGeom>
              <a:ln>
                <a:solidFill>
                  <a:srgbClr val="FF0000"/>
                </a:solidFill>
                <a:prstDash val="sysDash"/>
                <a:tailEnd type="arrow"/>
              </a:ln>
            </p:spPr>
            <p:style>
              <a:lnRef idx="2">
                <a:schemeClr val="dk1"/>
              </a:lnRef>
              <a:fillRef idx="0">
                <a:schemeClr val="dk1"/>
              </a:fillRef>
              <a:effectRef idx="1">
                <a:schemeClr val="dk1"/>
              </a:effectRef>
              <a:fontRef idx="minor">
                <a:schemeClr val="tx1"/>
              </a:fontRef>
            </p:style>
          </p:cxnSp>
          <p:sp>
            <p:nvSpPr>
              <p:cNvPr id="17465" name="TextBox 2"/>
              <p:cNvSpPr txBox="1">
                <a:spLocks noChangeArrowheads="1"/>
              </p:cNvSpPr>
              <p:nvPr/>
            </p:nvSpPr>
            <p:spPr bwMode="auto">
              <a:xfrm>
                <a:off x="4502474" y="1700808"/>
                <a:ext cx="29498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FF0000"/>
                    </a:solidFill>
                    <a:latin typeface="Tahoma" panose="020B0604030504040204" pitchFamily="34" charset="0"/>
                    <a:ea typeface="宋体" panose="02010600030101010101" pitchFamily="2" charset="-122"/>
                  </a:rPr>
                  <a:t>运行</a:t>
                </a:r>
                <a:r>
                  <a:rPr lang="en-US" altLang="zh-CN" sz="2400" b="1">
                    <a:solidFill>
                      <a:srgbClr val="FF0000"/>
                    </a:solidFill>
                    <a:latin typeface="Tahoma" panose="020B0604030504040204" pitchFamily="34" charset="0"/>
                    <a:ea typeface="宋体" panose="02010600030101010101" pitchFamily="2" charset="-122"/>
                  </a:rPr>
                  <a:t>SNMP</a:t>
                </a:r>
                <a:r>
                  <a:rPr lang="zh-CN" altLang="en-US" sz="2400" b="1">
                    <a:solidFill>
                      <a:srgbClr val="FF0000"/>
                    </a:solidFill>
                    <a:latin typeface="Tahoma" panose="020B0604030504040204" pitchFamily="34" charset="0"/>
                    <a:ea typeface="宋体" panose="02010600030101010101" pitchFamily="2" charset="-122"/>
                  </a:rPr>
                  <a:t>服务器端</a:t>
                </a:r>
              </a:p>
            </p:txBody>
          </p:sp>
        </p:grpSp>
        <p:sp>
          <p:nvSpPr>
            <p:cNvPr id="196" name="矩形 195"/>
            <p:cNvSpPr/>
            <p:nvPr/>
          </p:nvSpPr>
          <p:spPr>
            <a:xfrm>
              <a:off x="2593181" y="4445534"/>
              <a:ext cx="976312" cy="493702"/>
            </a:xfrm>
            <a:prstGeom prst="rect">
              <a:avLst/>
            </a:prstGeom>
            <a:solidFill>
              <a:srgbClr val="FF0000">
                <a:alpha val="1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7" name="直接箭头连接符 196"/>
            <p:cNvCxnSpPr/>
            <p:nvPr/>
          </p:nvCxnSpPr>
          <p:spPr>
            <a:xfrm flipV="1">
              <a:off x="3183731" y="2054812"/>
              <a:ext cx="1876425" cy="2503432"/>
            </a:xfrm>
            <a:prstGeom prst="straightConnector1">
              <a:avLst/>
            </a:prstGeom>
            <a:ln>
              <a:solidFill>
                <a:srgbClr val="FF0000"/>
              </a:solidFill>
              <a:prstDash val="sysDash"/>
              <a:tailEnd type="arrow"/>
            </a:ln>
          </p:spPr>
          <p:style>
            <a:lnRef idx="2">
              <a:schemeClr val="dk1"/>
            </a:lnRef>
            <a:fillRef idx="0">
              <a:schemeClr val="dk1"/>
            </a:fillRef>
            <a:effectRef idx="1">
              <a:schemeClr val="dk1"/>
            </a:effectRef>
            <a:fontRef idx="minor">
              <a:schemeClr val="tx1"/>
            </a:fontRef>
          </p:style>
        </p:cxnSp>
        <p:sp>
          <p:nvSpPr>
            <p:cNvPr id="199" name="矩形 198"/>
            <p:cNvSpPr/>
            <p:nvPr/>
          </p:nvSpPr>
          <p:spPr>
            <a:xfrm>
              <a:off x="4917281" y="2919981"/>
              <a:ext cx="976312" cy="492114"/>
            </a:xfrm>
            <a:prstGeom prst="rect">
              <a:avLst/>
            </a:prstGeom>
            <a:solidFill>
              <a:srgbClr val="FF0000">
                <a:alpha val="1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0" name="直接箭头连接符 199"/>
            <p:cNvCxnSpPr/>
            <p:nvPr/>
          </p:nvCxnSpPr>
          <p:spPr>
            <a:xfrm flipV="1">
              <a:off x="5507831" y="2054812"/>
              <a:ext cx="0" cy="976291"/>
            </a:xfrm>
            <a:prstGeom prst="straightConnector1">
              <a:avLst/>
            </a:prstGeom>
            <a:ln>
              <a:solidFill>
                <a:srgbClr val="FF0000"/>
              </a:solidFill>
              <a:prstDash val="sysDash"/>
              <a:tailEnd type="arrow"/>
            </a:ln>
          </p:spPr>
          <p:style>
            <a:lnRef idx="2">
              <a:schemeClr val="dk1"/>
            </a:lnRef>
            <a:fillRef idx="0">
              <a:schemeClr val="dk1"/>
            </a:fillRef>
            <a:effectRef idx="1">
              <a:schemeClr val="dk1"/>
            </a:effectRef>
            <a:fontRef idx="minor">
              <a:schemeClr val="tx1"/>
            </a:fontRef>
          </p:style>
        </p:cxnSp>
        <p:sp>
          <p:nvSpPr>
            <p:cNvPr id="202" name="矩形 201"/>
            <p:cNvSpPr/>
            <p:nvPr/>
          </p:nvSpPr>
          <p:spPr>
            <a:xfrm>
              <a:off x="6404768" y="2892993"/>
              <a:ext cx="976313" cy="493702"/>
            </a:xfrm>
            <a:prstGeom prst="rect">
              <a:avLst/>
            </a:prstGeom>
            <a:solidFill>
              <a:srgbClr val="FF0000">
                <a:alpha val="1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3" name="直接箭头连接符 202"/>
            <p:cNvCxnSpPr/>
            <p:nvPr/>
          </p:nvCxnSpPr>
          <p:spPr>
            <a:xfrm flipH="1" flipV="1">
              <a:off x="6504781" y="2054812"/>
              <a:ext cx="490537" cy="950892"/>
            </a:xfrm>
            <a:prstGeom prst="straightConnector1">
              <a:avLst/>
            </a:prstGeom>
            <a:ln>
              <a:solidFill>
                <a:srgbClr val="FF0000"/>
              </a:solidFill>
              <a:prstDash val="sysDash"/>
              <a:tailEnd type="arrow"/>
            </a:ln>
          </p:spPr>
          <p:style>
            <a:lnRef idx="2">
              <a:schemeClr val="dk1"/>
            </a:lnRef>
            <a:fillRef idx="0">
              <a:schemeClr val="dk1"/>
            </a:fillRef>
            <a:effectRef idx="1">
              <a:schemeClr val="dk1"/>
            </a:effectRef>
            <a:fontRef idx="minor">
              <a:schemeClr val="tx1"/>
            </a:fontRef>
          </p:style>
        </p:cxnSp>
        <p:sp>
          <p:nvSpPr>
            <p:cNvPr id="205" name="矩形 204"/>
            <p:cNvSpPr/>
            <p:nvPr/>
          </p:nvSpPr>
          <p:spPr>
            <a:xfrm>
              <a:off x="7890668" y="2770759"/>
              <a:ext cx="976313" cy="493701"/>
            </a:xfrm>
            <a:prstGeom prst="rect">
              <a:avLst/>
            </a:prstGeom>
            <a:solidFill>
              <a:srgbClr val="FF0000">
                <a:alpha val="1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6" name="直接箭头连接符 205"/>
            <p:cNvCxnSpPr/>
            <p:nvPr/>
          </p:nvCxnSpPr>
          <p:spPr>
            <a:xfrm flipH="1" flipV="1">
              <a:off x="7163593" y="2054812"/>
              <a:ext cx="1317625" cy="828657"/>
            </a:xfrm>
            <a:prstGeom prst="straightConnector1">
              <a:avLst/>
            </a:prstGeom>
            <a:ln>
              <a:solidFill>
                <a:srgbClr val="FF0000"/>
              </a:solidFill>
              <a:prstDash val="sysDash"/>
              <a:tailEnd type="arrow"/>
            </a:ln>
          </p:spPr>
          <p:style>
            <a:lnRef idx="2">
              <a:schemeClr val="dk1"/>
            </a:lnRef>
            <a:fillRef idx="0">
              <a:schemeClr val="dk1"/>
            </a:fillRef>
            <a:effectRef idx="1">
              <a:schemeClr val="dk1"/>
            </a:effectRef>
            <a:fontRef idx="minor">
              <a:schemeClr val="tx1"/>
            </a:fontRef>
          </p:style>
        </p:cxnSp>
      </p:grpSp>
      <p:sp>
        <p:nvSpPr>
          <p:cNvPr id="3" name="矩形 2"/>
          <p:cNvSpPr/>
          <p:nvPr/>
        </p:nvSpPr>
        <p:spPr>
          <a:xfrm>
            <a:off x="159829" y="5997263"/>
            <a:ext cx="8787321" cy="923330"/>
          </a:xfrm>
          <a:prstGeom prst="rect">
            <a:avLst/>
          </a:prstGeom>
        </p:spPr>
        <p:txBody>
          <a:bodyPr wrap="square">
            <a:spAutoFit/>
          </a:bodyPr>
          <a:lstStyle/>
          <a:p>
            <a:pPr eaLnBrk="1" hangingPunct="1"/>
            <a:r>
              <a:rPr lang="zh-CN" altLang="en-US" dirty="0"/>
              <a:t>在每一个被管设备中都要运行一个程序以便和管理站中的管理程序进行通信。这些运行着的程序叫做</a:t>
            </a:r>
            <a:r>
              <a:rPr lang="zh-CN" altLang="en-US" dirty="0">
                <a:solidFill>
                  <a:schemeClr val="hlink"/>
                </a:solidFill>
              </a:rPr>
              <a:t>网络管理代理程序</a:t>
            </a:r>
            <a:r>
              <a:rPr lang="zh-CN" altLang="en-US" dirty="0"/>
              <a:t>，或简称为</a:t>
            </a:r>
            <a:r>
              <a:rPr lang="zh-CN" altLang="en-US" dirty="0">
                <a:solidFill>
                  <a:schemeClr val="hlink"/>
                </a:solidFill>
              </a:rPr>
              <a:t>代理</a:t>
            </a:r>
            <a:r>
              <a:rPr lang="zh-CN" altLang="en-US" dirty="0"/>
              <a:t>。</a:t>
            </a:r>
          </a:p>
          <a:p>
            <a:pPr eaLnBrk="1" hangingPunct="1"/>
            <a:r>
              <a:rPr lang="zh-CN" altLang="en-US" dirty="0"/>
              <a:t>代理程序在管理程序的命令和控制下在被管设备上采取本地的行动。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p:txBody>
          <a:bodyPr/>
          <a:lstStyle/>
          <a:p>
            <a:pPr eaLnBrk="1" hangingPunct="1"/>
            <a:r>
              <a:rPr lang="zh-CN" altLang="en-US" dirty="0" smtClean="0"/>
              <a:t>需要</a:t>
            </a:r>
            <a:r>
              <a:rPr lang="zh-CN" altLang="en-US" dirty="0" smtClean="0"/>
              <a:t>注意的是，并不是网管协议本身来管理网络。</a:t>
            </a:r>
            <a:r>
              <a:rPr lang="zh-CN" altLang="en-US" dirty="0" smtClean="0">
                <a:solidFill>
                  <a:srgbClr val="FF0000"/>
                </a:solidFill>
              </a:rPr>
              <a:t>网管协议就是管理程序和代理程序之间进行通信的规则。</a:t>
            </a:r>
          </a:p>
          <a:p>
            <a:pPr eaLnBrk="1" hangingPunct="1"/>
            <a:r>
              <a:rPr lang="zh-CN" altLang="en-US" dirty="0" smtClean="0"/>
              <a:t>网络管理员利用网管协议通过管理站对网络中的被管设备进行管理。 </a:t>
            </a:r>
          </a:p>
        </p:txBody>
      </p:sp>
      <p:sp>
        <p:nvSpPr>
          <p:cNvPr id="23555" name="Rectangle 2"/>
          <p:cNvSpPr>
            <a:spLocks noGrp="1" noChangeArrowheads="1"/>
          </p:cNvSpPr>
          <p:nvPr>
            <p:ph type="title"/>
          </p:nvPr>
        </p:nvSpPr>
        <p:spPr>
          <a:xfrm>
            <a:off x="1150938" y="981075"/>
            <a:ext cx="5076825" cy="695325"/>
          </a:xfrm>
        </p:spPr>
        <p:txBody>
          <a:bodyPr/>
          <a:lstStyle/>
          <a:p>
            <a:pPr eaLnBrk="1" hangingPunct="1"/>
            <a:r>
              <a:rPr lang="zh-CN" altLang="en-US" sz="3200" dirty="0">
                <a:solidFill>
                  <a:schemeClr val="hlink"/>
                </a:solidFill>
              </a:rPr>
              <a:t>网络管理协议</a:t>
            </a:r>
            <a:endParaRPr lang="zh-CN" altLang="en-US" sz="3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3436</TotalTime>
  <Words>1279</Words>
  <Application>Microsoft Office PowerPoint</Application>
  <PresentationFormat>全屏显示(4:3)</PresentationFormat>
  <Paragraphs>161</Paragraphs>
  <Slides>19</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黑体</vt:lpstr>
      <vt:lpstr>宋体</vt:lpstr>
      <vt:lpstr>微软雅黑</vt:lpstr>
      <vt:lpstr>Arial</vt:lpstr>
      <vt:lpstr>Tahoma</vt:lpstr>
      <vt:lpstr>Wingdings</vt:lpstr>
      <vt:lpstr>131_Blends</vt:lpstr>
      <vt:lpstr> 网络管理</vt:lpstr>
      <vt:lpstr>PowerPoint 演示文稿</vt:lpstr>
      <vt:lpstr> 网络管理的基本概念</vt:lpstr>
      <vt:lpstr> 网络管理的基本概念</vt:lpstr>
      <vt:lpstr>网络管理的一般模型 </vt:lpstr>
      <vt:lpstr>网络管理的一般模型 </vt:lpstr>
      <vt:lpstr>网络管理的一般模型 </vt:lpstr>
      <vt:lpstr>网络管理的一般模型 </vt:lpstr>
      <vt:lpstr>网络管理协议</vt:lpstr>
      <vt:lpstr>网络管理的基本原则</vt:lpstr>
      <vt:lpstr>SNMP</vt:lpstr>
      <vt:lpstr>SNMP 的网络管理由三个部分组成 </vt:lpstr>
      <vt:lpstr>SNMP自身</vt:lpstr>
      <vt:lpstr>管理信息结构 SMI </vt:lpstr>
      <vt:lpstr>管理信息库 MIB (Management Information Base)</vt:lpstr>
      <vt:lpstr>SNMP 的协议数据单元和报文 </vt:lpstr>
      <vt:lpstr>读-SNMP 的探询操作</vt:lpstr>
      <vt:lpstr>读-陷阱(trap)</vt:lpstr>
      <vt:lpstr>SNMP 是有效的网络管理协议</vt:lpstr>
    </vt:vector>
  </TitlesOfParts>
  <Company>NICE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NTKO</cp:lastModifiedBy>
  <cp:revision>288</cp:revision>
  <dcterms:created xsi:type="dcterms:W3CDTF">2004-03-02T12:35:10Z</dcterms:created>
  <dcterms:modified xsi:type="dcterms:W3CDTF">2022-08-21T15:39:43Z</dcterms:modified>
</cp:coreProperties>
</file>