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72" r:id="rId4"/>
    <p:sldId id="270" r:id="rId5"/>
    <p:sldId id="274" r:id="rId6"/>
    <p:sldId id="271" r:id="rId7"/>
    <p:sldId id="273" r:id="rId8"/>
    <p:sldId id="275" r:id="rId9"/>
    <p:sldId id="281" r:id="rId10"/>
    <p:sldId id="276" r:id="rId11"/>
    <p:sldId id="278" r:id="rId12"/>
    <p:sldId id="277" r:id="rId13"/>
    <p:sldId id="280" r:id="rId14"/>
    <p:sldId id="279" r:id="rId15"/>
    <p:sldId id="282"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114" d="100"/>
          <a:sy n="114" d="100"/>
        </p:scale>
        <p:origin x="414" y="10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11/16/2021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11/16/2021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11/16/2021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11/16/2021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11/16/2021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11/16/2021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11/16/2021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spn.com/fantasy/football/story/_/id/32166378/in-business-winning-how-dfs-champ-used-analytics-win-25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211" y="1905000"/>
            <a:ext cx="9296401" cy="2667000"/>
          </a:xfrm>
        </p:spPr>
        <p:txBody>
          <a:bodyPr/>
          <a:lstStyle/>
          <a:p>
            <a:r>
              <a:rPr lang="en-US" dirty="0"/>
              <a:t>DraftKings NFL Predictor</a:t>
            </a:r>
          </a:p>
        </p:txBody>
      </p:sp>
      <p:sp>
        <p:nvSpPr>
          <p:cNvPr id="3" name="Subtitle 2"/>
          <p:cNvSpPr>
            <a:spLocks noGrp="1"/>
          </p:cNvSpPr>
          <p:nvPr>
            <p:ph type="subTitle" idx="1"/>
          </p:nvPr>
        </p:nvSpPr>
        <p:spPr/>
        <p:txBody>
          <a:bodyPr>
            <a:normAutofit lnSpcReduction="10000"/>
          </a:bodyPr>
          <a:lstStyle/>
          <a:p>
            <a:pPr algn="ctr"/>
            <a:r>
              <a:rPr lang="en-US" dirty="0"/>
              <a:t>Using Data Modeling to predict NFL player performance</a:t>
            </a:r>
          </a:p>
          <a:p>
            <a:pPr algn="ctr"/>
            <a:endParaRPr lang="en-US" dirty="0"/>
          </a:p>
          <a:p>
            <a:pPr algn="ctr"/>
            <a:r>
              <a:rPr lang="en-US" dirty="0"/>
              <a:t>By Zach Fuller</a:t>
            </a:r>
          </a:p>
        </p:txBody>
      </p:sp>
      <p:pic>
        <p:nvPicPr>
          <p:cNvPr id="5" name="Picture 4">
            <a:extLst>
              <a:ext uri="{FF2B5EF4-FFF2-40B4-BE49-F238E27FC236}">
                <a16:creationId xmlns:a16="http://schemas.microsoft.com/office/drawing/2014/main" id="{343FBB94-F137-495A-AF8B-513302EDEA90}"/>
              </a:ext>
            </a:extLst>
          </p:cNvPr>
          <p:cNvPicPr>
            <a:picLocks noChangeAspect="1"/>
          </p:cNvPicPr>
          <p:nvPr/>
        </p:nvPicPr>
        <p:blipFill>
          <a:blip r:embed="rId2"/>
          <a:stretch>
            <a:fillRect/>
          </a:stretch>
        </p:blipFill>
        <p:spPr>
          <a:xfrm>
            <a:off x="4317998" y="1085850"/>
            <a:ext cx="3552825" cy="2152650"/>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Versus how it went…</a:t>
            </a:r>
          </a:p>
        </p:txBody>
      </p:sp>
      <p:sp>
        <p:nvSpPr>
          <p:cNvPr id="14" name="Content Placeholder 13"/>
          <p:cNvSpPr>
            <a:spLocks noGrp="1"/>
          </p:cNvSpPr>
          <p:nvPr>
            <p:ph idx="1"/>
          </p:nvPr>
        </p:nvSpPr>
        <p:spPr/>
        <p:txBody>
          <a:bodyPr>
            <a:normAutofit fontScale="70000" lnSpcReduction="20000"/>
          </a:bodyPr>
          <a:lstStyle/>
          <a:p>
            <a:pPr>
              <a:lnSpc>
                <a:spcPct val="100000"/>
              </a:lnSpc>
            </a:pPr>
            <a:r>
              <a:rPr lang="en-US" dirty="0"/>
              <a:t>Started out looking at the team offensive data per week and season long. The first modeling was performed attempting to predict which teams will have the highest offensive output in passing and rushing points.</a:t>
            </a:r>
          </a:p>
          <a:p>
            <a:pPr>
              <a:lnSpc>
                <a:spcPct val="100000"/>
              </a:lnSpc>
            </a:pPr>
            <a:r>
              <a:rPr lang="en-US" dirty="0"/>
              <a:t>What I found is that regression models perform extremely well when predicting against very linear data. Who would have guessed? In total, Linear Regression, Regularization models Ridge and LASSO, K Nearest Neighbors, Random Forests, and AdaBoost.</a:t>
            </a:r>
          </a:p>
          <a:p>
            <a:pPr>
              <a:lnSpc>
                <a:spcPct val="100000"/>
              </a:lnSpc>
            </a:pPr>
            <a:r>
              <a:rPr lang="en-US" dirty="0"/>
              <a:t>At this point I realized that I will only be able to make predictions against data that is known in week 10… which essentially removes everything. I will only be able to use fantasy points scored (my original target), player team, opponent team, location, and game week.</a:t>
            </a:r>
          </a:p>
          <a:p>
            <a:pPr>
              <a:lnSpc>
                <a:spcPct val="100000"/>
              </a:lnSpc>
            </a:pPr>
            <a:r>
              <a:rPr lang="en-US" dirty="0"/>
              <a:t>This smashed my model performance for Random Forest and shrunk my outlook. My R2 scores went from being nearly perfect (0.995, 0.970) for training and testing to (0.866, 0.054). My model is now extremely overfit and does respond well to unseen data.</a:t>
            </a:r>
          </a:p>
          <a:p>
            <a:pPr>
              <a:lnSpc>
                <a:spcPct val="100000"/>
              </a:lnSpc>
            </a:pPr>
            <a:r>
              <a:rPr lang="en-US" dirty="0"/>
              <a:t>I applied this method of only considering player team, opponent team, location, and game week as my features while still using player DK fantasy points as my target. The majority of the models resulted in negative testing R2 scores. </a:t>
            </a:r>
          </a:p>
        </p:txBody>
      </p:sp>
    </p:spTree>
    <p:extLst>
      <p:ext uri="{BB962C8B-B14F-4D97-AF65-F5344CB8AC3E}">
        <p14:creationId xmlns:p14="http://schemas.microsoft.com/office/powerpoint/2010/main" val="79232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Versus how it went…</a:t>
            </a:r>
          </a:p>
        </p:txBody>
      </p:sp>
      <p:graphicFrame>
        <p:nvGraphicFramePr>
          <p:cNvPr id="2" name="Table 2">
            <a:extLst>
              <a:ext uri="{FF2B5EF4-FFF2-40B4-BE49-F238E27FC236}">
                <a16:creationId xmlns:a16="http://schemas.microsoft.com/office/drawing/2014/main" id="{B5F82B21-3067-49EB-B66D-BF44D312C9F6}"/>
              </a:ext>
            </a:extLst>
          </p:cNvPr>
          <p:cNvGraphicFramePr>
            <a:graphicFrameLocks noGrp="1"/>
          </p:cNvGraphicFramePr>
          <p:nvPr>
            <p:ph idx="1"/>
            <p:extLst>
              <p:ext uri="{D42A27DB-BD31-4B8C-83A1-F6EECF244321}">
                <p14:modId xmlns:p14="http://schemas.microsoft.com/office/powerpoint/2010/main" val="1326893663"/>
              </p:ext>
            </p:extLst>
          </p:nvPr>
        </p:nvGraphicFramePr>
        <p:xfrm>
          <a:off x="1963269" y="1828800"/>
          <a:ext cx="8490888" cy="3708400"/>
        </p:xfrm>
        <a:graphic>
          <a:graphicData uri="http://schemas.openxmlformats.org/drawingml/2006/table">
            <a:tbl>
              <a:tblPr firstRow="1" bandRow="1">
                <a:tableStyleId>{8EC20E35-A176-4012-BC5E-935CFFF8708E}</a:tableStyleId>
              </a:tblPr>
              <a:tblGrid>
                <a:gridCol w="1676399">
                  <a:extLst>
                    <a:ext uri="{9D8B030D-6E8A-4147-A177-3AD203B41FA5}">
                      <a16:colId xmlns:a16="http://schemas.microsoft.com/office/drawing/2014/main" val="294659346"/>
                    </a:ext>
                  </a:extLst>
                </a:gridCol>
                <a:gridCol w="914400">
                  <a:extLst>
                    <a:ext uri="{9D8B030D-6E8A-4147-A177-3AD203B41FA5}">
                      <a16:colId xmlns:a16="http://schemas.microsoft.com/office/drawing/2014/main" val="2118548730"/>
                    </a:ext>
                  </a:extLst>
                </a:gridCol>
                <a:gridCol w="685800">
                  <a:extLst>
                    <a:ext uri="{9D8B030D-6E8A-4147-A177-3AD203B41FA5}">
                      <a16:colId xmlns:a16="http://schemas.microsoft.com/office/drawing/2014/main" val="3576595949"/>
                    </a:ext>
                  </a:extLst>
                </a:gridCol>
                <a:gridCol w="990600">
                  <a:extLst>
                    <a:ext uri="{9D8B030D-6E8A-4147-A177-3AD203B41FA5}">
                      <a16:colId xmlns:a16="http://schemas.microsoft.com/office/drawing/2014/main" val="3265924404"/>
                    </a:ext>
                  </a:extLst>
                </a:gridCol>
                <a:gridCol w="762000">
                  <a:extLst>
                    <a:ext uri="{9D8B030D-6E8A-4147-A177-3AD203B41FA5}">
                      <a16:colId xmlns:a16="http://schemas.microsoft.com/office/drawing/2014/main" val="2523654422"/>
                    </a:ext>
                  </a:extLst>
                </a:gridCol>
                <a:gridCol w="914400">
                  <a:extLst>
                    <a:ext uri="{9D8B030D-6E8A-4147-A177-3AD203B41FA5}">
                      <a16:colId xmlns:a16="http://schemas.microsoft.com/office/drawing/2014/main" val="3983297439"/>
                    </a:ext>
                  </a:extLst>
                </a:gridCol>
                <a:gridCol w="838200">
                  <a:extLst>
                    <a:ext uri="{9D8B030D-6E8A-4147-A177-3AD203B41FA5}">
                      <a16:colId xmlns:a16="http://schemas.microsoft.com/office/drawing/2014/main" val="2755435669"/>
                    </a:ext>
                  </a:extLst>
                </a:gridCol>
                <a:gridCol w="947089">
                  <a:extLst>
                    <a:ext uri="{9D8B030D-6E8A-4147-A177-3AD203B41FA5}">
                      <a16:colId xmlns:a16="http://schemas.microsoft.com/office/drawing/2014/main" val="1800665823"/>
                    </a:ext>
                  </a:extLst>
                </a:gridCol>
                <a:gridCol w="762000">
                  <a:extLst>
                    <a:ext uri="{9D8B030D-6E8A-4147-A177-3AD203B41FA5}">
                      <a16:colId xmlns:a16="http://schemas.microsoft.com/office/drawing/2014/main" val="2165236507"/>
                    </a:ext>
                  </a:extLst>
                </a:gridCol>
              </a:tblGrid>
              <a:tr h="370840">
                <a:tc>
                  <a:txBody>
                    <a:bodyPr/>
                    <a:lstStyle/>
                    <a:p>
                      <a:endParaRPr lang="en-US" sz="1200" dirty="0"/>
                    </a:p>
                  </a:txBody>
                  <a:tcPr/>
                </a:tc>
                <a:tc gridSpan="2">
                  <a:txBody>
                    <a:bodyPr/>
                    <a:lstStyle/>
                    <a:p>
                      <a:pPr algn="ctr"/>
                      <a:r>
                        <a:rPr lang="en-US" sz="1200" dirty="0"/>
                        <a:t>QB</a:t>
                      </a:r>
                    </a:p>
                  </a:txBody>
                  <a:tcPr/>
                </a:tc>
                <a:tc hMerge="1">
                  <a:txBody>
                    <a:bodyPr/>
                    <a:lstStyle/>
                    <a:p>
                      <a:pPr algn="ctr"/>
                      <a:endParaRPr lang="en-US" sz="1200" dirty="0"/>
                    </a:p>
                  </a:txBody>
                  <a:tcPr/>
                </a:tc>
                <a:tc gridSpan="2">
                  <a:txBody>
                    <a:bodyPr/>
                    <a:lstStyle/>
                    <a:p>
                      <a:pPr algn="ctr"/>
                      <a:r>
                        <a:rPr lang="en-US" sz="1200" dirty="0"/>
                        <a:t>RB</a:t>
                      </a:r>
                    </a:p>
                  </a:txBody>
                  <a:tcPr/>
                </a:tc>
                <a:tc hMerge="1">
                  <a:txBody>
                    <a:bodyPr/>
                    <a:lstStyle/>
                    <a:p>
                      <a:pPr algn="ctr"/>
                      <a:endParaRPr lang="en-US" sz="1200" dirty="0"/>
                    </a:p>
                  </a:txBody>
                  <a:tcPr/>
                </a:tc>
                <a:tc gridSpan="2">
                  <a:txBody>
                    <a:bodyPr/>
                    <a:lstStyle/>
                    <a:p>
                      <a:pPr algn="ctr"/>
                      <a:r>
                        <a:rPr lang="en-US" sz="1200" dirty="0"/>
                        <a:t>TE</a:t>
                      </a:r>
                    </a:p>
                  </a:txBody>
                  <a:tcPr/>
                </a:tc>
                <a:tc hMerge="1">
                  <a:txBody>
                    <a:bodyPr/>
                    <a:lstStyle/>
                    <a:p>
                      <a:pPr algn="ctr"/>
                      <a:endParaRPr lang="en-US" sz="1200" dirty="0"/>
                    </a:p>
                  </a:txBody>
                  <a:tcPr/>
                </a:tc>
                <a:tc gridSpan="2">
                  <a:txBody>
                    <a:bodyPr/>
                    <a:lstStyle/>
                    <a:p>
                      <a:pPr algn="ctr"/>
                      <a:r>
                        <a:rPr lang="en-US" sz="1200" dirty="0"/>
                        <a:t>WR</a:t>
                      </a:r>
                    </a:p>
                  </a:txBody>
                  <a:tcPr/>
                </a:tc>
                <a:tc hMerge="1">
                  <a:txBody>
                    <a:bodyPr/>
                    <a:lstStyle/>
                    <a:p>
                      <a:pPr algn="ctr"/>
                      <a:endParaRPr lang="en-US" sz="1200" dirty="0"/>
                    </a:p>
                  </a:txBody>
                  <a:tcPr/>
                </a:tc>
                <a:extLst>
                  <a:ext uri="{0D108BD9-81ED-4DB2-BD59-A6C34878D82A}">
                    <a16:rowId xmlns:a16="http://schemas.microsoft.com/office/drawing/2014/main" val="2716688816"/>
                  </a:ext>
                </a:extLst>
              </a:tr>
              <a:tr h="370840">
                <a:tc>
                  <a:txBody>
                    <a:bodyPr/>
                    <a:lstStyle/>
                    <a:p>
                      <a:r>
                        <a:rPr lang="en-US" sz="1200" dirty="0"/>
                        <a:t>Linear Regression</a:t>
                      </a:r>
                    </a:p>
                  </a:txBody>
                  <a:tcPr/>
                </a:tc>
                <a:tc>
                  <a:txBody>
                    <a:bodyPr/>
                    <a:lstStyle/>
                    <a:p>
                      <a:pPr algn="ctr"/>
                      <a:r>
                        <a:rPr lang="en-US" sz="1200" dirty="0"/>
                        <a:t>0.347</a:t>
                      </a:r>
                    </a:p>
                  </a:txBody>
                  <a:tcPr/>
                </a:tc>
                <a:tc>
                  <a:txBody>
                    <a:bodyPr/>
                    <a:lstStyle/>
                    <a:p>
                      <a:pPr algn="ctr"/>
                      <a:r>
                        <a:rPr lang="en-US" sz="1200" dirty="0"/>
                        <a:t>-0.362</a:t>
                      </a:r>
                    </a:p>
                  </a:txBody>
                  <a:tcPr/>
                </a:tc>
                <a:tc>
                  <a:txBody>
                    <a:bodyPr/>
                    <a:lstStyle/>
                    <a:p>
                      <a:pPr algn="ctr"/>
                      <a:r>
                        <a:rPr lang="en-US" sz="1200" dirty="0"/>
                        <a:t>0.157</a:t>
                      </a:r>
                    </a:p>
                  </a:txBody>
                  <a:tcPr/>
                </a:tc>
                <a:tc>
                  <a:txBody>
                    <a:bodyPr/>
                    <a:lstStyle/>
                    <a:p>
                      <a:pPr algn="ctr"/>
                      <a:r>
                        <a:rPr lang="en-US" sz="1200" dirty="0"/>
                        <a:t>-0.131</a:t>
                      </a:r>
                    </a:p>
                  </a:txBody>
                  <a:tcPr/>
                </a:tc>
                <a:tc>
                  <a:txBody>
                    <a:bodyPr/>
                    <a:lstStyle/>
                    <a:p>
                      <a:pPr algn="ctr"/>
                      <a:r>
                        <a:rPr lang="en-US" sz="1200" dirty="0"/>
                        <a:t>0.233</a:t>
                      </a:r>
                    </a:p>
                  </a:txBody>
                  <a:tcPr/>
                </a:tc>
                <a:tc>
                  <a:txBody>
                    <a:bodyPr/>
                    <a:lstStyle/>
                    <a:p>
                      <a:pPr algn="ctr"/>
                      <a:r>
                        <a:rPr lang="en-US" sz="1200" dirty="0"/>
                        <a:t>-0.085</a:t>
                      </a:r>
                    </a:p>
                  </a:txBody>
                  <a:tcPr/>
                </a:tc>
                <a:tc>
                  <a:txBody>
                    <a:bodyPr/>
                    <a:lstStyle/>
                    <a:p>
                      <a:pPr algn="ctr"/>
                      <a:r>
                        <a:rPr lang="en-US" sz="1200" dirty="0"/>
                        <a:t>0.089</a:t>
                      </a:r>
                    </a:p>
                  </a:txBody>
                  <a:tcPr/>
                </a:tc>
                <a:tc>
                  <a:txBody>
                    <a:bodyPr/>
                    <a:lstStyle/>
                    <a:p>
                      <a:pPr algn="ctr"/>
                      <a:r>
                        <a:rPr lang="en-US" sz="1200" dirty="0"/>
                        <a:t>-0.032</a:t>
                      </a:r>
                    </a:p>
                  </a:txBody>
                  <a:tcPr/>
                </a:tc>
                <a:extLst>
                  <a:ext uri="{0D108BD9-81ED-4DB2-BD59-A6C34878D82A}">
                    <a16:rowId xmlns:a16="http://schemas.microsoft.com/office/drawing/2014/main" val="2702261259"/>
                  </a:ext>
                </a:extLst>
              </a:tr>
              <a:tr h="370840">
                <a:tc>
                  <a:txBody>
                    <a:bodyPr/>
                    <a:lstStyle/>
                    <a:p>
                      <a:r>
                        <a:rPr lang="en-US" sz="1200" dirty="0"/>
                        <a:t>Ridge</a:t>
                      </a:r>
                    </a:p>
                  </a:txBody>
                  <a:tcPr/>
                </a:tc>
                <a:tc>
                  <a:txBody>
                    <a:bodyPr/>
                    <a:lstStyle/>
                    <a:p>
                      <a:pPr algn="ctr"/>
                      <a:r>
                        <a:rPr lang="en-US" sz="1200" dirty="0"/>
                        <a:t>0.333</a:t>
                      </a:r>
                    </a:p>
                  </a:txBody>
                  <a:tcPr/>
                </a:tc>
                <a:tc>
                  <a:txBody>
                    <a:bodyPr/>
                    <a:lstStyle/>
                    <a:p>
                      <a:pPr algn="ctr"/>
                      <a:r>
                        <a:rPr lang="en-US" sz="1200" dirty="0"/>
                        <a:t>-0.202</a:t>
                      </a:r>
                    </a:p>
                  </a:txBody>
                  <a:tcPr/>
                </a:tc>
                <a:tc>
                  <a:txBody>
                    <a:bodyPr/>
                    <a:lstStyle/>
                    <a:p>
                      <a:pPr algn="ctr"/>
                      <a:r>
                        <a:rPr lang="en-US" sz="1200" dirty="0"/>
                        <a:t>0.155</a:t>
                      </a:r>
                    </a:p>
                  </a:txBody>
                  <a:tcPr/>
                </a:tc>
                <a:tc>
                  <a:txBody>
                    <a:bodyPr/>
                    <a:lstStyle/>
                    <a:p>
                      <a:pPr algn="ctr"/>
                      <a:r>
                        <a:rPr lang="en-US" sz="1200" dirty="0"/>
                        <a:t>-0.110</a:t>
                      </a:r>
                    </a:p>
                  </a:txBody>
                  <a:tcPr/>
                </a:tc>
                <a:tc>
                  <a:txBody>
                    <a:bodyPr/>
                    <a:lstStyle/>
                    <a:p>
                      <a:pPr algn="ctr"/>
                      <a:r>
                        <a:rPr lang="en-US" sz="1200" dirty="0"/>
                        <a:t>0.231</a:t>
                      </a:r>
                    </a:p>
                  </a:txBody>
                  <a:tcPr/>
                </a:tc>
                <a:tc>
                  <a:txBody>
                    <a:bodyPr/>
                    <a:lstStyle/>
                    <a:p>
                      <a:pPr algn="ctr"/>
                      <a:r>
                        <a:rPr lang="en-US" sz="1200" dirty="0"/>
                        <a:t>-0.065</a:t>
                      </a:r>
                    </a:p>
                  </a:txBody>
                  <a:tcPr/>
                </a:tc>
                <a:tc>
                  <a:txBody>
                    <a:bodyPr/>
                    <a:lstStyle/>
                    <a:p>
                      <a:pPr algn="ctr"/>
                      <a:r>
                        <a:rPr lang="en-US" sz="1200" dirty="0"/>
                        <a:t>0.088</a:t>
                      </a:r>
                    </a:p>
                  </a:txBody>
                  <a:tcPr/>
                </a:tc>
                <a:tc>
                  <a:txBody>
                    <a:bodyPr/>
                    <a:lstStyle/>
                    <a:p>
                      <a:pPr algn="ctr"/>
                      <a:r>
                        <a:rPr lang="en-US" sz="1200" dirty="0"/>
                        <a:t>-0.024</a:t>
                      </a:r>
                    </a:p>
                  </a:txBody>
                  <a:tcPr/>
                </a:tc>
                <a:extLst>
                  <a:ext uri="{0D108BD9-81ED-4DB2-BD59-A6C34878D82A}">
                    <a16:rowId xmlns:a16="http://schemas.microsoft.com/office/drawing/2014/main" val="3636661244"/>
                  </a:ext>
                </a:extLst>
              </a:tr>
              <a:tr h="370840">
                <a:tc>
                  <a:txBody>
                    <a:bodyPr/>
                    <a:lstStyle/>
                    <a:p>
                      <a:r>
                        <a:rPr lang="en-US" sz="1200" dirty="0"/>
                        <a:t>Ridge CV</a:t>
                      </a:r>
                    </a:p>
                  </a:txBody>
                  <a:tcPr/>
                </a:tc>
                <a:tc>
                  <a:txBody>
                    <a:bodyPr/>
                    <a:lstStyle/>
                    <a:p>
                      <a:pPr algn="ctr"/>
                      <a:r>
                        <a:rPr lang="en-US" sz="1200" dirty="0"/>
                        <a:t>0.124</a:t>
                      </a:r>
                    </a:p>
                  </a:txBody>
                  <a:tcPr/>
                </a:tc>
                <a:tc>
                  <a:txBody>
                    <a:bodyPr/>
                    <a:lstStyle/>
                    <a:p>
                      <a:pPr algn="ctr"/>
                      <a:r>
                        <a:rPr lang="en-US" sz="1200" dirty="0"/>
                        <a:t>0.037</a:t>
                      </a:r>
                    </a:p>
                  </a:txBody>
                  <a:tcPr/>
                </a:tc>
                <a:tc>
                  <a:txBody>
                    <a:bodyPr/>
                    <a:lstStyle/>
                    <a:p>
                      <a:pPr algn="ctr"/>
                      <a:r>
                        <a:rPr lang="en-US" sz="1200" dirty="0"/>
                        <a:t>0.059</a:t>
                      </a:r>
                    </a:p>
                  </a:txBody>
                  <a:tcPr/>
                </a:tc>
                <a:tc>
                  <a:txBody>
                    <a:bodyPr/>
                    <a:lstStyle/>
                    <a:p>
                      <a:pPr algn="ctr"/>
                      <a:r>
                        <a:rPr lang="en-US" sz="1200" dirty="0"/>
                        <a:t>-0.016</a:t>
                      </a:r>
                    </a:p>
                  </a:txBody>
                  <a:tcPr/>
                </a:tc>
                <a:tc>
                  <a:txBody>
                    <a:bodyPr/>
                    <a:lstStyle/>
                    <a:p>
                      <a:pPr algn="ctr"/>
                      <a:r>
                        <a:rPr lang="en-US" sz="1200" dirty="0"/>
                        <a:t>0.138</a:t>
                      </a:r>
                    </a:p>
                  </a:txBody>
                  <a:tcPr/>
                </a:tc>
                <a:tc>
                  <a:txBody>
                    <a:bodyPr/>
                    <a:lstStyle/>
                    <a:p>
                      <a:pPr algn="ctr"/>
                      <a:r>
                        <a:rPr lang="en-US" sz="1200" dirty="0"/>
                        <a:t>0.008</a:t>
                      </a:r>
                    </a:p>
                  </a:txBody>
                  <a:tcPr/>
                </a:tc>
                <a:tc>
                  <a:txBody>
                    <a:bodyPr/>
                    <a:lstStyle/>
                    <a:p>
                      <a:pPr algn="ctr"/>
                      <a:r>
                        <a:rPr lang="en-US" sz="1200" dirty="0"/>
                        <a:t>0.001</a:t>
                      </a:r>
                    </a:p>
                  </a:txBody>
                  <a:tcPr/>
                </a:tc>
                <a:tc>
                  <a:txBody>
                    <a:bodyPr/>
                    <a:lstStyle/>
                    <a:p>
                      <a:pPr algn="ctr"/>
                      <a:r>
                        <a:rPr lang="en-US" sz="1200" dirty="0"/>
                        <a:t>0.001</a:t>
                      </a:r>
                    </a:p>
                  </a:txBody>
                  <a:tcPr/>
                </a:tc>
                <a:extLst>
                  <a:ext uri="{0D108BD9-81ED-4DB2-BD59-A6C34878D82A}">
                    <a16:rowId xmlns:a16="http://schemas.microsoft.com/office/drawing/2014/main" val="4037537085"/>
                  </a:ext>
                </a:extLst>
              </a:tr>
              <a:tr h="370840">
                <a:tc>
                  <a:txBody>
                    <a:bodyPr/>
                    <a:lstStyle/>
                    <a:p>
                      <a:r>
                        <a:rPr lang="en-US" sz="1200" dirty="0"/>
                        <a:t>LASSO</a:t>
                      </a:r>
                    </a:p>
                  </a:txBody>
                  <a:tcPr/>
                </a:tc>
                <a:tc>
                  <a:txBody>
                    <a:bodyPr/>
                    <a:lstStyle/>
                    <a:p>
                      <a:pPr algn="ctr"/>
                      <a:r>
                        <a:rPr lang="en-US" sz="1200" dirty="0"/>
                        <a:t>0.006</a:t>
                      </a:r>
                    </a:p>
                  </a:txBody>
                  <a:tcPr/>
                </a:tc>
                <a:tc>
                  <a:txBody>
                    <a:bodyPr/>
                    <a:lstStyle/>
                    <a:p>
                      <a:pPr algn="ctr"/>
                      <a:r>
                        <a:rPr lang="en-US" sz="1200" dirty="0"/>
                        <a:t>0.008</a:t>
                      </a:r>
                    </a:p>
                  </a:txBody>
                  <a:tcPr/>
                </a:tc>
                <a:tc>
                  <a:txBody>
                    <a:bodyPr/>
                    <a:lstStyle/>
                    <a:p>
                      <a:pPr algn="ctr"/>
                      <a:r>
                        <a:rPr lang="en-US" sz="1200" dirty="0"/>
                        <a:t>0.001</a:t>
                      </a:r>
                    </a:p>
                  </a:txBody>
                  <a:tcPr/>
                </a:tc>
                <a:tc>
                  <a:txBody>
                    <a:bodyPr/>
                    <a:lstStyle/>
                    <a:p>
                      <a:pPr algn="ctr"/>
                      <a:r>
                        <a:rPr lang="en-US" sz="1200" dirty="0"/>
                        <a:t>-0.021</a:t>
                      </a:r>
                    </a:p>
                  </a:txBody>
                  <a:tcPr/>
                </a:tc>
                <a:tc>
                  <a:txBody>
                    <a:bodyPr/>
                    <a:lstStyle/>
                    <a:p>
                      <a:pPr algn="ctr"/>
                      <a:r>
                        <a:rPr lang="en-US" sz="1200" dirty="0"/>
                        <a:t>0</a:t>
                      </a:r>
                    </a:p>
                  </a:txBody>
                  <a:tcPr/>
                </a:tc>
                <a:tc>
                  <a:txBody>
                    <a:bodyPr/>
                    <a:lstStyle/>
                    <a:p>
                      <a:pPr algn="ctr"/>
                      <a:r>
                        <a:rPr lang="en-US" sz="1200" dirty="0"/>
                        <a:t>-0.005</a:t>
                      </a:r>
                    </a:p>
                  </a:txBody>
                  <a:tcPr/>
                </a:tc>
                <a:tc>
                  <a:txBody>
                    <a:bodyPr/>
                    <a:lstStyle/>
                    <a:p>
                      <a:pPr algn="ctr"/>
                      <a:r>
                        <a:rPr lang="en-US" sz="1200" dirty="0"/>
                        <a:t>0.003</a:t>
                      </a:r>
                    </a:p>
                  </a:txBody>
                  <a:tcPr/>
                </a:tc>
                <a:tc>
                  <a:txBody>
                    <a:bodyPr/>
                    <a:lstStyle/>
                    <a:p>
                      <a:pPr algn="ctr"/>
                      <a:r>
                        <a:rPr lang="en-US" sz="1200" dirty="0"/>
                        <a:t>0.004</a:t>
                      </a:r>
                    </a:p>
                  </a:txBody>
                  <a:tcPr/>
                </a:tc>
                <a:extLst>
                  <a:ext uri="{0D108BD9-81ED-4DB2-BD59-A6C34878D82A}">
                    <a16:rowId xmlns:a16="http://schemas.microsoft.com/office/drawing/2014/main" val="142687899"/>
                  </a:ext>
                </a:extLst>
              </a:tr>
              <a:tr h="370840">
                <a:tc>
                  <a:txBody>
                    <a:bodyPr/>
                    <a:lstStyle/>
                    <a:p>
                      <a:r>
                        <a:rPr lang="en-US" sz="1200" dirty="0"/>
                        <a:t>LASSO CV</a:t>
                      </a:r>
                    </a:p>
                  </a:txBody>
                  <a:tcPr/>
                </a:tc>
                <a:tc>
                  <a:txBody>
                    <a:bodyPr/>
                    <a:lstStyle/>
                    <a:p>
                      <a:pPr algn="ctr"/>
                      <a:r>
                        <a:rPr lang="en-US" sz="1200" dirty="0"/>
                        <a:t>0.007</a:t>
                      </a:r>
                    </a:p>
                  </a:txBody>
                  <a:tcPr/>
                </a:tc>
                <a:tc>
                  <a:txBody>
                    <a:bodyPr/>
                    <a:lstStyle/>
                    <a:p>
                      <a:pPr algn="ctr"/>
                      <a:r>
                        <a:rPr lang="en-US" sz="1200" dirty="0"/>
                        <a:t>0.015</a:t>
                      </a:r>
                    </a:p>
                  </a:txBody>
                  <a:tcPr/>
                </a:tc>
                <a:tc>
                  <a:txBody>
                    <a:bodyPr/>
                    <a:lstStyle/>
                    <a:p>
                      <a:pPr algn="ctr"/>
                      <a:r>
                        <a:rPr lang="en-US" sz="1200" dirty="0"/>
                        <a:t>0.058</a:t>
                      </a:r>
                    </a:p>
                  </a:txBody>
                  <a:tcPr/>
                </a:tc>
                <a:tc>
                  <a:txBody>
                    <a:bodyPr/>
                    <a:lstStyle/>
                    <a:p>
                      <a:pPr algn="ctr"/>
                      <a:r>
                        <a:rPr lang="en-US" sz="1200" dirty="0"/>
                        <a:t>-0.030</a:t>
                      </a:r>
                    </a:p>
                  </a:txBody>
                  <a:tcPr/>
                </a:tc>
                <a:tc>
                  <a:txBody>
                    <a:bodyPr/>
                    <a:lstStyle/>
                    <a:p>
                      <a:pPr algn="ctr"/>
                      <a:r>
                        <a:rPr lang="en-US" sz="1200" dirty="0"/>
                        <a:t>0.111</a:t>
                      </a:r>
                    </a:p>
                  </a:txBody>
                  <a:tcPr/>
                </a:tc>
                <a:tc>
                  <a:txBody>
                    <a:bodyPr/>
                    <a:lstStyle/>
                    <a:p>
                      <a:pPr algn="ctr"/>
                      <a:r>
                        <a:rPr lang="en-US" sz="1200" dirty="0"/>
                        <a:t>0.003</a:t>
                      </a:r>
                    </a:p>
                  </a:txBody>
                  <a:tcPr/>
                </a:tc>
                <a:tc>
                  <a:txBody>
                    <a:bodyPr/>
                    <a:lstStyle/>
                    <a:p>
                      <a:pPr algn="ctr"/>
                      <a:r>
                        <a:rPr lang="en-US" sz="1200" dirty="0"/>
                        <a:t>0</a:t>
                      </a:r>
                    </a:p>
                  </a:txBody>
                  <a:tcPr/>
                </a:tc>
                <a:tc>
                  <a:txBody>
                    <a:bodyPr/>
                    <a:lstStyle/>
                    <a:p>
                      <a:pPr algn="ctr"/>
                      <a:r>
                        <a:rPr lang="en-US" sz="1200" dirty="0"/>
                        <a:t>0</a:t>
                      </a:r>
                    </a:p>
                  </a:txBody>
                  <a:tcPr/>
                </a:tc>
                <a:extLst>
                  <a:ext uri="{0D108BD9-81ED-4DB2-BD59-A6C34878D82A}">
                    <a16:rowId xmlns:a16="http://schemas.microsoft.com/office/drawing/2014/main" val="3185455523"/>
                  </a:ext>
                </a:extLst>
              </a:tr>
              <a:tr h="370840">
                <a:tc>
                  <a:txBody>
                    <a:bodyPr/>
                    <a:lstStyle/>
                    <a:p>
                      <a:r>
                        <a:rPr lang="en-US" sz="1200" dirty="0"/>
                        <a:t>KNN</a:t>
                      </a:r>
                    </a:p>
                  </a:txBody>
                  <a:tcPr/>
                </a:tc>
                <a:tc>
                  <a:txBody>
                    <a:bodyPr/>
                    <a:lstStyle/>
                    <a:p>
                      <a:pPr algn="ctr"/>
                      <a:r>
                        <a:rPr lang="en-US" sz="1200" dirty="0"/>
                        <a:t>0.205</a:t>
                      </a:r>
                    </a:p>
                  </a:txBody>
                  <a:tcPr/>
                </a:tc>
                <a:tc>
                  <a:txBody>
                    <a:bodyPr/>
                    <a:lstStyle/>
                    <a:p>
                      <a:pPr algn="ctr"/>
                      <a:r>
                        <a:rPr lang="en-US" sz="1200" dirty="0"/>
                        <a:t>-0.362</a:t>
                      </a:r>
                    </a:p>
                  </a:txBody>
                  <a:tcPr/>
                </a:tc>
                <a:tc>
                  <a:txBody>
                    <a:bodyPr/>
                    <a:lstStyle/>
                    <a:p>
                      <a:pPr algn="ctr"/>
                      <a:r>
                        <a:rPr lang="en-US" sz="1200" dirty="0"/>
                        <a:t>0.210</a:t>
                      </a:r>
                    </a:p>
                  </a:txBody>
                  <a:tcPr/>
                </a:tc>
                <a:tc>
                  <a:txBody>
                    <a:bodyPr/>
                    <a:lstStyle/>
                    <a:p>
                      <a:pPr algn="ctr"/>
                      <a:r>
                        <a:rPr lang="en-US" sz="1200" dirty="0"/>
                        <a:t>-0.131</a:t>
                      </a:r>
                    </a:p>
                  </a:txBody>
                  <a:tcPr/>
                </a:tc>
                <a:tc>
                  <a:txBody>
                    <a:bodyPr/>
                    <a:lstStyle/>
                    <a:p>
                      <a:pPr algn="ctr"/>
                      <a:r>
                        <a:rPr lang="en-US" sz="1200" dirty="0"/>
                        <a:t>0.204</a:t>
                      </a:r>
                    </a:p>
                  </a:txBody>
                  <a:tcPr/>
                </a:tc>
                <a:tc>
                  <a:txBody>
                    <a:bodyPr/>
                    <a:lstStyle/>
                    <a:p>
                      <a:pPr algn="ctr"/>
                      <a:r>
                        <a:rPr lang="en-US" sz="1200" dirty="0"/>
                        <a:t>-0.085</a:t>
                      </a:r>
                    </a:p>
                  </a:txBody>
                  <a:tcPr/>
                </a:tc>
                <a:tc>
                  <a:txBody>
                    <a:bodyPr/>
                    <a:lstStyle/>
                    <a:p>
                      <a:pPr algn="ctr"/>
                      <a:r>
                        <a:rPr lang="en-US" sz="1200" dirty="0"/>
                        <a:t>0.199</a:t>
                      </a:r>
                    </a:p>
                  </a:txBody>
                  <a:tcPr/>
                </a:tc>
                <a:tc>
                  <a:txBody>
                    <a:bodyPr/>
                    <a:lstStyle/>
                    <a:p>
                      <a:pPr algn="ctr"/>
                      <a:r>
                        <a:rPr lang="en-US" sz="1200" dirty="0"/>
                        <a:t>-0.032</a:t>
                      </a:r>
                    </a:p>
                  </a:txBody>
                  <a:tcPr/>
                </a:tc>
                <a:extLst>
                  <a:ext uri="{0D108BD9-81ED-4DB2-BD59-A6C34878D82A}">
                    <a16:rowId xmlns:a16="http://schemas.microsoft.com/office/drawing/2014/main" val="1336926636"/>
                  </a:ext>
                </a:extLst>
              </a:tr>
              <a:tr h="370840">
                <a:tc>
                  <a:txBody>
                    <a:bodyPr/>
                    <a:lstStyle/>
                    <a:p>
                      <a:r>
                        <a:rPr lang="en-US" sz="1200" dirty="0"/>
                        <a:t>KNN CV GS</a:t>
                      </a:r>
                    </a:p>
                  </a:txBody>
                  <a:tcPr/>
                </a:tc>
                <a:tc>
                  <a:txBody>
                    <a:bodyPr/>
                    <a:lstStyle/>
                    <a:p>
                      <a:pPr algn="ctr"/>
                      <a:r>
                        <a:rPr lang="en-US" sz="1200" dirty="0"/>
                        <a:t>0.006</a:t>
                      </a:r>
                    </a:p>
                  </a:txBody>
                  <a:tcPr/>
                </a:tc>
                <a:tc>
                  <a:txBody>
                    <a:bodyPr/>
                    <a:lstStyle/>
                    <a:p>
                      <a:pPr algn="ctr"/>
                      <a:r>
                        <a:rPr lang="en-US" sz="1200" dirty="0"/>
                        <a:t>0.019</a:t>
                      </a:r>
                    </a:p>
                  </a:txBody>
                  <a:tcPr/>
                </a:tc>
                <a:tc>
                  <a:txBody>
                    <a:bodyPr/>
                    <a:lstStyle/>
                    <a:p>
                      <a:pPr algn="ctr"/>
                      <a:r>
                        <a:rPr lang="en-US" sz="1200" dirty="0"/>
                        <a:t>0.033</a:t>
                      </a:r>
                    </a:p>
                  </a:txBody>
                  <a:tcPr/>
                </a:tc>
                <a:tc>
                  <a:txBody>
                    <a:bodyPr/>
                    <a:lstStyle/>
                    <a:p>
                      <a:pPr algn="ctr"/>
                      <a:r>
                        <a:rPr lang="en-US" sz="1200" dirty="0"/>
                        <a:t>-0.050</a:t>
                      </a:r>
                    </a:p>
                  </a:txBody>
                  <a:tcPr/>
                </a:tc>
                <a:tc>
                  <a:txBody>
                    <a:bodyPr/>
                    <a:lstStyle/>
                    <a:p>
                      <a:pPr algn="ctr"/>
                      <a:r>
                        <a:rPr lang="en-US" sz="1200" dirty="0"/>
                        <a:t>0.027</a:t>
                      </a:r>
                    </a:p>
                  </a:txBody>
                  <a:tcPr/>
                </a:tc>
                <a:tc>
                  <a:txBody>
                    <a:bodyPr/>
                    <a:lstStyle/>
                    <a:p>
                      <a:pPr algn="ctr"/>
                      <a:r>
                        <a:rPr lang="en-US" sz="1200" dirty="0"/>
                        <a:t>-0.016</a:t>
                      </a:r>
                    </a:p>
                  </a:txBody>
                  <a:tcPr/>
                </a:tc>
                <a:tc>
                  <a:txBody>
                    <a:bodyPr/>
                    <a:lstStyle/>
                    <a:p>
                      <a:pPr algn="ctr"/>
                      <a:r>
                        <a:rPr lang="en-US" sz="1200" dirty="0"/>
                        <a:t>0.029</a:t>
                      </a:r>
                    </a:p>
                  </a:txBody>
                  <a:tcPr/>
                </a:tc>
                <a:tc>
                  <a:txBody>
                    <a:bodyPr/>
                    <a:lstStyle/>
                    <a:p>
                      <a:pPr algn="ctr"/>
                      <a:r>
                        <a:rPr lang="en-US" sz="1200" dirty="0"/>
                        <a:t>0.006</a:t>
                      </a:r>
                    </a:p>
                  </a:txBody>
                  <a:tcPr/>
                </a:tc>
                <a:extLst>
                  <a:ext uri="{0D108BD9-81ED-4DB2-BD59-A6C34878D82A}">
                    <a16:rowId xmlns:a16="http://schemas.microsoft.com/office/drawing/2014/main" val="1453602326"/>
                  </a:ext>
                </a:extLst>
              </a:tr>
              <a:tr h="370840">
                <a:tc>
                  <a:txBody>
                    <a:bodyPr/>
                    <a:lstStyle/>
                    <a:p>
                      <a:r>
                        <a:rPr lang="en-US" sz="1200" dirty="0"/>
                        <a:t>Random Forest</a:t>
                      </a:r>
                    </a:p>
                  </a:txBody>
                  <a:tcPr/>
                </a:tc>
                <a:tc>
                  <a:txBody>
                    <a:bodyPr/>
                    <a:lstStyle/>
                    <a:p>
                      <a:pPr algn="ctr"/>
                      <a:r>
                        <a:rPr lang="en-US" sz="1200" dirty="0"/>
                        <a:t>0.768</a:t>
                      </a:r>
                    </a:p>
                  </a:txBody>
                  <a:tcPr/>
                </a:tc>
                <a:tc>
                  <a:txBody>
                    <a:bodyPr/>
                    <a:lstStyle/>
                    <a:p>
                      <a:pPr algn="ctr"/>
                      <a:r>
                        <a:rPr lang="en-US" sz="1200" dirty="0"/>
                        <a:t>-0.133</a:t>
                      </a:r>
                    </a:p>
                  </a:txBody>
                  <a:tcPr/>
                </a:tc>
                <a:tc>
                  <a:txBody>
                    <a:bodyPr/>
                    <a:lstStyle/>
                    <a:p>
                      <a:pPr algn="ctr"/>
                      <a:r>
                        <a:rPr lang="en-US" sz="1200" dirty="0"/>
                        <a:t>0.494</a:t>
                      </a:r>
                    </a:p>
                  </a:txBody>
                  <a:tcPr/>
                </a:tc>
                <a:tc>
                  <a:txBody>
                    <a:bodyPr/>
                    <a:lstStyle/>
                    <a:p>
                      <a:pPr algn="ctr"/>
                      <a:r>
                        <a:rPr lang="en-US" sz="1200" dirty="0"/>
                        <a:t>-0.513</a:t>
                      </a:r>
                    </a:p>
                  </a:txBody>
                  <a:tcPr/>
                </a:tc>
                <a:tc>
                  <a:txBody>
                    <a:bodyPr/>
                    <a:lstStyle/>
                    <a:p>
                      <a:pPr algn="ctr"/>
                      <a:r>
                        <a:rPr lang="en-US" sz="1200" dirty="0"/>
                        <a:t>0.598</a:t>
                      </a:r>
                    </a:p>
                  </a:txBody>
                  <a:tcPr/>
                </a:tc>
                <a:tc>
                  <a:txBody>
                    <a:bodyPr/>
                    <a:lstStyle/>
                    <a:p>
                      <a:pPr algn="ctr"/>
                      <a:r>
                        <a:rPr lang="en-US" sz="1200" dirty="0"/>
                        <a:t>-0.254</a:t>
                      </a:r>
                    </a:p>
                  </a:txBody>
                  <a:tcPr/>
                </a:tc>
                <a:tc>
                  <a:txBody>
                    <a:bodyPr/>
                    <a:lstStyle/>
                    <a:p>
                      <a:pPr algn="ctr"/>
                      <a:r>
                        <a:rPr lang="en-US" sz="1200" dirty="0"/>
                        <a:t>0.341</a:t>
                      </a:r>
                    </a:p>
                  </a:txBody>
                  <a:tcPr/>
                </a:tc>
                <a:tc>
                  <a:txBody>
                    <a:bodyPr/>
                    <a:lstStyle/>
                    <a:p>
                      <a:pPr algn="ctr"/>
                      <a:r>
                        <a:rPr lang="en-US" sz="1200" dirty="0"/>
                        <a:t>-0.636</a:t>
                      </a:r>
                    </a:p>
                  </a:txBody>
                  <a:tcPr/>
                </a:tc>
                <a:extLst>
                  <a:ext uri="{0D108BD9-81ED-4DB2-BD59-A6C34878D82A}">
                    <a16:rowId xmlns:a16="http://schemas.microsoft.com/office/drawing/2014/main" val="304021201"/>
                  </a:ext>
                </a:extLst>
              </a:tr>
              <a:tr h="370840">
                <a:tc>
                  <a:txBody>
                    <a:bodyPr/>
                    <a:lstStyle/>
                    <a:p>
                      <a:r>
                        <a:rPr lang="en-US" sz="1200" dirty="0"/>
                        <a:t>Random Forest CV GS</a:t>
                      </a:r>
                    </a:p>
                  </a:txBody>
                  <a:tcPr/>
                </a:tc>
                <a:tc>
                  <a:txBody>
                    <a:bodyPr/>
                    <a:lstStyle/>
                    <a:p>
                      <a:pPr algn="ctr"/>
                      <a:r>
                        <a:rPr lang="en-US" sz="1200" dirty="0"/>
                        <a:t>0.172</a:t>
                      </a:r>
                    </a:p>
                  </a:txBody>
                  <a:tcPr/>
                </a:tc>
                <a:tc>
                  <a:txBody>
                    <a:bodyPr/>
                    <a:lstStyle/>
                    <a:p>
                      <a:pPr algn="ctr"/>
                      <a:r>
                        <a:rPr lang="en-US" sz="1200" dirty="0"/>
                        <a:t>-0.009</a:t>
                      </a:r>
                    </a:p>
                  </a:txBody>
                  <a:tcPr/>
                </a:tc>
                <a:tc>
                  <a:txBody>
                    <a:bodyPr/>
                    <a:lstStyle/>
                    <a:p>
                      <a:pPr algn="ctr"/>
                      <a:r>
                        <a:rPr lang="en-US" sz="1200" dirty="0"/>
                        <a:t>0.122</a:t>
                      </a:r>
                    </a:p>
                  </a:txBody>
                  <a:tcPr/>
                </a:tc>
                <a:tc>
                  <a:txBody>
                    <a:bodyPr/>
                    <a:lstStyle/>
                    <a:p>
                      <a:pPr algn="ctr"/>
                      <a:r>
                        <a:rPr lang="en-US" sz="1200" dirty="0"/>
                        <a:t>-0.049</a:t>
                      </a:r>
                    </a:p>
                  </a:txBody>
                  <a:tcPr/>
                </a:tc>
                <a:tc>
                  <a:txBody>
                    <a:bodyPr/>
                    <a:lstStyle/>
                    <a:p>
                      <a:pPr algn="ctr"/>
                      <a:r>
                        <a:rPr lang="en-US" sz="1200" dirty="0"/>
                        <a:t>0.133</a:t>
                      </a:r>
                    </a:p>
                  </a:txBody>
                  <a:tcPr/>
                </a:tc>
                <a:tc>
                  <a:txBody>
                    <a:bodyPr/>
                    <a:lstStyle/>
                    <a:p>
                      <a:pPr algn="ctr"/>
                      <a:r>
                        <a:rPr lang="en-US" sz="1200" dirty="0"/>
                        <a:t>-0.022</a:t>
                      </a:r>
                    </a:p>
                  </a:txBody>
                  <a:tcPr/>
                </a:tc>
                <a:tc>
                  <a:txBody>
                    <a:bodyPr/>
                    <a:lstStyle/>
                    <a:p>
                      <a:pPr algn="ctr"/>
                      <a:r>
                        <a:rPr lang="en-US" sz="1200" dirty="0"/>
                        <a:t>0.066</a:t>
                      </a:r>
                    </a:p>
                  </a:txBody>
                  <a:tcPr/>
                </a:tc>
                <a:tc>
                  <a:txBody>
                    <a:bodyPr/>
                    <a:lstStyle/>
                    <a:p>
                      <a:pPr algn="ctr"/>
                      <a:r>
                        <a:rPr lang="en-US" sz="1200" dirty="0"/>
                        <a:t>0.007</a:t>
                      </a:r>
                    </a:p>
                  </a:txBody>
                  <a:tcPr/>
                </a:tc>
                <a:extLst>
                  <a:ext uri="{0D108BD9-81ED-4DB2-BD59-A6C34878D82A}">
                    <a16:rowId xmlns:a16="http://schemas.microsoft.com/office/drawing/2014/main" val="3239714119"/>
                  </a:ext>
                </a:extLst>
              </a:tr>
            </a:tbl>
          </a:graphicData>
        </a:graphic>
      </p:graphicFrame>
    </p:spTree>
    <p:extLst>
      <p:ext uri="{BB962C8B-B14F-4D97-AF65-F5344CB8AC3E}">
        <p14:creationId xmlns:p14="http://schemas.microsoft.com/office/powerpoint/2010/main" val="5178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You call that a prediction?</a:t>
            </a:r>
          </a:p>
        </p:txBody>
      </p:sp>
      <p:graphicFrame>
        <p:nvGraphicFramePr>
          <p:cNvPr id="3" name="Table 3">
            <a:extLst>
              <a:ext uri="{FF2B5EF4-FFF2-40B4-BE49-F238E27FC236}">
                <a16:creationId xmlns:a16="http://schemas.microsoft.com/office/drawing/2014/main" id="{5FEFE2E9-532E-4E1F-AE74-8F135E93DBE0}"/>
              </a:ext>
            </a:extLst>
          </p:cNvPr>
          <p:cNvGraphicFramePr>
            <a:graphicFrameLocks noGrp="1"/>
          </p:cNvGraphicFramePr>
          <p:nvPr>
            <p:ph idx="1"/>
            <p:extLst>
              <p:ext uri="{D42A27DB-BD31-4B8C-83A1-F6EECF244321}">
                <p14:modId xmlns:p14="http://schemas.microsoft.com/office/powerpoint/2010/main" val="3641880828"/>
              </p:ext>
            </p:extLst>
          </p:nvPr>
        </p:nvGraphicFramePr>
        <p:xfrm>
          <a:off x="531812" y="1905000"/>
          <a:ext cx="11125200" cy="3728720"/>
        </p:xfrm>
        <a:graphic>
          <a:graphicData uri="http://schemas.openxmlformats.org/drawingml/2006/table">
            <a:tbl>
              <a:tblPr firstRow="1" bandRow="1">
                <a:tableStyleId>{8EC20E35-A176-4012-BC5E-935CFFF8708E}</a:tableStyleId>
              </a:tblPr>
              <a:tblGrid>
                <a:gridCol w="695325">
                  <a:extLst>
                    <a:ext uri="{9D8B030D-6E8A-4147-A177-3AD203B41FA5}">
                      <a16:colId xmlns:a16="http://schemas.microsoft.com/office/drawing/2014/main" val="4187074609"/>
                    </a:ext>
                  </a:extLst>
                </a:gridCol>
                <a:gridCol w="695325">
                  <a:extLst>
                    <a:ext uri="{9D8B030D-6E8A-4147-A177-3AD203B41FA5}">
                      <a16:colId xmlns:a16="http://schemas.microsoft.com/office/drawing/2014/main" val="320877570"/>
                    </a:ext>
                  </a:extLst>
                </a:gridCol>
                <a:gridCol w="695325">
                  <a:extLst>
                    <a:ext uri="{9D8B030D-6E8A-4147-A177-3AD203B41FA5}">
                      <a16:colId xmlns:a16="http://schemas.microsoft.com/office/drawing/2014/main" val="2689809039"/>
                    </a:ext>
                  </a:extLst>
                </a:gridCol>
                <a:gridCol w="695325">
                  <a:extLst>
                    <a:ext uri="{9D8B030D-6E8A-4147-A177-3AD203B41FA5}">
                      <a16:colId xmlns:a16="http://schemas.microsoft.com/office/drawing/2014/main" val="1576694304"/>
                    </a:ext>
                  </a:extLst>
                </a:gridCol>
                <a:gridCol w="695325">
                  <a:extLst>
                    <a:ext uri="{9D8B030D-6E8A-4147-A177-3AD203B41FA5}">
                      <a16:colId xmlns:a16="http://schemas.microsoft.com/office/drawing/2014/main" val="3390856452"/>
                    </a:ext>
                  </a:extLst>
                </a:gridCol>
                <a:gridCol w="695325">
                  <a:extLst>
                    <a:ext uri="{9D8B030D-6E8A-4147-A177-3AD203B41FA5}">
                      <a16:colId xmlns:a16="http://schemas.microsoft.com/office/drawing/2014/main" val="230833822"/>
                    </a:ext>
                  </a:extLst>
                </a:gridCol>
                <a:gridCol w="695325">
                  <a:extLst>
                    <a:ext uri="{9D8B030D-6E8A-4147-A177-3AD203B41FA5}">
                      <a16:colId xmlns:a16="http://schemas.microsoft.com/office/drawing/2014/main" val="606049829"/>
                    </a:ext>
                  </a:extLst>
                </a:gridCol>
                <a:gridCol w="695325">
                  <a:extLst>
                    <a:ext uri="{9D8B030D-6E8A-4147-A177-3AD203B41FA5}">
                      <a16:colId xmlns:a16="http://schemas.microsoft.com/office/drawing/2014/main" val="4134345696"/>
                    </a:ext>
                  </a:extLst>
                </a:gridCol>
                <a:gridCol w="695325">
                  <a:extLst>
                    <a:ext uri="{9D8B030D-6E8A-4147-A177-3AD203B41FA5}">
                      <a16:colId xmlns:a16="http://schemas.microsoft.com/office/drawing/2014/main" val="666917437"/>
                    </a:ext>
                  </a:extLst>
                </a:gridCol>
                <a:gridCol w="695325">
                  <a:extLst>
                    <a:ext uri="{9D8B030D-6E8A-4147-A177-3AD203B41FA5}">
                      <a16:colId xmlns:a16="http://schemas.microsoft.com/office/drawing/2014/main" val="2751707344"/>
                    </a:ext>
                  </a:extLst>
                </a:gridCol>
                <a:gridCol w="695325">
                  <a:extLst>
                    <a:ext uri="{9D8B030D-6E8A-4147-A177-3AD203B41FA5}">
                      <a16:colId xmlns:a16="http://schemas.microsoft.com/office/drawing/2014/main" val="1540542909"/>
                    </a:ext>
                  </a:extLst>
                </a:gridCol>
                <a:gridCol w="695325">
                  <a:extLst>
                    <a:ext uri="{9D8B030D-6E8A-4147-A177-3AD203B41FA5}">
                      <a16:colId xmlns:a16="http://schemas.microsoft.com/office/drawing/2014/main" val="2477405077"/>
                    </a:ext>
                  </a:extLst>
                </a:gridCol>
                <a:gridCol w="695325">
                  <a:extLst>
                    <a:ext uri="{9D8B030D-6E8A-4147-A177-3AD203B41FA5}">
                      <a16:colId xmlns:a16="http://schemas.microsoft.com/office/drawing/2014/main" val="510389890"/>
                    </a:ext>
                  </a:extLst>
                </a:gridCol>
                <a:gridCol w="695325">
                  <a:extLst>
                    <a:ext uri="{9D8B030D-6E8A-4147-A177-3AD203B41FA5}">
                      <a16:colId xmlns:a16="http://schemas.microsoft.com/office/drawing/2014/main" val="1626721337"/>
                    </a:ext>
                  </a:extLst>
                </a:gridCol>
                <a:gridCol w="695325">
                  <a:extLst>
                    <a:ext uri="{9D8B030D-6E8A-4147-A177-3AD203B41FA5}">
                      <a16:colId xmlns:a16="http://schemas.microsoft.com/office/drawing/2014/main" val="4248203299"/>
                    </a:ext>
                  </a:extLst>
                </a:gridCol>
                <a:gridCol w="695325">
                  <a:extLst>
                    <a:ext uri="{9D8B030D-6E8A-4147-A177-3AD203B41FA5}">
                      <a16:colId xmlns:a16="http://schemas.microsoft.com/office/drawing/2014/main" val="1381526172"/>
                    </a:ext>
                  </a:extLst>
                </a:gridCol>
              </a:tblGrid>
              <a:tr h="370840">
                <a:tc gridSpan="4">
                  <a:txBody>
                    <a:bodyPr/>
                    <a:lstStyle/>
                    <a:p>
                      <a:pPr algn="ctr"/>
                      <a:r>
                        <a:rPr lang="en-US" sz="1100" dirty="0"/>
                        <a:t>QB</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gridSpan="4">
                  <a:txBody>
                    <a:bodyPr/>
                    <a:lstStyle/>
                    <a:p>
                      <a:pPr algn="ctr"/>
                      <a:r>
                        <a:rPr lang="en-US" sz="1100" dirty="0"/>
                        <a:t>RB</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gridSpan="4">
                  <a:txBody>
                    <a:bodyPr/>
                    <a:lstStyle/>
                    <a:p>
                      <a:pPr algn="ctr"/>
                      <a:r>
                        <a:rPr lang="en-US" sz="1100" dirty="0"/>
                        <a:t>TE</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gridSpan="4">
                  <a:txBody>
                    <a:bodyPr/>
                    <a:lstStyle/>
                    <a:p>
                      <a:pPr algn="ctr"/>
                      <a:r>
                        <a:rPr lang="en-US" sz="1100" dirty="0"/>
                        <a:t>WR</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038852012"/>
                  </a:ext>
                </a:extLst>
              </a:tr>
              <a:tr h="370840">
                <a:tc gridSpan="2">
                  <a:txBody>
                    <a:bodyPr/>
                    <a:lstStyle/>
                    <a:p>
                      <a:pPr algn="ctr"/>
                      <a:r>
                        <a:rPr lang="en-US" sz="1100" dirty="0"/>
                        <a:t>Ridge CV</a:t>
                      </a:r>
                    </a:p>
                  </a:txBody>
                  <a:tcPr/>
                </a:tc>
                <a:tc hMerge="1">
                  <a:txBody>
                    <a:bodyPr/>
                    <a:lstStyle/>
                    <a:p>
                      <a:endParaRPr lang="en-US" sz="1100" dirty="0"/>
                    </a:p>
                  </a:txBody>
                  <a:tcPr/>
                </a:tc>
                <a:tc gridSpan="2">
                  <a:txBody>
                    <a:bodyPr/>
                    <a:lstStyle/>
                    <a:p>
                      <a:pPr algn="ctr"/>
                      <a:r>
                        <a:rPr lang="en-US" sz="1100" dirty="0"/>
                        <a:t>Random For CV GS</a:t>
                      </a:r>
                    </a:p>
                  </a:txBody>
                  <a:tcPr/>
                </a:tc>
                <a:tc hMerge="1">
                  <a:txBody>
                    <a:bodyPr/>
                    <a:lstStyle/>
                    <a:p>
                      <a:endParaRPr lang="en-US" sz="1100" dirty="0"/>
                    </a:p>
                  </a:txBody>
                  <a:tcPr/>
                </a:tc>
                <a:tc gridSpan="2">
                  <a:txBody>
                    <a:bodyPr/>
                    <a:lstStyle/>
                    <a:p>
                      <a:pPr algn="ctr"/>
                      <a:r>
                        <a:rPr lang="en-US" sz="1100" dirty="0"/>
                        <a:t>KNN CV GS</a:t>
                      </a:r>
                    </a:p>
                  </a:txBody>
                  <a:tcPr/>
                </a:tc>
                <a:tc hMerge="1">
                  <a:txBody>
                    <a:bodyPr/>
                    <a:lstStyle/>
                    <a:p>
                      <a:endParaRPr lang="en-US" sz="1100" dirty="0"/>
                    </a:p>
                  </a:txBody>
                  <a:tcPr/>
                </a:tc>
                <a:tc gridSpan="2">
                  <a:txBody>
                    <a:bodyPr/>
                    <a:lstStyle/>
                    <a:p>
                      <a:pPr algn="ctr"/>
                      <a:r>
                        <a:rPr lang="en-US" sz="1100" dirty="0"/>
                        <a:t>Random Forest</a:t>
                      </a:r>
                    </a:p>
                  </a:txBody>
                  <a:tcPr/>
                </a:tc>
                <a:tc hMerge="1">
                  <a:txBody>
                    <a:bodyPr/>
                    <a:lstStyle/>
                    <a:p>
                      <a:endParaRPr lang="en-US" sz="1100" dirty="0"/>
                    </a:p>
                  </a:txBody>
                  <a:tcPr/>
                </a:tc>
                <a:tc gridSpan="2">
                  <a:txBody>
                    <a:bodyPr/>
                    <a:lstStyle/>
                    <a:p>
                      <a:pPr algn="ctr"/>
                      <a:r>
                        <a:rPr lang="en-US" sz="1100" dirty="0"/>
                        <a:t>KNN CV GS</a:t>
                      </a:r>
                    </a:p>
                  </a:txBody>
                  <a:tcPr/>
                </a:tc>
                <a:tc hMerge="1">
                  <a:txBody>
                    <a:bodyPr/>
                    <a:lstStyle/>
                    <a:p>
                      <a:endParaRPr lang="en-US" sz="1100" dirty="0"/>
                    </a:p>
                  </a:txBody>
                  <a:tcPr/>
                </a:tc>
                <a:tc gridSpan="2">
                  <a:txBody>
                    <a:bodyPr/>
                    <a:lstStyle/>
                    <a:p>
                      <a:pPr algn="ctr"/>
                      <a:r>
                        <a:rPr lang="en-US" sz="1100" dirty="0"/>
                        <a:t>Random Forest</a:t>
                      </a:r>
                    </a:p>
                  </a:txBody>
                  <a:tcPr/>
                </a:tc>
                <a:tc hMerge="1">
                  <a:txBody>
                    <a:bodyPr/>
                    <a:lstStyle/>
                    <a:p>
                      <a:endParaRPr lang="en-US" sz="1100" dirty="0"/>
                    </a:p>
                  </a:txBody>
                  <a:tcPr/>
                </a:tc>
                <a:tc gridSpan="2">
                  <a:txBody>
                    <a:bodyPr/>
                    <a:lstStyle/>
                    <a:p>
                      <a:pPr algn="ctr"/>
                      <a:r>
                        <a:rPr lang="en-US" sz="1100" dirty="0"/>
                        <a:t>KNN CV GS</a:t>
                      </a:r>
                    </a:p>
                  </a:txBody>
                  <a:tcPr/>
                </a:tc>
                <a:tc hMerge="1">
                  <a:txBody>
                    <a:bodyPr/>
                    <a:lstStyle/>
                    <a:p>
                      <a:endParaRPr lang="en-US" sz="1100" dirty="0"/>
                    </a:p>
                  </a:txBody>
                  <a:tcPr/>
                </a:tc>
                <a:tc gridSpan="2">
                  <a:txBody>
                    <a:bodyPr/>
                    <a:lstStyle/>
                    <a:p>
                      <a:pPr algn="ctr"/>
                      <a:r>
                        <a:rPr lang="en-US" sz="1100" dirty="0"/>
                        <a:t>Random Forest</a:t>
                      </a:r>
                    </a:p>
                  </a:txBody>
                  <a:tcPr/>
                </a:tc>
                <a:tc hMerge="1">
                  <a:txBody>
                    <a:bodyPr/>
                    <a:lstStyle/>
                    <a:p>
                      <a:endParaRPr lang="en-US" sz="1100" dirty="0"/>
                    </a:p>
                  </a:txBody>
                  <a:tcPr/>
                </a:tc>
                <a:extLst>
                  <a:ext uri="{0D108BD9-81ED-4DB2-BD59-A6C34878D82A}">
                    <a16:rowId xmlns:a16="http://schemas.microsoft.com/office/drawing/2014/main" val="792891328"/>
                  </a:ext>
                </a:extLst>
              </a:tr>
              <a:tr h="370840">
                <a:tc>
                  <a:txBody>
                    <a:bodyPr/>
                    <a:lstStyle/>
                    <a:p>
                      <a:pPr algn="ctr"/>
                      <a:r>
                        <a:rPr lang="en-US" sz="1100" dirty="0"/>
                        <a:t>Pred </a:t>
                      </a:r>
                      <a:r>
                        <a:rPr lang="en-US" sz="1100" dirty="0" err="1"/>
                        <a:t>Opp</a:t>
                      </a:r>
                      <a:endParaRPr lang="en-US" sz="1100" dirty="0"/>
                    </a:p>
                  </a:txBody>
                  <a:tcPr/>
                </a:tc>
                <a:tc>
                  <a:txBody>
                    <a:bodyPr/>
                    <a:lstStyle/>
                    <a:p>
                      <a:pPr algn="ctr"/>
                      <a:r>
                        <a:rPr lang="en-US" sz="1100" dirty="0"/>
                        <a:t>Actual Ranking</a:t>
                      </a:r>
                    </a:p>
                  </a:txBody>
                  <a:tcPr/>
                </a:tc>
                <a:tc>
                  <a:txBody>
                    <a:bodyPr/>
                    <a:lstStyle/>
                    <a:p>
                      <a:pPr algn="ctr"/>
                      <a:r>
                        <a:rPr lang="en-US" sz="1100" dirty="0"/>
                        <a:t>Pred </a:t>
                      </a:r>
                      <a:r>
                        <a:rPr lang="en-US" sz="1100" dirty="0" err="1"/>
                        <a:t>Opp</a:t>
                      </a:r>
                      <a:endParaRPr lang="en-US" sz="1100" dirty="0"/>
                    </a:p>
                  </a:txBody>
                  <a:tcPr/>
                </a:tc>
                <a:tc>
                  <a:txBody>
                    <a:bodyPr/>
                    <a:lstStyle/>
                    <a:p>
                      <a:pPr algn="ctr"/>
                      <a:r>
                        <a:rPr lang="en-US" sz="1100" dirty="0"/>
                        <a:t>Actual Ranking</a:t>
                      </a:r>
                    </a:p>
                  </a:txBody>
                  <a:tcPr/>
                </a:tc>
                <a:tc>
                  <a:txBody>
                    <a:bodyPr/>
                    <a:lstStyle/>
                    <a:p>
                      <a:pPr algn="ctr"/>
                      <a:r>
                        <a:rPr lang="en-US" sz="1100" dirty="0"/>
                        <a:t>Pred </a:t>
                      </a:r>
                      <a:r>
                        <a:rPr lang="en-US" sz="1100" dirty="0" err="1"/>
                        <a:t>Opp</a:t>
                      </a:r>
                      <a:endParaRPr lang="en-US" sz="1100" dirty="0"/>
                    </a:p>
                  </a:txBody>
                  <a:tcPr/>
                </a:tc>
                <a:tc>
                  <a:txBody>
                    <a:bodyPr/>
                    <a:lstStyle/>
                    <a:p>
                      <a:pPr algn="ctr"/>
                      <a:r>
                        <a:rPr lang="en-US" sz="1100" dirty="0"/>
                        <a:t>Actual Ranking</a:t>
                      </a:r>
                    </a:p>
                  </a:txBody>
                  <a:tcPr/>
                </a:tc>
                <a:tc>
                  <a:txBody>
                    <a:bodyPr/>
                    <a:lstStyle/>
                    <a:p>
                      <a:pPr algn="ctr"/>
                      <a:r>
                        <a:rPr lang="en-US" sz="1100" dirty="0"/>
                        <a:t>Pred </a:t>
                      </a:r>
                      <a:r>
                        <a:rPr lang="en-US" sz="1100" dirty="0" err="1"/>
                        <a:t>Opp</a:t>
                      </a:r>
                      <a:endParaRPr lang="en-US" sz="1100" dirty="0"/>
                    </a:p>
                  </a:txBody>
                  <a:tcPr/>
                </a:tc>
                <a:tc>
                  <a:txBody>
                    <a:bodyPr/>
                    <a:lstStyle/>
                    <a:p>
                      <a:pPr algn="ctr"/>
                      <a:r>
                        <a:rPr lang="en-US" sz="1100" dirty="0"/>
                        <a:t>Actual Ranking</a:t>
                      </a:r>
                    </a:p>
                  </a:txBody>
                  <a:tcPr/>
                </a:tc>
                <a:tc>
                  <a:txBody>
                    <a:bodyPr/>
                    <a:lstStyle/>
                    <a:p>
                      <a:pPr algn="ctr"/>
                      <a:r>
                        <a:rPr lang="en-US" sz="1100" dirty="0"/>
                        <a:t>Pred </a:t>
                      </a:r>
                      <a:r>
                        <a:rPr lang="en-US" sz="1100" dirty="0" err="1"/>
                        <a:t>Opp</a:t>
                      </a:r>
                      <a:endParaRPr lang="en-US" sz="1100" dirty="0"/>
                    </a:p>
                  </a:txBody>
                  <a:tcPr/>
                </a:tc>
                <a:tc>
                  <a:txBody>
                    <a:bodyPr/>
                    <a:lstStyle/>
                    <a:p>
                      <a:pPr algn="ctr"/>
                      <a:r>
                        <a:rPr lang="en-US" sz="1100" dirty="0"/>
                        <a:t>Actual Ranking</a:t>
                      </a:r>
                    </a:p>
                  </a:txBody>
                  <a:tcPr/>
                </a:tc>
                <a:tc>
                  <a:txBody>
                    <a:bodyPr/>
                    <a:lstStyle/>
                    <a:p>
                      <a:pPr algn="ctr"/>
                      <a:r>
                        <a:rPr lang="en-US" sz="1100" dirty="0"/>
                        <a:t>Pred </a:t>
                      </a:r>
                      <a:r>
                        <a:rPr lang="en-US" sz="1100" dirty="0" err="1"/>
                        <a:t>Opp</a:t>
                      </a:r>
                      <a:endParaRPr lang="en-US" sz="1100" dirty="0"/>
                    </a:p>
                  </a:txBody>
                  <a:tcPr/>
                </a:tc>
                <a:tc>
                  <a:txBody>
                    <a:bodyPr/>
                    <a:lstStyle/>
                    <a:p>
                      <a:pPr algn="ctr"/>
                      <a:r>
                        <a:rPr lang="en-US" sz="1100" dirty="0"/>
                        <a:t>Actual Ranking</a:t>
                      </a:r>
                    </a:p>
                  </a:txBody>
                  <a:tcPr/>
                </a:tc>
                <a:tc>
                  <a:txBody>
                    <a:bodyPr/>
                    <a:lstStyle/>
                    <a:p>
                      <a:pPr algn="ctr"/>
                      <a:r>
                        <a:rPr lang="en-US" sz="1100" dirty="0"/>
                        <a:t>Pred </a:t>
                      </a:r>
                      <a:r>
                        <a:rPr lang="en-US" sz="1100" dirty="0" err="1"/>
                        <a:t>Opp</a:t>
                      </a:r>
                      <a:endParaRPr lang="en-US" sz="1100" dirty="0"/>
                    </a:p>
                  </a:txBody>
                  <a:tcPr/>
                </a:tc>
                <a:tc>
                  <a:txBody>
                    <a:bodyPr/>
                    <a:lstStyle/>
                    <a:p>
                      <a:pPr algn="ctr"/>
                      <a:r>
                        <a:rPr lang="en-US" sz="1100" dirty="0"/>
                        <a:t>Actual Ranking</a:t>
                      </a:r>
                    </a:p>
                  </a:txBody>
                  <a:tcPr/>
                </a:tc>
                <a:tc>
                  <a:txBody>
                    <a:bodyPr/>
                    <a:lstStyle/>
                    <a:p>
                      <a:pPr algn="ctr"/>
                      <a:r>
                        <a:rPr lang="en-US" sz="1100" dirty="0"/>
                        <a:t>Pred </a:t>
                      </a:r>
                      <a:r>
                        <a:rPr lang="en-US" sz="1100" dirty="0" err="1"/>
                        <a:t>Opp</a:t>
                      </a:r>
                      <a:endParaRPr lang="en-US" sz="1100" dirty="0"/>
                    </a:p>
                  </a:txBody>
                  <a:tcPr/>
                </a:tc>
                <a:tc>
                  <a:txBody>
                    <a:bodyPr/>
                    <a:lstStyle/>
                    <a:p>
                      <a:pPr algn="ctr"/>
                      <a:r>
                        <a:rPr lang="en-US" sz="1100" dirty="0"/>
                        <a:t>Actual Ranking</a:t>
                      </a:r>
                    </a:p>
                  </a:txBody>
                  <a:tcPr/>
                </a:tc>
                <a:extLst>
                  <a:ext uri="{0D108BD9-81ED-4DB2-BD59-A6C34878D82A}">
                    <a16:rowId xmlns:a16="http://schemas.microsoft.com/office/drawing/2014/main" val="3726807627"/>
                  </a:ext>
                </a:extLst>
              </a:tr>
              <a:tr h="370840">
                <a:tc>
                  <a:txBody>
                    <a:bodyPr/>
                    <a:lstStyle/>
                    <a:p>
                      <a:pPr algn="ctr"/>
                      <a:r>
                        <a:rPr lang="en-US" sz="1100" dirty="0"/>
                        <a:t>BAL – 18.5</a:t>
                      </a:r>
                    </a:p>
                  </a:txBody>
                  <a:tcPr/>
                </a:tc>
                <a:tc>
                  <a:txBody>
                    <a:bodyPr/>
                    <a:lstStyle/>
                    <a:p>
                      <a:pPr algn="ctr"/>
                      <a:r>
                        <a:rPr lang="en-US" sz="1100" dirty="0"/>
                        <a:t>8</a:t>
                      </a:r>
                      <a:r>
                        <a:rPr lang="en-US" sz="1100" baseline="30000" dirty="0"/>
                        <a:t>th</a:t>
                      </a:r>
                      <a:r>
                        <a:rPr lang="en-US" sz="1100" dirty="0"/>
                        <a:t> – 18.9</a:t>
                      </a:r>
                    </a:p>
                  </a:txBody>
                  <a:tcPr/>
                </a:tc>
                <a:tc>
                  <a:txBody>
                    <a:bodyPr/>
                    <a:lstStyle/>
                    <a:p>
                      <a:pPr algn="ctr"/>
                      <a:r>
                        <a:rPr lang="en-US" sz="1100" dirty="0"/>
                        <a:t>BAL – 22.5</a:t>
                      </a:r>
                    </a:p>
                  </a:txBody>
                  <a:tcPr/>
                </a:tc>
                <a:tc>
                  <a:txBody>
                    <a:bodyPr/>
                    <a:lstStyle/>
                    <a:p>
                      <a:pPr algn="ctr"/>
                      <a:r>
                        <a:rPr lang="en-US" sz="1100" dirty="0"/>
                        <a:t>8</a:t>
                      </a:r>
                      <a:r>
                        <a:rPr lang="en-US" sz="1100" baseline="30000" dirty="0"/>
                        <a:t>th</a:t>
                      </a:r>
                      <a:r>
                        <a:rPr lang="en-US" sz="1100" dirty="0"/>
                        <a:t> – 18.9</a:t>
                      </a:r>
                    </a:p>
                  </a:txBody>
                  <a:tcPr/>
                </a:tc>
                <a:tc>
                  <a:txBody>
                    <a:bodyPr/>
                    <a:lstStyle/>
                    <a:p>
                      <a:pPr algn="ctr"/>
                      <a:r>
                        <a:rPr lang="en-US" sz="1100" dirty="0"/>
                        <a:t>MIN – 11.5</a:t>
                      </a:r>
                    </a:p>
                  </a:txBody>
                  <a:tcPr/>
                </a:tc>
                <a:tc>
                  <a:txBody>
                    <a:bodyPr/>
                    <a:lstStyle/>
                    <a:p>
                      <a:pPr algn="ctr"/>
                      <a:r>
                        <a:rPr lang="en-US" sz="1100" dirty="0"/>
                        <a:t>19</a:t>
                      </a:r>
                      <a:r>
                        <a:rPr lang="en-US" sz="1100" baseline="30000" dirty="0"/>
                        <a:t>th</a:t>
                      </a:r>
                      <a:r>
                        <a:rPr lang="en-US" sz="1100" dirty="0"/>
                        <a:t> – 14.9</a:t>
                      </a:r>
                    </a:p>
                  </a:txBody>
                  <a:tcPr/>
                </a:tc>
                <a:tc>
                  <a:txBody>
                    <a:bodyPr/>
                    <a:lstStyle/>
                    <a:p>
                      <a:pPr algn="ctr"/>
                      <a:r>
                        <a:rPr lang="en-US" sz="1100" dirty="0"/>
                        <a:t>IND – 16.7</a:t>
                      </a:r>
                    </a:p>
                  </a:txBody>
                  <a:tcPr/>
                </a:tc>
                <a:tc>
                  <a:txBody>
                    <a:bodyPr/>
                    <a:lstStyle/>
                    <a:p>
                      <a:pPr algn="ctr"/>
                      <a:r>
                        <a:rPr lang="en-US" sz="1100" dirty="0"/>
                        <a:t>14</a:t>
                      </a:r>
                      <a:r>
                        <a:rPr lang="en-US" sz="1100" baseline="30000" dirty="0"/>
                        <a:t>th</a:t>
                      </a:r>
                      <a:r>
                        <a:rPr lang="en-US" sz="1100" dirty="0"/>
                        <a:t> – 18.4</a:t>
                      </a:r>
                    </a:p>
                  </a:txBody>
                  <a:tcPr/>
                </a:tc>
                <a:tc>
                  <a:txBody>
                    <a:bodyPr/>
                    <a:lstStyle/>
                    <a:p>
                      <a:pPr algn="ctr"/>
                      <a:r>
                        <a:rPr lang="en-US" sz="1100" dirty="0"/>
                        <a:t>JAX – 7.7</a:t>
                      </a:r>
                    </a:p>
                  </a:txBody>
                  <a:tcPr/>
                </a:tc>
                <a:tc>
                  <a:txBody>
                    <a:bodyPr/>
                    <a:lstStyle/>
                    <a:p>
                      <a:pPr algn="ctr"/>
                      <a:r>
                        <a:rPr lang="en-US" sz="1100" dirty="0"/>
                        <a:t>20</a:t>
                      </a:r>
                      <a:r>
                        <a:rPr lang="en-US" sz="1100" baseline="30000" dirty="0"/>
                        <a:t>th</a:t>
                      </a:r>
                      <a:r>
                        <a:rPr lang="en-US" sz="1100" dirty="0"/>
                        <a:t> – 6.1</a:t>
                      </a:r>
                    </a:p>
                  </a:txBody>
                  <a:tcPr/>
                </a:tc>
                <a:tc>
                  <a:txBody>
                    <a:bodyPr/>
                    <a:lstStyle/>
                    <a:p>
                      <a:pPr algn="ctr"/>
                      <a:r>
                        <a:rPr lang="en-US" sz="1100" dirty="0"/>
                        <a:t>ATL – 18.8</a:t>
                      </a:r>
                    </a:p>
                  </a:txBody>
                  <a:tcPr/>
                </a:tc>
                <a:tc>
                  <a:txBody>
                    <a:bodyPr/>
                    <a:lstStyle/>
                    <a:p>
                      <a:pPr algn="ctr"/>
                      <a:r>
                        <a:rPr lang="en-US" sz="1100" dirty="0"/>
                        <a:t>27</a:t>
                      </a:r>
                      <a:r>
                        <a:rPr lang="en-US" sz="1100" baseline="30000" dirty="0"/>
                        <a:t>th</a:t>
                      </a:r>
                      <a:r>
                        <a:rPr lang="en-US" sz="1100" dirty="0"/>
                        <a:t> – 3.5</a:t>
                      </a:r>
                    </a:p>
                  </a:txBody>
                  <a:tcPr/>
                </a:tc>
                <a:tc>
                  <a:txBody>
                    <a:bodyPr/>
                    <a:lstStyle/>
                    <a:p>
                      <a:pPr algn="ctr"/>
                      <a:r>
                        <a:rPr lang="en-US" sz="1100" dirty="0"/>
                        <a:t>DAL – 9.3</a:t>
                      </a:r>
                    </a:p>
                  </a:txBody>
                  <a:tcPr/>
                </a:tc>
                <a:tc>
                  <a:txBody>
                    <a:bodyPr/>
                    <a:lstStyle/>
                    <a:p>
                      <a:pPr algn="ctr"/>
                      <a:r>
                        <a:rPr lang="en-US" sz="1100" dirty="0"/>
                        <a:t>63</a:t>
                      </a:r>
                      <a:r>
                        <a:rPr lang="en-US" sz="1100" baseline="30000" dirty="0"/>
                        <a:t>rd</a:t>
                      </a:r>
                      <a:r>
                        <a:rPr lang="en-US" sz="1100" dirty="0"/>
                        <a:t> – 4.2</a:t>
                      </a:r>
                    </a:p>
                  </a:txBody>
                  <a:tcPr/>
                </a:tc>
                <a:tc>
                  <a:txBody>
                    <a:bodyPr/>
                    <a:lstStyle/>
                    <a:p>
                      <a:pPr algn="ctr"/>
                      <a:r>
                        <a:rPr lang="en-US" sz="1100" dirty="0"/>
                        <a:t>MIN – 12.1</a:t>
                      </a:r>
                    </a:p>
                  </a:txBody>
                  <a:tcPr/>
                </a:tc>
                <a:tc>
                  <a:txBody>
                    <a:bodyPr/>
                    <a:lstStyle/>
                    <a:p>
                      <a:pPr algn="ctr"/>
                      <a:r>
                        <a:rPr lang="en-US" sz="1100" dirty="0"/>
                        <a:t>8</a:t>
                      </a:r>
                      <a:r>
                        <a:rPr lang="en-US" sz="1100" baseline="30000" dirty="0"/>
                        <a:t>th</a:t>
                      </a:r>
                      <a:r>
                        <a:rPr lang="en-US" sz="1100" dirty="0"/>
                        <a:t> – 17.8</a:t>
                      </a:r>
                    </a:p>
                  </a:txBody>
                  <a:tcPr/>
                </a:tc>
                <a:extLst>
                  <a:ext uri="{0D108BD9-81ED-4DB2-BD59-A6C34878D82A}">
                    <a16:rowId xmlns:a16="http://schemas.microsoft.com/office/drawing/2014/main" val="1870633033"/>
                  </a:ext>
                </a:extLst>
              </a:tr>
              <a:tr h="370840">
                <a:tc>
                  <a:txBody>
                    <a:bodyPr/>
                    <a:lstStyle/>
                    <a:p>
                      <a:pPr algn="ctr"/>
                      <a:r>
                        <a:rPr lang="en-US" sz="1100" dirty="0"/>
                        <a:t>LAC – 17.4</a:t>
                      </a:r>
                    </a:p>
                  </a:txBody>
                  <a:tcPr/>
                </a:tc>
                <a:tc>
                  <a:txBody>
                    <a:bodyPr/>
                    <a:lstStyle/>
                    <a:p>
                      <a:pPr algn="ctr"/>
                      <a:r>
                        <a:rPr lang="en-US" sz="1100" dirty="0"/>
                        <a:t>10</a:t>
                      </a:r>
                      <a:r>
                        <a:rPr lang="en-US" sz="1100" baseline="30000" dirty="0"/>
                        <a:t>th</a:t>
                      </a:r>
                      <a:r>
                        <a:rPr lang="en-US" sz="1100" dirty="0"/>
                        <a:t> – 18.5</a:t>
                      </a:r>
                    </a:p>
                  </a:txBody>
                  <a:tcPr/>
                </a:tc>
                <a:tc>
                  <a:txBody>
                    <a:bodyPr/>
                    <a:lstStyle/>
                    <a:p>
                      <a:pPr algn="ctr"/>
                      <a:r>
                        <a:rPr lang="en-US" sz="1100" dirty="0"/>
                        <a:t>MIN – 19.0</a:t>
                      </a:r>
                    </a:p>
                  </a:txBody>
                  <a:tcPr/>
                </a:tc>
                <a:tc>
                  <a:txBody>
                    <a:bodyPr/>
                    <a:lstStyle/>
                    <a:p>
                      <a:pPr algn="ctr"/>
                      <a:r>
                        <a:rPr lang="en-US" sz="1100" dirty="0"/>
                        <a:t>15</a:t>
                      </a:r>
                      <a:r>
                        <a:rPr lang="en-US" sz="1100" baseline="30000" dirty="0"/>
                        <a:t>th</a:t>
                      </a:r>
                      <a:r>
                        <a:rPr lang="en-US" sz="1100" dirty="0"/>
                        <a:t> – 13.0</a:t>
                      </a:r>
                    </a:p>
                  </a:txBody>
                  <a:tcPr/>
                </a:tc>
                <a:tc>
                  <a:txBody>
                    <a:bodyPr/>
                    <a:lstStyle/>
                    <a:p>
                      <a:pPr algn="ctr"/>
                      <a:r>
                        <a:rPr lang="en-US" sz="1100" dirty="0"/>
                        <a:t>CAR – 11.1</a:t>
                      </a:r>
                    </a:p>
                  </a:txBody>
                  <a:tcPr/>
                </a:tc>
                <a:tc>
                  <a:txBody>
                    <a:bodyPr/>
                    <a:lstStyle/>
                    <a:p>
                      <a:pPr algn="ctr"/>
                      <a:r>
                        <a:rPr lang="en-US" sz="1100" dirty="0"/>
                        <a:t>18</a:t>
                      </a:r>
                      <a:r>
                        <a:rPr lang="en-US" sz="1100" baseline="30000" dirty="0"/>
                        <a:t>th</a:t>
                      </a:r>
                      <a:r>
                        <a:rPr lang="en-US" sz="1100" dirty="0"/>
                        <a:t> – 15.4</a:t>
                      </a:r>
                    </a:p>
                  </a:txBody>
                  <a:tcPr/>
                </a:tc>
                <a:tc>
                  <a:txBody>
                    <a:bodyPr/>
                    <a:lstStyle/>
                    <a:p>
                      <a:pPr algn="ctr"/>
                      <a:r>
                        <a:rPr lang="en-US" sz="1100" dirty="0"/>
                        <a:t>TEN – 15.0</a:t>
                      </a:r>
                    </a:p>
                  </a:txBody>
                  <a:tcPr/>
                </a:tc>
                <a:tc>
                  <a:txBody>
                    <a:bodyPr/>
                    <a:lstStyle/>
                    <a:p>
                      <a:pPr algn="ctr"/>
                      <a:r>
                        <a:rPr lang="en-US" sz="1100" dirty="0"/>
                        <a:t>9</a:t>
                      </a:r>
                      <a:r>
                        <a:rPr lang="en-US" sz="1100" baseline="30000" dirty="0"/>
                        <a:t>th</a:t>
                      </a:r>
                      <a:r>
                        <a:rPr lang="en-US" sz="1100" dirty="0"/>
                        <a:t> – 20.8</a:t>
                      </a:r>
                    </a:p>
                  </a:txBody>
                  <a:tcPr/>
                </a:tc>
                <a:tc>
                  <a:txBody>
                    <a:bodyPr/>
                    <a:lstStyle/>
                    <a:p>
                      <a:pPr algn="ctr"/>
                      <a:r>
                        <a:rPr lang="en-US" sz="1100" dirty="0"/>
                        <a:t>DAL – 7.5</a:t>
                      </a:r>
                    </a:p>
                  </a:txBody>
                  <a:tcPr/>
                </a:tc>
                <a:tc>
                  <a:txBody>
                    <a:bodyPr/>
                    <a:lstStyle/>
                    <a:p>
                      <a:pPr algn="ctr"/>
                      <a:r>
                        <a:rPr lang="en-US" sz="1100" dirty="0"/>
                        <a:t>10</a:t>
                      </a:r>
                      <a:r>
                        <a:rPr lang="en-US" sz="1100" baseline="30000" dirty="0"/>
                        <a:t>th</a:t>
                      </a:r>
                      <a:r>
                        <a:rPr lang="en-US" sz="1100" dirty="0"/>
                        <a:t> – 10.0</a:t>
                      </a:r>
                    </a:p>
                  </a:txBody>
                  <a:tcPr/>
                </a:tc>
                <a:tc>
                  <a:txBody>
                    <a:bodyPr/>
                    <a:lstStyle/>
                    <a:p>
                      <a:pPr algn="ctr"/>
                      <a:r>
                        <a:rPr lang="en-US" sz="1100" dirty="0"/>
                        <a:t>CLE – 11.0</a:t>
                      </a:r>
                    </a:p>
                  </a:txBody>
                  <a:tcPr/>
                </a:tc>
                <a:tc>
                  <a:txBody>
                    <a:bodyPr/>
                    <a:lstStyle/>
                    <a:p>
                      <a:pPr algn="ctr"/>
                      <a:r>
                        <a:rPr lang="en-US" sz="1100" dirty="0"/>
                        <a:t>2</a:t>
                      </a:r>
                      <a:r>
                        <a:rPr lang="en-US" sz="1100" baseline="30000" dirty="0"/>
                        <a:t>nd</a:t>
                      </a:r>
                      <a:r>
                        <a:rPr lang="en-US" sz="1100" dirty="0"/>
                        <a:t> – 19.7</a:t>
                      </a:r>
                    </a:p>
                  </a:txBody>
                  <a:tcPr/>
                </a:tc>
                <a:tc>
                  <a:txBody>
                    <a:bodyPr/>
                    <a:lstStyle/>
                    <a:p>
                      <a:pPr algn="ctr"/>
                      <a:r>
                        <a:rPr lang="en-US" sz="1100" dirty="0"/>
                        <a:t>TEN – 9.1</a:t>
                      </a:r>
                    </a:p>
                  </a:txBody>
                  <a:tcPr/>
                </a:tc>
                <a:tc>
                  <a:txBody>
                    <a:bodyPr/>
                    <a:lstStyle/>
                    <a:p>
                      <a:pPr algn="ctr"/>
                      <a:r>
                        <a:rPr lang="en-US" sz="1100" dirty="0"/>
                        <a:t>18</a:t>
                      </a:r>
                      <a:r>
                        <a:rPr lang="en-US" sz="1100" baseline="30000" dirty="0"/>
                        <a:t>th</a:t>
                      </a:r>
                      <a:r>
                        <a:rPr lang="en-US" sz="1100" dirty="0"/>
                        <a:t> – 14.4</a:t>
                      </a:r>
                    </a:p>
                  </a:txBody>
                  <a:tcPr/>
                </a:tc>
                <a:tc>
                  <a:txBody>
                    <a:bodyPr/>
                    <a:lstStyle/>
                    <a:p>
                      <a:pPr algn="ctr"/>
                      <a:r>
                        <a:rPr lang="en-US" sz="1100" dirty="0"/>
                        <a:t>LAC – 11.9</a:t>
                      </a:r>
                    </a:p>
                  </a:txBody>
                  <a:tcPr/>
                </a:tc>
                <a:tc>
                  <a:txBody>
                    <a:bodyPr/>
                    <a:lstStyle/>
                    <a:p>
                      <a:pPr algn="ctr"/>
                      <a:r>
                        <a:rPr lang="en-US" sz="1100" dirty="0"/>
                        <a:t>4</a:t>
                      </a:r>
                      <a:r>
                        <a:rPr lang="en-US" sz="1100" baseline="30000" dirty="0"/>
                        <a:t>th</a:t>
                      </a:r>
                      <a:r>
                        <a:rPr lang="en-US" sz="1100" dirty="0"/>
                        <a:t> – 25.9</a:t>
                      </a:r>
                    </a:p>
                  </a:txBody>
                  <a:tcPr/>
                </a:tc>
                <a:extLst>
                  <a:ext uri="{0D108BD9-81ED-4DB2-BD59-A6C34878D82A}">
                    <a16:rowId xmlns:a16="http://schemas.microsoft.com/office/drawing/2014/main" val="1221842663"/>
                  </a:ext>
                </a:extLst>
              </a:tr>
              <a:tr h="370840">
                <a:tc>
                  <a:txBody>
                    <a:bodyPr/>
                    <a:lstStyle/>
                    <a:p>
                      <a:pPr algn="ctr"/>
                      <a:r>
                        <a:rPr lang="en-US" sz="1100" dirty="0"/>
                        <a:t>MIA – 17.0</a:t>
                      </a:r>
                    </a:p>
                  </a:txBody>
                  <a:tcPr/>
                </a:tc>
                <a:tc>
                  <a:txBody>
                    <a:bodyPr/>
                    <a:lstStyle/>
                    <a:p>
                      <a:pPr algn="ctr"/>
                      <a:r>
                        <a:rPr lang="en-US" sz="1100" dirty="0"/>
                        <a:t>11</a:t>
                      </a:r>
                      <a:r>
                        <a:rPr lang="en-US" sz="1100" baseline="30000" dirty="0"/>
                        <a:t>th</a:t>
                      </a:r>
                      <a:r>
                        <a:rPr lang="en-US" sz="1100" dirty="0"/>
                        <a:t> – 16.4</a:t>
                      </a:r>
                    </a:p>
                  </a:txBody>
                  <a:tcPr/>
                </a:tc>
                <a:tc>
                  <a:txBody>
                    <a:bodyPr/>
                    <a:lstStyle/>
                    <a:p>
                      <a:pPr algn="ctr"/>
                      <a:r>
                        <a:rPr lang="en-US" sz="1100" dirty="0"/>
                        <a:t>LAC – 18.8</a:t>
                      </a:r>
                    </a:p>
                  </a:txBody>
                  <a:tcPr/>
                </a:tc>
                <a:tc>
                  <a:txBody>
                    <a:bodyPr/>
                    <a:lstStyle/>
                    <a:p>
                      <a:pPr algn="ctr"/>
                      <a:r>
                        <a:rPr lang="en-US" sz="1100" dirty="0"/>
                        <a:t>10</a:t>
                      </a:r>
                      <a:r>
                        <a:rPr lang="en-US" sz="1100" baseline="30000" dirty="0"/>
                        <a:t>th</a:t>
                      </a:r>
                      <a:r>
                        <a:rPr lang="en-US" sz="1100" dirty="0"/>
                        <a:t> – 18.5</a:t>
                      </a:r>
                    </a:p>
                  </a:txBody>
                  <a:tcPr/>
                </a:tc>
                <a:tc>
                  <a:txBody>
                    <a:bodyPr/>
                    <a:lstStyle/>
                    <a:p>
                      <a:pPr algn="ctr"/>
                      <a:r>
                        <a:rPr lang="en-US" sz="1100" dirty="0"/>
                        <a:t>ATL – 11.1</a:t>
                      </a:r>
                    </a:p>
                  </a:txBody>
                  <a:tcPr/>
                </a:tc>
                <a:tc>
                  <a:txBody>
                    <a:bodyPr/>
                    <a:lstStyle/>
                    <a:p>
                      <a:pPr algn="ctr"/>
                      <a:r>
                        <a:rPr lang="en-US" sz="1100" dirty="0"/>
                        <a:t>8</a:t>
                      </a:r>
                      <a:r>
                        <a:rPr lang="en-US" sz="1100" baseline="30000" dirty="0"/>
                        <a:t>th</a:t>
                      </a:r>
                      <a:r>
                        <a:rPr lang="en-US" sz="1100" dirty="0"/>
                        <a:t> – 21.8</a:t>
                      </a:r>
                    </a:p>
                  </a:txBody>
                  <a:tcPr/>
                </a:tc>
                <a:tc>
                  <a:txBody>
                    <a:bodyPr/>
                    <a:lstStyle/>
                    <a:p>
                      <a:pPr algn="ctr"/>
                      <a:r>
                        <a:rPr lang="en-US" sz="1100" dirty="0"/>
                        <a:t>JAX – 14.1</a:t>
                      </a:r>
                    </a:p>
                  </a:txBody>
                  <a:tcPr/>
                </a:tc>
                <a:tc>
                  <a:txBody>
                    <a:bodyPr/>
                    <a:lstStyle/>
                    <a:p>
                      <a:pPr algn="ctr"/>
                      <a:r>
                        <a:rPr lang="en-US" sz="1100" dirty="0"/>
                        <a:t>3</a:t>
                      </a:r>
                      <a:r>
                        <a:rPr lang="en-US" sz="1100" baseline="30000" dirty="0"/>
                        <a:t>rd</a:t>
                      </a:r>
                      <a:r>
                        <a:rPr lang="en-US" sz="1100" dirty="0"/>
                        <a:t> – 27.6</a:t>
                      </a:r>
                    </a:p>
                  </a:txBody>
                  <a:tcPr/>
                </a:tc>
                <a:tc>
                  <a:txBody>
                    <a:bodyPr/>
                    <a:lstStyle/>
                    <a:p>
                      <a:pPr algn="ctr"/>
                      <a:r>
                        <a:rPr lang="en-US" sz="1100" dirty="0"/>
                        <a:t>LVR – 7.2</a:t>
                      </a:r>
                    </a:p>
                  </a:txBody>
                  <a:tcPr/>
                </a:tc>
                <a:tc>
                  <a:txBody>
                    <a:bodyPr/>
                    <a:lstStyle/>
                    <a:p>
                      <a:pPr algn="ctr"/>
                      <a:r>
                        <a:rPr lang="en-US" sz="1100" dirty="0"/>
                        <a:t>1</a:t>
                      </a:r>
                      <a:r>
                        <a:rPr lang="en-US" sz="1100" baseline="30000" dirty="0"/>
                        <a:t>st</a:t>
                      </a:r>
                      <a:r>
                        <a:rPr lang="en-US" sz="1100" dirty="0"/>
                        <a:t> – 22.9</a:t>
                      </a:r>
                    </a:p>
                  </a:txBody>
                  <a:tcPr/>
                </a:tc>
                <a:tc>
                  <a:txBody>
                    <a:bodyPr/>
                    <a:lstStyle/>
                    <a:p>
                      <a:pPr algn="ctr"/>
                      <a:r>
                        <a:rPr lang="en-US" sz="1100" dirty="0"/>
                        <a:t>TEN – 10.6</a:t>
                      </a:r>
                    </a:p>
                  </a:txBody>
                  <a:tcPr/>
                </a:tc>
                <a:tc>
                  <a:txBody>
                    <a:bodyPr/>
                    <a:lstStyle/>
                    <a:p>
                      <a:pPr algn="ctr"/>
                      <a:r>
                        <a:rPr lang="en-US" sz="1100" dirty="0"/>
                        <a:t>12</a:t>
                      </a:r>
                      <a:r>
                        <a:rPr lang="en-US" sz="1100" baseline="30000" dirty="0"/>
                        <a:t>th</a:t>
                      </a:r>
                      <a:r>
                        <a:rPr lang="en-US" sz="1100" dirty="0"/>
                        <a:t> – 8.2</a:t>
                      </a:r>
                    </a:p>
                  </a:txBody>
                  <a:tcPr/>
                </a:tc>
                <a:tc>
                  <a:txBody>
                    <a:bodyPr/>
                    <a:lstStyle/>
                    <a:p>
                      <a:pPr algn="ctr"/>
                      <a:r>
                        <a:rPr lang="en-US" sz="1100" dirty="0"/>
                        <a:t>MIA – 9.0</a:t>
                      </a:r>
                    </a:p>
                  </a:txBody>
                  <a:tcPr/>
                </a:tc>
                <a:tc>
                  <a:txBody>
                    <a:bodyPr/>
                    <a:lstStyle/>
                    <a:p>
                      <a:pPr algn="ctr"/>
                      <a:r>
                        <a:rPr lang="en-US" sz="1100" dirty="0"/>
                        <a:t>21</a:t>
                      </a:r>
                      <a:r>
                        <a:rPr lang="en-US" sz="1100" baseline="30000" dirty="0"/>
                        <a:t>st</a:t>
                      </a:r>
                      <a:r>
                        <a:rPr lang="en-US" sz="1100" dirty="0"/>
                        <a:t> – 14.0</a:t>
                      </a:r>
                    </a:p>
                  </a:txBody>
                  <a:tcPr/>
                </a:tc>
                <a:tc>
                  <a:txBody>
                    <a:bodyPr/>
                    <a:lstStyle/>
                    <a:p>
                      <a:pPr algn="ctr"/>
                      <a:r>
                        <a:rPr lang="en-US" sz="1100" dirty="0"/>
                        <a:t>BAL – 11.7</a:t>
                      </a:r>
                    </a:p>
                  </a:txBody>
                  <a:tcPr/>
                </a:tc>
                <a:tc>
                  <a:txBody>
                    <a:bodyPr/>
                    <a:lstStyle/>
                    <a:p>
                      <a:pPr algn="ctr"/>
                      <a:r>
                        <a:rPr lang="en-US" sz="1100" dirty="0"/>
                        <a:t>17</a:t>
                      </a:r>
                      <a:r>
                        <a:rPr lang="en-US" sz="1100" baseline="30000" dirty="0"/>
                        <a:t>th</a:t>
                      </a:r>
                      <a:r>
                        <a:rPr lang="en-US" sz="1100" dirty="0"/>
                        <a:t> – 14.6</a:t>
                      </a:r>
                    </a:p>
                  </a:txBody>
                  <a:tcPr/>
                </a:tc>
                <a:extLst>
                  <a:ext uri="{0D108BD9-81ED-4DB2-BD59-A6C34878D82A}">
                    <a16:rowId xmlns:a16="http://schemas.microsoft.com/office/drawing/2014/main" val="3646698639"/>
                  </a:ext>
                </a:extLst>
              </a:tr>
              <a:tr h="370840">
                <a:tc>
                  <a:txBody>
                    <a:bodyPr/>
                    <a:lstStyle/>
                    <a:p>
                      <a:pPr algn="ctr"/>
                      <a:r>
                        <a:rPr lang="en-US" sz="1100" dirty="0"/>
                        <a:t>MIN – 16.7</a:t>
                      </a:r>
                    </a:p>
                  </a:txBody>
                  <a:tcPr/>
                </a:tc>
                <a:tc>
                  <a:txBody>
                    <a:bodyPr/>
                    <a:lstStyle/>
                    <a:p>
                      <a:pPr algn="ctr"/>
                      <a:r>
                        <a:rPr lang="en-US" sz="1100" dirty="0"/>
                        <a:t>15</a:t>
                      </a:r>
                      <a:r>
                        <a:rPr lang="en-US" sz="1100" baseline="30000" dirty="0"/>
                        <a:t>th</a:t>
                      </a:r>
                      <a:r>
                        <a:rPr lang="en-US" sz="1100" dirty="0"/>
                        <a:t> – 13.0</a:t>
                      </a:r>
                    </a:p>
                  </a:txBody>
                  <a:tcPr/>
                </a:tc>
                <a:tc>
                  <a:txBody>
                    <a:bodyPr/>
                    <a:lstStyle/>
                    <a:p>
                      <a:pPr algn="ctr"/>
                      <a:r>
                        <a:rPr lang="en-US" sz="1100" dirty="0"/>
                        <a:t>MIA – 17.7</a:t>
                      </a:r>
                    </a:p>
                  </a:txBody>
                  <a:tcPr/>
                </a:tc>
                <a:tc>
                  <a:txBody>
                    <a:bodyPr/>
                    <a:lstStyle/>
                    <a:p>
                      <a:pPr algn="ctr"/>
                      <a:r>
                        <a:rPr lang="en-US" sz="1100" dirty="0"/>
                        <a:t>11</a:t>
                      </a:r>
                      <a:r>
                        <a:rPr lang="en-US" sz="1100" baseline="30000" dirty="0"/>
                        <a:t>th</a:t>
                      </a:r>
                      <a:r>
                        <a:rPr lang="en-US" sz="1100" dirty="0"/>
                        <a:t> – 16.4</a:t>
                      </a:r>
                    </a:p>
                  </a:txBody>
                  <a:tcPr/>
                </a:tc>
                <a:tc>
                  <a:txBody>
                    <a:bodyPr/>
                    <a:lstStyle/>
                    <a:p>
                      <a:pPr algn="ctr"/>
                      <a:r>
                        <a:rPr lang="en-US" sz="1100" dirty="0"/>
                        <a:t>DET – 11.0</a:t>
                      </a:r>
                    </a:p>
                  </a:txBody>
                  <a:tcPr/>
                </a:tc>
                <a:tc>
                  <a:txBody>
                    <a:bodyPr/>
                    <a:lstStyle/>
                    <a:p>
                      <a:pPr algn="ctr"/>
                      <a:r>
                        <a:rPr lang="en-US" sz="1100" dirty="0"/>
                        <a:t>11</a:t>
                      </a:r>
                      <a:r>
                        <a:rPr lang="en-US" sz="1100" baseline="30000" dirty="0"/>
                        <a:t>th</a:t>
                      </a:r>
                      <a:r>
                        <a:rPr lang="en-US" sz="1100" dirty="0"/>
                        <a:t> – 20.3</a:t>
                      </a:r>
                    </a:p>
                  </a:txBody>
                  <a:tcPr/>
                </a:tc>
                <a:tc>
                  <a:txBody>
                    <a:bodyPr/>
                    <a:lstStyle/>
                    <a:p>
                      <a:pPr algn="ctr"/>
                      <a:r>
                        <a:rPr lang="en-US" sz="1100" dirty="0"/>
                        <a:t>GNB – 13.1</a:t>
                      </a:r>
                    </a:p>
                  </a:txBody>
                  <a:tcPr/>
                </a:tc>
                <a:tc>
                  <a:txBody>
                    <a:bodyPr/>
                    <a:lstStyle/>
                    <a:p>
                      <a:pPr algn="ctr"/>
                      <a:r>
                        <a:rPr lang="en-US" sz="1100" dirty="0"/>
                        <a:t>39</a:t>
                      </a:r>
                      <a:r>
                        <a:rPr lang="en-US" sz="1100" baseline="30000" dirty="0"/>
                        <a:t>th</a:t>
                      </a:r>
                      <a:r>
                        <a:rPr lang="en-US" sz="1100" dirty="0"/>
                        <a:t> – 5.9</a:t>
                      </a:r>
                    </a:p>
                  </a:txBody>
                  <a:tcPr/>
                </a:tc>
                <a:tc>
                  <a:txBody>
                    <a:bodyPr/>
                    <a:lstStyle/>
                    <a:p>
                      <a:pPr algn="ctr"/>
                      <a:r>
                        <a:rPr lang="en-US" sz="1100" dirty="0"/>
                        <a:t>PHI – 7.1</a:t>
                      </a:r>
                    </a:p>
                  </a:txBody>
                  <a:tcPr/>
                </a:tc>
                <a:tc>
                  <a:txBody>
                    <a:bodyPr/>
                    <a:lstStyle/>
                    <a:p>
                      <a:pPr algn="ctr"/>
                      <a:r>
                        <a:rPr lang="en-US" sz="1100" dirty="0"/>
                        <a:t>8</a:t>
                      </a:r>
                      <a:r>
                        <a:rPr lang="en-US" sz="1100" baseline="30000" dirty="0"/>
                        <a:t>th</a:t>
                      </a:r>
                      <a:r>
                        <a:rPr lang="en-US" sz="1100" dirty="0"/>
                        <a:t> – 10.9</a:t>
                      </a:r>
                    </a:p>
                  </a:txBody>
                  <a:tcPr/>
                </a:tc>
                <a:tc>
                  <a:txBody>
                    <a:bodyPr/>
                    <a:lstStyle/>
                    <a:p>
                      <a:pPr algn="ctr"/>
                      <a:r>
                        <a:rPr lang="en-US" sz="1100" dirty="0"/>
                        <a:t>MIA – 10.5</a:t>
                      </a:r>
                    </a:p>
                  </a:txBody>
                  <a:tcPr/>
                </a:tc>
                <a:tc>
                  <a:txBody>
                    <a:bodyPr/>
                    <a:lstStyle/>
                    <a:p>
                      <a:pPr algn="ctr"/>
                      <a:r>
                        <a:rPr lang="en-US" sz="1100" dirty="0"/>
                        <a:t>3</a:t>
                      </a:r>
                      <a:r>
                        <a:rPr lang="en-US" sz="1100" baseline="30000" dirty="0"/>
                        <a:t>rd</a:t>
                      </a:r>
                      <a:r>
                        <a:rPr lang="en-US" sz="1100" dirty="0"/>
                        <a:t> – 18.3</a:t>
                      </a:r>
                    </a:p>
                  </a:txBody>
                  <a:tcPr/>
                </a:tc>
                <a:tc>
                  <a:txBody>
                    <a:bodyPr/>
                    <a:lstStyle/>
                    <a:p>
                      <a:pPr algn="ctr"/>
                      <a:r>
                        <a:rPr lang="en-US" sz="1100" dirty="0"/>
                        <a:t>GNB – 9.0</a:t>
                      </a:r>
                    </a:p>
                  </a:txBody>
                  <a:tcPr/>
                </a:tc>
                <a:tc>
                  <a:txBody>
                    <a:bodyPr/>
                    <a:lstStyle/>
                    <a:p>
                      <a:pPr algn="ctr"/>
                      <a:r>
                        <a:rPr lang="en-US" sz="1100" dirty="0"/>
                        <a:t>49</a:t>
                      </a:r>
                      <a:r>
                        <a:rPr lang="en-US" sz="1100" baseline="30000" dirty="0"/>
                        <a:t>th</a:t>
                      </a:r>
                      <a:r>
                        <a:rPr lang="en-US" sz="1100" dirty="0"/>
                        <a:t> – 5.6</a:t>
                      </a:r>
                    </a:p>
                  </a:txBody>
                  <a:tcPr/>
                </a:tc>
                <a:tc>
                  <a:txBody>
                    <a:bodyPr/>
                    <a:lstStyle/>
                    <a:p>
                      <a:pPr algn="ctr"/>
                      <a:r>
                        <a:rPr lang="en-US" sz="1100" dirty="0"/>
                        <a:t>PIT – 11.5</a:t>
                      </a:r>
                    </a:p>
                  </a:txBody>
                  <a:tcPr/>
                </a:tc>
                <a:tc>
                  <a:txBody>
                    <a:bodyPr/>
                    <a:lstStyle/>
                    <a:p>
                      <a:pPr algn="ctr"/>
                      <a:r>
                        <a:rPr lang="en-US" sz="1100" dirty="0"/>
                        <a:t>36</a:t>
                      </a:r>
                      <a:r>
                        <a:rPr lang="en-US" sz="1100" baseline="30000" dirty="0"/>
                        <a:t>th</a:t>
                      </a:r>
                      <a:r>
                        <a:rPr lang="en-US" sz="1100" dirty="0"/>
                        <a:t> – 10.1</a:t>
                      </a:r>
                    </a:p>
                  </a:txBody>
                  <a:tcPr/>
                </a:tc>
                <a:extLst>
                  <a:ext uri="{0D108BD9-81ED-4DB2-BD59-A6C34878D82A}">
                    <a16:rowId xmlns:a16="http://schemas.microsoft.com/office/drawing/2014/main" val="1315679869"/>
                  </a:ext>
                </a:extLst>
              </a:tr>
              <a:tr h="370840">
                <a:tc>
                  <a:txBody>
                    <a:bodyPr/>
                    <a:lstStyle/>
                    <a:p>
                      <a:pPr algn="ctr"/>
                      <a:r>
                        <a:rPr lang="en-US" sz="1100" dirty="0"/>
                        <a:t>SEA – 16.6</a:t>
                      </a:r>
                    </a:p>
                  </a:txBody>
                  <a:tcPr>
                    <a:lnB>
                      <a:noFill/>
                    </a:lnB>
                  </a:tcPr>
                </a:tc>
                <a:tc>
                  <a:txBody>
                    <a:bodyPr/>
                    <a:lstStyle/>
                    <a:p>
                      <a:pPr algn="ctr"/>
                      <a:r>
                        <a:rPr lang="en-US" sz="1100" dirty="0"/>
                        <a:t>18</a:t>
                      </a:r>
                      <a:r>
                        <a:rPr lang="en-US" sz="1100" baseline="30000" dirty="0"/>
                        <a:t>th</a:t>
                      </a:r>
                      <a:r>
                        <a:rPr lang="en-US" sz="1100" dirty="0"/>
                        <a:t> – 11.5</a:t>
                      </a:r>
                    </a:p>
                  </a:txBody>
                  <a:tcPr>
                    <a:lnB>
                      <a:noFill/>
                    </a:lnB>
                  </a:tcPr>
                </a:tc>
                <a:tc>
                  <a:txBody>
                    <a:bodyPr/>
                    <a:lstStyle/>
                    <a:p>
                      <a:pPr algn="ctr"/>
                      <a:r>
                        <a:rPr lang="en-US" sz="1100" dirty="0"/>
                        <a:t>NYJ – 17.6</a:t>
                      </a:r>
                    </a:p>
                  </a:txBody>
                  <a:tcPr>
                    <a:lnB>
                      <a:noFill/>
                    </a:lnB>
                  </a:tcPr>
                </a:tc>
                <a:tc>
                  <a:txBody>
                    <a:bodyPr/>
                    <a:lstStyle/>
                    <a:p>
                      <a:pPr algn="ctr"/>
                      <a:r>
                        <a:rPr lang="en-US" sz="1100" dirty="0"/>
                        <a:t>3</a:t>
                      </a:r>
                      <a:r>
                        <a:rPr lang="en-US" sz="1100" baseline="30000" dirty="0"/>
                        <a:t>rd</a:t>
                      </a:r>
                      <a:r>
                        <a:rPr lang="en-US" sz="1100" dirty="0"/>
                        <a:t> – 24.9</a:t>
                      </a:r>
                    </a:p>
                  </a:txBody>
                  <a:tcPr>
                    <a:lnB>
                      <a:noFill/>
                    </a:lnB>
                  </a:tcPr>
                </a:tc>
                <a:tc>
                  <a:txBody>
                    <a:bodyPr/>
                    <a:lstStyle/>
                    <a:p>
                      <a:pPr algn="ctr"/>
                      <a:r>
                        <a:rPr lang="en-US" sz="1100" dirty="0"/>
                        <a:t>JAX – 10.7</a:t>
                      </a:r>
                    </a:p>
                  </a:txBody>
                  <a:tcPr>
                    <a:lnB w="12700" cap="flat" cmpd="sng" algn="ctr">
                      <a:solidFill>
                        <a:schemeClr val="tx1"/>
                      </a:solidFill>
                      <a:prstDash val="solid"/>
                      <a:round/>
                      <a:headEnd type="none" w="med" len="med"/>
                      <a:tailEnd type="none" w="med" len="med"/>
                    </a:lnB>
                  </a:tcPr>
                </a:tc>
                <a:tc>
                  <a:txBody>
                    <a:bodyPr/>
                    <a:lstStyle/>
                    <a:p>
                      <a:pPr algn="ctr"/>
                      <a:r>
                        <a:rPr lang="en-US" sz="1100" dirty="0"/>
                        <a:t>3</a:t>
                      </a:r>
                      <a:r>
                        <a:rPr lang="en-US" sz="1100" baseline="30000" dirty="0"/>
                        <a:t>rd</a:t>
                      </a:r>
                      <a:r>
                        <a:rPr lang="en-US" sz="1100" dirty="0"/>
                        <a:t> – 27.6</a:t>
                      </a:r>
                    </a:p>
                  </a:txBody>
                  <a:tcPr>
                    <a:lnB w="12700" cap="flat" cmpd="sng" algn="ctr">
                      <a:solidFill>
                        <a:schemeClr val="tx1"/>
                      </a:solidFill>
                      <a:prstDash val="solid"/>
                      <a:round/>
                      <a:headEnd type="none" w="med" len="med"/>
                      <a:tailEnd type="none" w="med" len="med"/>
                    </a:lnB>
                  </a:tcPr>
                </a:tc>
                <a:tc>
                  <a:txBody>
                    <a:bodyPr/>
                    <a:lstStyle/>
                    <a:p>
                      <a:pPr algn="ctr"/>
                      <a:r>
                        <a:rPr lang="en-US" sz="1100" dirty="0"/>
                        <a:t>DET – 11.9</a:t>
                      </a:r>
                    </a:p>
                  </a:txBody>
                  <a:tcPr>
                    <a:lnB w="12700" cap="flat" cmpd="sng" algn="ctr">
                      <a:solidFill>
                        <a:schemeClr val="tx1"/>
                      </a:solidFill>
                      <a:prstDash val="solid"/>
                      <a:round/>
                      <a:headEnd type="none" w="med" len="med"/>
                      <a:tailEnd type="none" w="med" len="med"/>
                    </a:lnB>
                  </a:tcPr>
                </a:tc>
                <a:tc>
                  <a:txBody>
                    <a:bodyPr/>
                    <a:lstStyle/>
                    <a:p>
                      <a:pPr algn="ctr"/>
                      <a:r>
                        <a:rPr lang="en-US" sz="1100" dirty="0"/>
                        <a:t>11</a:t>
                      </a:r>
                      <a:r>
                        <a:rPr lang="en-US" sz="1100" baseline="30000" dirty="0"/>
                        <a:t>th</a:t>
                      </a:r>
                      <a:r>
                        <a:rPr lang="en-US" sz="1100" dirty="0"/>
                        <a:t> – 20.3</a:t>
                      </a:r>
                    </a:p>
                  </a:txBody>
                  <a:tcPr>
                    <a:lnB w="12700" cap="flat" cmpd="sng" algn="ctr">
                      <a:solidFill>
                        <a:schemeClr val="tx1"/>
                      </a:solidFill>
                      <a:prstDash val="solid"/>
                      <a:round/>
                      <a:headEnd type="none" w="med" len="med"/>
                      <a:tailEnd type="none" w="med" len="med"/>
                    </a:lnB>
                  </a:tcPr>
                </a:tc>
                <a:tc>
                  <a:txBody>
                    <a:bodyPr/>
                    <a:lstStyle/>
                    <a:p>
                      <a:pPr algn="ctr"/>
                      <a:r>
                        <a:rPr lang="en-US" sz="1100" dirty="0"/>
                        <a:t>WAS – 6.9</a:t>
                      </a:r>
                    </a:p>
                  </a:txBody>
                  <a:tcPr>
                    <a:lnB w="12700" cap="flat" cmpd="sng" algn="ctr">
                      <a:solidFill>
                        <a:schemeClr val="tx1"/>
                      </a:solidFill>
                      <a:prstDash val="solid"/>
                      <a:round/>
                      <a:headEnd type="none" w="med" len="med"/>
                      <a:tailEnd type="none" w="med" len="med"/>
                    </a:lnB>
                  </a:tcPr>
                </a:tc>
                <a:tc>
                  <a:txBody>
                    <a:bodyPr/>
                    <a:lstStyle/>
                    <a:p>
                      <a:pPr algn="ctr"/>
                      <a:r>
                        <a:rPr lang="en-US" sz="1100" dirty="0"/>
                        <a:t>13</a:t>
                      </a:r>
                      <a:r>
                        <a:rPr lang="en-US" sz="1100" baseline="30000" dirty="0"/>
                        <a:t>th</a:t>
                      </a:r>
                      <a:r>
                        <a:rPr lang="en-US" sz="1100" dirty="0"/>
                        <a:t> – 7.6</a:t>
                      </a:r>
                    </a:p>
                  </a:txBody>
                  <a:tcPr>
                    <a:lnB w="12700" cap="flat" cmpd="sng" algn="ctr">
                      <a:solidFill>
                        <a:schemeClr val="tx1"/>
                      </a:solidFill>
                      <a:prstDash val="solid"/>
                      <a:round/>
                      <a:headEnd type="none" w="med" len="med"/>
                      <a:tailEnd type="none" w="med" len="med"/>
                    </a:lnB>
                  </a:tcPr>
                </a:tc>
                <a:tc>
                  <a:txBody>
                    <a:bodyPr/>
                    <a:lstStyle/>
                    <a:p>
                      <a:pPr algn="ctr"/>
                      <a:r>
                        <a:rPr lang="en-US" sz="1100" dirty="0"/>
                        <a:t>DAL – 10.3</a:t>
                      </a:r>
                    </a:p>
                  </a:txBody>
                  <a:tcPr>
                    <a:lnB w="12700" cap="flat" cmpd="sng" algn="ctr">
                      <a:solidFill>
                        <a:schemeClr val="tx1"/>
                      </a:solidFill>
                      <a:prstDash val="solid"/>
                      <a:round/>
                      <a:headEnd type="none" w="med" len="med"/>
                      <a:tailEnd type="none" w="med" len="med"/>
                    </a:lnB>
                  </a:tcPr>
                </a:tc>
                <a:tc>
                  <a:txBody>
                    <a:bodyPr/>
                    <a:lstStyle/>
                    <a:p>
                      <a:pPr algn="ctr"/>
                      <a:r>
                        <a:rPr lang="en-US" sz="1100" dirty="0"/>
                        <a:t>10</a:t>
                      </a:r>
                      <a:r>
                        <a:rPr lang="en-US" sz="1100" baseline="30000" dirty="0"/>
                        <a:t>th</a:t>
                      </a:r>
                      <a:r>
                        <a:rPr lang="en-US" sz="1100" dirty="0"/>
                        <a:t> – 10.0</a:t>
                      </a:r>
                    </a:p>
                  </a:txBody>
                  <a:tcPr>
                    <a:lnB w="12700" cap="flat" cmpd="sng" algn="ctr">
                      <a:solidFill>
                        <a:schemeClr val="tx1"/>
                      </a:solidFill>
                      <a:prstDash val="solid"/>
                      <a:round/>
                      <a:headEnd type="none" w="med" len="med"/>
                      <a:tailEnd type="none" w="med" len="med"/>
                    </a:lnB>
                  </a:tcPr>
                </a:tc>
                <a:tc>
                  <a:txBody>
                    <a:bodyPr/>
                    <a:lstStyle/>
                    <a:p>
                      <a:pPr algn="ctr"/>
                      <a:r>
                        <a:rPr lang="en-US" sz="1100" dirty="0"/>
                        <a:t>LAC – 8.7</a:t>
                      </a:r>
                    </a:p>
                  </a:txBody>
                  <a:tcPr>
                    <a:lnB w="12700" cap="flat" cmpd="sng" algn="ctr">
                      <a:solidFill>
                        <a:schemeClr val="tx1"/>
                      </a:solidFill>
                      <a:prstDash val="solid"/>
                      <a:round/>
                      <a:headEnd type="none" w="med" len="med"/>
                      <a:tailEnd type="none" w="med" len="med"/>
                    </a:lnB>
                  </a:tcPr>
                </a:tc>
                <a:tc>
                  <a:txBody>
                    <a:bodyPr/>
                    <a:lstStyle/>
                    <a:p>
                      <a:pPr algn="ctr"/>
                      <a:r>
                        <a:rPr lang="en-US" sz="1100" dirty="0"/>
                        <a:t>4</a:t>
                      </a:r>
                      <a:r>
                        <a:rPr lang="en-US" sz="1100" baseline="30000" dirty="0"/>
                        <a:t>th</a:t>
                      </a:r>
                      <a:r>
                        <a:rPr lang="en-US" sz="1100" dirty="0"/>
                        <a:t> – 25.9</a:t>
                      </a:r>
                    </a:p>
                  </a:txBody>
                  <a:tcPr>
                    <a:lnB w="12700" cap="flat" cmpd="sng" algn="ctr">
                      <a:solidFill>
                        <a:schemeClr val="tx1"/>
                      </a:solidFill>
                      <a:prstDash val="solid"/>
                      <a:round/>
                      <a:headEnd type="none" w="med" len="med"/>
                      <a:tailEnd type="none" w="med" len="med"/>
                    </a:lnB>
                  </a:tcPr>
                </a:tc>
                <a:tc>
                  <a:txBody>
                    <a:bodyPr/>
                    <a:lstStyle/>
                    <a:p>
                      <a:pPr algn="ctr"/>
                      <a:r>
                        <a:rPr lang="en-US" sz="1100" dirty="0"/>
                        <a:t>GNB – 10.9</a:t>
                      </a:r>
                    </a:p>
                  </a:txBody>
                  <a:tcPr>
                    <a:lnB w="12700" cap="flat" cmpd="sng" algn="ctr">
                      <a:solidFill>
                        <a:schemeClr val="tx1"/>
                      </a:solidFill>
                      <a:prstDash val="solid"/>
                      <a:round/>
                      <a:headEnd type="none" w="med" len="med"/>
                      <a:tailEnd type="none" w="med" len="med"/>
                    </a:lnB>
                  </a:tcPr>
                </a:tc>
                <a:tc>
                  <a:txBody>
                    <a:bodyPr/>
                    <a:lstStyle/>
                    <a:p>
                      <a:pPr algn="ctr"/>
                      <a:r>
                        <a:rPr lang="en-US" sz="1100" dirty="0"/>
                        <a:t>49</a:t>
                      </a:r>
                      <a:r>
                        <a:rPr lang="en-US" sz="1100" baseline="30000" dirty="0"/>
                        <a:t>th</a:t>
                      </a:r>
                      <a:r>
                        <a:rPr lang="en-US" sz="1100" dirty="0"/>
                        <a:t> – 5.6</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3237348"/>
                  </a:ext>
                </a:extLst>
              </a:tr>
              <a:tr h="370840">
                <a:tc>
                  <a:txBody>
                    <a:bodyPr/>
                    <a:lstStyle/>
                    <a:p>
                      <a:pPr algn="ctr"/>
                      <a:r>
                        <a:rPr lang="en-US" sz="1100" b="1" dirty="0"/>
                        <a:t>KAN – 39.2</a:t>
                      </a:r>
                    </a:p>
                  </a:txBody>
                  <a:tcPr>
                    <a:lnL>
                      <a:noFill/>
                    </a:lnL>
                    <a:lnR>
                      <a:noFill/>
                    </a:lnR>
                    <a:lnT>
                      <a:noFill/>
                    </a:lnT>
                    <a:lnB w="254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dirty="0"/>
                        <a:t>@</a:t>
                      </a:r>
                    </a:p>
                  </a:txBody>
                  <a:tcPr>
                    <a:lnL>
                      <a:noFill/>
                    </a:lnL>
                    <a:lnR>
                      <a:noFill/>
                    </a:lnR>
                    <a:lnT>
                      <a:noFill/>
                    </a:lnT>
                    <a:lnB w="254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dirty="0"/>
                        <a:t>LVR – 18.1</a:t>
                      </a:r>
                    </a:p>
                  </a:txBody>
                  <a:tcPr>
                    <a:lnL>
                      <a:noFill/>
                    </a:lnL>
                    <a:lnR>
                      <a:noFill/>
                    </a:lnR>
                    <a:lnT>
                      <a:noFill/>
                    </a:lnT>
                    <a:lnB w="254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dirty="0"/>
                        <a:t>25</a:t>
                      </a:r>
                      <a:r>
                        <a:rPr lang="en-US" sz="1100" b="1" baseline="30000" dirty="0"/>
                        <a:t>th</a:t>
                      </a:r>
                      <a:endParaRPr lang="en-US" sz="1100" b="1" dirty="0"/>
                    </a:p>
                  </a:txBody>
                  <a:tcPr>
                    <a:lnL>
                      <a:noFill/>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dirty="0"/>
                        <a:t>KAN – 32.4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LVR – 24.5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17</a:t>
                      </a:r>
                      <a:r>
                        <a:rPr lang="en-US" sz="1100" b="1" baseline="30000" dirty="0"/>
                        <a:t>th</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KAN – 22.9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100"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100" b="1" dirty="0"/>
                        <a:t>LVR – 14.4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100" b="1" dirty="0"/>
                        <a:t>11</a:t>
                      </a:r>
                      <a:r>
                        <a:rPr lang="en-US" sz="1100" b="1" baseline="30000" dirty="0"/>
                        <a:t>th</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100" b="1" dirty="0"/>
                        <a:t>BUF – 33.2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NYJ – 32.1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27th</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95559408"/>
                  </a:ext>
                </a:extLst>
              </a:tr>
            </a:tbl>
          </a:graphicData>
        </a:graphic>
      </p:graphicFrame>
    </p:spTree>
    <p:extLst>
      <p:ext uri="{BB962C8B-B14F-4D97-AF65-F5344CB8AC3E}">
        <p14:creationId xmlns:p14="http://schemas.microsoft.com/office/powerpoint/2010/main" val="9727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So who won?</a:t>
            </a:r>
          </a:p>
        </p:txBody>
      </p:sp>
      <p:sp>
        <p:nvSpPr>
          <p:cNvPr id="4" name="Content Placeholder 3">
            <a:extLst>
              <a:ext uri="{FF2B5EF4-FFF2-40B4-BE49-F238E27FC236}">
                <a16:creationId xmlns:a16="http://schemas.microsoft.com/office/drawing/2014/main" id="{3DC6926A-13DD-4EA1-A18B-260FE8540109}"/>
              </a:ext>
            </a:extLst>
          </p:cNvPr>
          <p:cNvSpPr>
            <a:spLocks noGrp="1"/>
          </p:cNvSpPr>
          <p:nvPr>
            <p:ph idx="1"/>
          </p:nvPr>
        </p:nvSpPr>
        <p:spPr>
          <a:xfrm>
            <a:off x="1522414" y="1905000"/>
            <a:ext cx="4038598" cy="4114800"/>
          </a:xfrm>
        </p:spPr>
        <p:txBody>
          <a:bodyPr>
            <a:normAutofit fontScale="77500" lnSpcReduction="20000"/>
          </a:bodyPr>
          <a:lstStyle/>
          <a:p>
            <a:r>
              <a:rPr lang="en-US" dirty="0"/>
              <a:t>Eppy99 did…</a:t>
            </a:r>
          </a:p>
          <a:p>
            <a:r>
              <a:rPr lang="en-US" dirty="0"/>
              <a:t>We see that Eppy99 also played the maximum 150 lineups (150 x $20 = $3000).</a:t>
            </a:r>
          </a:p>
          <a:p>
            <a:r>
              <a:rPr lang="en-US" dirty="0"/>
              <a:t>QB: drafted the 2</a:t>
            </a:r>
            <a:r>
              <a:rPr lang="en-US" baseline="30000" dirty="0"/>
              <a:t>nd</a:t>
            </a:r>
            <a:r>
              <a:rPr lang="en-US" dirty="0"/>
              <a:t> ranked</a:t>
            </a:r>
          </a:p>
          <a:p>
            <a:r>
              <a:rPr lang="en-US" dirty="0"/>
              <a:t>RB: drafted the 1</a:t>
            </a:r>
            <a:r>
              <a:rPr lang="en-US" baseline="30000" dirty="0"/>
              <a:t>st</a:t>
            </a:r>
            <a:r>
              <a:rPr lang="en-US" dirty="0"/>
              <a:t>, 5</a:t>
            </a:r>
            <a:r>
              <a:rPr lang="en-US" baseline="30000" dirty="0"/>
              <a:t>th</a:t>
            </a:r>
            <a:r>
              <a:rPr lang="en-US" dirty="0"/>
              <a:t>, and 9</a:t>
            </a:r>
            <a:r>
              <a:rPr lang="en-US" baseline="30000" dirty="0"/>
              <a:t>th</a:t>
            </a:r>
            <a:r>
              <a:rPr lang="en-US" dirty="0"/>
              <a:t> ranked</a:t>
            </a:r>
          </a:p>
          <a:p>
            <a:r>
              <a:rPr lang="en-US" dirty="0"/>
              <a:t>TE: drafted the 1</a:t>
            </a:r>
            <a:r>
              <a:rPr lang="en-US" baseline="30000" dirty="0"/>
              <a:t>st</a:t>
            </a:r>
            <a:r>
              <a:rPr lang="en-US" dirty="0"/>
              <a:t> ranked</a:t>
            </a:r>
          </a:p>
          <a:p>
            <a:r>
              <a:rPr lang="en-US" dirty="0"/>
              <a:t>WR: drafted the 1</a:t>
            </a:r>
            <a:r>
              <a:rPr lang="en-US" baseline="30000" dirty="0"/>
              <a:t>st</a:t>
            </a:r>
            <a:r>
              <a:rPr lang="en-US" dirty="0"/>
              <a:t>, 2</a:t>
            </a:r>
            <a:r>
              <a:rPr lang="en-US" baseline="30000" dirty="0"/>
              <a:t>nd</a:t>
            </a:r>
            <a:r>
              <a:rPr lang="en-US" dirty="0"/>
              <a:t>, and 7</a:t>
            </a:r>
            <a:r>
              <a:rPr lang="en-US" baseline="30000" dirty="0"/>
              <a:t>th</a:t>
            </a:r>
            <a:r>
              <a:rPr lang="en-US" dirty="0"/>
              <a:t> ranked</a:t>
            </a:r>
          </a:p>
          <a:p>
            <a:r>
              <a:rPr lang="en-US" dirty="0"/>
              <a:t>In order to win you mostly need to draft the top ranked player by position or players in the top 5.</a:t>
            </a:r>
          </a:p>
        </p:txBody>
      </p:sp>
      <p:pic>
        <p:nvPicPr>
          <p:cNvPr id="8" name="Picture 7">
            <a:extLst>
              <a:ext uri="{FF2B5EF4-FFF2-40B4-BE49-F238E27FC236}">
                <a16:creationId xmlns:a16="http://schemas.microsoft.com/office/drawing/2014/main" id="{C46E278E-C439-4917-9BE6-8718297CC147}"/>
              </a:ext>
            </a:extLst>
          </p:cNvPr>
          <p:cNvPicPr>
            <a:picLocks noChangeAspect="1"/>
          </p:cNvPicPr>
          <p:nvPr/>
        </p:nvPicPr>
        <p:blipFill>
          <a:blip r:embed="rId2"/>
          <a:stretch>
            <a:fillRect/>
          </a:stretch>
        </p:blipFill>
        <p:spPr>
          <a:xfrm>
            <a:off x="6094412" y="1905000"/>
            <a:ext cx="5010467" cy="4647819"/>
          </a:xfrm>
          <a:prstGeom prst="rect">
            <a:avLst/>
          </a:prstGeom>
        </p:spPr>
      </p:pic>
    </p:spTree>
    <p:extLst>
      <p:ext uri="{BB962C8B-B14F-4D97-AF65-F5344CB8AC3E}">
        <p14:creationId xmlns:p14="http://schemas.microsoft.com/office/powerpoint/2010/main" val="281443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What did we learn?</a:t>
            </a:r>
          </a:p>
        </p:txBody>
      </p:sp>
      <p:sp>
        <p:nvSpPr>
          <p:cNvPr id="14" name="Content Placeholder 13"/>
          <p:cNvSpPr>
            <a:spLocks noGrp="1"/>
          </p:cNvSpPr>
          <p:nvPr>
            <p:ph idx="1"/>
          </p:nvPr>
        </p:nvSpPr>
        <p:spPr/>
        <p:txBody>
          <a:bodyPr>
            <a:normAutofit fontScale="70000" lnSpcReduction="20000"/>
          </a:bodyPr>
          <a:lstStyle/>
          <a:p>
            <a:pPr>
              <a:lnSpc>
                <a:spcPct val="100000"/>
              </a:lnSpc>
            </a:pPr>
            <a:r>
              <a:rPr lang="en-US" dirty="0"/>
              <a:t>If making predictions was easy, everyone would do it! Also, it depends…</a:t>
            </a:r>
          </a:p>
          <a:p>
            <a:pPr>
              <a:lnSpc>
                <a:spcPct val="100000"/>
              </a:lnSpc>
            </a:pPr>
            <a:r>
              <a:rPr lang="en-US" dirty="0"/>
              <a:t>Despite poor modeling performance from a traditional standpoint, we did still find some predictive success. There is a natural randomness and unpredictability about NFL games that just cannot be modeled. </a:t>
            </a:r>
          </a:p>
          <a:p>
            <a:pPr>
              <a:lnSpc>
                <a:spcPct val="100000"/>
              </a:lnSpc>
            </a:pPr>
            <a:r>
              <a:rPr lang="en-US" dirty="0"/>
              <a:t>Was a player dealing with an injury? Did a player leave a game with injury? Did a player wake up on the wrong side of the bed? There are many unknown and unpredictable metrics that can never be predicted.</a:t>
            </a:r>
          </a:p>
          <a:p>
            <a:pPr>
              <a:lnSpc>
                <a:spcPct val="100000"/>
              </a:lnSpc>
            </a:pPr>
            <a:r>
              <a:rPr lang="en-US" dirty="0"/>
              <a:t>Given known information what else can we do? Use and attempt to improve on 538’s ELO metric for strength of game matchup. Consider if a team is going into a bye week or coming out of a bye week. Did a team take a bad loss the week before? A good team is more likely to make up for it in the next game.</a:t>
            </a:r>
          </a:p>
          <a:p>
            <a:pPr>
              <a:lnSpc>
                <a:spcPct val="100000"/>
              </a:lnSpc>
            </a:pPr>
            <a:r>
              <a:rPr lang="en-US" dirty="0"/>
              <a:t>Could try using season long averages for player performance to predict week 10 outcomes. 267 entries to create data for.</a:t>
            </a:r>
          </a:p>
          <a:p>
            <a:pPr>
              <a:lnSpc>
                <a:spcPct val="100000"/>
              </a:lnSpc>
            </a:pPr>
            <a:r>
              <a:rPr lang="en-US" dirty="0"/>
              <a:t>Try again next week!</a:t>
            </a:r>
          </a:p>
          <a:p>
            <a:pPr>
              <a:lnSpc>
                <a:spcPct val="100000"/>
              </a:lnSpc>
            </a:pPr>
            <a:endParaRPr lang="en-US" dirty="0"/>
          </a:p>
        </p:txBody>
      </p:sp>
    </p:spTree>
    <p:extLst>
      <p:ext uri="{BB962C8B-B14F-4D97-AF65-F5344CB8AC3E}">
        <p14:creationId xmlns:p14="http://schemas.microsoft.com/office/powerpoint/2010/main" val="268802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What did we learn?</a:t>
            </a:r>
          </a:p>
        </p:txBody>
      </p:sp>
      <p:pic>
        <p:nvPicPr>
          <p:cNvPr id="1026" name="Picture 2" descr="data science Memes &amp;amp; GIFs - Imgflip">
            <a:extLst>
              <a:ext uri="{FF2B5EF4-FFF2-40B4-BE49-F238E27FC236}">
                <a16:creationId xmlns:a16="http://schemas.microsoft.com/office/drawing/2014/main" id="{B7D8B622-EE21-4D09-844F-874C16DA2E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89812" y="1905000"/>
            <a:ext cx="4414944" cy="4267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B922136-738B-4706-A8F8-0547B9BE99BF}"/>
              </a:ext>
            </a:extLst>
          </p:cNvPr>
          <p:cNvPicPr>
            <a:picLocks noChangeAspect="1"/>
          </p:cNvPicPr>
          <p:nvPr/>
        </p:nvPicPr>
        <p:blipFill>
          <a:blip r:embed="rId3"/>
          <a:stretch>
            <a:fillRect/>
          </a:stretch>
        </p:blipFill>
        <p:spPr>
          <a:xfrm>
            <a:off x="1751012" y="2133600"/>
            <a:ext cx="4762500" cy="3571875"/>
          </a:xfrm>
          <a:prstGeom prst="rect">
            <a:avLst/>
          </a:prstGeom>
        </p:spPr>
      </p:pic>
    </p:spTree>
    <p:extLst>
      <p:ext uri="{BB962C8B-B14F-4D97-AF65-F5344CB8AC3E}">
        <p14:creationId xmlns:p14="http://schemas.microsoft.com/office/powerpoint/2010/main" val="167454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Inspiration</a:t>
            </a:r>
          </a:p>
        </p:txBody>
      </p:sp>
      <p:sp>
        <p:nvSpPr>
          <p:cNvPr id="14" name="Content Placeholder 13"/>
          <p:cNvSpPr>
            <a:spLocks noGrp="1"/>
          </p:cNvSpPr>
          <p:nvPr>
            <p:ph idx="1"/>
          </p:nvPr>
        </p:nvSpPr>
        <p:spPr/>
        <p:txBody>
          <a:bodyPr>
            <a:normAutofit/>
          </a:bodyPr>
          <a:lstStyle/>
          <a:p>
            <a:r>
              <a:rPr lang="en-US" dirty="0"/>
              <a:t>David Bergman – UConn professor who won the Millionaire Maker last year using data science. (</a:t>
            </a:r>
            <a:r>
              <a:rPr lang="en-US" dirty="0">
                <a:hlinkClick r:id="rId2"/>
              </a:rPr>
              <a:t>https://www.espn.com/fantasy/football/story/_/id/32166378/in-business-winning-how-dfs-champ-used-analytics-win-25m</a:t>
            </a:r>
            <a:r>
              <a:rPr lang="en-US" dirty="0"/>
              <a:t>)</a:t>
            </a:r>
          </a:p>
          <a:p>
            <a:r>
              <a:rPr lang="en-US" dirty="0"/>
              <a:t>David’s area of </a:t>
            </a:r>
            <a:r>
              <a:rPr lang="en-US" dirty="0">
                <a:effectLst/>
              </a:rPr>
              <a:t>expertise and interest: </a:t>
            </a:r>
            <a:r>
              <a:rPr lang="en-US" b="0" i="0" dirty="0">
                <a:effectLst/>
              </a:rPr>
              <a:t>Large-scale automated decision making, decision diagrams, discrete optimization, integer programming, machine learning, integration of optimization techniques</a:t>
            </a:r>
          </a:p>
          <a:p>
            <a:pPr algn="l"/>
            <a:r>
              <a:rPr lang="en-US" dirty="0">
                <a:effectLst/>
              </a:rPr>
              <a:t>David’s current classes: </a:t>
            </a:r>
            <a:r>
              <a:rPr lang="en-US" b="0" i="0" dirty="0">
                <a:effectLst/>
              </a:rPr>
              <a:t>OPIM 5272 – Business Process Modeling and Data Management and OPIM 5603 – Statistics in Business Analytics</a:t>
            </a:r>
          </a:p>
          <a:p>
            <a:pPr marL="0" indent="0">
              <a:buNone/>
            </a:pPr>
            <a:endParaRPr lang="en-US" dirty="0">
              <a:effectLst/>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What is DraftKings? Daily fantasy sports?</a:t>
            </a:r>
          </a:p>
        </p:txBody>
      </p:sp>
      <p:sp>
        <p:nvSpPr>
          <p:cNvPr id="14" name="Content Placeholder 13"/>
          <p:cNvSpPr>
            <a:spLocks noGrp="1"/>
          </p:cNvSpPr>
          <p:nvPr>
            <p:ph idx="1"/>
          </p:nvPr>
        </p:nvSpPr>
        <p:spPr/>
        <p:txBody>
          <a:bodyPr>
            <a:normAutofit fontScale="85000" lnSpcReduction="10000"/>
          </a:bodyPr>
          <a:lstStyle/>
          <a:p>
            <a:r>
              <a:rPr lang="en-US" dirty="0"/>
              <a:t>Fantasy sports take live-action sports and assign performance points to various performance statistics accrued in the live-action game.</a:t>
            </a:r>
          </a:p>
          <a:p>
            <a:r>
              <a:rPr lang="en-US" dirty="0"/>
              <a:t>Season long fantasy sports: draft your initial roster of players at the beginning of the season and manage that roster for the duration of the season while competing weekly against other league members. Typically, league members are friends, family, or co-workers and range from 8 – 14 members per league</a:t>
            </a:r>
          </a:p>
          <a:p>
            <a:r>
              <a:rPr lang="en-US" dirty="0"/>
              <a:t>Daily fantasy sports: draft your roster of players related to only one day or week of the season often competing against other unknown members. Individual contests can range from head-to-head all the way to 500,000 members.</a:t>
            </a:r>
          </a:p>
          <a:p>
            <a:r>
              <a:rPr lang="en-US" dirty="0"/>
              <a:t>DraftKings has gained in popularity after agreeing to co-exclusive rights with ESPN in 2020.</a:t>
            </a:r>
          </a:p>
          <a:p>
            <a:r>
              <a:rPr lang="en-US" dirty="0"/>
              <a:t>DraftKings’ most popular contest is the Millionaire Maker where ~200,000 players compete for the top prize of $1 million.</a:t>
            </a:r>
          </a:p>
        </p:txBody>
      </p:sp>
    </p:spTree>
    <p:extLst>
      <p:ext uri="{BB962C8B-B14F-4D97-AF65-F5344CB8AC3E}">
        <p14:creationId xmlns:p14="http://schemas.microsoft.com/office/powerpoint/2010/main" val="277537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$1 Million?!?! How does that work?</a:t>
            </a:r>
          </a:p>
        </p:txBody>
      </p:sp>
      <p:sp>
        <p:nvSpPr>
          <p:cNvPr id="14" name="Content Placeholder 13"/>
          <p:cNvSpPr>
            <a:spLocks noGrp="1"/>
          </p:cNvSpPr>
          <p:nvPr>
            <p:ph idx="1"/>
          </p:nvPr>
        </p:nvSpPr>
        <p:spPr>
          <a:xfrm>
            <a:off x="1522414" y="1905000"/>
            <a:ext cx="4648198" cy="4267200"/>
          </a:xfrm>
        </p:spPr>
        <p:txBody>
          <a:bodyPr>
            <a:normAutofit fontScale="77500" lnSpcReduction="20000"/>
          </a:bodyPr>
          <a:lstStyle/>
          <a:p>
            <a:r>
              <a:rPr lang="en-US" dirty="0"/>
              <a:t>Each contestant is given $50,000 to spend as a salary cap on a player pool designated by the players from teams that are considered for the contest. This contest only considers games played on Sunday for 12pm and 3-3:30pm CST start times.</a:t>
            </a:r>
          </a:p>
          <a:p>
            <a:r>
              <a:rPr lang="en-US" dirty="0"/>
              <a:t>Must allocate the $50,000 between 9 roster spots consisting of 1 QB, 2 RBs, 3 WRs, 1 TE, 1 FLEX (any RB, WR, or TE), and 1 DST. This means that there is an average of ~$5,555 to spend on each roster spot.</a:t>
            </a:r>
          </a:p>
          <a:p>
            <a:r>
              <a:rPr lang="en-US" dirty="0"/>
              <a:t>Highest performing players from a season perspective have the highest salary. However, week to week adjustments are made to player salary depending on performance, injuries, and matchups.</a:t>
            </a:r>
          </a:p>
        </p:txBody>
      </p:sp>
      <p:pic>
        <p:nvPicPr>
          <p:cNvPr id="3" name="Picture 2">
            <a:extLst>
              <a:ext uri="{FF2B5EF4-FFF2-40B4-BE49-F238E27FC236}">
                <a16:creationId xmlns:a16="http://schemas.microsoft.com/office/drawing/2014/main" id="{CC448D3B-9FC3-4C8A-8932-FF887F17CC4E}"/>
              </a:ext>
            </a:extLst>
          </p:cNvPr>
          <p:cNvPicPr>
            <a:picLocks noChangeAspect="1"/>
          </p:cNvPicPr>
          <p:nvPr/>
        </p:nvPicPr>
        <p:blipFill>
          <a:blip r:embed="rId2"/>
          <a:stretch>
            <a:fillRect/>
          </a:stretch>
        </p:blipFill>
        <p:spPr>
          <a:xfrm>
            <a:off x="6627812" y="1905000"/>
            <a:ext cx="5095875" cy="2266950"/>
          </a:xfrm>
          <a:prstGeom prst="rect">
            <a:avLst/>
          </a:prstGeom>
        </p:spPr>
      </p:pic>
      <p:pic>
        <p:nvPicPr>
          <p:cNvPr id="5" name="Picture 4">
            <a:extLst>
              <a:ext uri="{FF2B5EF4-FFF2-40B4-BE49-F238E27FC236}">
                <a16:creationId xmlns:a16="http://schemas.microsoft.com/office/drawing/2014/main" id="{22373739-1229-480D-B60C-9D5A0C00C912}"/>
              </a:ext>
            </a:extLst>
          </p:cNvPr>
          <p:cNvPicPr>
            <a:picLocks noChangeAspect="1"/>
          </p:cNvPicPr>
          <p:nvPr/>
        </p:nvPicPr>
        <p:blipFill>
          <a:blip r:embed="rId3"/>
          <a:stretch>
            <a:fillRect/>
          </a:stretch>
        </p:blipFill>
        <p:spPr>
          <a:xfrm>
            <a:off x="6646862" y="4171950"/>
            <a:ext cx="5076825" cy="1981200"/>
          </a:xfrm>
          <a:prstGeom prst="rect">
            <a:avLst/>
          </a:prstGeom>
        </p:spPr>
      </p:pic>
    </p:spTree>
    <p:extLst>
      <p:ext uri="{BB962C8B-B14F-4D97-AF65-F5344CB8AC3E}">
        <p14:creationId xmlns:p14="http://schemas.microsoft.com/office/powerpoint/2010/main" val="178517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And the scoring system?</a:t>
            </a:r>
          </a:p>
        </p:txBody>
      </p:sp>
      <p:graphicFrame>
        <p:nvGraphicFramePr>
          <p:cNvPr id="2" name="Table 3">
            <a:extLst>
              <a:ext uri="{FF2B5EF4-FFF2-40B4-BE49-F238E27FC236}">
                <a16:creationId xmlns:a16="http://schemas.microsoft.com/office/drawing/2014/main" id="{0234A7D5-AD25-48EC-9F96-5341AC408C2C}"/>
              </a:ext>
            </a:extLst>
          </p:cNvPr>
          <p:cNvGraphicFramePr>
            <a:graphicFrameLocks noGrp="1"/>
          </p:cNvGraphicFramePr>
          <p:nvPr>
            <p:ph idx="1"/>
            <p:extLst>
              <p:ext uri="{D42A27DB-BD31-4B8C-83A1-F6EECF244321}">
                <p14:modId xmlns:p14="http://schemas.microsoft.com/office/powerpoint/2010/main" val="2027542781"/>
              </p:ext>
            </p:extLst>
          </p:nvPr>
        </p:nvGraphicFramePr>
        <p:xfrm>
          <a:off x="1960561" y="1676400"/>
          <a:ext cx="8496304" cy="5011543"/>
        </p:xfrm>
        <a:graphic>
          <a:graphicData uri="http://schemas.openxmlformats.org/drawingml/2006/table">
            <a:tbl>
              <a:tblPr firstRow="1" bandRow="1">
                <a:tableStyleId>{8EC20E35-A176-4012-BC5E-935CFFF8708E}</a:tableStyleId>
              </a:tblPr>
              <a:tblGrid>
                <a:gridCol w="2124076">
                  <a:extLst>
                    <a:ext uri="{9D8B030D-6E8A-4147-A177-3AD203B41FA5}">
                      <a16:colId xmlns:a16="http://schemas.microsoft.com/office/drawing/2014/main" val="984581597"/>
                    </a:ext>
                  </a:extLst>
                </a:gridCol>
                <a:gridCol w="2124076">
                  <a:extLst>
                    <a:ext uri="{9D8B030D-6E8A-4147-A177-3AD203B41FA5}">
                      <a16:colId xmlns:a16="http://schemas.microsoft.com/office/drawing/2014/main" val="2419378482"/>
                    </a:ext>
                  </a:extLst>
                </a:gridCol>
                <a:gridCol w="2124076">
                  <a:extLst>
                    <a:ext uri="{9D8B030D-6E8A-4147-A177-3AD203B41FA5}">
                      <a16:colId xmlns:a16="http://schemas.microsoft.com/office/drawing/2014/main" val="3474291518"/>
                    </a:ext>
                  </a:extLst>
                </a:gridCol>
                <a:gridCol w="2124076">
                  <a:extLst>
                    <a:ext uri="{9D8B030D-6E8A-4147-A177-3AD203B41FA5}">
                      <a16:colId xmlns:a16="http://schemas.microsoft.com/office/drawing/2014/main" val="3860627076"/>
                    </a:ext>
                  </a:extLst>
                </a:gridCol>
              </a:tblGrid>
              <a:tr h="233545">
                <a:tc gridSpan="2">
                  <a:txBody>
                    <a:bodyPr/>
                    <a:lstStyle/>
                    <a:p>
                      <a:pPr algn="ctr"/>
                      <a:r>
                        <a:rPr lang="en-US" sz="1000" dirty="0"/>
                        <a:t>Offense</a:t>
                      </a:r>
                    </a:p>
                  </a:txBody>
                  <a:tcPr/>
                </a:tc>
                <a:tc hMerge="1">
                  <a:txBody>
                    <a:bodyPr/>
                    <a:lstStyle/>
                    <a:p>
                      <a:pPr algn="ctr"/>
                      <a:endParaRPr lang="en-US" sz="1000" dirty="0"/>
                    </a:p>
                  </a:txBody>
                  <a:tcPr/>
                </a:tc>
                <a:tc gridSpan="2">
                  <a:txBody>
                    <a:bodyPr/>
                    <a:lstStyle/>
                    <a:p>
                      <a:pPr algn="ctr"/>
                      <a:r>
                        <a:rPr lang="en-US" sz="1000" dirty="0"/>
                        <a:t>DST (Defense and Special Teams)</a:t>
                      </a:r>
                    </a:p>
                  </a:txBody>
                  <a:tcPr/>
                </a:tc>
                <a:tc hMerge="1">
                  <a:txBody>
                    <a:bodyPr/>
                    <a:lstStyle/>
                    <a:p>
                      <a:pPr algn="ctr"/>
                      <a:endParaRPr lang="en-US" sz="1000" dirty="0"/>
                    </a:p>
                  </a:txBody>
                  <a:tcPr/>
                </a:tc>
                <a:extLst>
                  <a:ext uri="{0D108BD9-81ED-4DB2-BD59-A6C34878D82A}">
                    <a16:rowId xmlns:a16="http://schemas.microsoft.com/office/drawing/2014/main" val="1455498062"/>
                  </a:ext>
                </a:extLst>
              </a:tr>
              <a:tr h="233545">
                <a:tc>
                  <a:txBody>
                    <a:bodyPr/>
                    <a:lstStyle/>
                    <a:p>
                      <a:pPr algn="ctr"/>
                      <a:r>
                        <a:rPr lang="en-US" sz="1000" dirty="0"/>
                        <a:t>Passing TD</a:t>
                      </a:r>
                    </a:p>
                  </a:txBody>
                  <a:tcPr/>
                </a:tc>
                <a:tc>
                  <a:txBody>
                    <a:bodyPr/>
                    <a:lstStyle/>
                    <a:p>
                      <a:pPr algn="ctr"/>
                      <a:r>
                        <a:rPr lang="en-US" sz="1000" dirty="0"/>
                        <a:t>+4 Pts</a:t>
                      </a:r>
                    </a:p>
                  </a:txBody>
                  <a:tcPr/>
                </a:tc>
                <a:tc>
                  <a:txBody>
                    <a:bodyPr/>
                    <a:lstStyle/>
                    <a:p>
                      <a:pPr algn="ctr"/>
                      <a:r>
                        <a:rPr lang="en-US" sz="1000" dirty="0"/>
                        <a:t>Sack</a:t>
                      </a:r>
                    </a:p>
                  </a:txBody>
                  <a:tcPr/>
                </a:tc>
                <a:tc>
                  <a:txBody>
                    <a:bodyPr/>
                    <a:lstStyle/>
                    <a:p>
                      <a:pPr algn="ctr"/>
                      <a:r>
                        <a:rPr lang="en-US" sz="1000" dirty="0"/>
                        <a:t>+1 Pt</a:t>
                      </a:r>
                    </a:p>
                  </a:txBody>
                  <a:tcPr/>
                </a:tc>
                <a:extLst>
                  <a:ext uri="{0D108BD9-81ED-4DB2-BD59-A6C34878D82A}">
                    <a16:rowId xmlns:a16="http://schemas.microsoft.com/office/drawing/2014/main" val="3336225520"/>
                  </a:ext>
                </a:extLst>
              </a:tr>
              <a:tr h="358230">
                <a:tc>
                  <a:txBody>
                    <a:bodyPr/>
                    <a:lstStyle/>
                    <a:p>
                      <a:pPr algn="ctr"/>
                      <a:r>
                        <a:rPr lang="en-US" sz="1000" dirty="0"/>
                        <a:t>25 Passing Yards</a:t>
                      </a:r>
                    </a:p>
                  </a:txBody>
                  <a:tcPr/>
                </a:tc>
                <a:tc>
                  <a:txBody>
                    <a:bodyPr/>
                    <a:lstStyle/>
                    <a:p>
                      <a:pPr algn="ctr"/>
                      <a:r>
                        <a:rPr lang="en-US" sz="1000" dirty="0"/>
                        <a:t>+1 Pt (+0.04 Pts/Yards)</a:t>
                      </a:r>
                    </a:p>
                  </a:txBody>
                  <a:tcPr/>
                </a:tc>
                <a:tc>
                  <a:txBody>
                    <a:bodyPr/>
                    <a:lstStyle/>
                    <a:p>
                      <a:pPr algn="ctr"/>
                      <a:r>
                        <a:rPr lang="en-US" sz="1000" dirty="0"/>
                        <a:t>Interception</a:t>
                      </a:r>
                    </a:p>
                  </a:txBody>
                  <a:tcPr/>
                </a:tc>
                <a:tc>
                  <a:txBody>
                    <a:bodyPr/>
                    <a:lstStyle/>
                    <a:p>
                      <a:pPr algn="ctr"/>
                      <a:r>
                        <a:rPr lang="en-US" sz="1000" dirty="0"/>
                        <a:t>+2 Pts</a:t>
                      </a:r>
                    </a:p>
                  </a:txBody>
                  <a:tcPr/>
                </a:tc>
                <a:extLst>
                  <a:ext uri="{0D108BD9-81ED-4DB2-BD59-A6C34878D82A}">
                    <a16:rowId xmlns:a16="http://schemas.microsoft.com/office/drawing/2014/main" val="1655263467"/>
                  </a:ext>
                </a:extLst>
              </a:tr>
              <a:tr h="358230">
                <a:tc>
                  <a:txBody>
                    <a:bodyPr/>
                    <a:lstStyle/>
                    <a:p>
                      <a:pPr algn="ctr"/>
                      <a:r>
                        <a:rPr lang="en-US" sz="1000" dirty="0"/>
                        <a:t>300+ Yard Passing Game</a:t>
                      </a:r>
                    </a:p>
                  </a:txBody>
                  <a:tcPr/>
                </a:tc>
                <a:tc>
                  <a:txBody>
                    <a:bodyPr/>
                    <a:lstStyle/>
                    <a:p>
                      <a:pPr algn="ctr"/>
                      <a:r>
                        <a:rPr lang="en-US" sz="1000" dirty="0"/>
                        <a:t>+3 Pts</a:t>
                      </a:r>
                    </a:p>
                  </a:txBody>
                  <a:tcPr/>
                </a:tc>
                <a:tc>
                  <a:txBody>
                    <a:bodyPr/>
                    <a:lstStyle/>
                    <a:p>
                      <a:pPr algn="ctr"/>
                      <a:r>
                        <a:rPr lang="en-US" sz="1000" dirty="0"/>
                        <a:t>Fumble Recovery</a:t>
                      </a:r>
                    </a:p>
                  </a:txBody>
                  <a:tcPr/>
                </a:tc>
                <a:tc>
                  <a:txBody>
                    <a:bodyPr/>
                    <a:lstStyle/>
                    <a:p>
                      <a:pPr algn="ctr"/>
                      <a:r>
                        <a:rPr lang="en-US" sz="1000" dirty="0"/>
                        <a:t>+2 Pts</a:t>
                      </a:r>
                    </a:p>
                  </a:txBody>
                  <a:tcPr/>
                </a:tc>
                <a:extLst>
                  <a:ext uri="{0D108BD9-81ED-4DB2-BD59-A6C34878D82A}">
                    <a16:rowId xmlns:a16="http://schemas.microsoft.com/office/drawing/2014/main" val="3828137169"/>
                  </a:ext>
                </a:extLst>
              </a:tr>
              <a:tr h="233545">
                <a:tc>
                  <a:txBody>
                    <a:bodyPr/>
                    <a:lstStyle/>
                    <a:p>
                      <a:pPr algn="ctr"/>
                      <a:r>
                        <a:rPr lang="en-US" sz="1000" dirty="0"/>
                        <a:t>Interception</a:t>
                      </a:r>
                    </a:p>
                  </a:txBody>
                  <a:tcPr/>
                </a:tc>
                <a:tc>
                  <a:txBody>
                    <a:bodyPr/>
                    <a:lstStyle/>
                    <a:p>
                      <a:pPr algn="ctr"/>
                      <a:r>
                        <a:rPr lang="en-US" sz="1000" dirty="0"/>
                        <a:t>-1 Pt</a:t>
                      </a:r>
                    </a:p>
                  </a:txBody>
                  <a:tcPr/>
                </a:tc>
                <a:tc>
                  <a:txBody>
                    <a:bodyPr/>
                    <a:lstStyle/>
                    <a:p>
                      <a:pPr algn="ctr"/>
                      <a:r>
                        <a:rPr lang="en-US" sz="1000" dirty="0"/>
                        <a:t>Punt/Kickoff/FG Return for TD</a:t>
                      </a:r>
                    </a:p>
                  </a:txBody>
                  <a:tcPr/>
                </a:tc>
                <a:tc>
                  <a:txBody>
                    <a:bodyPr/>
                    <a:lstStyle/>
                    <a:p>
                      <a:pPr algn="ctr"/>
                      <a:r>
                        <a:rPr lang="en-US" sz="1000" dirty="0"/>
                        <a:t>+6 Pts</a:t>
                      </a:r>
                    </a:p>
                  </a:txBody>
                  <a:tcPr/>
                </a:tc>
                <a:extLst>
                  <a:ext uri="{0D108BD9-81ED-4DB2-BD59-A6C34878D82A}">
                    <a16:rowId xmlns:a16="http://schemas.microsoft.com/office/drawing/2014/main" val="1274084947"/>
                  </a:ext>
                </a:extLst>
              </a:tr>
              <a:tr h="233545">
                <a:tc>
                  <a:txBody>
                    <a:bodyPr/>
                    <a:lstStyle/>
                    <a:p>
                      <a:pPr algn="ctr"/>
                      <a:r>
                        <a:rPr lang="en-US" sz="1000" dirty="0"/>
                        <a:t>Rushing TD</a:t>
                      </a:r>
                    </a:p>
                  </a:txBody>
                  <a:tcPr/>
                </a:tc>
                <a:tc>
                  <a:txBody>
                    <a:bodyPr/>
                    <a:lstStyle/>
                    <a:p>
                      <a:pPr algn="ctr"/>
                      <a:r>
                        <a:rPr lang="en-US" sz="1000" dirty="0"/>
                        <a:t>+6 Pts</a:t>
                      </a:r>
                    </a:p>
                  </a:txBody>
                  <a:tcPr/>
                </a:tc>
                <a:tc>
                  <a:txBody>
                    <a:bodyPr/>
                    <a:lstStyle/>
                    <a:p>
                      <a:pPr algn="ctr"/>
                      <a:r>
                        <a:rPr lang="en-US" sz="1000" dirty="0"/>
                        <a:t>Interception Return TD</a:t>
                      </a:r>
                    </a:p>
                  </a:txBody>
                  <a:tcPr/>
                </a:tc>
                <a:tc>
                  <a:txBody>
                    <a:bodyPr/>
                    <a:lstStyle/>
                    <a:p>
                      <a:pPr algn="ctr"/>
                      <a:r>
                        <a:rPr lang="en-US" sz="1000" dirty="0"/>
                        <a:t>+6 Pts</a:t>
                      </a:r>
                    </a:p>
                  </a:txBody>
                  <a:tcPr/>
                </a:tc>
                <a:extLst>
                  <a:ext uri="{0D108BD9-81ED-4DB2-BD59-A6C34878D82A}">
                    <a16:rowId xmlns:a16="http://schemas.microsoft.com/office/drawing/2014/main" val="1050797936"/>
                  </a:ext>
                </a:extLst>
              </a:tr>
              <a:tr h="233545">
                <a:tc>
                  <a:txBody>
                    <a:bodyPr/>
                    <a:lstStyle/>
                    <a:p>
                      <a:pPr algn="ctr"/>
                      <a:r>
                        <a:rPr lang="en-US" sz="1000" dirty="0"/>
                        <a:t>10 Rushing Yards</a:t>
                      </a:r>
                    </a:p>
                  </a:txBody>
                  <a:tcPr/>
                </a:tc>
                <a:tc>
                  <a:txBody>
                    <a:bodyPr/>
                    <a:lstStyle/>
                    <a:p>
                      <a:pPr algn="ctr"/>
                      <a:r>
                        <a:rPr lang="en-US" sz="1000" dirty="0"/>
                        <a:t>+1 Pt (+0.1 Pts/Yard)</a:t>
                      </a:r>
                    </a:p>
                  </a:txBody>
                  <a:tcPr/>
                </a:tc>
                <a:tc>
                  <a:txBody>
                    <a:bodyPr/>
                    <a:lstStyle/>
                    <a:p>
                      <a:pPr algn="ctr"/>
                      <a:r>
                        <a:rPr lang="en-US" sz="1000" dirty="0"/>
                        <a:t>Fumble Recovery TD</a:t>
                      </a:r>
                    </a:p>
                  </a:txBody>
                  <a:tcPr/>
                </a:tc>
                <a:tc>
                  <a:txBody>
                    <a:bodyPr/>
                    <a:lstStyle/>
                    <a:p>
                      <a:pPr algn="ctr"/>
                      <a:r>
                        <a:rPr lang="en-US" sz="1000" dirty="0"/>
                        <a:t>+6 Pts</a:t>
                      </a:r>
                    </a:p>
                  </a:txBody>
                  <a:tcPr/>
                </a:tc>
                <a:extLst>
                  <a:ext uri="{0D108BD9-81ED-4DB2-BD59-A6C34878D82A}">
                    <a16:rowId xmlns:a16="http://schemas.microsoft.com/office/drawing/2014/main" val="166273604"/>
                  </a:ext>
                </a:extLst>
              </a:tr>
              <a:tr h="358230">
                <a:tc>
                  <a:txBody>
                    <a:bodyPr/>
                    <a:lstStyle/>
                    <a:p>
                      <a:pPr algn="ctr"/>
                      <a:r>
                        <a:rPr lang="en-US" sz="1000" dirty="0"/>
                        <a:t>100+ Yard Rushing Game</a:t>
                      </a:r>
                    </a:p>
                  </a:txBody>
                  <a:tcPr/>
                </a:tc>
                <a:tc>
                  <a:txBody>
                    <a:bodyPr/>
                    <a:lstStyle/>
                    <a:p>
                      <a:pPr algn="ctr"/>
                      <a:r>
                        <a:rPr lang="en-US" sz="1000" dirty="0"/>
                        <a:t>+3 Pts</a:t>
                      </a:r>
                    </a:p>
                  </a:txBody>
                  <a:tcPr/>
                </a:tc>
                <a:tc>
                  <a:txBody>
                    <a:bodyPr/>
                    <a:lstStyle/>
                    <a:p>
                      <a:pPr algn="ctr"/>
                      <a:r>
                        <a:rPr lang="en-US" sz="1000" dirty="0"/>
                        <a:t>Blocked Punt or FG Return TD</a:t>
                      </a:r>
                    </a:p>
                  </a:txBody>
                  <a:tcPr/>
                </a:tc>
                <a:tc>
                  <a:txBody>
                    <a:bodyPr/>
                    <a:lstStyle/>
                    <a:p>
                      <a:pPr algn="ctr"/>
                      <a:r>
                        <a:rPr lang="en-US" sz="1000" dirty="0"/>
                        <a:t>+6 Pts</a:t>
                      </a:r>
                    </a:p>
                  </a:txBody>
                  <a:tcPr/>
                </a:tc>
                <a:extLst>
                  <a:ext uri="{0D108BD9-81ED-4DB2-BD59-A6C34878D82A}">
                    <a16:rowId xmlns:a16="http://schemas.microsoft.com/office/drawing/2014/main" val="2582104516"/>
                  </a:ext>
                </a:extLst>
              </a:tr>
              <a:tr h="233545">
                <a:tc>
                  <a:txBody>
                    <a:bodyPr/>
                    <a:lstStyle/>
                    <a:p>
                      <a:pPr algn="ctr"/>
                      <a:r>
                        <a:rPr lang="en-US" sz="1000" dirty="0"/>
                        <a:t>Receiving TD</a:t>
                      </a:r>
                    </a:p>
                  </a:txBody>
                  <a:tcPr/>
                </a:tc>
                <a:tc>
                  <a:txBody>
                    <a:bodyPr/>
                    <a:lstStyle/>
                    <a:p>
                      <a:pPr algn="ctr"/>
                      <a:r>
                        <a:rPr lang="en-US" sz="1000" dirty="0"/>
                        <a:t>+6 Pts</a:t>
                      </a:r>
                    </a:p>
                  </a:txBody>
                  <a:tcPr/>
                </a:tc>
                <a:tc>
                  <a:txBody>
                    <a:bodyPr/>
                    <a:lstStyle/>
                    <a:p>
                      <a:pPr algn="ctr"/>
                      <a:r>
                        <a:rPr lang="en-US" sz="1000" dirty="0"/>
                        <a:t>Safety</a:t>
                      </a:r>
                    </a:p>
                  </a:txBody>
                  <a:tcPr/>
                </a:tc>
                <a:tc>
                  <a:txBody>
                    <a:bodyPr/>
                    <a:lstStyle/>
                    <a:p>
                      <a:pPr algn="ctr"/>
                      <a:r>
                        <a:rPr lang="en-US" sz="1000" dirty="0"/>
                        <a:t>+2 Pts</a:t>
                      </a:r>
                    </a:p>
                  </a:txBody>
                  <a:tcPr/>
                </a:tc>
                <a:extLst>
                  <a:ext uri="{0D108BD9-81ED-4DB2-BD59-A6C34878D82A}">
                    <a16:rowId xmlns:a16="http://schemas.microsoft.com/office/drawing/2014/main" val="2878922811"/>
                  </a:ext>
                </a:extLst>
              </a:tr>
              <a:tr h="233545">
                <a:tc>
                  <a:txBody>
                    <a:bodyPr/>
                    <a:lstStyle/>
                    <a:p>
                      <a:pPr algn="ctr"/>
                      <a:r>
                        <a:rPr lang="en-US" sz="1000" dirty="0"/>
                        <a:t>10 Receiving Yards</a:t>
                      </a:r>
                    </a:p>
                  </a:txBody>
                  <a:tcPr/>
                </a:tc>
                <a:tc>
                  <a:txBody>
                    <a:bodyPr/>
                    <a:lstStyle/>
                    <a:p>
                      <a:pPr algn="ctr"/>
                      <a:r>
                        <a:rPr lang="en-US" sz="1000" dirty="0"/>
                        <a:t>=1 Pt (+0.1 Pts/Yard)</a:t>
                      </a:r>
                    </a:p>
                  </a:txBody>
                  <a:tcPr/>
                </a:tc>
                <a:tc>
                  <a:txBody>
                    <a:bodyPr/>
                    <a:lstStyle/>
                    <a:p>
                      <a:pPr algn="ctr"/>
                      <a:r>
                        <a:rPr lang="en-US" sz="1000" dirty="0"/>
                        <a:t>Blocked Kick</a:t>
                      </a:r>
                    </a:p>
                  </a:txBody>
                  <a:tcPr/>
                </a:tc>
                <a:tc>
                  <a:txBody>
                    <a:bodyPr/>
                    <a:lstStyle/>
                    <a:p>
                      <a:pPr algn="ctr"/>
                      <a:r>
                        <a:rPr lang="en-US" sz="1000" dirty="0"/>
                        <a:t>+2 Pts</a:t>
                      </a:r>
                    </a:p>
                  </a:txBody>
                  <a:tcPr/>
                </a:tc>
                <a:extLst>
                  <a:ext uri="{0D108BD9-81ED-4DB2-BD59-A6C34878D82A}">
                    <a16:rowId xmlns:a16="http://schemas.microsoft.com/office/drawing/2014/main" val="3781646917"/>
                  </a:ext>
                </a:extLst>
              </a:tr>
              <a:tr h="358230">
                <a:tc>
                  <a:txBody>
                    <a:bodyPr/>
                    <a:lstStyle/>
                    <a:p>
                      <a:pPr algn="ctr"/>
                      <a:r>
                        <a:rPr lang="en-US" sz="1000" dirty="0"/>
                        <a:t>100+ Receiving Yard Game</a:t>
                      </a:r>
                    </a:p>
                  </a:txBody>
                  <a:tcPr/>
                </a:tc>
                <a:tc>
                  <a:txBody>
                    <a:bodyPr/>
                    <a:lstStyle/>
                    <a:p>
                      <a:pPr algn="ctr"/>
                      <a:r>
                        <a:rPr lang="en-US" sz="1000" dirty="0"/>
                        <a:t>+3 Pts</a:t>
                      </a:r>
                    </a:p>
                  </a:txBody>
                  <a:tcPr/>
                </a:tc>
                <a:tc>
                  <a:txBody>
                    <a:bodyPr/>
                    <a:lstStyle/>
                    <a:p>
                      <a:pPr algn="ctr"/>
                      <a:r>
                        <a:rPr lang="en-US" sz="1000" dirty="0"/>
                        <a:t>2 Pt Conversion/Extra Point Return</a:t>
                      </a:r>
                    </a:p>
                  </a:txBody>
                  <a:tcPr/>
                </a:tc>
                <a:tc>
                  <a:txBody>
                    <a:bodyPr/>
                    <a:lstStyle/>
                    <a:p>
                      <a:pPr algn="ctr"/>
                      <a:r>
                        <a:rPr lang="en-US" sz="1000" dirty="0"/>
                        <a:t>+2 Pts</a:t>
                      </a:r>
                    </a:p>
                  </a:txBody>
                  <a:tcPr/>
                </a:tc>
                <a:extLst>
                  <a:ext uri="{0D108BD9-81ED-4DB2-BD59-A6C34878D82A}">
                    <a16:rowId xmlns:a16="http://schemas.microsoft.com/office/drawing/2014/main" val="312602596"/>
                  </a:ext>
                </a:extLst>
              </a:tr>
              <a:tr h="233545">
                <a:tc>
                  <a:txBody>
                    <a:bodyPr/>
                    <a:lstStyle/>
                    <a:p>
                      <a:pPr algn="ctr"/>
                      <a:r>
                        <a:rPr lang="en-US" sz="1000" dirty="0"/>
                        <a:t>Reception</a:t>
                      </a:r>
                    </a:p>
                  </a:txBody>
                  <a:tcPr/>
                </a:tc>
                <a:tc>
                  <a:txBody>
                    <a:bodyPr/>
                    <a:lstStyle/>
                    <a:p>
                      <a:pPr algn="ctr"/>
                      <a:r>
                        <a:rPr lang="en-US" sz="1000" dirty="0"/>
                        <a:t>+1 Pt</a:t>
                      </a:r>
                    </a:p>
                  </a:txBody>
                  <a:tcPr/>
                </a:tc>
                <a:tc>
                  <a:txBody>
                    <a:bodyPr/>
                    <a:lstStyle/>
                    <a:p>
                      <a:pPr algn="ctr"/>
                      <a:r>
                        <a:rPr lang="en-US" sz="1000" dirty="0"/>
                        <a:t>0 Points Allowed</a:t>
                      </a:r>
                    </a:p>
                  </a:txBody>
                  <a:tcPr/>
                </a:tc>
                <a:tc>
                  <a:txBody>
                    <a:bodyPr/>
                    <a:lstStyle/>
                    <a:p>
                      <a:pPr algn="ctr"/>
                      <a:r>
                        <a:rPr lang="en-US" sz="1000" dirty="0"/>
                        <a:t>+10 Pts</a:t>
                      </a:r>
                    </a:p>
                  </a:txBody>
                  <a:tcPr/>
                </a:tc>
                <a:extLst>
                  <a:ext uri="{0D108BD9-81ED-4DB2-BD59-A6C34878D82A}">
                    <a16:rowId xmlns:a16="http://schemas.microsoft.com/office/drawing/2014/main" val="3917201675"/>
                  </a:ext>
                </a:extLst>
              </a:tr>
              <a:tr h="408703">
                <a:tc>
                  <a:txBody>
                    <a:bodyPr/>
                    <a:lstStyle/>
                    <a:p>
                      <a:pPr algn="ctr"/>
                      <a:r>
                        <a:rPr lang="en-US" sz="1000" dirty="0"/>
                        <a:t>Punt/Kickoff/FG Return of TD</a:t>
                      </a:r>
                    </a:p>
                  </a:txBody>
                  <a:tcPr/>
                </a:tc>
                <a:tc>
                  <a:txBody>
                    <a:bodyPr/>
                    <a:lstStyle/>
                    <a:p>
                      <a:pPr algn="ctr"/>
                      <a:r>
                        <a:rPr lang="en-US" sz="1000" dirty="0"/>
                        <a:t>+6 Pts</a:t>
                      </a:r>
                    </a:p>
                  </a:txBody>
                  <a:tcPr/>
                </a:tc>
                <a:tc>
                  <a:txBody>
                    <a:bodyPr/>
                    <a:lstStyle/>
                    <a:p>
                      <a:pPr algn="ctr"/>
                      <a:r>
                        <a:rPr lang="en-US" sz="1000" dirty="0"/>
                        <a:t>1 – 6 Points Allowed</a:t>
                      </a:r>
                    </a:p>
                  </a:txBody>
                  <a:tcPr/>
                </a:tc>
                <a:tc>
                  <a:txBody>
                    <a:bodyPr/>
                    <a:lstStyle/>
                    <a:p>
                      <a:pPr algn="ctr"/>
                      <a:r>
                        <a:rPr lang="en-US" sz="1000" dirty="0"/>
                        <a:t>+7 Pts</a:t>
                      </a:r>
                    </a:p>
                  </a:txBody>
                  <a:tcPr/>
                </a:tc>
                <a:extLst>
                  <a:ext uri="{0D108BD9-81ED-4DB2-BD59-A6C34878D82A}">
                    <a16:rowId xmlns:a16="http://schemas.microsoft.com/office/drawing/2014/main" val="1837695147"/>
                  </a:ext>
                </a:extLst>
              </a:tr>
              <a:tr h="233545">
                <a:tc>
                  <a:txBody>
                    <a:bodyPr/>
                    <a:lstStyle/>
                    <a:p>
                      <a:pPr algn="ctr"/>
                      <a:r>
                        <a:rPr lang="en-US" sz="1000" dirty="0"/>
                        <a:t>Fumble Lost</a:t>
                      </a:r>
                    </a:p>
                  </a:txBody>
                  <a:tcPr/>
                </a:tc>
                <a:tc>
                  <a:txBody>
                    <a:bodyPr/>
                    <a:lstStyle/>
                    <a:p>
                      <a:pPr algn="ctr"/>
                      <a:r>
                        <a:rPr lang="en-US" sz="1000" dirty="0"/>
                        <a:t>-1 Pt</a:t>
                      </a:r>
                    </a:p>
                  </a:txBody>
                  <a:tcPr/>
                </a:tc>
                <a:tc>
                  <a:txBody>
                    <a:bodyPr/>
                    <a:lstStyle/>
                    <a:p>
                      <a:pPr algn="ctr"/>
                      <a:r>
                        <a:rPr lang="en-US" sz="1000" dirty="0"/>
                        <a:t>7 – 13 Points Allowed</a:t>
                      </a:r>
                    </a:p>
                  </a:txBody>
                  <a:tcPr/>
                </a:tc>
                <a:tc>
                  <a:txBody>
                    <a:bodyPr/>
                    <a:lstStyle/>
                    <a:p>
                      <a:pPr algn="ctr"/>
                      <a:r>
                        <a:rPr lang="en-US" sz="1000" dirty="0"/>
                        <a:t>+4 Pts</a:t>
                      </a:r>
                    </a:p>
                  </a:txBody>
                  <a:tcPr/>
                </a:tc>
                <a:extLst>
                  <a:ext uri="{0D108BD9-81ED-4DB2-BD59-A6C34878D82A}">
                    <a16:rowId xmlns:a16="http://schemas.microsoft.com/office/drawing/2014/main" val="4223937595"/>
                  </a:ext>
                </a:extLst>
              </a:tr>
              <a:tr h="233545">
                <a:tc>
                  <a:txBody>
                    <a:bodyPr/>
                    <a:lstStyle/>
                    <a:p>
                      <a:pPr algn="ctr"/>
                      <a:r>
                        <a:rPr lang="en-US" sz="1000" dirty="0"/>
                        <a:t>2 Pt Conversion (Pass, Run, or Catch)</a:t>
                      </a:r>
                    </a:p>
                  </a:txBody>
                  <a:tcPr/>
                </a:tc>
                <a:tc>
                  <a:txBody>
                    <a:bodyPr/>
                    <a:lstStyle/>
                    <a:p>
                      <a:pPr algn="ctr"/>
                      <a:r>
                        <a:rPr lang="en-US" sz="1000" dirty="0"/>
                        <a:t>+2 Pts</a:t>
                      </a:r>
                    </a:p>
                  </a:txBody>
                  <a:tcPr/>
                </a:tc>
                <a:tc>
                  <a:txBody>
                    <a:bodyPr/>
                    <a:lstStyle/>
                    <a:p>
                      <a:pPr algn="ctr"/>
                      <a:r>
                        <a:rPr lang="en-US" sz="1000" dirty="0"/>
                        <a:t>14 – 20 Points Allowed</a:t>
                      </a:r>
                    </a:p>
                  </a:txBody>
                  <a:tcPr/>
                </a:tc>
                <a:tc>
                  <a:txBody>
                    <a:bodyPr/>
                    <a:lstStyle/>
                    <a:p>
                      <a:pPr algn="ctr"/>
                      <a:r>
                        <a:rPr lang="en-US" sz="1000" dirty="0"/>
                        <a:t>+1 Pt</a:t>
                      </a:r>
                    </a:p>
                  </a:txBody>
                  <a:tcPr/>
                </a:tc>
                <a:extLst>
                  <a:ext uri="{0D108BD9-81ED-4DB2-BD59-A6C34878D82A}">
                    <a16:rowId xmlns:a16="http://schemas.microsoft.com/office/drawing/2014/main" val="496194553"/>
                  </a:ext>
                </a:extLst>
              </a:tr>
              <a:tr h="233545">
                <a:tc>
                  <a:txBody>
                    <a:bodyPr/>
                    <a:lstStyle/>
                    <a:p>
                      <a:pPr algn="ctr"/>
                      <a:r>
                        <a:rPr lang="en-US" sz="1000" dirty="0"/>
                        <a:t>Offensive Fumble Recovery TD</a:t>
                      </a:r>
                    </a:p>
                  </a:txBody>
                  <a:tcPr/>
                </a:tc>
                <a:tc>
                  <a:txBody>
                    <a:bodyPr/>
                    <a:lstStyle/>
                    <a:p>
                      <a:pPr algn="ctr"/>
                      <a:r>
                        <a:rPr lang="en-US" sz="1000" dirty="0"/>
                        <a:t>+6 Pts</a:t>
                      </a:r>
                    </a:p>
                  </a:txBody>
                  <a:tcPr/>
                </a:tc>
                <a:tc>
                  <a:txBody>
                    <a:bodyPr/>
                    <a:lstStyle/>
                    <a:p>
                      <a:pPr algn="ctr"/>
                      <a:r>
                        <a:rPr lang="en-US" sz="1000" dirty="0"/>
                        <a:t>21 – 27 Points Allowed</a:t>
                      </a:r>
                    </a:p>
                  </a:txBody>
                  <a:tcPr/>
                </a:tc>
                <a:tc>
                  <a:txBody>
                    <a:bodyPr/>
                    <a:lstStyle/>
                    <a:p>
                      <a:pPr algn="ctr"/>
                      <a:r>
                        <a:rPr lang="en-US" sz="1000" dirty="0"/>
                        <a:t>+0 Pts</a:t>
                      </a:r>
                    </a:p>
                  </a:txBody>
                  <a:tcPr/>
                </a:tc>
                <a:extLst>
                  <a:ext uri="{0D108BD9-81ED-4DB2-BD59-A6C34878D82A}">
                    <a16:rowId xmlns:a16="http://schemas.microsoft.com/office/drawing/2014/main" val="2441314420"/>
                  </a:ext>
                </a:extLst>
              </a:tr>
              <a:tr h="233545">
                <a:tc>
                  <a:txBody>
                    <a:bodyPr/>
                    <a:lstStyle/>
                    <a:p>
                      <a:pPr algn="ctr"/>
                      <a:endParaRPr lang="en-US" sz="1000" dirty="0"/>
                    </a:p>
                  </a:txBody>
                  <a:tcPr/>
                </a:tc>
                <a:tc>
                  <a:txBody>
                    <a:bodyPr/>
                    <a:lstStyle/>
                    <a:p>
                      <a:pPr algn="ctr"/>
                      <a:endParaRPr lang="en-US" sz="1000" dirty="0"/>
                    </a:p>
                  </a:txBody>
                  <a:tcPr/>
                </a:tc>
                <a:tc>
                  <a:txBody>
                    <a:bodyPr/>
                    <a:lstStyle/>
                    <a:p>
                      <a:pPr algn="ctr"/>
                      <a:r>
                        <a:rPr lang="en-US" sz="1000" dirty="0"/>
                        <a:t>28 – 34 Points Allowed</a:t>
                      </a:r>
                    </a:p>
                  </a:txBody>
                  <a:tcPr/>
                </a:tc>
                <a:tc>
                  <a:txBody>
                    <a:bodyPr/>
                    <a:lstStyle/>
                    <a:p>
                      <a:pPr algn="ctr"/>
                      <a:r>
                        <a:rPr lang="en-US" sz="1000" dirty="0"/>
                        <a:t>-1 Pts</a:t>
                      </a:r>
                    </a:p>
                  </a:txBody>
                  <a:tcPr/>
                </a:tc>
                <a:extLst>
                  <a:ext uri="{0D108BD9-81ED-4DB2-BD59-A6C34878D82A}">
                    <a16:rowId xmlns:a16="http://schemas.microsoft.com/office/drawing/2014/main" val="3677963961"/>
                  </a:ext>
                </a:extLst>
              </a:tr>
              <a:tr h="233545">
                <a:tc>
                  <a:txBody>
                    <a:bodyPr/>
                    <a:lstStyle/>
                    <a:p>
                      <a:pPr algn="ctr"/>
                      <a:endParaRPr lang="en-US" sz="1000" dirty="0"/>
                    </a:p>
                  </a:txBody>
                  <a:tcPr/>
                </a:tc>
                <a:tc>
                  <a:txBody>
                    <a:bodyPr/>
                    <a:lstStyle/>
                    <a:p>
                      <a:pPr algn="ctr"/>
                      <a:endParaRPr lang="en-US" sz="1000" dirty="0"/>
                    </a:p>
                  </a:txBody>
                  <a:tcPr/>
                </a:tc>
                <a:tc>
                  <a:txBody>
                    <a:bodyPr/>
                    <a:lstStyle/>
                    <a:p>
                      <a:pPr algn="ctr"/>
                      <a:r>
                        <a:rPr lang="en-US" sz="1000" dirty="0"/>
                        <a:t>35+ Points Allowed</a:t>
                      </a:r>
                    </a:p>
                  </a:txBody>
                  <a:tcPr/>
                </a:tc>
                <a:tc>
                  <a:txBody>
                    <a:bodyPr/>
                    <a:lstStyle/>
                    <a:p>
                      <a:pPr algn="ctr"/>
                      <a:r>
                        <a:rPr lang="en-US" sz="1000" dirty="0"/>
                        <a:t>-4 Pts</a:t>
                      </a:r>
                    </a:p>
                  </a:txBody>
                  <a:tcPr/>
                </a:tc>
                <a:extLst>
                  <a:ext uri="{0D108BD9-81ED-4DB2-BD59-A6C34878D82A}">
                    <a16:rowId xmlns:a16="http://schemas.microsoft.com/office/drawing/2014/main" val="1581120966"/>
                  </a:ext>
                </a:extLst>
              </a:tr>
            </a:tbl>
          </a:graphicData>
        </a:graphic>
      </p:graphicFrame>
    </p:spTree>
    <p:extLst>
      <p:ext uri="{BB962C8B-B14F-4D97-AF65-F5344CB8AC3E}">
        <p14:creationId xmlns:p14="http://schemas.microsoft.com/office/powerpoint/2010/main" val="300444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So the goal is to win, right?</a:t>
            </a:r>
          </a:p>
        </p:txBody>
      </p:sp>
      <p:sp>
        <p:nvSpPr>
          <p:cNvPr id="14" name="Content Placeholder 13"/>
          <p:cNvSpPr>
            <a:spLocks noGrp="1"/>
          </p:cNvSpPr>
          <p:nvPr>
            <p:ph idx="1"/>
          </p:nvPr>
        </p:nvSpPr>
        <p:spPr/>
        <p:txBody>
          <a:bodyPr>
            <a:normAutofit fontScale="92500"/>
          </a:bodyPr>
          <a:lstStyle/>
          <a:p>
            <a:pPr>
              <a:lnSpc>
                <a:spcPct val="100000"/>
              </a:lnSpc>
            </a:pPr>
            <a:r>
              <a:rPr lang="en-US" dirty="0"/>
              <a:t>My goal was to win the Millionaire Maker by creating a predictive model that generates highest performing player by position on a given week (week 10) based on opposing team. There are 4 positions that will be predicted (QB, RB, TE, and WR). DST will be selected after other positions have been filled on the roster.</a:t>
            </a:r>
          </a:p>
          <a:p>
            <a:pPr>
              <a:lnSpc>
                <a:spcPct val="100000"/>
              </a:lnSpc>
            </a:pPr>
            <a:r>
              <a:rPr lang="en-US" dirty="0"/>
              <a:t>Data was collected from Pro-Football-Reference using their Stathead tool for most of the data sets. Stathead tool allows for easy filtering, selecting of data, and exporting to various file types.</a:t>
            </a:r>
          </a:p>
          <a:p>
            <a:pPr>
              <a:lnSpc>
                <a:spcPct val="100000"/>
              </a:lnSpc>
            </a:pPr>
            <a:r>
              <a:rPr lang="en-US" dirty="0"/>
              <a:t>My target variable will be predicting DK fantasy points and my features will be a combination of general and advance statistics (more on this). Data will cover NFL games played from week 1 to week 9.</a:t>
            </a:r>
          </a:p>
        </p:txBody>
      </p:sp>
    </p:spTree>
    <p:extLst>
      <p:ext uri="{BB962C8B-B14F-4D97-AF65-F5344CB8AC3E}">
        <p14:creationId xmlns:p14="http://schemas.microsoft.com/office/powerpoint/2010/main" val="329904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You said a lot of data… Exactly how much?</a:t>
            </a:r>
          </a:p>
        </p:txBody>
      </p:sp>
      <p:sp>
        <p:nvSpPr>
          <p:cNvPr id="14" name="Content Placeholder 13"/>
          <p:cNvSpPr>
            <a:spLocks noGrp="1"/>
          </p:cNvSpPr>
          <p:nvPr>
            <p:ph idx="1"/>
          </p:nvPr>
        </p:nvSpPr>
        <p:spPr/>
        <p:txBody>
          <a:bodyPr>
            <a:normAutofit/>
          </a:bodyPr>
          <a:lstStyle/>
          <a:p>
            <a:pPr>
              <a:lnSpc>
                <a:spcPct val="100000"/>
              </a:lnSpc>
            </a:pPr>
            <a:r>
              <a:rPr lang="en-US" dirty="0"/>
              <a:t>52 datasets were collected to study and consider for modeling (12 of these just for predictions for week 10). Datasets include stats by team offense, team defense, and player offense and consider standard recorded metrics (attempts, yards, touchdown) in addition to advance metrics (3</a:t>
            </a:r>
            <a:r>
              <a:rPr lang="en-US" baseline="30000" dirty="0"/>
              <a:t>rd</a:t>
            </a:r>
            <a:r>
              <a:rPr lang="en-US" dirty="0"/>
              <a:t> down efficiency, time of possession, and red zone efficiency).</a:t>
            </a:r>
          </a:p>
          <a:p>
            <a:pPr>
              <a:lnSpc>
                <a:spcPct val="100000"/>
              </a:lnSpc>
            </a:pPr>
            <a:r>
              <a:rPr lang="en-US" dirty="0"/>
              <a:t>Stats collected can also be divided into season long accumulative stats and game by game recorded stats (more on this).</a:t>
            </a:r>
          </a:p>
          <a:p>
            <a:pPr>
              <a:lnSpc>
                <a:spcPct val="100000"/>
              </a:lnSpc>
            </a:pPr>
            <a:r>
              <a:rPr lang="en-US" dirty="0"/>
              <a:t>DK salary and weekly results were also tracked and used for analysis.</a:t>
            </a:r>
          </a:p>
          <a:p>
            <a:pPr>
              <a:lnSpc>
                <a:spcPct val="100000"/>
              </a:lnSpc>
            </a:pPr>
            <a:endParaRPr lang="en-US" dirty="0"/>
          </a:p>
        </p:txBody>
      </p:sp>
    </p:spTree>
    <p:extLst>
      <p:ext uri="{BB962C8B-B14F-4D97-AF65-F5344CB8AC3E}">
        <p14:creationId xmlns:p14="http://schemas.microsoft.com/office/powerpoint/2010/main" val="37839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How it started…</a:t>
            </a:r>
          </a:p>
        </p:txBody>
      </p:sp>
      <p:sp>
        <p:nvSpPr>
          <p:cNvPr id="14" name="Content Placeholder 13"/>
          <p:cNvSpPr>
            <a:spLocks noGrp="1"/>
          </p:cNvSpPr>
          <p:nvPr>
            <p:ph idx="1"/>
          </p:nvPr>
        </p:nvSpPr>
        <p:spPr/>
        <p:txBody>
          <a:bodyPr>
            <a:normAutofit/>
          </a:bodyPr>
          <a:lstStyle/>
          <a:p>
            <a:pPr>
              <a:lnSpc>
                <a:spcPct val="100000"/>
              </a:lnSpc>
            </a:pPr>
            <a:r>
              <a:rPr lang="en-US" dirty="0"/>
              <a:t>Analysis started with identifying what my null model was. Four data sets were collected that detail the fantasy points accumulated by season and by position (QB, RB, TE, and WR).</a:t>
            </a:r>
          </a:p>
          <a:p>
            <a:pPr>
              <a:lnSpc>
                <a:spcPct val="100000"/>
              </a:lnSpc>
            </a:pPr>
            <a:r>
              <a:rPr lang="en-US" dirty="0"/>
              <a:t>The culmination of the data is the DK fantasy points per game metric which tracks defensive performance against the four respective positions.</a:t>
            </a:r>
          </a:p>
          <a:p>
            <a:pPr>
              <a:lnSpc>
                <a:spcPct val="100000"/>
              </a:lnSpc>
            </a:pPr>
            <a:r>
              <a:rPr lang="en-US" dirty="0"/>
              <a:t>At the bare minimum, you could always play the null model in your lineup. However, you would find that this rarely works. There are many factors involved an outcome of which we will explore. </a:t>
            </a:r>
          </a:p>
        </p:txBody>
      </p:sp>
    </p:spTree>
    <p:extLst>
      <p:ext uri="{BB962C8B-B14F-4D97-AF65-F5344CB8AC3E}">
        <p14:creationId xmlns:p14="http://schemas.microsoft.com/office/powerpoint/2010/main" val="356107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372598" cy="1020762"/>
          </a:xfrm>
        </p:spPr>
        <p:txBody>
          <a:bodyPr/>
          <a:lstStyle/>
          <a:p>
            <a:r>
              <a:rPr lang="en-US" dirty="0"/>
              <a:t>Picture the null model</a:t>
            </a:r>
          </a:p>
        </p:txBody>
      </p:sp>
      <p:graphicFrame>
        <p:nvGraphicFramePr>
          <p:cNvPr id="2" name="Table 2">
            <a:extLst>
              <a:ext uri="{FF2B5EF4-FFF2-40B4-BE49-F238E27FC236}">
                <a16:creationId xmlns:a16="http://schemas.microsoft.com/office/drawing/2014/main" id="{175FAF6F-FE98-4A85-B19B-DDC04A24B11D}"/>
              </a:ext>
            </a:extLst>
          </p:cNvPr>
          <p:cNvGraphicFramePr>
            <a:graphicFrameLocks noGrp="1"/>
          </p:cNvGraphicFramePr>
          <p:nvPr>
            <p:ph idx="1"/>
            <p:extLst>
              <p:ext uri="{D42A27DB-BD31-4B8C-83A1-F6EECF244321}">
                <p14:modId xmlns:p14="http://schemas.microsoft.com/office/powerpoint/2010/main" val="4158926858"/>
              </p:ext>
            </p:extLst>
          </p:nvPr>
        </p:nvGraphicFramePr>
        <p:xfrm>
          <a:off x="1522413" y="1905000"/>
          <a:ext cx="9144000" cy="2595880"/>
        </p:xfrm>
        <a:graphic>
          <a:graphicData uri="http://schemas.openxmlformats.org/drawingml/2006/table">
            <a:tbl>
              <a:tblPr firstRow="1" bandRow="1">
                <a:tableStyleId>{8EC20E35-A176-4012-BC5E-935CFFF8708E}</a:tableStyleId>
              </a:tblPr>
              <a:tblGrid>
                <a:gridCol w="1143000">
                  <a:extLst>
                    <a:ext uri="{9D8B030D-6E8A-4147-A177-3AD203B41FA5}">
                      <a16:colId xmlns:a16="http://schemas.microsoft.com/office/drawing/2014/main" val="3752423833"/>
                    </a:ext>
                  </a:extLst>
                </a:gridCol>
                <a:gridCol w="1143000">
                  <a:extLst>
                    <a:ext uri="{9D8B030D-6E8A-4147-A177-3AD203B41FA5}">
                      <a16:colId xmlns:a16="http://schemas.microsoft.com/office/drawing/2014/main" val="1351769623"/>
                    </a:ext>
                  </a:extLst>
                </a:gridCol>
                <a:gridCol w="1143000">
                  <a:extLst>
                    <a:ext uri="{9D8B030D-6E8A-4147-A177-3AD203B41FA5}">
                      <a16:colId xmlns:a16="http://schemas.microsoft.com/office/drawing/2014/main" val="3842308584"/>
                    </a:ext>
                  </a:extLst>
                </a:gridCol>
                <a:gridCol w="1143000">
                  <a:extLst>
                    <a:ext uri="{9D8B030D-6E8A-4147-A177-3AD203B41FA5}">
                      <a16:colId xmlns:a16="http://schemas.microsoft.com/office/drawing/2014/main" val="451304251"/>
                    </a:ext>
                  </a:extLst>
                </a:gridCol>
                <a:gridCol w="1143000">
                  <a:extLst>
                    <a:ext uri="{9D8B030D-6E8A-4147-A177-3AD203B41FA5}">
                      <a16:colId xmlns:a16="http://schemas.microsoft.com/office/drawing/2014/main" val="227405167"/>
                    </a:ext>
                  </a:extLst>
                </a:gridCol>
                <a:gridCol w="1143000">
                  <a:extLst>
                    <a:ext uri="{9D8B030D-6E8A-4147-A177-3AD203B41FA5}">
                      <a16:colId xmlns:a16="http://schemas.microsoft.com/office/drawing/2014/main" val="1517509967"/>
                    </a:ext>
                  </a:extLst>
                </a:gridCol>
                <a:gridCol w="1143000">
                  <a:extLst>
                    <a:ext uri="{9D8B030D-6E8A-4147-A177-3AD203B41FA5}">
                      <a16:colId xmlns:a16="http://schemas.microsoft.com/office/drawing/2014/main" val="1011822025"/>
                    </a:ext>
                  </a:extLst>
                </a:gridCol>
                <a:gridCol w="1143000">
                  <a:extLst>
                    <a:ext uri="{9D8B030D-6E8A-4147-A177-3AD203B41FA5}">
                      <a16:colId xmlns:a16="http://schemas.microsoft.com/office/drawing/2014/main" val="1679033327"/>
                    </a:ext>
                  </a:extLst>
                </a:gridCol>
              </a:tblGrid>
              <a:tr h="370840">
                <a:tc gridSpan="2">
                  <a:txBody>
                    <a:bodyPr/>
                    <a:lstStyle/>
                    <a:p>
                      <a:pPr algn="ctr"/>
                      <a:r>
                        <a:rPr lang="en-US" dirty="0">
                          <a:latin typeface="+mn-lt"/>
                        </a:rPr>
                        <a:t>QB</a:t>
                      </a:r>
                    </a:p>
                  </a:txBody>
                  <a:tcPr anchor="ctr"/>
                </a:tc>
                <a:tc hMerge="1">
                  <a:txBody>
                    <a:bodyPr/>
                    <a:lstStyle/>
                    <a:p>
                      <a:pPr algn="ctr"/>
                      <a:endParaRPr lang="en-US" dirty="0">
                        <a:latin typeface="+mn-lt"/>
                      </a:endParaRPr>
                    </a:p>
                  </a:txBody>
                  <a:tcPr anchor="ctr"/>
                </a:tc>
                <a:tc gridSpan="2">
                  <a:txBody>
                    <a:bodyPr/>
                    <a:lstStyle/>
                    <a:p>
                      <a:pPr algn="ctr"/>
                      <a:r>
                        <a:rPr lang="en-US" dirty="0">
                          <a:latin typeface="+mn-lt"/>
                        </a:rPr>
                        <a:t>RB</a:t>
                      </a:r>
                    </a:p>
                  </a:txBody>
                  <a:tcPr anchor="ctr"/>
                </a:tc>
                <a:tc hMerge="1">
                  <a:txBody>
                    <a:bodyPr/>
                    <a:lstStyle/>
                    <a:p>
                      <a:pPr algn="ctr"/>
                      <a:endParaRPr lang="en-US" dirty="0">
                        <a:latin typeface="+mn-lt"/>
                      </a:endParaRPr>
                    </a:p>
                  </a:txBody>
                  <a:tcPr anchor="ctr"/>
                </a:tc>
                <a:tc gridSpan="2">
                  <a:txBody>
                    <a:bodyPr/>
                    <a:lstStyle/>
                    <a:p>
                      <a:pPr algn="ctr"/>
                      <a:r>
                        <a:rPr lang="en-US" dirty="0">
                          <a:latin typeface="+mn-lt"/>
                        </a:rPr>
                        <a:t>TE</a:t>
                      </a:r>
                    </a:p>
                  </a:txBody>
                  <a:tcPr anchor="ctr"/>
                </a:tc>
                <a:tc hMerge="1">
                  <a:txBody>
                    <a:bodyPr/>
                    <a:lstStyle/>
                    <a:p>
                      <a:pPr algn="ctr"/>
                      <a:endParaRPr lang="en-US" dirty="0">
                        <a:latin typeface="+mn-lt"/>
                      </a:endParaRPr>
                    </a:p>
                  </a:txBody>
                  <a:tcPr anchor="ctr"/>
                </a:tc>
                <a:tc gridSpan="2">
                  <a:txBody>
                    <a:bodyPr/>
                    <a:lstStyle/>
                    <a:p>
                      <a:pPr algn="ctr"/>
                      <a:r>
                        <a:rPr lang="en-US" dirty="0">
                          <a:latin typeface="+mn-lt"/>
                        </a:rPr>
                        <a:t>WR</a:t>
                      </a:r>
                    </a:p>
                  </a:txBody>
                  <a:tcPr anchor="ctr"/>
                </a:tc>
                <a:tc hMerge="1">
                  <a:txBody>
                    <a:bodyPr/>
                    <a:lstStyle/>
                    <a:p>
                      <a:pPr algn="ctr"/>
                      <a:endParaRPr lang="en-US" dirty="0">
                        <a:latin typeface="+mn-lt"/>
                      </a:endParaRPr>
                    </a:p>
                  </a:txBody>
                  <a:tcPr anchor="ctr"/>
                </a:tc>
                <a:extLst>
                  <a:ext uri="{0D108BD9-81ED-4DB2-BD59-A6C34878D82A}">
                    <a16:rowId xmlns:a16="http://schemas.microsoft.com/office/drawing/2014/main" val="2252257427"/>
                  </a:ext>
                </a:extLst>
              </a:tr>
              <a:tr h="370840">
                <a:tc>
                  <a:txBody>
                    <a:bodyPr/>
                    <a:lstStyle/>
                    <a:p>
                      <a:pPr algn="ctr"/>
                      <a:r>
                        <a:rPr lang="en-US" sz="1400" dirty="0">
                          <a:latin typeface="+mn-lt"/>
                        </a:rPr>
                        <a:t>DEF</a:t>
                      </a:r>
                    </a:p>
                  </a:txBody>
                  <a:tcPr anchor="ctr"/>
                </a:tc>
                <a:tc>
                  <a:txBody>
                    <a:bodyPr/>
                    <a:lstStyle/>
                    <a:p>
                      <a:pPr algn="ctr"/>
                      <a:r>
                        <a:rPr lang="en-US" sz="1400" dirty="0">
                          <a:latin typeface="+mn-lt"/>
                        </a:rPr>
                        <a:t>DK </a:t>
                      </a:r>
                      <a:r>
                        <a:rPr lang="en-US" sz="1400" dirty="0" err="1">
                          <a:latin typeface="+mn-lt"/>
                        </a:rPr>
                        <a:t>pt</a:t>
                      </a:r>
                      <a:r>
                        <a:rPr lang="en-US" sz="1400" dirty="0">
                          <a:latin typeface="+mn-lt"/>
                        </a:rPr>
                        <a:t> avg</a:t>
                      </a:r>
                    </a:p>
                  </a:txBody>
                  <a:tcPr anchor="ctr"/>
                </a:tc>
                <a:tc>
                  <a:txBody>
                    <a:bodyPr/>
                    <a:lstStyle/>
                    <a:p>
                      <a:pPr algn="ctr"/>
                      <a:r>
                        <a:rPr lang="en-US" sz="1400" dirty="0">
                          <a:latin typeface="+mn-lt"/>
                        </a:rPr>
                        <a:t>DEF</a:t>
                      </a:r>
                    </a:p>
                  </a:txBody>
                  <a:tcPr anchor="ctr"/>
                </a:tc>
                <a:tc>
                  <a:txBody>
                    <a:bodyPr/>
                    <a:lstStyle/>
                    <a:p>
                      <a:pPr algn="ctr"/>
                      <a:r>
                        <a:rPr lang="en-US" sz="1400" dirty="0">
                          <a:latin typeface="+mn-lt"/>
                        </a:rPr>
                        <a:t>DK </a:t>
                      </a:r>
                      <a:r>
                        <a:rPr lang="en-US" sz="1400" dirty="0" err="1">
                          <a:latin typeface="+mn-lt"/>
                        </a:rPr>
                        <a:t>pt</a:t>
                      </a:r>
                      <a:r>
                        <a:rPr lang="en-US" sz="1400" dirty="0">
                          <a:latin typeface="+mn-lt"/>
                        </a:rPr>
                        <a:t> avg</a:t>
                      </a:r>
                    </a:p>
                  </a:txBody>
                  <a:tcPr anchor="ctr"/>
                </a:tc>
                <a:tc>
                  <a:txBody>
                    <a:bodyPr/>
                    <a:lstStyle/>
                    <a:p>
                      <a:pPr algn="ctr"/>
                      <a:r>
                        <a:rPr lang="en-US" sz="1400" dirty="0">
                          <a:latin typeface="+mn-lt"/>
                        </a:rPr>
                        <a:t>DEF</a:t>
                      </a:r>
                    </a:p>
                  </a:txBody>
                  <a:tcPr anchor="ctr"/>
                </a:tc>
                <a:tc>
                  <a:txBody>
                    <a:bodyPr/>
                    <a:lstStyle/>
                    <a:p>
                      <a:pPr algn="ctr"/>
                      <a:r>
                        <a:rPr lang="en-US" sz="1400" dirty="0">
                          <a:latin typeface="+mn-lt"/>
                        </a:rPr>
                        <a:t>DK </a:t>
                      </a:r>
                      <a:r>
                        <a:rPr lang="en-US" sz="1400" dirty="0" err="1">
                          <a:latin typeface="+mn-lt"/>
                        </a:rPr>
                        <a:t>pt</a:t>
                      </a:r>
                      <a:r>
                        <a:rPr lang="en-US" sz="1400" dirty="0">
                          <a:latin typeface="+mn-lt"/>
                        </a:rPr>
                        <a:t> avg</a:t>
                      </a:r>
                    </a:p>
                  </a:txBody>
                  <a:tcPr anchor="ctr"/>
                </a:tc>
                <a:tc>
                  <a:txBody>
                    <a:bodyPr/>
                    <a:lstStyle/>
                    <a:p>
                      <a:pPr algn="ctr"/>
                      <a:r>
                        <a:rPr lang="en-US" sz="1400" dirty="0">
                          <a:latin typeface="+mn-lt"/>
                        </a:rPr>
                        <a:t>DEF</a:t>
                      </a:r>
                    </a:p>
                  </a:txBody>
                  <a:tcPr anchor="ctr"/>
                </a:tc>
                <a:tc>
                  <a:txBody>
                    <a:bodyPr/>
                    <a:lstStyle/>
                    <a:p>
                      <a:pPr algn="ctr"/>
                      <a:r>
                        <a:rPr lang="en-US" sz="1400" dirty="0">
                          <a:latin typeface="+mn-lt"/>
                        </a:rPr>
                        <a:t>DK </a:t>
                      </a:r>
                      <a:r>
                        <a:rPr lang="en-US" sz="1400" dirty="0" err="1">
                          <a:latin typeface="+mn-lt"/>
                        </a:rPr>
                        <a:t>pt</a:t>
                      </a:r>
                      <a:r>
                        <a:rPr lang="en-US" sz="1400" dirty="0">
                          <a:latin typeface="+mn-lt"/>
                        </a:rPr>
                        <a:t> avg</a:t>
                      </a:r>
                    </a:p>
                  </a:txBody>
                  <a:tcPr anchor="ctr"/>
                </a:tc>
                <a:extLst>
                  <a:ext uri="{0D108BD9-81ED-4DB2-BD59-A6C34878D82A}">
                    <a16:rowId xmlns:a16="http://schemas.microsoft.com/office/drawing/2014/main" val="471954684"/>
                  </a:ext>
                </a:extLst>
              </a:tr>
              <a:tr h="370840">
                <a:tc>
                  <a:txBody>
                    <a:bodyPr/>
                    <a:lstStyle/>
                    <a:p>
                      <a:pPr algn="ctr" fontAlgn="b"/>
                      <a:r>
                        <a:rPr lang="en-US" sz="1100" b="0" i="0" u="none" strike="noStrike" dirty="0">
                          <a:solidFill>
                            <a:srgbClr val="000000"/>
                          </a:solidFill>
                          <a:effectLst/>
                          <a:latin typeface="+mn-lt"/>
                        </a:rPr>
                        <a:t>WAS</a:t>
                      </a:r>
                    </a:p>
                  </a:txBody>
                  <a:tcPr marL="7620" marR="7620" marT="7620" marB="0" anchor="ctr"/>
                </a:tc>
                <a:tc>
                  <a:txBody>
                    <a:bodyPr/>
                    <a:lstStyle/>
                    <a:p>
                      <a:pPr algn="ctr" fontAlgn="b"/>
                      <a:r>
                        <a:rPr lang="en-US" sz="1100" b="0" i="0" u="none" strike="noStrike">
                          <a:solidFill>
                            <a:srgbClr val="000000"/>
                          </a:solidFill>
                          <a:effectLst/>
                          <a:latin typeface="+mn-lt"/>
                        </a:rPr>
                        <a:t>26.8</a:t>
                      </a:r>
                    </a:p>
                  </a:txBody>
                  <a:tcPr marL="7620" marR="7620" marT="7620" marB="0" anchor="ctr"/>
                </a:tc>
                <a:tc>
                  <a:txBody>
                    <a:bodyPr/>
                    <a:lstStyle/>
                    <a:p>
                      <a:pPr algn="ctr" fontAlgn="b"/>
                      <a:r>
                        <a:rPr lang="en-US" sz="1100" b="0" i="0" u="none" strike="noStrike" dirty="0">
                          <a:solidFill>
                            <a:srgbClr val="000000"/>
                          </a:solidFill>
                          <a:effectLst/>
                          <a:latin typeface="+mn-lt"/>
                        </a:rPr>
                        <a:t>NYJ</a:t>
                      </a:r>
                    </a:p>
                  </a:txBody>
                  <a:tcPr marL="7620" marR="7620" marT="7620" marB="0" anchor="ctr"/>
                </a:tc>
                <a:tc>
                  <a:txBody>
                    <a:bodyPr/>
                    <a:lstStyle/>
                    <a:p>
                      <a:pPr algn="ctr" fontAlgn="b"/>
                      <a:r>
                        <a:rPr lang="en-US" sz="1100" b="0" i="0" u="none" strike="noStrike">
                          <a:solidFill>
                            <a:srgbClr val="000000"/>
                          </a:solidFill>
                          <a:effectLst/>
                          <a:latin typeface="+mn-lt"/>
                        </a:rPr>
                        <a:t>40.6</a:t>
                      </a:r>
                    </a:p>
                  </a:txBody>
                  <a:tcPr marL="7620" marR="7620" marT="7620" marB="0" anchor="ctr"/>
                </a:tc>
                <a:tc>
                  <a:txBody>
                    <a:bodyPr/>
                    <a:lstStyle/>
                    <a:p>
                      <a:pPr algn="ctr" fontAlgn="b"/>
                      <a:r>
                        <a:rPr lang="en-US" sz="1100" b="0" i="0" u="none" strike="noStrike" dirty="0">
                          <a:solidFill>
                            <a:srgbClr val="000000"/>
                          </a:solidFill>
                          <a:effectLst/>
                          <a:latin typeface="+mn-lt"/>
                        </a:rPr>
                        <a:t>PHI</a:t>
                      </a:r>
                    </a:p>
                  </a:txBody>
                  <a:tcPr marL="7620" marR="7620" marT="7620" marB="0" anchor="ctr"/>
                </a:tc>
                <a:tc>
                  <a:txBody>
                    <a:bodyPr/>
                    <a:lstStyle/>
                    <a:p>
                      <a:pPr algn="ctr" fontAlgn="b"/>
                      <a:r>
                        <a:rPr lang="en-US" sz="1100" b="0" i="0" u="none" strike="noStrike">
                          <a:solidFill>
                            <a:srgbClr val="000000"/>
                          </a:solidFill>
                          <a:effectLst/>
                          <a:latin typeface="+mn-lt"/>
                        </a:rPr>
                        <a:t>19.6</a:t>
                      </a:r>
                    </a:p>
                  </a:txBody>
                  <a:tcPr marL="7620" marR="7620" marT="7620" marB="0" anchor="ctr"/>
                </a:tc>
                <a:tc>
                  <a:txBody>
                    <a:bodyPr/>
                    <a:lstStyle/>
                    <a:p>
                      <a:pPr algn="ctr" fontAlgn="b"/>
                      <a:r>
                        <a:rPr lang="en-US" sz="1100" b="0" i="0" u="none" strike="noStrike" dirty="0">
                          <a:solidFill>
                            <a:srgbClr val="000000"/>
                          </a:solidFill>
                          <a:effectLst/>
                          <a:latin typeface="+mn-lt"/>
                        </a:rPr>
                        <a:t>TEN</a:t>
                      </a:r>
                    </a:p>
                  </a:txBody>
                  <a:tcPr marL="7620" marR="7620" marT="7620" marB="0" anchor="ctr"/>
                </a:tc>
                <a:tc>
                  <a:txBody>
                    <a:bodyPr/>
                    <a:lstStyle/>
                    <a:p>
                      <a:pPr algn="ctr" fontAlgn="b"/>
                      <a:r>
                        <a:rPr lang="en-US" sz="1100" b="0" i="0" u="none" strike="noStrike">
                          <a:solidFill>
                            <a:srgbClr val="000000"/>
                          </a:solidFill>
                          <a:effectLst/>
                          <a:latin typeface="+mn-lt"/>
                        </a:rPr>
                        <a:t>48</a:t>
                      </a:r>
                    </a:p>
                  </a:txBody>
                  <a:tcPr marL="7620" marR="7620" marT="7620" marB="0" anchor="ctr"/>
                </a:tc>
                <a:extLst>
                  <a:ext uri="{0D108BD9-81ED-4DB2-BD59-A6C34878D82A}">
                    <a16:rowId xmlns:a16="http://schemas.microsoft.com/office/drawing/2014/main" val="2958825883"/>
                  </a:ext>
                </a:extLst>
              </a:tr>
              <a:tr h="370840">
                <a:tc>
                  <a:txBody>
                    <a:bodyPr/>
                    <a:lstStyle/>
                    <a:p>
                      <a:pPr algn="ctr" fontAlgn="b"/>
                      <a:r>
                        <a:rPr lang="en-US" sz="1100" b="0" i="0" u="none" strike="noStrike">
                          <a:solidFill>
                            <a:srgbClr val="000000"/>
                          </a:solidFill>
                          <a:effectLst/>
                          <a:latin typeface="+mn-lt"/>
                        </a:rPr>
                        <a:t>KAN</a:t>
                      </a:r>
                    </a:p>
                  </a:txBody>
                  <a:tcPr marL="7620" marR="7620" marT="7620" marB="0" anchor="ctr"/>
                </a:tc>
                <a:tc>
                  <a:txBody>
                    <a:bodyPr/>
                    <a:lstStyle/>
                    <a:p>
                      <a:pPr algn="ctr" fontAlgn="b"/>
                      <a:r>
                        <a:rPr lang="en-US" sz="1100" b="0" i="0" u="none" strike="noStrike">
                          <a:solidFill>
                            <a:srgbClr val="000000"/>
                          </a:solidFill>
                          <a:effectLst/>
                          <a:latin typeface="+mn-lt"/>
                        </a:rPr>
                        <a:t>24</a:t>
                      </a:r>
                    </a:p>
                  </a:txBody>
                  <a:tcPr marL="7620" marR="7620" marT="7620" marB="0" anchor="ctr"/>
                </a:tc>
                <a:tc>
                  <a:txBody>
                    <a:bodyPr/>
                    <a:lstStyle/>
                    <a:p>
                      <a:pPr algn="ctr" fontAlgn="b"/>
                      <a:r>
                        <a:rPr lang="en-US" sz="1100" b="0" i="0" u="none" strike="noStrike">
                          <a:solidFill>
                            <a:srgbClr val="000000"/>
                          </a:solidFill>
                          <a:effectLst/>
                          <a:latin typeface="+mn-lt"/>
                        </a:rPr>
                        <a:t>DET</a:t>
                      </a:r>
                    </a:p>
                  </a:txBody>
                  <a:tcPr marL="7620" marR="7620" marT="7620" marB="0" anchor="ctr"/>
                </a:tc>
                <a:tc>
                  <a:txBody>
                    <a:bodyPr/>
                    <a:lstStyle/>
                    <a:p>
                      <a:pPr algn="ctr" fontAlgn="b"/>
                      <a:r>
                        <a:rPr lang="en-US" sz="1100" b="0" i="0" u="none" strike="noStrike">
                          <a:solidFill>
                            <a:srgbClr val="000000"/>
                          </a:solidFill>
                          <a:effectLst/>
                          <a:latin typeface="+mn-lt"/>
                        </a:rPr>
                        <a:t>31.2</a:t>
                      </a:r>
                    </a:p>
                  </a:txBody>
                  <a:tcPr marL="7620" marR="7620" marT="7620" marB="0" anchor="ctr"/>
                </a:tc>
                <a:tc>
                  <a:txBody>
                    <a:bodyPr/>
                    <a:lstStyle/>
                    <a:p>
                      <a:pPr algn="ctr" fontAlgn="b"/>
                      <a:r>
                        <a:rPr lang="en-US" sz="1100" b="0" i="0" u="none" strike="noStrike">
                          <a:solidFill>
                            <a:srgbClr val="000000"/>
                          </a:solidFill>
                          <a:effectLst/>
                          <a:latin typeface="+mn-lt"/>
                        </a:rPr>
                        <a:t>BAL</a:t>
                      </a:r>
                    </a:p>
                  </a:txBody>
                  <a:tcPr marL="7620" marR="7620" marT="7620" marB="0" anchor="ctr"/>
                </a:tc>
                <a:tc>
                  <a:txBody>
                    <a:bodyPr/>
                    <a:lstStyle/>
                    <a:p>
                      <a:pPr algn="ctr" fontAlgn="b"/>
                      <a:r>
                        <a:rPr lang="en-US" sz="1100" b="0" i="0" u="none" strike="noStrike">
                          <a:solidFill>
                            <a:srgbClr val="000000"/>
                          </a:solidFill>
                          <a:effectLst/>
                          <a:latin typeface="+mn-lt"/>
                        </a:rPr>
                        <a:t>19.2</a:t>
                      </a:r>
                    </a:p>
                  </a:txBody>
                  <a:tcPr marL="7620" marR="7620" marT="7620" marB="0" anchor="ctr"/>
                </a:tc>
                <a:tc>
                  <a:txBody>
                    <a:bodyPr/>
                    <a:lstStyle/>
                    <a:p>
                      <a:pPr algn="ctr" fontAlgn="b"/>
                      <a:r>
                        <a:rPr lang="en-US" sz="1100" b="0" i="0" u="none" strike="noStrike">
                          <a:solidFill>
                            <a:srgbClr val="000000"/>
                          </a:solidFill>
                          <a:effectLst/>
                          <a:latin typeface="+mn-lt"/>
                        </a:rPr>
                        <a:t>WAS</a:t>
                      </a:r>
                    </a:p>
                  </a:txBody>
                  <a:tcPr marL="7620" marR="7620" marT="7620" marB="0" anchor="ctr"/>
                </a:tc>
                <a:tc>
                  <a:txBody>
                    <a:bodyPr/>
                    <a:lstStyle/>
                    <a:p>
                      <a:pPr algn="ctr" fontAlgn="b"/>
                      <a:r>
                        <a:rPr lang="en-US" sz="1100" b="0" i="0" u="none" strike="noStrike">
                          <a:solidFill>
                            <a:srgbClr val="000000"/>
                          </a:solidFill>
                          <a:effectLst/>
                          <a:latin typeface="+mn-lt"/>
                        </a:rPr>
                        <a:t>43.8</a:t>
                      </a:r>
                    </a:p>
                  </a:txBody>
                  <a:tcPr marL="7620" marR="7620" marT="7620" marB="0" anchor="ctr"/>
                </a:tc>
                <a:extLst>
                  <a:ext uri="{0D108BD9-81ED-4DB2-BD59-A6C34878D82A}">
                    <a16:rowId xmlns:a16="http://schemas.microsoft.com/office/drawing/2014/main" val="3634614639"/>
                  </a:ext>
                </a:extLst>
              </a:tr>
              <a:tr h="370840">
                <a:tc>
                  <a:txBody>
                    <a:bodyPr/>
                    <a:lstStyle/>
                    <a:p>
                      <a:pPr algn="ctr" fontAlgn="b"/>
                      <a:r>
                        <a:rPr lang="en-US" sz="1100" b="0" i="0" u="none" strike="noStrike">
                          <a:solidFill>
                            <a:srgbClr val="000000"/>
                          </a:solidFill>
                          <a:effectLst/>
                          <a:latin typeface="+mn-lt"/>
                        </a:rPr>
                        <a:t>IND</a:t>
                      </a:r>
                    </a:p>
                  </a:txBody>
                  <a:tcPr marL="7620" marR="7620" marT="7620" marB="0" anchor="ctr"/>
                </a:tc>
                <a:tc>
                  <a:txBody>
                    <a:bodyPr/>
                    <a:lstStyle/>
                    <a:p>
                      <a:pPr algn="ctr" fontAlgn="b"/>
                      <a:r>
                        <a:rPr lang="en-US" sz="1100" b="0" i="0" u="none" strike="noStrike">
                          <a:solidFill>
                            <a:srgbClr val="000000"/>
                          </a:solidFill>
                          <a:effectLst/>
                          <a:latin typeface="+mn-lt"/>
                        </a:rPr>
                        <a:t>22.9</a:t>
                      </a:r>
                    </a:p>
                  </a:txBody>
                  <a:tcPr marL="7620" marR="7620" marT="7620" marB="0" anchor="ctr"/>
                </a:tc>
                <a:tc>
                  <a:txBody>
                    <a:bodyPr/>
                    <a:lstStyle/>
                    <a:p>
                      <a:pPr algn="ctr" fontAlgn="b"/>
                      <a:r>
                        <a:rPr lang="en-US" sz="1100" b="0" i="0" u="none" strike="noStrike">
                          <a:solidFill>
                            <a:srgbClr val="000000"/>
                          </a:solidFill>
                          <a:effectLst/>
                          <a:latin typeface="+mn-lt"/>
                        </a:rPr>
                        <a:t>SFO</a:t>
                      </a:r>
                    </a:p>
                  </a:txBody>
                  <a:tcPr marL="7620" marR="7620" marT="7620" marB="0" anchor="ctr"/>
                </a:tc>
                <a:tc>
                  <a:txBody>
                    <a:bodyPr/>
                    <a:lstStyle/>
                    <a:p>
                      <a:pPr algn="ctr" fontAlgn="b"/>
                      <a:r>
                        <a:rPr lang="en-US" sz="1100" b="0" i="0" u="none" strike="noStrike">
                          <a:solidFill>
                            <a:srgbClr val="000000"/>
                          </a:solidFill>
                          <a:effectLst/>
                          <a:latin typeface="+mn-lt"/>
                        </a:rPr>
                        <a:t>31</a:t>
                      </a:r>
                    </a:p>
                  </a:txBody>
                  <a:tcPr marL="7620" marR="7620" marT="7620" marB="0" anchor="ctr"/>
                </a:tc>
                <a:tc>
                  <a:txBody>
                    <a:bodyPr/>
                    <a:lstStyle/>
                    <a:p>
                      <a:pPr algn="ctr" fontAlgn="b"/>
                      <a:r>
                        <a:rPr lang="en-US" sz="1100" b="0" i="0" u="none" strike="noStrike">
                          <a:solidFill>
                            <a:srgbClr val="000000"/>
                          </a:solidFill>
                          <a:effectLst/>
                          <a:latin typeface="+mn-lt"/>
                        </a:rPr>
                        <a:t>LAC</a:t>
                      </a:r>
                    </a:p>
                  </a:txBody>
                  <a:tcPr marL="7620" marR="7620" marT="7620" marB="0" anchor="ctr"/>
                </a:tc>
                <a:tc>
                  <a:txBody>
                    <a:bodyPr/>
                    <a:lstStyle/>
                    <a:p>
                      <a:pPr algn="ctr" fontAlgn="b"/>
                      <a:r>
                        <a:rPr lang="en-US" sz="1100" b="0" i="0" u="none" strike="noStrike">
                          <a:solidFill>
                            <a:srgbClr val="000000"/>
                          </a:solidFill>
                          <a:effectLst/>
                          <a:latin typeface="+mn-lt"/>
                        </a:rPr>
                        <a:t>17.1</a:t>
                      </a:r>
                    </a:p>
                  </a:txBody>
                  <a:tcPr marL="7620" marR="7620" marT="7620" marB="0" anchor="ctr"/>
                </a:tc>
                <a:tc>
                  <a:txBody>
                    <a:bodyPr/>
                    <a:lstStyle/>
                    <a:p>
                      <a:pPr algn="ctr" fontAlgn="b"/>
                      <a:r>
                        <a:rPr lang="en-US" sz="1100" b="0" i="0" u="none" strike="noStrike">
                          <a:solidFill>
                            <a:srgbClr val="000000"/>
                          </a:solidFill>
                          <a:effectLst/>
                          <a:latin typeface="+mn-lt"/>
                        </a:rPr>
                        <a:t>MIA</a:t>
                      </a:r>
                    </a:p>
                  </a:txBody>
                  <a:tcPr marL="7620" marR="7620" marT="7620" marB="0" anchor="ctr"/>
                </a:tc>
                <a:tc>
                  <a:txBody>
                    <a:bodyPr/>
                    <a:lstStyle/>
                    <a:p>
                      <a:pPr algn="ctr" fontAlgn="b"/>
                      <a:r>
                        <a:rPr lang="en-US" sz="1100" b="0" i="0" u="none" strike="noStrike">
                          <a:solidFill>
                            <a:srgbClr val="000000"/>
                          </a:solidFill>
                          <a:effectLst/>
                          <a:latin typeface="+mn-lt"/>
                        </a:rPr>
                        <a:t>43.7</a:t>
                      </a:r>
                    </a:p>
                  </a:txBody>
                  <a:tcPr marL="7620" marR="7620" marT="7620" marB="0" anchor="ctr"/>
                </a:tc>
                <a:extLst>
                  <a:ext uri="{0D108BD9-81ED-4DB2-BD59-A6C34878D82A}">
                    <a16:rowId xmlns:a16="http://schemas.microsoft.com/office/drawing/2014/main" val="3175787803"/>
                  </a:ext>
                </a:extLst>
              </a:tr>
              <a:tr h="370840">
                <a:tc>
                  <a:txBody>
                    <a:bodyPr/>
                    <a:lstStyle/>
                    <a:p>
                      <a:pPr algn="ctr" fontAlgn="b"/>
                      <a:r>
                        <a:rPr lang="en-US" sz="1100" b="0" i="0" u="none" strike="noStrike">
                          <a:solidFill>
                            <a:srgbClr val="000000"/>
                          </a:solidFill>
                          <a:effectLst/>
                          <a:latin typeface="+mn-lt"/>
                        </a:rPr>
                        <a:t>DAL</a:t>
                      </a:r>
                    </a:p>
                  </a:txBody>
                  <a:tcPr marL="7620" marR="7620" marT="7620" marB="0" anchor="ctr"/>
                </a:tc>
                <a:tc>
                  <a:txBody>
                    <a:bodyPr/>
                    <a:lstStyle/>
                    <a:p>
                      <a:pPr algn="ctr" fontAlgn="b"/>
                      <a:r>
                        <a:rPr lang="en-US" sz="1100" b="0" i="0" u="none" strike="noStrike">
                          <a:solidFill>
                            <a:srgbClr val="000000"/>
                          </a:solidFill>
                          <a:effectLst/>
                          <a:latin typeface="+mn-lt"/>
                        </a:rPr>
                        <a:t>22.6</a:t>
                      </a:r>
                    </a:p>
                  </a:txBody>
                  <a:tcPr marL="7620" marR="7620" marT="7620" marB="0" anchor="ctr"/>
                </a:tc>
                <a:tc>
                  <a:txBody>
                    <a:bodyPr/>
                    <a:lstStyle/>
                    <a:p>
                      <a:pPr algn="ctr" fontAlgn="b"/>
                      <a:r>
                        <a:rPr lang="en-US" sz="1100" b="0" i="0" u="none" strike="noStrike">
                          <a:solidFill>
                            <a:srgbClr val="000000"/>
                          </a:solidFill>
                          <a:effectLst/>
                          <a:latin typeface="+mn-lt"/>
                        </a:rPr>
                        <a:t>CIN</a:t>
                      </a:r>
                    </a:p>
                  </a:txBody>
                  <a:tcPr marL="7620" marR="7620" marT="7620" marB="0" anchor="ctr"/>
                </a:tc>
                <a:tc>
                  <a:txBody>
                    <a:bodyPr/>
                    <a:lstStyle/>
                    <a:p>
                      <a:pPr algn="ctr" fontAlgn="b"/>
                      <a:r>
                        <a:rPr lang="en-US" sz="1100" b="0" i="0" u="none" strike="noStrike">
                          <a:solidFill>
                            <a:srgbClr val="000000"/>
                          </a:solidFill>
                          <a:effectLst/>
                          <a:latin typeface="+mn-lt"/>
                        </a:rPr>
                        <a:t>29.3</a:t>
                      </a:r>
                    </a:p>
                  </a:txBody>
                  <a:tcPr marL="7620" marR="7620" marT="7620" marB="0" anchor="ctr"/>
                </a:tc>
                <a:tc>
                  <a:txBody>
                    <a:bodyPr/>
                    <a:lstStyle/>
                    <a:p>
                      <a:pPr algn="ctr" fontAlgn="b"/>
                      <a:r>
                        <a:rPr lang="en-US" sz="1100" b="0" i="0" u="none" strike="noStrike">
                          <a:solidFill>
                            <a:srgbClr val="000000"/>
                          </a:solidFill>
                          <a:effectLst/>
                          <a:latin typeface="+mn-lt"/>
                        </a:rPr>
                        <a:t>LAR</a:t>
                      </a:r>
                    </a:p>
                  </a:txBody>
                  <a:tcPr marL="7620" marR="7620" marT="7620" marB="0" anchor="ctr"/>
                </a:tc>
                <a:tc>
                  <a:txBody>
                    <a:bodyPr/>
                    <a:lstStyle/>
                    <a:p>
                      <a:pPr algn="ctr" fontAlgn="b"/>
                      <a:r>
                        <a:rPr lang="en-US" sz="1100" b="0" i="0" u="none" strike="noStrike">
                          <a:solidFill>
                            <a:srgbClr val="000000"/>
                          </a:solidFill>
                          <a:effectLst/>
                          <a:latin typeface="+mn-lt"/>
                        </a:rPr>
                        <a:t>17.1</a:t>
                      </a:r>
                    </a:p>
                  </a:txBody>
                  <a:tcPr marL="7620" marR="7620" marT="7620" marB="0" anchor="ctr"/>
                </a:tc>
                <a:tc>
                  <a:txBody>
                    <a:bodyPr/>
                    <a:lstStyle/>
                    <a:p>
                      <a:pPr algn="ctr" fontAlgn="b"/>
                      <a:r>
                        <a:rPr lang="en-US" sz="1100" b="0" i="0" u="none" strike="noStrike">
                          <a:solidFill>
                            <a:srgbClr val="000000"/>
                          </a:solidFill>
                          <a:effectLst/>
                          <a:latin typeface="+mn-lt"/>
                        </a:rPr>
                        <a:t>IND</a:t>
                      </a:r>
                    </a:p>
                  </a:txBody>
                  <a:tcPr marL="7620" marR="7620" marT="7620" marB="0" anchor="ctr"/>
                </a:tc>
                <a:tc>
                  <a:txBody>
                    <a:bodyPr/>
                    <a:lstStyle/>
                    <a:p>
                      <a:pPr algn="ctr" fontAlgn="b"/>
                      <a:r>
                        <a:rPr lang="en-US" sz="1100" b="0" i="0" u="none" strike="noStrike">
                          <a:solidFill>
                            <a:srgbClr val="000000"/>
                          </a:solidFill>
                          <a:effectLst/>
                          <a:latin typeface="+mn-lt"/>
                        </a:rPr>
                        <a:t>43.1</a:t>
                      </a:r>
                    </a:p>
                  </a:txBody>
                  <a:tcPr marL="7620" marR="7620" marT="7620" marB="0" anchor="ctr"/>
                </a:tc>
                <a:extLst>
                  <a:ext uri="{0D108BD9-81ED-4DB2-BD59-A6C34878D82A}">
                    <a16:rowId xmlns:a16="http://schemas.microsoft.com/office/drawing/2014/main" val="861161047"/>
                  </a:ext>
                </a:extLst>
              </a:tr>
              <a:tr h="370840">
                <a:tc>
                  <a:txBody>
                    <a:bodyPr/>
                    <a:lstStyle/>
                    <a:p>
                      <a:pPr algn="ctr" fontAlgn="b"/>
                      <a:r>
                        <a:rPr lang="en-US" sz="1100" b="0" i="0" u="none" strike="noStrike">
                          <a:solidFill>
                            <a:srgbClr val="000000"/>
                          </a:solidFill>
                          <a:effectLst/>
                          <a:latin typeface="+mn-lt"/>
                        </a:rPr>
                        <a:t>MIA</a:t>
                      </a:r>
                    </a:p>
                  </a:txBody>
                  <a:tcPr marL="7620" marR="7620" marT="7620" marB="0" anchor="ctr"/>
                </a:tc>
                <a:tc>
                  <a:txBody>
                    <a:bodyPr/>
                    <a:lstStyle/>
                    <a:p>
                      <a:pPr algn="ctr" fontAlgn="b"/>
                      <a:r>
                        <a:rPr lang="en-US" sz="1100" b="0" i="0" u="none" strike="noStrike" dirty="0">
                          <a:solidFill>
                            <a:srgbClr val="000000"/>
                          </a:solidFill>
                          <a:effectLst/>
                          <a:latin typeface="+mn-lt"/>
                        </a:rPr>
                        <a:t>22.1</a:t>
                      </a:r>
                    </a:p>
                  </a:txBody>
                  <a:tcPr marL="7620" marR="7620" marT="7620" marB="0" anchor="ctr"/>
                </a:tc>
                <a:tc>
                  <a:txBody>
                    <a:bodyPr/>
                    <a:lstStyle/>
                    <a:p>
                      <a:pPr algn="ctr" fontAlgn="b"/>
                      <a:r>
                        <a:rPr lang="en-US" sz="1100" b="0" i="0" u="none" strike="noStrike">
                          <a:solidFill>
                            <a:srgbClr val="000000"/>
                          </a:solidFill>
                          <a:effectLst/>
                          <a:latin typeface="+mn-lt"/>
                        </a:rPr>
                        <a:t>PHI</a:t>
                      </a:r>
                    </a:p>
                  </a:txBody>
                  <a:tcPr marL="7620" marR="7620" marT="7620" marB="0" anchor="ctr"/>
                </a:tc>
                <a:tc>
                  <a:txBody>
                    <a:bodyPr/>
                    <a:lstStyle/>
                    <a:p>
                      <a:pPr algn="ctr" fontAlgn="b"/>
                      <a:r>
                        <a:rPr lang="en-US" sz="1100" b="0" i="0" u="none" strike="noStrike" dirty="0">
                          <a:solidFill>
                            <a:srgbClr val="000000"/>
                          </a:solidFill>
                          <a:effectLst/>
                          <a:latin typeface="+mn-lt"/>
                        </a:rPr>
                        <a:t>29.3</a:t>
                      </a:r>
                    </a:p>
                  </a:txBody>
                  <a:tcPr marL="7620" marR="7620" marT="7620" marB="0" anchor="ctr"/>
                </a:tc>
                <a:tc>
                  <a:txBody>
                    <a:bodyPr/>
                    <a:lstStyle/>
                    <a:p>
                      <a:pPr algn="ctr" fontAlgn="b"/>
                      <a:r>
                        <a:rPr lang="en-US" sz="1100" b="0" i="0" u="none" strike="noStrike">
                          <a:solidFill>
                            <a:srgbClr val="000000"/>
                          </a:solidFill>
                          <a:effectLst/>
                          <a:latin typeface="+mn-lt"/>
                        </a:rPr>
                        <a:t>IND</a:t>
                      </a:r>
                    </a:p>
                  </a:txBody>
                  <a:tcPr marL="7620" marR="7620" marT="7620" marB="0" anchor="ctr"/>
                </a:tc>
                <a:tc>
                  <a:txBody>
                    <a:bodyPr/>
                    <a:lstStyle/>
                    <a:p>
                      <a:pPr algn="ctr" fontAlgn="b"/>
                      <a:r>
                        <a:rPr lang="en-US" sz="1100" b="0" i="0" u="none" strike="noStrike" dirty="0">
                          <a:solidFill>
                            <a:srgbClr val="000000"/>
                          </a:solidFill>
                          <a:effectLst/>
                          <a:latin typeface="+mn-lt"/>
                        </a:rPr>
                        <a:t>16.9</a:t>
                      </a:r>
                    </a:p>
                  </a:txBody>
                  <a:tcPr marL="7620" marR="7620" marT="7620" marB="0" anchor="ctr"/>
                </a:tc>
                <a:tc>
                  <a:txBody>
                    <a:bodyPr/>
                    <a:lstStyle/>
                    <a:p>
                      <a:pPr algn="ctr" fontAlgn="b"/>
                      <a:r>
                        <a:rPr lang="en-US" sz="1100" b="0" i="0" u="none" strike="noStrike">
                          <a:solidFill>
                            <a:srgbClr val="000000"/>
                          </a:solidFill>
                          <a:effectLst/>
                          <a:latin typeface="+mn-lt"/>
                        </a:rPr>
                        <a:t>MIN</a:t>
                      </a:r>
                    </a:p>
                  </a:txBody>
                  <a:tcPr marL="7620" marR="7620" marT="7620" marB="0" anchor="ctr"/>
                </a:tc>
                <a:tc>
                  <a:txBody>
                    <a:bodyPr/>
                    <a:lstStyle/>
                    <a:p>
                      <a:pPr algn="ctr" fontAlgn="b"/>
                      <a:r>
                        <a:rPr lang="en-US" sz="1100" b="0" i="0" u="none" strike="noStrike" dirty="0">
                          <a:solidFill>
                            <a:srgbClr val="000000"/>
                          </a:solidFill>
                          <a:effectLst/>
                          <a:latin typeface="+mn-lt"/>
                        </a:rPr>
                        <a:t>42.6</a:t>
                      </a:r>
                    </a:p>
                  </a:txBody>
                  <a:tcPr marL="7620" marR="7620" marT="7620" marB="0" anchor="ctr"/>
                </a:tc>
                <a:extLst>
                  <a:ext uri="{0D108BD9-81ED-4DB2-BD59-A6C34878D82A}">
                    <a16:rowId xmlns:a16="http://schemas.microsoft.com/office/drawing/2014/main" val="1378754049"/>
                  </a:ext>
                </a:extLst>
              </a:tr>
            </a:tbl>
          </a:graphicData>
        </a:graphic>
      </p:graphicFrame>
    </p:spTree>
    <p:extLst>
      <p:ext uri="{BB962C8B-B14F-4D97-AF65-F5344CB8AC3E}">
        <p14:creationId xmlns:p14="http://schemas.microsoft.com/office/powerpoint/2010/main" val="298823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1162</TotalTime>
  <Words>2048</Words>
  <Application>Microsoft Office PowerPoint</Application>
  <PresentationFormat>Custom</PresentationFormat>
  <Paragraphs>383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Consolas</vt:lpstr>
      <vt:lpstr>Corbel</vt:lpstr>
      <vt:lpstr>Chalkboard 16x9</vt:lpstr>
      <vt:lpstr>DraftKings NFL Predictor</vt:lpstr>
      <vt:lpstr>Inspiration</vt:lpstr>
      <vt:lpstr>What is DraftKings? Daily fantasy sports?</vt:lpstr>
      <vt:lpstr>$1 Million?!?! How does that work?</vt:lpstr>
      <vt:lpstr>And the scoring system?</vt:lpstr>
      <vt:lpstr>So the goal is to win, right?</vt:lpstr>
      <vt:lpstr>You said a lot of data… Exactly how much?</vt:lpstr>
      <vt:lpstr>How it started…</vt:lpstr>
      <vt:lpstr>Picture the null model</vt:lpstr>
      <vt:lpstr>Versus how it went…</vt:lpstr>
      <vt:lpstr>Versus how it went…</vt:lpstr>
      <vt:lpstr>You call that a prediction?</vt:lpstr>
      <vt:lpstr>So who won?</vt:lpstr>
      <vt:lpstr>What did we learn?</vt:lpstr>
      <vt:lpstr>What did we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NFL Predictor</dc:title>
  <dc:creator>Zach Fuller</dc:creator>
  <cp:lastModifiedBy>Zach Fuller</cp:lastModifiedBy>
  <cp:revision>11</cp:revision>
  <dcterms:created xsi:type="dcterms:W3CDTF">2021-11-15T21:53:05Z</dcterms:created>
  <dcterms:modified xsi:type="dcterms:W3CDTF">2021-11-16T18:41:34Z</dcterms:modified>
</cp:coreProperties>
</file>