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Inter" panose="02000503000000020004"/>
      <p:regular r:id="rId16"/>
    </p:embeddedFont>
    <p:embeddedFont>
      <p:font typeface="Inter SemiBold" panose="02000503000000020004"/>
      <p:bold r:id="rId17"/>
      <p:boldItalic r:id="rId18"/>
    </p:embeddedFont>
    <p:embeddedFont>
      <p:font typeface="Inter Light" panose="02000503000000020004"/>
      <p:regular r:id="rId19"/>
      <p:italic r:id="rId20"/>
    </p:embeddedFont>
    <p:embeddedFont>
      <p:font typeface="Inter ExtraBold" panose="02000503000000020004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615B7A7-5EF1-462C-A398-C56B9F57F0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91db6995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91db6995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928892100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2928892100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928892100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928892100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94a060f53_4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94a060f53_4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94a060f53_4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94a060f53_4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94a060f53_4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94a060f53_4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a2f9214f0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a2f9214f0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Briefly </a:t>
            </a:r>
            <a:r>
              <a:rPr lang="en-GB"/>
              <a:t>mention</a:t>
            </a:r>
            <a:r>
              <a:rPr lang="en-GB"/>
              <a:t> how </a:t>
            </a:r>
            <a:r>
              <a:rPr lang="en-GB" b="1"/>
              <a:t>Achmea recommended</a:t>
            </a:r>
            <a:r>
              <a:rPr lang="en-GB"/>
              <a:t> we use </a:t>
            </a:r>
            <a:r>
              <a:rPr lang="en-GB" b="1"/>
              <a:t>slope</a:t>
            </a:r>
            <a:r>
              <a:rPr lang="en-GB"/>
              <a:t> and </a:t>
            </a:r>
            <a:r>
              <a:rPr lang="en-GB" b="1"/>
              <a:t>absolute</a:t>
            </a:r>
            <a:r>
              <a:rPr lang="en-GB" b="1"/>
              <a:t> level</a:t>
            </a:r>
            <a:r>
              <a:rPr lang="en-GB"/>
              <a:t> as predictive variables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Looking at these plots we can </a:t>
            </a:r>
            <a:r>
              <a:rPr lang="en-GB" b="1"/>
              <a:t>expect level to have more predictive power</a:t>
            </a:r>
            <a:r>
              <a:rPr lang="en-GB"/>
              <a:t> as there is greater correlation</a:t>
            </a:r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29f875b1a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29f875b1a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Learning phase has </a:t>
            </a:r>
            <a:r>
              <a:rPr lang="en-GB" b="1"/>
              <a:t>its own section</a:t>
            </a:r>
            <a:r>
              <a:rPr lang="en-GB"/>
              <a:t> as unlike previous parts we needed to</a:t>
            </a:r>
            <a:r>
              <a:rPr lang="en-GB" b="1"/>
              <a:t> learn a lot more</a:t>
            </a:r>
            <a:endParaRPr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u="sng"/>
              <a:t>Develop Four Versions</a:t>
            </a:r>
            <a:r>
              <a:rPr lang="en-GB"/>
              <a:t> has </a:t>
            </a:r>
            <a:r>
              <a:rPr lang="en-GB" b="1"/>
              <a:t>alternative methodologies</a:t>
            </a:r>
            <a:endParaRPr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Mention the </a:t>
            </a:r>
            <a:r>
              <a:rPr lang="en-GB" b="1"/>
              <a:t>extensive</a:t>
            </a:r>
            <a:r>
              <a:rPr lang="en-GB"/>
              <a:t> back and forths about </a:t>
            </a:r>
            <a:r>
              <a:rPr lang="en-GB" b="1"/>
              <a:t>which models</a:t>
            </a:r>
            <a:r>
              <a:rPr lang="en-GB"/>
              <a:t> to use and </a:t>
            </a:r>
            <a:r>
              <a:rPr lang="en-GB" b="1"/>
              <a:t>how to tune them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94a060f53_4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94a060f53_4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Very briefly explain in sample results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More time to explain out of sample</a:t>
            </a:r>
            <a:endParaRPr lang="en-GB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Comment on MeanDecreaseGini (mostly aligns with correlation plots)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Cover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 b="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 panose="02000503000000020004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/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</a:t>
            </a: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rPr>
            </a:fld>
            <a:endParaRPr sz="800">
              <a:solidFill>
                <a:schemeClr val="lt2"/>
              </a:solidFill>
              <a:latin typeface="Inter Light" panose="02000503000000020004"/>
              <a:ea typeface="Inter Light" panose="02000503000000020004"/>
              <a:cs typeface="Inter Light" panose="02000503000000020004"/>
              <a:sym typeface="Inter Light" panose="020005030000000200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rPr>
            </a:fld>
            <a:endParaRPr sz="800">
              <a:solidFill>
                <a:schemeClr val="lt2"/>
              </a:solidFill>
              <a:latin typeface="Inter Light" panose="02000503000000020004"/>
              <a:ea typeface="Inter Light" panose="02000503000000020004"/>
              <a:cs typeface="Inter Light" panose="02000503000000020004"/>
              <a:sym typeface="Inter Light" panose="02000503000000020004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 txBox="1"/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08" name="Google Shape;108;p11"/>
          <p:cNvSpPr txBox="1"/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 panose="02000503000000020004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">
    <p:bg>
      <p:bgPr>
        <a:solidFill>
          <a:schemeClr val="lt1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9pPr>
          </a:lstStyle>
          <a:p/>
        </p:txBody>
      </p:sp>
      <p:sp>
        <p:nvSpPr>
          <p:cNvPr id="120" name="Google Shape;120;p12"/>
          <p:cNvSpPr txBox="1"/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22" name="Google Shape;122;p12"/>
          <p:cNvSpPr txBox="1"/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">
    <p:bg>
      <p:bgPr>
        <a:solidFill>
          <a:schemeClr val="dk2"/>
        </a:solidFill>
        <a:effectLst/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rPr>
            </a:fld>
            <a:endParaRPr sz="800">
              <a:solidFill>
                <a:schemeClr val="lt2"/>
              </a:solidFill>
              <a:latin typeface="Inter Light" panose="02000503000000020004"/>
              <a:ea typeface="Inter Light" panose="02000503000000020004"/>
              <a:cs typeface="Inter Light" panose="02000503000000020004"/>
              <a:sym typeface="Inter Light" panose="02000503000000020004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13"/>
          <p:cNvSpPr txBox="1"/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Go-to-Market Strategy">
  <p:cSld name="BLANK">
    <p:bg>
      <p:bgPr>
        <a:solidFill>
          <a:schemeClr val="dk1"/>
        </a:solidFill>
        <a:effectLst/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type="pic" idx="2"/>
          </p:nvPr>
        </p:nvSpPr>
        <p:spPr>
          <a:xfrm>
            <a:off x="6445900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type="pic" idx="3"/>
          </p:nvPr>
        </p:nvSpPr>
        <p:spPr>
          <a:xfrm>
            <a:off x="4210025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type="body" idx="4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type="subTitle" idx="5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type="body" idx="6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type="body" idx="7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 panose="02000503000000020004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42" name="Google Shape;142;p14"/>
          <p:cNvSpPr txBox="1"/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">
    <p:bg>
      <p:bgPr>
        <a:solidFill>
          <a:schemeClr val="lt1"/>
        </a:soli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9pPr>
          </a:lstStyle>
          <a:p/>
        </p:txBody>
      </p:sp>
      <p:sp>
        <p:nvSpPr>
          <p:cNvPr id="147" name="Google Shape;147;p15"/>
          <p:cNvSpPr txBox="1"/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60" name="Google Shape;160;p15"/>
          <p:cNvSpPr txBox="1"/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">
    <p:bg>
      <p:bgPr>
        <a:solidFill>
          <a:schemeClr val="lt1"/>
        </a:solidFill>
        <a:effectLst/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68" name="Google Shape;168;p16"/>
          <p:cNvSpPr txBox="1"/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">
    <p:bg>
      <p:bgPr>
        <a:solidFill>
          <a:schemeClr val="dk2"/>
        </a:solidFill>
        <a:effectLst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9pPr>
          </a:lstStyle>
          <a:p/>
        </p:txBody>
      </p:sp>
      <p:sp>
        <p:nvSpPr>
          <p:cNvPr id="182" name="Google Shape;182;p18"/>
          <p:cNvSpPr txBox="1"/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 panose="02000503000000020004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 panose="02000503000000020004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 panose="02000503000000020004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 panose="02000503000000020004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 panose="02000503000000020004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 panose="02000503000000020004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 panose="02000503000000020004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91" name="Google Shape;191;p18"/>
          <p:cNvSpPr txBox="1"/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rPr>
            </a:fld>
            <a:endParaRPr sz="800">
              <a:solidFill>
                <a:schemeClr val="lt2"/>
              </a:solidFill>
              <a:latin typeface="Inter Light" panose="02000503000000020004"/>
              <a:ea typeface="Inter Light" panose="02000503000000020004"/>
              <a:cs typeface="Inter Light" panose="02000503000000020004"/>
              <a:sym typeface="Inter Light" panose="02000503000000020004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 b="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/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rPr>
            </a:fld>
            <a:endParaRPr sz="800">
              <a:solidFill>
                <a:schemeClr val="lt2"/>
              </a:solidFill>
              <a:latin typeface="Inter Light" panose="02000503000000020004"/>
              <a:ea typeface="Inter Light" panose="02000503000000020004"/>
              <a:cs typeface="Inter Light" panose="02000503000000020004"/>
              <a:sym typeface="Inter Light" panose="02000503000000020004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Vision / Mission">
  <p:cSld name="SECTION_HEADER">
    <p:bg>
      <p:bgPr>
        <a:solidFill>
          <a:schemeClr val="lt1"/>
        </a:solidFill>
        <a:effectLst/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type="pic" idx="2"/>
          </p:nvPr>
        </p:nvSpPr>
        <p:spPr>
          <a:xfrm>
            <a:off x="5039775" y="203250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type="pic" idx="3"/>
          </p:nvPr>
        </p:nvSpPr>
        <p:spPr>
          <a:xfrm>
            <a:off x="5039775" y="2624675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3" name="Google Shape;33;p4"/>
          <p:cNvSpPr txBox="1"/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7" name="Google Shape;257;p31"/>
          <p:cNvSpPr txBox="1"/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7" name="Google Shape;277;p34"/>
          <p:cNvSpPr txBox="1"/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86" name="Google Shape;286;p35"/>
          <p:cNvSpPr txBox="1"/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8" name="Google Shape;298;p36"/>
          <p:cNvSpPr/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25" name="Google Shape;325;p40"/>
          <p:cNvSpPr/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/ Divider">
  <p:cSld name="TITLE_AND_BODY">
    <p:bg>
      <p:bgPr>
        <a:solidFill>
          <a:schemeClr val="dk2"/>
        </a:solid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 panose="02000503000000020004"/>
              <a:buNone/>
              <a:defRPr sz="60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 b="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 panose="02000503000000020004"/>
              <a:buNone/>
              <a:defRPr sz="1800">
                <a:solidFill>
                  <a:schemeClr val="lt2"/>
                </a:solidFill>
                <a:latin typeface="Inter SemiBold" panose="02000503000000020004"/>
                <a:ea typeface="Inter SemiBold" panose="02000503000000020004"/>
                <a:cs typeface="Inter SemiBold" panose="02000503000000020004"/>
                <a:sym typeface="Inter SemiBold" panose="02000503000000020004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0" name="Google Shape;40;p5"/>
          <p:cNvSpPr txBox="1"/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Revenue Model">
  <p:cSld name="TITLE_AND_TWO_COLUMNS">
    <p:bg>
      <p:bgPr>
        <a:solidFill>
          <a:schemeClr val="dk1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type="body" idx="1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type="body" idx="2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9" name="Google Shape;49;p6"/>
          <p:cNvSpPr txBox="1"/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Project Timeline">
  <p:cSld name="TITLE_ONLY">
    <p:bg>
      <p:bgPr>
        <a:solidFill>
          <a:schemeClr val="lt1"/>
        </a:solid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 panose="02000503000000020004"/>
              <a:buNone/>
              <a:defRPr sz="4800" b="1"/>
            </a:lvl9pPr>
          </a:lstStyle>
          <a:p/>
        </p:txBody>
      </p:sp>
      <p:sp>
        <p:nvSpPr>
          <p:cNvPr id="55" name="Google Shape;55;p7"/>
          <p:cNvSpPr txBox="1"/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60" name="Google Shape;60;p7"/>
          <p:cNvSpPr txBox="1"/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">
    <p:bg>
      <p:bgPr>
        <a:solidFill>
          <a:schemeClr val="lt1"/>
        </a:solidFill>
        <a:effectLst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 panose="02000503000000020004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 panose="02000503000000020004"/>
              <a:buNone/>
              <a:defRPr sz="4800" b="1"/>
            </a:lvl9pPr>
          </a:lstStyle>
          <a:p/>
        </p:txBody>
      </p:sp>
      <p:sp>
        <p:nvSpPr>
          <p:cNvPr id="66" name="Google Shape;66;p8"/>
          <p:cNvSpPr/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 panose="02000503000000020004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69" name="Google Shape;69;p8"/>
          <p:cNvSpPr txBox="1"/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">
    <p:bg>
      <p:bgPr>
        <a:solidFill>
          <a:schemeClr val="dk1"/>
        </a:solidFill>
        <a:effectLst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 panose="02000503000000020004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83" name="Google Shape;83;p9"/>
          <p:cNvSpPr txBox="1"/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">
    <p:bg>
      <p:bgPr>
        <a:solidFill>
          <a:schemeClr val="dk2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800">
                <a:solidFill>
                  <a:schemeClr val="lt2"/>
                </a:solidFill>
                <a:latin typeface="Inter Light" panose="02000503000000020004"/>
                <a:ea typeface="Inter Light" panose="02000503000000020004"/>
                <a:cs typeface="Inter Light" panose="02000503000000020004"/>
                <a:sym typeface="Inter Light" panose="02000503000000020004"/>
              </a:rPr>
            </a:fld>
            <a:endParaRPr sz="800">
              <a:solidFill>
                <a:schemeClr val="lt2"/>
              </a:solidFill>
              <a:latin typeface="Inter Light" panose="02000503000000020004"/>
              <a:ea typeface="Inter Light" panose="02000503000000020004"/>
              <a:cs typeface="Inter Light" panose="02000503000000020004"/>
              <a:sym typeface="Inter Light" panose="02000503000000020004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0"/>
          <p:cNvSpPr txBox="1"/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 panose="020005030000000200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 panose="02000503000000020004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 panose="02000503000000020004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Confidential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700">
                <a:solidFill>
                  <a:schemeClr val="lt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Copyright ©</a:t>
            </a:r>
            <a:endParaRPr sz="700">
              <a:solidFill>
                <a:schemeClr val="lt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 panose="02000503000000020004"/>
              <a:buNone/>
              <a:defRPr sz="4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●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○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■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●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○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■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●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○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Char char="■"/>
              <a:defRPr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700"/>
              <a:t>Riding the </a:t>
            </a:r>
            <a:r>
              <a:rPr lang="en-GB" sz="5700"/>
              <a:t>Yield Curve</a:t>
            </a:r>
            <a:endParaRPr sz="5700"/>
          </a:p>
        </p:txBody>
      </p:sp>
      <p:sp>
        <p:nvSpPr>
          <p:cNvPr id="340" name="Google Shape;340;p41"/>
          <p:cNvSpPr txBox="1"/>
          <p:nvPr>
            <p:ph type="title" idx="2"/>
          </p:nvPr>
        </p:nvSpPr>
        <p:spPr>
          <a:xfrm>
            <a:off x="421005" y="3318510"/>
            <a:ext cx="4538345" cy="851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F. Zhao, L.C. Lacombe, R.J. Mungroop, W.F. Staring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341" name="Google Shape;341;p41" descr="Abstract image of blue ribbons on a black background."/>
          <p:cNvPicPr preferRelativeResize="0"/>
          <p:nvPr>
            <p:ph type="pic" idx="3"/>
          </p:nvPr>
        </p:nvPicPr>
        <p:blipFill rotWithShape="1">
          <a:blip r:embed="rId1"/>
          <a:srcRect l="12943" r="32255"/>
          <a:stretch>
            <a:fillRect/>
          </a:stretch>
        </p:blipFill>
        <p:spPr>
          <a:xfrm>
            <a:off x="5039775" y="196800"/>
            <a:ext cx="3905400" cy="4749900"/>
          </a:xfrm>
          <a:prstGeom prst="roundRect">
            <a:avLst>
              <a:gd name="adj" fmla="val 16667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07200"/>
            <a:ext cx="2385600" cy="498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chemeClr val="lt1"/>
                </a:solidFill>
                <a:latin typeface="Inter ExtraBold" panose="02000503000000020004"/>
                <a:ea typeface="Inter ExtraBold" panose="02000503000000020004"/>
                <a:cs typeface="Inter ExtraBold" panose="02000503000000020004"/>
                <a:sym typeface="Inter ExtraBold" panose="02000503000000020004"/>
              </a:rPr>
              <a:t>Econometrical Case Study</a:t>
            </a:r>
            <a:endParaRPr sz="1200">
              <a:solidFill>
                <a:schemeClr val="lt1"/>
              </a:solidFill>
              <a:latin typeface="Inter ExtraBold" panose="02000503000000020004"/>
              <a:ea typeface="Inter ExtraBold" panose="02000503000000020004"/>
              <a:cs typeface="Inter ExtraBold" panose="02000503000000020004"/>
              <a:sym typeface="Inter ExtraBold" panose="02000503000000020004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6107025" y="2211300"/>
            <a:ext cx="1770900" cy="720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accent1"/>
              </a:solidFill>
              <a:latin typeface="Inter ExtraBold" panose="02000503000000020004"/>
              <a:ea typeface="Inter ExtraBold" panose="02000503000000020004"/>
              <a:cs typeface="Inter ExtraBold" panose="02000503000000020004"/>
              <a:sym typeface="Inter ExtraBold" panose="02000503000000020004"/>
            </a:endParaRPr>
          </a:p>
        </p:txBody>
      </p:sp>
      <p:pic>
        <p:nvPicPr>
          <p:cNvPr id="344" name="Google Shape;344;p41"/>
          <p:cNvPicPr preferRelativeResize="0"/>
          <p:nvPr/>
        </p:nvPicPr>
        <p:blipFill rotWithShape="1">
          <a:blip r:embed="rId2"/>
          <a:srcRect l="36652" t="3369" r="40417" b="18990"/>
          <a:stretch>
            <a:fillRect/>
          </a:stretch>
        </p:blipFill>
        <p:spPr>
          <a:xfrm>
            <a:off x="6326925" y="2291086"/>
            <a:ext cx="556451" cy="5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1"/>
          <p:cNvPicPr preferRelativeResize="0"/>
          <p:nvPr/>
        </p:nvPicPr>
        <p:blipFill rotWithShape="1">
          <a:blip r:embed="rId3"/>
          <a:srcRect l="80186"/>
          <a:stretch>
            <a:fillRect/>
          </a:stretch>
        </p:blipFill>
        <p:spPr>
          <a:xfrm>
            <a:off x="7144075" y="2342137"/>
            <a:ext cx="513949" cy="4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1"/>
          <p:cNvSpPr txBox="1"/>
          <p:nvPr>
            <p:ph type="title"/>
          </p:nvPr>
        </p:nvSpPr>
        <p:spPr>
          <a:xfrm>
            <a:off x="6805175" y="2386338"/>
            <a:ext cx="3156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x</a:t>
            </a:r>
            <a:endParaRPr sz="2000"/>
          </a:p>
        </p:txBody>
      </p:sp>
      <p:sp>
        <p:nvSpPr>
          <p:cNvPr id="347" name="Google Shape;347;p41"/>
          <p:cNvSpPr/>
          <p:nvPr/>
        </p:nvSpPr>
        <p:spPr>
          <a:xfrm>
            <a:off x="209850" y="150725"/>
            <a:ext cx="915600" cy="498600"/>
          </a:xfrm>
          <a:prstGeom prst="rect">
            <a:avLst/>
          </a:prstGeom>
          <a:solidFill>
            <a:srgbClr val="1A36B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Google Shape;352;p42"/>
          <p:cNvGraphicFramePr/>
          <p:nvPr/>
        </p:nvGraphicFramePr>
        <p:xfrm>
          <a:off x="156525" y="3396775"/>
          <a:ext cx="4415475" cy="3000000"/>
        </p:xfrm>
        <a:graphic>
          <a:graphicData uri="http://schemas.openxmlformats.org/drawingml/2006/table">
            <a:tbl>
              <a:tblPr>
                <a:noFill/>
                <a:tableStyleId>{8615B7A7-5EF1-462C-A398-C56B9F57F08F}</a:tableStyleId>
              </a:tblPr>
              <a:tblGrid>
                <a:gridCol w="1107700"/>
                <a:gridCol w="645500"/>
                <a:gridCol w="645450"/>
                <a:gridCol w="645475"/>
                <a:gridCol w="635425"/>
                <a:gridCol w="73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Date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2Y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3Y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2000-01-03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118.3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121.5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124.1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128.2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129.2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2019-09-23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105.2</a:t>
                      </a: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103.00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104.88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104.94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97.92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3" name="Google Shape;353;p42"/>
          <p:cNvSpPr txBox="1"/>
          <p:nvPr>
            <p:ph type="title"/>
          </p:nvPr>
        </p:nvSpPr>
        <p:spPr>
          <a:xfrm>
            <a:off x="311700" y="389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Context &amp; Goals</a:t>
            </a:r>
            <a:endParaRPr sz="3600"/>
          </a:p>
        </p:txBody>
      </p:sp>
      <p:sp>
        <p:nvSpPr>
          <p:cNvPr id="354" name="Google Shape;354;p42"/>
          <p:cNvSpPr txBox="1"/>
          <p:nvPr/>
        </p:nvSpPr>
        <p:spPr>
          <a:xfrm>
            <a:off x="50175" y="2798705"/>
            <a:ext cx="1214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Source: Achmea</a:t>
            </a:r>
            <a:endParaRPr sz="8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aphicFrame>
        <p:nvGraphicFramePr>
          <p:cNvPr id="355" name="Google Shape;355;p42"/>
          <p:cNvGraphicFramePr/>
          <p:nvPr/>
        </p:nvGraphicFramePr>
        <p:xfrm>
          <a:off x="156525" y="1405575"/>
          <a:ext cx="4415475" cy="3000000"/>
        </p:xfrm>
        <a:graphic>
          <a:graphicData uri="http://schemas.openxmlformats.org/drawingml/2006/table">
            <a:tbl>
              <a:tblPr>
                <a:noFill/>
                <a:tableStyleId>{8615B7A7-5EF1-462C-A398-C56B9F57F08F}</a:tableStyleId>
              </a:tblPr>
              <a:tblGrid>
                <a:gridCol w="1107700"/>
                <a:gridCol w="645500"/>
                <a:gridCol w="645450"/>
                <a:gridCol w="645475"/>
                <a:gridCol w="635425"/>
                <a:gridCol w="7359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Date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1Y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2Y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3Y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5Y</a:t>
                      </a:r>
                      <a:endParaRPr sz="11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2000-01-03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0.040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0.045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0.049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0.051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0.052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/>
                        <a:t>…</a:t>
                      </a:r>
                      <a:endParaRPr sz="7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2024-09-23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0.028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0.024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0.023</a:t>
                      </a:r>
                      <a:endParaRPr sz="11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6" name="Google Shape;356;p42"/>
          <p:cNvSpPr txBox="1"/>
          <p:nvPr/>
        </p:nvSpPr>
        <p:spPr>
          <a:xfrm>
            <a:off x="1129000" y="1114408"/>
            <a:ext cx="247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European Swap Rates (2000 - 2024)</a:t>
            </a:r>
            <a:endParaRPr sz="10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1370512" y="3108100"/>
            <a:ext cx="198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Present Value (2000 - 2019)</a:t>
            </a:r>
            <a:endParaRPr sz="10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50175" y="4773217"/>
            <a:ext cx="2633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Source: Group 9 using Achmea data</a:t>
            </a:r>
            <a:endParaRPr sz="8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4848000" y="1214300"/>
            <a:ext cx="3984300" cy="369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Calculate </a:t>
            </a:r>
            <a:r>
              <a:rPr lang="en-GB" sz="12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Final Investment Value</a:t>
            </a: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for each Maturity in Yield Curve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Parse time series data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Use five year horizon, calculate PV on final year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Reinvest coupons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Compute </a:t>
            </a:r>
            <a:r>
              <a:rPr lang="en-GB" sz="12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Descriptive Statistics </a:t>
            </a: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from Data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Parse data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Numerical statistics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Visual statistics</a:t>
            </a:r>
            <a:endParaRPr sz="1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Modeling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Simplify yield curves to their slopes and absolute levels (predictive variables)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Classify yields and predict best strategy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Create a machine learning model to predict best investment strategy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Approach</a:t>
            </a:r>
            <a:endParaRPr sz="3600"/>
          </a:p>
        </p:txBody>
      </p:sp>
      <p:sp>
        <p:nvSpPr>
          <p:cNvPr id="365" name="Google Shape;365;p43"/>
          <p:cNvSpPr txBox="1"/>
          <p:nvPr/>
        </p:nvSpPr>
        <p:spPr>
          <a:xfrm>
            <a:off x="367425" y="1291975"/>
            <a:ext cx="2532300" cy="34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Tools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 with RStudio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We are all experienced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Easy to collaborate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Powerful libraries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Statistics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Visualization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Modeling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Code blocks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	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Increased legibility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Efficient 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66" name="Google Shape;366;p43"/>
          <p:cNvSpPr txBox="1"/>
          <p:nvPr/>
        </p:nvSpPr>
        <p:spPr>
          <a:xfrm>
            <a:off x="3337800" y="1291975"/>
            <a:ext cx="2468400" cy="34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Team Work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NO Divide &amp; Conquer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Each part done individually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All versions fused into one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Best product possible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Unified understanding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Biweekly meetings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	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Check in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Refine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Update goals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6308175" y="1291975"/>
            <a:ext cx="2468400" cy="34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Timeline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Investment Value &amp; Stats.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Goal: Jan 12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Realized: Jan 12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Modeling 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Goal: Jan 22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Realized: Jan 25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Presentation &amp; Report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Goal: Jan 28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- Realized: Jan 29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Methodology - Descriptive Statistics</a:t>
            </a:r>
            <a:endParaRPr sz="3600"/>
          </a:p>
        </p:txBody>
      </p:sp>
      <p:sp>
        <p:nvSpPr>
          <p:cNvPr id="373" name="Google Shape;373;p44"/>
          <p:cNvSpPr txBox="1"/>
          <p:nvPr/>
        </p:nvSpPr>
        <p:spPr>
          <a:xfrm>
            <a:off x="213525" y="1224225"/>
            <a:ext cx="4267500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Calculate </a:t>
            </a: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Investment</a:t>
            </a: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Value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Research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Online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Given excel spreadsheet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Develop Four Versions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Choose Best Approach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Improve chosen approach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Efficiency over mimicry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See pseudocode for chosen approach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Descriptive Statistics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Individually Brainstorm Best Statistics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Agree on and Reduce to Most Impactful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Most descriptive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Clearest and best looking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lphaL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See next slide for final statistics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4557225" y="1224225"/>
            <a:ext cx="4267500" cy="2671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Investment Value Calculation Pseudocode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FOR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first date to final date (last year - 5 years)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FOR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maturity 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investment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strategy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1 to 5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WHILE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current day is less than final year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Get bond rate for current date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IF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investment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at current date will mature past final year store bond rate of shorter maturity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Distribute coupons across the upcoming years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Call function to jump to next year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13716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 panose="02000503000000020004"/>
              <a:buAutoNum type="romanLcPeriod"/>
            </a:pPr>
            <a:r>
              <a:rPr lang="en-GB" sz="10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IF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needed, go back to last trading day</a:t>
            </a: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Calculate Present Values </a:t>
            </a:r>
            <a:r>
              <a:rPr lang="en-GB" sz="11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IF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needed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Calculate final 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investment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Store results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4557225" y="3976225"/>
            <a:ext cx="4267500" cy="854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Alternative Methodologies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Excel Mimicry (Rishèn)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Real Life Mimicry (Fanyi)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2358600" y="0"/>
            <a:ext cx="44268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Results - Descriptive Statistics</a:t>
            </a:r>
            <a:endParaRPr sz="2200"/>
          </a:p>
        </p:txBody>
      </p:sp>
      <p:pic>
        <p:nvPicPr>
          <p:cNvPr id="381" name="Google Shape;381;p4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42156" y="459157"/>
            <a:ext cx="3695372" cy="22820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2" name="Google Shape;382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06453" y="459157"/>
            <a:ext cx="3695403" cy="22820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3" name="Google Shape;383;p4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42150" y="2812347"/>
            <a:ext cx="3695372" cy="228201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4" name="Google Shape;384;p4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606449" y="2810071"/>
            <a:ext cx="3695407" cy="22820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type="title"/>
          </p:nvPr>
        </p:nvSpPr>
        <p:spPr>
          <a:xfrm>
            <a:off x="2358600" y="0"/>
            <a:ext cx="44268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Results - Descriptive Statistics</a:t>
            </a:r>
            <a:endParaRPr sz="2200"/>
          </a:p>
        </p:txBody>
      </p:sp>
      <p:pic>
        <p:nvPicPr>
          <p:cNvPr id="390" name="Google Shape;390;p4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" y="552600"/>
            <a:ext cx="3048001" cy="21144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1" name="Google Shape;391;p4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047995" y="552600"/>
            <a:ext cx="3048001" cy="21144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2" name="Google Shape;392;p4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95992" y="552600"/>
            <a:ext cx="3048009" cy="21144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3" name="Google Shape;393;p4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2667068"/>
            <a:ext cx="3047997" cy="21144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4" name="Google Shape;394;p4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047999" y="2667067"/>
            <a:ext cx="3048001" cy="211448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5" name="Google Shape;395;p4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095993" y="2667068"/>
            <a:ext cx="3047995" cy="2113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- Predictors</a:t>
            </a:r>
            <a:endParaRPr lang="en-GB"/>
          </a:p>
        </p:txBody>
      </p:sp>
      <p:pic>
        <p:nvPicPr>
          <p:cNvPr id="401" name="Google Shape;401;p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20764" y="1475080"/>
            <a:ext cx="3440322" cy="20918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2" name="Google Shape;402;p4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82925" y="1475080"/>
            <a:ext cx="3440321" cy="20895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p47"/>
          <p:cNvSpPr txBox="1"/>
          <p:nvPr/>
        </p:nvSpPr>
        <p:spPr>
          <a:xfrm>
            <a:off x="5543825" y="1148750"/>
            <a:ext cx="159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Slope as a Predictor</a:t>
            </a:r>
            <a:endParaRPr sz="11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04" name="Google Shape;404;p47"/>
          <p:cNvSpPr txBox="1"/>
          <p:nvPr/>
        </p:nvSpPr>
        <p:spPr>
          <a:xfrm>
            <a:off x="1680487" y="1148750"/>
            <a:ext cx="2245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Absolute Level</a:t>
            </a:r>
            <a:r>
              <a:rPr lang="en-GB" sz="11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as a Predictor</a:t>
            </a:r>
            <a:endParaRPr sz="11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graphicFrame>
        <p:nvGraphicFramePr>
          <p:cNvPr id="405" name="Google Shape;405;p47"/>
          <p:cNvGraphicFramePr/>
          <p:nvPr/>
        </p:nvGraphicFramePr>
        <p:xfrm>
          <a:off x="2859425" y="3920921"/>
          <a:ext cx="3000175" cy="3000000"/>
        </p:xfrm>
        <a:graphic>
          <a:graphicData uri="http://schemas.openxmlformats.org/drawingml/2006/table">
            <a:tbl>
              <a:tblPr>
                <a:noFill/>
                <a:tableStyleId>{8615B7A7-5EF1-462C-A398-C56B9F57F08F}</a:tableStyleId>
              </a:tblPr>
              <a:tblGrid>
                <a:gridCol w="535925"/>
                <a:gridCol w="492850"/>
                <a:gridCol w="492850"/>
                <a:gridCol w="492850"/>
                <a:gridCol w="492850"/>
                <a:gridCol w="492850"/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3Y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4Y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5Y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</a:tr>
              <a:tr h="21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Level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0.88 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0.91 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0.94 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0.94 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0.99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</a:tr>
              <a:tr h="27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Slope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0.18 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0.17 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0.11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0.14 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0.13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06" name="Google Shape;406;p47"/>
          <p:cNvSpPr txBox="1"/>
          <p:nvPr/>
        </p:nvSpPr>
        <p:spPr>
          <a:xfrm>
            <a:off x="2278875" y="3566925"/>
            <a:ext cx="420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Slope and Level </a:t>
            </a:r>
            <a:r>
              <a:rPr lang="en-GB" sz="11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Correlation with All Y</a:t>
            </a:r>
            <a:r>
              <a:rPr lang="en-GB" sz="11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ield Curve Strategies</a:t>
            </a:r>
            <a:endParaRPr sz="11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07" name="Google Shape;407;p47"/>
          <p:cNvSpPr txBox="1"/>
          <p:nvPr/>
        </p:nvSpPr>
        <p:spPr>
          <a:xfrm>
            <a:off x="2767512" y="4867975"/>
            <a:ext cx="2633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Source: Group 9 using Achmea data</a:t>
            </a:r>
            <a:endParaRPr sz="8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Methodology - Modeling</a:t>
            </a:r>
            <a:endParaRPr sz="3600"/>
          </a:p>
        </p:txBody>
      </p:sp>
      <p:sp>
        <p:nvSpPr>
          <p:cNvPr id="413" name="Google Shape;413;p48"/>
          <p:cNvSpPr txBox="1"/>
          <p:nvPr/>
        </p:nvSpPr>
        <p:spPr>
          <a:xfrm>
            <a:off x="213525" y="1224225"/>
            <a:ext cx="4267500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Learning Phase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Research (Websites, Videos, AI)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What models are available/applicable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Development &amp; </a:t>
            </a: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Refinement</a:t>
            </a: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Phase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Develop Four Versions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Random Forest (RF) using large window size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RF with data preparation (PCA &amp; SMOTE)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KNN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</a:t>
            </a: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etermine Best Approach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Meetings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roman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Case designer (Michiel Hopman)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roman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Office hours (Barend Spanjers)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Additional research &amp; i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nternal meetings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 panose="02000503000000020004"/>
              <a:buAutoNum type="arabicPeriod"/>
            </a:pPr>
            <a:r>
              <a:rPr lang="en-GB" sz="12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Develop RF with large window size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Additionally develop KNN to compare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14" name="Google Shape;414;p48"/>
          <p:cNvSpPr txBox="1"/>
          <p:nvPr/>
        </p:nvSpPr>
        <p:spPr>
          <a:xfrm>
            <a:off x="4572000" y="2855400"/>
            <a:ext cx="4267500" cy="213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RF - Out of Sample Testing (Rolling Window)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Define </a:t>
            </a:r>
            <a:r>
              <a:rPr lang="en-GB" sz="1100">
                <a:solidFill>
                  <a:schemeClr val="dk2"/>
                </a:solidFill>
                <a:highlight>
                  <a:srgbClr val="F4CCCC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window size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</a:t>
            </a:r>
            <a:r>
              <a:rPr lang="en-GB" sz="1100">
                <a:solidFill>
                  <a:schemeClr val="dk2"/>
                </a:solidFill>
                <a:highlight>
                  <a:srgbClr val="D9D2E9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prediction </a:t>
            </a:r>
            <a:r>
              <a:rPr lang="en-GB" sz="1100">
                <a:solidFill>
                  <a:schemeClr val="dk2"/>
                </a:solidFill>
                <a:highlight>
                  <a:srgbClr val="D9D2E9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size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prediction gap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highlight>
                  <a:srgbClr val="F4CCCC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3024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</a:t>
            </a:r>
            <a:r>
              <a:rPr lang="en-GB" sz="1100">
                <a:solidFill>
                  <a:schemeClr val="dk2"/>
                </a:solidFill>
                <a:highlight>
                  <a:srgbClr val="D9D2E9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10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1260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Calculate number of testing windows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FOR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each testing window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Extract data windows for </a:t>
            </a:r>
            <a:r>
              <a:rPr lang="en-GB" sz="1100">
                <a:solidFill>
                  <a:schemeClr val="dk2"/>
                </a:solidFill>
                <a:highlight>
                  <a:srgbClr val="F4CCCC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fitting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&amp; </a:t>
            </a:r>
            <a:r>
              <a:rPr lang="en-GB" sz="1100">
                <a:solidFill>
                  <a:schemeClr val="dk2"/>
                </a:solidFill>
                <a:highlight>
                  <a:srgbClr val="D9D2E9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prediction</a:t>
            </a:r>
            <a:endParaRPr sz="1100">
              <a:solidFill>
                <a:schemeClr val="dk2"/>
              </a:solidFill>
              <a:highlight>
                <a:srgbClr val="D9D2E9"/>
              </a:highlight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Fit RF model </a:t>
            </a:r>
            <a:r>
              <a:rPr lang="en-GB" sz="1100" u="sng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IF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2+ best strategies in data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roman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Dataset: Window of </a:t>
            </a:r>
            <a:r>
              <a:rPr lang="en-GB" sz="1100">
                <a:solidFill>
                  <a:schemeClr val="dk2"/>
                </a:solidFill>
                <a:highlight>
                  <a:srgbClr val="F4CCCC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fitting data</a:t>
            </a:r>
            <a:endParaRPr sz="1100">
              <a:solidFill>
                <a:schemeClr val="dk2"/>
              </a:solidFill>
              <a:highlight>
                <a:srgbClr val="F4CCCC"/>
              </a:highlight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Make predictions on </a:t>
            </a:r>
            <a:r>
              <a:rPr lang="en-GB" sz="1100">
                <a:solidFill>
                  <a:schemeClr val="dk2"/>
                </a:solidFill>
                <a:highlight>
                  <a:srgbClr val="D9D2E9"/>
                </a:highlight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prediction data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with model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Report statistics</a:t>
            </a: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15" name="Google Shape;415;p48"/>
          <p:cNvSpPr txBox="1"/>
          <p:nvPr/>
        </p:nvSpPr>
        <p:spPr>
          <a:xfrm>
            <a:off x="4572000" y="1243175"/>
            <a:ext cx="4267500" cy="153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RF</a:t>
            </a:r>
            <a:r>
              <a:rPr lang="en-GB" sz="12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- In Sample Testing</a:t>
            </a:r>
            <a:endParaRPr sz="12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Fit RF model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Target Variable: Best Strategy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Predictor Variables: A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bsolute level &amp; s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lope 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Dataset: All available data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lphaL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Tree Count: 64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" panose="02000503000000020004"/>
              <a:buAutoNum type="arabicPeriod"/>
            </a:pP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Make 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prediction</a:t>
            </a:r>
            <a:r>
              <a:rPr lang="en-GB" sz="11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on all data and report statistics</a:t>
            </a: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Results - </a:t>
            </a:r>
            <a:r>
              <a:rPr lang="en-GB" sz="3600"/>
              <a:t>Modeling</a:t>
            </a:r>
            <a:endParaRPr sz="3600"/>
          </a:p>
        </p:txBody>
      </p:sp>
      <p:graphicFrame>
        <p:nvGraphicFramePr>
          <p:cNvPr id="421" name="Google Shape;421;p49"/>
          <p:cNvGraphicFramePr/>
          <p:nvPr/>
        </p:nvGraphicFramePr>
        <p:xfrm>
          <a:off x="4962500" y="1479413"/>
          <a:ext cx="3573175" cy="3000000"/>
        </p:xfrm>
        <a:graphic>
          <a:graphicData uri="http://schemas.openxmlformats.org/drawingml/2006/table">
            <a:tbl>
              <a:tblPr>
                <a:noFill/>
                <a:tableStyleId>{8615B7A7-5EF1-462C-A398-C56B9F57F08F}</a:tableStyleId>
              </a:tblPr>
              <a:tblGrid>
                <a:gridCol w="819675"/>
                <a:gridCol w="550700"/>
                <a:gridCol w="550700"/>
                <a:gridCol w="550700"/>
                <a:gridCol w="550700"/>
                <a:gridCol w="550700"/>
              </a:tblGrid>
              <a:tr h="47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6B26B"/>
                          </a:highlight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Predicted </a:t>
                      </a: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/ </a:t>
                      </a:r>
                      <a:r>
                        <a:rPr lang="en-GB" sz="1000" b="1">
                          <a:highlight>
                            <a:schemeClr val="lt2"/>
                          </a:highlight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Actual</a:t>
                      </a:r>
                      <a:endParaRPr sz="1000" b="1">
                        <a:highlight>
                          <a:srgbClr val="F6B26B"/>
                        </a:highlight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3Y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4Y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5Y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3Y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4Y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1020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215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210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5Y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280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1480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5135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22" name="Google Shape;422;p49"/>
          <p:cNvGraphicFramePr/>
          <p:nvPr/>
        </p:nvGraphicFramePr>
        <p:xfrm>
          <a:off x="694500" y="1479425"/>
          <a:ext cx="3573175" cy="3000000"/>
        </p:xfrm>
        <a:graphic>
          <a:graphicData uri="http://schemas.openxmlformats.org/drawingml/2006/table">
            <a:tbl>
              <a:tblPr>
                <a:noFill/>
                <a:tableStyleId>{8615B7A7-5EF1-462C-A398-C56B9F57F08F}</a:tableStyleId>
              </a:tblPr>
              <a:tblGrid>
                <a:gridCol w="819675"/>
                <a:gridCol w="550700"/>
                <a:gridCol w="533750"/>
                <a:gridCol w="567650"/>
                <a:gridCol w="550700"/>
                <a:gridCol w="550700"/>
              </a:tblGrid>
              <a:tr h="47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highlight>
                            <a:srgbClr val="F6B26B"/>
                          </a:highlight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Predicted </a:t>
                      </a: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/ </a:t>
                      </a:r>
                      <a:r>
                        <a:rPr lang="en-GB" sz="1000" b="1">
                          <a:highlight>
                            <a:schemeClr val="lt2"/>
                          </a:highlight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Actual</a:t>
                      </a:r>
                      <a:endParaRPr sz="1000" b="1">
                        <a:highlight>
                          <a:srgbClr val="F6B26B"/>
                        </a:highlight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3Y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4Y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5Y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139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2Y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</a:t>
                      </a: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3Y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311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4Y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1044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</a:tr>
              <a:tr h="35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5Y</a:t>
                      </a:r>
                      <a:endParaRPr sz="1000" b="1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0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1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Inter" panose="02000503000000020004"/>
                          <a:ea typeface="Inter" panose="02000503000000020004"/>
                          <a:cs typeface="Inter" panose="02000503000000020004"/>
                          <a:sym typeface="Inter" panose="02000503000000020004"/>
                        </a:rPr>
                        <a:t>362</a:t>
                      </a:r>
                      <a:endParaRPr sz="1000">
                        <a:latin typeface="Inter" panose="02000503000000020004"/>
                        <a:ea typeface="Inter" panose="02000503000000020004"/>
                        <a:cs typeface="Inter" panose="02000503000000020004"/>
                        <a:sym typeface="Inter" panose="020005030000000200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23" name="Google Shape;423;p49"/>
          <p:cNvSpPr txBox="1"/>
          <p:nvPr/>
        </p:nvSpPr>
        <p:spPr>
          <a:xfrm>
            <a:off x="1375288" y="1140725"/>
            <a:ext cx="22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In Sample Test Confusion Matrix</a:t>
            </a:r>
            <a:endParaRPr sz="10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24" name="Google Shape;424;p49"/>
          <p:cNvSpPr txBox="1"/>
          <p:nvPr/>
        </p:nvSpPr>
        <p:spPr>
          <a:xfrm>
            <a:off x="5325475" y="1140713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Out of</a:t>
            </a: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Sample Test Confusion Matrix</a:t>
            </a:r>
            <a:endParaRPr sz="10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25" name="Google Shape;425;p49"/>
          <p:cNvSpPr txBox="1"/>
          <p:nvPr/>
        </p:nvSpPr>
        <p:spPr>
          <a:xfrm>
            <a:off x="608328" y="3688390"/>
            <a:ext cx="2633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Source: Group 9 using Achmea data</a:t>
            </a:r>
            <a:endParaRPr sz="8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26" name="Google Shape;426;p49"/>
          <p:cNvSpPr txBox="1"/>
          <p:nvPr/>
        </p:nvSpPr>
        <p:spPr>
          <a:xfrm>
            <a:off x="4894714" y="3688378"/>
            <a:ext cx="26337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Source: Group 9 using Achmea data</a:t>
            </a:r>
            <a:endParaRPr sz="8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27" name="Google Shape;427;p49"/>
          <p:cNvSpPr txBox="1"/>
          <p:nvPr/>
        </p:nvSpPr>
        <p:spPr>
          <a:xfrm>
            <a:off x="608313" y="3960500"/>
            <a:ext cx="2211600" cy="13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Accuracy: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99.96%</a:t>
            </a:r>
            <a:b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</a:br>
            <a:b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</a:b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MeanDecreaseGini:</a:t>
            </a:r>
            <a:b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</a:b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     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Level: 1427</a:t>
            </a:r>
            <a:endParaRPr sz="10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     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Slope: 907</a:t>
            </a: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     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Level Power: +57%</a:t>
            </a: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    </a:t>
            </a:r>
            <a:endParaRPr sz="1000" b="1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428" name="Google Shape;428;p49"/>
          <p:cNvSpPr txBox="1"/>
          <p:nvPr/>
        </p:nvSpPr>
        <p:spPr>
          <a:xfrm>
            <a:off x="4962488" y="3945500"/>
            <a:ext cx="2211600" cy="13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Accuracy: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64.09%</a:t>
            </a: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</a:b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MeanDecreaseGini:</a:t>
            </a:r>
            <a:b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</a:b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     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Level: 823 </a:t>
            </a: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     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Slope: 592</a:t>
            </a: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       </a:t>
            </a:r>
            <a:r>
              <a:rPr lang="en-GB" sz="1000">
                <a:solidFill>
                  <a:schemeClr val="dk2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Level Power: +39%</a:t>
            </a: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2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4095</Words>
  <Application>WPS 演示</Application>
  <PresentationFormat/>
  <Paragraphs>481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Inter</vt:lpstr>
      <vt:lpstr>Inter SemiBold</vt:lpstr>
      <vt:lpstr>Inter Light</vt:lpstr>
      <vt:lpstr>Inter ExtraBold</vt:lpstr>
      <vt:lpstr>Microsoft YaHei</vt:lpstr>
      <vt:lpstr>Arial Unicode MS</vt:lpstr>
      <vt:lpstr>Investor Pitch</vt:lpstr>
      <vt:lpstr>x</vt:lpstr>
      <vt:lpstr>Context &amp; Goals</vt:lpstr>
      <vt:lpstr>Approach</vt:lpstr>
      <vt:lpstr>Methodology - Descriptive Statistics</vt:lpstr>
      <vt:lpstr>Results - Descriptive Statistics</vt:lpstr>
      <vt:lpstr>Results - Descriptive Statistics</vt:lpstr>
      <vt:lpstr>Modeling - Predictors</vt:lpstr>
      <vt:lpstr>Methodology - Modeling</vt:lpstr>
      <vt:lpstr>Results - Modeling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Riding the Yield Curve</dc:title>
  <dc:creator/>
  <cp:lastModifiedBy>假理科生</cp:lastModifiedBy>
  <cp:revision>1</cp:revision>
  <dcterms:created xsi:type="dcterms:W3CDTF">2025-05-04T14:55:02Z</dcterms:created>
  <dcterms:modified xsi:type="dcterms:W3CDTF">2025-05-04T14:55:02Z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55C3491C9A0044FD9100BF23503F9E87_12</vt:lpwstr>
  </property>
  <property fmtid="{D5CDD505-2E9C-101B-9397-08002B2CF9AE}" pid="3" name="KSOProductBuildVer">
    <vt:lpwstr>2052-12.1.0.20784</vt:lpwstr>
  </property>
</Properties>
</file>