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3"/>
    <p:sldId id="267" r:id="rId5"/>
    <p:sldId id="268" r:id="rId6"/>
    <p:sldId id="262" r:id="rId7"/>
    <p:sldId id="261" r:id="rId8"/>
    <p:sldId id="264" r:id="rId9"/>
    <p:sldId id="275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开始linux启动占用2个核，拔掉cpu#1，配置启动地址，加载启动RT-Thread</a:t>
            </a:r>
            <a:endParaRPr lang="x-none" altLang="en-US"/>
          </a:p>
          <a:p>
            <a:r>
              <a:rPr lang="x-none" altLang="en-US"/>
              <a:t>两个系统独立运行在自己的CPU上，通过VBus进行通信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VBus是建立在环形缓冲区上的一个组件，用于系统间通讯</a:t>
            </a:r>
            <a:endParaRPr lang="en-US"/>
          </a:p>
          <a:p>
            <a:r>
              <a:rPr lang="en-US"/>
              <a:t>支持QoS机制，保证关键数据及时送达</a:t>
            </a:r>
            <a:endParaRPr lang="en-US"/>
          </a:p>
          <a:p>
            <a:r>
              <a:rPr lang="x-none" altLang="en-US"/>
              <a:t>直接使用device接口和文件接口，方便易用</a:t>
            </a:r>
            <a:endParaRPr lang="x-none" altLang="en-US"/>
          </a:p>
          <a:p>
            <a:r>
              <a:rPr lang="x-none" altLang="en-US"/>
              <a:t>Linux侧支持用户态驱动程序，可靠性高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cpu_down 检查是否支持hotplug</a:t>
            </a:r>
            <a:endParaRPr lang="x-none" altLang="en-US"/>
          </a:p>
          <a:p>
            <a:r>
              <a:rPr lang="x-none" altLang="en-US"/>
              <a:t>_cpu_down 处理器数目、状态检测</a:t>
            </a:r>
            <a:endParaRPr lang="x-none" altLang="en-US"/>
          </a:p>
          <a:p>
            <a:r>
              <a:rPr lang="x-none" altLang="en-US"/>
              <a:t>idle task 会进入platform_cpu_die，从而进入低功耗模式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15" y="2339975"/>
            <a:ext cx="10515600" cy="1325563"/>
          </a:xfrm>
        </p:spPr>
        <p:txBody>
          <a:bodyPr/>
          <a:lstStyle/>
          <a:p>
            <a:pPr algn="l"/>
            <a:r>
              <a:rPr lang="x-none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x-none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软设实验答辩</a:t>
            </a:r>
            <a:br>
              <a:rPr lang="x-none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</a:br>
            <a:r>
              <a:rPr lang="x-none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				</a:t>
            </a:r>
            <a:r>
              <a:rPr lang="en-US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	</a:t>
            </a:r>
            <a:r>
              <a:rPr lang="x-none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-- </a:t>
            </a:r>
            <a:r>
              <a:rPr lang="x-none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双核双系统系列实验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913245" y="5433695"/>
            <a:ext cx="45396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答辩人：王珊、许家乐、于晟健、张刚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395095" y="2832735"/>
            <a:ext cx="984567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4800" b="1" dirty="0">
                <a:latin typeface="+mn-ea"/>
              </a:rPr>
              <a:t>Thanks for your listening!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05180" y="874395"/>
            <a:ext cx="49904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完成情况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749425" y="2083435"/>
            <a:ext cx="6596380" cy="285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 dirty="0">
                <a:ea typeface="Ubuntu" charset="0"/>
                <a:cs typeface="Calibri" panose="020F0502020204030204" pitchFamily="34" charset="0"/>
              </a:rPr>
              <a:t>1. Linux 和 RT-Thread 仿真运行</a:t>
            </a:r>
            <a:endParaRPr lang="x-none" altLang="en-US" sz="2400" b="1" dirty="0">
              <a:ea typeface="Ubuntu" charset="0"/>
              <a:cs typeface="Calibri" panose="020F0502020204030204" pitchFamily="34" charset="0"/>
            </a:endParaRPr>
          </a:p>
          <a:p>
            <a:endParaRPr lang="x-none" altLang="en-US" sz="2800" b="1" dirty="0">
              <a:ea typeface="Ubuntu" charset="0"/>
              <a:cs typeface="Calibri" panose="020F0502020204030204" pitchFamily="34" charset="0"/>
            </a:endParaRPr>
          </a:p>
          <a:p>
            <a:r>
              <a:rPr lang="x-none" altLang="en-US" sz="2400" b="1" dirty="0">
                <a:ea typeface="Ubuntu" charset="0"/>
                <a:cs typeface="Calibri" panose="020F0502020204030204" pitchFamily="34" charset="0"/>
              </a:rPr>
              <a:t>2. Linux 3.8.16/4.4.1 内核剥离</a:t>
            </a:r>
            <a:endParaRPr lang="x-none" altLang="en-US" sz="2400" b="1" dirty="0">
              <a:ea typeface="Ubuntu" charset="0"/>
              <a:cs typeface="Calibri" panose="020F0502020204030204" pitchFamily="34" charset="0"/>
            </a:endParaRPr>
          </a:p>
          <a:p>
            <a:endParaRPr lang="x-none" altLang="en-US" sz="2800" b="1" dirty="0">
              <a:ea typeface="Ubuntu" charset="0"/>
              <a:cs typeface="Calibri" panose="020F0502020204030204" pitchFamily="34" charset="0"/>
            </a:endParaRPr>
          </a:p>
          <a:p>
            <a:r>
              <a:rPr lang="x-none" altLang="en-US" sz="2400" b="1" dirty="0">
                <a:ea typeface="Ubuntu" charset="0"/>
                <a:cs typeface="Calibri" panose="020F0502020204030204" pitchFamily="34" charset="0"/>
              </a:rPr>
              <a:t>3. Linux + RT-Thread 双核双系统并行运行</a:t>
            </a:r>
            <a:endParaRPr lang="x-none" altLang="en-US" sz="2400" b="1" dirty="0">
              <a:ea typeface="Ubuntu" charset="0"/>
              <a:cs typeface="Calibri" panose="020F0502020204030204" pitchFamily="34" charset="0"/>
            </a:endParaRPr>
          </a:p>
          <a:p>
            <a:endParaRPr lang="x-none" altLang="en-US" sz="2800" b="1" dirty="0">
              <a:ea typeface="Ubuntu" charset="0"/>
              <a:cs typeface="Calibri" panose="020F0502020204030204" pitchFamily="34" charset="0"/>
            </a:endParaRPr>
          </a:p>
          <a:p>
            <a:r>
              <a:rPr lang="x-none" altLang="en-US" sz="2400" b="1" dirty="0">
                <a:ea typeface="Ubuntu" charset="0"/>
                <a:cs typeface="Calibri" panose="020F0502020204030204" pitchFamily="34" charset="0"/>
              </a:rPr>
              <a:t>4. Linux =&gt; RT-Thread 核间通信</a:t>
            </a:r>
            <a:endParaRPr b="1"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015615" y="4483100"/>
            <a:ext cx="2481580" cy="9899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sz="2000" b="1">
                <a:solidFill>
                  <a:schemeClr val="bg1"/>
                </a:solidFill>
                <a:cs typeface="Calibri" panose="020F0502020204030204" pitchFamily="34" charset="0"/>
              </a:rPr>
              <a:t>CPU#0</a:t>
            </a:r>
            <a:endParaRPr lang="x-none" altLang="en-US" sz="2000" b="1">
              <a:solidFill>
                <a:schemeClr val="bg1"/>
              </a:solidFill>
              <a:cs typeface="Calibri" panose="020F0502020204030204" pitchFamily="34" charset="0"/>
            </a:endParaRPr>
          </a:p>
          <a:p>
            <a:endParaRPr lang="x-none" altLang="en-US" sz="20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82290" y="2925445"/>
            <a:ext cx="2197100" cy="14935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sz="2800" b="1" dirty="0">
                <a:solidFill>
                  <a:schemeClr val="bg1"/>
                </a:solidFill>
                <a:cs typeface="Calibri" panose="020F0502020204030204" pitchFamily="34" charset="0"/>
              </a:rPr>
              <a:t>Linux</a:t>
            </a:r>
            <a:endParaRPr lang="x-none" altLang="en-US" sz="28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endParaRPr lang="x-none" altLang="en-US" sz="2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368675" y="2371725"/>
            <a:ext cx="1656715" cy="4572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400" b="1">
                <a:solidFill>
                  <a:schemeClr val="bg1"/>
                </a:solidFill>
                <a:cs typeface="Calibri" panose="020F0502020204030204" pitchFamily="34" charset="0"/>
              </a:rPr>
              <a:t>Linux app</a:t>
            </a:r>
            <a:endParaRPr lang="x-none" altLang="en-US" sz="24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517005" y="2914650"/>
            <a:ext cx="2197100" cy="14935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sz="2800" b="1" dirty="0">
                <a:solidFill>
                  <a:schemeClr val="bg1"/>
                </a:solidFill>
                <a:cs typeface="Calibri" panose="020F0502020204030204" pitchFamily="34" charset="0"/>
              </a:rPr>
              <a:t>RT-Thread</a:t>
            </a:r>
            <a:endParaRPr lang="x-none" altLang="en-US" sz="28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endParaRPr lang="x-none" altLang="en-US" sz="2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36820" y="3950970"/>
            <a:ext cx="1823720" cy="47688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400" b="1">
                <a:cs typeface="Calibri" panose="020F0502020204030204" pitchFamily="34" charset="0"/>
              </a:rPr>
              <a:t>VBus</a:t>
            </a:r>
            <a:endParaRPr lang="x-none" altLang="en-US" sz="2400" b="1">
              <a:cs typeface="Calibri" panose="020F050202020403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374765" y="4482465"/>
            <a:ext cx="2481580" cy="9753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sz="2000" b="1">
                <a:solidFill>
                  <a:schemeClr val="bg1"/>
                </a:solidFill>
                <a:cs typeface="Calibri" panose="020F0502020204030204" pitchFamily="34" charset="0"/>
              </a:rPr>
              <a:t>CPU#1</a:t>
            </a:r>
            <a:endParaRPr lang="x-none" altLang="en-US" sz="2000" b="1">
              <a:solidFill>
                <a:schemeClr val="bg1"/>
              </a:solidFill>
              <a:cs typeface="Calibri" panose="020F0502020204030204" pitchFamily="34" charset="0"/>
            </a:endParaRPr>
          </a:p>
          <a:p>
            <a:endParaRPr lang="x-none" altLang="en-US" sz="20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05180" y="874395"/>
            <a:ext cx="49904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系统架构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05180" y="874395"/>
            <a:ext cx="49904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基本流程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84730" y="2213610"/>
            <a:ext cx="1494155" cy="9290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x-none" alt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b="1" dirty="0">
                <a:solidFill>
                  <a:schemeClr val="bg1"/>
                </a:solidFill>
                <a:cs typeface="Calibri" panose="020F0502020204030204" pitchFamily="34" charset="0"/>
              </a:rPr>
              <a:t>启动Linux</a:t>
            </a:r>
            <a:endParaRPr lang="x-none" alt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endParaRPr lang="x-none" alt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76420" y="2219325"/>
            <a:ext cx="1796415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x-none" alt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b="1" dirty="0">
                <a:solidFill>
                  <a:schemeClr val="bg1"/>
                </a:solidFill>
                <a:cs typeface="Calibri" panose="020F0502020204030204" pitchFamily="34" charset="0"/>
              </a:rPr>
              <a:t>加载RT-Thread</a:t>
            </a:r>
            <a:endParaRPr lang="x-none" alt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endParaRPr lang="x-none" alt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94500" y="2227580"/>
            <a:ext cx="2418715" cy="9290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x-none" alt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b="1" dirty="0">
                <a:solidFill>
                  <a:schemeClr val="bg1"/>
                </a:solidFill>
                <a:cs typeface="Calibri" panose="020F0502020204030204" pitchFamily="34" charset="0"/>
              </a:rPr>
              <a:t>拔出CPU#1,WFI模式</a:t>
            </a:r>
            <a:endParaRPr lang="x-none" alt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endParaRPr lang="x-none" alt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808470" y="3809365"/>
            <a:ext cx="2418715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x-none" alt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b="1" dirty="0">
                <a:solidFill>
                  <a:schemeClr val="bg1"/>
                </a:solidFill>
                <a:cs typeface="Calibri" panose="020F0502020204030204" pitchFamily="34" charset="0"/>
                <a:sym typeface="+mn-ea"/>
              </a:rPr>
              <a:t>配置CPU#1启动地址</a:t>
            </a:r>
            <a:endParaRPr lang="x-none" altLang="en-US" b="1" dirty="0">
              <a:solidFill>
                <a:schemeClr val="bg1"/>
              </a:solidFill>
              <a:cs typeface="Calibri" panose="020F0502020204030204" pitchFamily="34" charset="0"/>
              <a:sym typeface="+mn-ea"/>
            </a:endParaRPr>
          </a:p>
          <a:p>
            <a:pPr algn="ctr"/>
            <a:endParaRPr lang="x-none" altLang="en-US" b="1" dirty="0">
              <a:solidFill>
                <a:schemeClr val="bg1"/>
              </a:solidFill>
              <a:cs typeface="Calibri" panose="020F0502020204030204" pitchFamily="3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390390" y="3810000"/>
            <a:ext cx="1796415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x-none" altLang="en-US" b="1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b="1">
                <a:solidFill>
                  <a:schemeClr val="bg1"/>
                </a:solidFill>
                <a:cs typeface="Calibri" panose="020F0502020204030204" pitchFamily="34" charset="0"/>
              </a:rPr>
              <a:t>IPI唤醒CPU#1</a:t>
            </a:r>
            <a:endParaRPr lang="x-none" altLang="en-US" b="1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endParaRPr lang="x-none" altLang="en-US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289810" y="3804285"/>
            <a:ext cx="1494155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x-none" altLang="en-US" b="1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b="1">
                <a:solidFill>
                  <a:schemeClr val="bg1"/>
                </a:solidFill>
                <a:cs typeface="Calibri" panose="020F0502020204030204" pitchFamily="34" charset="0"/>
              </a:rPr>
              <a:t>实现通信</a:t>
            </a:r>
            <a:endParaRPr lang="x-none" altLang="en-US" b="1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endParaRPr lang="x-none" altLang="en-US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872865" y="2640965"/>
            <a:ext cx="387350" cy="7556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 panose="020F0502020204030204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312535" y="2663190"/>
            <a:ext cx="387350" cy="7556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 panose="020F0502020204030204" pitchFamily="34" charset="0"/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3844925" y="4274185"/>
            <a:ext cx="424815" cy="7556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 panose="020F0502020204030204" pitchFamily="34" charset="0"/>
            </a:endParaRPr>
          </a:p>
        </p:txBody>
      </p:sp>
      <p:sp>
        <p:nvSpPr>
          <p:cNvPr id="29" name="Left Arrow 28"/>
          <p:cNvSpPr/>
          <p:nvPr/>
        </p:nvSpPr>
        <p:spPr>
          <a:xfrm>
            <a:off x="6257290" y="4288155"/>
            <a:ext cx="424815" cy="7556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 panose="020F0502020204030204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7962265" y="3207385"/>
            <a:ext cx="75565" cy="490855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05180" y="874395"/>
            <a:ext cx="49904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内存分配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527425" y="2316480"/>
            <a:ext cx="1847215" cy="420624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x-none" altLang="en-US">
                <a:latin typeface="Calibri" panose="020F0502020204030204" pitchFamily="34" charset="0"/>
                <a:cs typeface="Calibri" panose="020F0502020204030204" pitchFamily="34" charset="0"/>
              </a:rPr>
              <a:t>RT-Thread 4M</a:t>
            </a:r>
            <a:endParaRPr lang="x-non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x-none" altLang="en-US">
                <a:latin typeface="Calibri" panose="020F0502020204030204" pitchFamily="34" charset="0"/>
                <a:cs typeface="Calibri" panose="020F0502020204030204" pitchFamily="34" charset="0"/>
              </a:rPr>
              <a:t>--------------------</a:t>
            </a:r>
            <a:endParaRPr lang="x-non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x-none" altLang="en-US">
                <a:latin typeface="Calibri" panose="020F0502020204030204" pitchFamily="34" charset="0"/>
                <a:cs typeface="Calibri" panose="020F0502020204030204" pitchFamily="34" charset="0"/>
              </a:rPr>
              <a:t>boot.bin 1M</a:t>
            </a:r>
            <a:endParaRPr lang="x-non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x-none" altLang="en-US">
                <a:latin typeface="Calibri" panose="020F0502020204030204" pitchFamily="34" charset="0"/>
                <a:cs typeface="Calibri" panose="020F0502020204030204" pitchFamily="34" charset="0"/>
              </a:rPr>
              <a:t>--------------------</a:t>
            </a:r>
            <a:endParaRPr lang="x-non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x-none" altLang="en-US">
                <a:latin typeface="Calibri" panose="020F0502020204030204" pitchFamily="34" charset="0"/>
                <a:cs typeface="Calibri" panose="020F0502020204030204" pitchFamily="34" charset="0"/>
              </a:rPr>
              <a:t>--------------------</a:t>
            </a:r>
            <a:endParaRPr lang="x-non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x-none" altLang="en-US">
                <a:latin typeface="Calibri" panose="020F0502020204030204" pitchFamily="34" charset="0"/>
                <a:cs typeface="Calibri" panose="020F0502020204030204" pitchFamily="34" charset="0"/>
              </a:rPr>
              <a:t>VBUS 2M</a:t>
            </a:r>
            <a:endParaRPr lang="x-non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x-none" altLang="en-US">
                <a:latin typeface="Calibri" panose="020F0502020204030204" pitchFamily="34" charset="0"/>
                <a:cs typeface="Calibri" panose="020F0502020204030204" pitchFamily="34" charset="0"/>
              </a:rPr>
              <a:t>--------------------</a:t>
            </a:r>
            <a:endParaRPr lang="x-non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x-none" alt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x-non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x-none" alt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x-non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x-none" altLang="en-US">
                <a:latin typeface="Calibri" panose="020F0502020204030204" pitchFamily="34" charset="0"/>
                <a:cs typeface="Calibri" panose="020F0502020204030204" pitchFamily="34" charset="0"/>
              </a:rPr>
              <a:t>Linux 248M</a:t>
            </a:r>
            <a:endParaRPr lang="x-non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x-none" alt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x-non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x-none" alt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x-non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73070" y="2273062"/>
            <a:ext cx="1430226" cy="3975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n-US" b="1" dirty="0">
                <a:latin typeface="Padauk" charset="0"/>
                <a:ea typeface="Ubuntu" charset="0"/>
                <a:cs typeface="Calibri" panose="020F0502020204030204" pitchFamily="34" charset="0"/>
              </a:rPr>
              <a:t>0x7000 0000</a:t>
            </a:r>
            <a:endParaRPr lang="x-none" altLang="en-US" b="1" dirty="0">
              <a:latin typeface="Padauk" charset="0"/>
              <a:ea typeface="Ubuntu" charset="0"/>
              <a:cs typeface="Calibri" panose="020F050202020403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094230" y="3319145"/>
            <a:ext cx="1409065" cy="3975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n-US" b="1">
                <a:latin typeface="Padauk" charset="0"/>
                <a:ea typeface="Ubuntu" charset="0"/>
                <a:cs typeface="Calibri" panose="020F0502020204030204" pitchFamily="34" charset="0"/>
              </a:rPr>
              <a:t>0x6fb0 0000</a:t>
            </a:r>
            <a:endParaRPr lang="x-none" altLang="en-US" b="1">
              <a:latin typeface="Padauk" charset="0"/>
              <a:ea typeface="Ubuntu" charset="0"/>
              <a:cs typeface="Calibri" panose="020F050202020403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093595" y="4291330"/>
            <a:ext cx="1409700" cy="3975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n-US" b="1" dirty="0">
                <a:latin typeface="Padauk" charset="0"/>
                <a:ea typeface="Ubuntu" charset="0"/>
                <a:cs typeface="Calibri" panose="020F0502020204030204" pitchFamily="34" charset="0"/>
              </a:rPr>
              <a:t>0x6f80 0000</a:t>
            </a:r>
            <a:endParaRPr lang="x-none" altLang="en-US" b="1" dirty="0">
              <a:latin typeface="Padauk" charset="0"/>
              <a:ea typeface="Ubuntu" charset="0"/>
              <a:cs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093595" y="3721100"/>
            <a:ext cx="1409700" cy="3975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n-US" b="1" dirty="0">
                <a:latin typeface="Padauk" charset="0"/>
                <a:ea typeface="Ubuntu" charset="0"/>
                <a:cs typeface="Calibri" panose="020F0502020204030204" pitchFamily="34" charset="0"/>
              </a:rPr>
              <a:t>0x6fa0 0000</a:t>
            </a:r>
            <a:endParaRPr lang="x-none" altLang="en-US" b="1" dirty="0">
              <a:latin typeface="Padauk" charset="0"/>
              <a:ea typeface="Ubuntu" charset="0"/>
              <a:cs typeface="Calibri" panose="020F050202020403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103755" y="2818130"/>
            <a:ext cx="1399540" cy="3975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n-US" b="1" dirty="0">
                <a:latin typeface="Padauk" charset="0"/>
                <a:ea typeface="Ubuntu" charset="0"/>
                <a:cs typeface="Calibri" panose="020F0502020204030204" pitchFamily="34" charset="0"/>
              </a:rPr>
              <a:t>0x6fc0 0000</a:t>
            </a:r>
            <a:endParaRPr lang="x-none" altLang="en-US" b="1" dirty="0">
              <a:latin typeface="Padauk" charset="0"/>
              <a:ea typeface="Ubuntu" charset="0"/>
              <a:cs typeface="Calibri" panose="020F0502020204030204" pitchFamily="3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054225" y="6236335"/>
            <a:ext cx="1449705" cy="3975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n-US" b="1" dirty="0">
                <a:latin typeface="Padauk" charset="0"/>
                <a:ea typeface="Ubuntu" charset="0"/>
                <a:cs typeface="Calibri" panose="020F0502020204030204" pitchFamily="34" charset="0"/>
              </a:rPr>
              <a:t>0x6000 0000</a:t>
            </a:r>
            <a:endParaRPr lang="x-none" altLang="en-US" b="1" dirty="0">
              <a:latin typeface="Padauk" charset="0"/>
              <a:ea typeface="Ubuntu" charset="0"/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484620" y="2336800"/>
            <a:ext cx="1650365" cy="11887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x-none" altLang="en-US" dirty="0">
                <a:latin typeface="Calibri" panose="020F0502020204030204" pitchFamily="34" charset="0"/>
                <a:cs typeface="Calibri" panose="020F0502020204030204" pitchFamily="34" charset="0"/>
              </a:rPr>
              <a:t>RTT空间</a:t>
            </a:r>
            <a:endParaRPr lang="x-none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x-none" altLang="en-US" dirty="0">
                <a:latin typeface="Calibri" panose="020F0502020204030204" pitchFamily="34" charset="0"/>
                <a:cs typeface="Calibri" panose="020F0502020204030204" pitchFamily="34" charset="0"/>
              </a:rPr>
              <a:t>-----------------</a:t>
            </a:r>
            <a:endParaRPr lang="x-none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x-none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288020" y="2289175"/>
            <a:ext cx="1595995" cy="3975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n-US" b="1" dirty="0">
                <a:latin typeface="Padauk" charset="0"/>
                <a:cs typeface="Calibri" panose="020F0502020204030204" pitchFamily="34" charset="0"/>
              </a:rPr>
              <a:t>0x9000 0000</a:t>
            </a:r>
            <a:endParaRPr>
              <a:latin typeface="Padauk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8271510" y="3198495"/>
            <a:ext cx="1561705" cy="3975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n-US" b="1">
                <a:latin typeface="Padauk" charset="0"/>
                <a:cs typeface="Calibri" panose="020F0502020204030204" pitchFamily="34" charset="0"/>
              </a:rPr>
              <a:t>0x8fb0 0000</a:t>
            </a:r>
            <a:endParaRPr b="1">
              <a:latin typeface="Padauk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2592705" y="1682115"/>
            <a:ext cx="910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400">
                <a:latin typeface="Calibri" panose="020F0502020204030204" pitchFamily="34" charset="0"/>
                <a:cs typeface="Calibri" panose="020F0502020204030204" pitchFamily="34" charset="0"/>
              </a:rPr>
              <a:t>物理地址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8147050" y="1726565"/>
            <a:ext cx="910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400">
                <a:latin typeface="Calibri" panose="020F0502020204030204" pitchFamily="34" charset="0"/>
                <a:cs typeface="Calibri" panose="020F0502020204030204" pitchFamily="34" charset="0"/>
              </a:rPr>
              <a:t>虚拟地址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30215" y="3008630"/>
            <a:ext cx="760730" cy="75565"/>
          </a:xfrm>
          <a:prstGeom prst="rightArrow">
            <a:avLst>
              <a:gd name="adj1" fmla="val 50000"/>
              <a:gd name="adj2" fmla="val 10504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471794" y="2667635"/>
            <a:ext cx="1012825" cy="36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600" b="1" dirty="0">
                <a:latin typeface="Padauk" charset="0"/>
                <a:cs typeface="Calibri" panose="020F0502020204030204" pitchFamily="34" charset="0"/>
              </a:rPr>
              <a:t>boot.bin</a:t>
            </a:r>
            <a:endParaRPr b="1">
              <a:latin typeface="Padau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05180" y="874395"/>
            <a:ext cx="49904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VBus 通信组件</a:t>
            </a:r>
          </a:p>
        </p:txBody>
      </p:sp>
      <p:pic>
        <p:nvPicPr>
          <p:cNvPr id="13" name="Picture 12" descr="QQ图片201801131835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1545590"/>
            <a:ext cx="10058400" cy="433641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14705" y="883920"/>
            <a:ext cx="49904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VBus 通信组件</a:t>
            </a:r>
          </a:p>
        </p:txBody>
      </p:sp>
      <p:pic>
        <p:nvPicPr>
          <p:cNvPr id="5" name="Picture 4" descr="QQ图片20180114000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705" y="1626870"/>
            <a:ext cx="8053705" cy="466534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05180" y="874395"/>
            <a:ext cx="49904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3200" b="1">
                <a:latin typeface="Calibri" panose="020F0502020204030204" pitchFamily="34" charset="0"/>
                <a:cs typeface="Calibri" panose="020F0502020204030204" pitchFamily="34" charset="0"/>
              </a:rPr>
              <a:t>cpu_down 流程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692275" y="2569210"/>
            <a:ext cx="1762760" cy="6546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x-none" altLang="en-US" b="1">
                <a:solidFill>
                  <a:schemeClr val="bg1"/>
                </a:solidFill>
                <a:cs typeface="Calibri" panose="020F0502020204030204" pitchFamily="34" charset="0"/>
              </a:rPr>
              <a:t>cpu_down</a:t>
            </a:r>
            <a:endParaRPr lang="x-none" altLang="en-US" b="1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b="1">
                <a:solidFill>
                  <a:schemeClr val="bg1"/>
                </a:solidFill>
                <a:cs typeface="Calibri" panose="020F0502020204030204" pitchFamily="34" charset="0"/>
              </a:rPr>
              <a:t>kernel/cpu.c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078605" y="2548255"/>
            <a:ext cx="1889760" cy="6400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x-none" altLang="en-US" b="1">
                <a:solidFill>
                  <a:schemeClr val="bg1"/>
                </a:solidFill>
                <a:cs typeface="Calibri" panose="020F0502020204030204" pitchFamily="34" charset="0"/>
              </a:rPr>
              <a:t>_cpu_down</a:t>
            </a:r>
            <a:endParaRPr lang="x-none" altLang="en-US" b="1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b="1">
                <a:solidFill>
                  <a:schemeClr val="bg1"/>
                </a:solidFill>
                <a:cs typeface="Calibri" panose="020F0502020204030204" pitchFamily="34" charset="0"/>
              </a:rPr>
              <a:t>kernel/cpu.c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659880" y="2537460"/>
            <a:ext cx="3148965" cy="6400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x-none" altLang="en-US" b="1">
                <a:solidFill>
                  <a:schemeClr val="bg1"/>
                </a:solidFill>
                <a:cs typeface="Calibri" panose="020F0502020204030204" pitchFamily="34" charset="0"/>
              </a:rPr>
              <a:t>__cpu_die</a:t>
            </a:r>
            <a:endParaRPr lang="x-none" altLang="en-US" b="1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b="1">
                <a:solidFill>
                  <a:schemeClr val="bg1"/>
                </a:solidFill>
                <a:cs typeface="Calibri" panose="020F0502020204030204" pitchFamily="34" charset="0"/>
              </a:rPr>
              <a:t>arch/arm/kernel/smp.c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597910" y="2831465"/>
            <a:ext cx="387350" cy="7556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 panose="020F0502020204030204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124575" y="2847975"/>
            <a:ext cx="387350" cy="7556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24575" y="3841815"/>
            <a:ext cx="3859084" cy="6400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x-none" altLang="en-US" b="1">
                <a:solidFill>
                  <a:schemeClr val="bg1"/>
                </a:solidFill>
                <a:cs typeface="Calibri" panose="020F0502020204030204" pitchFamily="34" charset="0"/>
              </a:rPr>
              <a:t>vexpress_cpu_die</a:t>
            </a:r>
            <a:endParaRPr lang="x-none" altLang="en-US" b="1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b="1">
                <a:solidFill>
                  <a:schemeClr val="bg1"/>
                </a:solidFill>
                <a:cs typeface="Calibri" panose="020F0502020204030204" pitchFamily="34" charset="0"/>
              </a:rPr>
              <a:t>arch/arm/mach-vexpress/hotplug.c</a:t>
            </a:r>
          </a:p>
        </p:txBody>
      </p:sp>
      <p:sp>
        <p:nvSpPr>
          <p:cNvPr id="9" name="Right Arrow 8"/>
          <p:cNvSpPr/>
          <p:nvPr/>
        </p:nvSpPr>
        <p:spPr>
          <a:xfrm rot="5340000">
            <a:off x="8081844" y="3471895"/>
            <a:ext cx="387350" cy="7556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 panose="020F050202020403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589903" y="3852545"/>
            <a:ext cx="3781574" cy="6400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x-none" altLang="en-US" b="1">
                <a:solidFill>
                  <a:schemeClr val="bg1"/>
                </a:solidFill>
                <a:cs typeface="Calibri" panose="020F0502020204030204" pitchFamily="34" charset="0"/>
              </a:rPr>
              <a:t>platform_do_lowpower</a:t>
            </a:r>
            <a:endParaRPr lang="x-none" altLang="en-US" b="1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x-none" altLang="en-US" b="1">
                <a:solidFill>
                  <a:schemeClr val="bg1"/>
                </a:solidFill>
                <a:cs typeface="Calibri" panose="020F0502020204030204" pitchFamily="34" charset="0"/>
              </a:rPr>
              <a:t>../mach-vexpress/hotplug.c</a:t>
            </a:r>
          </a:p>
        </p:txBody>
      </p:sp>
      <p:sp>
        <p:nvSpPr>
          <p:cNvPr id="13" name="Right Arrow 12"/>
          <p:cNvSpPr/>
          <p:nvPr/>
        </p:nvSpPr>
        <p:spPr>
          <a:xfrm rot="10860000" flipV="1">
            <a:off x="5512441" y="4103919"/>
            <a:ext cx="455295" cy="76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05180" y="874395"/>
            <a:ext cx="49904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成果演示</a:t>
            </a:r>
          </a:p>
        </p:txBody>
      </p:sp>
      <p:pic>
        <p:nvPicPr>
          <p:cNvPr id="98" name="Picture 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495" y="1701800"/>
            <a:ext cx="8445500" cy="45504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746</Words>
  <Application>Kingsoft Office WPP</Application>
  <PresentationFormat>Widescreen</PresentationFormat>
  <Paragraphs>122</Paragraphs>
  <Slides>10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Wisp</vt:lpstr>
      <vt:lpstr>			软设实验答辩 					-- 双核双系统系列实验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gzhang</dc:creator>
  <cp:lastModifiedBy>gzhang</cp:lastModifiedBy>
  <cp:revision>167</cp:revision>
  <dcterms:created xsi:type="dcterms:W3CDTF">2018-01-14T00:20:39Z</dcterms:created>
  <dcterms:modified xsi:type="dcterms:W3CDTF">2018-01-14T00:20:39Z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