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0" r:id="rId2"/>
    <p:sldId id="266" r:id="rId3"/>
    <p:sldId id="267" r:id="rId4"/>
    <p:sldId id="268" r:id="rId5"/>
    <p:sldId id="261" r:id="rId6"/>
    <p:sldId id="263" r:id="rId7"/>
    <p:sldId id="271" r:id="rId8"/>
    <p:sldId id="262" r:id="rId9"/>
    <p:sldId id="265" r:id="rId10"/>
    <p:sldId id="264" r:id="rId11"/>
    <p:sldId id="269"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6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3994E-B7AC-4EBF-94E6-04293B7F7E47}" type="datetimeFigureOut">
              <a:rPr kumimoji="1" lang="ja-JP" altLang="en-US" smtClean="0"/>
              <a:t>2024/9/1</a:t>
            </a:fld>
            <a:endParaRPr kumimoji="1" lang="ja-JP"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14115-6F0F-4422-AF34-268E02E4EDA2}" type="slidenum">
              <a:rPr kumimoji="1" lang="ja-JP" altLang="en-US" smtClean="0"/>
              <a:t>‹#›</a:t>
            </a:fld>
            <a:endParaRPr kumimoji="1" lang="ja-JP" altLang="en-US"/>
          </a:p>
        </p:txBody>
      </p:sp>
    </p:spTree>
    <p:extLst>
      <p:ext uri="{BB962C8B-B14F-4D97-AF65-F5344CB8AC3E}">
        <p14:creationId xmlns:p14="http://schemas.microsoft.com/office/powerpoint/2010/main" val="31823920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ja-JP" altLang="en-US" dirty="0"/>
          </a:p>
        </p:txBody>
      </p:sp>
      <p:sp>
        <p:nvSpPr>
          <p:cNvPr id="4" name="灯片编号占位符 3"/>
          <p:cNvSpPr>
            <a:spLocks noGrp="1"/>
          </p:cNvSpPr>
          <p:nvPr>
            <p:ph type="sldNum" sz="quarter" idx="5"/>
          </p:nvPr>
        </p:nvSpPr>
        <p:spPr/>
        <p:txBody>
          <a:bodyPr/>
          <a:lstStyle/>
          <a:p>
            <a:fld id="{3B914115-6F0F-4422-AF34-268E02E4EDA2}" type="slidenum">
              <a:rPr kumimoji="1" lang="ja-JP" altLang="en-US" smtClean="0"/>
              <a:t>8</a:t>
            </a:fld>
            <a:endParaRPr kumimoji="1" lang="ja-JP" altLang="en-US"/>
          </a:p>
        </p:txBody>
      </p:sp>
    </p:spTree>
    <p:extLst>
      <p:ext uri="{BB962C8B-B14F-4D97-AF65-F5344CB8AC3E}">
        <p14:creationId xmlns:p14="http://schemas.microsoft.com/office/powerpoint/2010/main" val="1739421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ja-JP" altLang="en-US" dirty="0"/>
          </a:p>
        </p:txBody>
      </p:sp>
      <p:sp>
        <p:nvSpPr>
          <p:cNvPr id="4" name="灯片编号占位符 3"/>
          <p:cNvSpPr>
            <a:spLocks noGrp="1"/>
          </p:cNvSpPr>
          <p:nvPr>
            <p:ph type="sldNum" sz="quarter" idx="5"/>
          </p:nvPr>
        </p:nvSpPr>
        <p:spPr/>
        <p:txBody>
          <a:bodyPr/>
          <a:lstStyle/>
          <a:p>
            <a:fld id="{3B914115-6F0F-4422-AF34-268E02E4EDA2}" type="slidenum">
              <a:rPr kumimoji="1" lang="ja-JP" altLang="en-US" smtClean="0"/>
              <a:t>9</a:t>
            </a:fld>
            <a:endParaRPr kumimoji="1" lang="ja-JP" altLang="en-US"/>
          </a:p>
        </p:txBody>
      </p:sp>
    </p:spTree>
    <p:extLst>
      <p:ext uri="{BB962C8B-B14F-4D97-AF65-F5344CB8AC3E}">
        <p14:creationId xmlns:p14="http://schemas.microsoft.com/office/powerpoint/2010/main" val="1821992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ja-JP" altLang="en-US" dirty="0"/>
          </a:p>
        </p:txBody>
      </p:sp>
      <p:sp>
        <p:nvSpPr>
          <p:cNvPr id="4" name="灯片编号占位符 3"/>
          <p:cNvSpPr>
            <a:spLocks noGrp="1"/>
          </p:cNvSpPr>
          <p:nvPr>
            <p:ph type="sldNum" sz="quarter" idx="5"/>
          </p:nvPr>
        </p:nvSpPr>
        <p:spPr/>
        <p:txBody>
          <a:bodyPr/>
          <a:lstStyle/>
          <a:p>
            <a:fld id="{3B914115-6F0F-4422-AF34-268E02E4EDA2}" type="slidenum">
              <a:rPr kumimoji="1" lang="ja-JP" altLang="en-US" smtClean="0"/>
              <a:t>11</a:t>
            </a:fld>
            <a:endParaRPr kumimoji="1" lang="ja-JP" altLang="en-US"/>
          </a:p>
        </p:txBody>
      </p:sp>
    </p:spTree>
    <p:extLst>
      <p:ext uri="{BB962C8B-B14F-4D97-AF65-F5344CB8AC3E}">
        <p14:creationId xmlns:p14="http://schemas.microsoft.com/office/powerpoint/2010/main" val="3366768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22B80-5003-726A-CAC0-F1271140D6B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ja-JP" altLang="en-US"/>
          </a:p>
        </p:txBody>
      </p:sp>
      <p:sp>
        <p:nvSpPr>
          <p:cNvPr id="3" name="副标题 2">
            <a:extLst>
              <a:ext uri="{FF2B5EF4-FFF2-40B4-BE49-F238E27FC236}">
                <a16:creationId xmlns:a16="http://schemas.microsoft.com/office/drawing/2014/main" id="{545AE9A3-6E7C-38B2-452E-46FB4B9B18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ja-JP" altLang="en-US"/>
          </a:p>
        </p:txBody>
      </p:sp>
      <p:sp>
        <p:nvSpPr>
          <p:cNvPr id="4" name="日期占位符 3">
            <a:extLst>
              <a:ext uri="{FF2B5EF4-FFF2-40B4-BE49-F238E27FC236}">
                <a16:creationId xmlns:a16="http://schemas.microsoft.com/office/drawing/2014/main" id="{205A9008-EC9A-4155-22F0-C93B804549A3}"/>
              </a:ext>
            </a:extLst>
          </p:cNvPr>
          <p:cNvSpPr>
            <a:spLocks noGrp="1"/>
          </p:cNvSpPr>
          <p:nvPr>
            <p:ph type="dt" sz="half" idx="10"/>
          </p:nvPr>
        </p:nvSpPr>
        <p:spPr/>
        <p:txBody>
          <a:bodyPr/>
          <a:lstStyle/>
          <a:p>
            <a:fld id="{C1411C14-E5C6-4E61-842E-C9B319F8C513}" type="datetimeFigureOut">
              <a:rPr kumimoji="1" lang="ja-JP" altLang="en-US" smtClean="0"/>
              <a:t>2024/9/1</a:t>
            </a:fld>
            <a:endParaRPr kumimoji="1" lang="ja-JP" altLang="en-US"/>
          </a:p>
        </p:txBody>
      </p:sp>
      <p:sp>
        <p:nvSpPr>
          <p:cNvPr id="5" name="页脚占位符 4">
            <a:extLst>
              <a:ext uri="{FF2B5EF4-FFF2-40B4-BE49-F238E27FC236}">
                <a16:creationId xmlns:a16="http://schemas.microsoft.com/office/drawing/2014/main" id="{2337E151-63C5-707C-49C0-8C452A81A594}"/>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1CE59B90-6E3B-9486-BF2C-5E7C278B33D3}"/>
              </a:ext>
            </a:extLst>
          </p:cNvPr>
          <p:cNvSpPr>
            <a:spLocks noGrp="1"/>
          </p:cNvSpPr>
          <p:nvPr>
            <p:ph type="sldNum" sz="quarter" idx="12"/>
          </p:nvPr>
        </p:nvSpPr>
        <p:spPr/>
        <p:txBody>
          <a:bodyPr/>
          <a:lstStyle/>
          <a:p>
            <a:fld id="{5B87A9FA-268A-466B-A084-9499D75EF7A1}" type="slidenum">
              <a:rPr kumimoji="1" lang="ja-JP" altLang="en-US" smtClean="0"/>
              <a:t>‹#›</a:t>
            </a:fld>
            <a:endParaRPr kumimoji="1" lang="ja-JP" altLang="en-US"/>
          </a:p>
        </p:txBody>
      </p:sp>
    </p:spTree>
    <p:extLst>
      <p:ext uri="{BB962C8B-B14F-4D97-AF65-F5344CB8AC3E}">
        <p14:creationId xmlns:p14="http://schemas.microsoft.com/office/powerpoint/2010/main" val="118507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4BFAF-6551-73CC-35A1-675B45747156}"/>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竖排文字占位符 2">
            <a:extLst>
              <a:ext uri="{FF2B5EF4-FFF2-40B4-BE49-F238E27FC236}">
                <a16:creationId xmlns:a16="http://schemas.microsoft.com/office/drawing/2014/main" id="{3B6B38B8-D4F7-B282-42B4-E319B55BDBD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86CF39B4-0005-C586-1A56-28685B3D2A3E}"/>
              </a:ext>
            </a:extLst>
          </p:cNvPr>
          <p:cNvSpPr>
            <a:spLocks noGrp="1"/>
          </p:cNvSpPr>
          <p:nvPr>
            <p:ph type="dt" sz="half" idx="10"/>
          </p:nvPr>
        </p:nvSpPr>
        <p:spPr/>
        <p:txBody>
          <a:bodyPr/>
          <a:lstStyle/>
          <a:p>
            <a:fld id="{C1411C14-E5C6-4E61-842E-C9B319F8C513}" type="datetimeFigureOut">
              <a:rPr kumimoji="1" lang="ja-JP" altLang="en-US" smtClean="0"/>
              <a:t>2024/9/1</a:t>
            </a:fld>
            <a:endParaRPr kumimoji="1" lang="ja-JP" altLang="en-US"/>
          </a:p>
        </p:txBody>
      </p:sp>
      <p:sp>
        <p:nvSpPr>
          <p:cNvPr id="5" name="页脚占位符 4">
            <a:extLst>
              <a:ext uri="{FF2B5EF4-FFF2-40B4-BE49-F238E27FC236}">
                <a16:creationId xmlns:a16="http://schemas.microsoft.com/office/drawing/2014/main" id="{0B5FB1ED-159A-C1DF-4310-1B95015B408A}"/>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31F76573-7A2C-BFC6-B513-964CEBAD614F}"/>
              </a:ext>
            </a:extLst>
          </p:cNvPr>
          <p:cNvSpPr>
            <a:spLocks noGrp="1"/>
          </p:cNvSpPr>
          <p:nvPr>
            <p:ph type="sldNum" sz="quarter" idx="12"/>
          </p:nvPr>
        </p:nvSpPr>
        <p:spPr/>
        <p:txBody>
          <a:bodyPr/>
          <a:lstStyle/>
          <a:p>
            <a:fld id="{5B87A9FA-268A-466B-A084-9499D75EF7A1}" type="slidenum">
              <a:rPr kumimoji="1" lang="ja-JP" altLang="en-US" smtClean="0"/>
              <a:t>‹#›</a:t>
            </a:fld>
            <a:endParaRPr kumimoji="1" lang="ja-JP" altLang="en-US"/>
          </a:p>
        </p:txBody>
      </p:sp>
    </p:spTree>
    <p:extLst>
      <p:ext uri="{BB962C8B-B14F-4D97-AF65-F5344CB8AC3E}">
        <p14:creationId xmlns:p14="http://schemas.microsoft.com/office/powerpoint/2010/main" val="1504911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BD7065B-708B-8302-B1C9-4B4B7DD11BD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ja-JP" altLang="en-US"/>
          </a:p>
        </p:txBody>
      </p:sp>
      <p:sp>
        <p:nvSpPr>
          <p:cNvPr id="3" name="竖排文字占位符 2">
            <a:extLst>
              <a:ext uri="{FF2B5EF4-FFF2-40B4-BE49-F238E27FC236}">
                <a16:creationId xmlns:a16="http://schemas.microsoft.com/office/drawing/2014/main" id="{4EDADA26-9D28-5EED-BA2F-60D73AFDA02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CCDDDB8B-73AC-748B-23F1-0D026CCD90E3}"/>
              </a:ext>
            </a:extLst>
          </p:cNvPr>
          <p:cNvSpPr>
            <a:spLocks noGrp="1"/>
          </p:cNvSpPr>
          <p:nvPr>
            <p:ph type="dt" sz="half" idx="10"/>
          </p:nvPr>
        </p:nvSpPr>
        <p:spPr/>
        <p:txBody>
          <a:bodyPr/>
          <a:lstStyle/>
          <a:p>
            <a:fld id="{C1411C14-E5C6-4E61-842E-C9B319F8C513}" type="datetimeFigureOut">
              <a:rPr kumimoji="1" lang="ja-JP" altLang="en-US" smtClean="0"/>
              <a:t>2024/9/1</a:t>
            </a:fld>
            <a:endParaRPr kumimoji="1" lang="ja-JP" altLang="en-US"/>
          </a:p>
        </p:txBody>
      </p:sp>
      <p:sp>
        <p:nvSpPr>
          <p:cNvPr id="5" name="页脚占位符 4">
            <a:extLst>
              <a:ext uri="{FF2B5EF4-FFF2-40B4-BE49-F238E27FC236}">
                <a16:creationId xmlns:a16="http://schemas.microsoft.com/office/drawing/2014/main" id="{CBD6ABB6-A870-CDD4-8121-18790B7C687D}"/>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184FFD1A-9A93-663B-76DB-620D49B23DBF}"/>
              </a:ext>
            </a:extLst>
          </p:cNvPr>
          <p:cNvSpPr>
            <a:spLocks noGrp="1"/>
          </p:cNvSpPr>
          <p:nvPr>
            <p:ph type="sldNum" sz="quarter" idx="12"/>
          </p:nvPr>
        </p:nvSpPr>
        <p:spPr/>
        <p:txBody>
          <a:bodyPr/>
          <a:lstStyle/>
          <a:p>
            <a:fld id="{5B87A9FA-268A-466B-A084-9499D75EF7A1}" type="slidenum">
              <a:rPr kumimoji="1" lang="ja-JP" altLang="en-US" smtClean="0"/>
              <a:t>‹#›</a:t>
            </a:fld>
            <a:endParaRPr kumimoji="1" lang="ja-JP" altLang="en-US"/>
          </a:p>
        </p:txBody>
      </p:sp>
    </p:spTree>
    <p:extLst>
      <p:ext uri="{BB962C8B-B14F-4D97-AF65-F5344CB8AC3E}">
        <p14:creationId xmlns:p14="http://schemas.microsoft.com/office/powerpoint/2010/main" val="48954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FBA89-FFA6-292E-823C-78479F2FD198}"/>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819C0475-6481-3116-41AF-04B98719D8C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C3EE5423-89F0-7240-712A-7D5C3A558953}"/>
              </a:ext>
            </a:extLst>
          </p:cNvPr>
          <p:cNvSpPr>
            <a:spLocks noGrp="1"/>
          </p:cNvSpPr>
          <p:nvPr>
            <p:ph type="dt" sz="half" idx="10"/>
          </p:nvPr>
        </p:nvSpPr>
        <p:spPr/>
        <p:txBody>
          <a:bodyPr/>
          <a:lstStyle/>
          <a:p>
            <a:fld id="{C1411C14-E5C6-4E61-842E-C9B319F8C513}" type="datetimeFigureOut">
              <a:rPr kumimoji="1" lang="ja-JP" altLang="en-US" smtClean="0"/>
              <a:t>2024/9/1</a:t>
            </a:fld>
            <a:endParaRPr kumimoji="1" lang="ja-JP" altLang="en-US"/>
          </a:p>
        </p:txBody>
      </p:sp>
      <p:sp>
        <p:nvSpPr>
          <p:cNvPr id="5" name="页脚占位符 4">
            <a:extLst>
              <a:ext uri="{FF2B5EF4-FFF2-40B4-BE49-F238E27FC236}">
                <a16:creationId xmlns:a16="http://schemas.microsoft.com/office/drawing/2014/main" id="{4E31DCBF-F762-702B-312E-8B9A8C5F45D8}"/>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DF515182-54B8-27A0-B5EC-341A4449D669}"/>
              </a:ext>
            </a:extLst>
          </p:cNvPr>
          <p:cNvSpPr>
            <a:spLocks noGrp="1"/>
          </p:cNvSpPr>
          <p:nvPr>
            <p:ph type="sldNum" sz="quarter" idx="12"/>
          </p:nvPr>
        </p:nvSpPr>
        <p:spPr/>
        <p:txBody>
          <a:bodyPr/>
          <a:lstStyle/>
          <a:p>
            <a:fld id="{5B87A9FA-268A-466B-A084-9499D75EF7A1}" type="slidenum">
              <a:rPr kumimoji="1" lang="ja-JP" altLang="en-US" smtClean="0"/>
              <a:t>‹#›</a:t>
            </a:fld>
            <a:endParaRPr kumimoji="1" lang="ja-JP" altLang="en-US"/>
          </a:p>
        </p:txBody>
      </p:sp>
    </p:spTree>
    <p:extLst>
      <p:ext uri="{BB962C8B-B14F-4D97-AF65-F5344CB8AC3E}">
        <p14:creationId xmlns:p14="http://schemas.microsoft.com/office/powerpoint/2010/main" val="217643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A7B59-D34F-316E-F950-57B73769F5B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67E20ECF-5324-77AA-6887-C8E1F6F367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801BF13-234C-08F6-E158-57A9205417BE}"/>
              </a:ext>
            </a:extLst>
          </p:cNvPr>
          <p:cNvSpPr>
            <a:spLocks noGrp="1"/>
          </p:cNvSpPr>
          <p:nvPr>
            <p:ph type="dt" sz="half" idx="10"/>
          </p:nvPr>
        </p:nvSpPr>
        <p:spPr/>
        <p:txBody>
          <a:bodyPr/>
          <a:lstStyle/>
          <a:p>
            <a:fld id="{C1411C14-E5C6-4E61-842E-C9B319F8C513}" type="datetimeFigureOut">
              <a:rPr kumimoji="1" lang="ja-JP" altLang="en-US" smtClean="0"/>
              <a:t>2024/9/1</a:t>
            </a:fld>
            <a:endParaRPr kumimoji="1" lang="ja-JP" altLang="en-US"/>
          </a:p>
        </p:txBody>
      </p:sp>
      <p:sp>
        <p:nvSpPr>
          <p:cNvPr id="5" name="页脚占位符 4">
            <a:extLst>
              <a:ext uri="{FF2B5EF4-FFF2-40B4-BE49-F238E27FC236}">
                <a16:creationId xmlns:a16="http://schemas.microsoft.com/office/drawing/2014/main" id="{74F36B03-5416-8553-2BA6-C3D27E1C52AA}"/>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026373CF-0FA4-A647-F0D2-593DF2D118C2}"/>
              </a:ext>
            </a:extLst>
          </p:cNvPr>
          <p:cNvSpPr>
            <a:spLocks noGrp="1"/>
          </p:cNvSpPr>
          <p:nvPr>
            <p:ph type="sldNum" sz="quarter" idx="12"/>
          </p:nvPr>
        </p:nvSpPr>
        <p:spPr/>
        <p:txBody>
          <a:bodyPr/>
          <a:lstStyle/>
          <a:p>
            <a:fld id="{5B87A9FA-268A-466B-A084-9499D75EF7A1}" type="slidenum">
              <a:rPr kumimoji="1" lang="ja-JP" altLang="en-US" smtClean="0"/>
              <a:t>‹#›</a:t>
            </a:fld>
            <a:endParaRPr kumimoji="1" lang="ja-JP" altLang="en-US"/>
          </a:p>
        </p:txBody>
      </p:sp>
    </p:spTree>
    <p:extLst>
      <p:ext uri="{BB962C8B-B14F-4D97-AF65-F5344CB8AC3E}">
        <p14:creationId xmlns:p14="http://schemas.microsoft.com/office/powerpoint/2010/main" val="168370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29E44-98A6-55B4-8872-D1064096E6DA}"/>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61ECBDD7-DFE5-B298-28BA-0FFED0D63D2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内容占位符 3">
            <a:extLst>
              <a:ext uri="{FF2B5EF4-FFF2-40B4-BE49-F238E27FC236}">
                <a16:creationId xmlns:a16="http://schemas.microsoft.com/office/drawing/2014/main" id="{DEA81745-C94A-7F7A-22F3-14B670FBFA4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5" name="日期占位符 4">
            <a:extLst>
              <a:ext uri="{FF2B5EF4-FFF2-40B4-BE49-F238E27FC236}">
                <a16:creationId xmlns:a16="http://schemas.microsoft.com/office/drawing/2014/main" id="{4E1C4797-E412-87C3-A261-397B1288021C}"/>
              </a:ext>
            </a:extLst>
          </p:cNvPr>
          <p:cNvSpPr>
            <a:spLocks noGrp="1"/>
          </p:cNvSpPr>
          <p:nvPr>
            <p:ph type="dt" sz="half" idx="10"/>
          </p:nvPr>
        </p:nvSpPr>
        <p:spPr/>
        <p:txBody>
          <a:bodyPr/>
          <a:lstStyle/>
          <a:p>
            <a:fld id="{C1411C14-E5C6-4E61-842E-C9B319F8C513}" type="datetimeFigureOut">
              <a:rPr kumimoji="1" lang="ja-JP" altLang="en-US" smtClean="0"/>
              <a:t>2024/9/1</a:t>
            </a:fld>
            <a:endParaRPr kumimoji="1" lang="ja-JP" altLang="en-US"/>
          </a:p>
        </p:txBody>
      </p:sp>
      <p:sp>
        <p:nvSpPr>
          <p:cNvPr id="6" name="页脚占位符 5">
            <a:extLst>
              <a:ext uri="{FF2B5EF4-FFF2-40B4-BE49-F238E27FC236}">
                <a16:creationId xmlns:a16="http://schemas.microsoft.com/office/drawing/2014/main" id="{2C8390EF-5C87-9906-8E13-10B14E6095E7}"/>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F8646327-1ABA-C170-973F-47D72DD46C7A}"/>
              </a:ext>
            </a:extLst>
          </p:cNvPr>
          <p:cNvSpPr>
            <a:spLocks noGrp="1"/>
          </p:cNvSpPr>
          <p:nvPr>
            <p:ph type="sldNum" sz="quarter" idx="12"/>
          </p:nvPr>
        </p:nvSpPr>
        <p:spPr/>
        <p:txBody>
          <a:bodyPr/>
          <a:lstStyle/>
          <a:p>
            <a:fld id="{5B87A9FA-268A-466B-A084-9499D75EF7A1}" type="slidenum">
              <a:rPr kumimoji="1" lang="ja-JP" altLang="en-US" smtClean="0"/>
              <a:t>‹#›</a:t>
            </a:fld>
            <a:endParaRPr kumimoji="1" lang="ja-JP" altLang="en-US"/>
          </a:p>
        </p:txBody>
      </p:sp>
    </p:spTree>
    <p:extLst>
      <p:ext uri="{BB962C8B-B14F-4D97-AF65-F5344CB8AC3E}">
        <p14:creationId xmlns:p14="http://schemas.microsoft.com/office/powerpoint/2010/main" val="1492082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39C27-5A13-9750-849D-DE7F75ACB21C}"/>
              </a:ext>
            </a:extLst>
          </p:cNvPr>
          <p:cNvSpPr>
            <a:spLocks noGrp="1"/>
          </p:cNvSpPr>
          <p:nvPr>
            <p:ph type="title"/>
          </p:nvPr>
        </p:nvSpPr>
        <p:spPr>
          <a:xfrm>
            <a:off x="839788" y="365125"/>
            <a:ext cx="10515600" cy="1325563"/>
          </a:xfrm>
        </p:spPr>
        <p:txBody>
          <a:body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88AAD713-E2E0-1959-009C-239CA3AC8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95A1EBD-A803-B5F9-67E8-3FEA1EC8E33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5" name="文本占位符 4">
            <a:extLst>
              <a:ext uri="{FF2B5EF4-FFF2-40B4-BE49-F238E27FC236}">
                <a16:creationId xmlns:a16="http://schemas.microsoft.com/office/drawing/2014/main" id="{3072D755-F984-0675-7C3A-981E11B1D7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3495423-204A-D5CE-7DF4-6ED27269A5F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7" name="日期占位符 6">
            <a:extLst>
              <a:ext uri="{FF2B5EF4-FFF2-40B4-BE49-F238E27FC236}">
                <a16:creationId xmlns:a16="http://schemas.microsoft.com/office/drawing/2014/main" id="{7F113E80-D7E3-83D1-CE4E-5CDD89C1E1EB}"/>
              </a:ext>
            </a:extLst>
          </p:cNvPr>
          <p:cNvSpPr>
            <a:spLocks noGrp="1"/>
          </p:cNvSpPr>
          <p:nvPr>
            <p:ph type="dt" sz="half" idx="10"/>
          </p:nvPr>
        </p:nvSpPr>
        <p:spPr/>
        <p:txBody>
          <a:bodyPr/>
          <a:lstStyle/>
          <a:p>
            <a:fld id="{C1411C14-E5C6-4E61-842E-C9B319F8C513}" type="datetimeFigureOut">
              <a:rPr kumimoji="1" lang="ja-JP" altLang="en-US" smtClean="0"/>
              <a:t>2024/9/1</a:t>
            </a:fld>
            <a:endParaRPr kumimoji="1" lang="ja-JP" altLang="en-US"/>
          </a:p>
        </p:txBody>
      </p:sp>
      <p:sp>
        <p:nvSpPr>
          <p:cNvPr id="8" name="页脚占位符 7">
            <a:extLst>
              <a:ext uri="{FF2B5EF4-FFF2-40B4-BE49-F238E27FC236}">
                <a16:creationId xmlns:a16="http://schemas.microsoft.com/office/drawing/2014/main" id="{EA53821D-BB9F-2A44-021A-D36FE5AC258F}"/>
              </a:ext>
            </a:extLst>
          </p:cNvPr>
          <p:cNvSpPr>
            <a:spLocks noGrp="1"/>
          </p:cNvSpPr>
          <p:nvPr>
            <p:ph type="ftr" sz="quarter" idx="11"/>
          </p:nvPr>
        </p:nvSpPr>
        <p:spPr/>
        <p:txBody>
          <a:bodyPr/>
          <a:lstStyle/>
          <a:p>
            <a:endParaRPr kumimoji="1" lang="ja-JP" altLang="en-US"/>
          </a:p>
        </p:txBody>
      </p:sp>
      <p:sp>
        <p:nvSpPr>
          <p:cNvPr id="9" name="灯片编号占位符 8">
            <a:extLst>
              <a:ext uri="{FF2B5EF4-FFF2-40B4-BE49-F238E27FC236}">
                <a16:creationId xmlns:a16="http://schemas.microsoft.com/office/drawing/2014/main" id="{DBA03F07-151E-5AC3-432C-C070292630B6}"/>
              </a:ext>
            </a:extLst>
          </p:cNvPr>
          <p:cNvSpPr>
            <a:spLocks noGrp="1"/>
          </p:cNvSpPr>
          <p:nvPr>
            <p:ph type="sldNum" sz="quarter" idx="12"/>
          </p:nvPr>
        </p:nvSpPr>
        <p:spPr/>
        <p:txBody>
          <a:bodyPr/>
          <a:lstStyle/>
          <a:p>
            <a:fld id="{5B87A9FA-268A-466B-A084-9499D75EF7A1}" type="slidenum">
              <a:rPr kumimoji="1" lang="ja-JP" altLang="en-US" smtClean="0"/>
              <a:t>‹#›</a:t>
            </a:fld>
            <a:endParaRPr kumimoji="1" lang="ja-JP" altLang="en-US"/>
          </a:p>
        </p:txBody>
      </p:sp>
    </p:spTree>
    <p:extLst>
      <p:ext uri="{BB962C8B-B14F-4D97-AF65-F5344CB8AC3E}">
        <p14:creationId xmlns:p14="http://schemas.microsoft.com/office/powerpoint/2010/main" val="77787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D2BF0-8E34-BD46-51BD-4E59602B67EE}"/>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日期占位符 2">
            <a:extLst>
              <a:ext uri="{FF2B5EF4-FFF2-40B4-BE49-F238E27FC236}">
                <a16:creationId xmlns:a16="http://schemas.microsoft.com/office/drawing/2014/main" id="{4751B86E-F055-DCBD-C625-9A19AD7DC47C}"/>
              </a:ext>
            </a:extLst>
          </p:cNvPr>
          <p:cNvSpPr>
            <a:spLocks noGrp="1"/>
          </p:cNvSpPr>
          <p:nvPr>
            <p:ph type="dt" sz="half" idx="10"/>
          </p:nvPr>
        </p:nvSpPr>
        <p:spPr/>
        <p:txBody>
          <a:bodyPr/>
          <a:lstStyle/>
          <a:p>
            <a:fld id="{C1411C14-E5C6-4E61-842E-C9B319F8C513}" type="datetimeFigureOut">
              <a:rPr kumimoji="1" lang="ja-JP" altLang="en-US" smtClean="0"/>
              <a:t>2024/9/1</a:t>
            </a:fld>
            <a:endParaRPr kumimoji="1" lang="ja-JP" altLang="en-US"/>
          </a:p>
        </p:txBody>
      </p:sp>
      <p:sp>
        <p:nvSpPr>
          <p:cNvPr id="4" name="页脚占位符 3">
            <a:extLst>
              <a:ext uri="{FF2B5EF4-FFF2-40B4-BE49-F238E27FC236}">
                <a16:creationId xmlns:a16="http://schemas.microsoft.com/office/drawing/2014/main" id="{AC40C43F-54EB-ED8E-B353-004087BF02C4}"/>
              </a:ext>
            </a:extLst>
          </p:cNvPr>
          <p:cNvSpPr>
            <a:spLocks noGrp="1"/>
          </p:cNvSpPr>
          <p:nvPr>
            <p:ph type="ftr" sz="quarter" idx="11"/>
          </p:nvPr>
        </p:nvSpPr>
        <p:spPr/>
        <p:txBody>
          <a:bodyPr/>
          <a:lstStyle/>
          <a:p>
            <a:endParaRPr kumimoji="1" lang="ja-JP" altLang="en-US"/>
          </a:p>
        </p:txBody>
      </p:sp>
      <p:sp>
        <p:nvSpPr>
          <p:cNvPr id="5" name="灯片编号占位符 4">
            <a:extLst>
              <a:ext uri="{FF2B5EF4-FFF2-40B4-BE49-F238E27FC236}">
                <a16:creationId xmlns:a16="http://schemas.microsoft.com/office/drawing/2014/main" id="{E232EDF8-E051-D6CB-9D58-7AF990A99CEB}"/>
              </a:ext>
            </a:extLst>
          </p:cNvPr>
          <p:cNvSpPr>
            <a:spLocks noGrp="1"/>
          </p:cNvSpPr>
          <p:nvPr>
            <p:ph type="sldNum" sz="quarter" idx="12"/>
          </p:nvPr>
        </p:nvSpPr>
        <p:spPr/>
        <p:txBody>
          <a:bodyPr/>
          <a:lstStyle/>
          <a:p>
            <a:fld id="{5B87A9FA-268A-466B-A084-9499D75EF7A1}" type="slidenum">
              <a:rPr kumimoji="1" lang="ja-JP" altLang="en-US" smtClean="0"/>
              <a:t>‹#›</a:t>
            </a:fld>
            <a:endParaRPr kumimoji="1" lang="ja-JP" altLang="en-US"/>
          </a:p>
        </p:txBody>
      </p:sp>
    </p:spTree>
    <p:extLst>
      <p:ext uri="{BB962C8B-B14F-4D97-AF65-F5344CB8AC3E}">
        <p14:creationId xmlns:p14="http://schemas.microsoft.com/office/powerpoint/2010/main" val="239450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25E259C-F3C3-86C0-E061-77CF8CF4BD7A}"/>
              </a:ext>
            </a:extLst>
          </p:cNvPr>
          <p:cNvSpPr>
            <a:spLocks noGrp="1"/>
          </p:cNvSpPr>
          <p:nvPr>
            <p:ph type="dt" sz="half" idx="10"/>
          </p:nvPr>
        </p:nvSpPr>
        <p:spPr/>
        <p:txBody>
          <a:bodyPr/>
          <a:lstStyle/>
          <a:p>
            <a:fld id="{C1411C14-E5C6-4E61-842E-C9B319F8C513}" type="datetimeFigureOut">
              <a:rPr kumimoji="1" lang="ja-JP" altLang="en-US" smtClean="0"/>
              <a:t>2024/9/1</a:t>
            </a:fld>
            <a:endParaRPr kumimoji="1" lang="ja-JP" altLang="en-US"/>
          </a:p>
        </p:txBody>
      </p:sp>
      <p:sp>
        <p:nvSpPr>
          <p:cNvPr id="3" name="页脚占位符 2">
            <a:extLst>
              <a:ext uri="{FF2B5EF4-FFF2-40B4-BE49-F238E27FC236}">
                <a16:creationId xmlns:a16="http://schemas.microsoft.com/office/drawing/2014/main" id="{4B755456-6576-343C-E9FC-C8A5A1C83E62}"/>
              </a:ext>
            </a:extLst>
          </p:cNvPr>
          <p:cNvSpPr>
            <a:spLocks noGrp="1"/>
          </p:cNvSpPr>
          <p:nvPr>
            <p:ph type="ftr" sz="quarter" idx="11"/>
          </p:nvPr>
        </p:nvSpPr>
        <p:spPr/>
        <p:txBody>
          <a:bodyPr/>
          <a:lstStyle/>
          <a:p>
            <a:endParaRPr kumimoji="1" lang="ja-JP" altLang="en-US"/>
          </a:p>
        </p:txBody>
      </p:sp>
      <p:sp>
        <p:nvSpPr>
          <p:cNvPr id="4" name="灯片编号占位符 3">
            <a:extLst>
              <a:ext uri="{FF2B5EF4-FFF2-40B4-BE49-F238E27FC236}">
                <a16:creationId xmlns:a16="http://schemas.microsoft.com/office/drawing/2014/main" id="{2B27F3FC-279D-EEC7-078A-FB4B57E0A30D}"/>
              </a:ext>
            </a:extLst>
          </p:cNvPr>
          <p:cNvSpPr>
            <a:spLocks noGrp="1"/>
          </p:cNvSpPr>
          <p:nvPr>
            <p:ph type="sldNum" sz="quarter" idx="12"/>
          </p:nvPr>
        </p:nvSpPr>
        <p:spPr/>
        <p:txBody>
          <a:bodyPr/>
          <a:lstStyle/>
          <a:p>
            <a:fld id="{5B87A9FA-268A-466B-A084-9499D75EF7A1}" type="slidenum">
              <a:rPr kumimoji="1" lang="ja-JP" altLang="en-US" smtClean="0"/>
              <a:t>‹#›</a:t>
            </a:fld>
            <a:endParaRPr kumimoji="1" lang="ja-JP" altLang="en-US"/>
          </a:p>
        </p:txBody>
      </p:sp>
    </p:spTree>
    <p:extLst>
      <p:ext uri="{BB962C8B-B14F-4D97-AF65-F5344CB8AC3E}">
        <p14:creationId xmlns:p14="http://schemas.microsoft.com/office/powerpoint/2010/main" val="23605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04207-6E55-6180-9A71-FD6D0C4C6FA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E77C4078-B446-9833-4873-1B5FAF2562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文本占位符 3">
            <a:extLst>
              <a:ext uri="{FF2B5EF4-FFF2-40B4-BE49-F238E27FC236}">
                <a16:creationId xmlns:a16="http://schemas.microsoft.com/office/drawing/2014/main" id="{51C09E7B-20E4-0BE6-B150-0C22B8DDC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F549F5C-819C-795B-0DD9-10D41F3B40C3}"/>
              </a:ext>
            </a:extLst>
          </p:cNvPr>
          <p:cNvSpPr>
            <a:spLocks noGrp="1"/>
          </p:cNvSpPr>
          <p:nvPr>
            <p:ph type="dt" sz="half" idx="10"/>
          </p:nvPr>
        </p:nvSpPr>
        <p:spPr/>
        <p:txBody>
          <a:bodyPr/>
          <a:lstStyle/>
          <a:p>
            <a:fld id="{C1411C14-E5C6-4E61-842E-C9B319F8C513}" type="datetimeFigureOut">
              <a:rPr kumimoji="1" lang="ja-JP" altLang="en-US" smtClean="0"/>
              <a:t>2024/9/1</a:t>
            </a:fld>
            <a:endParaRPr kumimoji="1" lang="ja-JP" altLang="en-US"/>
          </a:p>
        </p:txBody>
      </p:sp>
      <p:sp>
        <p:nvSpPr>
          <p:cNvPr id="6" name="页脚占位符 5">
            <a:extLst>
              <a:ext uri="{FF2B5EF4-FFF2-40B4-BE49-F238E27FC236}">
                <a16:creationId xmlns:a16="http://schemas.microsoft.com/office/drawing/2014/main" id="{857E3BF5-BE0A-C5B6-DC62-38B86EDD2C48}"/>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4259FFFA-E66D-E28D-48AA-F023FDC2F7BC}"/>
              </a:ext>
            </a:extLst>
          </p:cNvPr>
          <p:cNvSpPr>
            <a:spLocks noGrp="1"/>
          </p:cNvSpPr>
          <p:nvPr>
            <p:ph type="sldNum" sz="quarter" idx="12"/>
          </p:nvPr>
        </p:nvSpPr>
        <p:spPr/>
        <p:txBody>
          <a:bodyPr/>
          <a:lstStyle/>
          <a:p>
            <a:fld id="{5B87A9FA-268A-466B-A084-9499D75EF7A1}" type="slidenum">
              <a:rPr kumimoji="1" lang="ja-JP" altLang="en-US" smtClean="0"/>
              <a:t>‹#›</a:t>
            </a:fld>
            <a:endParaRPr kumimoji="1" lang="ja-JP" altLang="en-US"/>
          </a:p>
        </p:txBody>
      </p:sp>
    </p:spTree>
    <p:extLst>
      <p:ext uri="{BB962C8B-B14F-4D97-AF65-F5344CB8AC3E}">
        <p14:creationId xmlns:p14="http://schemas.microsoft.com/office/powerpoint/2010/main" val="282739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D25F9-3ECE-9A35-91EF-BD5AE271881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ja-JP" altLang="en-US"/>
          </a:p>
        </p:txBody>
      </p:sp>
      <p:sp>
        <p:nvSpPr>
          <p:cNvPr id="3" name="图片占位符 2">
            <a:extLst>
              <a:ext uri="{FF2B5EF4-FFF2-40B4-BE49-F238E27FC236}">
                <a16:creationId xmlns:a16="http://schemas.microsoft.com/office/drawing/2014/main" id="{6B971860-BF8F-7F51-9817-35F465690A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文本占位符 3">
            <a:extLst>
              <a:ext uri="{FF2B5EF4-FFF2-40B4-BE49-F238E27FC236}">
                <a16:creationId xmlns:a16="http://schemas.microsoft.com/office/drawing/2014/main" id="{52EF4B3D-979F-7294-B2F8-39DF54FC0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78C55DC-D6F8-1630-AEE1-00D3E98E7719}"/>
              </a:ext>
            </a:extLst>
          </p:cNvPr>
          <p:cNvSpPr>
            <a:spLocks noGrp="1"/>
          </p:cNvSpPr>
          <p:nvPr>
            <p:ph type="dt" sz="half" idx="10"/>
          </p:nvPr>
        </p:nvSpPr>
        <p:spPr/>
        <p:txBody>
          <a:bodyPr/>
          <a:lstStyle/>
          <a:p>
            <a:fld id="{C1411C14-E5C6-4E61-842E-C9B319F8C513}" type="datetimeFigureOut">
              <a:rPr kumimoji="1" lang="ja-JP" altLang="en-US" smtClean="0"/>
              <a:t>2024/9/1</a:t>
            </a:fld>
            <a:endParaRPr kumimoji="1" lang="ja-JP" altLang="en-US"/>
          </a:p>
        </p:txBody>
      </p:sp>
      <p:sp>
        <p:nvSpPr>
          <p:cNvPr id="6" name="页脚占位符 5">
            <a:extLst>
              <a:ext uri="{FF2B5EF4-FFF2-40B4-BE49-F238E27FC236}">
                <a16:creationId xmlns:a16="http://schemas.microsoft.com/office/drawing/2014/main" id="{8234B97F-3A5C-0FDF-97BF-BA22C54B0DE0}"/>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7847D586-60EF-A5C5-0030-78B217337D8B}"/>
              </a:ext>
            </a:extLst>
          </p:cNvPr>
          <p:cNvSpPr>
            <a:spLocks noGrp="1"/>
          </p:cNvSpPr>
          <p:nvPr>
            <p:ph type="sldNum" sz="quarter" idx="12"/>
          </p:nvPr>
        </p:nvSpPr>
        <p:spPr/>
        <p:txBody>
          <a:bodyPr/>
          <a:lstStyle/>
          <a:p>
            <a:fld id="{5B87A9FA-268A-466B-A084-9499D75EF7A1}" type="slidenum">
              <a:rPr kumimoji="1" lang="ja-JP" altLang="en-US" smtClean="0"/>
              <a:t>‹#›</a:t>
            </a:fld>
            <a:endParaRPr kumimoji="1" lang="ja-JP" altLang="en-US"/>
          </a:p>
        </p:txBody>
      </p:sp>
    </p:spTree>
    <p:extLst>
      <p:ext uri="{BB962C8B-B14F-4D97-AF65-F5344CB8AC3E}">
        <p14:creationId xmlns:p14="http://schemas.microsoft.com/office/powerpoint/2010/main" val="143220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CC390B-C315-C715-D3F5-06EC06F4C7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5C6E06D3-9D63-E9FB-6560-A6811EFD2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9E4C8893-301F-90A3-58DC-866203DE5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411C14-E5C6-4E61-842E-C9B319F8C513}" type="datetimeFigureOut">
              <a:rPr kumimoji="1" lang="ja-JP" altLang="en-US" smtClean="0"/>
              <a:t>2024/9/1</a:t>
            </a:fld>
            <a:endParaRPr kumimoji="1" lang="ja-JP" altLang="en-US"/>
          </a:p>
        </p:txBody>
      </p:sp>
      <p:sp>
        <p:nvSpPr>
          <p:cNvPr id="5" name="页脚占位符 4">
            <a:extLst>
              <a:ext uri="{FF2B5EF4-FFF2-40B4-BE49-F238E27FC236}">
                <a16:creationId xmlns:a16="http://schemas.microsoft.com/office/drawing/2014/main" id="{B6FE5D1D-E0BC-8706-049F-19395A0A27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灯片编号占位符 5">
            <a:extLst>
              <a:ext uri="{FF2B5EF4-FFF2-40B4-BE49-F238E27FC236}">
                <a16:creationId xmlns:a16="http://schemas.microsoft.com/office/drawing/2014/main" id="{C630A520-88D1-2C96-D589-A6F9BEE091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87A9FA-268A-466B-A084-9499D75EF7A1}" type="slidenum">
              <a:rPr kumimoji="1" lang="ja-JP" altLang="en-US" smtClean="0"/>
              <a:t>‹#›</a:t>
            </a:fld>
            <a:endParaRPr kumimoji="1" lang="ja-JP" altLang="en-US"/>
          </a:p>
        </p:txBody>
      </p:sp>
    </p:spTree>
    <p:extLst>
      <p:ext uri="{BB962C8B-B14F-4D97-AF65-F5344CB8AC3E}">
        <p14:creationId xmlns:p14="http://schemas.microsoft.com/office/powerpoint/2010/main" val="3527049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CA14A7F-4135-E3F8-8C7E-C4EB0AC942F7}"/>
              </a:ext>
            </a:extLst>
          </p:cNvPr>
          <p:cNvSpPr txBox="1"/>
          <p:nvPr/>
        </p:nvSpPr>
        <p:spPr>
          <a:xfrm>
            <a:off x="3071019" y="2791877"/>
            <a:ext cx="5448384" cy="1538942"/>
          </a:xfrm>
          <a:prstGeom prst="rect">
            <a:avLst/>
          </a:prstGeom>
        </p:spPr>
        <p:txBody>
          <a:bodyPr vert="horz" lIns="91440" tIns="45720" rIns="91440" bIns="45720" rtlCol="0" anchor="t">
            <a:normAutofit fontScale="92500"/>
          </a:bodyPr>
          <a:lstStyle/>
          <a:p>
            <a:pPr>
              <a:lnSpc>
                <a:spcPct val="90000"/>
              </a:lnSpc>
              <a:spcAft>
                <a:spcPts val="600"/>
              </a:spcAft>
            </a:pPr>
            <a:r>
              <a:rPr lang="ja-JP" altLang="en-US" sz="4000" dirty="0"/>
              <a:t>テーマ：投資者タイプより株価暴落防止モデル</a:t>
            </a:r>
          </a:p>
        </p:txBody>
      </p:sp>
      <p:sp>
        <p:nvSpPr>
          <p:cNvPr id="3" name="文本框 2">
            <a:extLst>
              <a:ext uri="{FF2B5EF4-FFF2-40B4-BE49-F238E27FC236}">
                <a16:creationId xmlns:a16="http://schemas.microsoft.com/office/drawing/2014/main" id="{2A5EF609-146B-E718-7180-51E595E564AB}"/>
              </a:ext>
            </a:extLst>
          </p:cNvPr>
          <p:cNvSpPr txBox="1"/>
          <p:nvPr/>
        </p:nvSpPr>
        <p:spPr>
          <a:xfrm>
            <a:off x="480022" y="686903"/>
            <a:ext cx="5315189" cy="1214088"/>
          </a:xfrm>
          <a:prstGeom prst="rect">
            <a:avLst/>
          </a:prstGeom>
        </p:spPr>
        <p:txBody>
          <a:bodyPr vert="horz" lIns="91440" tIns="45720" rIns="91440" bIns="45720" rtlCol="0" anchor="t">
            <a:normAutofit/>
          </a:bodyPr>
          <a:lstStyle/>
          <a:p>
            <a:pPr>
              <a:lnSpc>
                <a:spcPct val="90000"/>
              </a:lnSpc>
              <a:spcAft>
                <a:spcPts val="600"/>
              </a:spcAft>
            </a:pPr>
            <a:r>
              <a:rPr lang="ja-JP" altLang="en-US" sz="4000" dirty="0"/>
              <a:t>シナリオ発表：</a:t>
            </a:r>
          </a:p>
        </p:txBody>
      </p:sp>
    </p:spTree>
    <p:extLst>
      <p:ext uri="{BB962C8B-B14F-4D97-AF65-F5344CB8AC3E}">
        <p14:creationId xmlns:p14="http://schemas.microsoft.com/office/powerpoint/2010/main" val="120768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a16="http://schemas.microsoft.com/office/drawing/2014/main" id="{A98B14E4-10C1-9EF7-BDF1-42A960696700}"/>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ja-JP" altLang="en-US" sz="2000"/>
              <a:t>　必要なデータセット：</a:t>
            </a:r>
            <a:endParaRPr lang="en-US" altLang="ja-JP" sz="2000"/>
          </a:p>
          <a:p>
            <a:pPr indent="-228600">
              <a:lnSpc>
                <a:spcPct val="90000"/>
              </a:lnSpc>
              <a:spcAft>
                <a:spcPts val="600"/>
              </a:spcAft>
              <a:buFont typeface="Arial" panose="020B0604020202020204" pitchFamily="34" charset="0"/>
              <a:buChar char="•"/>
            </a:pPr>
            <a:r>
              <a:rPr lang="ja-JP" altLang="en-US" sz="2000"/>
              <a:t>１、富士通の株価情報</a:t>
            </a:r>
            <a:r>
              <a:rPr lang="en-US" altLang="ja-JP" sz="2000"/>
              <a:t>(</a:t>
            </a:r>
            <a:r>
              <a:rPr lang="ja-JP" altLang="en-US" sz="2000"/>
              <a:t>獲得済み</a:t>
            </a:r>
            <a:r>
              <a:rPr lang="en-US" altLang="ja-JP" sz="2000"/>
              <a:t>)</a:t>
            </a:r>
          </a:p>
          <a:p>
            <a:pPr indent="-228600">
              <a:lnSpc>
                <a:spcPct val="90000"/>
              </a:lnSpc>
              <a:spcAft>
                <a:spcPts val="600"/>
              </a:spcAft>
              <a:buFont typeface="Arial" panose="020B0604020202020204" pitchFamily="34" charset="0"/>
              <a:buChar char="•"/>
            </a:pPr>
            <a:r>
              <a:rPr lang="ja-JP" altLang="en-US" sz="2000"/>
              <a:t>２、富士通に関する新聞、発言。</a:t>
            </a:r>
            <a:r>
              <a:rPr lang="en-US" altLang="ja-JP" sz="2000"/>
              <a:t> (</a:t>
            </a:r>
            <a:r>
              <a:rPr lang="ja-JP" altLang="en-US" sz="2000"/>
              <a:t>一部獲得済み</a:t>
            </a:r>
            <a:r>
              <a:rPr lang="en-US" altLang="ja-JP" sz="2000"/>
              <a:t>)</a:t>
            </a:r>
          </a:p>
          <a:p>
            <a:pPr indent="-228600">
              <a:lnSpc>
                <a:spcPct val="90000"/>
              </a:lnSpc>
              <a:spcAft>
                <a:spcPts val="600"/>
              </a:spcAft>
              <a:buFont typeface="Arial" panose="020B0604020202020204" pitchFamily="34" charset="0"/>
              <a:buChar char="•"/>
            </a:pPr>
            <a:r>
              <a:rPr lang="ja-JP" altLang="en-US" sz="2000"/>
              <a:t>３、テスラの株価情報</a:t>
            </a:r>
            <a:r>
              <a:rPr lang="en-US" altLang="ja-JP" sz="2000"/>
              <a:t>(</a:t>
            </a:r>
            <a:r>
              <a:rPr lang="ja-JP" altLang="en-US" sz="2000"/>
              <a:t>獲得済み</a:t>
            </a:r>
            <a:r>
              <a:rPr lang="en-US" altLang="ja-JP" sz="2000"/>
              <a:t>)</a:t>
            </a:r>
          </a:p>
          <a:p>
            <a:pPr indent="-228600">
              <a:lnSpc>
                <a:spcPct val="90000"/>
              </a:lnSpc>
              <a:spcAft>
                <a:spcPts val="600"/>
              </a:spcAft>
              <a:buFont typeface="Arial" panose="020B0604020202020204" pitchFamily="34" charset="0"/>
              <a:buChar char="•"/>
            </a:pPr>
            <a:r>
              <a:rPr lang="ja-JP" altLang="en-US" sz="2000"/>
              <a:t>４、テスラに関する新聞</a:t>
            </a:r>
            <a:endParaRPr lang="en-US" altLang="ja-JP" sz="2000"/>
          </a:p>
          <a:p>
            <a:pPr indent="-228600">
              <a:lnSpc>
                <a:spcPct val="90000"/>
              </a:lnSpc>
              <a:spcAft>
                <a:spcPts val="600"/>
              </a:spcAft>
              <a:buFont typeface="Arial" panose="020B0604020202020204" pitchFamily="34" charset="0"/>
              <a:buChar char="•"/>
            </a:pPr>
            <a:r>
              <a:rPr lang="ja-JP" altLang="en-US" sz="2000"/>
              <a:t>５、エロン・マスクのツイッターの発言</a:t>
            </a:r>
            <a:r>
              <a:rPr lang="en-US" altLang="ja-JP" sz="2000"/>
              <a:t>(</a:t>
            </a:r>
            <a:r>
              <a:rPr lang="ja-JP" altLang="en-US" sz="2000"/>
              <a:t>一部獲得済み</a:t>
            </a:r>
            <a:r>
              <a:rPr lang="en-US" altLang="ja-JP" sz="2000"/>
              <a:t>)</a:t>
            </a:r>
            <a:endParaRPr kumimoji="1" lang="en-US" altLang="ja-JP" sz="200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a:extLst>
              <a:ext uri="{FF2B5EF4-FFF2-40B4-BE49-F238E27FC236}">
                <a16:creationId xmlns:a16="http://schemas.microsoft.com/office/drawing/2014/main" id="{21E6F113-90E5-1B56-8381-A04AEA4AE3F4}"/>
              </a:ext>
            </a:extLst>
          </p:cNvPr>
          <p:cNvPicPr>
            <a:picLocks noChangeAspect="1"/>
          </p:cNvPicPr>
          <p:nvPr/>
        </p:nvPicPr>
        <p:blipFill>
          <a:blip r:embed="rId2"/>
          <a:stretch>
            <a:fillRect/>
          </a:stretch>
        </p:blipFill>
        <p:spPr>
          <a:xfrm>
            <a:off x="7083423" y="745274"/>
            <a:ext cx="4397433" cy="2191992"/>
          </a:xfrm>
          <a:prstGeom prst="rect">
            <a:avLst/>
          </a:prstGeom>
        </p:spPr>
      </p:pic>
      <p:sp>
        <p:nvSpPr>
          <p:cNvPr id="23" name="Rectangle 2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descr="表格&#10;&#10;描述已自动生成">
            <a:extLst>
              <a:ext uri="{FF2B5EF4-FFF2-40B4-BE49-F238E27FC236}">
                <a16:creationId xmlns:a16="http://schemas.microsoft.com/office/drawing/2014/main" id="{125DF318-4C11-377B-E96B-74E84499B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3728658"/>
            <a:ext cx="4395569" cy="2477227"/>
          </a:xfrm>
          <a:prstGeom prst="rect">
            <a:avLst/>
          </a:prstGeom>
        </p:spPr>
      </p:pic>
    </p:spTree>
    <p:extLst>
      <p:ext uri="{BB962C8B-B14F-4D97-AF65-F5344CB8AC3E}">
        <p14:creationId xmlns:p14="http://schemas.microsoft.com/office/powerpoint/2010/main" val="276784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14" name="Freeform: Shape 410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15" name="Freeform: Shape 410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69633196-2556-8D66-F14F-2085C8AA8390}"/>
              </a:ext>
            </a:extLst>
          </p:cNvPr>
          <p:cNvSpPr txBox="1">
            <a:spLocks/>
          </p:cNvSpPr>
          <p:nvPr/>
        </p:nvSpPr>
        <p:spPr>
          <a:xfrm>
            <a:off x="477981" y="1122363"/>
            <a:ext cx="4023360" cy="32041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spcAft>
                <a:spcPts val="600"/>
              </a:spcAft>
            </a:pPr>
            <a:r>
              <a:rPr lang="ja-JP" altLang="en-US" sz="2300" kern="1200" dirty="0">
                <a:solidFill>
                  <a:schemeClr val="tx1"/>
                </a:solidFill>
                <a:latin typeface="+mj-lt"/>
                <a:ea typeface="+mj-ea"/>
                <a:cs typeface="+mj-cs"/>
              </a:rPr>
              <a:t>更にの価値：</a:t>
            </a:r>
            <a:endParaRPr lang="en-US" altLang="ja-JP" sz="2300" kern="1200" dirty="0">
              <a:solidFill>
                <a:schemeClr val="tx1"/>
              </a:solidFill>
              <a:latin typeface="+mj-lt"/>
              <a:ea typeface="+mj-ea"/>
              <a:cs typeface="+mj-cs"/>
            </a:endParaRPr>
          </a:p>
          <a:p>
            <a:pPr>
              <a:spcAft>
                <a:spcPts val="600"/>
              </a:spcAft>
            </a:pPr>
            <a:r>
              <a:rPr lang="ja-JP" altLang="en-US" sz="2300" kern="1200" dirty="0">
                <a:solidFill>
                  <a:schemeClr val="tx1"/>
                </a:solidFill>
                <a:latin typeface="+mj-lt"/>
                <a:ea typeface="+mj-ea"/>
                <a:cs typeface="+mj-cs"/>
              </a:rPr>
              <a:t>　暴落の原因を探すことが成功になった場合、もちろん上昇の原因を同じ方向で探すことができる。両面を合わせて分析することで、より精度高いシステムを作りたいと思</a:t>
            </a:r>
            <a:r>
              <a:rPr lang="ja-JP" altLang="en-US" sz="2300" dirty="0"/>
              <a:t>う</a:t>
            </a:r>
            <a:r>
              <a:rPr lang="ja-JP" altLang="en-US" sz="2300" kern="1200" dirty="0">
                <a:solidFill>
                  <a:schemeClr val="tx1"/>
                </a:solidFill>
                <a:latin typeface="+mj-lt"/>
                <a:ea typeface="+mj-ea"/>
                <a:cs typeface="+mj-cs"/>
              </a:rPr>
              <a:t>。</a:t>
            </a:r>
            <a:endParaRPr lang="en-US" altLang="ja-JP" sz="2300" kern="1200" dirty="0">
              <a:solidFill>
                <a:schemeClr val="tx1"/>
              </a:solidFill>
              <a:latin typeface="+mj-lt"/>
              <a:ea typeface="+mj-ea"/>
              <a:cs typeface="+mj-cs"/>
            </a:endParaRPr>
          </a:p>
          <a:p>
            <a:pPr>
              <a:spcAft>
                <a:spcPts val="600"/>
              </a:spcAft>
            </a:pPr>
            <a:r>
              <a:rPr lang="ja-JP" altLang="en-US" sz="2300" kern="1200" dirty="0">
                <a:solidFill>
                  <a:schemeClr val="tx1"/>
                </a:solidFill>
                <a:latin typeface="+mj-lt"/>
                <a:ea typeface="+mj-ea"/>
                <a:cs typeface="+mj-cs"/>
              </a:rPr>
              <a:t>　</a:t>
            </a:r>
            <a:endParaRPr lang="en-US" altLang="ja-JP" sz="2300" kern="1200" dirty="0">
              <a:solidFill>
                <a:schemeClr val="tx1"/>
              </a:solidFill>
              <a:latin typeface="+mj-lt"/>
              <a:ea typeface="+mj-ea"/>
              <a:cs typeface="+mj-cs"/>
            </a:endParaRPr>
          </a:p>
        </p:txBody>
      </p:sp>
      <p:sp>
        <p:nvSpPr>
          <p:cNvPr id="4116" name="Rectangle 41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13" name="Rectangle 41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100" name="Picture 4">
            <a:extLst>
              <a:ext uri="{FF2B5EF4-FFF2-40B4-BE49-F238E27FC236}">
                <a16:creationId xmlns:a16="http://schemas.microsoft.com/office/drawing/2014/main" id="{6BDC93DD-5D17-60E8-7BB6-A74719DBB8B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885973"/>
            <a:ext cx="6408836" cy="4934802"/>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a:extLst>
              <a:ext uri="{FF2B5EF4-FFF2-40B4-BE49-F238E27FC236}">
                <a16:creationId xmlns:a16="http://schemas.microsoft.com/office/drawing/2014/main" id="{A75D1C84-A37E-4CB5-2854-9A220E3E6899}"/>
              </a:ext>
            </a:extLst>
          </p:cNvPr>
          <p:cNvSpPr txBox="1">
            <a:spLocks/>
          </p:cNvSpPr>
          <p:nvPr/>
        </p:nvSpPr>
        <p:spPr>
          <a:xfrm>
            <a:off x="961060" y="354434"/>
            <a:ext cx="5536397" cy="3935281"/>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spcAft>
                <a:spcPts val="600"/>
              </a:spcAft>
            </a:pPr>
            <a:endParaRPr lang="en-US" altLang="ja-JP" sz="2800" dirty="0">
              <a:latin typeface="+mn-lt"/>
              <a:ea typeface="+mn-ea"/>
              <a:cs typeface="+mn-cs"/>
            </a:endParaRPr>
          </a:p>
        </p:txBody>
      </p:sp>
      <p:sp>
        <p:nvSpPr>
          <p:cNvPr id="3" name="标题 1">
            <a:extLst>
              <a:ext uri="{FF2B5EF4-FFF2-40B4-BE49-F238E27FC236}">
                <a16:creationId xmlns:a16="http://schemas.microsoft.com/office/drawing/2014/main" id="{1E99F88F-898E-F4EF-3967-898F89FEDE23}"/>
              </a:ext>
            </a:extLst>
          </p:cNvPr>
          <p:cNvSpPr txBox="1">
            <a:spLocks/>
          </p:cNvSpPr>
          <p:nvPr/>
        </p:nvSpPr>
        <p:spPr>
          <a:xfrm>
            <a:off x="368808" y="3739832"/>
            <a:ext cx="3283737" cy="18740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spcAft>
                <a:spcPts val="600"/>
              </a:spcAft>
            </a:pPr>
            <a:r>
              <a:rPr lang="ja-JP" altLang="en-US" sz="2300" kern="1200" dirty="0">
                <a:solidFill>
                  <a:schemeClr val="tx1"/>
                </a:solidFill>
                <a:latin typeface="+mj-lt"/>
                <a:ea typeface="+mj-ea"/>
                <a:cs typeface="+mj-cs"/>
              </a:rPr>
              <a:t>　</a:t>
            </a:r>
            <a:endParaRPr lang="en-US" altLang="ja-JP" sz="2300" kern="1200" dirty="0">
              <a:solidFill>
                <a:schemeClr val="tx1"/>
              </a:solidFill>
              <a:latin typeface="+mj-lt"/>
              <a:ea typeface="+mj-ea"/>
              <a:cs typeface="+mj-cs"/>
            </a:endParaRPr>
          </a:p>
        </p:txBody>
      </p:sp>
      <p:sp>
        <p:nvSpPr>
          <p:cNvPr id="5" name="文本框 4">
            <a:extLst>
              <a:ext uri="{FF2B5EF4-FFF2-40B4-BE49-F238E27FC236}">
                <a16:creationId xmlns:a16="http://schemas.microsoft.com/office/drawing/2014/main" id="{A042F1B9-2A0C-F092-64AB-B17E7C5E4861}"/>
              </a:ext>
            </a:extLst>
          </p:cNvPr>
          <p:cNvSpPr txBox="1"/>
          <p:nvPr/>
        </p:nvSpPr>
        <p:spPr>
          <a:xfrm>
            <a:off x="483895" y="4904894"/>
            <a:ext cx="3168650" cy="1754326"/>
          </a:xfrm>
          <a:prstGeom prst="rect">
            <a:avLst/>
          </a:prstGeom>
          <a:noFill/>
        </p:spPr>
        <p:txBody>
          <a:bodyPr wrap="square" rtlCol="0">
            <a:spAutoFit/>
          </a:bodyPr>
          <a:lstStyle/>
          <a:p>
            <a:r>
              <a:rPr kumimoji="1" lang="ja-JP" altLang="en-US" dirty="0"/>
              <a:t>精度を上げる方法：</a:t>
            </a:r>
            <a:endParaRPr kumimoji="1" lang="en-US" altLang="ja-JP" dirty="0"/>
          </a:p>
          <a:p>
            <a:r>
              <a:rPr lang="ja-JP" altLang="en-US" dirty="0"/>
              <a:t>　現存な金融モデルを使って株価を予測すること。本当の株価と大きく離れる場合は、自作モデルを使って、自然言語を検出する。</a:t>
            </a:r>
            <a:endParaRPr kumimoji="1" lang="ja-JP" altLang="en-US" dirty="0"/>
          </a:p>
        </p:txBody>
      </p:sp>
    </p:spTree>
    <p:extLst>
      <p:ext uri="{BB962C8B-B14F-4D97-AF65-F5344CB8AC3E}">
        <p14:creationId xmlns:p14="http://schemas.microsoft.com/office/powerpoint/2010/main" val="20644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08373A3F-54E0-424E-A84D-352212210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88EDCA46-9F9A-00AC-3AD2-3712543E9A0A}"/>
              </a:ext>
            </a:extLst>
          </p:cNvPr>
          <p:cNvSpPr txBox="1"/>
          <p:nvPr/>
        </p:nvSpPr>
        <p:spPr>
          <a:xfrm>
            <a:off x="4354513" y="841375"/>
            <a:ext cx="3505200" cy="311469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ja-JP" altLang="en-US" sz="2700" dirty="0">
                <a:solidFill>
                  <a:schemeClr val="bg1"/>
                </a:solidFill>
                <a:latin typeface="+mj-lt"/>
                <a:ea typeface="+mj-ea"/>
                <a:cs typeface="+mj-cs"/>
              </a:rPr>
              <a:t>　現在の金融市場には、短期の株価を左右するには、会社の経営状態より、投資者の感情で影響されることが多いと判断される。</a:t>
            </a:r>
          </a:p>
        </p:txBody>
      </p:sp>
      <p:grpSp>
        <p:nvGrpSpPr>
          <p:cNvPr id="1035" name="Group 1034">
            <a:extLst>
              <a:ext uri="{FF2B5EF4-FFF2-40B4-BE49-F238E27FC236}">
                <a16:creationId xmlns:a16="http://schemas.microsoft.com/office/drawing/2014/main" id="{B7BAEF06-AB74-442C-8C30-B88233FD8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grpSp>
          <p:nvGrpSpPr>
            <p:cNvPr id="1036" name="Group 1035">
              <a:extLst>
                <a:ext uri="{FF2B5EF4-FFF2-40B4-BE49-F238E27FC236}">
                  <a16:creationId xmlns:a16="http://schemas.microsoft.com/office/drawing/2014/main" id="{BDFD9AA5-A6A4-499F-BB09-5CD7F8145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1040" name="Freeform: Shape 1039">
                <a:extLst>
                  <a:ext uri="{FF2B5EF4-FFF2-40B4-BE49-F238E27FC236}">
                    <a16:creationId xmlns:a16="http://schemas.microsoft.com/office/drawing/2014/main" id="{5F499571-4EEA-4442-B71C-2972335B3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9FFC7284-7A71-4F33-AB06-E0D1EB1CA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7" name="Group 1036">
              <a:extLst>
                <a:ext uri="{FF2B5EF4-FFF2-40B4-BE49-F238E27FC236}">
                  <a16:creationId xmlns:a16="http://schemas.microsoft.com/office/drawing/2014/main" id="{C27F758D-B23C-459E-AD21-6621782C72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1038" name="Freeform: Shape 1037">
                <a:extLst>
                  <a:ext uri="{FF2B5EF4-FFF2-40B4-BE49-F238E27FC236}">
                    <a16:creationId xmlns:a16="http://schemas.microsoft.com/office/drawing/2014/main" id="{08DD5D69-A882-48D7-ACFB-68E2DC6B0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1028" name="Picture 4">
            <a:extLst>
              <a:ext uri="{FF2B5EF4-FFF2-40B4-BE49-F238E27FC236}">
                <a16:creationId xmlns:a16="http://schemas.microsoft.com/office/drawing/2014/main" id="{7D8FC390-9014-8F5C-08FF-B7477F49FB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3544" y="1661152"/>
            <a:ext cx="2598738" cy="3535697"/>
          </a:xfrm>
          <a:prstGeom prst="rect">
            <a:avLst/>
          </a:prstGeom>
          <a:noFill/>
          <a:extLst>
            <a:ext uri="{909E8E84-426E-40DD-AFC4-6F175D3DCCD1}">
              <a14:hiddenFill xmlns:a14="http://schemas.microsoft.com/office/drawing/2010/main">
                <a:solidFill>
                  <a:srgbClr val="FFFFFF"/>
                </a:solidFill>
              </a14:hiddenFill>
            </a:ext>
          </a:extLst>
        </p:spPr>
      </p:pic>
      <p:grpSp>
        <p:nvGrpSpPr>
          <p:cNvPr id="1043" name="Group 1042">
            <a:extLst>
              <a:ext uri="{FF2B5EF4-FFF2-40B4-BE49-F238E27FC236}">
                <a16:creationId xmlns:a16="http://schemas.microsoft.com/office/drawing/2014/main" id="{C9829185-6353-4E3C-B082-AA7F519391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grpSp>
          <p:nvGrpSpPr>
            <p:cNvPr id="1044" name="Group 1043">
              <a:extLst>
                <a:ext uri="{FF2B5EF4-FFF2-40B4-BE49-F238E27FC236}">
                  <a16:creationId xmlns:a16="http://schemas.microsoft.com/office/drawing/2014/main" id="{BB7BB359-8B77-484C-B9CD-6376139A3A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1048" name="Freeform: Shape 1047">
                <a:extLst>
                  <a:ext uri="{FF2B5EF4-FFF2-40B4-BE49-F238E27FC236}">
                    <a16:creationId xmlns:a16="http://schemas.microsoft.com/office/drawing/2014/main" id="{AA96BE9D-5B3B-4CA9-8895-33FAA3804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Freeform: Shape 1048">
                <a:extLst>
                  <a:ext uri="{FF2B5EF4-FFF2-40B4-BE49-F238E27FC236}">
                    <a16:creationId xmlns:a16="http://schemas.microsoft.com/office/drawing/2014/main" id="{7840E2BF-E954-4173-BF70-2DAE9E19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5" name="Group 1044">
              <a:extLst>
                <a:ext uri="{FF2B5EF4-FFF2-40B4-BE49-F238E27FC236}">
                  <a16:creationId xmlns:a16="http://schemas.microsoft.com/office/drawing/2014/main" id="{3F125B5A-DFAC-4B6D-B14F-287F8C436AA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1046" name="Freeform: Shape 1045">
                <a:extLst>
                  <a:ext uri="{FF2B5EF4-FFF2-40B4-BE49-F238E27FC236}">
                    <a16:creationId xmlns:a16="http://schemas.microsoft.com/office/drawing/2014/main" id="{6AF4804F-69E5-479A-9F45-C0E463171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7" name="Freeform: Shape 1046">
                <a:extLst>
                  <a:ext uri="{FF2B5EF4-FFF2-40B4-BE49-F238E27FC236}">
                    <a16:creationId xmlns:a16="http://schemas.microsoft.com/office/drawing/2014/main" id="{3CA5C733-38F9-4D36-A78D-0AB08CCBB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1026" name="Picture 2">
            <a:extLst>
              <a:ext uri="{FF2B5EF4-FFF2-40B4-BE49-F238E27FC236}">
                <a16:creationId xmlns:a16="http://schemas.microsoft.com/office/drawing/2014/main" id="{AA586F3D-E1E3-7F35-DA3B-90C6FEFA18B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201944" y="1647110"/>
            <a:ext cx="2619375" cy="356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25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B7F5D4D-09AC-2494-F4C8-EB21ABBB5C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7114" y="829983"/>
            <a:ext cx="6449549" cy="512739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88EDCA46-9F9A-00AC-3AD2-3712543E9A0A}"/>
              </a:ext>
            </a:extLst>
          </p:cNvPr>
          <p:cNvSpPr txBox="1"/>
          <p:nvPr/>
        </p:nvSpPr>
        <p:spPr>
          <a:xfrm>
            <a:off x="7910285" y="2533476"/>
            <a:ext cx="3443514" cy="3447832"/>
          </a:xfrm>
          <a:prstGeom prst="rect">
            <a:avLst/>
          </a:prstGeom>
        </p:spPr>
        <p:txBody>
          <a:bodyPr vert="horz" lIns="91440" tIns="45720" rIns="91440" bIns="45720" rtlCol="0" anchor="t">
            <a:normAutofit/>
          </a:bodyPr>
          <a:lstStyle/>
          <a:p>
            <a:pPr>
              <a:lnSpc>
                <a:spcPct val="90000"/>
              </a:lnSpc>
              <a:spcAft>
                <a:spcPts val="600"/>
              </a:spcAft>
            </a:pPr>
            <a:r>
              <a:rPr lang="ja-JP" altLang="en-US" sz="2400" dirty="0"/>
              <a:t>　もし株価暴落が発生したら、投資者の企業に対する信頼が失って、会社に大きい損失を与えることになるかもしれない。</a:t>
            </a:r>
          </a:p>
        </p:txBody>
      </p:sp>
      <p:grpSp>
        <p:nvGrpSpPr>
          <p:cNvPr id="2055" name="Group 2054">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056" name="Rectangle 2055">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441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C72DFF3F-E058-AB9D-AEA4-6B9A0F49CED0}"/>
              </a:ext>
            </a:extLst>
          </p:cNvPr>
          <p:cNvSpPr txBox="1"/>
          <p:nvPr/>
        </p:nvSpPr>
        <p:spPr>
          <a:xfrm>
            <a:off x="1144923" y="2405894"/>
            <a:ext cx="5315189" cy="353508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ja-JP" altLang="en-US" sz="2000" dirty="0"/>
              <a:t>会社側には、自分の投資者が何か重視して、何が別にあんまり気にならないか、何か一番嫌いになるか。それをはっきりすることで、会社の経営戦略や対外発表の内容を洗練され、より穏やかな株価で進めるここが出来ると思われる。​</a:t>
            </a:r>
          </a:p>
        </p:txBody>
      </p:sp>
      <p:sp>
        <p:nvSpPr>
          <p:cNvPr id="3081" name="Rectangle 308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5" name="Rectangle 308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7" name="Rectangle 308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a:extLst>
              <a:ext uri="{FF2B5EF4-FFF2-40B4-BE49-F238E27FC236}">
                <a16:creationId xmlns:a16="http://schemas.microsoft.com/office/drawing/2014/main" id="{629470C1-6D86-1875-AE1E-1FF6C6D378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3974" y="909081"/>
            <a:ext cx="3854515" cy="5071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21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1">
            <a:extLst>
              <a:ext uri="{FF2B5EF4-FFF2-40B4-BE49-F238E27FC236}">
                <a16:creationId xmlns:a16="http://schemas.microsoft.com/office/drawing/2014/main" id="{C785DC3D-4BED-EBCF-B86B-332FE50DF523}"/>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kumimoji="1" lang="ja-JP" altLang="en-US" kern="1200" dirty="0">
                <a:solidFill>
                  <a:srgbClr val="FFFFFF"/>
                </a:solidFill>
                <a:latin typeface="+mj-lt"/>
                <a:ea typeface="+mj-ea"/>
                <a:cs typeface="+mj-cs"/>
              </a:rPr>
              <a:t>昔の方法</a:t>
            </a:r>
            <a:endParaRPr kumimoji="1" lang="en-US" altLang="ja-JP" kern="1200" dirty="0">
              <a:solidFill>
                <a:srgbClr val="FFFFFF"/>
              </a:solidFill>
              <a:latin typeface="+mj-lt"/>
              <a:ea typeface="+mj-ea"/>
              <a:cs typeface="+mj-cs"/>
            </a:endParaRPr>
          </a:p>
        </p:txBody>
      </p:sp>
      <p:sp>
        <p:nvSpPr>
          <p:cNvPr id="14" name="Arc 1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标题 1">
            <a:extLst>
              <a:ext uri="{FF2B5EF4-FFF2-40B4-BE49-F238E27FC236}">
                <a16:creationId xmlns:a16="http://schemas.microsoft.com/office/drawing/2014/main" id="{9CF3F7C9-96FA-E9E8-5C8D-D381BBE85158}"/>
              </a:ext>
            </a:extLst>
          </p:cNvPr>
          <p:cNvSpPr txBox="1">
            <a:spLocks/>
          </p:cNvSpPr>
          <p:nvPr/>
        </p:nvSpPr>
        <p:spPr>
          <a:xfrm>
            <a:off x="5370153" y="1526033"/>
            <a:ext cx="5536397" cy="3935281"/>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ja-JP" altLang="en-US" sz="2800" dirty="0">
                <a:latin typeface="+mn-lt"/>
                <a:ea typeface="+mn-ea"/>
                <a:cs typeface="+mn-cs"/>
              </a:rPr>
              <a:t>量的金融でこの問題を解決するにはいつも数学面で行われるですが、単なる数学モデルが足りないと思う。</a:t>
            </a:r>
            <a:endParaRPr lang="en-US" altLang="ja-JP" sz="2800" dirty="0">
              <a:latin typeface="+mn-lt"/>
              <a:ea typeface="+mn-ea"/>
              <a:cs typeface="+mn-cs"/>
            </a:endParaRPr>
          </a:p>
          <a:p>
            <a:pPr indent="-228600">
              <a:spcAft>
                <a:spcPts val="600"/>
              </a:spcAft>
              <a:buFont typeface="Arial" panose="020B0604020202020204" pitchFamily="34" charset="0"/>
              <a:buChar char="•"/>
            </a:pPr>
            <a:r>
              <a:rPr lang="ja-JP" altLang="en-US" sz="2800" dirty="0">
                <a:latin typeface="+mn-lt"/>
                <a:ea typeface="+mn-ea"/>
                <a:cs typeface="+mn-cs"/>
              </a:rPr>
              <a:t>もっと複雑なモデルが必要になると思うから、今回は自然言語処理で投資者タイプモデルについて開発して、短期の株価の暴落を回避する。</a:t>
            </a:r>
            <a:endParaRPr lang="en-US" altLang="ja-JP" sz="2800" dirty="0">
              <a:latin typeface="+mn-lt"/>
              <a:ea typeface="+mn-ea"/>
              <a:cs typeface="+mn-cs"/>
            </a:endParaRPr>
          </a:p>
        </p:txBody>
      </p:sp>
    </p:spTree>
    <p:extLst>
      <p:ext uri="{BB962C8B-B14F-4D97-AF65-F5344CB8AC3E}">
        <p14:creationId xmlns:p14="http://schemas.microsoft.com/office/powerpoint/2010/main" val="356624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8816A-EDFE-AA1F-9940-E9DB3CF6458E}"/>
              </a:ext>
            </a:extLst>
          </p:cNvPr>
          <p:cNvSpPr>
            <a:spLocks noGrp="1"/>
          </p:cNvSpPr>
          <p:nvPr>
            <p:ph type="title"/>
          </p:nvPr>
        </p:nvSpPr>
        <p:spPr>
          <a:xfrm>
            <a:off x="284791" y="161180"/>
            <a:ext cx="10515600" cy="1325563"/>
          </a:xfrm>
        </p:spPr>
        <p:txBody>
          <a:bodyPr/>
          <a:lstStyle/>
          <a:p>
            <a:r>
              <a:rPr kumimoji="1" lang="ja-JP" altLang="en-US" dirty="0"/>
              <a:t>自分の</a:t>
            </a:r>
            <a:r>
              <a:rPr lang="ja-JP" altLang="en-US" dirty="0"/>
              <a:t>方法</a:t>
            </a:r>
            <a:r>
              <a:rPr kumimoji="1" lang="ja-JP" altLang="en-US" dirty="0"/>
              <a:t>：</a:t>
            </a:r>
          </a:p>
        </p:txBody>
      </p:sp>
      <p:pic>
        <p:nvPicPr>
          <p:cNvPr id="5" name="图片 4">
            <a:extLst>
              <a:ext uri="{FF2B5EF4-FFF2-40B4-BE49-F238E27FC236}">
                <a16:creationId xmlns:a16="http://schemas.microsoft.com/office/drawing/2014/main" id="{42C892E8-8F7D-6EC6-081E-FC3C7AF50F94}"/>
              </a:ext>
            </a:extLst>
          </p:cNvPr>
          <p:cNvPicPr>
            <a:picLocks noChangeAspect="1"/>
          </p:cNvPicPr>
          <p:nvPr/>
        </p:nvPicPr>
        <p:blipFill>
          <a:blip r:embed="rId2"/>
          <a:stretch>
            <a:fillRect/>
          </a:stretch>
        </p:blipFill>
        <p:spPr>
          <a:xfrm>
            <a:off x="284194" y="1843635"/>
            <a:ext cx="4541473" cy="1422865"/>
          </a:xfrm>
          <a:prstGeom prst="rect">
            <a:avLst/>
          </a:prstGeom>
        </p:spPr>
      </p:pic>
      <p:pic>
        <p:nvPicPr>
          <p:cNvPr id="7" name="图片 6">
            <a:extLst>
              <a:ext uri="{FF2B5EF4-FFF2-40B4-BE49-F238E27FC236}">
                <a16:creationId xmlns:a16="http://schemas.microsoft.com/office/drawing/2014/main" id="{5CC443A0-7FDB-6F8F-E933-E5A5DAC692F1}"/>
              </a:ext>
            </a:extLst>
          </p:cNvPr>
          <p:cNvPicPr>
            <a:picLocks noChangeAspect="1"/>
          </p:cNvPicPr>
          <p:nvPr/>
        </p:nvPicPr>
        <p:blipFill>
          <a:blip r:embed="rId3"/>
          <a:stretch>
            <a:fillRect/>
          </a:stretch>
        </p:blipFill>
        <p:spPr>
          <a:xfrm>
            <a:off x="202730" y="4470928"/>
            <a:ext cx="4622937" cy="1498972"/>
          </a:xfrm>
          <a:prstGeom prst="rect">
            <a:avLst/>
          </a:prstGeom>
        </p:spPr>
      </p:pic>
      <p:sp>
        <p:nvSpPr>
          <p:cNvPr id="8" name="文本框 7">
            <a:extLst>
              <a:ext uri="{FF2B5EF4-FFF2-40B4-BE49-F238E27FC236}">
                <a16:creationId xmlns:a16="http://schemas.microsoft.com/office/drawing/2014/main" id="{F7203C45-2E63-BA3F-9126-0C29DDF64A5D}"/>
              </a:ext>
            </a:extLst>
          </p:cNvPr>
          <p:cNvSpPr txBox="1"/>
          <p:nvPr/>
        </p:nvSpPr>
        <p:spPr>
          <a:xfrm>
            <a:off x="1489817" y="1461130"/>
            <a:ext cx="2106277" cy="369332"/>
          </a:xfrm>
          <a:prstGeom prst="rect">
            <a:avLst/>
          </a:prstGeom>
          <a:noFill/>
        </p:spPr>
        <p:txBody>
          <a:bodyPr wrap="square" rtlCol="0">
            <a:spAutoFit/>
          </a:bodyPr>
          <a:lstStyle/>
          <a:p>
            <a:r>
              <a:rPr kumimoji="1" lang="ja-JP" altLang="en-US" dirty="0"/>
              <a:t>テスラの株価から</a:t>
            </a:r>
          </a:p>
        </p:txBody>
      </p:sp>
      <p:sp>
        <p:nvSpPr>
          <p:cNvPr id="9" name="文本框 8">
            <a:extLst>
              <a:ext uri="{FF2B5EF4-FFF2-40B4-BE49-F238E27FC236}">
                <a16:creationId xmlns:a16="http://schemas.microsoft.com/office/drawing/2014/main" id="{0AD34835-5764-2F8B-3490-F96F887099CD}"/>
              </a:ext>
            </a:extLst>
          </p:cNvPr>
          <p:cNvSpPr txBox="1"/>
          <p:nvPr/>
        </p:nvSpPr>
        <p:spPr>
          <a:xfrm>
            <a:off x="555892" y="4051689"/>
            <a:ext cx="4315757" cy="369332"/>
          </a:xfrm>
          <a:prstGeom prst="rect">
            <a:avLst/>
          </a:prstGeom>
          <a:noFill/>
        </p:spPr>
        <p:txBody>
          <a:bodyPr wrap="square" rtlCol="0">
            <a:spAutoFit/>
          </a:bodyPr>
          <a:lstStyle/>
          <a:p>
            <a:r>
              <a:rPr kumimoji="1" lang="en-US" altLang="ja-JP" dirty="0"/>
              <a:t>Nasdaq(</a:t>
            </a:r>
            <a:r>
              <a:rPr kumimoji="1" lang="zh-TW" altLang="en-US" dirty="0"/>
              <a:t>株式市場全体</a:t>
            </a:r>
            <a:r>
              <a:rPr kumimoji="1" lang="en-US" altLang="ja-JP" dirty="0"/>
              <a:t>)</a:t>
            </a:r>
            <a:r>
              <a:rPr kumimoji="1" lang="ja-JP" altLang="en-US" dirty="0"/>
              <a:t>の影響を除いて</a:t>
            </a:r>
          </a:p>
        </p:txBody>
      </p:sp>
      <p:cxnSp>
        <p:nvCxnSpPr>
          <p:cNvPr id="11" name="直接箭头连接符 10">
            <a:extLst>
              <a:ext uri="{FF2B5EF4-FFF2-40B4-BE49-F238E27FC236}">
                <a16:creationId xmlns:a16="http://schemas.microsoft.com/office/drawing/2014/main" id="{A9D5A248-E366-4CC0-0B4D-F399F4BA5058}"/>
              </a:ext>
            </a:extLst>
          </p:cNvPr>
          <p:cNvCxnSpPr/>
          <p:nvPr/>
        </p:nvCxnSpPr>
        <p:spPr>
          <a:xfrm>
            <a:off x="2542956" y="3366503"/>
            <a:ext cx="0" cy="5555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右大括号 40">
            <a:extLst>
              <a:ext uri="{FF2B5EF4-FFF2-40B4-BE49-F238E27FC236}">
                <a16:creationId xmlns:a16="http://schemas.microsoft.com/office/drawing/2014/main" id="{4D1D31F8-0ECD-89C8-B9D5-AA3C620318A7}"/>
              </a:ext>
            </a:extLst>
          </p:cNvPr>
          <p:cNvSpPr/>
          <p:nvPr/>
        </p:nvSpPr>
        <p:spPr>
          <a:xfrm>
            <a:off x="4825667" y="2089707"/>
            <a:ext cx="213541" cy="363909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cxnSp>
        <p:nvCxnSpPr>
          <p:cNvPr id="3" name="直接箭头连接符 2">
            <a:extLst>
              <a:ext uri="{FF2B5EF4-FFF2-40B4-BE49-F238E27FC236}">
                <a16:creationId xmlns:a16="http://schemas.microsoft.com/office/drawing/2014/main" id="{12AED5AF-7861-AEA1-5135-F8A4875F6B65}"/>
              </a:ext>
            </a:extLst>
          </p:cNvPr>
          <p:cNvCxnSpPr>
            <a:cxnSpLocks/>
            <a:stCxn id="41" idx="1"/>
          </p:cNvCxnSpPr>
          <p:nvPr/>
        </p:nvCxnSpPr>
        <p:spPr>
          <a:xfrm>
            <a:off x="5039208" y="3909255"/>
            <a:ext cx="14578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207C1175-6C68-3FB8-BA3E-0A4A4B0BDFD7}"/>
              </a:ext>
            </a:extLst>
          </p:cNvPr>
          <p:cNvPicPr>
            <a:picLocks noChangeAspect="1"/>
          </p:cNvPicPr>
          <p:nvPr/>
        </p:nvPicPr>
        <p:blipFill>
          <a:blip r:embed="rId4"/>
          <a:stretch>
            <a:fillRect/>
          </a:stretch>
        </p:blipFill>
        <p:spPr>
          <a:xfrm>
            <a:off x="6647802" y="3086671"/>
            <a:ext cx="5322361" cy="1670798"/>
          </a:xfrm>
          <a:prstGeom prst="rect">
            <a:avLst/>
          </a:prstGeom>
        </p:spPr>
      </p:pic>
      <p:sp>
        <p:nvSpPr>
          <p:cNvPr id="13" name="文本框 12">
            <a:extLst>
              <a:ext uri="{FF2B5EF4-FFF2-40B4-BE49-F238E27FC236}">
                <a16:creationId xmlns:a16="http://schemas.microsoft.com/office/drawing/2014/main" id="{343DCB2B-CE23-143C-A861-2C8B7C615B4F}"/>
              </a:ext>
            </a:extLst>
          </p:cNvPr>
          <p:cNvSpPr txBox="1"/>
          <p:nvPr/>
        </p:nvSpPr>
        <p:spPr>
          <a:xfrm>
            <a:off x="8395465" y="2589895"/>
            <a:ext cx="2106277" cy="369332"/>
          </a:xfrm>
          <a:prstGeom prst="rect">
            <a:avLst/>
          </a:prstGeom>
          <a:noFill/>
        </p:spPr>
        <p:txBody>
          <a:bodyPr wrap="square" rtlCol="0">
            <a:spAutoFit/>
          </a:bodyPr>
          <a:lstStyle/>
          <a:p>
            <a:r>
              <a:rPr kumimoji="1" lang="ja-JP" altLang="en-US" dirty="0"/>
              <a:t>前処理済みデータ</a:t>
            </a:r>
          </a:p>
        </p:txBody>
      </p:sp>
    </p:spTree>
    <p:extLst>
      <p:ext uri="{BB962C8B-B14F-4D97-AF65-F5344CB8AC3E}">
        <p14:creationId xmlns:p14="http://schemas.microsoft.com/office/powerpoint/2010/main" val="380101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1EC86E9F-7021-1A74-DF6C-68D2913E9AE0}"/>
              </a:ext>
            </a:extLst>
          </p:cNvPr>
          <p:cNvSpPr txBox="1"/>
          <p:nvPr/>
        </p:nvSpPr>
        <p:spPr>
          <a:xfrm>
            <a:off x="1524503" y="3945741"/>
            <a:ext cx="2940050" cy="646331"/>
          </a:xfrm>
          <a:prstGeom prst="rect">
            <a:avLst/>
          </a:prstGeom>
          <a:noFill/>
        </p:spPr>
        <p:txBody>
          <a:bodyPr wrap="square" rtlCol="0">
            <a:spAutoFit/>
          </a:bodyPr>
          <a:lstStyle/>
          <a:p>
            <a:pPr algn="ctr"/>
            <a:r>
              <a:rPr lang="ja-JP" altLang="en-US" dirty="0"/>
              <a:t>前処理</a:t>
            </a:r>
            <a:r>
              <a:rPr kumimoji="1" lang="ja-JP" altLang="en-US" dirty="0"/>
              <a:t>したデータにいくつ株価暴落時点を抽出</a:t>
            </a:r>
            <a:endParaRPr kumimoji="1" lang="en-US" altLang="ja-JP" dirty="0"/>
          </a:p>
        </p:txBody>
      </p:sp>
      <p:cxnSp>
        <p:nvCxnSpPr>
          <p:cNvPr id="21" name="直接箭头连接符 20">
            <a:extLst>
              <a:ext uri="{FF2B5EF4-FFF2-40B4-BE49-F238E27FC236}">
                <a16:creationId xmlns:a16="http://schemas.microsoft.com/office/drawing/2014/main" id="{D84BAB12-6115-B613-1FDC-9630E516AA93}"/>
              </a:ext>
            </a:extLst>
          </p:cNvPr>
          <p:cNvCxnSpPr>
            <a:cxnSpLocks/>
          </p:cNvCxnSpPr>
          <p:nvPr/>
        </p:nvCxnSpPr>
        <p:spPr>
          <a:xfrm flipH="1">
            <a:off x="2994528" y="2675232"/>
            <a:ext cx="1127" cy="11105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文本框 22">
            <a:extLst>
              <a:ext uri="{FF2B5EF4-FFF2-40B4-BE49-F238E27FC236}">
                <a16:creationId xmlns:a16="http://schemas.microsoft.com/office/drawing/2014/main" id="{AE3E332A-2768-1ACE-8AD9-33D8F3A79B05}"/>
              </a:ext>
            </a:extLst>
          </p:cNvPr>
          <p:cNvSpPr txBox="1"/>
          <p:nvPr/>
        </p:nvSpPr>
        <p:spPr>
          <a:xfrm>
            <a:off x="7430536" y="651392"/>
            <a:ext cx="4489450" cy="646331"/>
          </a:xfrm>
          <a:prstGeom prst="rect">
            <a:avLst/>
          </a:prstGeom>
          <a:noFill/>
        </p:spPr>
        <p:txBody>
          <a:bodyPr wrap="square" rtlCol="0">
            <a:spAutoFit/>
          </a:bodyPr>
          <a:lstStyle/>
          <a:p>
            <a:pPr algn="ctr"/>
            <a:r>
              <a:rPr kumimoji="1" lang="ja-JP" altLang="en-US" dirty="0"/>
              <a:t>前日や前数日の新聞や発言について分析、</a:t>
            </a:r>
            <a:endParaRPr kumimoji="1" lang="en-US" altLang="ja-JP" dirty="0"/>
          </a:p>
          <a:p>
            <a:pPr algn="ctr"/>
            <a:r>
              <a:rPr kumimoji="1" lang="ja-JP" altLang="en-US" dirty="0"/>
              <a:t>いくつの自然言語を絞り出す</a:t>
            </a:r>
          </a:p>
        </p:txBody>
      </p:sp>
      <p:cxnSp>
        <p:nvCxnSpPr>
          <p:cNvPr id="26" name="直接箭头连接符 25">
            <a:extLst>
              <a:ext uri="{FF2B5EF4-FFF2-40B4-BE49-F238E27FC236}">
                <a16:creationId xmlns:a16="http://schemas.microsoft.com/office/drawing/2014/main" id="{6F160766-87E4-1618-6E1B-6B27DA953D4D}"/>
              </a:ext>
            </a:extLst>
          </p:cNvPr>
          <p:cNvCxnSpPr>
            <a:cxnSpLocks/>
          </p:cNvCxnSpPr>
          <p:nvPr/>
        </p:nvCxnSpPr>
        <p:spPr>
          <a:xfrm>
            <a:off x="9675260" y="1890146"/>
            <a:ext cx="0" cy="13403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文本框 26">
            <a:extLst>
              <a:ext uri="{FF2B5EF4-FFF2-40B4-BE49-F238E27FC236}">
                <a16:creationId xmlns:a16="http://schemas.microsoft.com/office/drawing/2014/main" id="{651B4A92-AA58-3192-9531-9CABE566EB99}"/>
              </a:ext>
            </a:extLst>
          </p:cNvPr>
          <p:cNvSpPr txBox="1"/>
          <p:nvPr/>
        </p:nvSpPr>
        <p:spPr>
          <a:xfrm>
            <a:off x="7356406" y="3326451"/>
            <a:ext cx="4637711" cy="646331"/>
          </a:xfrm>
          <a:prstGeom prst="rect">
            <a:avLst/>
          </a:prstGeom>
          <a:noFill/>
        </p:spPr>
        <p:txBody>
          <a:bodyPr wrap="square" rtlCol="0">
            <a:spAutoFit/>
          </a:bodyPr>
          <a:lstStyle/>
          <a:p>
            <a:pPr algn="ctr"/>
            <a:r>
              <a:rPr kumimoji="1" lang="en-US" altLang="ja-JP" dirty="0" err="1"/>
              <a:t>Kozuchi</a:t>
            </a:r>
            <a:r>
              <a:rPr kumimoji="1" lang="ja-JP" altLang="en-US" dirty="0"/>
              <a:t>の大規模言語モデルより</a:t>
            </a:r>
            <a:r>
              <a:rPr lang="ja-JP" altLang="en-US" dirty="0"/>
              <a:t>投資者タイプを判明する</a:t>
            </a:r>
            <a:endParaRPr kumimoji="1" lang="ja-JP" altLang="en-US" dirty="0"/>
          </a:p>
        </p:txBody>
      </p:sp>
      <p:pic>
        <p:nvPicPr>
          <p:cNvPr id="3" name="图片 2">
            <a:extLst>
              <a:ext uri="{FF2B5EF4-FFF2-40B4-BE49-F238E27FC236}">
                <a16:creationId xmlns:a16="http://schemas.microsoft.com/office/drawing/2014/main" id="{1E59A07B-3340-02F3-6B9E-52158655945E}"/>
              </a:ext>
            </a:extLst>
          </p:cNvPr>
          <p:cNvPicPr>
            <a:picLocks noChangeAspect="1"/>
          </p:cNvPicPr>
          <p:nvPr/>
        </p:nvPicPr>
        <p:blipFill>
          <a:blip r:embed="rId2"/>
          <a:stretch>
            <a:fillRect/>
          </a:stretch>
        </p:blipFill>
        <p:spPr>
          <a:xfrm>
            <a:off x="193728" y="855834"/>
            <a:ext cx="5322361" cy="1670798"/>
          </a:xfrm>
          <a:prstGeom prst="rect">
            <a:avLst/>
          </a:prstGeom>
        </p:spPr>
      </p:pic>
      <p:sp>
        <p:nvSpPr>
          <p:cNvPr id="4" name="文本框 3">
            <a:extLst>
              <a:ext uri="{FF2B5EF4-FFF2-40B4-BE49-F238E27FC236}">
                <a16:creationId xmlns:a16="http://schemas.microsoft.com/office/drawing/2014/main" id="{4D76BD09-8A39-6941-96DF-CBED95BB3467}"/>
              </a:ext>
            </a:extLst>
          </p:cNvPr>
          <p:cNvSpPr txBox="1"/>
          <p:nvPr/>
        </p:nvSpPr>
        <p:spPr>
          <a:xfrm>
            <a:off x="1941391" y="359058"/>
            <a:ext cx="2106277" cy="369332"/>
          </a:xfrm>
          <a:prstGeom prst="rect">
            <a:avLst/>
          </a:prstGeom>
          <a:noFill/>
        </p:spPr>
        <p:txBody>
          <a:bodyPr wrap="square" rtlCol="0">
            <a:spAutoFit/>
          </a:bodyPr>
          <a:lstStyle/>
          <a:p>
            <a:r>
              <a:rPr kumimoji="1" lang="ja-JP" altLang="en-US" dirty="0"/>
              <a:t>前処理済みデータ</a:t>
            </a:r>
          </a:p>
        </p:txBody>
      </p:sp>
      <p:pic>
        <p:nvPicPr>
          <p:cNvPr id="22" name="图片 21" descr="文本&#10;&#10;描述已自动生成">
            <a:extLst>
              <a:ext uri="{FF2B5EF4-FFF2-40B4-BE49-F238E27FC236}">
                <a16:creationId xmlns:a16="http://schemas.microsoft.com/office/drawing/2014/main" id="{9A06CF59-8765-8907-806E-E7E89CCC4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90" y="4592072"/>
            <a:ext cx="5324475" cy="1676400"/>
          </a:xfrm>
          <a:prstGeom prst="rect">
            <a:avLst/>
          </a:prstGeom>
        </p:spPr>
      </p:pic>
      <p:cxnSp>
        <p:nvCxnSpPr>
          <p:cNvPr id="45" name="连接符: 肘形 44">
            <a:extLst>
              <a:ext uri="{FF2B5EF4-FFF2-40B4-BE49-F238E27FC236}">
                <a16:creationId xmlns:a16="http://schemas.microsoft.com/office/drawing/2014/main" id="{8D49E02E-AB00-1938-483D-043C2B175E73}"/>
              </a:ext>
            </a:extLst>
          </p:cNvPr>
          <p:cNvCxnSpPr>
            <a:stCxn id="22" idx="3"/>
            <a:endCxn id="23" idx="1"/>
          </p:cNvCxnSpPr>
          <p:nvPr/>
        </p:nvCxnSpPr>
        <p:spPr>
          <a:xfrm flipV="1">
            <a:off x="5656765" y="974558"/>
            <a:ext cx="1773771" cy="4455714"/>
          </a:xfrm>
          <a:prstGeom prst="bentConnector3">
            <a:avLst>
              <a:gd name="adj1" fmla="val 5000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文本框 46">
            <a:extLst>
              <a:ext uri="{FF2B5EF4-FFF2-40B4-BE49-F238E27FC236}">
                <a16:creationId xmlns:a16="http://schemas.microsoft.com/office/drawing/2014/main" id="{30E44C7D-44E0-E8AC-59E2-D797F2527FB3}"/>
              </a:ext>
            </a:extLst>
          </p:cNvPr>
          <p:cNvSpPr txBox="1"/>
          <p:nvPr/>
        </p:nvSpPr>
        <p:spPr>
          <a:xfrm>
            <a:off x="7452459" y="1508510"/>
            <a:ext cx="2222801" cy="369332"/>
          </a:xfrm>
          <a:prstGeom prst="rect">
            <a:avLst/>
          </a:prstGeom>
          <a:noFill/>
        </p:spPr>
        <p:txBody>
          <a:bodyPr wrap="square" rtlCol="0">
            <a:spAutoFit/>
          </a:bodyPr>
          <a:lstStyle/>
          <a:p>
            <a:pPr algn="ctr"/>
            <a:r>
              <a:rPr kumimoji="1" lang="ja-JP" altLang="en-US" dirty="0">
                <a:solidFill>
                  <a:schemeClr val="accent2"/>
                </a:solidFill>
              </a:rPr>
              <a:t>利益が下がる</a:t>
            </a:r>
          </a:p>
        </p:txBody>
      </p:sp>
      <p:sp>
        <p:nvSpPr>
          <p:cNvPr id="48" name="文本框 47">
            <a:extLst>
              <a:ext uri="{FF2B5EF4-FFF2-40B4-BE49-F238E27FC236}">
                <a16:creationId xmlns:a16="http://schemas.microsoft.com/office/drawing/2014/main" id="{AF0EE329-9513-72C2-C762-47EBC246C070}"/>
              </a:ext>
            </a:extLst>
          </p:cNvPr>
          <p:cNvSpPr txBox="1"/>
          <p:nvPr/>
        </p:nvSpPr>
        <p:spPr>
          <a:xfrm>
            <a:off x="9675260" y="1525006"/>
            <a:ext cx="2222801" cy="369332"/>
          </a:xfrm>
          <a:prstGeom prst="rect">
            <a:avLst/>
          </a:prstGeom>
          <a:noFill/>
        </p:spPr>
        <p:txBody>
          <a:bodyPr wrap="square" rtlCol="0">
            <a:spAutoFit/>
          </a:bodyPr>
          <a:lstStyle/>
          <a:p>
            <a:pPr algn="ctr"/>
            <a:r>
              <a:rPr kumimoji="1" lang="ja-JP" altLang="en-US" dirty="0">
                <a:solidFill>
                  <a:schemeClr val="accent2"/>
                </a:solidFill>
              </a:rPr>
              <a:t>新製品開発</a:t>
            </a:r>
          </a:p>
        </p:txBody>
      </p:sp>
      <p:pic>
        <p:nvPicPr>
          <p:cNvPr id="52" name="图片 51">
            <a:extLst>
              <a:ext uri="{FF2B5EF4-FFF2-40B4-BE49-F238E27FC236}">
                <a16:creationId xmlns:a16="http://schemas.microsoft.com/office/drawing/2014/main" id="{49EC4B8C-0AA4-9A15-94F4-ACDBDE4A7D4A}"/>
              </a:ext>
            </a:extLst>
          </p:cNvPr>
          <p:cNvPicPr>
            <a:picLocks noChangeAspect="1"/>
          </p:cNvPicPr>
          <p:nvPr/>
        </p:nvPicPr>
        <p:blipFill>
          <a:blip r:embed="rId4"/>
          <a:stretch>
            <a:fillRect/>
          </a:stretch>
        </p:blipFill>
        <p:spPr>
          <a:xfrm>
            <a:off x="8148216" y="3945741"/>
            <a:ext cx="2833024" cy="2827510"/>
          </a:xfrm>
          <a:prstGeom prst="rect">
            <a:avLst/>
          </a:prstGeom>
        </p:spPr>
      </p:pic>
    </p:spTree>
    <p:extLst>
      <p:ext uri="{BB962C8B-B14F-4D97-AF65-F5344CB8AC3E}">
        <p14:creationId xmlns:p14="http://schemas.microsoft.com/office/powerpoint/2010/main" val="115548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75D1C84-A37E-4CB5-2854-9A220E3E6899}"/>
              </a:ext>
            </a:extLst>
          </p:cNvPr>
          <p:cNvSpPr txBox="1">
            <a:spLocks/>
          </p:cNvSpPr>
          <p:nvPr/>
        </p:nvSpPr>
        <p:spPr>
          <a:xfrm>
            <a:off x="961060" y="354434"/>
            <a:ext cx="5536397" cy="3935281"/>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spcAft>
                <a:spcPts val="600"/>
              </a:spcAft>
            </a:pPr>
            <a:endParaRPr lang="en-US" altLang="ja-JP" sz="2800" dirty="0">
              <a:latin typeface="+mn-lt"/>
              <a:ea typeface="+mn-ea"/>
              <a:cs typeface="+mn-cs"/>
            </a:endParaRPr>
          </a:p>
        </p:txBody>
      </p:sp>
      <p:sp>
        <p:nvSpPr>
          <p:cNvPr id="5" name="标题 1">
            <a:extLst>
              <a:ext uri="{FF2B5EF4-FFF2-40B4-BE49-F238E27FC236}">
                <a16:creationId xmlns:a16="http://schemas.microsoft.com/office/drawing/2014/main" id="{E3596933-9DA6-4E29-D8FF-BB6C6A35EC81}"/>
              </a:ext>
            </a:extLst>
          </p:cNvPr>
          <p:cNvSpPr txBox="1">
            <a:spLocks/>
          </p:cNvSpPr>
          <p:nvPr/>
        </p:nvSpPr>
        <p:spPr>
          <a:xfrm>
            <a:off x="320806" y="446532"/>
            <a:ext cx="7425097" cy="3935281"/>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spcAft>
                <a:spcPts val="600"/>
              </a:spcAft>
            </a:pPr>
            <a:r>
              <a:rPr lang="ja-JP" altLang="en-US" sz="2800" dirty="0">
                <a:latin typeface="+mn-lt"/>
                <a:ea typeface="+mn-ea"/>
                <a:cs typeface="+mn-cs"/>
              </a:rPr>
              <a:t>売り先①：会社</a:t>
            </a:r>
            <a:endParaRPr lang="en-US" altLang="ja-JP" sz="2800" dirty="0">
              <a:latin typeface="+mn-lt"/>
              <a:ea typeface="+mn-ea"/>
              <a:cs typeface="+mn-cs"/>
            </a:endParaRPr>
          </a:p>
          <a:p>
            <a:pPr>
              <a:spcAft>
                <a:spcPts val="600"/>
              </a:spcAft>
            </a:pPr>
            <a:endParaRPr lang="en-US" altLang="ja-JP" sz="2800" dirty="0">
              <a:latin typeface="+mn-lt"/>
              <a:ea typeface="+mn-ea"/>
              <a:cs typeface="+mn-cs"/>
            </a:endParaRPr>
          </a:p>
          <a:p>
            <a:pPr>
              <a:spcAft>
                <a:spcPts val="600"/>
              </a:spcAft>
            </a:pPr>
            <a:r>
              <a:rPr lang="ja-JP" altLang="en-US" sz="2800" dirty="0">
                <a:latin typeface="+mn-lt"/>
                <a:ea typeface="+mn-ea"/>
                <a:cs typeface="+mn-cs"/>
              </a:rPr>
              <a:t>以下の両社を比べて分析したいと思います。</a:t>
            </a:r>
            <a:endParaRPr lang="en-US" altLang="ja-JP" sz="2800" dirty="0">
              <a:latin typeface="+mn-lt"/>
              <a:ea typeface="+mn-ea"/>
              <a:cs typeface="+mn-cs"/>
            </a:endParaRPr>
          </a:p>
        </p:txBody>
      </p:sp>
      <p:pic>
        <p:nvPicPr>
          <p:cNvPr id="1026" name="Picture 2" descr="富士通 広報note｜note">
            <a:extLst>
              <a:ext uri="{FF2B5EF4-FFF2-40B4-BE49-F238E27FC236}">
                <a16:creationId xmlns:a16="http://schemas.microsoft.com/office/drawing/2014/main" id="{6291B1A6-7A7B-0C62-7F34-EBE85B369F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407" y="2156115"/>
            <a:ext cx="2133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0df431adcbef76094b36ebb73a8fb4cc7cd98d1030c3?x-bce-process=image/resize,m_fill,w_1528,h_1019,align_50,limit_0/format,f_auto">
            <a:extLst>
              <a:ext uri="{FF2B5EF4-FFF2-40B4-BE49-F238E27FC236}">
                <a16:creationId xmlns:a16="http://schemas.microsoft.com/office/drawing/2014/main" id="{87627347-E57A-2AC3-F9C9-52B7F8D411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0005" y="2351377"/>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EC080312-8209-1628-FC17-4977665F034B}"/>
              </a:ext>
            </a:extLst>
          </p:cNvPr>
          <p:cNvSpPr txBox="1"/>
          <p:nvPr/>
        </p:nvSpPr>
        <p:spPr>
          <a:xfrm>
            <a:off x="300414" y="4550652"/>
            <a:ext cx="5795586" cy="1754326"/>
          </a:xfrm>
          <a:prstGeom prst="rect">
            <a:avLst/>
          </a:prstGeom>
          <a:noFill/>
        </p:spPr>
        <p:txBody>
          <a:bodyPr wrap="square" rtlCol="0">
            <a:spAutoFit/>
          </a:bodyPr>
          <a:lstStyle/>
          <a:p>
            <a:r>
              <a:rPr kumimoji="1" lang="ja-JP" altLang="en-US" dirty="0"/>
              <a:t>　結果を予想すると：富士通は日本の大手会社として、投資者が富士通の安定性や高い配当金を目指す可能性が高いこと。</a:t>
            </a:r>
            <a:endParaRPr kumimoji="1" lang="en-US" altLang="ja-JP" dirty="0"/>
          </a:p>
          <a:p>
            <a:r>
              <a:rPr lang="ja-JP" altLang="en-US" dirty="0"/>
              <a:t>　</a:t>
            </a:r>
            <a:r>
              <a:rPr kumimoji="1" lang="ja-JP" altLang="en-US" dirty="0"/>
              <a:t>無駄な会社買収、新製品の開発に膨大な資金を使うなど、アドベンチャーな行為が短期株価の暴落の原因になる可能性がある。</a:t>
            </a:r>
          </a:p>
        </p:txBody>
      </p:sp>
      <p:sp>
        <p:nvSpPr>
          <p:cNvPr id="7" name="文本框 6">
            <a:extLst>
              <a:ext uri="{FF2B5EF4-FFF2-40B4-BE49-F238E27FC236}">
                <a16:creationId xmlns:a16="http://schemas.microsoft.com/office/drawing/2014/main" id="{BCC2EC39-27A6-622B-81CF-C2C524581434}"/>
              </a:ext>
            </a:extLst>
          </p:cNvPr>
          <p:cNvSpPr txBox="1"/>
          <p:nvPr/>
        </p:nvSpPr>
        <p:spPr>
          <a:xfrm>
            <a:off x="6096000" y="4550652"/>
            <a:ext cx="5795586" cy="2308324"/>
          </a:xfrm>
          <a:prstGeom prst="rect">
            <a:avLst/>
          </a:prstGeom>
          <a:noFill/>
        </p:spPr>
        <p:txBody>
          <a:bodyPr wrap="square" rtlCol="0">
            <a:spAutoFit/>
          </a:bodyPr>
          <a:lstStyle/>
          <a:p>
            <a:r>
              <a:rPr kumimoji="1" lang="ja-JP" altLang="en-US" dirty="0"/>
              <a:t>　結果を予想すると：テスラはアメリカのハイテク企業や電気車企業として、投資者がテスラの専門性やテクノロジーや将来性を注目すること。</a:t>
            </a:r>
            <a:endParaRPr kumimoji="1" lang="en-US" altLang="ja-JP" dirty="0"/>
          </a:p>
          <a:p>
            <a:r>
              <a:rPr kumimoji="1" lang="ja-JP" altLang="en-US" dirty="0"/>
              <a:t>　そして、テスラの株価と</a:t>
            </a:r>
            <a:r>
              <a:rPr lang="ja-JP" altLang="en-US" dirty="0"/>
              <a:t>エロン・マスク個人の発言と大きく関わること。技術が遅れている、自分が</a:t>
            </a:r>
            <a:r>
              <a:rPr kumimoji="1" lang="ja-JP" altLang="en-US" dirty="0"/>
              <a:t>ハイテク企業として疑われる</a:t>
            </a:r>
            <a:r>
              <a:rPr lang="ja-JP" altLang="en-US" dirty="0"/>
              <a:t>のが</a:t>
            </a:r>
            <a:r>
              <a:rPr kumimoji="1" lang="ja-JP" altLang="en-US" dirty="0"/>
              <a:t>短期株価の暴落の原因になる可能性がある。</a:t>
            </a:r>
            <a:endParaRPr lang="en-US" altLang="ja-JP" dirty="0"/>
          </a:p>
          <a:p>
            <a:endParaRPr kumimoji="1" lang="ja-JP" altLang="en-US" dirty="0"/>
          </a:p>
        </p:txBody>
      </p:sp>
    </p:spTree>
    <p:extLst>
      <p:ext uri="{BB962C8B-B14F-4D97-AF65-F5344CB8AC3E}">
        <p14:creationId xmlns:p14="http://schemas.microsoft.com/office/powerpoint/2010/main" val="420990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75D1C84-A37E-4CB5-2854-9A220E3E6899}"/>
              </a:ext>
            </a:extLst>
          </p:cNvPr>
          <p:cNvSpPr txBox="1">
            <a:spLocks/>
          </p:cNvSpPr>
          <p:nvPr/>
        </p:nvSpPr>
        <p:spPr>
          <a:xfrm>
            <a:off x="961060" y="354434"/>
            <a:ext cx="5536397" cy="3935281"/>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spcAft>
                <a:spcPts val="600"/>
              </a:spcAft>
            </a:pPr>
            <a:endParaRPr lang="en-US" altLang="ja-JP" sz="2800" dirty="0">
              <a:latin typeface="+mn-lt"/>
              <a:ea typeface="+mn-ea"/>
              <a:cs typeface="+mn-cs"/>
            </a:endParaRPr>
          </a:p>
        </p:txBody>
      </p:sp>
      <p:sp>
        <p:nvSpPr>
          <p:cNvPr id="5" name="标题 1">
            <a:extLst>
              <a:ext uri="{FF2B5EF4-FFF2-40B4-BE49-F238E27FC236}">
                <a16:creationId xmlns:a16="http://schemas.microsoft.com/office/drawing/2014/main" id="{E3596933-9DA6-4E29-D8FF-BB6C6A35EC81}"/>
              </a:ext>
            </a:extLst>
          </p:cNvPr>
          <p:cNvSpPr txBox="1">
            <a:spLocks/>
          </p:cNvSpPr>
          <p:nvPr/>
        </p:nvSpPr>
        <p:spPr>
          <a:xfrm>
            <a:off x="549406" y="1329182"/>
            <a:ext cx="7425097" cy="493191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spcAft>
                <a:spcPts val="600"/>
              </a:spcAft>
            </a:pPr>
            <a:r>
              <a:rPr lang="ja-JP" altLang="en-US" sz="2800" dirty="0">
                <a:latin typeface="+mn-lt"/>
                <a:ea typeface="+mn-ea"/>
                <a:cs typeface="+mn-cs"/>
              </a:rPr>
              <a:t>売り先②：金融機構や投資者</a:t>
            </a:r>
            <a:endParaRPr lang="en-US" altLang="ja-JP" sz="2800" dirty="0">
              <a:latin typeface="+mn-lt"/>
              <a:ea typeface="+mn-ea"/>
              <a:cs typeface="+mn-cs"/>
            </a:endParaRPr>
          </a:p>
          <a:p>
            <a:pPr>
              <a:spcAft>
                <a:spcPts val="600"/>
              </a:spcAft>
            </a:pPr>
            <a:endParaRPr lang="en-US" altLang="ja-JP" sz="2800" dirty="0">
              <a:latin typeface="+mn-lt"/>
              <a:ea typeface="+mn-ea"/>
              <a:cs typeface="+mn-cs"/>
            </a:endParaRPr>
          </a:p>
          <a:p>
            <a:pPr>
              <a:spcAft>
                <a:spcPts val="600"/>
              </a:spcAft>
            </a:pPr>
            <a:endParaRPr lang="en-US" altLang="ja-JP" sz="2800" dirty="0">
              <a:latin typeface="+mn-lt"/>
              <a:ea typeface="+mn-ea"/>
              <a:cs typeface="+mn-cs"/>
            </a:endParaRPr>
          </a:p>
          <a:p>
            <a:pPr>
              <a:spcAft>
                <a:spcPts val="600"/>
              </a:spcAft>
            </a:pPr>
            <a:r>
              <a:rPr lang="ja-JP" altLang="en-US" sz="2800" dirty="0">
                <a:latin typeface="+mn-lt"/>
                <a:ea typeface="+mn-ea"/>
                <a:cs typeface="+mn-cs"/>
              </a:rPr>
              <a:t>会社の性質を判断するによって、正しい投資アドバイスができること。</a:t>
            </a:r>
            <a:endParaRPr lang="en-US" altLang="ja-JP" sz="2800" dirty="0">
              <a:latin typeface="+mn-lt"/>
              <a:ea typeface="+mn-ea"/>
              <a:cs typeface="+mn-cs"/>
            </a:endParaRPr>
          </a:p>
          <a:p>
            <a:pPr>
              <a:spcAft>
                <a:spcPts val="600"/>
              </a:spcAft>
            </a:pPr>
            <a:endParaRPr lang="en-US" altLang="ja-JP" sz="2800" dirty="0">
              <a:latin typeface="+mn-lt"/>
              <a:ea typeface="+mn-ea"/>
              <a:cs typeface="+mn-cs"/>
            </a:endParaRPr>
          </a:p>
          <a:p>
            <a:pPr>
              <a:spcAft>
                <a:spcPts val="600"/>
              </a:spcAft>
            </a:pPr>
            <a:endParaRPr lang="en-US" altLang="ja-JP" sz="2800" dirty="0">
              <a:latin typeface="+mn-lt"/>
              <a:ea typeface="+mn-ea"/>
              <a:cs typeface="+mn-cs"/>
            </a:endParaRPr>
          </a:p>
          <a:p>
            <a:pPr>
              <a:spcAft>
                <a:spcPts val="600"/>
              </a:spcAft>
            </a:pPr>
            <a:r>
              <a:rPr lang="ja-JP" altLang="en-US" sz="2800" dirty="0">
                <a:latin typeface="+mn-lt"/>
                <a:ea typeface="+mn-ea"/>
                <a:cs typeface="+mn-cs"/>
              </a:rPr>
              <a:t>新聞や発言を監視することによって、暴落を予測する際に株を売ること。</a:t>
            </a:r>
            <a:endParaRPr lang="en-US" altLang="ja-JP" sz="2800" dirty="0">
              <a:latin typeface="+mn-lt"/>
              <a:ea typeface="+mn-ea"/>
              <a:cs typeface="+mn-cs"/>
            </a:endParaRPr>
          </a:p>
          <a:p>
            <a:pPr>
              <a:spcAft>
                <a:spcPts val="600"/>
              </a:spcAft>
            </a:pPr>
            <a:endParaRPr lang="en-US" altLang="ja-JP" sz="2800" dirty="0">
              <a:latin typeface="+mn-lt"/>
              <a:ea typeface="+mn-ea"/>
              <a:cs typeface="+mn-cs"/>
            </a:endParaRPr>
          </a:p>
        </p:txBody>
      </p:sp>
    </p:spTree>
    <p:extLst>
      <p:ext uri="{BB962C8B-B14F-4D97-AF65-F5344CB8AC3E}">
        <p14:creationId xmlns:p14="http://schemas.microsoft.com/office/powerpoint/2010/main" val="58879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1615</TotalTime>
  <Words>716</Words>
  <Application>Microsoft Office PowerPoint</Application>
  <PresentationFormat>宽屏</PresentationFormat>
  <Paragraphs>48</Paragraphs>
  <Slides>11</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游ゴシック</vt:lpstr>
      <vt:lpstr>游ゴシック Light</vt:lpstr>
      <vt:lpstr>Arial</vt:lpstr>
      <vt:lpstr>Calibri</vt:lpstr>
      <vt:lpstr>Office 主题​​</vt:lpstr>
      <vt:lpstr>PowerPoint 演示文稿</vt:lpstr>
      <vt:lpstr>PowerPoint 演示文稿</vt:lpstr>
      <vt:lpstr>PowerPoint 演示文稿</vt:lpstr>
      <vt:lpstr>PowerPoint 演示文稿</vt:lpstr>
      <vt:lpstr>昔の方法</vt:lpstr>
      <vt:lpstr>自分の方法：</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ZHU, Guangyi</dc:creator>
  <cp:lastModifiedBy>ZHU, Guangyi</cp:lastModifiedBy>
  <cp:revision>23</cp:revision>
  <dcterms:created xsi:type="dcterms:W3CDTF">2024-08-21T14:10:42Z</dcterms:created>
  <dcterms:modified xsi:type="dcterms:W3CDTF">2024-09-01T15:37:59Z</dcterms:modified>
</cp:coreProperties>
</file>