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8" r:id="rId3"/>
    <p:sldId id="259" r:id="rId4"/>
    <p:sldId id="260" r:id="rId5"/>
    <p:sldId id="261" r:id="rId6"/>
    <p:sldId id="262" r:id="rId7"/>
    <p:sldId id="263" r:id="rId8"/>
    <p:sldId id="264" r:id="rId9"/>
    <p:sldId id="265" r:id="rId10"/>
    <p:sldId id="266" r:id="rId11"/>
    <p:sldId id="277" r:id="rId12"/>
    <p:sldId id="267" r:id="rId13"/>
    <p:sldId id="271" r:id="rId14"/>
    <p:sldId id="274" r:id="rId15"/>
    <p:sldId id="275" r:id="rId16"/>
    <p:sldId id="278" r:id="rId17"/>
    <p:sldId id="276" r:id="rId18"/>
  </p:sldIdLst>
  <p:sldSz cx="9144000" cy="5143500" type="screen16x9"/>
  <p:notesSz cx="5143500" cy="9144000"/>
  <p:custDataLst>
    <p:tags r:id="rId20"/>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142" d="100"/>
          <a:sy n="142" d="100"/>
        </p:scale>
        <p:origin x="10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9/6/2024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4023623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5341582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yellow_building_20221125/Cover-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yellow_building_20221125/Catalog-bg.svg"/>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yellow_building_20221125/Session-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yellow_building_20221125/End-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21.sv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24.sv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27.sv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27.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9.sv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sv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8.sv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095375" y="1057275"/>
            <a:ext cx="4396740" cy="1271588"/>
          </a:xfrm>
          <a:prstGeom prst="rect">
            <a:avLst/>
          </a:prstGeom>
          <a:noFill/>
        </p:spPr>
        <p:txBody>
          <a:bodyPr wrap="square" rtlCol="0" anchor="t"/>
          <a:lstStyle/>
          <a:p>
            <a:pPr marL="0" indent="0">
              <a:buNone/>
            </a:pPr>
            <a:r>
              <a:rPr lang="ja-JP" altLang="en-US" sz="3080" b="1" dirty="0">
                <a:solidFill>
                  <a:srgbClr val="FFFFFF"/>
                </a:solidFill>
                <a:latin typeface="Noto Sans SC" pitchFamily="34" charset="0"/>
              </a:rPr>
              <a:t>株価暴落防止モデル</a:t>
            </a:r>
            <a:endParaRPr lang="en-US" sz="3080" dirty="0"/>
          </a:p>
        </p:txBody>
      </p:sp>
      <p:sp>
        <p:nvSpPr>
          <p:cNvPr id="3" name="Text 1"/>
          <p:cNvSpPr/>
          <p:nvPr/>
        </p:nvSpPr>
        <p:spPr>
          <a:xfrm>
            <a:off x="1095375" y="2724150"/>
            <a:ext cx="4306253" cy="600075"/>
          </a:xfrm>
          <a:prstGeom prst="rect">
            <a:avLst/>
          </a:prstGeom>
          <a:noFill/>
        </p:spPr>
        <p:txBody>
          <a:bodyPr wrap="square" rtlCol="0" anchor="t"/>
          <a:lstStyle/>
          <a:p>
            <a:pPr marL="0" indent="0">
              <a:buNone/>
            </a:pPr>
            <a:r>
              <a:rPr lang="ja-JP" altLang="en-US" sz="2100" dirty="0"/>
              <a:t>投資者タイプに関する分析</a:t>
            </a:r>
            <a:endParaRPr lang="en-US" sz="2100" dirty="0"/>
          </a:p>
        </p:txBody>
      </p:sp>
      <p:sp>
        <p:nvSpPr>
          <p:cNvPr id="4" name="Text 1">
            <a:extLst>
              <a:ext uri="{FF2B5EF4-FFF2-40B4-BE49-F238E27FC236}">
                <a16:creationId xmlns:a16="http://schemas.microsoft.com/office/drawing/2014/main" id="{3552E391-D353-EE64-1118-9A0F2569D2D2}"/>
              </a:ext>
            </a:extLst>
          </p:cNvPr>
          <p:cNvSpPr/>
          <p:nvPr/>
        </p:nvSpPr>
        <p:spPr>
          <a:xfrm>
            <a:off x="7313077" y="4546646"/>
            <a:ext cx="4306253" cy="600075"/>
          </a:xfrm>
          <a:prstGeom prst="rect">
            <a:avLst/>
          </a:prstGeom>
          <a:noFill/>
        </p:spPr>
        <p:txBody>
          <a:bodyPr wrap="square" rtlCol="0" anchor="t"/>
          <a:lstStyle/>
          <a:p>
            <a:pPr marL="0" indent="0">
              <a:buNone/>
            </a:pPr>
            <a:r>
              <a:rPr lang="ja-JP" altLang="en-US" sz="2100" dirty="0"/>
              <a:t>シュコウイ</a:t>
            </a:r>
            <a:endParaRPr lang="en-US" sz="21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85788" y="385763"/>
            <a:ext cx="8097203" cy="552450"/>
          </a:xfrm>
          <a:prstGeom prst="rect">
            <a:avLst/>
          </a:prstGeom>
          <a:noFill/>
        </p:spPr>
        <p:txBody>
          <a:bodyPr wrap="square" rtlCol="0" anchor="ctr"/>
          <a:lstStyle/>
          <a:p>
            <a:pPr marL="0" indent="0">
              <a:buNone/>
            </a:pPr>
            <a:r>
              <a:rPr lang="en-US" sz="1330" b="1" dirty="0">
                <a:solidFill>
                  <a:srgbClr val="537B9B"/>
                </a:solidFill>
                <a:latin typeface="Noto Sans SC" pitchFamily="34" charset="0"/>
                <a:ea typeface="Noto Sans SC" pitchFamily="34" charset="-122"/>
                <a:cs typeface="Noto Sans SC" pitchFamily="34" charset="-120"/>
              </a:rPr>
              <a:t>図3は、テスラとNASDAQのリターン差分を示しており、これは日々のリターンの差異を表している：</a:t>
            </a:r>
            <a:endParaRPr lang="en-US" sz="1330" dirty="0"/>
          </a:p>
        </p:txBody>
      </p:sp>
      <p:pic>
        <p:nvPicPr>
          <p:cNvPr id="3"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5015" y="1243013"/>
            <a:ext cx="7449207" cy="3333750"/>
          </a:xfrm>
          <a:prstGeom prst="rect">
            <a:avLst/>
          </a:prstGeom>
        </p:spPr>
      </p:pic>
      <p:sp>
        <p:nvSpPr>
          <p:cNvPr id="4" name="Text 1"/>
          <p:cNvSpPr/>
          <p:nvPr/>
        </p:nvSpPr>
        <p:spPr>
          <a:xfrm>
            <a:off x="987562" y="2296018"/>
            <a:ext cx="3301562" cy="1650781"/>
          </a:xfrm>
          <a:prstGeom prst="rect">
            <a:avLst/>
          </a:prstGeom>
          <a:noFill/>
        </p:spPr>
        <p:txBody>
          <a:bodyPr wrap="square" rtlCol="0" anchor="t"/>
          <a:lstStyle/>
          <a:p>
            <a:pPr marL="0" indent="0" algn="l">
              <a:lnSpc>
                <a:spcPct val="150000"/>
              </a:lnSpc>
              <a:buNone/>
            </a:pPr>
            <a:r>
              <a:rPr lang="en-US" sz="1215" b="1" dirty="0">
                <a:solidFill>
                  <a:srgbClr val="383838"/>
                </a:solidFill>
                <a:latin typeface="Noto Sans SC" pitchFamily="34" charset="0"/>
                <a:ea typeface="Noto Sans SC" pitchFamily="34" charset="-122"/>
                <a:cs typeface="Noto Sans SC" pitchFamily="34" charset="-120"/>
              </a:rPr>
              <a:t>リターンの計算</a:t>
            </a:r>
            <a:r>
              <a:rPr lang="en-US" sz="1215" dirty="0">
                <a:solidFill>
                  <a:srgbClr val="383838"/>
                </a:solidFill>
                <a:latin typeface="Noto Sans SC" pitchFamily="34" charset="0"/>
                <a:ea typeface="Noto Sans SC" pitchFamily="34" charset="-122"/>
                <a:cs typeface="Noto Sans SC" pitchFamily="34" charset="-120"/>
              </a:rPr>
              <a:t>：</a:t>
            </a:r>
            <a:br>
              <a:rPr lang="en-US" sz="1215" dirty="0">
                <a:solidFill>
                  <a:srgbClr val="383838"/>
                </a:solidFill>
                <a:latin typeface="Noto Sans SC" pitchFamily="34" charset="0"/>
                <a:ea typeface="Noto Sans SC" pitchFamily="34" charset="-122"/>
                <a:cs typeface="Noto Sans SC" pitchFamily="34" charset="-120"/>
              </a:rPr>
            </a:br>
            <a:r>
              <a:rPr lang="en-US" sz="1215" dirty="0">
                <a:solidFill>
                  <a:srgbClr val="383838"/>
                </a:solidFill>
                <a:latin typeface="Noto Sans SC" pitchFamily="34" charset="0"/>
                <a:ea typeface="Noto Sans SC" pitchFamily="34" charset="-122"/>
                <a:cs typeface="Noto Sans SC" pitchFamily="34" charset="-120"/>
              </a:rPr>
              <a:t>リターンは、当日の株価から前日の株価を引き、その値を前日の株価で割ることで計算される。テスラとNASDAQ市場のリターン差分は、テスラ株が市場に対してどのようにパフォーマンスしているかを示している。</a:t>
            </a:r>
            <a:endParaRPr lang="en-US" sz="1215" dirty="0"/>
          </a:p>
        </p:txBody>
      </p:sp>
      <p:sp>
        <p:nvSpPr>
          <p:cNvPr id="5" name="Text 2"/>
          <p:cNvSpPr/>
          <p:nvPr/>
        </p:nvSpPr>
        <p:spPr>
          <a:xfrm>
            <a:off x="4822524" y="2309813"/>
            <a:ext cx="3301562" cy="1650781"/>
          </a:xfrm>
          <a:prstGeom prst="rect">
            <a:avLst/>
          </a:prstGeom>
          <a:noFill/>
        </p:spPr>
        <p:txBody>
          <a:bodyPr wrap="square" rtlCol="0" anchor="t"/>
          <a:lstStyle/>
          <a:p>
            <a:pPr marL="0" indent="0" algn="l">
              <a:lnSpc>
                <a:spcPct val="150000"/>
              </a:lnSpc>
              <a:buNone/>
            </a:pPr>
            <a:r>
              <a:rPr lang="en-US" sz="1215" b="1" dirty="0">
                <a:solidFill>
                  <a:srgbClr val="383838"/>
                </a:solidFill>
                <a:latin typeface="Noto Sans SC" pitchFamily="34" charset="0"/>
                <a:ea typeface="Noto Sans SC" pitchFamily="34" charset="-122"/>
                <a:cs typeface="Noto Sans SC" pitchFamily="34" charset="-120"/>
              </a:rPr>
              <a:t>リターン差分の変動性</a:t>
            </a:r>
            <a:r>
              <a:rPr lang="en-US" sz="1215" dirty="0">
                <a:solidFill>
                  <a:srgbClr val="383838"/>
                </a:solidFill>
                <a:latin typeface="Noto Sans SC" pitchFamily="34" charset="0"/>
                <a:ea typeface="Noto Sans SC" pitchFamily="34" charset="-122"/>
                <a:cs typeface="Noto Sans SC" pitchFamily="34" charset="-120"/>
              </a:rPr>
              <a:t>：</a:t>
            </a:r>
            <a:br>
              <a:rPr lang="en-US" sz="1215" dirty="0">
                <a:solidFill>
                  <a:srgbClr val="383838"/>
                </a:solidFill>
                <a:latin typeface="Noto Sans SC" pitchFamily="34" charset="0"/>
                <a:ea typeface="Noto Sans SC" pitchFamily="34" charset="-122"/>
                <a:cs typeface="Noto Sans SC" pitchFamily="34" charset="-120"/>
              </a:rPr>
            </a:br>
            <a:r>
              <a:rPr lang="en-US" sz="1215" dirty="0">
                <a:solidFill>
                  <a:srgbClr val="383838"/>
                </a:solidFill>
                <a:latin typeface="Noto Sans SC" pitchFamily="34" charset="0"/>
                <a:ea typeface="Noto Sans SC" pitchFamily="34" charset="-122"/>
                <a:cs typeface="Noto Sans SC" pitchFamily="34" charset="-120"/>
              </a:rPr>
              <a:t>2022年10月と2023年1月には、テスラのリターンが市場を大きく下回り、差分が-0.10に達している。一方、2023年7月と2024年4月には、テスラのリターンが市場を大きく上回り、差分が0.15に達している。</a:t>
            </a:r>
            <a:endParaRPr lang="en-US" sz="121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图形用户界面, 图表&#10;&#10;描述已自动生成">
            <a:extLst>
              <a:ext uri="{FF2B5EF4-FFF2-40B4-BE49-F238E27FC236}">
                <a16:creationId xmlns:a16="http://schemas.microsoft.com/office/drawing/2014/main" id="{967CDE1D-6998-B55E-CAFE-873C7E3D277E}"/>
              </a:ext>
            </a:extLst>
          </p:cNvPr>
          <p:cNvPicPr>
            <a:picLocks noChangeAspect="1"/>
          </p:cNvPicPr>
          <p:nvPr/>
        </p:nvPicPr>
        <p:blipFill>
          <a:blip r:embed="rId3"/>
          <a:stretch>
            <a:fillRect/>
          </a:stretch>
        </p:blipFill>
        <p:spPr>
          <a:xfrm>
            <a:off x="865491" y="744667"/>
            <a:ext cx="7249416" cy="3421242"/>
          </a:xfrm>
          <a:prstGeom prst="rect">
            <a:avLst/>
          </a:prstGeom>
        </p:spPr>
      </p:pic>
      <p:sp>
        <p:nvSpPr>
          <p:cNvPr id="6" name="Text 1">
            <a:extLst>
              <a:ext uri="{FF2B5EF4-FFF2-40B4-BE49-F238E27FC236}">
                <a16:creationId xmlns:a16="http://schemas.microsoft.com/office/drawing/2014/main" id="{F7302729-A986-6DD8-6282-87B6D3ABDCB3}"/>
              </a:ext>
            </a:extLst>
          </p:cNvPr>
          <p:cNvSpPr/>
          <p:nvPr/>
        </p:nvSpPr>
        <p:spPr>
          <a:xfrm>
            <a:off x="4226364" y="4165909"/>
            <a:ext cx="2726778" cy="2368112"/>
          </a:xfrm>
          <a:prstGeom prst="rect">
            <a:avLst/>
          </a:prstGeom>
          <a:noFill/>
        </p:spPr>
        <p:txBody>
          <a:bodyPr wrap="square" rtlCol="0" anchor="t"/>
          <a:lstStyle/>
          <a:p>
            <a:pPr marL="0" indent="0" algn="l">
              <a:lnSpc>
                <a:spcPct val="150000"/>
              </a:lnSpc>
              <a:buNone/>
            </a:pPr>
            <a:r>
              <a:rPr lang="en-US" sz="1200" dirty="0">
                <a:solidFill>
                  <a:srgbClr val="383838"/>
                </a:solidFill>
                <a:latin typeface="Noto Sans SC" pitchFamily="34" charset="0"/>
                <a:ea typeface="Noto Sans SC" pitchFamily="34" charset="-122"/>
                <a:cs typeface="Noto Sans SC" pitchFamily="34" charset="-120"/>
              </a:rPr>
              <a:t>図4</a:t>
            </a:r>
            <a:endParaRPr lang="en-US" sz="1200" dirty="0"/>
          </a:p>
        </p:txBody>
      </p:sp>
    </p:spTree>
    <p:extLst>
      <p:ext uri="{BB962C8B-B14F-4D97-AF65-F5344CB8AC3E}">
        <p14:creationId xmlns:p14="http://schemas.microsoft.com/office/powerpoint/2010/main" val="430113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85788" y="385763"/>
            <a:ext cx="8097203" cy="552450"/>
          </a:xfrm>
          <a:prstGeom prst="rect">
            <a:avLst/>
          </a:prstGeom>
          <a:noFill/>
        </p:spPr>
        <p:txBody>
          <a:bodyPr wrap="square" rtlCol="0" anchor="ctr"/>
          <a:lstStyle/>
          <a:p>
            <a:pPr marL="0" indent="0">
              <a:buNone/>
            </a:pPr>
            <a:r>
              <a:rPr lang="en-US" sz="2660" b="1" dirty="0">
                <a:solidFill>
                  <a:srgbClr val="537B9B"/>
                </a:solidFill>
                <a:latin typeface="Noto Sans SC" pitchFamily="34" charset="0"/>
                <a:ea typeface="Noto Sans SC" pitchFamily="34" charset="-122"/>
                <a:cs typeface="Noto Sans SC" pitchFamily="34" charset="-120"/>
              </a:rPr>
              <a:t>異常点検知（図4）</a:t>
            </a:r>
            <a:endParaRPr lang="en-US" sz="2660" dirty="0"/>
          </a:p>
        </p:txBody>
      </p:sp>
      <p:pic>
        <p:nvPicPr>
          <p:cNvPr id="3"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5015" y="1243013"/>
            <a:ext cx="7449207" cy="3333750"/>
          </a:xfrm>
          <a:prstGeom prst="rect">
            <a:avLst/>
          </a:prstGeom>
        </p:spPr>
      </p:pic>
      <p:sp>
        <p:nvSpPr>
          <p:cNvPr id="4" name="Text 1"/>
          <p:cNvSpPr/>
          <p:nvPr/>
        </p:nvSpPr>
        <p:spPr>
          <a:xfrm>
            <a:off x="1272655" y="2001728"/>
            <a:ext cx="2726778" cy="2368112"/>
          </a:xfrm>
          <a:prstGeom prst="rect">
            <a:avLst/>
          </a:prstGeom>
          <a:noFill/>
        </p:spPr>
        <p:txBody>
          <a:bodyPr wrap="square" rtlCol="0" anchor="t"/>
          <a:lstStyle/>
          <a:p>
            <a:pPr marL="0" indent="0" algn="l">
              <a:lnSpc>
                <a:spcPct val="150000"/>
              </a:lnSpc>
              <a:buNone/>
            </a:pPr>
            <a:r>
              <a:rPr lang="en-US" sz="1350" dirty="0">
                <a:solidFill>
                  <a:srgbClr val="383838"/>
                </a:solidFill>
                <a:latin typeface="Noto Sans SC" pitchFamily="34" charset="0"/>
                <a:ea typeface="Noto Sans SC" pitchFamily="34" charset="-122"/>
                <a:cs typeface="Noto Sans SC" pitchFamily="34" charset="-120"/>
              </a:rPr>
              <a:t>図4では、テスラ株のリターンに対する異常点を自動化されたアルゴリズム(</a:t>
            </a:r>
            <a:r>
              <a:rPr lang="en-US" sz="1350" dirty="0" err="1">
                <a:solidFill>
                  <a:srgbClr val="383838"/>
                </a:solidFill>
                <a:latin typeface="Noto Sans SC" pitchFamily="34" charset="0"/>
                <a:ea typeface="Noto Sans SC" pitchFamily="34" charset="-122"/>
                <a:cs typeface="Noto Sans SC" pitchFamily="34" charset="-120"/>
              </a:rPr>
              <a:t>IsolationForest</a:t>
            </a:r>
            <a:r>
              <a:rPr lang="en-US" sz="1350" dirty="0">
                <a:solidFill>
                  <a:srgbClr val="383838"/>
                </a:solidFill>
                <a:latin typeface="Noto Sans SC" pitchFamily="34" charset="0"/>
                <a:ea typeface="Noto Sans SC" pitchFamily="34" charset="-122"/>
                <a:cs typeface="Noto Sans SC" pitchFamily="34" charset="-120"/>
              </a:rPr>
              <a:t>)</a:t>
            </a:r>
            <a:r>
              <a:rPr lang="en-US" sz="1350" dirty="0" err="1">
                <a:solidFill>
                  <a:srgbClr val="383838"/>
                </a:solidFill>
                <a:latin typeface="Noto Sans SC" pitchFamily="34" charset="0"/>
                <a:ea typeface="Noto Sans SC" pitchFamily="34" charset="-122"/>
                <a:cs typeface="Noto Sans SC" pitchFamily="34" charset="-120"/>
              </a:rPr>
              <a:t>で検出している。赤色の点が異常な下落を、黒色の点が異常な上昇を示している</a:t>
            </a:r>
            <a:r>
              <a:rPr lang="en-US" sz="1350" dirty="0">
                <a:solidFill>
                  <a:srgbClr val="383838"/>
                </a:solidFill>
                <a:latin typeface="Noto Sans SC" pitchFamily="34" charset="0"/>
                <a:ea typeface="Noto Sans SC" pitchFamily="34" charset="-122"/>
                <a:cs typeface="Noto Sans SC" pitchFamily="34" charset="-120"/>
              </a:rPr>
              <a:t>：</a:t>
            </a:r>
            <a:endParaRPr lang="en-US" sz="1350" dirty="0"/>
          </a:p>
        </p:txBody>
      </p:sp>
      <p:sp>
        <p:nvSpPr>
          <p:cNvPr id="5" name="Text 2"/>
          <p:cNvSpPr/>
          <p:nvPr/>
        </p:nvSpPr>
        <p:spPr>
          <a:xfrm>
            <a:off x="5139805" y="2001728"/>
            <a:ext cx="2726778" cy="2368112"/>
          </a:xfrm>
          <a:prstGeom prst="rect">
            <a:avLst/>
          </a:prstGeom>
          <a:noFill/>
        </p:spPr>
        <p:txBody>
          <a:bodyPr wrap="square" rtlCol="0" anchor="t"/>
          <a:lstStyle/>
          <a:p>
            <a:pPr marL="0" indent="0" algn="l">
              <a:lnSpc>
                <a:spcPct val="150000"/>
              </a:lnSpc>
              <a:buNone/>
            </a:pPr>
            <a:r>
              <a:rPr lang="en-US" sz="1350" dirty="0" err="1">
                <a:solidFill>
                  <a:srgbClr val="383838"/>
                </a:solidFill>
                <a:latin typeface="Noto Sans SC" pitchFamily="34" charset="0"/>
                <a:ea typeface="Noto Sans SC" pitchFamily="34" charset="-122"/>
                <a:cs typeface="Noto Sans SC" pitchFamily="34" charset="-120"/>
              </a:rPr>
              <a:t>これらの異常点を検出することにより、株価の大きな変動があるタイミング</a:t>
            </a:r>
            <a:r>
              <a:rPr lang="ja-JP" altLang="en-US" sz="1350" dirty="0">
                <a:solidFill>
                  <a:srgbClr val="383838"/>
                </a:solidFill>
                <a:latin typeface="Noto Sans SC" pitchFamily="34" charset="0"/>
                <a:ea typeface="Noto Sans SC" pitchFamily="34" charset="-122"/>
                <a:cs typeface="Noto Sans SC" pitchFamily="34" charset="-120"/>
              </a:rPr>
              <a:t>を判明</a:t>
            </a:r>
            <a:r>
              <a:rPr lang="en-US" sz="1350" dirty="0">
                <a:solidFill>
                  <a:srgbClr val="383838"/>
                </a:solidFill>
                <a:latin typeface="Noto Sans SC" pitchFamily="34" charset="0"/>
                <a:ea typeface="Noto Sans SC" pitchFamily="34" charset="-122"/>
                <a:cs typeface="Noto Sans SC" pitchFamily="34" charset="-120"/>
              </a:rPr>
              <a:t>に役立つ。このツールを活用することで、株価の変動に対する市場の感情をより正確に把握でき、投資タイミングの最適化を図ることができる。</a:t>
            </a:r>
            <a:endParaRPr lang="en-US" sz="13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EFA08537-4DC0-4B71-0CD9-C881B32CA01C}"/>
              </a:ext>
            </a:extLst>
          </p:cNvPr>
          <p:cNvPicPr>
            <a:picLocks noChangeAspect="1"/>
          </p:cNvPicPr>
          <p:nvPr/>
        </p:nvPicPr>
        <p:blipFill>
          <a:blip r:embed="rId3"/>
          <a:stretch>
            <a:fillRect/>
          </a:stretch>
        </p:blipFill>
        <p:spPr>
          <a:xfrm>
            <a:off x="349008" y="1196447"/>
            <a:ext cx="8445984" cy="235971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38200" y="1257300"/>
            <a:ext cx="1452563" cy="1243013"/>
          </a:xfrm>
          <a:prstGeom prst="rect">
            <a:avLst/>
          </a:prstGeom>
          <a:noFill/>
        </p:spPr>
        <p:txBody>
          <a:bodyPr wrap="square" rtlCol="0" anchor="t"/>
          <a:lstStyle/>
          <a:p>
            <a:pPr marL="0" indent="0">
              <a:buNone/>
            </a:pPr>
            <a:r>
              <a:rPr lang="en-US" sz="5760" b="1" dirty="0">
                <a:solidFill>
                  <a:srgbClr val="FFFFFF"/>
                </a:solidFill>
                <a:latin typeface="Noto Sans SC" pitchFamily="34" charset="0"/>
                <a:ea typeface="Noto Sans SC" pitchFamily="34" charset="-122"/>
                <a:cs typeface="Noto Sans SC" pitchFamily="34" charset="-120"/>
              </a:rPr>
              <a:t>02</a:t>
            </a:r>
            <a:endParaRPr lang="en-US" sz="5760" dirty="0"/>
          </a:p>
        </p:txBody>
      </p:sp>
      <p:sp>
        <p:nvSpPr>
          <p:cNvPr id="3" name="Text 1"/>
          <p:cNvSpPr/>
          <p:nvPr/>
        </p:nvSpPr>
        <p:spPr>
          <a:xfrm>
            <a:off x="2176463" y="2571750"/>
            <a:ext cx="5935028" cy="1676400"/>
          </a:xfrm>
          <a:prstGeom prst="rect">
            <a:avLst/>
          </a:prstGeom>
          <a:noFill/>
        </p:spPr>
        <p:txBody>
          <a:bodyPr wrap="square" rtlCol="0" anchor="t"/>
          <a:lstStyle/>
          <a:p>
            <a:pPr marL="0" indent="0">
              <a:buNone/>
            </a:pPr>
            <a:r>
              <a:rPr lang="en-US" sz="4200" b="1" dirty="0">
                <a:solidFill>
                  <a:srgbClr val="FFFFFF"/>
                </a:solidFill>
                <a:latin typeface="Noto Sans SC" pitchFamily="34" charset="0"/>
                <a:ea typeface="Noto Sans SC" pitchFamily="34" charset="-122"/>
                <a:cs typeface="Noto Sans SC" pitchFamily="34" charset="-120"/>
              </a:rPr>
              <a:t>結論</a:t>
            </a:r>
            <a:endParaRPr lang="en-US" sz="4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9144000" cy="5143500"/>
          </a:xfrm>
          <a:prstGeom prst="rect">
            <a:avLst/>
          </a:prstGeom>
        </p:spPr>
      </p:pic>
      <p:sp>
        <p:nvSpPr>
          <p:cNvPr id="8" name="文本框 7">
            <a:extLst>
              <a:ext uri="{FF2B5EF4-FFF2-40B4-BE49-F238E27FC236}">
                <a16:creationId xmlns:a16="http://schemas.microsoft.com/office/drawing/2014/main" id="{838EC8B6-558A-833B-6223-0E8534D39D8A}"/>
              </a:ext>
            </a:extLst>
          </p:cNvPr>
          <p:cNvSpPr txBox="1"/>
          <p:nvPr/>
        </p:nvSpPr>
        <p:spPr>
          <a:xfrm>
            <a:off x="164461" y="0"/>
            <a:ext cx="4095066" cy="4832092"/>
          </a:xfrm>
          <a:prstGeom prst="rect">
            <a:avLst/>
          </a:prstGeom>
          <a:noFill/>
        </p:spPr>
        <p:txBody>
          <a:bodyPr wrap="square">
            <a:spAutoFit/>
          </a:bodyPr>
          <a:lstStyle/>
          <a:p>
            <a:r>
              <a:rPr lang="ja-JP" altLang="en-US" sz="1400" dirty="0"/>
              <a:t>Logistic Regression Classification Report:              precision    recall  f1-score   support           0       0.95      1.00      0.97        97           1       0.00      0.00      0.00         5    accuracy                           0.95       102   macro avg       0.48      0.50      0.49       102weighted avg       0.90      0.95      0.93       102Most impactful words for stock drop (Logistic Regression):</a:t>
            </a:r>
            <a:endParaRPr lang="en-US" altLang="ja-JP" sz="1400" dirty="0"/>
          </a:p>
          <a:p>
            <a:r>
              <a:rPr lang="ja-JP" altLang="en-US" sz="1400" dirty="0"/>
              <a:t>twitter: -0.5185408058536215</a:t>
            </a:r>
            <a:endParaRPr lang="en-US" altLang="ja-JP" sz="1400" dirty="0"/>
          </a:p>
          <a:p>
            <a:r>
              <a:rPr lang="ja-JP" altLang="en-US" sz="1400" dirty="0"/>
              <a:t>musk: -0.5178014684199506</a:t>
            </a:r>
            <a:endParaRPr lang="en-US" altLang="ja-JP" sz="1400" dirty="0"/>
          </a:p>
          <a:p>
            <a:r>
              <a:rPr lang="ja-JP" altLang="en-US" sz="1400" dirty="0"/>
              <a:t>delay: -0.3929414128975003</a:t>
            </a:r>
            <a:endParaRPr lang="en-US" altLang="ja-JP" sz="1400" dirty="0"/>
          </a:p>
          <a:p>
            <a:r>
              <a:rPr lang="ja-JP" altLang="en-US" sz="1400" dirty="0"/>
              <a:t>ev: -0.2797658436948497</a:t>
            </a:r>
            <a:endParaRPr lang="en-US" altLang="ja-JP" sz="1400" dirty="0"/>
          </a:p>
          <a:p>
            <a:r>
              <a:rPr lang="ja-JP" altLang="en-US" sz="1400" dirty="0"/>
              <a:t>china: -0.27455187726660657</a:t>
            </a:r>
            <a:endParaRPr lang="en-US" altLang="ja-JP" sz="1400" dirty="0"/>
          </a:p>
          <a:p>
            <a:r>
              <a:rPr lang="ja-JP" altLang="en-US" sz="1400" dirty="0"/>
              <a:t>elon: -0.25584461908912787</a:t>
            </a:r>
            <a:endParaRPr lang="en-US" altLang="ja-JP" sz="1400" dirty="0"/>
          </a:p>
          <a:p>
            <a:r>
              <a:rPr lang="ja-JP" altLang="en-US" sz="1400" dirty="0"/>
              <a:t>new: -0.2515049097498446</a:t>
            </a:r>
            <a:endParaRPr lang="en-US" altLang="ja-JP" sz="1400" dirty="0"/>
          </a:p>
          <a:p>
            <a:r>
              <a:rPr lang="ja-JP" altLang="en-US" sz="1400" dirty="0"/>
              <a:t>ceo: -0.2348709880758969</a:t>
            </a:r>
            <a:endParaRPr lang="en-US" altLang="ja-JP" sz="1400" dirty="0"/>
          </a:p>
          <a:p>
            <a:r>
              <a:rPr lang="ja-JP" altLang="en-US" sz="1400" dirty="0"/>
              <a:t>cybertruck: -0.23010624958649253</a:t>
            </a:r>
            <a:endParaRPr lang="en-US" altLang="ja-JP" sz="1400" dirty="0"/>
          </a:p>
          <a:p>
            <a:r>
              <a:rPr lang="ja-JP" altLang="en-US" sz="1400" dirty="0"/>
              <a:t>price: -0.20481481686630254</a:t>
            </a:r>
            <a:endParaRPr lang="en-US" altLang="ja-JP" sz="1400" dirty="0"/>
          </a:p>
          <a:p>
            <a:r>
              <a:rPr lang="ja-JP" altLang="en-US" sz="1400" dirty="0"/>
              <a:t>ford: -0.20369164537086354</a:t>
            </a:r>
            <a:endParaRPr lang="en-US" altLang="ja-JP" sz="1400" dirty="0"/>
          </a:p>
          <a:p>
            <a:r>
              <a:rPr lang="ja-JP" altLang="en-US" sz="1400" dirty="0"/>
              <a:t>like: -0.19515601601502203</a:t>
            </a:r>
            <a:endParaRPr lang="en-US" altLang="ja-JP" sz="1400" dirty="0"/>
          </a:p>
          <a:p>
            <a:r>
              <a:rPr lang="ja-JP" altLang="en-US" sz="1400" dirty="0"/>
              <a:t>deal: -0.19471146210754034</a:t>
            </a:r>
            <a:endParaRPr lang="en-US" altLang="ja-JP" sz="1400" dirty="0"/>
          </a:p>
          <a:p>
            <a:r>
              <a:rPr lang="ja-JP" altLang="en-US" sz="1400" dirty="0"/>
              <a:t>week: -0.19427554068066763</a:t>
            </a:r>
            <a:endParaRPr lang="en-US" altLang="ja-JP" sz="1400" dirty="0"/>
          </a:p>
          <a:p>
            <a:r>
              <a:rPr lang="ja-JP" altLang="en-US" sz="1400" dirty="0"/>
              <a:t>make: -0.18999483269122408</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9144000" cy="5143500"/>
          </a:xfrm>
          <a:prstGeom prst="rect">
            <a:avLst/>
          </a:prstGeom>
        </p:spPr>
      </p:pic>
      <p:sp>
        <p:nvSpPr>
          <p:cNvPr id="3" name="Text 0"/>
          <p:cNvSpPr/>
          <p:nvPr/>
        </p:nvSpPr>
        <p:spPr>
          <a:xfrm>
            <a:off x="466725" y="376238"/>
            <a:ext cx="4086225" cy="552450"/>
          </a:xfrm>
          <a:prstGeom prst="rect">
            <a:avLst/>
          </a:prstGeom>
          <a:noFill/>
        </p:spPr>
        <p:txBody>
          <a:bodyPr wrap="square" rtlCol="0" anchor="t"/>
          <a:lstStyle/>
          <a:p>
            <a:pPr marL="0" indent="0">
              <a:buNone/>
            </a:pPr>
            <a:r>
              <a:rPr lang="ja-JP" altLang="en-US" sz="2240" b="1" dirty="0">
                <a:solidFill>
                  <a:srgbClr val="383838"/>
                </a:solidFill>
                <a:latin typeface="Noto Sans SC" pitchFamily="34" charset="0"/>
                <a:ea typeface="Noto Sans SC" pitchFamily="34" charset="-122"/>
                <a:cs typeface="Noto Sans SC" pitchFamily="34" charset="-120"/>
              </a:rPr>
              <a:t>今後の予定</a:t>
            </a:r>
            <a:endParaRPr lang="en-US" sz="2240" dirty="0"/>
          </a:p>
        </p:txBody>
      </p:sp>
      <p:sp>
        <p:nvSpPr>
          <p:cNvPr id="4" name="Text 1"/>
          <p:cNvSpPr/>
          <p:nvPr/>
        </p:nvSpPr>
        <p:spPr>
          <a:xfrm>
            <a:off x="327206" y="882638"/>
            <a:ext cx="3422491" cy="4018283"/>
          </a:xfrm>
          <a:prstGeom prst="rect">
            <a:avLst/>
          </a:prstGeom>
          <a:noFill/>
        </p:spPr>
        <p:txBody>
          <a:bodyPr wrap="square" rtlCol="0" anchor="ctr"/>
          <a:lstStyle/>
          <a:p>
            <a:pPr marL="0" indent="0" algn="l">
              <a:lnSpc>
                <a:spcPct val="150000"/>
              </a:lnSpc>
              <a:buNone/>
            </a:pPr>
            <a:r>
              <a:rPr lang="en-US" altLang="ja-JP" sz="630" dirty="0">
                <a:solidFill>
                  <a:srgbClr val="383838"/>
                </a:solidFill>
                <a:latin typeface="Noto Sans SC" pitchFamily="34" charset="0"/>
                <a:ea typeface="Noto Sans SC" pitchFamily="34" charset="-122"/>
                <a:cs typeface="Noto Sans SC" pitchFamily="34" charset="-120"/>
              </a:rPr>
              <a:t>0.</a:t>
            </a:r>
            <a:r>
              <a:rPr lang="ja-JP" altLang="en-US" sz="630" dirty="0">
                <a:solidFill>
                  <a:srgbClr val="383838"/>
                </a:solidFill>
                <a:latin typeface="Noto Sans SC" pitchFamily="34" charset="0"/>
                <a:ea typeface="Noto Sans SC" pitchFamily="34" charset="-122"/>
                <a:cs typeface="Noto Sans SC" pitchFamily="34" charset="-120"/>
              </a:rPr>
              <a:t>検出した単語を分析すること</a:t>
            </a:r>
            <a:endParaRPr lang="en-US" sz="630" dirty="0">
              <a:solidFill>
                <a:srgbClr val="383838"/>
              </a:solidFill>
              <a:latin typeface="Noto Sans SC" pitchFamily="34" charset="0"/>
              <a:ea typeface="Noto Sans SC" pitchFamily="34" charset="-122"/>
              <a:cs typeface="Noto Sans SC" pitchFamily="34" charset="-120"/>
            </a:endParaRPr>
          </a:p>
          <a:p>
            <a:pPr marL="0" indent="0" algn="l">
              <a:lnSpc>
                <a:spcPct val="150000"/>
              </a:lnSpc>
              <a:buNone/>
            </a:pPr>
            <a:endParaRPr lang="en-US" sz="630" dirty="0">
              <a:solidFill>
                <a:srgbClr val="383838"/>
              </a:solidFill>
              <a:latin typeface="Noto Sans SC" pitchFamily="34" charset="0"/>
              <a:ea typeface="Noto Sans SC" pitchFamily="34" charset="-122"/>
              <a:cs typeface="Noto Sans SC" pitchFamily="34" charset="-120"/>
            </a:endParaRPr>
          </a:p>
          <a:p>
            <a:pPr marL="0" indent="0" algn="l">
              <a:lnSpc>
                <a:spcPct val="150000"/>
              </a:lnSpc>
              <a:buNone/>
            </a:pPr>
            <a:endParaRPr lang="en-US" sz="630" dirty="0">
              <a:solidFill>
                <a:srgbClr val="383838"/>
              </a:solidFill>
              <a:latin typeface="Noto Sans SC" pitchFamily="34" charset="0"/>
              <a:ea typeface="Noto Sans SC" pitchFamily="34" charset="-122"/>
              <a:cs typeface="Noto Sans SC" pitchFamily="34" charset="-120"/>
            </a:endParaRPr>
          </a:p>
          <a:p>
            <a:pPr marL="0" indent="0" algn="l">
              <a:lnSpc>
                <a:spcPct val="150000"/>
              </a:lnSpc>
              <a:buNone/>
            </a:pPr>
            <a:r>
              <a:rPr lang="en-US" sz="630" dirty="0">
                <a:solidFill>
                  <a:srgbClr val="383838"/>
                </a:solidFill>
                <a:latin typeface="Noto Sans SC" pitchFamily="34" charset="0"/>
                <a:ea typeface="Noto Sans SC" pitchFamily="34" charset="-122"/>
                <a:cs typeface="Noto Sans SC" pitchFamily="34" charset="-120"/>
              </a:rPr>
              <a:t>1.</a:t>
            </a:r>
            <a:r>
              <a:rPr lang="ja-JP" altLang="en-US" sz="630" b="1" dirty="0">
                <a:solidFill>
                  <a:srgbClr val="383838"/>
                </a:solidFill>
                <a:latin typeface="Noto Sans SC" pitchFamily="34" charset="0"/>
              </a:rPr>
              <a:t>プロンプトエンジニアリング</a:t>
            </a:r>
            <a:r>
              <a:rPr lang="en-US" altLang="ja-JP" sz="630" b="1" dirty="0">
                <a:solidFill>
                  <a:srgbClr val="383838"/>
                </a:solidFill>
                <a:latin typeface="Noto Sans SC" pitchFamily="34" charset="0"/>
              </a:rPr>
              <a:t>:</a:t>
            </a:r>
          </a:p>
          <a:p>
            <a:pPr marL="0" indent="0" algn="l">
              <a:lnSpc>
                <a:spcPct val="150000"/>
              </a:lnSpc>
              <a:buNone/>
            </a:pPr>
            <a:r>
              <a:rPr lang="ja-JP" altLang="en-US" sz="630" dirty="0">
                <a:solidFill>
                  <a:srgbClr val="383838"/>
                </a:solidFill>
                <a:latin typeface="Noto Sans SC" pitchFamily="34" charset="0"/>
                <a:ea typeface="Noto Sans SC" pitchFamily="34" charset="-122"/>
                <a:cs typeface="Noto Sans SC" pitchFamily="34" charset="-120"/>
              </a:rPr>
              <a:t>モデルに対して、何を求めているのかを明確に指示する。</a:t>
            </a:r>
          </a:p>
          <a:p>
            <a:pPr marL="0" indent="0" algn="l">
              <a:lnSpc>
                <a:spcPct val="150000"/>
              </a:lnSpc>
              <a:buNone/>
            </a:pPr>
            <a:r>
              <a:rPr lang="ja-JP" altLang="en-US" sz="630" dirty="0">
                <a:solidFill>
                  <a:srgbClr val="383838"/>
                </a:solidFill>
                <a:latin typeface="Noto Sans SC" pitchFamily="34" charset="0"/>
                <a:ea typeface="Noto Sans SC" pitchFamily="34" charset="-122"/>
                <a:cs typeface="Noto Sans SC" pitchFamily="34" charset="-120"/>
              </a:rPr>
              <a:t>モデルに十分な文脈情報を与えることで、より関連性の高い回答を得る。</a:t>
            </a:r>
          </a:p>
          <a:p>
            <a:pPr marL="0" indent="0" algn="l">
              <a:lnSpc>
                <a:spcPct val="150000"/>
              </a:lnSpc>
              <a:buNone/>
            </a:pPr>
            <a:r>
              <a:rPr lang="en-US" sz="630" dirty="0">
                <a:solidFill>
                  <a:srgbClr val="383838"/>
                </a:solidFill>
                <a:latin typeface="Noto Sans SC" pitchFamily="34" charset="0"/>
                <a:ea typeface="Noto Sans SC" pitchFamily="34" charset="-122"/>
                <a:cs typeface="Noto Sans SC" pitchFamily="34" charset="-120"/>
              </a:rPr>
              <a:t>
</a:t>
            </a:r>
            <a:endParaRPr lang="en-US" sz="630" dirty="0"/>
          </a:p>
          <a:p>
            <a:pPr marL="0" indent="0" algn="l">
              <a:lnSpc>
                <a:spcPct val="150000"/>
              </a:lnSpc>
              <a:buNone/>
            </a:pPr>
            <a:r>
              <a:rPr lang="en-US" sz="630" b="1" dirty="0">
                <a:solidFill>
                  <a:srgbClr val="383838"/>
                </a:solidFill>
                <a:latin typeface="Noto Sans SC" pitchFamily="34" charset="0"/>
              </a:rPr>
              <a:t>2.Kozuchi</a:t>
            </a:r>
            <a:r>
              <a:rPr lang="ja-JP" altLang="en-US" sz="630" b="1" dirty="0">
                <a:solidFill>
                  <a:srgbClr val="383838"/>
                </a:solidFill>
                <a:latin typeface="Noto Sans SC" pitchFamily="34" charset="0"/>
              </a:rPr>
              <a:t>の</a:t>
            </a:r>
            <a:r>
              <a:rPr lang="en-US" altLang="ja-JP" sz="630" b="1" dirty="0">
                <a:solidFill>
                  <a:srgbClr val="383838"/>
                </a:solidFill>
                <a:latin typeface="Noto Sans SC" pitchFamily="34" charset="0"/>
              </a:rPr>
              <a:t>LLM</a:t>
            </a:r>
            <a:r>
              <a:rPr lang="ja-JP" altLang="en-US" sz="630" b="1" dirty="0">
                <a:solidFill>
                  <a:srgbClr val="383838"/>
                </a:solidFill>
                <a:latin typeface="Noto Sans SC" pitchFamily="34" charset="0"/>
              </a:rPr>
              <a:t>ファインチューニング</a:t>
            </a:r>
            <a:r>
              <a:rPr lang="en-US" altLang="ja-JP" sz="630" b="1" dirty="0">
                <a:solidFill>
                  <a:srgbClr val="383838"/>
                </a:solidFill>
                <a:latin typeface="Noto Sans SC" pitchFamily="34" charset="0"/>
              </a:rPr>
              <a:t>:</a:t>
            </a:r>
          </a:p>
          <a:p>
            <a:pPr>
              <a:lnSpc>
                <a:spcPct val="150000"/>
              </a:lnSpc>
            </a:pPr>
            <a:r>
              <a:rPr lang="ja-JP" altLang="en-US" sz="630" dirty="0">
                <a:solidFill>
                  <a:srgbClr val="383838"/>
                </a:solidFill>
                <a:latin typeface="Noto Sans SC" pitchFamily="34" charset="0"/>
              </a:rPr>
              <a:t>特定の用途や分野に合わせて、既存の大規模言語モデルをさらにトレーニングするプロセス。</a:t>
            </a:r>
            <a:endParaRPr lang="en-US" altLang="ja-JP" sz="630" dirty="0">
              <a:solidFill>
                <a:srgbClr val="383838"/>
              </a:solidFill>
              <a:latin typeface="Noto Sans SC" pitchFamily="34" charset="0"/>
              <a:ea typeface="Noto Sans SC" pitchFamily="34" charset="-122"/>
            </a:endParaRPr>
          </a:p>
          <a:p>
            <a:pPr marL="0" indent="0" algn="l">
              <a:lnSpc>
                <a:spcPct val="150000"/>
              </a:lnSpc>
              <a:buNone/>
            </a:pPr>
            <a:br>
              <a:rPr lang="en-US" sz="630" dirty="0">
                <a:solidFill>
                  <a:srgbClr val="383838"/>
                </a:solidFill>
                <a:latin typeface="Noto Sans SC" pitchFamily="34" charset="0"/>
                <a:ea typeface="Noto Sans SC" pitchFamily="34" charset="-122"/>
                <a:cs typeface="Noto Sans SC" pitchFamily="34" charset="-120"/>
              </a:rPr>
            </a:br>
            <a:r>
              <a:rPr lang="en-US" sz="630" dirty="0">
                <a:solidFill>
                  <a:srgbClr val="383838"/>
                </a:solidFill>
                <a:latin typeface="Noto Sans SC" pitchFamily="34" charset="0"/>
                <a:ea typeface="Noto Sans SC" pitchFamily="34" charset="-122"/>
                <a:cs typeface="Noto Sans SC" pitchFamily="34" charset="-120"/>
              </a:rPr>
              <a:t>
</a:t>
            </a:r>
            <a:endParaRPr lang="en-US" sz="630" dirty="0"/>
          </a:p>
          <a:p>
            <a:pPr marL="0" indent="0" algn="l">
              <a:lnSpc>
                <a:spcPct val="150000"/>
              </a:lnSpc>
              <a:buNone/>
            </a:pPr>
            <a:r>
              <a:rPr lang="en-US" sz="630" dirty="0">
                <a:solidFill>
                  <a:srgbClr val="383838"/>
                </a:solidFill>
                <a:latin typeface="Noto Sans SC" pitchFamily="34" charset="0"/>
                <a:ea typeface="Noto Sans SC" pitchFamily="34" charset="-122"/>
                <a:cs typeface="Noto Sans SC" pitchFamily="34" charset="-120"/>
              </a:rPr>
              <a:t>3. </a:t>
            </a:r>
            <a:r>
              <a:rPr lang="ja-JP" altLang="en-US" sz="630" b="1" dirty="0">
                <a:solidFill>
                  <a:srgbClr val="383838"/>
                </a:solidFill>
                <a:latin typeface="Noto Sans SC" pitchFamily="34" charset="0"/>
                <a:ea typeface="Noto Sans SC" pitchFamily="34" charset="-122"/>
                <a:cs typeface="Noto Sans SC" pitchFamily="34" charset="-120"/>
              </a:rPr>
              <a:t>ノイズの削除</a:t>
            </a:r>
            <a:r>
              <a:rPr lang="en-US" sz="630" dirty="0">
                <a:solidFill>
                  <a:srgbClr val="383838"/>
                </a:solidFill>
                <a:latin typeface="Noto Sans SC" pitchFamily="34" charset="0"/>
                <a:ea typeface="Noto Sans SC" pitchFamily="34" charset="-122"/>
                <a:cs typeface="Noto Sans SC" pitchFamily="34" charset="-120"/>
              </a:rPr>
              <a:t>：</a:t>
            </a:r>
            <a:br>
              <a:rPr lang="en-US" sz="630" dirty="0">
                <a:solidFill>
                  <a:srgbClr val="383838"/>
                </a:solidFill>
                <a:latin typeface="Noto Sans SC" pitchFamily="34" charset="0"/>
                <a:ea typeface="Noto Sans SC" pitchFamily="34" charset="-122"/>
                <a:cs typeface="Noto Sans SC" pitchFamily="34" charset="-120"/>
              </a:rPr>
            </a:br>
            <a:r>
              <a:rPr lang="ja-JP" altLang="en-US" sz="630" dirty="0">
                <a:solidFill>
                  <a:srgbClr val="383838"/>
                </a:solidFill>
                <a:latin typeface="Noto Sans SC" pitchFamily="34" charset="0"/>
                <a:ea typeface="Noto Sans SC" pitchFamily="34" charset="-122"/>
                <a:cs typeface="Noto Sans SC" pitchFamily="34" charset="-120"/>
              </a:rPr>
              <a:t>いまのモデルはノイズが多すぎで、削除方法を探す。</a:t>
            </a:r>
            <a:r>
              <a:rPr lang="en-US" sz="630" dirty="0">
                <a:solidFill>
                  <a:srgbClr val="383838"/>
                </a:solidFill>
                <a:latin typeface="Noto Sans SC" pitchFamily="34" charset="0"/>
                <a:ea typeface="Noto Sans SC" pitchFamily="34" charset="-122"/>
                <a:cs typeface="Noto Sans SC" pitchFamily="34" charset="-120"/>
              </a:rPr>
              <a:t>
</a:t>
            </a:r>
          </a:p>
          <a:p>
            <a:pPr marL="0" indent="0" algn="l">
              <a:lnSpc>
                <a:spcPct val="150000"/>
              </a:lnSpc>
              <a:buNone/>
            </a:pPr>
            <a:endParaRPr lang="en-US" sz="630" dirty="0">
              <a:solidFill>
                <a:srgbClr val="383838"/>
              </a:solidFill>
              <a:latin typeface="Noto Sans SC" pitchFamily="34" charset="0"/>
              <a:ea typeface="Noto Sans SC" pitchFamily="34" charset="-122"/>
              <a:cs typeface="Noto Sans SC" pitchFamily="34" charset="-120"/>
            </a:endParaRPr>
          </a:p>
          <a:p>
            <a:pPr marL="0" indent="0" algn="l">
              <a:lnSpc>
                <a:spcPct val="150000"/>
              </a:lnSpc>
              <a:buNone/>
            </a:pPr>
            <a:endParaRPr lang="en-US" sz="630" dirty="0">
              <a:solidFill>
                <a:srgbClr val="383838"/>
              </a:solidFill>
              <a:latin typeface="Noto Sans SC" pitchFamily="34" charset="0"/>
              <a:ea typeface="Noto Sans SC" pitchFamily="34" charset="-122"/>
              <a:cs typeface="Noto Sans SC" pitchFamily="34" charset="-120"/>
            </a:endParaRPr>
          </a:p>
          <a:p>
            <a:pPr marL="0" indent="0" algn="l">
              <a:lnSpc>
                <a:spcPct val="150000"/>
              </a:lnSpc>
              <a:buNone/>
            </a:pPr>
            <a:r>
              <a:rPr lang="ja-JP" altLang="en-US" sz="630" dirty="0">
                <a:solidFill>
                  <a:srgbClr val="383838"/>
                </a:solidFill>
                <a:latin typeface="Noto Sans SC" pitchFamily="34" charset="0"/>
                <a:ea typeface="Noto Sans SC" pitchFamily="34" charset="-122"/>
                <a:cs typeface="Noto Sans SC" pitchFamily="34" charset="-120"/>
              </a:rPr>
              <a:t>４</a:t>
            </a:r>
            <a:r>
              <a:rPr lang="en-US" altLang="ja-JP" sz="630" dirty="0">
                <a:solidFill>
                  <a:srgbClr val="383838"/>
                </a:solidFill>
                <a:latin typeface="Noto Sans SC" pitchFamily="34" charset="0"/>
                <a:ea typeface="Noto Sans SC" pitchFamily="34" charset="-122"/>
                <a:cs typeface="Noto Sans SC" pitchFamily="34" charset="-120"/>
              </a:rPr>
              <a:t>. </a:t>
            </a:r>
            <a:r>
              <a:rPr lang="ja-JP" altLang="en-US" sz="630" b="1" dirty="0">
                <a:solidFill>
                  <a:srgbClr val="383838"/>
                </a:solidFill>
                <a:latin typeface="Noto Sans SC" pitchFamily="34" charset="0"/>
                <a:ea typeface="Noto Sans SC" pitchFamily="34" charset="-122"/>
                <a:cs typeface="Noto Sans SC" pitchFamily="34" charset="-120"/>
              </a:rPr>
              <a:t>自作環境から</a:t>
            </a:r>
            <a:r>
              <a:rPr lang="en-US" altLang="ja-JP" sz="630" b="1" dirty="0" err="1">
                <a:solidFill>
                  <a:srgbClr val="383838"/>
                </a:solidFill>
                <a:latin typeface="Noto Sans SC" pitchFamily="34" charset="0"/>
                <a:ea typeface="Noto Sans SC" pitchFamily="34" charset="-122"/>
              </a:rPr>
              <a:t>Palanti</a:t>
            </a:r>
            <a:r>
              <a:rPr lang="ja-JP" altLang="en-US" sz="630" b="1" dirty="0">
                <a:solidFill>
                  <a:srgbClr val="383838"/>
                </a:solidFill>
                <a:latin typeface="Noto Sans SC" pitchFamily="34" charset="0"/>
                <a:ea typeface="Noto Sans SC" pitchFamily="34" charset="-122"/>
              </a:rPr>
              <a:t>に移動する：</a:t>
            </a:r>
            <a:endParaRPr lang="en-US" altLang="ja-JP" sz="630" b="1" dirty="0">
              <a:solidFill>
                <a:srgbClr val="383838"/>
              </a:solidFill>
              <a:latin typeface="Noto Sans SC" pitchFamily="34" charset="0"/>
              <a:ea typeface="Noto Sans SC" pitchFamily="34" charset="-122"/>
            </a:endParaRPr>
          </a:p>
          <a:p>
            <a:pPr marL="0" indent="0" algn="l">
              <a:lnSpc>
                <a:spcPct val="150000"/>
              </a:lnSpc>
              <a:buNone/>
            </a:pPr>
            <a:r>
              <a:rPr lang="ja-JP" altLang="en-US" sz="630" dirty="0">
                <a:solidFill>
                  <a:srgbClr val="383838"/>
                </a:solidFill>
                <a:latin typeface="Noto Sans SC" pitchFamily="34" charset="0"/>
              </a:rPr>
              <a:t>時間があれば</a:t>
            </a:r>
            <a:endParaRPr lang="en-US" altLang="ja-JP" sz="630" dirty="0">
              <a:solidFill>
                <a:srgbClr val="383838"/>
              </a:solidFill>
              <a:latin typeface="Noto Sans SC" pitchFamily="34" charset="0"/>
            </a:endParaRPr>
          </a:p>
          <a:p>
            <a:pPr marL="0" indent="0" algn="l">
              <a:lnSpc>
                <a:spcPct val="150000"/>
              </a:lnSpc>
              <a:buNone/>
            </a:pPr>
            <a:endParaRPr lang="en-US" sz="630" dirty="0">
              <a:solidFill>
                <a:srgbClr val="383838"/>
              </a:solidFill>
              <a:latin typeface="Noto Sans SC" pitchFamily="34" charset="0"/>
            </a:endParaRPr>
          </a:p>
          <a:p>
            <a:pPr marL="0" indent="0" algn="l">
              <a:lnSpc>
                <a:spcPct val="150000"/>
              </a:lnSpc>
              <a:buNone/>
            </a:pPr>
            <a:endParaRPr lang="en-US" altLang="ja-JP" sz="630" dirty="0">
              <a:solidFill>
                <a:srgbClr val="383838"/>
              </a:solidFill>
              <a:latin typeface="Noto Sans SC" pitchFamily="34" charset="0"/>
              <a:ea typeface="Noto Sans SC" pitchFamily="34" charset="-122"/>
              <a:cs typeface="Noto Sans SC" pitchFamily="34" charset="-120"/>
            </a:endParaRPr>
          </a:p>
          <a:p>
            <a:pPr marL="0" indent="0" algn="l">
              <a:lnSpc>
                <a:spcPct val="150000"/>
              </a:lnSpc>
              <a:buNone/>
            </a:pPr>
            <a:r>
              <a:rPr lang="ja-JP" altLang="en-US" sz="630" dirty="0">
                <a:solidFill>
                  <a:srgbClr val="383838"/>
                </a:solidFill>
                <a:latin typeface="Noto Sans SC" pitchFamily="34" charset="0"/>
                <a:ea typeface="Noto Sans SC" pitchFamily="34" charset="-122"/>
                <a:cs typeface="Noto Sans SC" pitchFamily="34" charset="-120"/>
              </a:rPr>
              <a:t>５</a:t>
            </a:r>
            <a:r>
              <a:rPr lang="en-US" altLang="ja-JP" sz="630" dirty="0">
                <a:solidFill>
                  <a:srgbClr val="383838"/>
                </a:solidFill>
                <a:latin typeface="Noto Sans SC" pitchFamily="34" charset="0"/>
                <a:ea typeface="Noto Sans SC" pitchFamily="34" charset="-122"/>
                <a:cs typeface="Noto Sans SC" pitchFamily="34" charset="-120"/>
              </a:rPr>
              <a:t>. </a:t>
            </a:r>
            <a:r>
              <a:rPr lang="ja-JP" altLang="en-US" sz="630" b="1" dirty="0">
                <a:solidFill>
                  <a:srgbClr val="383838"/>
                </a:solidFill>
                <a:latin typeface="Noto Sans SC" pitchFamily="34" charset="0"/>
              </a:rPr>
              <a:t>アプリケーションを構築する</a:t>
            </a:r>
            <a:r>
              <a:rPr lang="ja-JP" altLang="en-US" sz="630" b="1" dirty="0">
                <a:solidFill>
                  <a:srgbClr val="383838"/>
                </a:solidFill>
                <a:latin typeface="Noto Sans SC" pitchFamily="34" charset="0"/>
                <a:ea typeface="Noto Sans SC" pitchFamily="34" charset="-122"/>
              </a:rPr>
              <a:t>：</a:t>
            </a:r>
            <a:endParaRPr lang="en-US" altLang="ja-JP" sz="630" b="1" dirty="0">
              <a:solidFill>
                <a:srgbClr val="383838"/>
              </a:solidFill>
              <a:latin typeface="Noto Sans SC" pitchFamily="34" charset="0"/>
              <a:ea typeface="Noto Sans SC" pitchFamily="34" charset="-122"/>
            </a:endParaRPr>
          </a:p>
          <a:p>
            <a:pPr marL="0" indent="0" algn="l">
              <a:lnSpc>
                <a:spcPct val="150000"/>
              </a:lnSpc>
              <a:buNone/>
            </a:pPr>
            <a:r>
              <a:rPr lang="ja-JP" altLang="en-US" sz="630" dirty="0">
                <a:solidFill>
                  <a:srgbClr val="383838"/>
                </a:solidFill>
                <a:latin typeface="Noto Sans SC" pitchFamily="34" charset="0"/>
              </a:rPr>
              <a:t>時間があれば</a:t>
            </a:r>
            <a:endParaRPr lang="en-US" altLang="ja-JP" sz="630" dirty="0">
              <a:solidFill>
                <a:srgbClr val="383838"/>
              </a:solidFill>
              <a:latin typeface="Noto Sans SC" pitchFamily="34" charset="0"/>
            </a:endParaRPr>
          </a:p>
          <a:p>
            <a:pPr marL="0" indent="0" algn="l">
              <a:lnSpc>
                <a:spcPct val="150000"/>
              </a:lnSpc>
              <a:buNone/>
            </a:pPr>
            <a:endParaRPr lang="en-US" sz="630" dirty="0">
              <a:solidFill>
                <a:srgbClr val="383838"/>
              </a:solidFill>
              <a:latin typeface="Noto Sans SC" pitchFamily="34" charset="0"/>
            </a:endParaRPr>
          </a:p>
          <a:p>
            <a:pPr marL="0" indent="0" algn="l">
              <a:lnSpc>
                <a:spcPct val="150000"/>
              </a:lnSpc>
              <a:buNone/>
            </a:pPr>
            <a:endParaRPr lang="en-US" sz="630" dirty="0">
              <a:solidFill>
                <a:srgbClr val="383838"/>
              </a:solidFill>
              <a:latin typeface="Noto Sans SC" pitchFamily="34" charset="0"/>
            </a:endParaRPr>
          </a:p>
        </p:txBody>
      </p:sp>
    </p:spTree>
    <p:extLst>
      <p:ext uri="{BB962C8B-B14F-4D97-AF65-F5344CB8AC3E}">
        <p14:creationId xmlns:p14="http://schemas.microsoft.com/office/powerpoint/2010/main" val="4028376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85788" y="1943100"/>
            <a:ext cx="3395663" cy="552450"/>
          </a:xfrm>
          <a:prstGeom prst="rect">
            <a:avLst/>
          </a:prstGeom>
          <a:noFill/>
        </p:spPr>
        <p:txBody>
          <a:bodyPr wrap="square" rtlCol="0" anchor="t"/>
          <a:lstStyle/>
          <a:p>
            <a:pPr marL="0" indent="0">
              <a:buNone/>
            </a:pPr>
            <a:r>
              <a:rPr lang="en-US" sz="2560" b="1" dirty="0">
                <a:solidFill>
                  <a:srgbClr val="FFFFFF"/>
                </a:solidFill>
                <a:latin typeface="Noto Sans SC" pitchFamily="34" charset="0"/>
                <a:ea typeface="Noto Sans SC" pitchFamily="34" charset="-122"/>
                <a:cs typeface="Noto Sans SC" pitchFamily="34" charset="-120"/>
              </a:rPr>
              <a:t>THE END</a:t>
            </a:r>
            <a:endParaRPr lang="en-US" sz="2560" dirty="0"/>
          </a:p>
        </p:txBody>
      </p:sp>
      <p:sp>
        <p:nvSpPr>
          <p:cNvPr id="3" name="Text 1"/>
          <p:cNvSpPr/>
          <p:nvPr/>
        </p:nvSpPr>
        <p:spPr>
          <a:xfrm>
            <a:off x="585788" y="2386013"/>
            <a:ext cx="3395663" cy="1033463"/>
          </a:xfrm>
          <a:prstGeom prst="rect">
            <a:avLst/>
          </a:prstGeom>
          <a:noFill/>
        </p:spPr>
        <p:txBody>
          <a:bodyPr wrap="square" rtlCol="0" anchor="t"/>
          <a:lstStyle/>
          <a:p>
            <a:pPr marL="0" indent="0">
              <a:buNone/>
            </a:pPr>
            <a:r>
              <a:rPr lang="en-US" sz="4800" b="1" dirty="0">
                <a:solidFill>
                  <a:srgbClr val="FFFFFF"/>
                </a:solidFill>
                <a:latin typeface="Noto Sans SC" pitchFamily="34" charset="0"/>
                <a:ea typeface="Noto Sans SC" pitchFamily="34" charset="-122"/>
                <a:cs typeface="Noto Sans SC" pitchFamily="34" charset="-120"/>
              </a:rPr>
              <a:t>THANKS</a:t>
            </a:r>
            <a:endParaRPr lang="en-US" sz="4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38200" y="1257300"/>
            <a:ext cx="1452563" cy="1243013"/>
          </a:xfrm>
          <a:prstGeom prst="rect">
            <a:avLst/>
          </a:prstGeom>
          <a:noFill/>
        </p:spPr>
        <p:txBody>
          <a:bodyPr wrap="square" rtlCol="0" anchor="t"/>
          <a:lstStyle/>
          <a:p>
            <a:pPr marL="0" indent="0">
              <a:buNone/>
            </a:pPr>
            <a:r>
              <a:rPr lang="en-US" sz="5760" b="1" dirty="0">
                <a:solidFill>
                  <a:srgbClr val="FFFFFF"/>
                </a:solidFill>
                <a:latin typeface="Noto Sans SC" pitchFamily="34" charset="0"/>
                <a:ea typeface="Noto Sans SC" pitchFamily="34" charset="-122"/>
                <a:cs typeface="Noto Sans SC" pitchFamily="34" charset="-120"/>
              </a:rPr>
              <a:t>01</a:t>
            </a:r>
            <a:endParaRPr lang="en-US" sz="5760" dirty="0"/>
          </a:p>
        </p:txBody>
      </p:sp>
      <p:sp>
        <p:nvSpPr>
          <p:cNvPr id="3" name="Text 1"/>
          <p:cNvSpPr/>
          <p:nvPr/>
        </p:nvSpPr>
        <p:spPr>
          <a:xfrm>
            <a:off x="2176463" y="2571750"/>
            <a:ext cx="5935028" cy="1676400"/>
          </a:xfrm>
          <a:prstGeom prst="rect">
            <a:avLst/>
          </a:prstGeom>
          <a:noFill/>
        </p:spPr>
        <p:txBody>
          <a:bodyPr wrap="square" rtlCol="0" anchor="t"/>
          <a:lstStyle/>
          <a:p>
            <a:pPr marL="0" indent="0">
              <a:buNone/>
            </a:pPr>
            <a:r>
              <a:rPr lang="en-US" sz="3010" b="1" dirty="0">
                <a:solidFill>
                  <a:srgbClr val="FFFFFF"/>
                </a:solidFill>
                <a:latin typeface="Noto Sans SC" pitchFamily="34" charset="0"/>
                <a:ea typeface="Noto Sans SC" pitchFamily="34" charset="-122"/>
                <a:cs typeface="Noto Sans SC" pitchFamily="34" charset="-120"/>
              </a:rPr>
              <a:t>テスラとNASDAQ指数のパフォーマンスおよび異常検知分析</a:t>
            </a:r>
            <a:endParaRPr lang="en-US" sz="30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9144000" cy="5143500"/>
          </a:xfrm>
          <a:prstGeom prst="rect">
            <a:avLst/>
          </a:prstGeom>
        </p:spPr>
      </p:pic>
      <p:sp>
        <p:nvSpPr>
          <p:cNvPr id="3" name="Text 0"/>
          <p:cNvSpPr/>
          <p:nvPr/>
        </p:nvSpPr>
        <p:spPr>
          <a:xfrm>
            <a:off x="3690937" y="2047875"/>
            <a:ext cx="1624013" cy="1081088"/>
          </a:xfrm>
          <a:prstGeom prst="rect">
            <a:avLst/>
          </a:prstGeom>
          <a:noFill/>
        </p:spPr>
        <p:txBody>
          <a:bodyPr wrap="square" rtlCol="0" anchor="ctr"/>
          <a:lstStyle/>
          <a:p>
            <a:pPr marL="0" indent="0" algn="ctr">
              <a:buNone/>
            </a:pPr>
            <a:r>
              <a:rPr lang="en-US" sz="1190" b="1" dirty="0">
                <a:solidFill>
                  <a:srgbClr val="383838"/>
                </a:solidFill>
                <a:latin typeface="Noto Sans SC" pitchFamily="34" charset="0"/>
                <a:ea typeface="Noto Sans SC" pitchFamily="34" charset="-122"/>
                <a:cs typeface="Noto Sans SC" pitchFamily="34" charset="-120"/>
              </a:rPr>
              <a:t>テスラとNASDAQ指数のパフォーマンスおよび異常検知分析</a:t>
            </a:r>
            <a:endParaRPr lang="en-US" sz="1190" dirty="0"/>
          </a:p>
        </p:txBody>
      </p:sp>
      <p:sp>
        <p:nvSpPr>
          <p:cNvPr id="4" name="Text 1"/>
          <p:cNvSpPr/>
          <p:nvPr/>
        </p:nvSpPr>
        <p:spPr>
          <a:xfrm>
            <a:off x="3695700" y="709613"/>
            <a:ext cx="633413" cy="719138"/>
          </a:xfrm>
          <a:prstGeom prst="rect">
            <a:avLst/>
          </a:prstGeom>
          <a:noFill/>
        </p:spPr>
        <p:txBody>
          <a:bodyPr wrap="square" rtlCol="0" anchor="t"/>
          <a:lstStyle/>
          <a:p>
            <a:pPr marL="0" indent="0" algn="l">
              <a:lnSpc>
                <a:spcPct val="150000"/>
              </a:lnSpc>
              <a:buNone/>
            </a:pPr>
            <a:r>
              <a:rPr lang="en-US" sz="770" dirty="0">
                <a:solidFill>
                  <a:srgbClr val="000000"/>
                </a:solidFill>
                <a:latin typeface="Noto Sans SC" pitchFamily="34" charset="0"/>
                <a:ea typeface="Noto Sans SC" pitchFamily="34" charset="-122"/>
                <a:cs typeface="Noto Sans SC" pitchFamily="34" charset="-120"/>
              </a:rPr>
              <a:t>概要</a:t>
            </a:r>
            <a:endParaRPr lang="en-US" sz="770" dirty="0"/>
          </a:p>
        </p:txBody>
      </p:sp>
      <p:sp>
        <p:nvSpPr>
          <p:cNvPr id="5" name="Text 2"/>
          <p:cNvSpPr/>
          <p:nvPr/>
        </p:nvSpPr>
        <p:spPr>
          <a:xfrm>
            <a:off x="4972050" y="862013"/>
            <a:ext cx="671513" cy="566738"/>
          </a:xfrm>
          <a:prstGeom prst="rect">
            <a:avLst/>
          </a:prstGeom>
          <a:noFill/>
        </p:spPr>
        <p:txBody>
          <a:bodyPr wrap="square" rtlCol="0" anchor="t"/>
          <a:lstStyle/>
          <a:p>
            <a:pPr marL="0" indent="0" algn="l">
              <a:lnSpc>
                <a:spcPct val="150000"/>
              </a:lnSpc>
              <a:buNone/>
            </a:pPr>
            <a:r>
              <a:rPr lang="en-US" sz="770" dirty="0">
                <a:solidFill>
                  <a:srgbClr val="000000"/>
                </a:solidFill>
                <a:latin typeface="Noto Sans SC" pitchFamily="34" charset="0"/>
                <a:ea typeface="Noto Sans SC" pitchFamily="34" charset="-122"/>
                <a:cs typeface="Noto Sans SC" pitchFamily="34" charset="-120"/>
              </a:rPr>
              <a:t>テスラ株価推移の分析（図1）</a:t>
            </a:r>
            <a:endParaRPr lang="en-US" sz="770" dirty="0"/>
          </a:p>
        </p:txBody>
      </p:sp>
      <p:sp>
        <p:nvSpPr>
          <p:cNvPr id="6" name="Text 3"/>
          <p:cNvSpPr/>
          <p:nvPr/>
        </p:nvSpPr>
        <p:spPr>
          <a:xfrm>
            <a:off x="5367338" y="3352800"/>
            <a:ext cx="619125" cy="557213"/>
          </a:xfrm>
          <a:prstGeom prst="rect">
            <a:avLst/>
          </a:prstGeom>
          <a:noFill/>
        </p:spPr>
        <p:txBody>
          <a:bodyPr wrap="square" rtlCol="0" anchor="t"/>
          <a:lstStyle/>
          <a:p>
            <a:pPr marL="0" indent="0" algn="l">
              <a:lnSpc>
                <a:spcPct val="150000"/>
              </a:lnSpc>
              <a:buNone/>
            </a:pPr>
            <a:r>
              <a:rPr lang="en-US" sz="770" dirty="0">
                <a:solidFill>
                  <a:srgbClr val="FFFFFF"/>
                </a:solidFill>
                <a:latin typeface="Noto Sans SC" pitchFamily="34" charset="0"/>
                <a:ea typeface="Noto Sans SC" pitchFamily="34" charset="-122"/>
                <a:cs typeface="Noto Sans SC" pitchFamily="34" charset="-120"/>
              </a:rPr>
              <a:t>リターン差分の分析（図3）</a:t>
            </a:r>
            <a:endParaRPr lang="en-US" sz="770" dirty="0"/>
          </a:p>
        </p:txBody>
      </p:sp>
      <p:sp>
        <p:nvSpPr>
          <p:cNvPr id="7" name="Text 4"/>
          <p:cNvSpPr/>
          <p:nvPr/>
        </p:nvSpPr>
        <p:spPr>
          <a:xfrm>
            <a:off x="2814638" y="3105150"/>
            <a:ext cx="671513" cy="571500"/>
          </a:xfrm>
          <a:prstGeom prst="rect">
            <a:avLst/>
          </a:prstGeom>
          <a:noFill/>
        </p:spPr>
        <p:txBody>
          <a:bodyPr wrap="square" rtlCol="0" anchor="t"/>
          <a:lstStyle/>
          <a:p>
            <a:pPr marL="0" indent="0" algn="l">
              <a:lnSpc>
                <a:spcPct val="150000"/>
              </a:lnSpc>
              <a:buNone/>
            </a:pPr>
            <a:r>
              <a:rPr lang="en-US" sz="770" dirty="0">
                <a:solidFill>
                  <a:srgbClr val="FFFFFF"/>
                </a:solidFill>
                <a:latin typeface="Noto Sans SC" pitchFamily="34" charset="0"/>
                <a:ea typeface="Noto Sans SC" pitchFamily="34" charset="-122"/>
                <a:cs typeface="Noto Sans SC" pitchFamily="34" charset="-120"/>
              </a:rPr>
              <a:t>株価異常点検知（図5）</a:t>
            </a:r>
            <a:endParaRPr lang="en-US" sz="770" dirty="0"/>
          </a:p>
        </p:txBody>
      </p:sp>
      <p:sp>
        <p:nvSpPr>
          <p:cNvPr id="8" name="Text 5"/>
          <p:cNvSpPr/>
          <p:nvPr/>
        </p:nvSpPr>
        <p:spPr>
          <a:xfrm>
            <a:off x="4010025" y="3776663"/>
            <a:ext cx="671513" cy="719138"/>
          </a:xfrm>
          <a:prstGeom prst="rect">
            <a:avLst/>
          </a:prstGeom>
          <a:noFill/>
        </p:spPr>
        <p:txBody>
          <a:bodyPr wrap="square" rtlCol="0" anchor="t"/>
          <a:lstStyle/>
          <a:p>
            <a:pPr marL="0" indent="0" algn="l">
              <a:lnSpc>
                <a:spcPct val="150000"/>
              </a:lnSpc>
              <a:buNone/>
            </a:pPr>
            <a:r>
              <a:rPr lang="en-US" sz="770" dirty="0">
                <a:solidFill>
                  <a:srgbClr val="FFFFFF"/>
                </a:solidFill>
                <a:latin typeface="Noto Sans SC" pitchFamily="34" charset="0"/>
                <a:ea typeface="Noto Sans SC" pitchFamily="34" charset="-122"/>
                <a:cs typeface="Noto Sans SC" pitchFamily="34" charset="-120"/>
              </a:rPr>
              <a:t>異常点検知（図4）</a:t>
            </a:r>
            <a:endParaRPr lang="en-US" sz="770" dirty="0"/>
          </a:p>
        </p:txBody>
      </p:sp>
      <p:sp>
        <p:nvSpPr>
          <p:cNvPr id="9" name="Text 6"/>
          <p:cNvSpPr/>
          <p:nvPr/>
        </p:nvSpPr>
        <p:spPr>
          <a:xfrm>
            <a:off x="5695950" y="2095500"/>
            <a:ext cx="790575" cy="557213"/>
          </a:xfrm>
          <a:prstGeom prst="rect">
            <a:avLst/>
          </a:prstGeom>
          <a:noFill/>
        </p:spPr>
        <p:txBody>
          <a:bodyPr wrap="square" rtlCol="0" anchor="t"/>
          <a:lstStyle/>
          <a:p>
            <a:pPr marL="0" indent="0" algn="l">
              <a:lnSpc>
                <a:spcPct val="150000"/>
              </a:lnSpc>
              <a:buNone/>
            </a:pPr>
            <a:r>
              <a:rPr lang="en-US" sz="770" dirty="0">
                <a:solidFill>
                  <a:srgbClr val="FFFFFF"/>
                </a:solidFill>
                <a:latin typeface="Noto Sans SC" pitchFamily="34" charset="0"/>
                <a:ea typeface="Noto Sans SC" pitchFamily="34" charset="-122"/>
                <a:cs typeface="Noto Sans SC" pitchFamily="34" charset="-120"/>
              </a:rPr>
              <a:t>NASDAQ指数のパフォーマンス分析（図2）</a:t>
            </a:r>
            <a:endParaRPr lang="en-US" sz="770" dirty="0"/>
          </a:p>
        </p:txBody>
      </p:sp>
      <p:sp>
        <p:nvSpPr>
          <p:cNvPr id="10" name="Text 7"/>
          <p:cNvSpPr/>
          <p:nvPr/>
        </p:nvSpPr>
        <p:spPr>
          <a:xfrm>
            <a:off x="2662238" y="1733550"/>
            <a:ext cx="738188" cy="557213"/>
          </a:xfrm>
          <a:prstGeom prst="rect">
            <a:avLst/>
          </a:prstGeom>
          <a:noFill/>
        </p:spPr>
        <p:txBody>
          <a:bodyPr wrap="square" rtlCol="0" anchor="t"/>
          <a:lstStyle/>
          <a:p>
            <a:pPr marL="0" indent="0" algn="l">
              <a:lnSpc>
                <a:spcPct val="150000"/>
              </a:lnSpc>
              <a:buNone/>
            </a:pPr>
            <a:r>
              <a:rPr lang="en-US" sz="770" dirty="0">
                <a:solidFill>
                  <a:srgbClr val="FFFFFF"/>
                </a:solidFill>
                <a:latin typeface="Noto Sans SC" pitchFamily="34" charset="0"/>
                <a:ea typeface="Noto Sans SC" pitchFamily="34" charset="-122"/>
                <a:cs typeface="Noto Sans SC" pitchFamily="34" charset="-120"/>
              </a:rPr>
              <a:t>データの前処理と要約（図6）</a:t>
            </a:r>
            <a:endParaRPr lang="en-US" sz="77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9144000" cy="5143500"/>
          </a:xfrm>
          <a:prstGeom prst="rect">
            <a:avLst/>
          </a:prstGeom>
        </p:spPr>
      </p:pic>
      <p:sp>
        <p:nvSpPr>
          <p:cNvPr id="3" name="Text 0"/>
          <p:cNvSpPr/>
          <p:nvPr/>
        </p:nvSpPr>
        <p:spPr>
          <a:xfrm>
            <a:off x="461962" y="214312"/>
            <a:ext cx="3233738" cy="1023938"/>
          </a:xfrm>
          <a:prstGeom prst="rect">
            <a:avLst/>
          </a:prstGeom>
          <a:noFill/>
        </p:spPr>
        <p:txBody>
          <a:bodyPr wrap="square" rtlCol="0" anchor="t"/>
          <a:lstStyle/>
          <a:p>
            <a:pPr marL="0" indent="0">
              <a:buNone/>
            </a:pPr>
            <a:r>
              <a:rPr lang="en-US" sz="2800" b="1" dirty="0">
                <a:solidFill>
                  <a:srgbClr val="383838"/>
                </a:solidFill>
                <a:latin typeface="Noto Sans SC" pitchFamily="34" charset="0"/>
                <a:ea typeface="Noto Sans SC" pitchFamily="34" charset="-122"/>
                <a:cs typeface="Noto Sans SC" pitchFamily="34" charset="-120"/>
              </a:rPr>
              <a:t>概要</a:t>
            </a:r>
            <a:endParaRPr lang="en-US" sz="2800" dirty="0"/>
          </a:p>
        </p:txBody>
      </p:sp>
      <p:sp>
        <p:nvSpPr>
          <p:cNvPr id="4" name="Text 1"/>
          <p:cNvSpPr/>
          <p:nvPr/>
        </p:nvSpPr>
        <p:spPr>
          <a:xfrm>
            <a:off x="461962" y="1611712"/>
            <a:ext cx="3233738" cy="3098401"/>
          </a:xfrm>
          <a:prstGeom prst="rect">
            <a:avLst/>
          </a:prstGeom>
          <a:noFill/>
        </p:spPr>
        <p:txBody>
          <a:bodyPr wrap="square" rtlCol="0" anchor="t"/>
          <a:lstStyle/>
          <a:p>
            <a:pPr marL="0" indent="0" algn="l">
              <a:lnSpc>
                <a:spcPct val="150000"/>
              </a:lnSpc>
              <a:buNone/>
            </a:pPr>
            <a:r>
              <a:rPr lang="en-US" sz="1190" dirty="0">
                <a:solidFill>
                  <a:srgbClr val="383838"/>
                </a:solidFill>
                <a:latin typeface="Noto Sans SC" pitchFamily="34" charset="0"/>
                <a:ea typeface="Noto Sans SC" pitchFamily="34" charset="-122"/>
                <a:cs typeface="Noto Sans SC" pitchFamily="34" charset="-120"/>
              </a:rPr>
              <a:t>本稿では、2022年3月から2024年8月までのテスラ（TSLA）の株価パフォーマンスを詳細に分析し、それをNASDAQ指数との比較で考察する。リターン差分分析と異常点検知を通じて、テスラと市場との乖離が見られる重要なタイミングを特定し、投資に役立つ洞察を提供する。テスラ</a:t>
            </a:r>
            <a:r>
              <a:rPr lang="ja-JP" altLang="en-US" sz="1190" dirty="0">
                <a:solidFill>
                  <a:srgbClr val="383838"/>
                </a:solidFill>
                <a:latin typeface="Noto Sans SC" pitchFamily="34" charset="0"/>
                <a:ea typeface="Noto Sans SC" pitchFamily="34" charset="-122"/>
                <a:cs typeface="Noto Sans SC" pitchFamily="34" charset="-120"/>
              </a:rPr>
              <a:t>という会社の</a:t>
            </a:r>
            <a:r>
              <a:rPr lang="en-US" sz="1190" dirty="0" err="1">
                <a:solidFill>
                  <a:srgbClr val="383838"/>
                </a:solidFill>
                <a:latin typeface="Noto Sans SC" pitchFamily="34" charset="0"/>
                <a:ea typeface="Noto Sans SC" pitchFamily="34" charset="-122"/>
                <a:cs typeface="Noto Sans SC" pitchFamily="34" charset="-120"/>
              </a:rPr>
              <a:t>特性を明らかにし、データの前処理と異常点検知ツールを活用して</a:t>
            </a:r>
            <a:r>
              <a:rPr lang="en-US" sz="1190" dirty="0">
                <a:solidFill>
                  <a:srgbClr val="383838"/>
                </a:solidFill>
                <a:latin typeface="Noto Sans SC" pitchFamily="34" charset="0"/>
                <a:ea typeface="Noto Sans SC" pitchFamily="34" charset="-122"/>
                <a:cs typeface="Noto Sans SC" pitchFamily="34" charset="-120"/>
              </a:rPr>
              <a:t>、</a:t>
            </a:r>
            <a:r>
              <a:rPr lang="ja-JP" altLang="en-US" sz="1190" dirty="0">
                <a:solidFill>
                  <a:srgbClr val="383838"/>
                </a:solidFill>
                <a:latin typeface="Noto Sans SC" pitchFamily="34" charset="0"/>
                <a:ea typeface="Noto Sans SC" pitchFamily="34" charset="-122"/>
                <a:cs typeface="Noto Sans SC" pitchFamily="34" charset="-120"/>
              </a:rPr>
              <a:t>会社側が</a:t>
            </a:r>
            <a:r>
              <a:rPr lang="en-US" sz="1190" dirty="0" err="1">
                <a:solidFill>
                  <a:srgbClr val="383838"/>
                </a:solidFill>
                <a:latin typeface="Noto Sans SC" pitchFamily="34" charset="0"/>
                <a:ea typeface="Noto Sans SC" pitchFamily="34" charset="-122"/>
                <a:cs typeface="Noto Sans SC" pitchFamily="34" charset="-120"/>
              </a:rPr>
              <a:t>投資家</a:t>
            </a:r>
            <a:r>
              <a:rPr lang="ja-JP" altLang="en-US" sz="1190" dirty="0">
                <a:solidFill>
                  <a:srgbClr val="383838"/>
                </a:solidFill>
                <a:latin typeface="Noto Sans SC" pitchFamily="34" charset="0"/>
                <a:ea typeface="Noto Sans SC" pitchFamily="34" charset="-122"/>
                <a:cs typeface="Noto Sans SC" pitchFamily="34" charset="-120"/>
              </a:rPr>
              <a:t>タイプ</a:t>
            </a:r>
            <a:r>
              <a:rPr lang="en-US" sz="1190" dirty="0" err="1">
                <a:solidFill>
                  <a:srgbClr val="383838"/>
                </a:solidFill>
                <a:latin typeface="Noto Sans SC" pitchFamily="34" charset="0"/>
                <a:ea typeface="Noto Sans SC" pitchFamily="34" charset="-122"/>
                <a:cs typeface="Noto Sans SC" pitchFamily="34" charset="-120"/>
              </a:rPr>
              <a:t>より深く理解できるようサポートする</a:t>
            </a:r>
            <a:r>
              <a:rPr lang="en-US" sz="1190" dirty="0">
                <a:solidFill>
                  <a:srgbClr val="383838"/>
                </a:solidFill>
                <a:latin typeface="Noto Sans SC" pitchFamily="34" charset="0"/>
                <a:ea typeface="Noto Sans SC" pitchFamily="34" charset="-122"/>
                <a:cs typeface="Noto Sans SC" pitchFamily="34" charset="-120"/>
              </a:rPr>
              <a:t>。</a:t>
            </a:r>
            <a:endParaRPr lang="en-US" sz="119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85788" y="385763"/>
            <a:ext cx="8097203" cy="552450"/>
          </a:xfrm>
          <a:prstGeom prst="rect">
            <a:avLst/>
          </a:prstGeom>
          <a:noFill/>
        </p:spPr>
        <p:txBody>
          <a:bodyPr wrap="square" rtlCol="0" anchor="ctr"/>
          <a:lstStyle/>
          <a:p>
            <a:pPr marL="0" indent="0">
              <a:buNone/>
            </a:pPr>
            <a:r>
              <a:rPr lang="en-US" sz="2660" b="1" dirty="0">
                <a:solidFill>
                  <a:srgbClr val="537B9B"/>
                </a:solidFill>
                <a:latin typeface="Noto Sans SC" pitchFamily="34" charset="0"/>
                <a:ea typeface="Noto Sans SC" pitchFamily="34" charset="-122"/>
                <a:cs typeface="Noto Sans SC" pitchFamily="34" charset="-120"/>
              </a:rPr>
              <a:t>テスラ株価推移の分析（図1）</a:t>
            </a:r>
            <a:endParaRPr lang="en-US" sz="2660" dirty="0"/>
          </a:p>
        </p:txBody>
      </p:sp>
      <p:pic>
        <p:nvPicPr>
          <p:cNvPr id="3"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5015" y="1243013"/>
            <a:ext cx="7449207" cy="3333750"/>
          </a:xfrm>
          <a:prstGeom prst="rect">
            <a:avLst/>
          </a:prstGeom>
        </p:spPr>
      </p:pic>
      <p:sp>
        <p:nvSpPr>
          <p:cNvPr id="4" name="Text 1"/>
          <p:cNvSpPr/>
          <p:nvPr/>
        </p:nvSpPr>
        <p:spPr>
          <a:xfrm>
            <a:off x="845015" y="1459131"/>
            <a:ext cx="3223391" cy="2901512"/>
          </a:xfrm>
          <a:prstGeom prst="rect">
            <a:avLst/>
          </a:prstGeom>
          <a:noFill/>
        </p:spPr>
        <p:txBody>
          <a:bodyPr wrap="square" rtlCol="0" anchor="t"/>
          <a:lstStyle/>
          <a:p>
            <a:pPr marL="0" indent="0" algn="l">
              <a:lnSpc>
                <a:spcPct val="150000"/>
              </a:lnSpc>
              <a:buNone/>
            </a:pPr>
            <a:r>
              <a:rPr lang="en-US" sz="1350" dirty="0">
                <a:solidFill>
                  <a:srgbClr val="383838"/>
                </a:solidFill>
                <a:latin typeface="Noto Sans SC" pitchFamily="34" charset="0"/>
                <a:ea typeface="Noto Sans SC" pitchFamily="34" charset="-122"/>
                <a:cs typeface="Noto Sans SC" pitchFamily="34" charset="-120"/>
              </a:rPr>
              <a:t>図1から分かる通り、テスラの株価は2022年3月から2024年9月の間に大きな変動を経験している：</a:t>
            </a:r>
            <a:endParaRPr lang="en-US" sz="1350" dirty="0"/>
          </a:p>
        </p:txBody>
      </p:sp>
      <p:sp>
        <p:nvSpPr>
          <p:cNvPr id="5" name="Text 2"/>
          <p:cNvSpPr/>
          <p:nvPr/>
        </p:nvSpPr>
        <p:spPr>
          <a:xfrm>
            <a:off x="5070831" y="1459131"/>
            <a:ext cx="3223391" cy="2901512"/>
          </a:xfrm>
          <a:prstGeom prst="rect">
            <a:avLst/>
          </a:prstGeom>
          <a:noFill/>
        </p:spPr>
        <p:txBody>
          <a:bodyPr wrap="square" rtlCol="0" anchor="t"/>
          <a:lstStyle/>
          <a:p>
            <a:pPr marL="0" indent="0" algn="l">
              <a:lnSpc>
                <a:spcPct val="150000"/>
              </a:lnSpc>
              <a:buNone/>
            </a:pPr>
            <a:r>
              <a:rPr lang="en-US" sz="1350" dirty="0">
                <a:solidFill>
                  <a:srgbClr val="383838"/>
                </a:solidFill>
                <a:latin typeface="Noto Sans SC" pitchFamily="34" charset="0"/>
                <a:ea typeface="Noto Sans SC" pitchFamily="34" charset="-122"/>
                <a:cs typeface="Noto Sans SC" pitchFamily="34" charset="-120"/>
              </a:rPr>
              <a:t>これらの株価変動は、テスラ株が社内の業績や意思決定だけでなく、マクロ経済やグローバル市場の動向にも大きく影響されることを示している。</a:t>
            </a:r>
            <a:endParaRPr lang="en-US" sz="1350" dirty="0"/>
          </a:p>
        </p:txBody>
      </p:sp>
      <p:pic>
        <p:nvPicPr>
          <p:cNvPr id="7" name="图片 6" descr="图表, 折线图, 散点图&#10;&#10;描述已自动生成">
            <a:extLst>
              <a:ext uri="{FF2B5EF4-FFF2-40B4-BE49-F238E27FC236}">
                <a16:creationId xmlns:a16="http://schemas.microsoft.com/office/drawing/2014/main" id="{14535ECF-DD5A-3111-DD30-C03EBA745B1A}"/>
              </a:ext>
            </a:extLst>
          </p:cNvPr>
          <p:cNvPicPr>
            <a:picLocks noChangeAspect="1"/>
          </p:cNvPicPr>
          <p:nvPr/>
        </p:nvPicPr>
        <p:blipFill>
          <a:blip r:embed="rId5"/>
          <a:stretch>
            <a:fillRect/>
          </a:stretch>
        </p:blipFill>
        <p:spPr>
          <a:xfrm>
            <a:off x="1615524" y="2847440"/>
            <a:ext cx="5912951" cy="2034123"/>
          </a:xfrm>
          <a:prstGeom prst="rect">
            <a:avLst/>
          </a:prstGeom>
        </p:spPr>
      </p:pic>
      <p:sp>
        <p:nvSpPr>
          <p:cNvPr id="8" name="Text 1">
            <a:extLst>
              <a:ext uri="{FF2B5EF4-FFF2-40B4-BE49-F238E27FC236}">
                <a16:creationId xmlns:a16="http://schemas.microsoft.com/office/drawing/2014/main" id="{26EA1078-6914-2DA5-E1A8-F2B3343DA1EE}"/>
              </a:ext>
            </a:extLst>
          </p:cNvPr>
          <p:cNvSpPr/>
          <p:nvPr/>
        </p:nvSpPr>
        <p:spPr>
          <a:xfrm>
            <a:off x="4364984" y="4786618"/>
            <a:ext cx="538810" cy="2789143"/>
          </a:xfrm>
          <a:prstGeom prst="rect">
            <a:avLst/>
          </a:prstGeom>
          <a:noFill/>
        </p:spPr>
        <p:txBody>
          <a:bodyPr wrap="square" rtlCol="0" anchor="t"/>
          <a:lstStyle/>
          <a:p>
            <a:pPr marL="0" indent="0" algn="l">
              <a:lnSpc>
                <a:spcPct val="150000"/>
              </a:lnSpc>
              <a:buNone/>
            </a:pPr>
            <a:r>
              <a:rPr lang="en-US" sz="1200" dirty="0">
                <a:solidFill>
                  <a:srgbClr val="383838"/>
                </a:solidFill>
                <a:latin typeface="Noto Sans SC" pitchFamily="34" charset="0"/>
                <a:ea typeface="Noto Sans SC" pitchFamily="34" charset="-122"/>
                <a:cs typeface="Noto Sans SC" pitchFamily="34" charset="-120"/>
              </a:rPr>
              <a:t>図1</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85788" y="385763"/>
            <a:ext cx="8097203" cy="552450"/>
          </a:xfrm>
          <a:prstGeom prst="rect">
            <a:avLst/>
          </a:prstGeom>
          <a:noFill/>
        </p:spPr>
        <p:txBody>
          <a:bodyPr wrap="square" rtlCol="0" anchor="ctr"/>
          <a:lstStyle/>
          <a:p>
            <a:pPr marL="0" indent="0">
              <a:buNone/>
            </a:pPr>
            <a:r>
              <a:rPr lang="en-US" sz="1330" b="1" dirty="0">
                <a:solidFill>
                  <a:srgbClr val="537B9B"/>
                </a:solidFill>
                <a:latin typeface="Noto Sans SC" pitchFamily="34" charset="0"/>
                <a:ea typeface="Noto Sans SC" pitchFamily="34" charset="-122"/>
                <a:cs typeface="Noto Sans SC" pitchFamily="34" charset="-120"/>
              </a:rPr>
              <a:t>図1から分かる通り、テスラの株価は2022年3月から2024年9月の間に大きな変動を経験している：</a:t>
            </a:r>
            <a:endParaRPr lang="en-US" sz="1330" dirty="0"/>
          </a:p>
        </p:txBody>
      </p:sp>
      <p:pic>
        <p:nvPicPr>
          <p:cNvPr id="3"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4850" y="1298145"/>
            <a:ext cx="7729538" cy="3223485"/>
          </a:xfrm>
          <a:prstGeom prst="rect">
            <a:avLst/>
          </a:prstGeom>
        </p:spPr>
      </p:pic>
      <p:sp>
        <p:nvSpPr>
          <p:cNvPr id="4" name="Text 1"/>
          <p:cNvSpPr/>
          <p:nvPr/>
        </p:nvSpPr>
        <p:spPr>
          <a:xfrm>
            <a:off x="812137" y="2424658"/>
            <a:ext cx="1858015" cy="1745851"/>
          </a:xfrm>
          <a:prstGeom prst="rect">
            <a:avLst/>
          </a:prstGeom>
          <a:noFill/>
        </p:spPr>
        <p:txBody>
          <a:bodyPr wrap="square" rtlCol="0" anchor="t"/>
          <a:lstStyle/>
          <a:p>
            <a:pPr marL="0" indent="0" algn="l">
              <a:lnSpc>
                <a:spcPct val="150000"/>
              </a:lnSpc>
              <a:buNone/>
            </a:pPr>
            <a:r>
              <a:rPr lang="en-US" sz="1005" b="1" dirty="0">
                <a:solidFill>
                  <a:srgbClr val="FFFFFF"/>
                </a:solidFill>
                <a:latin typeface="Noto Sans SC" pitchFamily="34" charset="0"/>
                <a:ea typeface="Noto Sans SC" pitchFamily="34" charset="-122"/>
                <a:cs typeface="Noto Sans SC" pitchFamily="34" charset="-120"/>
              </a:rPr>
              <a:t>最高点</a:t>
            </a:r>
            <a:r>
              <a:rPr lang="en-US" sz="1005" dirty="0">
                <a:solidFill>
                  <a:srgbClr val="FFFFFF"/>
                </a:solidFill>
                <a:latin typeface="Noto Sans SC" pitchFamily="34" charset="0"/>
                <a:ea typeface="Noto Sans SC" pitchFamily="34" charset="-122"/>
                <a:cs typeface="Noto Sans SC" pitchFamily="34" charset="-120"/>
              </a:rPr>
              <a:t>：</a:t>
            </a:r>
            <a:br>
              <a:rPr lang="en-US" sz="1005" dirty="0">
                <a:solidFill>
                  <a:srgbClr val="FFFFFF"/>
                </a:solidFill>
                <a:latin typeface="Noto Sans SC" pitchFamily="34" charset="0"/>
                <a:ea typeface="Noto Sans SC" pitchFamily="34" charset="-122"/>
                <a:cs typeface="Noto Sans SC" pitchFamily="34" charset="-120"/>
              </a:rPr>
            </a:br>
            <a:r>
              <a:rPr lang="en-US" sz="1005" dirty="0">
                <a:solidFill>
                  <a:srgbClr val="FFFFFF"/>
                </a:solidFill>
                <a:latin typeface="Noto Sans SC" pitchFamily="34" charset="0"/>
                <a:ea typeface="Noto Sans SC" pitchFamily="34" charset="-122"/>
                <a:cs typeface="Noto Sans SC" pitchFamily="34" charset="-120"/>
              </a:rPr>
              <a:t>2022年4月、テスラ株価は370ドル近くに達し、史上最高値を記録。この時期、電気自動車市場でのリーダーとしての地位を確立し、将来的な成長への期待が高まっていた。</a:t>
            </a:r>
            <a:endParaRPr lang="en-US" sz="1005" dirty="0"/>
          </a:p>
        </p:txBody>
      </p:sp>
      <p:sp>
        <p:nvSpPr>
          <p:cNvPr id="5" name="Text 2"/>
          <p:cNvSpPr/>
          <p:nvPr/>
        </p:nvSpPr>
        <p:spPr>
          <a:xfrm>
            <a:off x="3640611" y="2424658"/>
            <a:ext cx="1858015" cy="1745851"/>
          </a:xfrm>
          <a:prstGeom prst="rect">
            <a:avLst/>
          </a:prstGeom>
          <a:noFill/>
        </p:spPr>
        <p:txBody>
          <a:bodyPr wrap="square" rtlCol="0" anchor="t"/>
          <a:lstStyle/>
          <a:p>
            <a:pPr marL="0" indent="0" algn="l">
              <a:lnSpc>
                <a:spcPct val="150000"/>
              </a:lnSpc>
              <a:buNone/>
            </a:pPr>
            <a:r>
              <a:rPr lang="en-US" sz="1005" b="1" dirty="0">
                <a:solidFill>
                  <a:srgbClr val="FFFFFF"/>
                </a:solidFill>
                <a:latin typeface="Noto Sans SC" pitchFamily="34" charset="0"/>
                <a:ea typeface="Noto Sans SC" pitchFamily="34" charset="-122"/>
                <a:cs typeface="Noto Sans SC" pitchFamily="34" charset="-120"/>
              </a:rPr>
              <a:t>最低点</a:t>
            </a:r>
            <a:r>
              <a:rPr lang="en-US" sz="1005" dirty="0">
                <a:solidFill>
                  <a:srgbClr val="FFFFFF"/>
                </a:solidFill>
                <a:latin typeface="Noto Sans SC" pitchFamily="34" charset="0"/>
                <a:ea typeface="Noto Sans SC" pitchFamily="34" charset="-122"/>
                <a:cs typeface="Noto Sans SC" pitchFamily="34" charset="-120"/>
              </a:rPr>
              <a:t>：</a:t>
            </a:r>
            <a:br>
              <a:rPr lang="en-US" sz="1005" dirty="0">
                <a:solidFill>
                  <a:srgbClr val="FFFFFF"/>
                </a:solidFill>
                <a:latin typeface="Noto Sans SC" pitchFamily="34" charset="0"/>
                <a:ea typeface="Noto Sans SC" pitchFamily="34" charset="-122"/>
                <a:cs typeface="Noto Sans SC" pitchFamily="34" charset="-120"/>
              </a:rPr>
            </a:br>
            <a:r>
              <a:rPr lang="en-US" sz="1005" dirty="0">
                <a:solidFill>
                  <a:srgbClr val="FFFFFF"/>
                </a:solidFill>
                <a:latin typeface="Noto Sans SC" pitchFamily="34" charset="0"/>
                <a:ea typeface="Noto Sans SC" pitchFamily="34" charset="-122"/>
                <a:cs typeface="Noto Sans SC" pitchFamily="34" charset="-120"/>
              </a:rPr>
              <a:t>2023年1月、株価は100ドルまで急落。この時期は、世界的なサプライチェーンの問題、インフレ圧力、そしてテック株全般の調整によって大きく下げた。</a:t>
            </a:r>
            <a:endParaRPr lang="en-US" sz="1005" dirty="0"/>
          </a:p>
        </p:txBody>
      </p:sp>
      <p:sp>
        <p:nvSpPr>
          <p:cNvPr id="6" name="Text 3"/>
          <p:cNvSpPr/>
          <p:nvPr/>
        </p:nvSpPr>
        <p:spPr>
          <a:xfrm>
            <a:off x="6473962" y="2424658"/>
            <a:ext cx="1858015" cy="1745851"/>
          </a:xfrm>
          <a:prstGeom prst="rect">
            <a:avLst/>
          </a:prstGeom>
          <a:noFill/>
        </p:spPr>
        <p:txBody>
          <a:bodyPr wrap="square" rtlCol="0" anchor="t"/>
          <a:lstStyle/>
          <a:p>
            <a:pPr marL="0" indent="0" algn="l">
              <a:lnSpc>
                <a:spcPct val="150000"/>
              </a:lnSpc>
              <a:buNone/>
            </a:pPr>
            <a:r>
              <a:rPr lang="en-US" sz="1005" b="1" dirty="0">
                <a:solidFill>
                  <a:srgbClr val="FFFFFF"/>
                </a:solidFill>
                <a:latin typeface="Noto Sans SC" pitchFamily="34" charset="0"/>
                <a:ea typeface="Noto Sans SC" pitchFamily="34" charset="-122"/>
                <a:cs typeface="Noto Sans SC" pitchFamily="34" charset="-120"/>
              </a:rPr>
              <a:t>回復傾向</a:t>
            </a:r>
            <a:r>
              <a:rPr lang="en-US" sz="1005" dirty="0">
                <a:solidFill>
                  <a:srgbClr val="FFFFFF"/>
                </a:solidFill>
                <a:latin typeface="Noto Sans SC" pitchFamily="34" charset="0"/>
                <a:ea typeface="Noto Sans SC" pitchFamily="34" charset="-122"/>
                <a:cs typeface="Noto Sans SC" pitchFamily="34" charset="-120"/>
              </a:rPr>
              <a:t>：</a:t>
            </a:r>
            <a:br>
              <a:rPr lang="en-US" sz="1005" dirty="0">
                <a:solidFill>
                  <a:srgbClr val="FFFFFF"/>
                </a:solidFill>
                <a:latin typeface="Noto Sans SC" pitchFamily="34" charset="0"/>
                <a:ea typeface="Noto Sans SC" pitchFamily="34" charset="-122"/>
                <a:cs typeface="Noto Sans SC" pitchFamily="34" charset="-120"/>
              </a:rPr>
            </a:br>
            <a:r>
              <a:rPr lang="en-US" sz="1005" dirty="0">
                <a:solidFill>
                  <a:srgbClr val="FFFFFF"/>
                </a:solidFill>
                <a:latin typeface="Noto Sans SC" pitchFamily="34" charset="0"/>
                <a:ea typeface="Noto Sans SC" pitchFamily="34" charset="-122"/>
                <a:cs typeface="Noto Sans SC" pitchFamily="34" charset="-120"/>
              </a:rPr>
              <a:t>2023年初頭の低迷から徐々に回復し、2023年中頃には再び200ドルを超えた。この回復は、電気自動車業界の持続的な注目と長期的な成長期待に支えられている。</a:t>
            </a:r>
            <a:endParaRPr lang="en-US" sz="100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9144000" cy="5143500"/>
          </a:xfrm>
          <a:prstGeom prst="rect">
            <a:avLst/>
          </a:prstGeom>
        </p:spPr>
      </p:pic>
      <p:sp>
        <p:nvSpPr>
          <p:cNvPr id="3" name="Text 0"/>
          <p:cNvSpPr/>
          <p:nvPr/>
        </p:nvSpPr>
        <p:spPr>
          <a:xfrm>
            <a:off x="215910" y="322967"/>
            <a:ext cx="3233738" cy="1023938"/>
          </a:xfrm>
          <a:prstGeom prst="rect">
            <a:avLst/>
          </a:prstGeom>
          <a:noFill/>
        </p:spPr>
        <p:txBody>
          <a:bodyPr wrap="square" rtlCol="0" anchor="t"/>
          <a:lstStyle/>
          <a:p>
            <a:pPr marL="0" indent="0">
              <a:buNone/>
            </a:pPr>
            <a:r>
              <a:rPr lang="en-US" sz="2240" b="1" dirty="0">
                <a:solidFill>
                  <a:srgbClr val="383838"/>
                </a:solidFill>
                <a:latin typeface="Noto Sans SC" pitchFamily="34" charset="0"/>
                <a:ea typeface="Noto Sans SC" pitchFamily="34" charset="-122"/>
                <a:cs typeface="Noto Sans SC" pitchFamily="34" charset="-120"/>
              </a:rPr>
              <a:t>NASDAQ指数のパフォーマンス分析（図2）</a:t>
            </a:r>
            <a:endParaRPr lang="en-US" sz="2240" dirty="0"/>
          </a:p>
        </p:txBody>
      </p:sp>
      <p:sp>
        <p:nvSpPr>
          <p:cNvPr id="4" name="Text 1"/>
          <p:cNvSpPr/>
          <p:nvPr/>
        </p:nvSpPr>
        <p:spPr>
          <a:xfrm>
            <a:off x="215910" y="1674018"/>
            <a:ext cx="3233738" cy="3033713"/>
          </a:xfrm>
          <a:prstGeom prst="rect">
            <a:avLst/>
          </a:prstGeom>
          <a:noFill/>
        </p:spPr>
        <p:txBody>
          <a:bodyPr wrap="square" rtlCol="0" anchor="t"/>
          <a:lstStyle/>
          <a:p>
            <a:pPr marL="0" indent="0" algn="l">
              <a:lnSpc>
                <a:spcPct val="150000"/>
              </a:lnSpc>
              <a:buNone/>
            </a:pPr>
            <a:r>
              <a:rPr lang="en-US" sz="1260" dirty="0">
                <a:solidFill>
                  <a:srgbClr val="383838"/>
                </a:solidFill>
                <a:latin typeface="Noto Sans SC" pitchFamily="34" charset="0"/>
                <a:ea typeface="Noto Sans SC" pitchFamily="34" charset="-122"/>
                <a:cs typeface="Noto Sans SC" pitchFamily="34" charset="-120"/>
              </a:rPr>
              <a:t>NASDAQ指数の推移は比較的安定しており、テスラ株の激しい変動とは対照的である：
</a:t>
            </a:r>
            <a:endParaRPr lang="en-US" sz="1260" dirty="0"/>
          </a:p>
          <a:p>
            <a:pPr marL="0" indent="0" algn="l">
              <a:lnSpc>
                <a:spcPct val="150000"/>
              </a:lnSpc>
              <a:buNone/>
            </a:pPr>
            <a:r>
              <a:rPr lang="en-US" sz="1260" dirty="0">
                <a:solidFill>
                  <a:srgbClr val="383838"/>
                </a:solidFill>
                <a:latin typeface="Noto Sans SC" pitchFamily="34" charset="0"/>
                <a:ea typeface="Noto Sans SC" pitchFamily="34" charset="-122"/>
                <a:cs typeface="Noto Sans SC" pitchFamily="34" charset="-120"/>
              </a:rPr>
              <a:t>この対照的な動きから、テスラ株はテクノロジー株の一部であるにもかかわらず、NASDAQ市場全体に比べて非常に高いボラティリティを持つことが分かる。つまり、投資家にとってはリスクが高い一方で、大きなリターンを狙える銘柄であると言える。</a:t>
            </a:r>
            <a:endParaRPr lang="en-US" sz="1260" dirty="0"/>
          </a:p>
        </p:txBody>
      </p:sp>
      <p:pic>
        <p:nvPicPr>
          <p:cNvPr id="6" name="图片 5" descr="图表, 折线图&#10;&#10;描述已自动生成">
            <a:extLst>
              <a:ext uri="{FF2B5EF4-FFF2-40B4-BE49-F238E27FC236}">
                <a16:creationId xmlns:a16="http://schemas.microsoft.com/office/drawing/2014/main" id="{D4BC2F5C-1D10-B06A-2FAE-B8F4C8AB2619}"/>
              </a:ext>
            </a:extLst>
          </p:cNvPr>
          <p:cNvPicPr>
            <a:picLocks noChangeAspect="1"/>
          </p:cNvPicPr>
          <p:nvPr/>
        </p:nvPicPr>
        <p:blipFill>
          <a:blip r:embed="rId5"/>
          <a:stretch>
            <a:fillRect/>
          </a:stretch>
        </p:blipFill>
        <p:spPr>
          <a:xfrm>
            <a:off x="3379846" y="1563794"/>
            <a:ext cx="5694352" cy="2015912"/>
          </a:xfrm>
          <a:prstGeom prst="rect">
            <a:avLst/>
          </a:prstGeom>
        </p:spPr>
      </p:pic>
      <p:sp>
        <p:nvSpPr>
          <p:cNvPr id="7" name="Text 0">
            <a:extLst>
              <a:ext uri="{FF2B5EF4-FFF2-40B4-BE49-F238E27FC236}">
                <a16:creationId xmlns:a16="http://schemas.microsoft.com/office/drawing/2014/main" id="{3B2BE405-5A70-2497-3C4A-420C5C5AFB96}"/>
              </a:ext>
            </a:extLst>
          </p:cNvPr>
          <p:cNvSpPr/>
          <p:nvPr/>
        </p:nvSpPr>
        <p:spPr>
          <a:xfrm>
            <a:off x="6064114" y="3630364"/>
            <a:ext cx="3233738" cy="1023938"/>
          </a:xfrm>
          <a:prstGeom prst="rect">
            <a:avLst/>
          </a:prstGeom>
          <a:noFill/>
        </p:spPr>
        <p:txBody>
          <a:bodyPr wrap="square" rtlCol="0" anchor="t"/>
          <a:lstStyle/>
          <a:p>
            <a:pPr marL="0" indent="0">
              <a:buNone/>
            </a:pPr>
            <a:r>
              <a:rPr lang="en-US" sz="1200" b="1" dirty="0">
                <a:solidFill>
                  <a:srgbClr val="383838"/>
                </a:solidFill>
                <a:latin typeface="Noto Sans SC" pitchFamily="34" charset="0"/>
                <a:ea typeface="Noto Sans SC" pitchFamily="34" charset="-122"/>
                <a:cs typeface="Noto Sans SC" pitchFamily="34" charset="-120"/>
              </a:rPr>
              <a:t>図2</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9144000" cy="5143500"/>
          </a:xfrm>
          <a:prstGeom prst="rect">
            <a:avLst/>
          </a:prstGeom>
        </p:spPr>
      </p:pic>
      <p:sp>
        <p:nvSpPr>
          <p:cNvPr id="3" name="Text 0"/>
          <p:cNvSpPr/>
          <p:nvPr/>
        </p:nvSpPr>
        <p:spPr>
          <a:xfrm>
            <a:off x="561975" y="366713"/>
            <a:ext cx="8020050" cy="552450"/>
          </a:xfrm>
          <a:prstGeom prst="rect">
            <a:avLst/>
          </a:prstGeom>
          <a:noFill/>
        </p:spPr>
        <p:txBody>
          <a:bodyPr wrap="square" rtlCol="0" anchor="t"/>
          <a:lstStyle/>
          <a:p>
            <a:pPr marL="0" indent="0" algn="l">
              <a:buNone/>
            </a:pPr>
            <a:r>
              <a:rPr lang="en-US" sz="1470" b="1" dirty="0">
                <a:solidFill>
                  <a:srgbClr val="383838"/>
                </a:solidFill>
                <a:latin typeface="Noto Sans SC" pitchFamily="34" charset="0"/>
                <a:ea typeface="Noto Sans SC" pitchFamily="34" charset="-122"/>
                <a:cs typeface="Noto Sans SC" pitchFamily="34" charset="-120"/>
              </a:rPr>
              <a:t>NASDAQ指数の推移は比較的安定しており、テスラ株の激しい変動とは対照的である：</a:t>
            </a:r>
            <a:endParaRPr lang="en-US" sz="1470" dirty="0"/>
          </a:p>
        </p:txBody>
      </p:sp>
      <p:sp>
        <p:nvSpPr>
          <p:cNvPr id="4" name="Text 1"/>
          <p:cNvSpPr/>
          <p:nvPr/>
        </p:nvSpPr>
        <p:spPr>
          <a:xfrm>
            <a:off x="671513" y="1762125"/>
            <a:ext cx="4186238" cy="900113"/>
          </a:xfrm>
          <a:prstGeom prst="rect">
            <a:avLst/>
          </a:prstGeom>
          <a:noFill/>
        </p:spPr>
        <p:txBody>
          <a:bodyPr wrap="square" rtlCol="0" anchor="t"/>
          <a:lstStyle/>
          <a:p>
            <a:pPr marL="0" indent="0" algn="l">
              <a:lnSpc>
                <a:spcPct val="150000"/>
              </a:lnSpc>
              <a:buNone/>
            </a:pPr>
            <a:r>
              <a:rPr lang="en-US" sz="1260" dirty="0">
                <a:solidFill>
                  <a:srgbClr val="383838"/>
                </a:solidFill>
                <a:latin typeface="Noto Sans SC" pitchFamily="34" charset="0"/>
                <a:ea typeface="Noto Sans SC" pitchFamily="34" charset="-122"/>
                <a:cs typeface="Noto Sans SC" pitchFamily="34" charset="-120"/>
              </a:rPr>
              <a:t>2022年3月から2024年9月にかけて、NASDAQ指数は上昇傾向を示し、14000ポイントから18000ポイントまで上昇した。</a:t>
            </a:r>
            <a:endParaRPr lang="en-US" sz="1260" dirty="0"/>
          </a:p>
        </p:txBody>
      </p:sp>
      <p:sp>
        <p:nvSpPr>
          <p:cNvPr id="5" name="Text 2"/>
          <p:cNvSpPr/>
          <p:nvPr/>
        </p:nvSpPr>
        <p:spPr>
          <a:xfrm>
            <a:off x="842962" y="1285876"/>
            <a:ext cx="1352550" cy="300037"/>
          </a:xfrm>
          <a:prstGeom prst="rect">
            <a:avLst/>
          </a:prstGeom>
          <a:noFill/>
        </p:spPr>
        <p:txBody>
          <a:bodyPr wrap="square" rtlCol="0" anchor="ctr"/>
          <a:lstStyle/>
          <a:p>
            <a:pPr marL="0" indent="0" algn="ctr">
              <a:lnSpc>
                <a:spcPct val="150000"/>
              </a:lnSpc>
              <a:buNone/>
            </a:pPr>
            <a:r>
              <a:rPr lang="en-US" sz="1260" b="1" dirty="0">
                <a:solidFill>
                  <a:srgbClr val="FFFFFF"/>
                </a:solidFill>
                <a:latin typeface="Noto Sans SC" pitchFamily="34" charset="0"/>
                <a:ea typeface="Noto Sans SC" pitchFamily="34" charset="-122"/>
                <a:cs typeface="Noto Sans SC" pitchFamily="34" charset="-120"/>
              </a:rPr>
              <a:t>全体の傾向</a:t>
            </a:r>
            <a:endParaRPr lang="en-US" sz="1260" dirty="0"/>
          </a:p>
        </p:txBody>
      </p:sp>
      <p:sp>
        <p:nvSpPr>
          <p:cNvPr id="6" name="Text 3"/>
          <p:cNvSpPr/>
          <p:nvPr/>
        </p:nvSpPr>
        <p:spPr>
          <a:xfrm>
            <a:off x="441095" y="2993141"/>
            <a:ext cx="2156285" cy="300037"/>
          </a:xfrm>
          <a:prstGeom prst="rect">
            <a:avLst/>
          </a:prstGeom>
          <a:noFill/>
        </p:spPr>
        <p:txBody>
          <a:bodyPr wrap="square" rtlCol="0" anchor="ctr"/>
          <a:lstStyle/>
          <a:p>
            <a:pPr marL="0" indent="0" algn="ctr">
              <a:lnSpc>
                <a:spcPct val="150000"/>
              </a:lnSpc>
              <a:buNone/>
            </a:pPr>
            <a:r>
              <a:rPr lang="ja-JP" altLang="en-US" sz="1260" b="1" dirty="0">
                <a:solidFill>
                  <a:srgbClr val="FFFFFF"/>
                </a:solidFill>
                <a:latin typeface="Noto Sans SC" pitchFamily="34" charset="0"/>
              </a:rPr>
              <a:t>安定性</a:t>
            </a:r>
            <a:endParaRPr lang="en-US" sz="1260" dirty="0"/>
          </a:p>
        </p:txBody>
      </p:sp>
      <p:sp>
        <p:nvSpPr>
          <p:cNvPr id="7" name="Text 4"/>
          <p:cNvSpPr/>
          <p:nvPr/>
        </p:nvSpPr>
        <p:spPr>
          <a:xfrm>
            <a:off x="671513" y="3443287"/>
            <a:ext cx="4186238" cy="900113"/>
          </a:xfrm>
          <a:prstGeom prst="rect">
            <a:avLst/>
          </a:prstGeom>
          <a:noFill/>
        </p:spPr>
        <p:txBody>
          <a:bodyPr wrap="square" rtlCol="0" anchor="t"/>
          <a:lstStyle/>
          <a:p>
            <a:pPr marL="0" indent="0" algn="l">
              <a:lnSpc>
                <a:spcPct val="150000"/>
              </a:lnSpc>
              <a:buNone/>
            </a:pPr>
            <a:r>
              <a:rPr lang="en-US" sz="1260" dirty="0">
                <a:solidFill>
                  <a:srgbClr val="383838"/>
                </a:solidFill>
                <a:latin typeface="Noto Sans SC" pitchFamily="34" charset="0"/>
                <a:ea typeface="Noto Sans SC" pitchFamily="34" charset="-122"/>
                <a:cs typeface="Noto Sans SC" pitchFamily="34" charset="-120"/>
              </a:rPr>
              <a:t>NASDAQ指数は2022年半ばに一時的な下落があったものの、全体的には安定した成長を見せており、テスラ株のボラティリティに比べてかなり穏やかである。</a:t>
            </a:r>
            <a:endParaRPr lang="en-US" sz="126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342899" y="366713"/>
            <a:ext cx="8020050" cy="552450"/>
          </a:xfrm>
          <a:prstGeom prst="rect">
            <a:avLst/>
          </a:prstGeom>
          <a:noFill/>
        </p:spPr>
        <p:txBody>
          <a:bodyPr wrap="square" rtlCol="0" anchor="t"/>
          <a:lstStyle/>
          <a:p>
            <a:pPr marL="0" indent="0" algn="l">
              <a:buNone/>
            </a:pPr>
            <a:r>
              <a:rPr lang="en-US" sz="2240" b="1" dirty="0">
                <a:solidFill>
                  <a:srgbClr val="383838"/>
                </a:solidFill>
                <a:latin typeface="Noto Sans SC" pitchFamily="34" charset="0"/>
                <a:ea typeface="Noto Sans SC" pitchFamily="34" charset="-122"/>
                <a:cs typeface="Noto Sans SC" pitchFamily="34" charset="-120"/>
              </a:rPr>
              <a:t>リターン差分の分析（図3）</a:t>
            </a:r>
            <a:endParaRPr lang="en-US" sz="2240" dirty="0"/>
          </a:p>
        </p:txBody>
      </p:sp>
      <p:sp>
        <p:nvSpPr>
          <p:cNvPr id="4" name="Text 1"/>
          <p:cNvSpPr/>
          <p:nvPr/>
        </p:nvSpPr>
        <p:spPr>
          <a:xfrm>
            <a:off x="452437" y="1762125"/>
            <a:ext cx="4186238" cy="900113"/>
          </a:xfrm>
          <a:prstGeom prst="rect">
            <a:avLst/>
          </a:prstGeom>
          <a:noFill/>
        </p:spPr>
        <p:txBody>
          <a:bodyPr wrap="square" rtlCol="0" anchor="t"/>
          <a:lstStyle/>
          <a:p>
            <a:pPr marL="0" indent="0" algn="l">
              <a:lnSpc>
                <a:spcPct val="150000"/>
              </a:lnSpc>
              <a:buNone/>
            </a:pPr>
            <a:r>
              <a:rPr lang="en-US" sz="1050" dirty="0">
                <a:solidFill>
                  <a:srgbClr val="383838"/>
                </a:solidFill>
                <a:latin typeface="Noto Sans SC" pitchFamily="34" charset="0"/>
                <a:ea typeface="Noto Sans SC" pitchFamily="34" charset="-122"/>
                <a:cs typeface="Noto Sans SC" pitchFamily="34" charset="-120"/>
              </a:rPr>
              <a:t>図3は、テスラとNASDAQのリターン差分を示しており、これは日々のリターンの差異を表している：</a:t>
            </a:r>
            <a:endParaRPr lang="en-US" sz="1050" dirty="0"/>
          </a:p>
        </p:txBody>
      </p:sp>
      <p:sp>
        <p:nvSpPr>
          <p:cNvPr id="5" name="Text 2"/>
          <p:cNvSpPr/>
          <p:nvPr/>
        </p:nvSpPr>
        <p:spPr>
          <a:xfrm>
            <a:off x="842963" y="1314450"/>
            <a:ext cx="1352550" cy="300037"/>
          </a:xfrm>
          <a:prstGeom prst="rect">
            <a:avLst/>
          </a:prstGeom>
          <a:noFill/>
        </p:spPr>
        <p:txBody>
          <a:bodyPr wrap="square" rtlCol="0" anchor="ctr"/>
          <a:lstStyle/>
          <a:p>
            <a:pPr marL="0" indent="0" algn="ctr">
              <a:lnSpc>
                <a:spcPct val="150000"/>
              </a:lnSpc>
              <a:buNone/>
            </a:pPr>
            <a:endParaRPr lang="en-US" sz="1050" dirty="0"/>
          </a:p>
        </p:txBody>
      </p:sp>
      <p:sp>
        <p:nvSpPr>
          <p:cNvPr id="6" name="Text 3"/>
          <p:cNvSpPr/>
          <p:nvPr/>
        </p:nvSpPr>
        <p:spPr>
          <a:xfrm>
            <a:off x="838200" y="2995613"/>
            <a:ext cx="1352550" cy="300037"/>
          </a:xfrm>
          <a:prstGeom prst="rect">
            <a:avLst/>
          </a:prstGeom>
          <a:noFill/>
        </p:spPr>
        <p:txBody>
          <a:bodyPr wrap="square" rtlCol="0" anchor="ctr"/>
          <a:lstStyle/>
          <a:p>
            <a:pPr marL="0" indent="0" algn="ctr">
              <a:lnSpc>
                <a:spcPct val="150000"/>
              </a:lnSpc>
              <a:buNone/>
            </a:pPr>
            <a:endParaRPr lang="en-US" sz="1050" dirty="0"/>
          </a:p>
        </p:txBody>
      </p:sp>
      <p:sp>
        <p:nvSpPr>
          <p:cNvPr id="7" name="Text 4"/>
          <p:cNvSpPr/>
          <p:nvPr/>
        </p:nvSpPr>
        <p:spPr>
          <a:xfrm>
            <a:off x="452437" y="3443287"/>
            <a:ext cx="4186238" cy="900113"/>
          </a:xfrm>
          <a:prstGeom prst="rect">
            <a:avLst/>
          </a:prstGeom>
          <a:noFill/>
        </p:spPr>
        <p:txBody>
          <a:bodyPr wrap="square" rtlCol="0" anchor="t"/>
          <a:lstStyle/>
          <a:p>
            <a:pPr marL="0" indent="0" algn="l">
              <a:lnSpc>
                <a:spcPct val="150000"/>
              </a:lnSpc>
              <a:buNone/>
            </a:pPr>
            <a:r>
              <a:rPr lang="en-US" sz="1050" dirty="0">
                <a:solidFill>
                  <a:srgbClr val="383838"/>
                </a:solidFill>
                <a:latin typeface="Noto Sans SC" pitchFamily="34" charset="0"/>
                <a:ea typeface="Noto Sans SC" pitchFamily="34" charset="-122"/>
                <a:cs typeface="Noto Sans SC" pitchFamily="34" charset="-120"/>
              </a:rPr>
              <a:t>このリターン差分の分析により、テスラが市場に対して過剰なリターンを示すタイミングや、逆にパフォーマンスが劣るタイミングを特定することができる。これにより、投資戦略の調整に役立つ情報を提供する。</a:t>
            </a:r>
            <a:endParaRPr lang="en-US" sz="1050" dirty="0"/>
          </a:p>
        </p:txBody>
      </p:sp>
      <p:pic>
        <p:nvPicPr>
          <p:cNvPr id="9" name="图片 8" descr="图片包含 图形用户界面&#10;&#10;描述已自动生成">
            <a:extLst>
              <a:ext uri="{FF2B5EF4-FFF2-40B4-BE49-F238E27FC236}">
                <a16:creationId xmlns:a16="http://schemas.microsoft.com/office/drawing/2014/main" id="{7A9C2837-1C3B-3711-20A2-E5A169B19A4E}"/>
              </a:ext>
            </a:extLst>
          </p:cNvPr>
          <p:cNvPicPr>
            <a:picLocks noChangeAspect="1"/>
          </p:cNvPicPr>
          <p:nvPr/>
        </p:nvPicPr>
        <p:blipFill>
          <a:blip r:embed="rId3"/>
          <a:stretch>
            <a:fillRect/>
          </a:stretch>
        </p:blipFill>
        <p:spPr>
          <a:xfrm>
            <a:off x="4572000" y="1614487"/>
            <a:ext cx="4309006" cy="2168448"/>
          </a:xfrm>
          <a:prstGeom prst="rect">
            <a:avLst/>
          </a:prstGeom>
        </p:spPr>
      </p:pic>
      <p:sp>
        <p:nvSpPr>
          <p:cNvPr id="10" name="Text 1">
            <a:extLst>
              <a:ext uri="{FF2B5EF4-FFF2-40B4-BE49-F238E27FC236}">
                <a16:creationId xmlns:a16="http://schemas.microsoft.com/office/drawing/2014/main" id="{23D43163-2311-9297-33EA-1F1129157980}"/>
              </a:ext>
            </a:extLst>
          </p:cNvPr>
          <p:cNvSpPr/>
          <p:nvPr/>
        </p:nvSpPr>
        <p:spPr>
          <a:xfrm>
            <a:off x="6586607" y="3766265"/>
            <a:ext cx="462554" cy="450057"/>
          </a:xfrm>
          <a:prstGeom prst="rect">
            <a:avLst/>
          </a:prstGeom>
          <a:noFill/>
        </p:spPr>
        <p:txBody>
          <a:bodyPr wrap="square" rtlCol="0" anchor="t"/>
          <a:lstStyle/>
          <a:p>
            <a:pPr marL="0" indent="0" algn="l">
              <a:lnSpc>
                <a:spcPct val="150000"/>
              </a:lnSpc>
              <a:buNone/>
            </a:pPr>
            <a:r>
              <a:rPr lang="en-US" sz="1200" dirty="0">
                <a:solidFill>
                  <a:srgbClr val="383838"/>
                </a:solidFill>
                <a:latin typeface="Noto Sans SC" pitchFamily="34" charset="0"/>
                <a:ea typeface="Noto Sans SC" pitchFamily="34" charset="-122"/>
                <a:cs typeface="Noto Sans SC" pitchFamily="34" charset="-120"/>
              </a:rPr>
              <a:t>図3</a:t>
            </a:r>
            <a:endParaRPr lang="en-US" sz="1200"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mVjZDY0YzNkNjlhNmYzOWFjYzE5MjQ2YTVmZGM4ZGI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TotalTime>
  <Words>692</Words>
  <Application>Microsoft Office PowerPoint</Application>
  <PresentationFormat>全屏显示(16:9)</PresentationFormat>
  <Paragraphs>100</Paragraphs>
  <Slides>17</Slides>
  <Notes>17</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17</vt:i4>
      </vt:variant>
    </vt:vector>
  </HeadingPairs>
  <TitlesOfParts>
    <vt:vector size="21" baseType="lpstr">
      <vt:lpstr>Noto Sans SC</vt:lpstr>
      <vt:lpstr>Arial</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subject>SUBTITLE HERE</dc:subject>
  <dc:creator>MindShow.fun</dc:creator>
  <cp:lastModifiedBy>ZHU, Guangyi</cp:lastModifiedBy>
  <cp:revision>5</cp:revision>
  <dcterms:created xsi:type="dcterms:W3CDTF">2024-09-05T16:10:00Z</dcterms:created>
  <dcterms:modified xsi:type="dcterms:W3CDTF">2024-09-05T21:23:47Z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C7EEDB229ADD4D5F999737961C44F892_12</vt:lpwstr>
  </property>
  <property fmtid="{D5CDD505-2E9C-101B-9397-08002B2CF9AE}" pid="3" name="KSOProductBuildVer">
    <vt:lpwstr>2052-12.1.0.17827</vt:lpwstr>
  </property>
</Properties>
</file>