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
  </p:notesMasterIdLst>
  <p:sldIdLst>
    <p:sldId id="256" r:id="rId2"/>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guide id="7" orient="horz" pos="219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D2DE"/>
    <a:srgbClr val="5706AA"/>
    <a:srgbClr val="57068C"/>
    <a:srgbClr val="F3F5FA"/>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autoAdjust="0"/>
    <p:restoredTop sz="96327" autoAdjust="0"/>
  </p:normalViewPr>
  <p:slideViewPr>
    <p:cSldViewPr snapToGrid="0" snapToObjects="1" showGuides="1">
      <p:cViewPr>
        <p:scale>
          <a:sx n="40" d="100"/>
          <a:sy n="40" d="100"/>
        </p:scale>
        <p:origin x="3624" y="944"/>
      </p:cViewPr>
      <p:guideLst>
        <p:guide orient="horz" pos="2212"/>
        <p:guide orient="horz" pos="192"/>
        <p:guide orient="horz" pos="13440"/>
        <p:guide orient="horz"/>
        <p:guide pos="436"/>
        <p:guide pos="20302"/>
        <p:guide orient="horz" pos="21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4/28/24</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rgbClr val="57068C"/>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31543622" cy="17830800"/>
          </a:xfrm>
          <a:prstGeom prst="roundRect">
            <a:avLst>
              <a:gd name="adj" fmla="val 1112"/>
            </a:avLst>
          </a:prstGeom>
          <a:solidFill>
            <a:schemeClr val="bg1"/>
          </a:soli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519325"/>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678140" y="4002937"/>
            <a:ext cx="10193458" cy="5943549"/>
          </a:xfrm>
        </p:spPr>
        <p:txBody>
          <a:bodyPr/>
          <a:lstStyle/>
          <a:p>
            <a:pPr algn="just"/>
            <a:r>
              <a:rPr lang="en-US" sz="2400" dirty="0"/>
              <a:t>    In the past years, modern machine learning structures have been widely applied to the study of financial data, with one major part of it being stock market data. There is a growing trend of using Recurrent Neural Networks (RNN) to study the time series data of the stock market. Within the RNN category, Long Short-Term Memory (LSTM) models are particularly esteemed due to their ability to process extended time series while addressing issues like gradient vanishing and gradient exploding during training.</a:t>
            </a:r>
          </a:p>
          <a:p>
            <a:pPr algn="just"/>
            <a:r>
              <a:rPr lang="en-US" sz="2400" dirty="0"/>
              <a:t>    In the context of LSTM, new approaches involve augmenting LSTM architectures with other DNN structures to enhance their predictive power. Sunny et al. explored the use of Bi-Directional LSTM (BI-LSTM) for predicting stock closing prices, which incorporates learning from reverse data sequences and reportedly achieves lower RMSE with proper hyperparameter adjustments. Meanwhile Lu et al. demonstrated that adding a CNN layer to extract features before LSTM processing can yield better model performance compared to using CNNs or LSTMs alone.</a:t>
            </a:r>
          </a:p>
        </p:txBody>
      </p:sp>
      <p:sp>
        <p:nvSpPr>
          <p:cNvPr id="253" name="Text Placeholder 252"/>
          <p:cNvSpPr>
            <a:spLocks noGrp="1"/>
          </p:cNvSpPr>
          <p:nvPr>
            <p:ph type="body" sz="quarter" idx="11"/>
          </p:nvPr>
        </p:nvSpPr>
        <p:spPr>
          <a:xfrm>
            <a:off x="691753" y="3433549"/>
            <a:ext cx="10179845" cy="685881"/>
          </a:xfrm>
        </p:spPr>
        <p:txBody>
          <a:bodyPr/>
          <a:lstStyle/>
          <a:p>
            <a:r>
              <a:rPr lang="en-US" sz="3600" dirty="0"/>
              <a:t>INDTRODUCTION</a:t>
            </a:r>
          </a:p>
        </p:txBody>
      </p:sp>
      <p:sp>
        <p:nvSpPr>
          <p:cNvPr id="160" name="Text Placeholder 159"/>
          <p:cNvSpPr>
            <a:spLocks noGrp="1"/>
          </p:cNvSpPr>
          <p:nvPr>
            <p:ph type="body" sz="quarter" idx="19"/>
          </p:nvPr>
        </p:nvSpPr>
        <p:spPr>
          <a:xfrm>
            <a:off x="691754" y="10435125"/>
            <a:ext cx="10194648" cy="5249321"/>
          </a:xfrm>
        </p:spPr>
        <p:txBody>
          <a:bodyPr/>
          <a:lstStyle/>
          <a:p>
            <a:pPr marL="0" marR="0" algn="just">
              <a:spcBef>
                <a:spcPts val="0"/>
              </a:spcBef>
              <a:spcAft>
                <a:spcPts val="0"/>
              </a:spcAft>
            </a:pPr>
            <a:r>
              <a:rPr lang="en-US" sz="2400" kern="100" dirty="0">
                <a:effectLst/>
                <a:ea typeface="DengXian" panose="02010600030101010101" pitchFamily="2" charset="-122"/>
              </a:rPr>
              <a:t>Building on previous studies, this research introduces a novel CNN-BI-LSTM model to predict stock prices. This study aims to replicate previous model results, develop and test the new DNN combination, employ systematic model comparison techniques, and analyze learning patterns and inductive biases among different neural network architectures. To be specific, this study focuses on answering these research questions:</a:t>
            </a:r>
          </a:p>
          <a:p>
            <a:pPr marL="342900" marR="0" lvl="0" indent="-342900" algn="just">
              <a:lnSpc>
                <a:spcPct val="150000"/>
              </a:lnSpc>
              <a:spcBef>
                <a:spcPts val="0"/>
              </a:spcBef>
              <a:spcAft>
                <a:spcPts val="0"/>
              </a:spcAft>
              <a:buFont typeface="+mj-lt"/>
              <a:buAutoNum type="arabicPeriod"/>
            </a:pPr>
            <a:r>
              <a:rPr lang="en-US" sz="2400" kern="100" dirty="0">
                <a:effectLst/>
                <a:ea typeface="DengXian" panose="02010600030101010101" pitchFamily="2" charset="-122"/>
              </a:rPr>
              <a:t>Do CNN-LSTM and BI-LSTM outperform the traditional LSTM model?</a:t>
            </a:r>
          </a:p>
          <a:p>
            <a:pPr marL="342900" marR="0" lvl="0" indent="-342900" algn="just">
              <a:lnSpc>
                <a:spcPct val="150000"/>
              </a:lnSpc>
              <a:spcBef>
                <a:spcPts val="0"/>
              </a:spcBef>
              <a:spcAft>
                <a:spcPts val="0"/>
              </a:spcAft>
              <a:buFont typeface="+mj-lt"/>
              <a:buAutoNum type="arabicPeriod"/>
            </a:pPr>
            <a:r>
              <a:rPr lang="en-US" sz="2400" kern="100" dirty="0">
                <a:effectLst/>
                <a:ea typeface="DengXian" panose="02010600030101010101" pitchFamily="2" charset="-122"/>
              </a:rPr>
              <a:t>Can a more complex DNN architecture, such as CNN-BI-LSTM, provide superior performance compared to its predecessors?</a:t>
            </a:r>
          </a:p>
          <a:p>
            <a:pPr marL="342900" marR="0" lvl="0" indent="-342900" algn="just">
              <a:lnSpc>
                <a:spcPct val="150000"/>
              </a:lnSpc>
              <a:spcBef>
                <a:spcPts val="0"/>
              </a:spcBef>
              <a:spcAft>
                <a:spcPts val="0"/>
              </a:spcAft>
              <a:buFont typeface="+mj-lt"/>
              <a:buAutoNum type="arabicPeriod"/>
            </a:pPr>
            <a:r>
              <a:rPr lang="en-US" sz="2400" kern="100" dirty="0">
                <a:effectLst/>
                <a:ea typeface="DengXian" panose="02010600030101010101" pitchFamily="2" charset="-122"/>
              </a:rPr>
              <a:t>What specific features are captured by the CNN and Bi-Directional layers?</a:t>
            </a:r>
          </a:p>
          <a:p>
            <a:pPr marL="342900" marR="0" lvl="0" indent="-342900" algn="just">
              <a:lnSpc>
                <a:spcPct val="150000"/>
              </a:lnSpc>
              <a:spcBef>
                <a:spcPts val="0"/>
              </a:spcBef>
              <a:spcAft>
                <a:spcPts val="0"/>
              </a:spcAft>
              <a:buFont typeface="+mj-lt"/>
              <a:buAutoNum type="arabicPeriod"/>
            </a:pPr>
            <a:r>
              <a:rPr lang="en-US" sz="2400" kern="100" dirty="0">
                <a:effectLst/>
                <a:ea typeface="DengXian" panose="02010600030101010101" pitchFamily="2" charset="-122"/>
              </a:rPr>
              <a:t>Why is the integration of these complex DNN structures beneficial?</a:t>
            </a:r>
          </a:p>
        </p:txBody>
      </p:sp>
      <p:sp>
        <p:nvSpPr>
          <p:cNvPr id="161" name="Text Placeholder 160"/>
          <p:cNvSpPr>
            <a:spLocks noGrp="1"/>
          </p:cNvSpPr>
          <p:nvPr>
            <p:ph type="body" sz="quarter" idx="20"/>
          </p:nvPr>
        </p:nvSpPr>
        <p:spPr>
          <a:xfrm>
            <a:off x="706560" y="9829993"/>
            <a:ext cx="10179844" cy="685881"/>
          </a:xfrm>
        </p:spPr>
        <p:txBody>
          <a:bodyPr/>
          <a:lstStyle/>
          <a:p>
            <a:r>
              <a:rPr lang="en-US" sz="3600" dirty="0"/>
              <a:t>RESEARCH QUESTIONS</a:t>
            </a:r>
          </a:p>
        </p:txBody>
      </p:sp>
      <p:sp>
        <p:nvSpPr>
          <p:cNvPr id="162" name="Text Placeholder 161"/>
          <p:cNvSpPr>
            <a:spLocks noGrp="1"/>
          </p:cNvSpPr>
          <p:nvPr>
            <p:ph type="body" sz="quarter" idx="21"/>
          </p:nvPr>
        </p:nvSpPr>
        <p:spPr>
          <a:xfrm>
            <a:off x="11377280" y="19126002"/>
            <a:ext cx="10369579" cy="1807032"/>
          </a:xfrm>
        </p:spPr>
        <p:txBody>
          <a:bodyPr/>
          <a:lstStyle/>
          <a:p>
            <a:r>
              <a:rPr lang="en-US" sz="2400" dirty="0"/>
              <a:t>To replicate results, the exact dataset, model structure and hyperparameter settings are used for training and testing. Figure 3 shows BI-LSTM (one of the best model) prediction on the closing price, using past ten days data as input features.</a:t>
            </a:r>
          </a:p>
        </p:txBody>
      </p:sp>
      <p:sp>
        <p:nvSpPr>
          <p:cNvPr id="163" name="Text Placeholder 162"/>
          <p:cNvSpPr>
            <a:spLocks noGrp="1"/>
          </p:cNvSpPr>
          <p:nvPr>
            <p:ph type="body" sz="quarter" idx="22"/>
          </p:nvPr>
        </p:nvSpPr>
        <p:spPr>
          <a:xfrm>
            <a:off x="11365707" y="12457943"/>
            <a:ext cx="10178651" cy="685881"/>
          </a:xfrm>
        </p:spPr>
        <p:txBody>
          <a:bodyPr/>
          <a:lstStyle/>
          <a:p>
            <a:r>
              <a:rPr lang="en-US" sz="3600" dirty="0"/>
              <a:t>RESULTS</a:t>
            </a:r>
          </a:p>
        </p:txBody>
      </p:sp>
      <p:sp>
        <p:nvSpPr>
          <p:cNvPr id="167" name="Text Placeholder 166"/>
          <p:cNvSpPr>
            <a:spLocks noGrp="1"/>
          </p:cNvSpPr>
          <p:nvPr>
            <p:ph type="body" sz="quarter" idx="26"/>
          </p:nvPr>
        </p:nvSpPr>
        <p:spPr>
          <a:xfrm>
            <a:off x="17909469" y="6560576"/>
            <a:ext cx="3837390" cy="606704"/>
          </a:xfrm>
        </p:spPr>
        <p:txBody>
          <a:bodyPr/>
          <a:lstStyle/>
          <a:p>
            <a:r>
              <a:rPr lang="en-US" dirty="0"/>
              <a:t>Figure 1. Repeating Module of LSTM</a:t>
            </a:r>
          </a:p>
        </p:txBody>
      </p:sp>
      <p:sp>
        <p:nvSpPr>
          <p:cNvPr id="168" name="Text Placeholder 167"/>
          <p:cNvSpPr>
            <a:spLocks noGrp="1"/>
          </p:cNvSpPr>
          <p:nvPr>
            <p:ph type="body" sz="quarter" idx="27"/>
          </p:nvPr>
        </p:nvSpPr>
        <p:spPr>
          <a:xfrm>
            <a:off x="22046806" y="9612024"/>
            <a:ext cx="10182022" cy="685881"/>
          </a:xfrm>
        </p:spPr>
        <p:txBody>
          <a:bodyPr/>
          <a:lstStyle/>
          <a:p>
            <a:r>
              <a:rPr lang="en-US" sz="3600" dirty="0"/>
              <a:t>FLAWS IN PREVIOUS PAPER</a:t>
            </a:r>
          </a:p>
        </p:txBody>
      </p:sp>
      <p:sp>
        <p:nvSpPr>
          <p:cNvPr id="169" name="Text Placeholder 168"/>
          <p:cNvSpPr>
            <a:spLocks noGrp="1"/>
          </p:cNvSpPr>
          <p:nvPr>
            <p:ph type="body" sz="quarter" idx="28"/>
          </p:nvPr>
        </p:nvSpPr>
        <p:spPr>
          <a:xfrm>
            <a:off x="22043033" y="10181411"/>
            <a:ext cx="10185796" cy="8972071"/>
          </a:xfrm>
        </p:spPr>
        <p:txBody>
          <a:bodyPr/>
          <a:lstStyle/>
          <a:p>
            <a:r>
              <a:rPr lang="en-US" sz="2400" b="1" dirty="0"/>
              <a:t>Overtraining</a:t>
            </a:r>
          </a:p>
          <a:p>
            <a:r>
              <a:rPr lang="en-US" sz="2400" dirty="0"/>
              <a:t>In both paper, optimal models are acquired with at least 100 training epochs. However, during the replication process, models converge at around 20 epochs. </a:t>
            </a:r>
          </a:p>
          <a:p>
            <a:r>
              <a:rPr lang="en-US" sz="2400" dirty="0"/>
              <a:t>It indicates previous models suffer from overtraining, which causes overfitting and unnecessary waste of computation power. </a:t>
            </a:r>
          </a:p>
          <a:p>
            <a:r>
              <a:rPr lang="en-US" sz="2400" b="1" dirty="0"/>
              <a:t>Mis-structured Model</a:t>
            </a:r>
          </a:p>
          <a:p>
            <a:r>
              <a:rPr lang="en-US" sz="2400" dirty="0"/>
              <a:t>The original LSTM and BI-LSTM </a:t>
            </a:r>
          </a:p>
          <a:p>
            <a:r>
              <a:rPr lang="en-US" sz="2400" dirty="0"/>
              <a:t>models include a </a:t>
            </a:r>
            <a:r>
              <a:rPr lang="en-US" sz="2400" dirty="0" err="1"/>
              <a:t>ReLU</a:t>
            </a:r>
            <a:r>
              <a:rPr lang="en-US" sz="2400" dirty="0"/>
              <a:t> activation </a:t>
            </a:r>
          </a:p>
          <a:p>
            <a:r>
              <a:rPr lang="en-US" sz="2400" dirty="0"/>
              <a:t>layer at beginning. When dealing</a:t>
            </a:r>
          </a:p>
          <a:p>
            <a:r>
              <a:rPr lang="en-US" sz="2400" dirty="0"/>
              <a:t> with closing price data after min-max scaling, the </a:t>
            </a:r>
            <a:r>
              <a:rPr lang="en-US" sz="2400" dirty="0" err="1"/>
              <a:t>ReLU</a:t>
            </a:r>
            <a:r>
              <a:rPr lang="en-US" sz="2400" dirty="0"/>
              <a:t> activation is useless. </a:t>
            </a:r>
          </a:p>
          <a:p>
            <a:r>
              <a:rPr lang="en-US" sz="2400" b="1" dirty="0"/>
              <a:t>Mis-understanded Model</a:t>
            </a:r>
          </a:p>
          <a:p>
            <a:r>
              <a:rPr lang="en-US" sz="2400" dirty="0"/>
              <a:t>Lu et al. employed a 1D convolutional layer with kernel size 1, which suggests that features are extracted only from one day's data. Therefore, this paper to question the effectiveness and theoretical justification of using the CNN layer to "extract the time features of data."    </a:t>
            </a:r>
          </a:p>
          <a:p>
            <a:r>
              <a:rPr lang="en-US" sz="2400" b="1" dirty="0"/>
              <a:t>Robustness of Model Performance</a:t>
            </a:r>
          </a:p>
          <a:p>
            <a:r>
              <a:rPr lang="en-US" sz="2400" dirty="0"/>
              <a:t>Lu et al. show that the CNN-LSTM model outperforms CNN and LSTM. However, with replication, no significant </a:t>
            </a:r>
            <a:r>
              <a:rPr lang="en-US" sz="2400"/>
              <a:t>performance difference </a:t>
            </a:r>
            <a:r>
              <a:rPr lang="en-US" sz="2400" dirty="0"/>
              <a:t>is found. Therefore, this paper questions whether the CNN-LSTM they proposed truly outperforms other models, or if it is merely a lucky shot.</a:t>
            </a:r>
          </a:p>
          <a:p>
            <a:endParaRPr lang="en-US" sz="2400" dirty="0"/>
          </a:p>
        </p:txBody>
      </p:sp>
      <p:sp>
        <p:nvSpPr>
          <p:cNvPr id="256" name="Text Placeholder 255"/>
          <p:cNvSpPr>
            <a:spLocks noGrp="1"/>
          </p:cNvSpPr>
          <p:nvPr>
            <p:ph type="body" sz="quarter" idx="29"/>
          </p:nvPr>
        </p:nvSpPr>
        <p:spPr>
          <a:xfrm>
            <a:off x="22046806" y="18428199"/>
            <a:ext cx="10182022" cy="685881"/>
          </a:xfrm>
        </p:spPr>
        <p:txBody>
          <a:bodyPr/>
          <a:lstStyle/>
          <a:p>
            <a:r>
              <a:rPr lang="en-US" sz="3600" dirty="0"/>
              <a:t>Reference</a:t>
            </a:r>
          </a:p>
        </p:txBody>
      </p:sp>
      <p:sp>
        <p:nvSpPr>
          <p:cNvPr id="257" name="Text Placeholder 256"/>
          <p:cNvSpPr>
            <a:spLocks noGrp="1"/>
          </p:cNvSpPr>
          <p:nvPr>
            <p:ph type="body" sz="quarter" idx="30"/>
          </p:nvPr>
        </p:nvSpPr>
        <p:spPr>
          <a:xfrm>
            <a:off x="22046807" y="19054737"/>
            <a:ext cx="10185796" cy="2324097"/>
          </a:xfrm>
        </p:spPr>
        <p:txBody>
          <a:bodyPr/>
          <a:lstStyle/>
          <a:p>
            <a:r>
              <a:rPr lang="en-US" dirty="0"/>
              <a:t>    </a:t>
            </a:r>
            <a:r>
              <a:rPr lang="en-US" sz="1800" dirty="0">
                <a:effectLst/>
              </a:rPr>
              <a:t>Huang, J., Chai, J., &amp; Cho, S. (2020). Deep learning in finance and banking: A literature review and classification. </a:t>
            </a:r>
            <a:r>
              <a:rPr lang="en-US" sz="1800" i="1" dirty="0">
                <a:effectLst/>
              </a:rPr>
              <a:t>Front. Bus. Res. China, 14</a:t>
            </a:r>
            <a:r>
              <a:rPr lang="en-US" sz="1800" dirty="0">
                <a:effectLst/>
              </a:rPr>
              <a:t>, 13.</a:t>
            </a:r>
            <a:br>
              <a:rPr lang="en-US" sz="1800" dirty="0">
                <a:effectLst/>
              </a:rPr>
            </a:br>
            <a:r>
              <a:rPr lang="en-US" sz="1800" dirty="0">
                <a:effectLst/>
              </a:rPr>
              <a:t>    Lu, W., Li, J., Li, Y., Sun, A., &amp; Wang, J. (2020). A CNN-LSTM-Based Model to Forecast Stock Prices. </a:t>
            </a:r>
            <a:r>
              <a:rPr lang="en-US" sz="1800" i="1" dirty="0">
                <a:effectLst/>
              </a:rPr>
              <a:t>Artificial Intelligence for Smart System Simulation, Volume 2020</a:t>
            </a:r>
            <a:r>
              <a:rPr lang="en-US" sz="1800" dirty="0">
                <a:effectLst/>
              </a:rPr>
              <a:t>. </a:t>
            </a:r>
          </a:p>
          <a:p>
            <a:r>
              <a:rPr lang="en-US" sz="1800" dirty="0">
                <a:effectLst/>
              </a:rPr>
              <a:t>    Sunny, M. A. I., </a:t>
            </a:r>
            <a:r>
              <a:rPr lang="en-US" sz="1800" dirty="0" err="1">
                <a:effectLst/>
              </a:rPr>
              <a:t>Maswood</a:t>
            </a:r>
            <a:r>
              <a:rPr lang="en-US" sz="1800" dirty="0">
                <a:effectLst/>
              </a:rPr>
              <a:t>, M. M. S., &amp; Alharbi, A. G. (2020). Deep Learning-Based Stock Price Prediction Using LSTM and Bi-Directional LSTM Model. In </a:t>
            </a:r>
            <a:r>
              <a:rPr lang="en-US" sz="1800" i="1" dirty="0">
                <a:effectLst/>
              </a:rPr>
              <a:t>2020 2nd Novel Intelligent and Leading Emerging Sciences Conference (NILES)</a:t>
            </a:r>
            <a:r>
              <a:rPr lang="en-US" sz="1800" dirty="0">
                <a:effectLst/>
              </a:rPr>
              <a:t>, Giza, Egypt (pp. 87-92). </a:t>
            </a:r>
            <a:endParaRPr lang="en-US" dirty="0"/>
          </a:p>
        </p:txBody>
      </p:sp>
      <p:sp>
        <p:nvSpPr>
          <p:cNvPr id="295" name="Text Placeholder 294"/>
          <p:cNvSpPr>
            <a:spLocks noGrp="1"/>
          </p:cNvSpPr>
          <p:nvPr>
            <p:ph type="body" sz="quarter" idx="150"/>
          </p:nvPr>
        </p:nvSpPr>
        <p:spPr>
          <a:xfrm>
            <a:off x="2379655" y="1522268"/>
            <a:ext cx="30538745" cy="805296"/>
          </a:xfrm>
        </p:spPr>
        <p:txBody>
          <a:bodyPr>
            <a:noAutofit/>
          </a:bodyPr>
          <a:lstStyle/>
          <a:p>
            <a:r>
              <a:rPr lang="en-US" sz="5400" dirty="0"/>
              <a:t>Catherine Zhang (yz5609) </a:t>
            </a:r>
            <a:r>
              <a:rPr lang="en-US" sz="5400" dirty="0" err="1"/>
              <a:t>Tianyu</a:t>
            </a:r>
            <a:r>
              <a:rPr lang="en-US" sz="5400" dirty="0"/>
              <a:t> Wu (tw1802) </a:t>
            </a:r>
            <a:r>
              <a:rPr lang="en-US" sz="5400" dirty="0" err="1"/>
              <a:t>Xintong</a:t>
            </a:r>
            <a:r>
              <a:rPr lang="en-US" sz="5400" dirty="0"/>
              <a:t> </a:t>
            </a:r>
            <a:r>
              <a:rPr lang="en-US" sz="5400" dirty="0" err="1"/>
              <a:t>Xie</a:t>
            </a:r>
            <a:r>
              <a:rPr lang="en-US" sz="5400" dirty="0"/>
              <a:t> (xx964) Zhiyu Guo (zg915)</a:t>
            </a:r>
          </a:p>
        </p:txBody>
      </p:sp>
      <p:sp>
        <p:nvSpPr>
          <p:cNvPr id="296" name="Text Placeholder 295"/>
          <p:cNvSpPr>
            <a:spLocks noGrp="1"/>
          </p:cNvSpPr>
          <p:nvPr>
            <p:ph type="body" sz="quarter" idx="184"/>
          </p:nvPr>
        </p:nvSpPr>
        <p:spPr>
          <a:xfrm>
            <a:off x="4378036" y="2470079"/>
            <a:ext cx="24162328" cy="634555"/>
          </a:xfrm>
        </p:spPr>
        <p:txBody>
          <a:bodyPr>
            <a:noAutofit/>
          </a:bodyPr>
          <a:lstStyle/>
          <a:p>
            <a:r>
              <a:rPr lang="en-US" sz="3600" dirty="0"/>
              <a:t>DS-GA 1003 Machine Learning Final Project</a:t>
            </a:r>
          </a:p>
        </p:txBody>
      </p:sp>
      <p:sp>
        <p:nvSpPr>
          <p:cNvPr id="297" name="Text Placeholder 296"/>
          <p:cNvSpPr>
            <a:spLocks noGrp="1"/>
          </p:cNvSpPr>
          <p:nvPr>
            <p:ph type="body" sz="quarter" idx="185"/>
          </p:nvPr>
        </p:nvSpPr>
        <p:spPr>
          <a:xfrm>
            <a:off x="2379655" y="319262"/>
            <a:ext cx="30538745" cy="1203006"/>
          </a:xfrm>
        </p:spPr>
        <p:txBody>
          <a:bodyPr>
            <a:noAutofit/>
          </a:bodyPr>
          <a:lstStyle/>
          <a:p>
            <a:r>
              <a:rPr lang="en-US" dirty="0"/>
              <a:t>Optimizing Stock Market Predictions with Hybrid Deep Learning Architectures</a:t>
            </a:r>
          </a:p>
        </p:txBody>
      </p:sp>
      <p:pic>
        <p:nvPicPr>
          <p:cNvPr id="2" name="Picture 1" descr="nyu_stacked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560" y="322970"/>
            <a:ext cx="1673095" cy="2398596"/>
          </a:xfrm>
          <a:prstGeom prst="rect">
            <a:avLst/>
          </a:prstGeom>
        </p:spPr>
      </p:pic>
      <p:sp>
        <p:nvSpPr>
          <p:cNvPr id="7" name="Text Placeholder 159">
            <a:extLst>
              <a:ext uri="{FF2B5EF4-FFF2-40B4-BE49-F238E27FC236}">
                <a16:creationId xmlns:a16="http://schemas.microsoft.com/office/drawing/2014/main" id="{78C77AC8-5955-EC62-230C-BA65BCB0CEAA}"/>
              </a:ext>
            </a:extLst>
          </p:cNvPr>
          <p:cNvSpPr txBox="1">
            <a:spLocks/>
          </p:cNvSpPr>
          <p:nvPr/>
        </p:nvSpPr>
        <p:spPr>
          <a:xfrm>
            <a:off x="844157" y="17833341"/>
            <a:ext cx="10194648" cy="3284360"/>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pPr algn="just">
              <a:spcBef>
                <a:spcPts val="0"/>
              </a:spcBef>
            </a:pPr>
            <a:r>
              <a:rPr lang="en-US" sz="2400" kern="100" dirty="0">
                <a:ea typeface="DengXian" panose="02010600030101010101" pitchFamily="2" charset="-122"/>
              </a:rPr>
              <a:t>Daily trading data is acquired for the Shanghai Composite Index (000001) covering 7,127 trading days from July 1, 1991, to August 31, 2020. The dataset is split into a training set of the first 6,627 days and a testing set of the latter 500 days. This dataset includes 8 variables for each trading day: opening price, high price, low price, closing price, volume, turnover, daily gains/losses, and percentage change. The input data is a (10, 8) matrix containing data for ten consecutive days covering all eight variables. The target variable is the closing price for the eleventh day. </a:t>
            </a:r>
          </a:p>
        </p:txBody>
      </p:sp>
      <p:sp>
        <p:nvSpPr>
          <p:cNvPr id="8" name="Text Placeholder 160">
            <a:extLst>
              <a:ext uri="{FF2B5EF4-FFF2-40B4-BE49-F238E27FC236}">
                <a16:creationId xmlns:a16="http://schemas.microsoft.com/office/drawing/2014/main" id="{B3D5E913-3E98-2CB7-E47B-F7D7CDEEEB67}"/>
              </a:ext>
            </a:extLst>
          </p:cNvPr>
          <p:cNvSpPr txBox="1">
            <a:spLocks/>
          </p:cNvSpPr>
          <p:nvPr/>
        </p:nvSpPr>
        <p:spPr>
          <a:xfrm>
            <a:off x="858961" y="15554748"/>
            <a:ext cx="10179844" cy="685881"/>
          </a:xfrm>
          <a:prstGeom prst="rect">
            <a:avLst/>
          </a:prstGeom>
          <a:noFill/>
        </p:spPr>
        <p:txBody>
          <a:bodyPr wrap="square" lIns="65304" tIns="65304" rIns="65304" bIns="65304" anchor="ctr" anchorCtr="0">
            <a:spAutoFit/>
          </a:bodyPr>
          <a:lstStyle>
            <a:lvl1pPr marL="0" indent="0" algn="ctr" defTabSz="3134552" rtl="0" eaLnBrk="1" latinLnBrk="0" hangingPunct="1">
              <a:spcBef>
                <a:spcPct val="20000"/>
              </a:spcBef>
              <a:buFont typeface="Arial" pitchFamily="34" charset="0"/>
              <a:buNone/>
              <a:defRPr sz="2600" b="1" u="sng" kern="1200" baseline="0">
                <a:solidFill>
                  <a:schemeClr val="accent5">
                    <a:lumMod val="50000"/>
                  </a:schemeClr>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sz="3600" dirty="0"/>
              <a:t>DATA</a:t>
            </a:r>
          </a:p>
        </p:txBody>
      </p:sp>
      <p:graphicFrame>
        <p:nvGraphicFramePr>
          <p:cNvPr id="9" name="Table 8">
            <a:extLst>
              <a:ext uri="{FF2B5EF4-FFF2-40B4-BE49-F238E27FC236}">
                <a16:creationId xmlns:a16="http://schemas.microsoft.com/office/drawing/2014/main" id="{6EE5A387-929D-736D-5D2F-F5D44709F1C2}"/>
              </a:ext>
            </a:extLst>
          </p:cNvPr>
          <p:cNvGraphicFramePr>
            <a:graphicFrameLocks noGrp="1"/>
          </p:cNvGraphicFramePr>
          <p:nvPr>
            <p:extLst>
              <p:ext uri="{D42A27DB-BD31-4B8C-83A1-F6EECF244321}">
                <p14:modId xmlns:p14="http://schemas.microsoft.com/office/powerpoint/2010/main" val="3876948205"/>
              </p:ext>
            </p:extLst>
          </p:nvPr>
        </p:nvGraphicFramePr>
        <p:xfrm>
          <a:off x="858961" y="16473963"/>
          <a:ext cx="10027445" cy="1359378"/>
        </p:xfrm>
        <a:graphic>
          <a:graphicData uri="http://schemas.openxmlformats.org/drawingml/2006/table">
            <a:tbl>
              <a:tblPr firstRow="1" bandRow="1">
                <a:tableStyleId>{7DF18680-E054-41AD-8BC1-D1AEF772440D}</a:tableStyleId>
              </a:tblPr>
              <a:tblGrid>
                <a:gridCol w="1436533">
                  <a:extLst>
                    <a:ext uri="{9D8B030D-6E8A-4147-A177-3AD203B41FA5}">
                      <a16:colId xmlns:a16="http://schemas.microsoft.com/office/drawing/2014/main" val="3196812868"/>
                    </a:ext>
                  </a:extLst>
                </a:gridCol>
                <a:gridCol w="1073864">
                  <a:extLst>
                    <a:ext uri="{9D8B030D-6E8A-4147-A177-3AD203B41FA5}">
                      <a16:colId xmlns:a16="http://schemas.microsoft.com/office/drawing/2014/main" val="179500271"/>
                    </a:ext>
                  </a:extLst>
                </a:gridCol>
                <a:gridCol w="1073864">
                  <a:extLst>
                    <a:ext uri="{9D8B030D-6E8A-4147-A177-3AD203B41FA5}">
                      <a16:colId xmlns:a16="http://schemas.microsoft.com/office/drawing/2014/main" val="3343412118"/>
                    </a:ext>
                  </a:extLst>
                </a:gridCol>
                <a:gridCol w="1073864">
                  <a:extLst>
                    <a:ext uri="{9D8B030D-6E8A-4147-A177-3AD203B41FA5}">
                      <a16:colId xmlns:a16="http://schemas.microsoft.com/office/drawing/2014/main" val="2434984085"/>
                    </a:ext>
                  </a:extLst>
                </a:gridCol>
                <a:gridCol w="1073864">
                  <a:extLst>
                    <a:ext uri="{9D8B030D-6E8A-4147-A177-3AD203B41FA5}">
                      <a16:colId xmlns:a16="http://schemas.microsoft.com/office/drawing/2014/main" val="1412361526"/>
                    </a:ext>
                  </a:extLst>
                </a:gridCol>
                <a:gridCol w="1073864">
                  <a:extLst>
                    <a:ext uri="{9D8B030D-6E8A-4147-A177-3AD203B41FA5}">
                      <a16:colId xmlns:a16="http://schemas.microsoft.com/office/drawing/2014/main" val="3291690636"/>
                    </a:ext>
                  </a:extLst>
                </a:gridCol>
                <a:gridCol w="1073864">
                  <a:extLst>
                    <a:ext uri="{9D8B030D-6E8A-4147-A177-3AD203B41FA5}">
                      <a16:colId xmlns:a16="http://schemas.microsoft.com/office/drawing/2014/main" val="2717580610"/>
                    </a:ext>
                  </a:extLst>
                </a:gridCol>
                <a:gridCol w="1073864">
                  <a:extLst>
                    <a:ext uri="{9D8B030D-6E8A-4147-A177-3AD203B41FA5}">
                      <a16:colId xmlns:a16="http://schemas.microsoft.com/office/drawing/2014/main" val="3465711490"/>
                    </a:ext>
                  </a:extLst>
                </a:gridCol>
                <a:gridCol w="1073864">
                  <a:extLst>
                    <a:ext uri="{9D8B030D-6E8A-4147-A177-3AD203B41FA5}">
                      <a16:colId xmlns:a16="http://schemas.microsoft.com/office/drawing/2014/main" val="99390191"/>
                    </a:ext>
                  </a:extLst>
                </a:gridCol>
              </a:tblGrid>
              <a:tr h="520476">
                <a:tc>
                  <a:txBody>
                    <a:bodyPr/>
                    <a:lstStyle/>
                    <a:p>
                      <a:r>
                        <a:rPr lang="en-US" sz="1800" dirty="0"/>
                        <a:t>Date</a:t>
                      </a:r>
                    </a:p>
                  </a:txBody>
                  <a:tcPr marL="87365" marR="87365" marT="43683" marB="43683">
                    <a:solidFill>
                      <a:srgbClr val="5706AA"/>
                    </a:solidFill>
                  </a:tcPr>
                </a:tc>
                <a:tc>
                  <a:txBody>
                    <a:bodyPr/>
                    <a:lstStyle/>
                    <a:p>
                      <a:r>
                        <a:rPr lang="en-US" sz="1800" dirty="0"/>
                        <a:t>Opening Price</a:t>
                      </a:r>
                    </a:p>
                  </a:txBody>
                  <a:tcPr marL="87365" marR="87365" marT="43683" marB="43683">
                    <a:solidFill>
                      <a:srgbClr val="5706AA"/>
                    </a:solidFill>
                  </a:tcPr>
                </a:tc>
                <a:tc>
                  <a:txBody>
                    <a:bodyPr/>
                    <a:lstStyle/>
                    <a:p>
                      <a:r>
                        <a:rPr lang="en-US" sz="1800" dirty="0"/>
                        <a:t>Highest Price</a:t>
                      </a:r>
                    </a:p>
                  </a:txBody>
                  <a:tcPr marL="87365" marR="87365" marT="43683" marB="43683">
                    <a:solidFill>
                      <a:srgbClr val="5706AA"/>
                    </a:solidFill>
                  </a:tcPr>
                </a:tc>
                <a:tc>
                  <a:txBody>
                    <a:bodyPr/>
                    <a:lstStyle/>
                    <a:p>
                      <a:r>
                        <a:rPr lang="en-US" sz="1800" dirty="0"/>
                        <a:t>Lowest Price</a:t>
                      </a:r>
                    </a:p>
                  </a:txBody>
                  <a:tcPr marL="87365" marR="87365" marT="43683" marB="43683">
                    <a:solidFill>
                      <a:srgbClr val="5706AA"/>
                    </a:solidFill>
                  </a:tcPr>
                </a:tc>
                <a:tc>
                  <a:txBody>
                    <a:bodyPr/>
                    <a:lstStyle/>
                    <a:p>
                      <a:r>
                        <a:rPr lang="en-US" sz="1800" dirty="0">
                          <a:solidFill>
                            <a:schemeClr val="bg2">
                              <a:lumMod val="90000"/>
                            </a:schemeClr>
                          </a:solidFill>
                        </a:rPr>
                        <a:t>Closing Price</a:t>
                      </a:r>
                    </a:p>
                  </a:txBody>
                  <a:tcPr marL="87365" marR="87365" marT="43683" marB="43683">
                    <a:solidFill>
                      <a:srgbClr val="5706AA"/>
                    </a:solidFill>
                  </a:tcPr>
                </a:tc>
                <a:tc>
                  <a:txBody>
                    <a:bodyPr/>
                    <a:lstStyle/>
                    <a:p>
                      <a:r>
                        <a:rPr lang="en-US" sz="1800" dirty="0"/>
                        <a:t>Volume (share)</a:t>
                      </a:r>
                    </a:p>
                  </a:txBody>
                  <a:tcPr marL="87365" marR="87365" marT="43683" marB="43683">
                    <a:solidFill>
                      <a:srgbClr val="5706AA"/>
                    </a:solidFill>
                  </a:tcPr>
                </a:tc>
                <a:tc>
                  <a:txBody>
                    <a:bodyPr/>
                    <a:lstStyle/>
                    <a:p>
                      <a:r>
                        <a:rPr lang="en-US" sz="1800" dirty="0"/>
                        <a:t>Turnover (RMB)</a:t>
                      </a:r>
                    </a:p>
                  </a:txBody>
                  <a:tcPr marL="87365" marR="87365" marT="43683" marB="43683">
                    <a:solidFill>
                      <a:srgbClr val="5706AA"/>
                    </a:solidFill>
                  </a:tcPr>
                </a:tc>
                <a:tc>
                  <a:txBody>
                    <a:bodyPr/>
                    <a:lstStyle/>
                    <a:p>
                      <a:r>
                        <a:rPr lang="en-US" sz="1800" dirty="0"/>
                        <a:t>Up and Downs</a:t>
                      </a:r>
                    </a:p>
                  </a:txBody>
                  <a:tcPr marL="87365" marR="87365" marT="43683" marB="43683">
                    <a:solidFill>
                      <a:srgbClr val="5706AA"/>
                    </a:solidFill>
                  </a:tcPr>
                </a:tc>
                <a:tc>
                  <a:txBody>
                    <a:bodyPr/>
                    <a:lstStyle/>
                    <a:p>
                      <a:r>
                        <a:rPr lang="en-US" sz="1800" dirty="0"/>
                        <a:t>Change (%)</a:t>
                      </a:r>
                    </a:p>
                  </a:txBody>
                  <a:tcPr marL="87365" marR="87365" marT="43683" marB="43683">
                    <a:solidFill>
                      <a:srgbClr val="5706AA"/>
                    </a:solidFill>
                  </a:tcPr>
                </a:tc>
                <a:extLst>
                  <a:ext uri="{0D108BD9-81ED-4DB2-BD59-A6C34878D82A}">
                    <a16:rowId xmlns:a16="http://schemas.microsoft.com/office/drawing/2014/main" val="3734195577"/>
                  </a:ext>
                </a:extLst>
              </a:tr>
              <a:tr h="358224">
                <a:tc>
                  <a:txBody>
                    <a:bodyPr/>
                    <a:lstStyle/>
                    <a:p>
                      <a:r>
                        <a:rPr lang="en-US" sz="1800" dirty="0"/>
                        <a:t>2020-08-28</a:t>
                      </a:r>
                    </a:p>
                  </a:txBody>
                  <a:tcPr marL="87365" marR="87365" marT="43683" marB="43683"/>
                </a:tc>
                <a:tc>
                  <a:txBody>
                    <a:bodyPr/>
                    <a:lstStyle/>
                    <a:p>
                      <a:r>
                        <a:rPr lang="en-US" sz="1800" dirty="0"/>
                        <a:t>3346.29</a:t>
                      </a:r>
                    </a:p>
                  </a:txBody>
                  <a:tcPr marL="87365" marR="87365" marT="43683" marB="43683"/>
                </a:tc>
                <a:tc>
                  <a:txBody>
                    <a:bodyPr/>
                    <a:lstStyle/>
                    <a:p>
                      <a:r>
                        <a:rPr lang="en-US" sz="1800" dirty="0"/>
                        <a:t>3405.88</a:t>
                      </a:r>
                    </a:p>
                  </a:txBody>
                  <a:tcPr marL="87365" marR="87365" marT="43683" marB="43683"/>
                </a:tc>
                <a:tc>
                  <a:txBody>
                    <a:bodyPr/>
                    <a:lstStyle/>
                    <a:p>
                      <a:r>
                        <a:rPr lang="en-US" sz="1800" dirty="0"/>
                        <a:t>3339.65</a:t>
                      </a:r>
                    </a:p>
                  </a:txBody>
                  <a:tcPr marL="87365" marR="87365" marT="43683" marB="43683"/>
                </a:tc>
                <a:tc>
                  <a:txBody>
                    <a:bodyPr/>
                    <a:lstStyle/>
                    <a:p>
                      <a:r>
                        <a:rPr lang="en-US" sz="1800" dirty="0"/>
                        <a:t>3403.81</a:t>
                      </a:r>
                    </a:p>
                  </a:txBody>
                  <a:tcPr marL="87365" marR="87365" marT="43683" marB="43683"/>
                </a:tc>
                <a:tc>
                  <a:txBody>
                    <a:bodyPr/>
                    <a:lstStyle/>
                    <a:p>
                      <a:r>
                        <a:rPr lang="en-US" sz="1800" dirty="0"/>
                        <a:t>2.71e10</a:t>
                      </a:r>
                    </a:p>
                  </a:txBody>
                  <a:tcPr marL="87365" marR="87365" marT="43683" marB="43683"/>
                </a:tc>
                <a:tc>
                  <a:txBody>
                    <a:bodyPr/>
                    <a:lstStyle/>
                    <a:p>
                      <a:r>
                        <a:rPr lang="en-US" sz="1800" dirty="0"/>
                        <a:t>3.79e11</a:t>
                      </a:r>
                    </a:p>
                  </a:txBody>
                  <a:tcPr marL="87365" marR="87365" marT="43683" marB="43683"/>
                </a:tc>
                <a:tc>
                  <a:txBody>
                    <a:bodyPr/>
                    <a:lstStyle/>
                    <a:p>
                      <a:r>
                        <a:rPr lang="en-US" sz="1800" dirty="0"/>
                        <a:t>53.70</a:t>
                      </a:r>
                    </a:p>
                  </a:txBody>
                  <a:tcPr marL="87365" marR="87365" marT="43683" marB="43683"/>
                </a:tc>
                <a:tc>
                  <a:txBody>
                    <a:bodyPr/>
                    <a:lstStyle/>
                    <a:p>
                      <a:r>
                        <a:rPr lang="en-US" sz="1800" dirty="0"/>
                        <a:t>1.60</a:t>
                      </a:r>
                    </a:p>
                  </a:txBody>
                  <a:tcPr marL="87365" marR="87365" marT="43683" marB="43683"/>
                </a:tc>
                <a:extLst>
                  <a:ext uri="{0D108BD9-81ED-4DB2-BD59-A6C34878D82A}">
                    <a16:rowId xmlns:a16="http://schemas.microsoft.com/office/drawing/2014/main" val="3700940736"/>
                  </a:ext>
                </a:extLst>
              </a:tr>
              <a:tr h="358224">
                <a:tc>
                  <a:txBody>
                    <a:bodyPr/>
                    <a:lstStyle/>
                    <a:p>
                      <a:r>
                        <a:rPr lang="en-US" sz="1800" dirty="0"/>
                        <a:t>2020-08-31</a:t>
                      </a:r>
                    </a:p>
                  </a:txBody>
                  <a:tcPr marL="87365" marR="87365" marT="43683" marB="43683"/>
                </a:tc>
                <a:tc>
                  <a:txBody>
                    <a:bodyPr/>
                    <a:lstStyle/>
                    <a:p>
                      <a:r>
                        <a:rPr lang="en-US" sz="1800" dirty="0"/>
                        <a:t>3416.55</a:t>
                      </a:r>
                    </a:p>
                  </a:txBody>
                  <a:tcPr marL="87365" marR="87365" marT="43683" marB="43683"/>
                </a:tc>
                <a:tc>
                  <a:txBody>
                    <a:bodyPr/>
                    <a:lstStyle/>
                    <a:p>
                      <a:r>
                        <a:rPr lang="en-US" sz="1800" dirty="0"/>
                        <a:t>3442.72</a:t>
                      </a:r>
                    </a:p>
                  </a:txBody>
                  <a:tcPr marL="87365" marR="87365" marT="43683" marB="43683"/>
                </a:tc>
                <a:tc>
                  <a:txBody>
                    <a:bodyPr/>
                    <a:lstStyle/>
                    <a:p>
                      <a:r>
                        <a:rPr lang="en-US" sz="1800" dirty="0"/>
                        <a:t>3395.47</a:t>
                      </a:r>
                    </a:p>
                  </a:txBody>
                  <a:tcPr marL="87365" marR="87365" marT="43683" marB="43683"/>
                </a:tc>
                <a:tc>
                  <a:txBody>
                    <a:bodyPr/>
                    <a:lstStyle/>
                    <a:p>
                      <a:r>
                        <a:rPr lang="en-US" sz="1800" dirty="0"/>
                        <a:t>3395.68</a:t>
                      </a:r>
                    </a:p>
                  </a:txBody>
                  <a:tcPr marL="87365" marR="87365" marT="43683" marB="43683"/>
                </a:tc>
                <a:tc>
                  <a:txBody>
                    <a:bodyPr/>
                    <a:lstStyle/>
                    <a:p>
                      <a:r>
                        <a:rPr lang="en-US" altLang="zh-CN" sz="1800" dirty="0"/>
                        <a:t>3.23e10</a:t>
                      </a:r>
                      <a:endParaRPr lang="en-US" sz="1800" dirty="0"/>
                    </a:p>
                  </a:txBody>
                  <a:tcPr marL="87365" marR="87365" marT="43683" marB="43683"/>
                </a:tc>
                <a:tc>
                  <a:txBody>
                    <a:bodyPr/>
                    <a:lstStyle/>
                    <a:p>
                      <a:r>
                        <a:rPr lang="en-US" sz="1800" dirty="0"/>
                        <a:t>4.36e11</a:t>
                      </a:r>
                    </a:p>
                  </a:txBody>
                  <a:tcPr marL="87365" marR="87365" marT="43683" marB="43683"/>
                </a:tc>
                <a:tc>
                  <a:txBody>
                    <a:bodyPr/>
                    <a:lstStyle/>
                    <a:p>
                      <a:r>
                        <a:rPr lang="en-US" sz="1800" dirty="0"/>
                        <a:t>-8.13</a:t>
                      </a:r>
                    </a:p>
                  </a:txBody>
                  <a:tcPr marL="87365" marR="87365" marT="43683" marB="43683"/>
                </a:tc>
                <a:tc>
                  <a:txBody>
                    <a:bodyPr/>
                    <a:lstStyle/>
                    <a:p>
                      <a:r>
                        <a:rPr lang="en-US" sz="1800" dirty="0"/>
                        <a:t>-0.24</a:t>
                      </a:r>
                    </a:p>
                  </a:txBody>
                  <a:tcPr marL="87365" marR="87365" marT="43683" marB="43683"/>
                </a:tc>
                <a:extLst>
                  <a:ext uri="{0D108BD9-81ED-4DB2-BD59-A6C34878D82A}">
                    <a16:rowId xmlns:a16="http://schemas.microsoft.com/office/drawing/2014/main" val="3691761618"/>
                  </a:ext>
                </a:extLst>
              </a:tr>
            </a:tbl>
          </a:graphicData>
        </a:graphic>
      </p:graphicFrame>
      <p:sp>
        <p:nvSpPr>
          <p:cNvPr id="13" name="Text Placeholder 251">
            <a:extLst>
              <a:ext uri="{FF2B5EF4-FFF2-40B4-BE49-F238E27FC236}">
                <a16:creationId xmlns:a16="http://schemas.microsoft.com/office/drawing/2014/main" id="{DE18B500-D5DD-9727-A52A-4ADC9AD2F352}"/>
              </a:ext>
            </a:extLst>
          </p:cNvPr>
          <p:cNvSpPr txBox="1">
            <a:spLocks/>
          </p:cNvSpPr>
          <p:nvPr/>
        </p:nvSpPr>
        <p:spPr>
          <a:xfrm>
            <a:off x="11362473" y="4002937"/>
            <a:ext cx="6292481" cy="8455006"/>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pPr algn="just"/>
            <a:r>
              <a:rPr lang="en-US" sz="2400" b="1" dirty="0"/>
              <a:t>CNN-LSTM</a:t>
            </a:r>
            <a:endParaRPr lang="en-US" sz="2400" dirty="0"/>
          </a:p>
          <a:p>
            <a:pPr algn="just"/>
            <a:r>
              <a:rPr lang="en-US" sz="2400" dirty="0"/>
              <a:t>This model features a combination of CNN and LSTM components. This includes an input layer, a one-dimensional convolution layer, a pooling layer, an LSTM hidden layer, and a fully connected layer.</a:t>
            </a:r>
          </a:p>
          <a:p>
            <a:pPr algn="just"/>
            <a:r>
              <a:rPr lang="en-US" sz="2400" b="1" dirty="0"/>
              <a:t>BI-LSTM</a:t>
            </a:r>
          </a:p>
          <a:p>
            <a:pPr algn="just"/>
            <a:r>
              <a:rPr lang="en-US" sz="2400" dirty="0"/>
              <a:t>This network enhances the traditional LSTM by incorporating both past and future data inputs through a dual-layer architecture consisting of a forward LSTM and a backward LSTM. This configuration allows the BI-LSTM to process sequence information in both directions, enhancing the robustness and accuracy of the model.</a:t>
            </a:r>
          </a:p>
          <a:p>
            <a:pPr algn="just"/>
            <a:r>
              <a:rPr lang="en-US" sz="2400" b="1" dirty="0"/>
              <a:t>CNN-BI-LSTM</a:t>
            </a:r>
          </a:p>
          <a:p>
            <a:pPr algn="just"/>
            <a:r>
              <a:rPr lang="en-US" sz="2400" dirty="0"/>
              <a:t>The CNN-BI-LSTM prediction model operates similarly to the CNN-LSTM, with the primary difference being that subsequent to the CNN layers, the feature outputs are not channeled into a standard LSTM but rather into a BI-LSTM.</a:t>
            </a:r>
          </a:p>
        </p:txBody>
      </p:sp>
      <p:sp>
        <p:nvSpPr>
          <p:cNvPr id="14" name="Text Placeholder 252">
            <a:extLst>
              <a:ext uri="{FF2B5EF4-FFF2-40B4-BE49-F238E27FC236}">
                <a16:creationId xmlns:a16="http://schemas.microsoft.com/office/drawing/2014/main" id="{B2996003-1846-B204-0B0A-643152C5D99D}"/>
              </a:ext>
            </a:extLst>
          </p:cNvPr>
          <p:cNvSpPr txBox="1">
            <a:spLocks/>
          </p:cNvSpPr>
          <p:nvPr/>
        </p:nvSpPr>
        <p:spPr>
          <a:xfrm>
            <a:off x="11376086" y="3433549"/>
            <a:ext cx="10179845" cy="685881"/>
          </a:xfrm>
          <a:prstGeom prst="rect">
            <a:avLst/>
          </a:prstGeom>
          <a:noFill/>
        </p:spPr>
        <p:txBody>
          <a:bodyPr wrap="square" lIns="65304" tIns="65304" rIns="65304" bIns="65304" anchor="ctr" anchorCtr="0">
            <a:spAutoFit/>
          </a:bodyPr>
          <a:lstStyle>
            <a:lvl1pPr marL="0" indent="0" algn="ctr" defTabSz="3134552" rtl="0" eaLnBrk="1" latinLnBrk="0" hangingPunct="1">
              <a:spcBef>
                <a:spcPct val="20000"/>
              </a:spcBef>
              <a:buFont typeface="Arial" pitchFamily="34" charset="0"/>
              <a:buNone/>
              <a:defRPr sz="2600" b="1" u="sng" kern="1200" baseline="0">
                <a:solidFill>
                  <a:schemeClr val="accent5">
                    <a:lumMod val="50000"/>
                  </a:schemeClr>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sz="3600" dirty="0"/>
              <a:t>MODELS</a:t>
            </a:r>
          </a:p>
        </p:txBody>
      </p:sp>
      <p:pic>
        <p:nvPicPr>
          <p:cNvPr id="16" name="Picture 15" descr="A diagram of a computer&#10;&#10;Description automatically generated">
            <a:extLst>
              <a:ext uri="{FF2B5EF4-FFF2-40B4-BE49-F238E27FC236}">
                <a16:creationId xmlns:a16="http://schemas.microsoft.com/office/drawing/2014/main" id="{32BF1B93-B46F-5EA3-A730-E3CEAFD2C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8541" y="4308800"/>
            <a:ext cx="3837390" cy="2279405"/>
          </a:xfrm>
          <a:prstGeom prst="rect">
            <a:avLst/>
          </a:prstGeom>
        </p:spPr>
      </p:pic>
      <p:sp>
        <p:nvSpPr>
          <p:cNvPr id="19" name="Text Placeholder 166">
            <a:extLst>
              <a:ext uri="{FF2B5EF4-FFF2-40B4-BE49-F238E27FC236}">
                <a16:creationId xmlns:a16="http://schemas.microsoft.com/office/drawing/2014/main" id="{A08FC846-DA7F-B82E-2274-E000976C1A72}"/>
              </a:ext>
            </a:extLst>
          </p:cNvPr>
          <p:cNvSpPr txBox="1">
            <a:spLocks/>
          </p:cNvSpPr>
          <p:nvPr/>
        </p:nvSpPr>
        <p:spPr>
          <a:xfrm>
            <a:off x="17909469" y="11552693"/>
            <a:ext cx="3837390" cy="606704"/>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dirty="0"/>
              <a:t>Figure 2. CNN-LSTM Structure</a:t>
            </a:r>
          </a:p>
        </p:txBody>
      </p:sp>
      <p:pic>
        <p:nvPicPr>
          <p:cNvPr id="21" name="Picture 20" descr="A diagram of a structure&#10;&#10;Description automatically generated">
            <a:extLst>
              <a:ext uri="{FF2B5EF4-FFF2-40B4-BE49-F238E27FC236}">
                <a16:creationId xmlns:a16="http://schemas.microsoft.com/office/drawing/2014/main" id="{5C09169A-4D92-4318-D95C-0A1DE239A9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14335" y="7496384"/>
            <a:ext cx="3732524" cy="4056309"/>
          </a:xfrm>
          <a:prstGeom prst="rect">
            <a:avLst/>
          </a:prstGeom>
        </p:spPr>
      </p:pic>
      <p:pic>
        <p:nvPicPr>
          <p:cNvPr id="34" name="Picture 33" descr="A graph showing the price of a stock market&#10;&#10;Description automatically generated">
            <a:extLst>
              <a:ext uri="{FF2B5EF4-FFF2-40B4-BE49-F238E27FC236}">
                <a16:creationId xmlns:a16="http://schemas.microsoft.com/office/drawing/2014/main" id="{F4EBBE57-3B4E-9EDE-881D-1F04456B07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16201" y="13200939"/>
            <a:ext cx="9699613" cy="5249321"/>
          </a:xfrm>
          <a:prstGeom prst="rect">
            <a:avLst/>
          </a:prstGeom>
        </p:spPr>
      </p:pic>
      <p:sp>
        <p:nvSpPr>
          <p:cNvPr id="35" name="Text Placeholder 166">
            <a:extLst>
              <a:ext uri="{FF2B5EF4-FFF2-40B4-BE49-F238E27FC236}">
                <a16:creationId xmlns:a16="http://schemas.microsoft.com/office/drawing/2014/main" id="{0533511C-612E-6AE3-898C-FDA3AEC67F70}"/>
              </a:ext>
            </a:extLst>
          </p:cNvPr>
          <p:cNvSpPr txBox="1">
            <a:spLocks/>
          </p:cNvSpPr>
          <p:nvPr/>
        </p:nvSpPr>
        <p:spPr>
          <a:xfrm>
            <a:off x="13716683" y="18507376"/>
            <a:ext cx="5498650" cy="606704"/>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dirty="0"/>
              <a:t>Figure 3. BI-LSTM Prediction on Test Set Closing Price</a:t>
            </a:r>
          </a:p>
        </p:txBody>
      </p:sp>
      <p:sp>
        <p:nvSpPr>
          <p:cNvPr id="36" name="Text Placeholder 168">
            <a:extLst>
              <a:ext uri="{FF2B5EF4-FFF2-40B4-BE49-F238E27FC236}">
                <a16:creationId xmlns:a16="http://schemas.microsoft.com/office/drawing/2014/main" id="{543C62D5-EC2B-D12B-16B7-5FAC15697384}"/>
              </a:ext>
            </a:extLst>
          </p:cNvPr>
          <p:cNvSpPr txBox="1">
            <a:spLocks/>
          </p:cNvSpPr>
          <p:nvPr/>
        </p:nvSpPr>
        <p:spPr>
          <a:xfrm>
            <a:off x="22040850" y="7319969"/>
            <a:ext cx="10185796" cy="2250230"/>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tabLst/>
              <a:defRPr sz="1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sz="2400" dirty="0"/>
              <a:t>The result statistics show that the test errors of BI-LSTM and CNN-LSTM are lower, and the R-Squared of are higher than that of LSTM, indicating that BI-LSTM performs better than CNN-LSTM better than LSTM.</a:t>
            </a:r>
          </a:p>
          <a:p>
            <a:r>
              <a:rPr lang="en-US" sz="2400" dirty="0"/>
              <a:t>As for the novel CNN-BI-LSTM, it outperforms all other models after careful structure and proper hyperparameter adjustments.</a:t>
            </a:r>
          </a:p>
        </p:txBody>
      </p:sp>
      <p:sp>
        <p:nvSpPr>
          <p:cNvPr id="37" name="Text Placeholder 166">
            <a:extLst>
              <a:ext uri="{FF2B5EF4-FFF2-40B4-BE49-F238E27FC236}">
                <a16:creationId xmlns:a16="http://schemas.microsoft.com/office/drawing/2014/main" id="{78D8A483-C190-48D4-6623-39338B0610EA}"/>
              </a:ext>
            </a:extLst>
          </p:cNvPr>
          <p:cNvSpPr txBox="1">
            <a:spLocks/>
          </p:cNvSpPr>
          <p:nvPr/>
        </p:nvSpPr>
        <p:spPr>
          <a:xfrm>
            <a:off x="24493032" y="6863928"/>
            <a:ext cx="5281431" cy="606704"/>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r>
              <a:rPr lang="en-US" dirty="0"/>
              <a:t>Figure 4. Evaluation Matrices for Model Performance </a:t>
            </a:r>
          </a:p>
        </p:txBody>
      </p:sp>
      <p:pic>
        <p:nvPicPr>
          <p:cNvPr id="39" name="Picture 38">
            <a:extLst>
              <a:ext uri="{FF2B5EF4-FFF2-40B4-BE49-F238E27FC236}">
                <a16:creationId xmlns:a16="http://schemas.microsoft.com/office/drawing/2014/main" id="{7DEB61D2-D274-ED25-511E-BDC1F54CDCCA}"/>
              </a:ext>
            </a:extLst>
          </p:cNvPr>
          <p:cNvPicPr>
            <a:picLocks noChangeAspect="1"/>
          </p:cNvPicPr>
          <p:nvPr/>
        </p:nvPicPr>
        <p:blipFill>
          <a:blip r:embed="rId7"/>
          <a:stretch>
            <a:fillRect/>
          </a:stretch>
        </p:blipFill>
        <p:spPr>
          <a:xfrm>
            <a:off x="26684159" y="12368473"/>
            <a:ext cx="4987723" cy="1712203"/>
          </a:xfrm>
          <a:prstGeom prst="rect">
            <a:avLst/>
          </a:prstGeom>
        </p:spPr>
      </p:pic>
      <p:pic>
        <p:nvPicPr>
          <p:cNvPr id="1038" name="Picture 14">
            <a:extLst>
              <a:ext uri="{FF2B5EF4-FFF2-40B4-BE49-F238E27FC236}">
                <a16:creationId xmlns:a16="http://schemas.microsoft.com/office/drawing/2014/main" id="{3E4089FB-045B-5ABB-7EE5-473E80BA99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76432" y="4002937"/>
            <a:ext cx="4843485" cy="299747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4BA6F40-2C35-60E3-2579-C058050873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9430" y="4008105"/>
            <a:ext cx="4522452" cy="2793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1031</TotalTime>
  <Words>1103</Words>
  <Application>Microsoft Macintosh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DengXian</vt:lpstr>
      <vt:lpstr>Times New Roman</vt:lpstr>
      <vt:lpstr>Arial</vt:lpstr>
      <vt:lpstr>Calibri</vt:lpstr>
      <vt:lpstr>Trebuchet MS</vt:lpstr>
      <vt:lpstr>1_Classic 3 Columns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GuoZhiyu</cp:lastModifiedBy>
  <cp:revision>30</cp:revision>
  <dcterms:created xsi:type="dcterms:W3CDTF">2012-02-09T21:09:21Z</dcterms:created>
  <dcterms:modified xsi:type="dcterms:W3CDTF">2024-04-29T17:20:19Z</dcterms:modified>
</cp:coreProperties>
</file>