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3" r:id="rId3"/>
    <p:sldId id="264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0D1"/>
    <a:srgbClr val="3366CC"/>
    <a:srgbClr val="5F769C"/>
    <a:srgbClr val="002060"/>
    <a:srgbClr val="475877"/>
    <a:srgbClr val="92A2BD"/>
    <a:srgbClr val="003366"/>
    <a:srgbClr val="336699"/>
    <a:srgbClr val="0033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0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FC8D1-40D2-47D7-823A-71015B5C842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5107C-4A1F-4A5A-B6AB-38DD07076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2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/>
              <a:t>(..)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26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/>
              <a:t>(..)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37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/>
              <a:t>(..)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1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88949" y="5634000"/>
            <a:ext cx="2677296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1" i="0" baseline="0">
                <a:solidFill>
                  <a:schemeClr val="tx1"/>
                </a:solidFill>
                <a:latin typeface="BMW Group Condensed Bold"/>
                <a:ea typeface="BMW Type Global Pro Regular" pitchFamily="2" charset="0"/>
                <a:cs typeface="BMW Group Condensed Bold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noProof="0" dirty="0"/>
              <a:t>Department | Date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614" y="6137292"/>
            <a:ext cx="1159625" cy="361604"/>
          </a:xfrm>
          <a:prstGeom prst="rect">
            <a:avLst/>
          </a:prstGeom>
        </p:spPr>
      </p:pic>
      <p:pic>
        <p:nvPicPr>
          <p:cNvPr id="16" name="Bild 7" descr="WortmarkeBMWGROUP Kopi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864" y="6138897"/>
            <a:ext cx="757729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5080" y="-6668"/>
            <a:ext cx="12197080" cy="6870440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7810" h="6862262">
                <a:moveTo>
                  <a:pt x="3810" y="3806"/>
                </a:moveTo>
                <a:lnTo>
                  <a:pt x="9145905" y="0"/>
                </a:lnTo>
                <a:lnTo>
                  <a:pt x="9147810" y="4615799"/>
                </a:lnTo>
                <a:lnTo>
                  <a:pt x="4300470" y="6858975"/>
                </a:lnTo>
                <a:lnTo>
                  <a:pt x="4120115" y="6862262"/>
                </a:lnTo>
                <a:lnTo>
                  <a:pt x="5096494" y="6381414"/>
                </a:lnTo>
                <a:lnTo>
                  <a:pt x="0" y="4976248"/>
                </a:lnTo>
                <a:cubicBezTo>
                  <a:pt x="0" y="3256416"/>
                  <a:pt x="3810" y="1723638"/>
                  <a:pt x="3810" y="3806"/>
                </a:cubicBez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0" name="Grafik 37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7533" y="5894903"/>
            <a:ext cx="1862667" cy="6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8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3752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615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pos="3896">
          <p15:clr>
            <a:srgbClr val="FBAE40"/>
          </p15:clr>
        </p15:guide>
        <p15:guide id="6" pos="301">
          <p15:clr>
            <a:srgbClr val="FBAE40"/>
          </p15:clr>
        </p15:guide>
        <p15:guide id="7" pos="7384">
          <p15:clr>
            <a:srgbClr val="FBAE40"/>
          </p15:clr>
        </p15:guide>
        <p15:guide id="8" pos="3768">
          <p15:clr>
            <a:srgbClr val="FBAE40"/>
          </p15:clr>
        </p15:guide>
        <p15:guide id="9" orient="horz" pos="4042">
          <p15:clr>
            <a:srgbClr val="FBAE40"/>
          </p15:clr>
        </p15:guide>
        <p15:guide id="10" orient="horz" pos="4260">
          <p15:clr>
            <a:srgbClr val="FBAE40"/>
          </p15:clr>
        </p15:guide>
        <p15:guide id="11" orient="horz" pos="2636">
          <p15:clr>
            <a:srgbClr val="FBAE40"/>
          </p15:clr>
        </p15:guide>
        <p15:guide id="12" orient="horz" pos="25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649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7384">
          <p15:clr>
            <a:srgbClr val="FBAE40"/>
          </p15:clr>
        </p15:guide>
        <p15:guide id="8" pos="301">
          <p15:clr>
            <a:srgbClr val="FBAE40"/>
          </p15:clr>
        </p15:guide>
        <p15:guide id="9" pos="5120">
          <p15:clr>
            <a:srgbClr val="FBAE40"/>
          </p15:clr>
        </p15:guide>
        <p15:guide id="10" pos="4968">
          <p15:clr>
            <a:srgbClr val="FBAE40"/>
          </p15:clr>
        </p15:guide>
        <p15:guide id="11" pos="2704">
          <p15:clr>
            <a:srgbClr val="FBAE40"/>
          </p15:clr>
        </p15:guide>
        <p15:guide id="12" pos="25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604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  <p15:guide id="9" pos="1960">
          <p15:clr>
            <a:srgbClr val="FBAE40"/>
          </p15:clr>
        </p15:guide>
        <p15:guide id="10" pos="2112">
          <p15:clr>
            <a:srgbClr val="FBAE40"/>
          </p15:clr>
        </p15:guide>
        <p15:guide id="11" pos="3768">
          <p15:clr>
            <a:srgbClr val="FBAE40"/>
          </p15:clr>
        </p15:guide>
        <p15:guide id="12" pos="3912">
          <p15:clr>
            <a:srgbClr val="FBAE40"/>
          </p15:clr>
        </p15:guide>
        <p15:guide id="13" pos="5564">
          <p15:clr>
            <a:srgbClr val="FBAE40"/>
          </p15:clr>
        </p15:guide>
        <p15:guide id="14" pos="5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65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  <p15:guide id="9" pos="3768">
          <p15:clr>
            <a:srgbClr val="FBAE40"/>
          </p15:clr>
        </p15:guide>
        <p15:guide id="10" pos="39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58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88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3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AU-US-UC-FO Visit - 20 November 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AA807A42-CF27-4B84-8583-18EBE41834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2916" y="403226"/>
            <a:ext cx="10956784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7" y="1641417"/>
            <a:ext cx="10945283" cy="4884796"/>
          </a:xfrm>
          <a:prstGeom prst="rect">
            <a:avLst/>
          </a:prstGeom>
        </p:spPr>
        <p:txBody>
          <a:bodyPr lIns="0" tIns="0" rIns="0" bIns="0"/>
          <a:lstStyle>
            <a:lvl1pPr marL="274320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itchFamily="18" charset="2"/>
              <a:buChar char="-"/>
              <a:defRPr lang="de-DE" sz="1800" smtClean="0"/>
            </a:lvl1pPr>
            <a:lvl2pPr marL="548640" indent="-1825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822960" indent="-1841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6853" y="968764"/>
            <a:ext cx="10945283" cy="397122"/>
          </a:xfrm>
          <a:prstGeom prst="rect">
            <a:avLst/>
          </a:prstGeom>
        </p:spPr>
        <p:txBody>
          <a:bodyPr lIns="0" tIns="0" rIns="0" bIns="0"/>
          <a:lstStyle>
            <a:lvl1pPr marL="274320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itchFamily="18" charset="2"/>
              <a:buNone/>
              <a:defRPr kumimoji="0" lang="en-GB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MW Group Condensed" pitchFamily="34" charset="0"/>
                <a:ea typeface="+mn-ea"/>
                <a:cs typeface="+mn-cs"/>
              </a:defRPr>
            </a:lvl1pPr>
            <a:lvl2pPr marL="548640" indent="-1825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822960" indent="-1841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lang="en-GB" noProof="0" dirty="0" smtClean="0"/>
              <a:t>Edit small list by clicking</a:t>
            </a:r>
          </a:p>
        </p:txBody>
      </p:sp>
    </p:spTree>
    <p:extLst>
      <p:ext uri="{BB962C8B-B14F-4D97-AF65-F5344CB8AC3E}">
        <p14:creationId xmlns:p14="http://schemas.microsoft.com/office/powerpoint/2010/main" val="937246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50" y="5634002"/>
            <a:ext cx="2647063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25" b="1" i="0" baseline="0">
                <a:solidFill>
                  <a:schemeClr val="tx1"/>
                </a:solidFill>
                <a:latin typeface="BMW Group Condensed Bold"/>
                <a:ea typeface="BMW Type Global Pro Regular" pitchFamily="2" charset="0"/>
                <a:cs typeface="BMW Group Condensed Bold"/>
              </a:defRPr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</a:lstStyle>
          <a:p>
            <a:pPr lvl="0"/>
            <a:r>
              <a:rPr lang="de-DE" dirty="0"/>
              <a:t>Abteilung | Datum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616" y="6137292"/>
            <a:ext cx="1159625" cy="361604"/>
          </a:xfrm>
          <a:prstGeom prst="rect">
            <a:avLst/>
          </a:prstGeom>
        </p:spPr>
      </p:pic>
      <p:pic>
        <p:nvPicPr>
          <p:cNvPr id="15" name="Bild 7" descr="WortmarkeBMWGROUP Kopi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865" y="6138899"/>
            <a:ext cx="757729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5080" y="0"/>
            <a:ext cx="12197080" cy="6870440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7810" h="6862262">
                <a:moveTo>
                  <a:pt x="3810" y="3806"/>
                </a:moveTo>
                <a:lnTo>
                  <a:pt x="9145905" y="0"/>
                </a:lnTo>
                <a:lnTo>
                  <a:pt x="9147810" y="4615799"/>
                </a:lnTo>
                <a:lnTo>
                  <a:pt x="4300470" y="6858975"/>
                </a:lnTo>
                <a:lnTo>
                  <a:pt x="4120115" y="6862262"/>
                </a:lnTo>
                <a:lnTo>
                  <a:pt x="5096494" y="6381414"/>
                </a:lnTo>
                <a:lnTo>
                  <a:pt x="0" y="4976248"/>
                </a:lnTo>
                <a:cubicBezTo>
                  <a:pt x="0" y="3256416"/>
                  <a:pt x="3810" y="1723638"/>
                  <a:pt x="3810" y="3806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1007" y="269626"/>
            <a:ext cx="1124307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 sz="3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Ein- oder </a:t>
            </a:r>
            <a:br>
              <a:rPr lang="de-DE" dirty="0"/>
            </a:br>
            <a:r>
              <a:rPr lang="de-DE" dirty="0"/>
              <a:t>Zweizeiliger </a:t>
            </a:r>
            <a:r>
              <a:rPr lang="de-DE" dirty="0" err="1"/>
              <a:t>titel</a:t>
            </a:r>
            <a:r>
              <a:rPr lang="de-DE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1007" y="1386807"/>
            <a:ext cx="11241093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None/>
              <a:defRPr sz="15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Ein- oder Zweizeilige Subheadline.</a:t>
            </a:r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8520" y="6136097"/>
            <a:ext cx="1095373" cy="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22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01">
          <p15:clr>
            <a:srgbClr val="FBAE40"/>
          </p15:clr>
        </p15:guide>
        <p15:guide id="2" pos="9845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88949" y="6425352"/>
            <a:ext cx="9851675" cy="331787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  <a:ea typeface="BMW Type Global Regular" pitchFamily="2" charset="-122"/>
                <a:cs typeface="BMW Type Global Regular" pitchFamily="2" charset="-122"/>
              </a:defRPr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AU-US-UC-FO Visit - 20 November 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n-lt"/>
                <a:ea typeface="BMW Type Global Regular" pitchFamily="2" charset="-122"/>
                <a:cs typeface="BMW Type Global Regular" pitchFamily="2" charset="-122"/>
              </a:defRPr>
            </a:lvl1pPr>
          </a:lstStyle>
          <a:p>
            <a:r>
              <a:rPr lang="zh-CN" altLang="en-US" smtClean="0"/>
              <a:t>第</a:t>
            </a:r>
            <a:r>
              <a:rPr lang="de-DE" smtClean="0"/>
              <a:t> </a:t>
            </a:r>
            <a:fld id="{AA807A42-CF27-4B84-8583-18EBE418342E}" type="slidenum">
              <a:rPr lang="de-DE" smtClean="0"/>
              <a:pPr/>
              <a:t>‹#›</a:t>
            </a:fld>
            <a:r>
              <a:rPr lang="zh-CN" altLang="en-US" smtClean="0"/>
              <a:t>页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21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92"/>
                        <a:ext cx="1588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style.</a:t>
            </a:r>
            <a:endParaRPr lang="de-DE" dirty="0"/>
          </a:p>
        </p:txBody>
      </p:sp>
      <p:sp>
        <p:nvSpPr>
          <p:cNvPr id="8" name="Footer Placeholder 6"/>
          <p:cNvSpPr txBox="1">
            <a:spLocks/>
          </p:cNvSpPr>
          <p:nvPr userDrawn="1"/>
        </p:nvSpPr>
        <p:spPr>
          <a:xfrm>
            <a:off x="488950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Digital Workshop | Apr 17th – 19th, 2017</a:t>
            </a:r>
            <a:endParaRPr lang="en-GB" dirty="0"/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10586157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0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3" name="Bild 12" descr="Trigonalform_16zu9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47" y="5634000"/>
            <a:ext cx="2600351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1" i="0" baseline="0">
                <a:solidFill>
                  <a:srgbClr val="343434"/>
                </a:solidFill>
                <a:latin typeface="BMW Group Condensed Bold"/>
                <a:ea typeface="BMW Type Global Pro Regular" pitchFamily="2" charset="0"/>
                <a:cs typeface="BMW Group Condensed Bold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noProof="0" dirty="0"/>
              <a:t>Department | Date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613" y="6137292"/>
            <a:ext cx="1159625" cy="361604"/>
          </a:xfrm>
          <a:prstGeom prst="rect">
            <a:avLst/>
          </a:prstGeom>
        </p:spPr>
      </p:pic>
      <p:pic>
        <p:nvPicPr>
          <p:cNvPr id="15" name="Bild 7" descr="WortmarkeBMWGROUP Kopie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864" y="6138897"/>
            <a:ext cx="757729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7255" y="6137292"/>
            <a:ext cx="363600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79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>
          <p15:clr>
            <a:srgbClr val="FBAE40"/>
          </p15:clr>
        </p15:guide>
        <p15:guide id="2" orient="horz" pos="1128">
          <p15:clr>
            <a:srgbClr val="FBAE40"/>
          </p15:clr>
        </p15:guide>
        <p15:guide id="3" orient="horz" pos="3544">
          <p15:clr>
            <a:srgbClr val="FBAE40"/>
          </p15:clr>
        </p15:guide>
        <p15:guide id="4" orient="horz" pos="1832">
          <p15:clr>
            <a:srgbClr val="FBAE40"/>
          </p15:clr>
        </p15:guide>
        <p15:guide id="5" pos="301">
          <p15:clr>
            <a:srgbClr val="FBAE40"/>
          </p15:clr>
        </p15:guide>
        <p15:guide id="6" pos="7384">
          <p15:clr>
            <a:srgbClr val="FBAE40"/>
          </p15:clr>
        </p15:guide>
        <p15:guide id="7" orient="horz" pos="37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AU-US-UC-FO Visit - 20 November 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3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88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AA807A42-CF27-4B84-8583-18EBE418342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6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Sustainable anchoring of PREX in [XX-XX] – handover document | [DATE]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8695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07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AU-US-UC-FO Visit - 20 November 2017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5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>
          <p15:clr>
            <a:srgbClr val="FBAE40"/>
          </p15:clr>
        </p15:guide>
        <p15:guide id="2" orient="horz" pos="887">
          <p15:clr>
            <a:srgbClr val="FBAE40"/>
          </p15:clr>
        </p15:guide>
        <p15:guide id="3" pos="7384">
          <p15:clr>
            <a:srgbClr val="FBAE40"/>
          </p15:clr>
        </p15:guide>
        <p15:guide id="4" pos="30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6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013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9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896">
          <p15:clr>
            <a:srgbClr val="FBAE40"/>
          </p15:clr>
        </p15:guide>
        <p15:guide id="8" pos="3768">
          <p15:clr>
            <a:srgbClr val="FBAE40"/>
          </p15:clr>
        </p15:guide>
        <p15:guide id="9" pos="7384">
          <p15:clr>
            <a:srgbClr val="FBAE40"/>
          </p15:clr>
        </p15:guide>
        <p15:guide id="10" pos="3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622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897">
          <p15:clr>
            <a:srgbClr val="FBAE40"/>
          </p15:clr>
        </p15:guide>
        <p15:guide id="8" pos="3769">
          <p15:clr>
            <a:srgbClr val="FBAE40"/>
          </p15:clr>
        </p15:guide>
        <p15:guide id="9" pos="7384">
          <p15:clr>
            <a:srgbClr val="FBAE40"/>
          </p15:clr>
        </p15:guide>
        <p15:guide id="10" orient="horz" pos="113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3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55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pos="301">
          <p15:clr>
            <a:srgbClr val="FBAE40"/>
          </p15:clr>
        </p15:guide>
        <p15:guide id="6" pos="7384">
          <p15:clr>
            <a:srgbClr val="FBAE40"/>
          </p15:clr>
        </p15:guide>
        <p15:guide id="7" orient="horz" pos="4042">
          <p15:clr>
            <a:srgbClr val="FBAE40"/>
          </p15:clr>
        </p15:guide>
        <p15:guide id="8" orient="horz" pos="42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3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pos="301">
          <p15:clr>
            <a:srgbClr val="FBAE40"/>
          </p15:clr>
        </p15:guide>
        <p15:guide id="4" pos="7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empower - DO NOT DELETE!!!" hidden="1"/>
          <p:cNvSpPr/>
          <p:nvPr userDrawn="1">
            <p:custDataLst>
              <p:tags r:id="rId25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9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jp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jp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3" y="1159239"/>
            <a:ext cx="6215216" cy="4502047"/>
          </a:xfrm>
          <a:prstGeom prst="rect">
            <a:avLst/>
          </a:prstGeom>
        </p:spPr>
      </p:pic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8" y="99907"/>
            <a:ext cx="11224685" cy="957422"/>
          </a:xfrm>
        </p:spPr>
        <p:txBody>
          <a:bodyPr/>
          <a:lstStyle/>
          <a:p>
            <a:r>
              <a:rPr lang="en-US" sz="2400" dirty="0" smtClean="0"/>
              <a:t>Electronic Standee Page 1</a:t>
            </a:r>
            <a:endParaRPr lang="de-DE" sz="24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A807A42-CF27-4B84-8583-18EBE418342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91554" y="652992"/>
            <a:ext cx="5118367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Cover page is BMW Official Website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619" y="1440898"/>
            <a:ext cx="5258920" cy="394226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4673" y="5921082"/>
            <a:ext cx="1131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page URL: http</a:t>
            </a:r>
            <a:r>
              <a:rPr lang="en-US" dirty="0"/>
              <a:t>://www.bmw.com.cn/content/dam/bmw/marketCN/campaign/2018/g38_app/overview.html</a:t>
            </a:r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2667189" y="3017108"/>
            <a:ext cx="4466493" cy="492370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5597959" y="4435601"/>
            <a:ext cx="1629507" cy="257907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27466" y="2742673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Click to open Spec Sheet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11126" y="4212513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Click to open  Page 2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3" y="1388753"/>
            <a:ext cx="5771807" cy="4180860"/>
          </a:xfrm>
          <a:prstGeom prst="rect">
            <a:avLst/>
          </a:prstGeom>
        </p:spPr>
      </p:pic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8" y="99907"/>
            <a:ext cx="11224685" cy="957422"/>
          </a:xfrm>
        </p:spPr>
        <p:txBody>
          <a:bodyPr/>
          <a:lstStyle/>
          <a:p>
            <a:r>
              <a:rPr lang="en-US" sz="2400" dirty="0" smtClean="0"/>
              <a:t>Electronic Standee Page 2</a:t>
            </a:r>
            <a:endParaRPr lang="de-DE" sz="24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A807A42-CF27-4B84-8583-18EBE418342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358635" y="646675"/>
            <a:ext cx="5621084" cy="493776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Dealer </a:t>
            </a:r>
            <a:r>
              <a:rPr lang="en-US" altLang="zh-CN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New Car Online </a:t>
            </a: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Stock </a:t>
            </a: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List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9483" y="5633170"/>
            <a:ext cx="5457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Demo Page Prototype</a:t>
            </a:r>
            <a:r>
              <a:rPr lang="en-US" altLang="zh-CN" sz="1200" dirty="0" smtClean="0"/>
              <a:t>: </a:t>
            </a:r>
            <a:r>
              <a:rPr lang="en-US" sz="1200" dirty="0" smtClean="0"/>
              <a:t>https</a:t>
            </a:r>
            <a:r>
              <a:rPr lang="en-US" sz="1200" dirty="0"/>
              <a:t>://bmwnewcar.bmw.com.cn/quicksearch/c/quicksearch/search?cityCode=&amp;provinceCode=&amp;sSeries=5&amp;modelPriceStart=&amp;modelPriceEnd=&amp;from=index-search-5-0_-0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b="18031"/>
          <a:stretch/>
        </p:blipFill>
        <p:spPr>
          <a:xfrm>
            <a:off x="815835" y="1687219"/>
            <a:ext cx="4839504" cy="344522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6" name="Elbow Connector 15"/>
          <p:cNvCxnSpPr>
            <a:endCxn id="18" idx="1"/>
          </p:cNvCxnSpPr>
          <p:nvPr/>
        </p:nvCxnSpPr>
        <p:spPr>
          <a:xfrm flipV="1">
            <a:off x="5041678" y="2230436"/>
            <a:ext cx="2169448" cy="99496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597959" y="4435601"/>
            <a:ext cx="1629507" cy="257907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11126" y="1983985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Filter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1126" y="4212513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Click to open  Page 3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3" name="Elbow Connector 22"/>
          <p:cNvCxnSpPr>
            <a:endCxn id="24" idx="1"/>
          </p:cNvCxnSpPr>
          <p:nvPr/>
        </p:nvCxnSpPr>
        <p:spPr>
          <a:xfrm>
            <a:off x="5412658" y="2899684"/>
            <a:ext cx="1798468" cy="413361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11126" y="3066594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Sort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9" name="Elbow Connector 28"/>
          <p:cNvCxnSpPr>
            <a:endCxn id="30" idx="1"/>
          </p:cNvCxnSpPr>
          <p:nvPr/>
        </p:nvCxnSpPr>
        <p:spPr>
          <a:xfrm>
            <a:off x="5655339" y="5121665"/>
            <a:ext cx="1555787" cy="182894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11126" y="5058108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Back to Cover</a:t>
            </a:r>
            <a:r>
              <a:rPr lang="en-US" altLang="zh-CN" sz="1600" b="1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Page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007" y="5017222"/>
            <a:ext cx="1667588" cy="2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2" y="769321"/>
            <a:ext cx="2777186" cy="2011680"/>
          </a:xfrm>
          <a:prstGeom prst="rect">
            <a:avLst/>
          </a:prstGeom>
        </p:spPr>
      </p:pic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8" y="99907"/>
            <a:ext cx="11224685" cy="957422"/>
          </a:xfrm>
        </p:spPr>
        <p:txBody>
          <a:bodyPr/>
          <a:lstStyle/>
          <a:p>
            <a:r>
              <a:rPr lang="en-US" sz="2400" dirty="0" smtClean="0"/>
              <a:t>Electronic Standee Page 3</a:t>
            </a:r>
            <a:endParaRPr lang="de-DE" sz="24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A807A42-CF27-4B84-8583-18EBE418342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8766629" y="4813044"/>
            <a:ext cx="3164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Demo Page P</a:t>
            </a:r>
            <a:r>
              <a:rPr lang="en-US" altLang="zh-CN" sz="1400" dirty="0" smtClean="0"/>
              <a:t>rototype</a:t>
            </a:r>
            <a:r>
              <a:rPr lang="zh-CN" altLang="en-US" sz="1400" dirty="0" smtClean="0"/>
              <a:t>： </a:t>
            </a:r>
            <a:r>
              <a:rPr lang="en-US" sz="1400" dirty="0" smtClean="0"/>
              <a:t>https</a:t>
            </a:r>
            <a:r>
              <a:rPr lang="en-US" sz="1400" dirty="0"/>
              <a:t>://bmwnewcar.bmw.com.cn/quicksearch/c/quicksearch/vehicles?modelId=1071&amp;outterId=1133&amp;innerId=1441&amp;utm_campaign=bmw_newcar_site_link&amp;utm_source=bmwnewcar&amp;utm_medium=referral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45" y="916807"/>
            <a:ext cx="2320287" cy="512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Elbow Connector 14"/>
          <p:cNvCxnSpPr>
            <a:endCxn id="17" idx="1"/>
          </p:cNvCxnSpPr>
          <p:nvPr/>
        </p:nvCxnSpPr>
        <p:spPr>
          <a:xfrm flipV="1">
            <a:off x="2629066" y="1015772"/>
            <a:ext cx="1985983" cy="491872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2629066" y="2649180"/>
            <a:ext cx="2002323" cy="801777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15049" y="769321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360</a:t>
            </a:r>
            <a:r>
              <a:rPr lang="en-US" altLang="zh-CN" sz="1600" b="1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° View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5049" y="3227868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Spec Sheet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9" name="Elbow Connector 18"/>
          <p:cNvCxnSpPr>
            <a:endCxn id="20" idx="1"/>
          </p:cNvCxnSpPr>
          <p:nvPr/>
        </p:nvCxnSpPr>
        <p:spPr>
          <a:xfrm>
            <a:off x="2438400" y="2070042"/>
            <a:ext cx="2176649" cy="258358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15049" y="2081949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Color and MSRP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4" name="Elbow Connector 23"/>
          <p:cNvCxnSpPr>
            <a:endCxn id="25" idx="1"/>
          </p:cNvCxnSpPr>
          <p:nvPr/>
        </p:nvCxnSpPr>
        <p:spPr>
          <a:xfrm flipV="1">
            <a:off x="2780832" y="5087444"/>
            <a:ext cx="1834217" cy="124834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15049" y="4840993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Photo</a:t>
            </a:r>
            <a:r>
              <a:rPr lang="en-US" altLang="zh-CN" sz="1600" b="1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Gallery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7" name="Elbow Connector 26"/>
          <p:cNvCxnSpPr>
            <a:endCxn id="29" idx="1"/>
          </p:cNvCxnSpPr>
          <p:nvPr/>
        </p:nvCxnSpPr>
        <p:spPr>
          <a:xfrm>
            <a:off x="2629066" y="3620046"/>
            <a:ext cx="1985983" cy="762939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15049" y="4136534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SF Calculator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0" name="Elbow Connector 29"/>
          <p:cNvCxnSpPr>
            <a:endCxn id="31" idx="1"/>
          </p:cNvCxnSpPr>
          <p:nvPr/>
        </p:nvCxnSpPr>
        <p:spPr>
          <a:xfrm>
            <a:off x="2692530" y="5916737"/>
            <a:ext cx="1922519" cy="71361"/>
          </a:xfrm>
          <a:prstGeom prst="bentConnector3">
            <a:avLst/>
          </a:prstGeom>
          <a:ln w="38100">
            <a:solidFill>
              <a:srgbClr val="92A2B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15049" y="5741647"/>
            <a:ext cx="3505200" cy="492902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Back to Page</a:t>
            </a:r>
            <a:r>
              <a:rPr lang="en-US" altLang="zh-CN" sz="1600" b="1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2</a:t>
            </a:r>
            <a:endParaRPr lang="en-US" sz="1600" b="1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3944" y="5921804"/>
            <a:ext cx="718586" cy="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Electronic </a:t>
            </a:r>
            <a:r>
              <a:rPr lang="en-US" sz="2800" dirty="0" smtClean="0"/>
              <a:t>Standee - Hardware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A807A42-CF27-4B84-8583-18EBE418342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88948" y="1303553"/>
            <a:ext cx="479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Device: iPad Pro 12.9 inch</a:t>
            </a:r>
          </a:p>
          <a:p>
            <a:r>
              <a:rPr lang="en-US" dirty="0" smtClean="0"/>
              <a:t>Resolution: 2732 </a:t>
            </a:r>
            <a:r>
              <a:rPr lang="en-US" dirty="0"/>
              <a:t>x 2048 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，</a:t>
            </a:r>
            <a:r>
              <a:rPr lang="en-US" altLang="zh-CN" dirty="0"/>
              <a:t>264 </a:t>
            </a:r>
            <a:r>
              <a:rPr lang="en-US" dirty="0" err="1"/>
              <a:t>ppi</a:t>
            </a:r>
            <a:endParaRPr lang="en-US" dirty="0"/>
          </a:p>
        </p:txBody>
      </p:sp>
      <p:pic>
        <p:nvPicPr>
          <p:cNvPr id="143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020" y="1735639"/>
            <a:ext cx="1448392" cy="401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08" y="1726114"/>
            <a:ext cx="1614487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6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9_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BMW_E_16zu9-2.pptx" id="{8F382A55-1915-4D85-A0DD-BE237BD45825}" vid="{851D5A1F-5024-496C-B17B-DF6570CAFE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33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BMW Type Global Regular</vt:lpstr>
      <vt:lpstr>Arial</vt:lpstr>
      <vt:lpstr>BMW Group</vt:lpstr>
      <vt:lpstr>BMW Group Condensed</vt:lpstr>
      <vt:lpstr>BMW Group Condensed Bold</vt:lpstr>
      <vt:lpstr>BMW Type Global Pro Regular</vt:lpstr>
      <vt:lpstr>Calibri</vt:lpstr>
      <vt:lpstr>Symbol</vt:lpstr>
      <vt:lpstr>Wingdings</vt:lpstr>
      <vt:lpstr>19_BMW Group 16:9</vt:lpstr>
      <vt:lpstr>think-cell Slide</vt:lpstr>
      <vt:lpstr>Electronic Standee Page 1</vt:lpstr>
      <vt:lpstr>Electronic Standee Page 2</vt:lpstr>
      <vt:lpstr>Electronic Standee Page 3</vt:lpstr>
      <vt:lpstr>Electronic Standee - Hardware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Solutions and features need to be evaluated in a Prioritization process similar to the L4L IT prioritization process.</dc:title>
  <dc:creator>Nuelle Manuel, FO-3</dc:creator>
  <cp:lastModifiedBy>Guo Rong, BBS-81</cp:lastModifiedBy>
  <cp:revision>131</cp:revision>
  <dcterms:created xsi:type="dcterms:W3CDTF">2017-11-29T01:01:55Z</dcterms:created>
  <dcterms:modified xsi:type="dcterms:W3CDTF">2018-06-12T09:30:04Z</dcterms:modified>
</cp:coreProperties>
</file>