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7" r:id="rId7"/>
    <p:sldId id="260" r:id="rId8"/>
    <p:sldId id="261" r:id="rId9"/>
    <p:sldId id="262" r:id="rId10"/>
    <p:sldId id="268" r:id="rId11"/>
    <p:sldId id="269" r:id="rId12"/>
    <p:sldId id="263" r:id="rId13"/>
    <p:sldId id="264" r:id="rId14"/>
    <p:sldId id="265" r:id="rId15"/>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slaj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E65FF68-2F20-493B-9DEA-C7F92BD0C172}"/>
              </a:ext>
            </a:extLst>
          </p:cNvPr>
          <p:cNvSpPr>
            <a:spLocks noGrp="1"/>
          </p:cNvSpPr>
          <p:nvPr>
            <p:ph type="ctrTitle"/>
          </p:nvPr>
        </p:nvSpPr>
        <p:spPr>
          <a:xfrm>
            <a:off x="1524000" y="1122363"/>
            <a:ext cx="9144000" cy="2387600"/>
          </a:xfrm>
        </p:spPr>
        <p:txBody>
          <a:bodyPr anchor="b"/>
          <a:lstStyle>
            <a:lvl1pPr algn="ctr">
              <a:defRPr sz="6000"/>
            </a:lvl1pPr>
          </a:lstStyle>
          <a:p>
            <a:r>
              <a:rPr lang="hr-HR"/>
              <a:t>Kliknite da biste uredili stil naslova matrice</a:t>
            </a:r>
          </a:p>
        </p:txBody>
      </p:sp>
      <p:sp>
        <p:nvSpPr>
          <p:cNvPr id="3" name="Podnaslov 2">
            <a:extLst>
              <a:ext uri="{FF2B5EF4-FFF2-40B4-BE49-F238E27FC236}">
                <a16:creationId xmlns:a16="http://schemas.microsoft.com/office/drawing/2014/main" id="{C08EA1CE-8E75-43D0-B030-8E18B83F1A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r-HR"/>
              <a:t>Kliknite da biste uredili stil podnaslova matrice</a:t>
            </a:r>
          </a:p>
        </p:txBody>
      </p:sp>
      <p:sp>
        <p:nvSpPr>
          <p:cNvPr id="4" name="Rezervirano mjesto datuma 3">
            <a:extLst>
              <a:ext uri="{FF2B5EF4-FFF2-40B4-BE49-F238E27FC236}">
                <a16:creationId xmlns:a16="http://schemas.microsoft.com/office/drawing/2014/main" id="{2E6CEEDA-6619-497A-B4D6-496F910F8A33}"/>
              </a:ext>
            </a:extLst>
          </p:cNvPr>
          <p:cNvSpPr>
            <a:spLocks noGrp="1"/>
          </p:cNvSpPr>
          <p:nvPr>
            <p:ph type="dt" sz="half" idx="10"/>
          </p:nvPr>
        </p:nvSpPr>
        <p:spPr/>
        <p:txBody>
          <a:bodyPr/>
          <a:lstStyle/>
          <a:p>
            <a:fld id="{A3B59E77-6193-4E26-BF5B-5328D3B9D7BE}" type="datetimeFigureOut">
              <a:rPr lang="hr-HR" smtClean="0"/>
              <a:t>26.7.2020.</a:t>
            </a:fld>
            <a:endParaRPr lang="hr-HR"/>
          </a:p>
        </p:txBody>
      </p:sp>
      <p:sp>
        <p:nvSpPr>
          <p:cNvPr id="5" name="Rezervirano mjesto podnožja 4">
            <a:extLst>
              <a:ext uri="{FF2B5EF4-FFF2-40B4-BE49-F238E27FC236}">
                <a16:creationId xmlns:a16="http://schemas.microsoft.com/office/drawing/2014/main" id="{6A9FA152-6DC6-4838-A5DA-D9CF03F76AC8}"/>
              </a:ext>
            </a:extLst>
          </p:cNvPr>
          <p:cNvSpPr>
            <a:spLocks noGrp="1"/>
          </p:cNvSpPr>
          <p:nvPr>
            <p:ph type="ftr" sz="quarter" idx="11"/>
          </p:nvPr>
        </p:nvSpPr>
        <p:spPr/>
        <p:txBody>
          <a:bodyPr/>
          <a:lstStyle/>
          <a:p>
            <a:endParaRPr lang="hr-HR"/>
          </a:p>
        </p:txBody>
      </p:sp>
      <p:sp>
        <p:nvSpPr>
          <p:cNvPr id="6" name="Rezervirano mjesto broja slajda 5">
            <a:extLst>
              <a:ext uri="{FF2B5EF4-FFF2-40B4-BE49-F238E27FC236}">
                <a16:creationId xmlns:a16="http://schemas.microsoft.com/office/drawing/2014/main" id="{DF050AED-3E0E-4E16-AF0B-B6DB1339F179}"/>
              </a:ext>
            </a:extLst>
          </p:cNvPr>
          <p:cNvSpPr>
            <a:spLocks noGrp="1"/>
          </p:cNvSpPr>
          <p:nvPr>
            <p:ph type="sldNum" sz="quarter" idx="12"/>
          </p:nvPr>
        </p:nvSpPr>
        <p:spPr/>
        <p:txBody>
          <a:bodyPr/>
          <a:lstStyle/>
          <a:p>
            <a:fld id="{03C82681-488F-42E2-8BE7-AC81A2283F68}" type="slidenum">
              <a:rPr lang="hr-HR" smtClean="0"/>
              <a:t>‹#›</a:t>
            </a:fld>
            <a:endParaRPr lang="hr-HR"/>
          </a:p>
        </p:txBody>
      </p:sp>
    </p:spTree>
    <p:extLst>
      <p:ext uri="{BB962C8B-B14F-4D97-AF65-F5344CB8AC3E}">
        <p14:creationId xmlns:p14="http://schemas.microsoft.com/office/powerpoint/2010/main" val="1747305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2AF4784-26A9-4518-8EB9-FBB829793040}"/>
              </a:ext>
            </a:extLst>
          </p:cNvPr>
          <p:cNvSpPr>
            <a:spLocks noGrp="1"/>
          </p:cNvSpPr>
          <p:nvPr>
            <p:ph type="title"/>
          </p:nvPr>
        </p:nvSpPr>
        <p:spPr/>
        <p:txBody>
          <a:bodyPr/>
          <a:lstStyle/>
          <a:p>
            <a:r>
              <a:rPr lang="hr-HR"/>
              <a:t>Kliknite da biste uredili stil naslova matrice</a:t>
            </a:r>
          </a:p>
        </p:txBody>
      </p:sp>
      <p:sp>
        <p:nvSpPr>
          <p:cNvPr id="3" name="Rezervirano mjesto okomitog teksta 2">
            <a:extLst>
              <a:ext uri="{FF2B5EF4-FFF2-40B4-BE49-F238E27FC236}">
                <a16:creationId xmlns:a16="http://schemas.microsoft.com/office/drawing/2014/main" id="{4571235B-B951-4BC7-96CC-684ED75B1549}"/>
              </a:ext>
            </a:extLst>
          </p:cNvPr>
          <p:cNvSpPr>
            <a:spLocks noGrp="1"/>
          </p:cNvSpPr>
          <p:nvPr>
            <p:ph type="body" orient="vert" idx="1"/>
          </p:nvPr>
        </p:nvSpPr>
        <p:spPr/>
        <p:txBody>
          <a:bodyPr vert="eaVert"/>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p>
        </p:txBody>
      </p:sp>
      <p:sp>
        <p:nvSpPr>
          <p:cNvPr id="4" name="Rezervirano mjesto datuma 3">
            <a:extLst>
              <a:ext uri="{FF2B5EF4-FFF2-40B4-BE49-F238E27FC236}">
                <a16:creationId xmlns:a16="http://schemas.microsoft.com/office/drawing/2014/main" id="{23E0EE99-301D-42D2-933A-330B46F1EF0F}"/>
              </a:ext>
            </a:extLst>
          </p:cNvPr>
          <p:cNvSpPr>
            <a:spLocks noGrp="1"/>
          </p:cNvSpPr>
          <p:nvPr>
            <p:ph type="dt" sz="half" idx="10"/>
          </p:nvPr>
        </p:nvSpPr>
        <p:spPr/>
        <p:txBody>
          <a:bodyPr/>
          <a:lstStyle/>
          <a:p>
            <a:fld id="{A3B59E77-6193-4E26-BF5B-5328D3B9D7BE}" type="datetimeFigureOut">
              <a:rPr lang="hr-HR" smtClean="0"/>
              <a:t>26.7.2020.</a:t>
            </a:fld>
            <a:endParaRPr lang="hr-HR"/>
          </a:p>
        </p:txBody>
      </p:sp>
      <p:sp>
        <p:nvSpPr>
          <p:cNvPr id="5" name="Rezervirano mjesto podnožja 4">
            <a:extLst>
              <a:ext uri="{FF2B5EF4-FFF2-40B4-BE49-F238E27FC236}">
                <a16:creationId xmlns:a16="http://schemas.microsoft.com/office/drawing/2014/main" id="{14749562-083E-4DE7-A2EC-B18827771942}"/>
              </a:ext>
            </a:extLst>
          </p:cNvPr>
          <p:cNvSpPr>
            <a:spLocks noGrp="1"/>
          </p:cNvSpPr>
          <p:nvPr>
            <p:ph type="ftr" sz="quarter" idx="11"/>
          </p:nvPr>
        </p:nvSpPr>
        <p:spPr/>
        <p:txBody>
          <a:bodyPr/>
          <a:lstStyle/>
          <a:p>
            <a:endParaRPr lang="hr-HR"/>
          </a:p>
        </p:txBody>
      </p:sp>
      <p:sp>
        <p:nvSpPr>
          <p:cNvPr id="6" name="Rezervirano mjesto broja slajda 5">
            <a:extLst>
              <a:ext uri="{FF2B5EF4-FFF2-40B4-BE49-F238E27FC236}">
                <a16:creationId xmlns:a16="http://schemas.microsoft.com/office/drawing/2014/main" id="{E479EBD3-9EF2-4D1F-A52E-814CDDA600EB}"/>
              </a:ext>
            </a:extLst>
          </p:cNvPr>
          <p:cNvSpPr>
            <a:spLocks noGrp="1"/>
          </p:cNvSpPr>
          <p:nvPr>
            <p:ph type="sldNum" sz="quarter" idx="12"/>
          </p:nvPr>
        </p:nvSpPr>
        <p:spPr/>
        <p:txBody>
          <a:bodyPr/>
          <a:lstStyle/>
          <a:p>
            <a:fld id="{03C82681-488F-42E2-8BE7-AC81A2283F68}" type="slidenum">
              <a:rPr lang="hr-HR" smtClean="0"/>
              <a:t>‹#›</a:t>
            </a:fld>
            <a:endParaRPr lang="hr-HR"/>
          </a:p>
        </p:txBody>
      </p:sp>
    </p:spTree>
    <p:extLst>
      <p:ext uri="{BB962C8B-B14F-4D97-AF65-F5344CB8AC3E}">
        <p14:creationId xmlns:p14="http://schemas.microsoft.com/office/powerpoint/2010/main" val="3494560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Okomiti naslov i tekst">
    <p:spTree>
      <p:nvGrpSpPr>
        <p:cNvPr id="1" name=""/>
        <p:cNvGrpSpPr/>
        <p:nvPr/>
      </p:nvGrpSpPr>
      <p:grpSpPr>
        <a:xfrm>
          <a:off x="0" y="0"/>
          <a:ext cx="0" cy="0"/>
          <a:chOff x="0" y="0"/>
          <a:chExt cx="0" cy="0"/>
        </a:xfrm>
      </p:grpSpPr>
      <p:sp>
        <p:nvSpPr>
          <p:cNvPr id="2" name="Okomiti naslov 1">
            <a:extLst>
              <a:ext uri="{FF2B5EF4-FFF2-40B4-BE49-F238E27FC236}">
                <a16:creationId xmlns:a16="http://schemas.microsoft.com/office/drawing/2014/main" id="{E2CF15E7-8746-4C62-BFF9-FDA42799D711}"/>
              </a:ext>
            </a:extLst>
          </p:cNvPr>
          <p:cNvSpPr>
            <a:spLocks noGrp="1"/>
          </p:cNvSpPr>
          <p:nvPr>
            <p:ph type="title" orient="vert"/>
          </p:nvPr>
        </p:nvSpPr>
        <p:spPr>
          <a:xfrm>
            <a:off x="8724900" y="365125"/>
            <a:ext cx="2628900" cy="5811838"/>
          </a:xfrm>
        </p:spPr>
        <p:txBody>
          <a:bodyPr vert="eaVert"/>
          <a:lstStyle/>
          <a:p>
            <a:r>
              <a:rPr lang="hr-HR"/>
              <a:t>Kliknite da biste uredili stil naslova matrice</a:t>
            </a:r>
          </a:p>
        </p:txBody>
      </p:sp>
      <p:sp>
        <p:nvSpPr>
          <p:cNvPr id="3" name="Rezervirano mjesto okomitog teksta 2">
            <a:extLst>
              <a:ext uri="{FF2B5EF4-FFF2-40B4-BE49-F238E27FC236}">
                <a16:creationId xmlns:a16="http://schemas.microsoft.com/office/drawing/2014/main" id="{92698DC7-A5EC-4C0A-AB55-1F2FE79D0460}"/>
              </a:ext>
            </a:extLst>
          </p:cNvPr>
          <p:cNvSpPr>
            <a:spLocks noGrp="1"/>
          </p:cNvSpPr>
          <p:nvPr>
            <p:ph type="body" orient="vert" idx="1"/>
          </p:nvPr>
        </p:nvSpPr>
        <p:spPr>
          <a:xfrm>
            <a:off x="838200" y="365125"/>
            <a:ext cx="7734300" cy="5811838"/>
          </a:xfrm>
        </p:spPr>
        <p:txBody>
          <a:bodyPr vert="eaVert"/>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p>
        </p:txBody>
      </p:sp>
      <p:sp>
        <p:nvSpPr>
          <p:cNvPr id="4" name="Rezervirano mjesto datuma 3">
            <a:extLst>
              <a:ext uri="{FF2B5EF4-FFF2-40B4-BE49-F238E27FC236}">
                <a16:creationId xmlns:a16="http://schemas.microsoft.com/office/drawing/2014/main" id="{AC3228D0-7224-452F-9789-6D36C578949C}"/>
              </a:ext>
            </a:extLst>
          </p:cNvPr>
          <p:cNvSpPr>
            <a:spLocks noGrp="1"/>
          </p:cNvSpPr>
          <p:nvPr>
            <p:ph type="dt" sz="half" idx="10"/>
          </p:nvPr>
        </p:nvSpPr>
        <p:spPr/>
        <p:txBody>
          <a:bodyPr/>
          <a:lstStyle/>
          <a:p>
            <a:fld id="{A3B59E77-6193-4E26-BF5B-5328D3B9D7BE}" type="datetimeFigureOut">
              <a:rPr lang="hr-HR" smtClean="0"/>
              <a:t>26.7.2020.</a:t>
            </a:fld>
            <a:endParaRPr lang="hr-HR"/>
          </a:p>
        </p:txBody>
      </p:sp>
      <p:sp>
        <p:nvSpPr>
          <p:cNvPr id="5" name="Rezervirano mjesto podnožja 4">
            <a:extLst>
              <a:ext uri="{FF2B5EF4-FFF2-40B4-BE49-F238E27FC236}">
                <a16:creationId xmlns:a16="http://schemas.microsoft.com/office/drawing/2014/main" id="{21ED8DB1-EB4F-403B-99A4-1905A8520A54}"/>
              </a:ext>
            </a:extLst>
          </p:cNvPr>
          <p:cNvSpPr>
            <a:spLocks noGrp="1"/>
          </p:cNvSpPr>
          <p:nvPr>
            <p:ph type="ftr" sz="quarter" idx="11"/>
          </p:nvPr>
        </p:nvSpPr>
        <p:spPr/>
        <p:txBody>
          <a:bodyPr/>
          <a:lstStyle/>
          <a:p>
            <a:endParaRPr lang="hr-HR"/>
          </a:p>
        </p:txBody>
      </p:sp>
      <p:sp>
        <p:nvSpPr>
          <p:cNvPr id="6" name="Rezervirano mjesto broja slajda 5">
            <a:extLst>
              <a:ext uri="{FF2B5EF4-FFF2-40B4-BE49-F238E27FC236}">
                <a16:creationId xmlns:a16="http://schemas.microsoft.com/office/drawing/2014/main" id="{483F756A-3EDA-448A-B7AC-FD84AEFB1373}"/>
              </a:ext>
            </a:extLst>
          </p:cNvPr>
          <p:cNvSpPr>
            <a:spLocks noGrp="1"/>
          </p:cNvSpPr>
          <p:nvPr>
            <p:ph type="sldNum" sz="quarter" idx="12"/>
          </p:nvPr>
        </p:nvSpPr>
        <p:spPr/>
        <p:txBody>
          <a:bodyPr/>
          <a:lstStyle/>
          <a:p>
            <a:fld id="{03C82681-488F-42E2-8BE7-AC81A2283F68}" type="slidenum">
              <a:rPr lang="hr-HR" smtClean="0"/>
              <a:t>‹#›</a:t>
            </a:fld>
            <a:endParaRPr lang="hr-HR"/>
          </a:p>
        </p:txBody>
      </p:sp>
    </p:spTree>
    <p:extLst>
      <p:ext uri="{BB962C8B-B14F-4D97-AF65-F5344CB8AC3E}">
        <p14:creationId xmlns:p14="http://schemas.microsoft.com/office/powerpoint/2010/main" val="118799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F0DE369-6888-449E-918A-E83912E7A32F}"/>
              </a:ext>
            </a:extLst>
          </p:cNvPr>
          <p:cNvSpPr>
            <a:spLocks noGrp="1"/>
          </p:cNvSpPr>
          <p:nvPr>
            <p:ph type="title"/>
          </p:nvPr>
        </p:nvSpPr>
        <p:spPr/>
        <p:txBody>
          <a:bodyPr/>
          <a:lstStyle/>
          <a:p>
            <a:r>
              <a:rPr lang="hr-HR"/>
              <a:t>Kliknite da biste uredili stil naslova matrice</a:t>
            </a:r>
          </a:p>
        </p:txBody>
      </p:sp>
      <p:sp>
        <p:nvSpPr>
          <p:cNvPr id="3" name="Rezervirano mjesto sadržaja 2">
            <a:extLst>
              <a:ext uri="{FF2B5EF4-FFF2-40B4-BE49-F238E27FC236}">
                <a16:creationId xmlns:a16="http://schemas.microsoft.com/office/drawing/2014/main" id="{5E2E94C5-F9CC-40A2-AB5E-8F6EFB285DD5}"/>
              </a:ext>
            </a:extLst>
          </p:cNvPr>
          <p:cNvSpPr>
            <a:spLocks noGrp="1"/>
          </p:cNvSpPr>
          <p:nvPr>
            <p:ph idx="1"/>
          </p:nvPr>
        </p:nvSpPr>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p>
        </p:txBody>
      </p:sp>
      <p:sp>
        <p:nvSpPr>
          <p:cNvPr id="4" name="Rezervirano mjesto datuma 3">
            <a:extLst>
              <a:ext uri="{FF2B5EF4-FFF2-40B4-BE49-F238E27FC236}">
                <a16:creationId xmlns:a16="http://schemas.microsoft.com/office/drawing/2014/main" id="{F20A8BCC-5C3B-4B84-8770-9EF1C6D674FC}"/>
              </a:ext>
            </a:extLst>
          </p:cNvPr>
          <p:cNvSpPr>
            <a:spLocks noGrp="1"/>
          </p:cNvSpPr>
          <p:nvPr>
            <p:ph type="dt" sz="half" idx="10"/>
          </p:nvPr>
        </p:nvSpPr>
        <p:spPr/>
        <p:txBody>
          <a:bodyPr/>
          <a:lstStyle/>
          <a:p>
            <a:fld id="{A3B59E77-6193-4E26-BF5B-5328D3B9D7BE}" type="datetimeFigureOut">
              <a:rPr lang="hr-HR" smtClean="0"/>
              <a:t>26.7.2020.</a:t>
            </a:fld>
            <a:endParaRPr lang="hr-HR"/>
          </a:p>
        </p:txBody>
      </p:sp>
      <p:sp>
        <p:nvSpPr>
          <p:cNvPr id="5" name="Rezervirano mjesto podnožja 4">
            <a:extLst>
              <a:ext uri="{FF2B5EF4-FFF2-40B4-BE49-F238E27FC236}">
                <a16:creationId xmlns:a16="http://schemas.microsoft.com/office/drawing/2014/main" id="{204D100F-DEE1-4A1D-9AF0-0F0021A1791F}"/>
              </a:ext>
            </a:extLst>
          </p:cNvPr>
          <p:cNvSpPr>
            <a:spLocks noGrp="1"/>
          </p:cNvSpPr>
          <p:nvPr>
            <p:ph type="ftr" sz="quarter" idx="11"/>
          </p:nvPr>
        </p:nvSpPr>
        <p:spPr/>
        <p:txBody>
          <a:bodyPr/>
          <a:lstStyle/>
          <a:p>
            <a:endParaRPr lang="hr-HR"/>
          </a:p>
        </p:txBody>
      </p:sp>
      <p:sp>
        <p:nvSpPr>
          <p:cNvPr id="6" name="Rezervirano mjesto broja slajda 5">
            <a:extLst>
              <a:ext uri="{FF2B5EF4-FFF2-40B4-BE49-F238E27FC236}">
                <a16:creationId xmlns:a16="http://schemas.microsoft.com/office/drawing/2014/main" id="{F5D9052D-D133-477E-953E-EBC7E5797C49}"/>
              </a:ext>
            </a:extLst>
          </p:cNvPr>
          <p:cNvSpPr>
            <a:spLocks noGrp="1"/>
          </p:cNvSpPr>
          <p:nvPr>
            <p:ph type="sldNum" sz="quarter" idx="12"/>
          </p:nvPr>
        </p:nvSpPr>
        <p:spPr/>
        <p:txBody>
          <a:bodyPr/>
          <a:lstStyle/>
          <a:p>
            <a:fld id="{03C82681-488F-42E2-8BE7-AC81A2283F68}" type="slidenum">
              <a:rPr lang="hr-HR" smtClean="0"/>
              <a:t>‹#›</a:t>
            </a:fld>
            <a:endParaRPr lang="hr-HR"/>
          </a:p>
        </p:txBody>
      </p:sp>
    </p:spTree>
    <p:extLst>
      <p:ext uri="{BB962C8B-B14F-4D97-AF65-F5344CB8AC3E}">
        <p14:creationId xmlns:p14="http://schemas.microsoft.com/office/powerpoint/2010/main" val="1855452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aglavlje sekcije">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1087C8D-1A48-4D4E-A835-F9D055548784}"/>
              </a:ext>
            </a:extLst>
          </p:cNvPr>
          <p:cNvSpPr>
            <a:spLocks noGrp="1"/>
          </p:cNvSpPr>
          <p:nvPr>
            <p:ph type="title"/>
          </p:nvPr>
        </p:nvSpPr>
        <p:spPr>
          <a:xfrm>
            <a:off x="831850" y="1709738"/>
            <a:ext cx="10515600" cy="2852737"/>
          </a:xfrm>
        </p:spPr>
        <p:txBody>
          <a:bodyPr anchor="b"/>
          <a:lstStyle>
            <a:lvl1pPr>
              <a:defRPr sz="6000"/>
            </a:lvl1pPr>
          </a:lstStyle>
          <a:p>
            <a:r>
              <a:rPr lang="hr-HR"/>
              <a:t>Kliknite da biste uredili stil naslova matrice</a:t>
            </a:r>
          </a:p>
        </p:txBody>
      </p:sp>
      <p:sp>
        <p:nvSpPr>
          <p:cNvPr id="3" name="Rezervirano mjesto teksta 2">
            <a:extLst>
              <a:ext uri="{FF2B5EF4-FFF2-40B4-BE49-F238E27FC236}">
                <a16:creationId xmlns:a16="http://schemas.microsoft.com/office/drawing/2014/main" id="{73132F18-9BB9-4AD3-98A5-C6D5D2653D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r-HR"/>
              <a:t>Kliknite da biste uredili matrice</a:t>
            </a:r>
          </a:p>
        </p:txBody>
      </p:sp>
      <p:sp>
        <p:nvSpPr>
          <p:cNvPr id="4" name="Rezervirano mjesto datuma 3">
            <a:extLst>
              <a:ext uri="{FF2B5EF4-FFF2-40B4-BE49-F238E27FC236}">
                <a16:creationId xmlns:a16="http://schemas.microsoft.com/office/drawing/2014/main" id="{796B27F6-71F4-4C4F-8AFD-17D8D6B99BAB}"/>
              </a:ext>
            </a:extLst>
          </p:cNvPr>
          <p:cNvSpPr>
            <a:spLocks noGrp="1"/>
          </p:cNvSpPr>
          <p:nvPr>
            <p:ph type="dt" sz="half" idx="10"/>
          </p:nvPr>
        </p:nvSpPr>
        <p:spPr/>
        <p:txBody>
          <a:bodyPr/>
          <a:lstStyle/>
          <a:p>
            <a:fld id="{A3B59E77-6193-4E26-BF5B-5328D3B9D7BE}" type="datetimeFigureOut">
              <a:rPr lang="hr-HR" smtClean="0"/>
              <a:t>26.7.2020.</a:t>
            </a:fld>
            <a:endParaRPr lang="hr-HR"/>
          </a:p>
        </p:txBody>
      </p:sp>
      <p:sp>
        <p:nvSpPr>
          <p:cNvPr id="5" name="Rezervirano mjesto podnožja 4">
            <a:extLst>
              <a:ext uri="{FF2B5EF4-FFF2-40B4-BE49-F238E27FC236}">
                <a16:creationId xmlns:a16="http://schemas.microsoft.com/office/drawing/2014/main" id="{03034FC0-DCC1-42E7-B3EE-7B4D2FA8C051}"/>
              </a:ext>
            </a:extLst>
          </p:cNvPr>
          <p:cNvSpPr>
            <a:spLocks noGrp="1"/>
          </p:cNvSpPr>
          <p:nvPr>
            <p:ph type="ftr" sz="quarter" idx="11"/>
          </p:nvPr>
        </p:nvSpPr>
        <p:spPr/>
        <p:txBody>
          <a:bodyPr/>
          <a:lstStyle/>
          <a:p>
            <a:endParaRPr lang="hr-HR"/>
          </a:p>
        </p:txBody>
      </p:sp>
      <p:sp>
        <p:nvSpPr>
          <p:cNvPr id="6" name="Rezervirano mjesto broja slajda 5">
            <a:extLst>
              <a:ext uri="{FF2B5EF4-FFF2-40B4-BE49-F238E27FC236}">
                <a16:creationId xmlns:a16="http://schemas.microsoft.com/office/drawing/2014/main" id="{DAC8665D-2A9A-404C-B271-BA35DC96AF82}"/>
              </a:ext>
            </a:extLst>
          </p:cNvPr>
          <p:cNvSpPr>
            <a:spLocks noGrp="1"/>
          </p:cNvSpPr>
          <p:nvPr>
            <p:ph type="sldNum" sz="quarter" idx="12"/>
          </p:nvPr>
        </p:nvSpPr>
        <p:spPr/>
        <p:txBody>
          <a:bodyPr/>
          <a:lstStyle/>
          <a:p>
            <a:fld id="{03C82681-488F-42E2-8BE7-AC81A2283F68}" type="slidenum">
              <a:rPr lang="hr-HR" smtClean="0"/>
              <a:t>‹#›</a:t>
            </a:fld>
            <a:endParaRPr lang="hr-HR"/>
          </a:p>
        </p:txBody>
      </p:sp>
    </p:spTree>
    <p:extLst>
      <p:ext uri="{BB962C8B-B14F-4D97-AF65-F5344CB8AC3E}">
        <p14:creationId xmlns:p14="http://schemas.microsoft.com/office/powerpoint/2010/main" val="3973837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6A36BDB-6EDE-42EA-9006-82D87EE0BB09}"/>
              </a:ext>
            </a:extLst>
          </p:cNvPr>
          <p:cNvSpPr>
            <a:spLocks noGrp="1"/>
          </p:cNvSpPr>
          <p:nvPr>
            <p:ph type="title"/>
          </p:nvPr>
        </p:nvSpPr>
        <p:spPr/>
        <p:txBody>
          <a:bodyPr/>
          <a:lstStyle/>
          <a:p>
            <a:r>
              <a:rPr lang="hr-HR"/>
              <a:t>Kliknite da biste uredili stil naslova matrice</a:t>
            </a:r>
          </a:p>
        </p:txBody>
      </p:sp>
      <p:sp>
        <p:nvSpPr>
          <p:cNvPr id="3" name="Rezervirano mjesto sadržaja 2">
            <a:extLst>
              <a:ext uri="{FF2B5EF4-FFF2-40B4-BE49-F238E27FC236}">
                <a16:creationId xmlns:a16="http://schemas.microsoft.com/office/drawing/2014/main" id="{684D9D39-12C2-4CAC-8B53-A1091D604ED3}"/>
              </a:ext>
            </a:extLst>
          </p:cNvPr>
          <p:cNvSpPr>
            <a:spLocks noGrp="1"/>
          </p:cNvSpPr>
          <p:nvPr>
            <p:ph sz="half" idx="1"/>
          </p:nvPr>
        </p:nvSpPr>
        <p:spPr>
          <a:xfrm>
            <a:off x="838200" y="1825625"/>
            <a:ext cx="5181600" cy="4351338"/>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p>
        </p:txBody>
      </p:sp>
      <p:sp>
        <p:nvSpPr>
          <p:cNvPr id="4" name="Rezervirano mjesto sadržaja 3">
            <a:extLst>
              <a:ext uri="{FF2B5EF4-FFF2-40B4-BE49-F238E27FC236}">
                <a16:creationId xmlns:a16="http://schemas.microsoft.com/office/drawing/2014/main" id="{21F7BE75-32CB-47CF-957E-E7C57C42A1D4}"/>
              </a:ext>
            </a:extLst>
          </p:cNvPr>
          <p:cNvSpPr>
            <a:spLocks noGrp="1"/>
          </p:cNvSpPr>
          <p:nvPr>
            <p:ph sz="half" idx="2"/>
          </p:nvPr>
        </p:nvSpPr>
        <p:spPr>
          <a:xfrm>
            <a:off x="6172200" y="1825625"/>
            <a:ext cx="5181600" cy="4351338"/>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p>
        </p:txBody>
      </p:sp>
      <p:sp>
        <p:nvSpPr>
          <p:cNvPr id="5" name="Rezervirano mjesto datuma 4">
            <a:extLst>
              <a:ext uri="{FF2B5EF4-FFF2-40B4-BE49-F238E27FC236}">
                <a16:creationId xmlns:a16="http://schemas.microsoft.com/office/drawing/2014/main" id="{7C59905B-5B14-4829-87DA-3E85D0892C66}"/>
              </a:ext>
            </a:extLst>
          </p:cNvPr>
          <p:cNvSpPr>
            <a:spLocks noGrp="1"/>
          </p:cNvSpPr>
          <p:nvPr>
            <p:ph type="dt" sz="half" idx="10"/>
          </p:nvPr>
        </p:nvSpPr>
        <p:spPr/>
        <p:txBody>
          <a:bodyPr/>
          <a:lstStyle/>
          <a:p>
            <a:fld id="{A3B59E77-6193-4E26-BF5B-5328D3B9D7BE}" type="datetimeFigureOut">
              <a:rPr lang="hr-HR" smtClean="0"/>
              <a:t>26.7.2020.</a:t>
            </a:fld>
            <a:endParaRPr lang="hr-HR"/>
          </a:p>
        </p:txBody>
      </p:sp>
      <p:sp>
        <p:nvSpPr>
          <p:cNvPr id="6" name="Rezervirano mjesto podnožja 5">
            <a:extLst>
              <a:ext uri="{FF2B5EF4-FFF2-40B4-BE49-F238E27FC236}">
                <a16:creationId xmlns:a16="http://schemas.microsoft.com/office/drawing/2014/main" id="{240A242C-0AAB-4E33-B0F4-3A4AC1D10D29}"/>
              </a:ext>
            </a:extLst>
          </p:cNvPr>
          <p:cNvSpPr>
            <a:spLocks noGrp="1"/>
          </p:cNvSpPr>
          <p:nvPr>
            <p:ph type="ftr" sz="quarter" idx="11"/>
          </p:nvPr>
        </p:nvSpPr>
        <p:spPr/>
        <p:txBody>
          <a:bodyPr/>
          <a:lstStyle/>
          <a:p>
            <a:endParaRPr lang="hr-HR"/>
          </a:p>
        </p:txBody>
      </p:sp>
      <p:sp>
        <p:nvSpPr>
          <p:cNvPr id="7" name="Rezervirano mjesto broja slajda 6">
            <a:extLst>
              <a:ext uri="{FF2B5EF4-FFF2-40B4-BE49-F238E27FC236}">
                <a16:creationId xmlns:a16="http://schemas.microsoft.com/office/drawing/2014/main" id="{F2E97F59-92FF-4E1E-82E1-135553127189}"/>
              </a:ext>
            </a:extLst>
          </p:cNvPr>
          <p:cNvSpPr>
            <a:spLocks noGrp="1"/>
          </p:cNvSpPr>
          <p:nvPr>
            <p:ph type="sldNum" sz="quarter" idx="12"/>
          </p:nvPr>
        </p:nvSpPr>
        <p:spPr/>
        <p:txBody>
          <a:bodyPr/>
          <a:lstStyle/>
          <a:p>
            <a:fld id="{03C82681-488F-42E2-8BE7-AC81A2283F68}" type="slidenum">
              <a:rPr lang="hr-HR" smtClean="0"/>
              <a:t>‹#›</a:t>
            </a:fld>
            <a:endParaRPr lang="hr-HR"/>
          </a:p>
        </p:txBody>
      </p:sp>
    </p:spTree>
    <p:extLst>
      <p:ext uri="{BB962C8B-B14F-4D97-AF65-F5344CB8AC3E}">
        <p14:creationId xmlns:p14="http://schemas.microsoft.com/office/powerpoint/2010/main" val="2642750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Usporedb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248F46A-FAD8-4EB3-8651-DC4412EBD242}"/>
              </a:ext>
            </a:extLst>
          </p:cNvPr>
          <p:cNvSpPr>
            <a:spLocks noGrp="1"/>
          </p:cNvSpPr>
          <p:nvPr>
            <p:ph type="title"/>
          </p:nvPr>
        </p:nvSpPr>
        <p:spPr>
          <a:xfrm>
            <a:off x="839788" y="365125"/>
            <a:ext cx="10515600" cy="1325563"/>
          </a:xfrm>
        </p:spPr>
        <p:txBody>
          <a:bodyPr/>
          <a:lstStyle/>
          <a:p>
            <a:r>
              <a:rPr lang="hr-HR"/>
              <a:t>Kliknite da biste uredili stil naslova matrice</a:t>
            </a:r>
          </a:p>
        </p:txBody>
      </p:sp>
      <p:sp>
        <p:nvSpPr>
          <p:cNvPr id="3" name="Rezervirano mjesto teksta 2">
            <a:extLst>
              <a:ext uri="{FF2B5EF4-FFF2-40B4-BE49-F238E27FC236}">
                <a16:creationId xmlns:a16="http://schemas.microsoft.com/office/drawing/2014/main" id="{FB7504B1-D936-4A3E-B14E-49450D587F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a:t>Kliknite da biste uredili matrice</a:t>
            </a:r>
          </a:p>
        </p:txBody>
      </p:sp>
      <p:sp>
        <p:nvSpPr>
          <p:cNvPr id="4" name="Rezervirano mjesto sadržaja 3">
            <a:extLst>
              <a:ext uri="{FF2B5EF4-FFF2-40B4-BE49-F238E27FC236}">
                <a16:creationId xmlns:a16="http://schemas.microsoft.com/office/drawing/2014/main" id="{046FF34A-656E-43B2-ABCB-D9C8938E81C3}"/>
              </a:ext>
            </a:extLst>
          </p:cNvPr>
          <p:cNvSpPr>
            <a:spLocks noGrp="1"/>
          </p:cNvSpPr>
          <p:nvPr>
            <p:ph sz="half" idx="2"/>
          </p:nvPr>
        </p:nvSpPr>
        <p:spPr>
          <a:xfrm>
            <a:off x="839788" y="2505075"/>
            <a:ext cx="5157787" cy="3684588"/>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p>
        </p:txBody>
      </p:sp>
      <p:sp>
        <p:nvSpPr>
          <p:cNvPr id="5" name="Rezervirano mjesto teksta 4">
            <a:extLst>
              <a:ext uri="{FF2B5EF4-FFF2-40B4-BE49-F238E27FC236}">
                <a16:creationId xmlns:a16="http://schemas.microsoft.com/office/drawing/2014/main" id="{72750264-9F76-479E-A711-84D7E8155D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a:t>Kliknite da biste uredili matrice</a:t>
            </a:r>
          </a:p>
        </p:txBody>
      </p:sp>
      <p:sp>
        <p:nvSpPr>
          <p:cNvPr id="6" name="Rezervirano mjesto sadržaja 5">
            <a:extLst>
              <a:ext uri="{FF2B5EF4-FFF2-40B4-BE49-F238E27FC236}">
                <a16:creationId xmlns:a16="http://schemas.microsoft.com/office/drawing/2014/main" id="{322D70F0-B170-4E12-8024-5864BB9F8C6B}"/>
              </a:ext>
            </a:extLst>
          </p:cNvPr>
          <p:cNvSpPr>
            <a:spLocks noGrp="1"/>
          </p:cNvSpPr>
          <p:nvPr>
            <p:ph sz="quarter" idx="4"/>
          </p:nvPr>
        </p:nvSpPr>
        <p:spPr>
          <a:xfrm>
            <a:off x="6172200" y="2505075"/>
            <a:ext cx="5183188" cy="3684588"/>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p>
        </p:txBody>
      </p:sp>
      <p:sp>
        <p:nvSpPr>
          <p:cNvPr id="7" name="Rezervirano mjesto datuma 6">
            <a:extLst>
              <a:ext uri="{FF2B5EF4-FFF2-40B4-BE49-F238E27FC236}">
                <a16:creationId xmlns:a16="http://schemas.microsoft.com/office/drawing/2014/main" id="{3CD37F1E-0299-44CB-B8F6-F63541D6C4BE}"/>
              </a:ext>
            </a:extLst>
          </p:cNvPr>
          <p:cNvSpPr>
            <a:spLocks noGrp="1"/>
          </p:cNvSpPr>
          <p:nvPr>
            <p:ph type="dt" sz="half" idx="10"/>
          </p:nvPr>
        </p:nvSpPr>
        <p:spPr/>
        <p:txBody>
          <a:bodyPr/>
          <a:lstStyle/>
          <a:p>
            <a:fld id="{A3B59E77-6193-4E26-BF5B-5328D3B9D7BE}" type="datetimeFigureOut">
              <a:rPr lang="hr-HR" smtClean="0"/>
              <a:t>26.7.2020.</a:t>
            </a:fld>
            <a:endParaRPr lang="hr-HR"/>
          </a:p>
        </p:txBody>
      </p:sp>
      <p:sp>
        <p:nvSpPr>
          <p:cNvPr id="8" name="Rezervirano mjesto podnožja 7">
            <a:extLst>
              <a:ext uri="{FF2B5EF4-FFF2-40B4-BE49-F238E27FC236}">
                <a16:creationId xmlns:a16="http://schemas.microsoft.com/office/drawing/2014/main" id="{82018572-17C7-447C-A484-6EEB4F948380}"/>
              </a:ext>
            </a:extLst>
          </p:cNvPr>
          <p:cNvSpPr>
            <a:spLocks noGrp="1"/>
          </p:cNvSpPr>
          <p:nvPr>
            <p:ph type="ftr" sz="quarter" idx="11"/>
          </p:nvPr>
        </p:nvSpPr>
        <p:spPr/>
        <p:txBody>
          <a:bodyPr/>
          <a:lstStyle/>
          <a:p>
            <a:endParaRPr lang="hr-HR"/>
          </a:p>
        </p:txBody>
      </p:sp>
      <p:sp>
        <p:nvSpPr>
          <p:cNvPr id="9" name="Rezervirano mjesto broja slajda 8">
            <a:extLst>
              <a:ext uri="{FF2B5EF4-FFF2-40B4-BE49-F238E27FC236}">
                <a16:creationId xmlns:a16="http://schemas.microsoft.com/office/drawing/2014/main" id="{BDA0989F-24F4-405A-807D-E9E2EC01E63E}"/>
              </a:ext>
            </a:extLst>
          </p:cNvPr>
          <p:cNvSpPr>
            <a:spLocks noGrp="1"/>
          </p:cNvSpPr>
          <p:nvPr>
            <p:ph type="sldNum" sz="quarter" idx="12"/>
          </p:nvPr>
        </p:nvSpPr>
        <p:spPr/>
        <p:txBody>
          <a:bodyPr/>
          <a:lstStyle/>
          <a:p>
            <a:fld id="{03C82681-488F-42E2-8BE7-AC81A2283F68}" type="slidenum">
              <a:rPr lang="hr-HR" smtClean="0"/>
              <a:t>‹#›</a:t>
            </a:fld>
            <a:endParaRPr lang="hr-HR"/>
          </a:p>
        </p:txBody>
      </p:sp>
    </p:spTree>
    <p:extLst>
      <p:ext uri="{BB962C8B-B14F-4D97-AF65-F5344CB8AC3E}">
        <p14:creationId xmlns:p14="http://schemas.microsoft.com/office/powerpoint/2010/main" val="753103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6336A8B-8749-4F28-92DD-C48D768D3675}"/>
              </a:ext>
            </a:extLst>
          </p:cNvPr>
          <p:cNvSpPr>
            <a:spLocks noGrp="1"/>
          </p:cNvSpPr>
          <p:nvPr>
            <p:ph type="title"/>
          </p:nvPr>
        </p:nvSpPr>
        <p:spPr/>
        <p:txBody>
          <a:bodyPr/>
          <a:lstStyle/>
          <a:p>
            <a:r>
              <a:rPr lang="hr-HR"/>
              <a:t>Kliknite da biste uredili stil naslova matrice</a:t>
            </a:r>
          </a:p>
        </p:txBody>
      </p:sp>
      <p:sp>
        <p:nvSpPr>
          <p:cNvPr id="3" name="Rezervirano mjesto datuma 2">
            <a:extLst>
              <a:ext uri="{FF2B5EF4-FFF2-40B4-BE49-F238E27FC236}">
                <a16:creationId xmlns:a16="http://schemas.microsoft.com/office/drawing/2014/main" id="{92A7020A-FEDE-4415-BE4A-09AB2691B397}"/>
              </a:ext>
            </a:extLst>
          </p:cNvPr>
          <p:cNvSpPr>
            <a:spLocks noGrp="1"/>
          </p:cNvSpPr>
          <p:nvPr>
            <p:ph type="dt" sz="half" idx="10"/>
          </p:nvPr>
        </p:nvSpPr>
        <p:spPr/>
        <p:txBody>
          <a:bodyPr/>
          <a:lstStyle/>
          <a:p>
            <a:fld id="{A3B59E77-6193-4E26-BF5B-5328D3B9D7BE}" type="datetimeFigureOut">
              <a:rPr lang="hr-HR" smtClean="0"/>
              <a:t>26.7.2020.</a:t>
            </a:fld>
            <a:endParaRPr lang="hr-HR"/>
          </a:p>
        </p:txBody>
      </p:sp>
      <p:sp>
        <p:nvSpPr>
          <p:cNvPr id="4" name="Rezervirano mjesto podnožja 3">
            <a:extLst>
              <a:ext uri="{FF2B5EF4-FFF2-40B4-BE49-F238E27FC236}">
                <a16:creationId xmlns:a16="http://schemas.microsoft.com/office/drawing/2014/main" id="{86791B1E-CE97-47CD-ADE2-08D8EBCC7273}"/>
              </a:ext>
            </a:extLst>
          </p:cNvPr>
          <p:cNvSpPr>
            <a:spLocks noGrp="1"/>
          </p:cNvSpPr>
          <p:nvPr>
            <p:ph type="ftr" sz="quarter" idx="11"/>
          </p:nvPr>
        </p:nvSpPr>
        <p:spPr/>
        <p:txBody>
          <a:bodyPr/>
          <a:lstStyle/>
          <a:p>
            <a:endParaRPr lang="hr-HR"/>
          </a:p>
        </p:txBody>
      </p:sp>
      <p:sp>
        <p:nvSpPr>
          <p:cNvPr id="5" name="Rezervirano mjesto broja slajda 4">
            <a:extLst>
              <a:ext uri="{FF2B5EF4-FFF2-40B4-BE49-F238E27FC236}">
                <a16:creationId xmlns:a16="http://schemas.microsoft.com/office/drawing/2014/main" id="{AE1716F7-6770-4D6A-B51B-574F2D710A8C}"/>
              </a:ext>
            </a:extLst>
          </p:cNvPr>
          <p:cNvSpPr>
            <a:spLocks noGrp="1"/>
          </p:cNvSpPr>
          <p:nvPr>
            <p:ph type="sldNum" sz="quarter" idx="12"/>
          </p:nvPr>
        </p:nvSpPr>
        <p:spPr/>
        <p:txBody>
          <a:bodyPr/>
          <a:lstStyle/>
          <a:p>
            <a:fld id="{03C82681-488F-42E2-8BE7-AC81A2283F68}" type="slidenum">
              <a:rPr lang="hr-HR" smtClean="0"/>
              <a:t>‹#›</a:t>
            </a:fld>
            <a:endParaRPr lang="hr-HR"/>
          </a:p>
        </p:txBody>
      </p:sp>
    </p:spTree>
    <p:extLst>
      <p:ext uri="{BB962C8B-B14F-4D97-AF65-F5344CB8AC3E}">
        <p14:creationId xmlns:p14="http://schemas.microsoft.com/office/powerpoint/2010/main" val="1552478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Rezervirano mjesto datuma 1">
            <a:extLst>
              <a:ext uri="{FF2B5EF4-FFF2-40B4-BE49-F238E27FC236}">
                <a16:creationId xmlns:a16="http://schemas.microsoft.com/office/drawing/2014/main" id="{69E0438F-1E72-4949-89C6-1F90AE9B7E33}"/>
              </a:ext>
            </a:extLst>
          </p:cNvPr>
          <p:cNvSpPr>
            <a:spLocks noGrp="1"/>
          </p:cNvSpPr>
          <p:nvPr>
            <p:ph type="dt" sz="half" idx="10"/>
          </p:nvPr>
        </p:nvSpPr>
        <p:spPr/>
        <p:txBody>
          <a:bodyPr/>
          <a:lstStyle/>
          <a:p>
            <a:fld id="{A3B59E77-6193-4E26-BF5B-5328D3B9D7BE}" type="datetimeFigureOut">
              <a:rPr lang="hr-HR" smtClean="0"/>
              <a:t>26.7.2020.</a:t>
            </a:fld>
            <a:endParaRPr lang="hr-HR"/>
          </a:p>
        </p:txBody>
      </p:sp>
      <p:sp>
        <p:nvSpPr>
          <p:cNvPr id="3" name="Rezervirano mjesto podnožja 2">
            <a:extLst>
              <a:ext uri="{FF2B5EF4-FFF2-40B4-BE49-F238E27FC236}">
                <a16:creationId xmlns:a16="http://schemas.microsoft.com/office/drawing/2014/main" id="{507D9C98-E373-4C9A-B665-C70B81759A40}"/>
              </a:ext>
            </a:extLst>
          </p:cNvPr>
          <p:cNvSpPr>
            <a:spLocks noGrp="1"/>
          </p:cNvSpPr>
          <p:nvPr>
            <p:ph type="ftr" sz="quarter" idx="11"/>
          </p:nvPr>
        </p:nvSpPr>
        <p:spPr/>
        <p:txBody>
          <a:bodyPr/>
          <a:lstStyle/>
          <a:p>
            <a:endParaRPr lang="hr-HR"/>
          </a:p>
        </p:txBody>
      </p:sp>
      <p:sp>
        <p:nvSpPr>
          <p:cNvPr id="4" name="Rezervirano mjesto broja slajda 3">
            <a:extLst>
              <a:ext uri="{FF2B5EF4-FFF2-40B4-BE49-F238E27FC236}">
                <a16:creationId xmlns:a16="http://schemas.microsoft.com/office/drawing/2014/main" id="{96E14053-7741-45D6-BF7D-9A39CC7DB7E5}"/>
              </a:ext>
            </a:extLst>
          </p:cNvPr>
          <p:cNvSpPr>
            <a:spLocks noGrp="1"/>
          </p:cNvSpPr>
          <p:nvPr>
            <p:ph type="sldNum" sz="quarter" idx="12"/>
          </p:nvPr>
        </p:nvSpPr>
        <p:spPr/>
        <p:txBody>
          <a:bodyPr/>
          <a:lstStyle/>
          <a:p>
            <a:fld id="{03C82681-488F-42E2-8BE7-AC81A2283F68}" type="slidenum">
              <a:rPr lang="hr-HR" smtClean="0"/>
              <a:t>‹#›</a:t>
            </a:fld>
            <a:endParaRPr lang="hr-HR"/>
          </a:p>
        </p:txBody>
      </p:sp>
    </p:spTree>
    <p:extLst>
      <p:ext uri="{BB962C8B-B14F-4D97-AF65-F5344CB8AC3E}">
        <p14:creationId xmlns:p14="http://schemas.microsoft.com/office/powerpoint/2010/main" val="1697883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adržaj s opis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CC5CDEA-F36F-46B8-A0DE-1AC44EFD14C7}"/>
              </a:ext>
            </a:extLst>
          </p:cNvPr>
          <p:cNvSpPr>
            <a:spLocks noGrp="1"/>
          </p:cNvSpPr>
          <p:nvPr>
            <p:ph type="title"/>
          </p:nvPr>
        </p:nvSpPr>
        <p:spPr>
          <a:xfrm>
            <a:off x="839788" y="457200"/>
            <a:ext cx="3932237" cy="1600200"/>
          </a:xfrm>
        </p:spPr>
        <p:txBody>
          <a:bodyPr anchor="b"/>
          <a:lstStyle>
            <a:lvl1pPr>
              <a:defRPr sz="3200"/>
            </a:lvl1pPr>
          </a:lstStyle>
          <a:p>
            <a:r>
              <a:rPr lang="hr-HR"/>
              <a:t>Kliknite da biste uredili stil naslova matrice</a:t>
            </a:r>
          </a:p>
        </p:txBody>
      </p:sp>
      <p:sp>
        <p:nvSpPr>
          <p:cNvPr id="3" name="Rezervirano mjesto sadržaja 2">
            <a:extLst>
              <a:ext uri="{FF2B5EF4-FFF2-40B4-BE49-F238E27FC236}">
                <a16:creationId xmlns:a16="http://schemas.microsoft.com/office/drawing/2014/main" id="{0B0697DB-9294-4B65-A18F-C218114466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p>
        </p:txBody>
      </p:sp>
      <p:sp>
        <p:nvSpPr>
          <p:cNvPr id="4" name="Rezervirano mjesto teksta 3">
            <a:extLst>
              <a:ext uri="{FF2B5EF4-FFF2-40B4-BE49-F238E27FC236}">
                <a16:creationId xmlns:a16="http://schemas.microsoft.com/office/drawing/2014/main" id="{76FE58CC-C15C-43FE-8E40-13436E7601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r-HR"/>
              <a:t>Kliknite da biste uredili matrice</a:t>
            </a:r>
          </a:p>
        </p:txBody>
      </p:sp>
      <p:sp>
        <p:nvSpPr>
          <p:cNvPr id="5" name="Rezervirano mjesto datuma 4">
            <a:extLst>
              <a:ext uri="{FF2B5EF4-FFF2-40B4-BE49-F238E27FC236}">
                <a16:creationId xmlns:a16="http://schemas.microsoft.com/office/drawing/2014/main" id="{F43516BA-61D6-4BD8-A285-EA01D0CB9752}"/>
              </a:ext>
            </a:extLst>
          </p:cNvPr>
          <p:cNvSpPr>
            <a:spLocks noGrp="1"/>
          </p:cNvSpPr>
          <p:nvPr>
            <p:ph type="dt" sz="half" idx="10"/>
          </p:nvPr>
        </p:nvSpPr>
        <p:spPr/>
        <p:txBody>
          <a:bodyPr/>
          <a:lstStyle/>
          <a:p>
            <a:fld id="{A3B59E77-6193-4E26-BF5B-5328D3B9D7BE}" type="datetimeFigureOut">
              <a:rPr lang="hr-HR" smtClean="0"/>
              <a:t>26.7.2020.</a:t>
            </a:fld>
            <a:endParaRPr lang="hr-HR"/>
          </a:p>
        </p:txBody>
      </p:sp>
      <p:sp>
        <p:nvSpPr>
          <p:cNvPr id="6" name="Rezervirano mjesto podnožja 5">
            <a:extLst>
              <a:ext uri="{FF2B5EF4-FFF2-40B4-BE49-F238E27FC236}">
                <a16:creationId xmlns:a16="http://schemas.microsoft.com/office/drawing/2014/main" id="{D6F3E4B1-83F7-4448-9E57-C3BAF92BDB04}"/>
              </a:ext>
            </a:extLst>
          </p:cNvPr>
          <p:cNvSpPr>
            <a:spLocks noGrp="1"/>
          </p:cNvSpPr>
          <p:nvPr>
            <p:ph type="ftr" sz="quarter" idx="11"/>
          </p:nvPr>
        </p:nvSpPr>
        <p:spPr/>
        <p:txBody>
          <a:bodyPr/>
          <a:lstStyle/>
          <a:p>
            <a:endParaRPr lang="hr-HR"/>
          </a:p>
        </p:txBody>
      </p:sp>
      <p:sp>
        <p:nvSpPr>
          <p:cNvPr id="7" name="Rezervirano mjesto broja slajda 6">
            <a:extLst>
              <a:ext uri="{FF2B5EF4-FFF2-40B4-BE49-F238E27FC236}">
                <a16:creationId xmlns:a16="http://schemas.microsoft.com/office/drawing/2014/main" id="{DB5C3735-5034-469D-81C7-DAEEB58EAB80}"/>
              </a:ext>
            </a:extLst>
          </p:cNvPr>
          <p:cNvSpPr>
            <a:spLocks noGrp="1"/>
          </p:cNvSpPr>
          <p:nvPr>
            <p:ph type="sldNum" sz="quarter" idx="12"/>
          </p:nvPr>
        </p:nvSpPr>
        <p:spPr/>
        <p:txBody>
          <a:bodyPr/>
          <a:lstStyle/>
          <a:p>
            <a:fld id="{03C82681-488F-42E2-8BE7-AC81A2283F68}" type="slidenum">
              <a:rPr lang="hr-HR" smtClean="0"/>
              <a:t>‹#›</a:t>
            </a:fld>
            <a:endParaRPr lang="hr-HR"/>
          </a:p>
        </p:txBody>
      </p:sp>
    </p:spTree>
    <p:extLst>
      <p:ext uri="{BB962C8B-B14F-4D97-AF65-F5344CB8AC3E}">
        <p14:creationId xmlns:p14="http://schemas.microsoft.com/office/powerpoint/2010/main" val="2919845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Slika s opis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31BD500-DC1C-43A0-9DD2-997A1851BC17}"/>
              </a:ext>
            </a:extLst>
          </p:cNvPr>
          <p:cNvSpPr>
            <a:spLocks noGrp="1"/>
          </p:cNvSpPr>
          <p:nvPr>
            <p:ph type="title"/>
          </p:nvPr>
        </p:nvSpPr>
        <p:spPr>
          <a:xfrm>
            <a:off x="839788" y="457200"/>
            <a:ext cx="3932237" cy="1600200"/>
          </a:xfrm>
        </p:spPr>
        <p:txBody>
          <a:bodyPr anchor="b"/>
          <a:lstStyle>
            <a:lvl1pPr>
              <a:defRPr sz="3200"/>
            </a:lvl1pPr>
          </a:lstStyle>
          <a:p>
            <a:r>
              <a:rPr lang="hr-HR"/>
              <a:t>Kliknite da biste uredili stil naslova matrice</a:t>
            </a:r>
          </a:p>
        </p:txBody>
      </p:sp>
      <p:sp>
        <p:nvSpPr>
          <p:cNvPr id="3" name="Rezervirano mjesto slike 2">
            <a:extLst>
              <a:ext uri="{FF2B5EF4-FFF2-40B4-BE49-F238E27FC236}">
                <a16:creationId xmlns:a16="http://schemas.microsoft.com/office/drawing/2014/main" id="{A34A4A09-BF2F-46CC-BA13-783EA5F019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r-HR"/>
          </a:p>
        </p:txBody>
      </p:sp>
      <p:sp>
        <p:nvSpPr>
          <p:cNvPr id="4" name="Rezervirano mjesto teksta 3">
            <a:extLst>
              <a:ext uri="{FF2B5EF4-FFF2-40B4-BE49-F238E27FC236}">
                <a16:creationId xmlns:a16="http://schemas.microsoft.com/office/drawing/2014/main" id="{2ED56E97-AA8E-4E95-B76F-87E3CAD067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r-HR"/>
              <a:t>Kliknite da biste uredili matrice</a:t>
            </a:r>
          </a:p>
        </p:txBody>
      </p:sp>
      <p:sp>
        <p:nvSpPr>
          <p:cNvPr id="5" name="Rezervirano mjesto datuma 4">
            <a:extLst>
              <a:ext uri="{FF2B5EF4-FFF2-40B4-BE49-F238E27FC236}">
                <a16:creationId xmlns:a16="http://schemas.microsoft.com/office/drawing/2014/main" id="{5F3C6D21-EEB8-4108-A31E-761C6FEE0BB4}"/>
              </a:ext>
            </a:extLst>
          </p:cNvPr>
          <p:cNvSpPr>
            <a:spLocks noGrp="1"/>
          </p:cNvSpPr>
          <p:nvPr>
            <p:ph type="dt" sz="half" idx="10"/>
          </p:nvPr>
        </p:nvSpPr>
        <p:spPr/>
        <p:txBody>
          <a:bodyPr/>
          <a:lstStyle/>
          <a:p>
            <a:fld id="{A3B59E77-6193-4E26-BF5B-5328D3B9D7BE}" type="datetimeFigureOut">
              <a:rPr lang="hr-HR" smtClean="0"/>
              <a:t>26.7.2020.</a:t>
            </a:fld>
            <a:endParaRPr lang="hr-HR"/>
          </a:p>
        </p:txBody>
      </p:sp>
      <p:sp>
        <p:nvSpPr>
          <p:cNvPr id="6" name="Rezervirano mjesto podnožja 5">
            <a:extLst>
              <a:ext uri="{FF2B5EF4-FFF2-40B4-BE49-F238E27FC236}">
                <a16:creationId xmlns:a16="http://schemas.microsoft.com/office/drawing/2014/main" id="{10BDF5CE-0161-4106-BFA3-4A978CD0C37F}"/>
              </a:ext>
            </a:extLst>
          </p:cNvPr>
          <p:cNvSpPr>
            <a:spLocks noGrp="1"/>
          </p:cNvSpPr>
          <p:nvPr>
            <p:ph type="ftr" sz="quarter" idx="11"/>
          </p:nvPr>
        </p:nvSpPr>
        <p:spPr/>
        <p:txBody>
          <a:bodyPr/>
          <a:lstStyle/>
          <a:p>
            <a:endParaRPr lang="hr-HR"/>
          </a:p>
        </p:txBody>
      </p:sp>
      <p:sp>
        <p:nvSpPr>
          <p:cNvPr id="7" name="Rezervirano mjesto broja slajda 6">
            <a:extLst>
              <a:ext uri="{FF2B5EF4-FFF2-40B4-BE49-F238E27FC236}">
                <a16:creationId xmlns:a16="http://schemas.microsoft.com/office/drawing/2014/main" id="{A3B9DC64-9FDD-40B7-B87C-E1F414EA9FC0}"/>
              </a:ext>
            </a:extLst>
          </p:cNvPr>
          <p:cNvSpPr>
            <a:spLocks noGrp="1"/>
          </p:cNvSpPr>
          <p:nvPr>
            <p:ph type="sldNum" sz="quarter" idx="12"/>
          </p:nvPr>
        </p:nvSpPr>
        <p:spPr/>
        <p:txBody>
          <a:bodyPr/>
          <a:lstStyle/>
          <a:p>
            <a:fld id="{03C82681-488F-42E2-8BE7-AC81A2283F68}" type="slidenum">
              <a:rPr lang="hr-HR" smtClean="0"/>
              <a:t>‹#›</a:t>
            </a:fld>
            <a:endParaRPr lang="hr-HR"/>
          </a:p>
        </p:txBody>
      </p:sp>
    </p:spTree>
    <p:extLst>
      <p:ext uri="{BB962C8B-B14F-4D97-AF65-F5344CB8AC3E}">
        <p14:creationId xmlns:p14="http://schemas.microsoft.com/office/powerpoint/2010/main" val="720289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zervirano mjesto naslova 1">
            <a:extLst>
              <a:ext uri="{FF2B5EF4-FFF2-40B4-BE49-F238E27FC236}">
                <a16:creationId xmlns:a16="http://schemas.microsoft.com/office/drawing/2014/main" id="{0950497E-BA20-43F8-B893-9CDB5BC0F9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r-HR"/>
              <a:t>Kliknite da biste uredili stil naslova matrice</a:t>
            </a:r>
          </a:p>
        </p:txBody>
      </p:sp>
      <p:sp>
        <p:nvSpPr>
          <p:cNvPr id="3" name="Rezervirano mjesto teksta 2">
            <a:extLst>
              <a:ext uri="{FF2B5EF4-FFF2-40B4-BE49-F238E27FC236}">
                <a16:creationId xmlns:a16="http://schemas.microsoft.com/office/drawing/2014/main" id="{D4C5EF39-B333-4835-9F64-141B0D41FA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p>
        </p:txBody>
      </p:sp>
      <p:sp>
        <p:nvSpPr>
          <p:cNvPr id="4" name="Rezervirano mjesto datuma 3">
            <a:extLst>
              <a:ext uri="{FF2B5EF4-FFF2-40B4-BE49-F238E27FC236}">
                <a16:creationId xmlns:a16="http://schemas.microsoft.com/office/drawing/2014/main" id="{E1AE9FEA-A193-43DA-AC0C-5D04C316CA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B59E77-6193-4E26-BF5B-5328D3B9D7BE}" type="datetimeFigureOut">
              <a:rPr lang="hr-HR" smtClean="0"/>
              <a:t>26.7.2020.</a:t>
            </a:fld>
            <a:endParaRPr lang="hr-HR"/>
          </a:p>
        </p:txBody>
      </p:sp>
      <p:sp>
        <p:nvSpPr>
          <p:cNvPr id="5" name="Rezervirano mjesto podnožja 4">
            <a:extLst>
              <a:ext uri="{FF2B5EF4-FFF2-40B4-BE49-F238E27FC236}">
                <a16:creationId xmlns:a16="http://schemas.microsoft.com/office/drawing/2014/main" id="{AF237DF5-42F3-4D0B-9FBB-AA1B0A9AC5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r-HR"/>
          </a:p>
        </p:txBody>
      </p:sp>
      <p:sp>
        <p:nvSpPr>
          <p:cNvPr id="6" name="Rezervirano mjesto broja slajda 5">
            <a:extLst>
              <a:ext uri="{FF2B5EF4-FFF2-40B4-BE49-F238E27FC236}">
                <a16:creationId xmlns:a16="http://schemas.microsoft.com/office/drawing/2014/main" id="{798AB335-7E70-4D88-9D9D-C6A6ED4AA2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C82681-488F-42E2-8BE7-AC81A2283F68}" type="slidenum">
              <a:rPr lang="hr-HR" smtClean="0"/>
              <a:t>‹#›</a:t>
            </a:fld>
            <a:endParaRPr lang="hr-HR"/>
          </a:p>
        </p:txBody>
      </p:sp>
    </p:spTree>
    <p:extLst>
      <p:ext uri="{BB962C8B-B14F-4D97-AF65-F5344CB8AC3E}">
        <p14:creationId xmlns:p14="http://schemas.microsoft.com/office/powerpoint/2010/main" val="682753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E344204-4A61-45A4-B5C1-5BF69B32C3B2}"/>
              </a:ext>
            </a:extLst>
          </p:cNvPr>
          <p:cNvSpPr>
            <a:spLocks noGrp="1"/>
          </p:cNvSpPr>
          <p:nvPr>
            <p:ph type="ctrTitle"/>
          </p:nvPr>
        </p:nvSpPr>
        <p:spPr/>
        <p:txBody>
          <a:bodyPr/>
          <a:lstStyle/>
          <a:p>
            <a:r>
              <a:rPr lang="hr-HR" b="1" dirty="0" err="1">
                <a:latin typeface="Arial" panose="020B0604020202020204" pitchFamily="34" charset="0"/>
                <a:cs typeface="Arial" panose="020B0604020202020204" pitchFamily="34" charset="0"/>
              </a:rPr>
              <a:t>Colliders</a:t>
            </a:r>
            <a:endParaRPr lang="hr-HR" b="1" dirty="0">
              <a:latin typeface="Arial" panose="020B0604020202020204" pitchFamily="34" charset="0"/>
              <a:cs typeface="Arial" panose="020B0604020202020204" pitchFamily="34" charset="0"/>
            </a:endParaRPr>
          </a:p>
        </p:txBody>
      </p:sp>
      <p:sp>
        <p:nvSpPr>
          <p:cNvPr id="3" name="Podnaslov 2">
            <a:extLst>
              <a:ext uri="{FF2B5EF4-FFF2-40B4-BE49-F238E27FC236}">
                <a16:creationId xmlns:a16="http://schemas.microsoft.com/office/drawing/2014/main" id="{6B161989-A215-4492-8D52-FB5D92395943}"/>
              </a:ext>
            </a:extLst>
          </p:cNvPr>
          <p:cNvSpPr>
            <a:spLocks noGrp="1"/>
          </p:cNvSpPr>
          <p:nvPr>
            <p:ph type="subTitle" idx="1"/>
          </p:nvPr>
        </p:nvSpPr>
        <p:spPr/>
        <p:txBody>
          <a:bodyPr/>
          <a:lstStyle/>
          <a:p>
            <a:endParaRPr lang="hr-HR" dirty="0"/>
          </a:p>
        </p:txBody>
      </p:sp>
    </p:spTree>
    <p:extLst>
      <p:ext uri="{BB962C8B-B14F-4D97-AF65-F5344CB8AC3E}">
        <p14:creationId xmlns:p14="http://schemas.microsoft.com/office/powerpoint/2010/main" val="1830072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94A3A84-895A-40C2-A0EA-8ED3CCDADD8D}"/>
              </a:ext>
            </a:extLst>
          </p:cNvPr>
          <p:cNvSpPr>
            <a:spLocks noGrp="1"/>
          </p:cNvSpPr>
          <p:nvPr>
            <p:ph type="title"/>
          </p:nvPr>
        </p:nvSpPr>
        <p:spPr/>
        <p:txBody>
          <a:bodyPr/>
          <a:lstStyle/>
          <a:p>
            <a:endParaRPr lang="hr-HR"/>
          </a:p>
        </p:txBody>
      </p:sp>
      <p:pic>
        <p:nvPicPr>
          <p:cNvPr id="4" name="Rezervirano mjesto sadržaja 3">
            <a:extLst>
              <a:ext uri="{FF2B5EF4-FFF2-40B4-BE49-F238E27FC236}">
                <a16:creationId xmlns:a16="http://schemas.microsoft.com/office/drawing/2014/main" id="{C98624EF-C19D-4CBC-8313-A003E93FE6CC}"/>
              </a:ext>
            </a:extLst>
          </p:cNvPr>
          <p:cNvPicPr>
            <a:picLocks noGrp="1" noChangeAspect="1"/>
          </p:cNvPicPr>
          <p:nvPr>
            <p:ph idx="1"/>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3019049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A76FE41-B036-4CB4-B36A-18B189E8FDB0}"/>
              </a:ext>
            </a:extLst>
          </p:cNvPr>
          <p:cNvSpPr>
            <a:spLocks noGrp="1"/>
          </p:cNvSpPr>
          <p:nvPr>
            <p:ph type="title"/>
          </p:nvPr>
        </p:nvSpPr>
        <p:spPr/>
        <p:txBody>
          <a:bodyPr/>
          <a:lstStyle/>
          <a:p>
            <a:endParaRPr lang="hr-HR"/>
          </a:p>
        </p:txBody>
      </p:sp>
      <p:pic>
        <p:nvPicPr>
          <p:cNvPr id="4" name="Rezervirano mjesto sadržaja 3">
            <a:extLst>
              <a:ext uri="{FF2B5EF4-FFF2-40B4-BE49-F238E27FC236}">
                <a16:creationId xmlns:a16="http://schemas.microsoft.com/office/drawing/2014/main" id="{0873E680-E84A-4AA6-8C37-04D48150A2E5}"/>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84527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8B23237-9533-4520-B00F-5759EED3C0C3}"/>
              </a:ext>
            </a:extLst>
          </p:cNvPr>
          <p:cNvSpPr>
            <a:spLocks noGrp="1"/>
          </p:cNvSpPr>
          <p:nvPr>
            <p:ph type="title"/>
          </p:nvPr>
        </p:nvSpPr>
        <p:spPr/>
        <p:txBody>
          <a:bodyPr/>
          <a:lstStyle/>
          <a:p>
            <a:pPr algn="ctr"/>
            <a:r>
              <a:rPr lang="hr-HR" b="1" dirty="0" err="1"/>
              <a:t>Collision</a:t>
            </a:r>
            <a:r>
              <a:rPr lang="hr-HR" b="1" dirty="0"/>
              <a:t> </a:t>
            </a:r>
            <a:r>
              <a:rPr lang="hr-HR" b="1" dirty="0" err="1"/>
              <a:t>callbacks</a:t>
            </a:r>
            <a:r>
              <a:rPr lang="hr-HR" b="1" dirty="0"/>
              <a:t> for </a:t>
            </a:r>
            <a:r>
              <a:rPr lang="hr-HR" b="1" dirty="0" err="1"/>
              <a:t>scripts</a:t>
            </a:r>
            <a:endParaRPr lang="hr-HR" b="1" dirty="0"/>
          </a:p>
        </p:txBody>
      </p:sp>
      <p:sp>
        <p:nvSpPr>
          <p:cNvPr id="3" name="Rezervirano mjesto sadržaja 2">
            <a:extLst>
              <a:ext uri="{FF2B5EF4-FFF2-40B4-BE49-F238E27FC236}">
                <a16:creationId xmlns:a16="http://schemas.microsoft.com/office/drawing/2014/main" id="{0AF399D5-A16A-4130-865D-C87701B2B39C}"/>
              </a:ext>
            </a:extLst>
          </p:cNvPr>
          <p:cNvSpPr>
            <a:spLocks noGrp="1"/>
          </p:cNvSpPr>
          <p:nvPr>
            <p:ph idx="1"/>
          </p:nvPr>
        </p:nvSpPr>
        <p:spPr/>
        <p:txBody>
          <a:bodyPr>
            <a:normAutofit fontScale="70000" lnSpcReduction="20000"/>
          </a:bodyPr>
          <a:lstStyle/>
          <a:p>
            <a:r>
              <a:rPr lang="hr-HR" dirty="0"/>
              <a:t>Kada dođe do sudara, fizički motor poziva funkcije s određenim imenima na bilo kojoj skripti priloženoj za uključene objekte. U ove funkcije možete staviti bilo koji kôd koji želite da odgovori na sudar. Na primjer, mogli biste igrati zvučni učinak sudara kada automobil naleti na prepreku.</a:t>
            </a:r>
          </a:p>
          <a:p>
            <a:endParaRPr lang="hr-HR" dirty="0"/>
          </a:p>
          <a:p>
            <a:r>
              <a:rPr lang="hr-HR" dirty="0"/>
              <a:t>Pri prvom ažuriranju fizike gdje se detektira sudar, </a:t>
            </a:r>
            <a:r>
              <a:rPr lang="hr-HR" dirty="0" err="1"/>
              <a:t>OnCollisionEnterpoziva</a:t>
            </a:r>
            <a:r>
              <a:rPr lang="hr-HR" dirty="0"/>
              <a:t> se funkcija. Tijekom ažuriranja gdje se kontakt održava, </a:t>
            </a:r>
            <a:r>
              <a:rPr lang="hr-HR" dirty="0" err="1"/>
              <a:t>OnCollisionStaypoziva</a:t>
            </a:r>
            <a:r>
              <a:rPr lang="hr-HR" dirty="0"/>
              <a:t> se i na kraju </a:t>
            </a:r>
            <a:r>
              <a:rPr lang="hr-HR" dirty="0" err="1"/>
              <a:t>OnCollisionExitoznačava</a:t>
            </a:r>
            <a:r>
              <a:rPr lang="hr-HR" dirty="0"/>
              <a:t> da je kontakt prekinut. </a:t>
            </a:r>
            <a:r>
              <a:rPr lang="hr-HR" dirty="0" err="1"/>
              <a:t>Trigger</a:t>
            </a:r>
            <a:r>
              <a:rPr lang="hr-HR" dirty="0"/>
              <a:t> </a:t>
            </a:r>
            <a:r>
              <a:rPr lang="hr-HR" dirty="0" err="1"/>
              <a:t>colliders</a:t>
            </a:r>
            <a:r>
              <a:rPr lang="hr-HR" dirty="0"/>
              <a:t> nazvati analogne </a:t>
            </a:r>
            <a:r>
              <a:rPr lang="hr-HR" dirty="0" err="1"/>
              <a:t>OnTriggerEnter</a:t>
            </a:r>
            <a:r>
              <a:rPr lang="hr-HR" dirty="0"/>
              <a:t>, </a:t>
            </a:r>
            <a:r>
              <a:rPr lang="hr-HR" dirty="0" err="1"/>
              <a:t>OnTriggerStayi</a:t>
            </a:r>
            <a:r>
              <a:rPr lang="hr-HR" dirty="0"/>
              <a:t> </a:t>
            </a:r>
            <a:r>
              <a:rPr lang="hr-HR" dirty="0" err="1"/>
              <a:t>OnTriggerExitfunkcije</a:t>
            </a:r>
            <a:r>
              <a:rPr lang="hr-HR" dirty="0"/>
              <a:t>. Imajte na umu da za 2D fiziku postoje ekvivalentne funkcije s 2D dodane imenu, </a:t>
            </a:r>
            <a:r>
              <a:rPr lang="hr-HR" dirty="0" err="1"/>
              <a:t>npr</a:t>
            </a:r>
            <a:r>
              <a:rPr lang="hr-HR" dirty="0"/>
              <a:t> OnCollisionEnter2D. Potpuni detalji o ovim funkcijama i uzorcima koda mogu se pronaći na stranici Skripta za klasu </a:t>
            </a:r>
            <a:r>
              <a:rPr lang="hr-HR" dirty="0" err="1"/>
              <a:t>MonoBehaviour</a:t>
            </a:r>
            <a:r>
              <a:rPr lang="hr-HR" dirty="0"/>
              <a:t> .</a:t>
            </a:r>
          </a:p>
          <a:p>
            <a:endParaRPr lang="hr-HR" dirty="0"/>
          </a:p>
          <a:p>
            <a:r>
              <a:rPr lang="hr-HR" dirty="0"/>
              <a:t>Kod normalnih sudara koji nisu okidači, dodatni je detalj da barem jedan od uključenih objekata mora imati </a:t>
            </a:r>
            <a:r>
              <a:rPr lang="hr-HR" dirty="0" err="1"/>
              <a:t>nekinematsko</a:t>
            </a:r>
            <a:r>
              <a:rPr lang="hr-HR" dirty="0"/>
              <a:t> kruto tijelo (tj. Mora li </a:t>
            </a:r>
            <a:r>
              <a:rPr lang="hr-HR" dirty="0" err="1"/>
              <a:t>Kinematic</a:t>
            </a:r>
            <a:r>
              <a:rPr lang="hr-HR" dirty="0"/>
              <a:t> biti isključen). Ako su oba objekta </a:t>
            </a:r>
            <a:r>
              <a:rPr lang="hr-HR" dirty="0" err="1"/>
              <a:t>kinematska</a:t>
            </a:r>
            <a:r>
              <a:rPr lang="hr-HR" dirty="0"/>
              <a:t> kruta tijela </a:t>
            </a:r>
            <a:r>
              <a:rPr lang="hr-HR" dirty="0" err="1"/>
              <a:t>OnCollisionEnter</a:t>
            </a:r>
            <a:r>
              <a:rPr lang="hr-HR" dirty="0"/>
              <a:t>, itd. Se neće pozivati . Kod sudara okidača, ovo se ograničenje ne primjenjuje pa će </a:t>
            </a:r>
            <a:r>
              <a:rPr lang="hr-HR" dirty="0" err="1"/>
              <a:t>kinematička</a:t>
            </a:r>
            <a:r>
              <a:rPr lang="hr-HR" dirty="0"/>
              <a:t> i </a:t>
            </a:r>
            <a:r>
              <a:rPr lang="hr-HR" dirty="0" err="1"/>
              <a:t>nekinematska</a:t>
            </a:r>
            <a:r>
              <a:rPr lang="hr-HR" dirty="0"/>
              <a:t> kruta tijela zatražiti poziv </a:t>
            </a:r>
            <a:r>
              <a:rPr lang="hr-HR" dirty="0" err="1"/>
              <a:t>OnTriggerEnterkad</a:t>
            </a:r>
            <a:r>
              <a:rPr lang="hr-HR" dirty="0"/>
              <a:t> uđu u okidač.</a:t>
            </a:r>
          </a:p>
        </p:txBody>
      </p:sp>
    </p:spTree>
    <p:extLst>
      <p:ext uri="{BB962C8B-B14F-4D97-AF65-F5344CB8AC3E}">
        <p14:creationId xmlns:p14="http://schemas.microsoft.com/office/powerpoint/2010/main" val="1093820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827DCA0-752A-4671-94AA-B6CD4C13C0B3}"/>
              </a:ext>
            </a:extLst>
          </p:cNvPr>
          <p:cNvSpPr>
            <a:spLocks noGrp="1"/>
          </p:cNvSpPr>
          <p:nvPr>
            <p:ph type="title"/>
          </p:nvPr>
        </p:nvSpPr>
        <p:spPr/>
        <p:txBody>
          <a:bodyPr/>
          <a:lstStyle/>
          <a:p>
            <a:pPr algn="ctr"/>
            <a:r>
              <a:rPr lang="hr-HR" b="1" dirty="0" err="1"/>
              <a:t>Collider</a:t>
            </a:r>
            <a:r>
              <a:rPr lang="hr-HR" b="1" dirty="0"/>
              <a:t> </a:t>
            </a:r>
            <a:r>
              <a:rPr lang="hr-HR" b="1" dirty="0" err="1"/>
              <a:t>interactions</a:t>
            </a:r>
            <a:endParaRPr lang="hr-HR" b="1" dirty="0"/>
          </a:p>
        </p:txBody>
      </p:sp>
      <p:sp>
        <p:nvSpPr>
          <p:cNvPr id="3" name="Rezervirano mjesto sadržaja 2">
            <a:extLst>
              <a:ext uri="{FF2B5EF4-FFF2-40B4-BE49-F238E27FC236}">
                <a16:creationId xmlns:a16="http://schemas.microsoft.com/office/drawing/2014/main" id="{6E035CF3-6324-4C7C-BF09-28D475CA8181}"/>
              </a:ext>
            </a:extLst>
          </p:cNvPr>
          <p:cNvSpPr>
            <a:spLocks noGrp="1"/>
          </p:cNvSpPr>
          <p:nvPr>
            <p:ph idx="1"/>
          </p:nvPr>
        </p:nvSpPr>
        <p:spPr/>
        <p:txBody>
          <a:bodyPr>
            <a:normAutofit fontScale="25000" lnSpcReduction="20000"/>
          </a:bodyPr>
          <a:lstStyle/>
          <a:p>
            <a:r>
              <a:rPr lang="hr-HR" dirty="0" err="1"/>
              <a:t>Kolidri</a:t>
            </a:r>
            <a:r>
              <a:rPr lang="hr-HR" dirty="0"/>
              <a:t> međusobno djeluju različito, ovisno o tome kako su konfigurirane njihove komponente </a:t>
            </a:r>
            <a:r>
              <a:rPr lang="hr-HR" dirty="0" err="1"/>
              <a:t>Rigidbody</a:t>
            </a:r>
            <a:r>
              <a:rPr lang="hr-HR" dirty="0"/>
              <a:t> . Tri važna konfiguracije su Statični </a:t>
            </a:r>
            <a:r>
              <a:rPr lang="hr-HR" dirty="0" err="1"/>
              <a:t>sudarač</a:t>
            </a:r>
            <a:r>
              <a:rPr lang="hr-HR" dirty="0"/>
              <a:t> (</a:t>
            </a:r>
            <a:r>
              <a:rPr lang="hr-HR" dirty="0" err="1"/>
              <a:t>tj</a:t>
            </a:r>
            <a:r>
              <a:rPr lang="hr-HR" dirty="0"/>
              <a:t> ne </a:t>
            </a:r>
            <a:r>
              <a:rPr lang="hr-HR" dirty="0" err="1"/>
              <a:t>Rigidbody</a:t>
            </a:r>
            <a:r>
              <a:rPr lang="hr-HR" dirty="0"/>
              <a:t> je priključen na sve) je </a:t>
            </a:r>
            <a:r>
              <a:rPr lang="hr-HR" dirty="0" err="1"/>
              <a:t>Rigidbody</a:t>
            </a:r>
            <a:r>
              <a:rPr lang="hr-HR" dirty="0"/>
              <a:t> </a:t>
            </a:r>
            <a:r>
              <a:rPr lang="hr-HR" dirty="0" err="1"/>
              <a:t>Collider</a:t>
            </a:r>
            <a:r>
              <a:rPr lang="hr-HR" dirty="0"/>
              <a:t> i </a:t>
            </a:r>
            <a:r>
              <a:rPr lang="hr-HR" dirty="0" err="1"/>
              <a:t>kinematičke</a:t>
            </a:r>
            <a:r>
              <a:rPr lang="hr-HR" dirty="0"/>
              <a:t> </a:t>
            </a:r>
            <a:r>
              <a:rPr lang="hr-HR" dirty="0" err="1"/>
              <a:t>Rigidbody</a:t>
            </a:r>
            <a:r>
              <a:rPr lang="hr-HR" dirty="0"/>
              <a:t> </a:t>
            </a:r>
            <a:r>
              <a:rPr lang="hr-HR" dirty="0" err="1"/>
              <a:t>Collider</a:t>
            </a:r>
            <a:r>
              <a:rPr lang="hr-HR" dirty="0"/>
              <a:t> .</a:t>
            </a:r>
          </a:p>
          <a:p>
            <a:endParaRPr lang="hr-HR" dirty="0"/>
          </a:p>
          <a:p>
            <a:r>
              <a:rPr lang="hr-HR" dirty="0"/>
              <a:t>Statički </a:t>
            </a:r>
            <a:r>
              <a:rPr lang="hr-HR" dirty="0" err="1"/>
              <a:t>sudarač</a:t>
            </a:r>
            <a:endParaRPr lang="hr-HR" dirty="0"/>
          </a:p>
          <a:p>
            <a:r>
              <a:rPr lang="hr-HR" dirty="0"/>
              <a:t>Statički </a:t>
            </a:r>
            <a:r>
              <a:rPr lang="hr-HR" dirty="0" err="1"/>
              <a:t>sudarač</a:t>
            </a:r>
            <a:r>
              <a:rPr lang="hr-HR" dirty="0"/>
              <a:t> je </a:t>
            </a:r>
            <a:r>
              <a:rPr lang="hr-HR" dirty="0" err="1"/>
              <a:t>GameObject</a:t>
            </a:r>
            <a:r>
              <a:rPr lang="hr-HR" dirty="0"/>
              <a:t> koji ima </a:t>
            </a:r>
            <a:r>
              <a:rPr lang="hr-HR" dirty="0" err="1"/>
              <a:t>Collider</a:t>
            </a:r>
            <a:r>
              <a:rPr lang="hr-HR" dirty="0"/>
              <a:t>, ali nema </a:t>
            </a:r>
            <a:r>
              <a:rPr lang="hr-HR" dirty="0" err="1"/>
              <a:t>Rigidbody</a:t>
            </a:r>
            <a:r>
              <a:rPr lang="hr-HR" dirty="0"/>
              <a:t>. Statički se </a:t>
            </a:r>
            <a:r>
              <a:rPr lang="hr-HR" dirty="0" err="1"/>
              <a:t>sudarači</a:t>
            </a:r>
            <a:r>
              <a:rPr lang="hr-HR" dirty="0"/>
              <a:t> uglavnom koriste za geometriju razine koja uvijek ostaje na istom mjestu i nikad se ne kreće. Predmeti dolaznih krutih tijela sudaraju se sa statičkim sudarima, ali ih ne pomiču.</a:t>
            </a:r>
          </a:p>
          <a:p>
            <a:endParaRPr lang="hr-HR" dirty="0"/>
          </a:p>
          <a:p>
            <a:r>
              <a:rPr lang="hr-HR" dirty="0"/>
              <a:t>U posebnim slučajevima, fizički motor optimizira za statičke sudare koji se nikada ne kreću. Na primjer, vozilo koje se nasloni na statički </a:t>
            </a:r>
            <a:r>
              <a:rPr lang="hr-HR" dirty="0" err="1"/>
              <a:t>sudarač</a:t>
            </a:r>
            <a:r>
              <a:rPr lang="hr-HR" dirty="0"/>
              <a:t> spava, čak i ako pomaknete ovaj statički </a:t>
            </a:r>
            <a:r>
              <a:rPr lang="hr-HR" dirty="0" err="1"/>
              <a:t>sudarač</a:t>
            </a:r>
            <a:r>
              <a:rPr lang="hr-HR" dirty="0"/>
              <a:t>. Možete omogućiti, onemogućiti ili premjestiti statičke sudare u vrijeme izvođenja, a da to posebno ne utječe na brzinu izračuna fizičkog motora. Također, možete sigurno razmjestiti statički mrežasti </a:t>
            </a:r>
            <a:r>
              <a:rPr lang="hr-HR" dirty="0" err="1"/>
              <a:t>sudarač</a:t>
            </a:r>
            <a:r>
              <a:rPr lang="hr-HR" dirty="0"/>
              <a:t> sve dok je ljestvica ujednačena (nije nakrivljena).</a:t>
            </a:r>
          </a:p>
          <a:p>
            <a:endParaRPr lang="hr-HR" dirty="0"/>
          </a:p>
          <a:p>
            <a:r>
              <a:rPr lang="hr-HR" dirty="0" err="1"/>
              <a:t>Sudarač</a:t>
            </a:r>
            <a:r>
              <a:rPr lang="hr-HR" dirty="0"/>
              <a:t> sa čvrstim tijelom</a:t>
            </a:r>
          </a:p>
          <a:p>
            <a:r>
              <a:rPr lang="hr-HR" dirty="0"/>
              <a:t>Ovo je </a:t>
            </a:r>
            <a:r>
              <a:rPr lang="hr-HR" dirty="0" err="1"/>
              <a:t>GameObject</a:t>
            </a:r>
            <a:r>
              <a:rPr lang="hr-HR" dirty="0"/>
              <a:t> s </a:t>
            </a:r>
            <a:r>
              <a:rPr lang="hr-HR" dirty="0" err="1"/>
              <a:t>sudaračem</a:t>
            </a:r>
            <a:r>
              <a:rPr lang="hr-HR" dirty="0"/>
              <a:t> i normalnim, ne-</a:t>
            </a:r>
            <a:r>
              <a:rPr lang="hr-HR" dirty="0" err="1"/>
              <a:t>kinematskim</a:t>
            </a:r>
            <a:r>
              <a:rPr lang="hr-HR" dirty="0"/>
              <a:t> </a:t>
            </a:r>
            <a:r>
              <a:rPr lang="hr-HR" dirty="0" err="1"/>
              <a:t>Rigidbody</a:t>
            </a:r>
            <a:r>
              <a:rPr lang="hr-HR" dirty="0"/>
              <a:t>-om. Sudari krutih tijela u potpunosti simuliraju fizički motor i mogu reagirati na sudare i sile primijenjene u skriptu. Oni se mogu sudarati s drugim objektima (uključujući statičke sudare) i najčešće se koriste </a:t>
            </a:r>
            <a:r>
              <a:rPr lang="hr-HR" dirty="0" err="1"/>
              <a:t>Collider</a:t>
            </a:r>
            <a:r>
              <a:rPr lang="hr-HR" dirty="0"/>
              <a:t> konfiguracijom u igrama koje koriste fiziku.</a:t>
            </a:r>
          </a:p>
          <a:p>
            <a:endParaRPr lang="hr-HR" dirty="0"/>
          </a:p>
          <a:p>
            <a:r>
              <a:rPr lang="hr-HR" dirty="0" err="1"/>
              <a:t>Kinematski</a:t>
            </a:r>
            <a:r>
              <a:rPr lang="hr-HR" dirty="0"/>
              <a:t> kruti </a:t>
            </a:r>
            <a:r>
              <a:rPr lang="hr-HR" dirty="0" err="1"/>
              <a:t>kolosječni</a:t>
            </a:r>
            <a:r>
              <a:rPr lang="hr-HR" dirty="0"/>
              <a:t> </a:t>
            </a:r>
            <a:r>
              <a:rPr lang="hr-HR" dirty="0" err="1"/>
              <a:t>sudarač</a:t>
            </a:r>
            <a:endParaRPr lang="hr-HR" dirty="0"/>
          </a:p>
          <a:p>
            <a:r>
              <a:rPr lang="hr-HR" dirty="0"/>
              <a:t>Ovo je </a:t>
            </a:r>
            <a:r>
              <a:rPr lang="hr-HR" dirty="0" err="1"/>
              <a:t>GameObject</a:t>
            </a:r>
            <a:r>
              <a:rPr lang="hr-HR" dirty="0"/>
              <a:t> s </a:t>
            </a:r>
            <a:r>
              <a:rPr lang="hr-HR" dirty="0" err="1"/>
              <a:t>sudaračem</a:t>
            </a:r>
            <a:r>
              <a:rPr lang="hr-HR" dirty="0"/>
              <a:t> i </a:t>
            </a:r>
            <a:r>
              <a:rPr lang="hr-HR" dirty="0" err="1"/>
              <a:t>kinematskim</a:t>
            </a:r>
            <a:r>
              <a:rPr lang="hr-HR" dirty="0"/>
              <a:t> </a:t>
            </a:r>
            <a:r>
              <a:rPr lang="hr-HR" dirty="0" err="1"/>
              <a:t>Rigidbody</a:t>
            </a:r>
            <a:r>
              <a:rPr lang="hr-HR" dirty="0"/>
              <a:t> (tj. </a:t>
            </a:r>
            <a:r>
              <a:rPr lang="hr-HR" dirty="0" err="1"/>
              <a:t>IsKinematic</a:t>
            </a:r>
            <a:r>
              <a:rPr lang="hr-HR" dirty="0"/>
              <a:t> svojstvo </a:t>
            </a:r>
            <a:r>
              <a:rPr lang="hr-HR" dirty="0" err="1"/>
              <a:t>Rigidbody</a:t>
            </a:r>
            <a:r>
              <a:rPr lang="hr-HR" dirty="0"/>
              <a:t> je omogućeno). Možete premjestiti </a:t>
            </a:r>
            <a:r>
              <a:rPr lang="hr-HR" dirty="0" err="1"/>
              <a:t>kinematski</a:t>
            </a:r>
            <a:r>
              <a:rPr lang="hr-HR" dirty="0"/>
              <a:t> objekt krutog tijela iz skripte modificirajući </a:t>
            </a:r>
            <a:r>
              <a:rPr lang="hr-HR" dirty="0" err="1"/>
              <a:t>gaPretvori</a:t>
            </a:r>
            <a:r>
              <a:rPr lang="hr-HR" dirty="0"/>
              <a:t> komponentu</a:t>
            </a:r>
          </a:p>
          <a:p>
            <a:r>
              <a:rPr lang="hr-HR" dirty="0"/>
              <a:t>ali neće odgovarati na sudare i sile poput ne-</a:t>
            </a:r>
            <a:r>
              <a:rPr lang="hr-HR" dirty="0" err="1"/>
              <a:t>kinematskog</a:t>
            </a:r>
            <a:r>
              <a:rPr lang="hr-HR" dirty="0"/>
              <a:t> krutog tijela. </a:t>
            </a:r>
            <a:r>
              <a:rPr lang="hr-HR" dirty="0" err="1"/>
              <a:t>Kinematska</a:t>
            </a:r>
            <a:r>
              <a:rPr lang="hr-HR" dirty="0"/>
              <a:t> kruta tijela trebaju se koristiti za sudare koji se povremeno mogu pomicati ili onemogućavati / omogućavati, ali koji bi se inače trebali ponašati poput statičkih sudara. Primjer za to su klizna vrata koja bi obično trebala djelovati kao nepokretna fizička prepreka, ali koja se po potrebi mogu otvoriti. Za razliku od statičkog sudara, pokretni </a:t>
            </a:r>
            <a:r>
              <a:rPr lang="hr-HR" dirty="0" err="1"/>
              <a:t>kinematički</a:t>
            </a:r>
            <a:r>
              <a:rPr lang="hr-HR" dirty="0"/>
              <a:t> kruti dio primijenit će trenje na druge predmete i "</a:t>
            </a:r>
            <a:r>
              <a:rPr lang="hr-HR" dirty="0" err="1"/>
              <a:t>probudiće</a:t>
            </a:r>
            <a:r>
              <a:rPr lang="hr-HR" dirty="0"/>
              <a:t>" druga kruta tijela kada uspostave kontakt.</a:t>
            </a:r>
          </a:p>
          <a:p>
            <a:endParaRPr lang="hr-HR" dirty="0"/>
          </a:p>
          <a:p>
            <a:r>
              <a:rPr lang="hr-HR" dirty="0"/>
              <a:t>Čak i kada su nepokretni, </a:t>
            </a:r>
            <a:r>
              <a:rPr lang="hr-HR" dirty="0" err="1"/>
              <a:t>kinematski</a:t>
            </a:r>
            <a:r>
              <a:rPr lang="hr-HR" dirty="0"/>
              <a:t> kruti sudari imaju drugačije ponašanje prema statičkim </a:t>
            </a:r>
            <a:r>
              <a:rPr lang="hr-HR" dirty="0" err="1"/>
              <a:t>kolizatorima</a:t>
            </a:r>
            <a:r>
              <a:rPr lang="hr-HR" dirty="0"/>
              <a:t>. Na primjer, ako je </a:t>
            </a:r>
            <a:r>
              <a:rPr lang="hr-HR" dirty="0" err="1"/>
              <a:t>sudarač</a:t>
            </a:r>
            <a:r>
              <a:rPr lang="hr-HR" dirty="0"/>
              <a:t> postavljen kao okidač, tada biste mu trebali dodati i kruti uređaj da biste primili događaje okidača u vašoj skripti. Ako ne želite da okidač padne pod gravitaciju ili ako na neki drugi način utječe fizika, tada možete postaviti </a:t>
            </a:r>
            <a:r>
              <a:rPr lang="hr-HR" dirty="0" err="1"/>
              <a:t>IsKinematic</a:t>
            </a:r>
            <a:r>
              <a:rPr lang="hr-HR" dirty="0"/>
              <a:t> svojstvo na njegov kruti dio.</a:t>
            </a:r>
          </a:p>
          <a:p>
            <a:endParaRPr lang="hr-HR" dirty="0"/>
          </a:p>
          <a:p>
            <a:r>
              <a:rPr lang="hr-HR" dirty="0"/>
              <a:t>Komponenta </a:t>
            </a:r>
            <a:r>
              <a:rPr lang="hr-HR" dirty="0" err="1"/>
              <a:t>Rigidbody</a:t>
            </a:r>
            <a:r>
              <a:rPr lang="hr-HR" dirty="0"/>
              <a:t> može se prebaciti između normalnog i </a:t>
            </a:r>
            <a:r>
              <a:rPr lang="hr-HR" dirty="0" err="1"/>
              <a:t>kinematskog</a:t>
            </a:r>
            <a:r>
              <a:rPr lang="hr-HR" dirty="0"/>
              <a:t> ponašanja u bilo kojem trenutku pomoću </a:t>
            </a:r>
            <a:r>
              <a:rPr lang="hr-HR" dirty="0" err="1"/>
              <a:t>IsKinematic</a:t>
            </a:r>
            <a:r>
              <a:rPr lang="hr-HR" dirty="0"/>
              <a:t> svojstva.</a:t>
            </a:r>
          </a:p>
          <a:p>
            <a:endParaRPr lang="hr-HR" dirty="0"/>
          </a:p>
          <a:p>
            <a:r>
              <a:rPr lang="hr-HR" dirty="0"/>
              <a:t>Čest je primjer toga efekt "</a:t>
            </a:r>
            <a:r>
              <a:rPr lang="hr-HR" dirty="0" err="1"/>
              <a:t>ragdola</a:t>
            </a:r>
            <a:r>
              <a:rPr lang="hr-HR" dirty="0"/>
              <a:t>" gdje se lik normalno kreće pod animacijom, ali ga fizički baci eksplozija ili jak sudar. Svakim udovima karaktera može se dodijeliti vlastita komponenta </a:t>
            </a:r>
            <a:r>
              <a:rPr lang="hr-HR" dirty="0" err="1"/>
              <a:t>Rigidbody</a:t>
            </a:r>
            <a:r>
              <a:rPr lang="hr-HR" dirty="0"/>
              <a:t>, a </a:t>
            </a:r>
            <a:r>
              <a:rPr lang="hr-HR" dirty="0" err="1"/>
              <a:t>IsKinematic</a:t>
            </a:r>
            <a:r>
              <a:rPr lang="hr-HR" dirty="0"/>
              <a:t> je zadano omogućen. Udovi će se normalno kretati animacijom sve dok </a:t>
            </a:r>
            <a:r>
              <a:rPr lang="hr-HR" dirty="0" err="1"/>
              <a:t>IsKinematic</a:t>
            </a:r>
            <a:r>
              <a:rPr lang="hr-HR" dirty="0"/>
              <a:t> ne bude isključen za sve njih i oni se odmah ponašaju kao objekti fizike. U ovom će trenutku sila sudara ili eksplozije poslati lik koji leti s udovima bačenim na uvjerljiv način.</a:t>
            </a:r>
          </a:p>
        </p:txBody>
      </p:sp>
    </p:spTree>
    <p:extLst>
      <p:ext uri="{BB962C8B-B14F-4D97-AF65-F5344CB8AC3E}">
        <p14:creationId xmlns:p14="http://schemas.microsoft.com/office/powerpoint/2010/main" val="3422618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2E8FAFF-D409-4326-8F69-04C614DAADE4}"/>
              </a:ext>
            </a:extLst>
          </p:cNvPr>
          <p:cNvSpPr>
            <a:spLocks noGrp="1"/>
          </p:cNvSpPr>
          <p:nvPr>
            <p:ph type="title"/>
          </p:nvPr>
        </p:nvSpPr>
        <p:spPr/>
        <p:txBody>
          <a:bodyPr/>
          <a:lstStyle/>
          <a:p>
            <a:pPr algn="ctr"/>
            <a:r>
              <a:rPr lang="hr-HR" b="1" dirty="0"/>
              <a:t>Hvala na pažnji</a:t>
            </a:r>
          </a:p>
        </p:txBody>
      </p:sp>
      <p:sp>
        <p:nvSpPr>
          <p:cNvPr id="3" name="Rezervirano mjesto sadržaja 2">
            <a:extLst>
              <a:ext uri="{FF2B5EF4-FFF2-40B4-BE49-F238E27FC236}">
                <a16:creationId xmlns:a16="http://schemas.microsoft.com/office/drawing/2014/main" id="{67A76D18-2F4F-4EE2-81A9-82E6120E2BD0}"/>
              </a:ext>
            </a:extLst>
          </p:cNvPr>
          <p:cNvSpPr>
            <a:spLocks noGrp="1"/>
          </p:cNvSpPr>
          <p:nvPr>
            <p:ph idx="1"/>
          </p:nvPr>
        </p:nvSpPr>
        <p:spPr/>
        <p:txBody>
          <a:bodyPr/>
          <a:lstStyle/>
          <a:p>
            <a:endParaRPr lang="hr-HR"/>
          </a:p>
        </p:txBody>
      </p:sp>
    </p:spTree>
    <p:extLst>
      <p:ext uri="{BB962C8B-B14F-4D97-AF65-F5344CB8AC3E}">
        <p14:creationId xmlns:p14="http://schemas.microsoft.com/office/powerpoint/2010/main" val="4197858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3BC4FC-21CF-4CF9-A4CF-B92070275E4D}"/>
              </a:ext>
            </a:extLst>
          </p:cNvPr>
          <p:cNvSpPr>
            <a:spLocks noGrp="1"/>
          </p:cNvSpPr>
          <p:nvPr>
            <p:ph type="title"/>
          </p:nvPr>
        </p:nvSpPr>
        <p:spPr/>
        <p:txBody>
          <a:bodyPr/>
          <a:lstStyle/>
          <a:p>
            <a:pPr algn="ctr"/>
            <a:r>
              <a:rPr lang="hr-HR" dirty="0"/>
              <a:t>Osnovno o </a:t>
            </a:r>
            <a:r>
              <a:rPr lang="hr-HR" dirty="0" err="1"/>
              <a:t>colidersima</a:t>
            </a:r>
            <a:endParaRPr lang="hr-HR" dirty="0"/>
          </a:p>
        </p:txBody>
      </p:sp>
      <p:sp>
        <p:nvSpPr>
          <p:cNvPr id="3" name="Rezervirano mjesto sadržaja 2">
            <a:extLst>
              <a:ext uri="{FF2B5EF4-FFF2-40B4-BE49-F238E27FC236}">
                <a16:creationId xmlns:a16="http://schemas.microsoft.com/office/drawing/2014/main" id="{686F430C-C97E-41CD-AD61-6FD1392DA790}"/>
              </a:ext>
            </a:extLst>
          </p:cNvPr>
          <p:cNvSpPr>
            <a:spLocks noGrp="1"/>
          </p:cNvSpPr>
          <p:nvPr>
            <p:ph idx="1"/>
          </p:nvPr>
        </p:nvSpPr>
        <p:spPr/>
        <p:txBody>
          <a:bodyPr>
            <a:normAutofit/>
          </a:bodyPr>
          <a:lstStyle/>
          <a:p>
            <a:r>
              <a:rPr lang="hr-HR" dirty="0" err="1"/>
              <a:t>Collider</a:t>
            </a:r>
            <a:r>
              <a:rPr lang="hr-HR" dirty="0"/>
              <a:t> je ukratko nevidljiva kutija po kojoj govorimo </a:t>
            </a:r>
            <a:r>
              <a:rPr lang="hr-HR" dirty="0" err="1"/>
              <a:t>unity</a:t>
            </a:r>
            <a:r>
              <a:rPr lang="hr-HR" dirty="0"/>
              <a:t>-u na koji se sve </a:t>
            </a:r>
            <a:r>
              <a:rPr lang="hr-HR" dirty="0" err="1"/>
              <a:t>nači</a:t>
            </a:r>
            <a:r>
              <a:rPr lang="hr-HR" dirty="0"/>
              <a:t> objekt može dodirivati sa </a:t>
            </a:r>
            <a:r>
              <a:rPr lang="hr-HR" dirty="0" err="1"/>
              <a:t>drugum</a:t>
            </a:r>
            <a:r>
              <a:rPr lang="hr-HR" dirty="0"/>
              <a:t> objektima i kada će taj objekt </a:t>
            </a:r>
            <a:r>
              <a:rPr lang="hr-HR" dirty="0" err="1"/>
              <a:t>trigerati</a:t>
            </a:r>
            <a:r>
              <a:rPr lang="hr-HR" dirty="0"/>
              <a:t> neku skriptu na sebi ili drugom objektu.</a:t>
            </a:r>
          </a:p>
        </p:txBody>
      </p:sp>
    </p:spTree>
    <p:extLst>
      <p:ext uri="{BB962C8B-B14F-4D97-AF65-F5344CB8AC3E}">
        <p14:creationId xmlns:p14="http://schemas.microsoft.com/office/powerpoint/2010/main" val="3714930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61BA2FB-0382-4FF9-BC6E-7DFFCD1BEEE5}"/>
              </a:ext>
            </a:extLst>
          </p:cNvPr>
          <p:cNvSpPr>
            <a:spLocks noGrp="1"/>
          </p:cNvSpPr>
          <p:nvPr>
            <p:ph type="title"/>
          </p:nvPr>
        </p:nvSpPr>
        <p:spPr/>
        <p:txBody>
          <a:bodyPr/>
          <a:lstStyle/>
          <a:p>
            <a:pPr algn="ctr"/>
            <a:r>
              <a:rPr lang="hr-HR" b="1" dirty="0" err="1"/>
              <a:t>Compound</a:t>
            </a:r>
            <a:r>
              <a:rPr lang="hr-HR" b="1" dirty="0"/>
              <a:t> </a:t>
            </a:r>
            <a:r>
              <a:rPr lang="hr-HR" b="1" dirty="0" err="1"/>
              <a:t>colliders</a:t>
            </a:r>
            <a:endParaRPr lang="hr-HR" b="1" dirty="0"/>
          </a:p>
        </p:txBody>
      </p:sp>
      <p:sp>
        <p:nvSpPr>
          <p:cNvPr id="3" name="Rezervirano mjesto sadržaja 2">
            <a:extLst>
              <a:ext uri="{FF2B5EF4-FFF2-40B4-BE49-F238E27FC236}">
                <a16:creationId xmlns:a16="http://schemas.microsoft.com/office/drawing/2014/main" id="{FF7F4B92-53E1-48CB-811A-48B76A7651C3}"/>
              </a:ext>
            </a:extLst>
          </p:cNvPr>
          <p:cNvSpPr>
            <a:spLocks noGrp="1"/>
          </p:cNvSpPr>
          <p:nvPr>
            <p:ph idx="1"/>
          </p:nvPr>
        </p:nvSpPr>
        <p:spPr/>
        <p:txBody>
          <a:bodyPr>
            <a:normAutofit/>
          </a:bodyPr>
          <a:lstStyle/>
          <a:p>
            <a:r>
              <a:rPr lang="hr-HR" dirty="0"/>
              <a:t>Složeni </a:t>
            </a:r>
            <a:r>
              <a:rPr lang="hr-HR" dirty="0" err="1"/>
              <a:t>sudarači</a:t>
            </a:r>
            <a:r>
              <a:rPr lang="hr-HR" dirty="0"/>
              <a:t> približavaju oblik </a:t>
            </a:r>
            <a:r>
              <a:rPr lang="hr-HR" dirty="0" err="1"/>
              <a:t>GameObject</a:t>
            </a:r>
            <a:r>
              <a:rPr lang="hr-HR" dirty="0"/>
              <a:t>-a, uz zadržavanje niskog broja procesora. Da biste postigli dodatnu fleksibilnost, možete dodati dodatne sudare na podređenim </a:t>
            </a:r>
            <a:r>
              <a:rPr lang="hr-HR" dirty="0" err="1"/>
              <a:t>GameObjects</a:t>
            </a:r>
            <a:r>
              <a:rPr lang="hr-HR" dirty="0"/>
              <a:t>. Na primjer, možete rotirati okvire u odnosu na lokalne osi nadređenog </a:t>
            </a:r>
            <a:r>
              <a:rPr lang="hr-HR" dirty="0" err="1"/>
              <a:t>GameObject</a:t>
            </a:r>
            <a:r>
              <a:rPr lang="hr-HR" dirty="0"/>
              <a:t>-a. Kad stvorite složeni </a:t>
            </a:r>
            <a:r>
              <a:rPr lang="hr-HR" dirty="0" err="1"/>
              <a:t>sudarač</a:t>
            </a:r>
            <a:r>
              <a:rPr lang="hr-HR" dirty="0"/>
              <a:t> poput ovog, trebali biste koristiti samo jedno kruto tijelo.</a:t>
            </a:r>
          </a:p>
        </p:txBody>
      </p:sp>
    </p:spTree>
    <p:extLst>
      <p:ext uri="{BB962C8B-B14F-4D97-AF65-F5344CB8AC3E}">
        <p14:creationId xmlns:p14="http://schemas.microsoft.com/office/powerpoint/2010/main" val="346187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B961C4-ADDD-41A6-962B-572A0E2D43EE}"/>
              </a:ext>
            </a:extLst>
          </p:cNvPr>
          <p:cNvSpPr>
            <a:spLocks noGrp="1"/>
          </p:cNvSpPr>
          <p:nvPr>
            <p:ph type="title"/>
          </p:nvPr>
        </p:nvSpPr>
        <p:spPr/>
        <p:txBody>
          <a:bodyPr/>
          <a:lstStyle/>
          <a:p>
            <a:pPr algn="ctr"/>
            <a:r>
              <a:rPr lang="hr-HR" b="1" dirty="0" err="1"/>
              <a:t>Mesh</a:t>
            </a:r>
            <a:r>
              <a:rPr lang="hr-HR" b="1" dirty="0"/>
              <a:t> </a:t>
            </a:r>
            <a:r>
              <a:rPr lang="hr-HR" b="1" dirty="0" err="1"/>
              <a:t>colliders</a:t>
            </a:r>
            <a:endParaRPr lang="hr-HR" b="1" dirty="0"/>
          </a:p>
        </p:txBody>
      </p:sp>
      <p:sp>
        <p:nvSpPr>
          <p:cNvPr id="3" name="Rezervirano mjesto sadržaja 2">
            <a:extLst>
              <a:ext uri="{FF2B5EF4-FFF2-40B4-BE49-F238E27FC236}">
                <a16:creationId xmlns:a16="http://schemas.microsoft.com/office/drawing/2014/main" id="{6EB9D973-1577-4DA4-BDE3-514230ABC89B}"/>
              </a:ext>
            </a:extLst>
          </p:cNvPr>
          <p:cNvSpPr>
            <a:spLocks noGrp="1"/>
          </p:cNvSpPr>
          <p:nvPr>
            <p:ph idx="1"/>
          </p:nvPr>
        </p:nvSpPr>
        <p:spPr/>
        <p:txBody>
          <a:bodyPr>
            <a:normAutofit fontScale="92500" lnSpcReduction="20000"/>
          </a:bodyPr>
          <a:lstStyle/>
          <a:p>
            <a:r>
              <a:rPr lang="hr-HR" dirty="0"/>
              <a:t>Međutim, postoje slučajevi gdje čak ni složeni </a:t>
            </a:r>
            <a:r>
              <a:rPr lang="hr-HR" dirty="0" err="1"/>
              <a:t>sudarači</a:t>
            </a:r>
            <a:r>
              <a:rPr lang="hr-HR" dirty="0"/>
              <a:t> nisu dovoljno točni. U 3D se možete </a:t>
            </a:r>
            <a:r>
              <a:rPr lang="hr-HR" dirty="0" err="1"/>
              <a:t>koristitiMrežni</a:t>
            </a:r>
            <a:r>
              <a:rPr lang="hr-HR" dirty="0"/>
              <a:t> </a:t>
            </a:r>
            <a:r>
              <a:rPr lang="hr-HR" dirty="0" err="1"/>
              <a:t>sudarači</a:t>
            </a:r>
            <a:endParaRPr lang="hr-HR" dirty="0"/>
          </a:p>
          <a:p>
            <a:r>
              <a:rPr lang="hr-HR" dirty="0"/>
              <a:t>točno odgovarati obliku </a:t>
            </a:r>
            <a:r>
              <a:rPr lang="hr-HR" dirty="0" err="1"/>
              <a:t>GameObject</a:t>
            </a:r>
            <a:r>
              <a:rPr lang="hr-HR" dirty="0"/>
              <a:t> mreže. U 2D-u, mnogokutni </a:t>
            </a:r>
            <a:r>
              <a:rPr lang="hr-HR" dirty="0" err="1"/>
              <a:t>sudarač</a:t>
            </a:r>
            <a:r>
              <a:rPr lang="hr-HR" dirty="0"/>
              <a:t> 2D ne odgovara </a:t>
            </a:r>
            <a:r>
              <a:rPr lang="hr-HR" dirty="0" err="1"/>
              <a:t>oblikuduh</a:t>
            </a:r>
            <a:endParaRPr lang="hr-HR" dirty="0"/>
          </a:p>
          <a:p>
            <a:r>
              <a:rPr lang="hr-HR" dirty="0"/>
              <a:t> savršeno grafički, ali možete poboljšati oblik bilo kojem nivo detalja</a:t>
            </a:r>
          </a:p>
          <a:p>
            <a:r>
              <a:rPr lang="hr-HR" dirty="0"/>
              <a:t>Ti su </a:t>
            </a:r>
            <a:r>
              <a:rPr lang="hr-HR" dirty="0" err="1"/>
              <a:t>sudarači</a:t>
            </a:r>
            <a:r>
              <a:rPr lang="hr-HR" dirty="0"/>
              <a:t> mnogo intenzivnije procesora od primitivnih vrsta, pa ih štedite samo za održavanje dobrih performansi. Također, mrežasti </a:t>
            </a:r>
            <a:r>
              <a:rPr lang="hr-HR" dirty="0" err="1"/>
              <a:t>sudarač</a:t>
            </a:r>
            <a:r>
              <a:rPr lang="hr-HR" dirty="0"/>
              <a:t> ne može se sudariti s drugim mrežnim </a:t>
            </a:r>
            <a:r>
              <a:rPr lang="hr-HR" dirty="0" err="1"/>
              <a:t>sudaračem</a:t>
            </a:r>
            <a:r>
              <a:rPr lang="hr-HR" dirty="0"/>
              <a:t> (tj. Ništa se ne događa kada uspostave kontakt). Možete zaobići u nekim slučajevima označavanjem mrežaste </a:t>
            </a:r>
            <a:r>
              <a:rPr lang="hr-HR" dirty="0" err="1"/>
              <a:t>Collider</a:t>
            </a:r>
            <a:r>
              <a:rPr lang="hr-HR" dirty="0"/>
              <a:t> kao konveksan </a:t>
            </a:r>
            <a:r>
              <a:rPr lang="hr-HR" dirty="0" err="1"/>
              <a:t>uInspektor</a:t>
            </a:r>
            <a:endParaRPr lang="hr-HR" dirty="0"/>
          </a:p>
          <a:p>
            <a:r>
              <a:rPr lang="hr-HR" dirty="0"/>
              <a:t>, To generira oblik sudara kao "konveksni trup" koji je poput originalne mreže, ali s bilo kojim popunjenim </a:t>
            </a:r>
            <a:r>
              <a:rPr lang="hr-HR" dirty="0" err="1"/>
              <a:t>podrezima</a:t>
            </a:r>
            <a:r>
              <a:rPr lang="hr-HR" dirty="0"/>
              <a:t>.</a:t>
            </a:r>
          </a:p>
        </p:txBody>
      </p:sp>
    </p:spTree>
    <p:extLst>
      <p:ext uri="{BB962C8B-B14F-4D97-AF65-F5344CB8AC3E}">
        <p14:creationId xmlns:p14="http://schemas.microsoft.com/office/powerpoint/2010/main" val="2444702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0BDBDC-E332-405B-A92B-CF128BF49611}"/>
              </a:ext>
            </a:extLst>
          </p:cNvPr>
          <p:cNvSpPr>
            <a:spLocks noGrp="1"/>
          </p:cNvSpPr>
          <p:nvPr>
            <p:ph type="title"/>
          </p:nvPr>
        </p:nvSpPr>
        <p:spPr/>
        <p:txBody>
          <a:bodyPr/>
          <a:lstStyle/>
          <a:p>
            <a:endParaRPr lang="hr-HR"/>
          </a:p>
        </p:txBody>
      </p:sp>
      <p:pic>
        <p:nvPicPr>
          <p:cNvPr id="4" name="Rezervirano mjesto sadržaja 3">
            <a:extLst>
              <a:ext uri="{FF2B5EF4-FFF2-40B4-BE49-F238E27FC236}">
                <a16:creationId xmlns:a16="http://schemas.microsoft.com/office/drawing/2014/main" id="{4443CB89-F409-406E-8AD4-C7AF5FE4DEE7}"/>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66173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A56942-42DC-48E5-90C5-CB099F07BBCA}"/>
              </a:ext>
            </a:extLst>
          </p:cNvPr>
          <p:cNvSpPr>
            <a:spLocks noGrp="1"/>
          </p:cNvSpPr>
          <p:nvPr>
            <p:ph type="title"/>
          </p:nvPr>
        </p:nvSpPr>
        <p:spPr/>
        <p:txBody>
          <a:bodyPr/>
          <a:lstStyle/>
          <a:p>
            <a:endParaRPr lang="hr-HR"/>
          </a:p>
        </p:txBody>
      </p:sp>
      <p:pic>
        <p:nvPicPr>
          <p:cNvPr id="16" name="Rezervirano mjesto sadržaja 15">
            <a:extLst>
              <a:ext uri="{FF2B5EF4-FFF2-40B4-BE49-F238E27FC236}">
                <a16:creationId xmlns:a16="http://schemas.microsoft.com/office/drawing/2014/main" id="{D8EC3A37-4FC5-4977-BFE0-4BBA0B376EB0}"/>
              </a:ext>
            </a:extLst>
          </p:cNvPr>
          <p:cNvPicPr>
            <a:picLocks noGrp="1" noChangeAspect="1"/>
          </p:cNvPicPr>
          <p:nvPr>
            <p:ph idx="1"/>
          </p:nvPr>
        </p:nvPicPr>
        <p:blipFill>
          <a:blip r:embed="rId2"/>
          <a:stretch>
            <a:fillRect/>
          </a:stretch>
        </p:blipFill>
        <p:spPr>
          <a:xfrm>
            <a:off x="2878372" y="753852"/>
            <a:ext cx="5140021" cy="5350295"/>
          </a:xfrm>
          <a:prstGeom prst="rect">
            <a:avLst/>
          </a:prstGeom>
        </p:spPr>
      </p:pic>
    </p:spTree>
    <p:extLst>
      <p:ext uri="{BB962C8B-B14F-4D97-AF65-F5344CB8AC3E}">
        <p14:creationId xmlns:p14="http://schemas.microsoft.com/office/powerpoint/2010/main" val="1685355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219843-4D3A-45AB-8F9A-7F132380D834}"/>
              </a:ext>
            </a:extLst>
          </p:cNvPr>
          <p:cNvSpPr>
            <a:spLocks noGrp="1"/>
          </p:cNvSpPr>
          <p:nvPr>
            <p:ph type="title"/>
          </p:nvPr>
        </p:nvSpPr>
        <p:spPr/>
        <p:txBody>
          <a:bodyPr/>
          <a:lstStyle/>
          <a:p>
            <a:pPr algn="ctr"/>
            <a:r>
              <a:rPr lang="hr-HR" b="1" dirty="0" err="1"/>
              <a:t>Static</a:t>
            </a:r>
            <a:r>
              <a:rPr lang="hr-HR" b="1" dirty="0"/>
              <a:t> </a:t>
            </a:r>
            <a:r>
              <a:rPr lang="hr-HR" b="1" dirty="0" err="1"/>
              <a:t>colliders</a:t>
            </a:r>
            <a:endParaRPr lang="hr-HR" b="1" dirty="0"/>
          </a:p>
        </p:txBody>
      </p:sp>
      <p:sp>
        <p:nvSpPr>
          <p:cNvPr id="3" name="Rezervirano mjesto sadržaja 2">
            <a:extLst>
              <a:ext uri="{FF2B5EF4-FFF2-40B4-BE49-F238E27FC236}">
                <a16:creationId xmlns:a16="http://schemas.microsoft.com/office/drawing/2014/main" id="{3D5E043C-E3AE-4C9D-ABE3-E2F629990E76}"/>
              </a:ext>
            </a:extLst>
          </p:cNvPr>
          <p:cNvSpPr>
            <a:spLocks noGrp="1"/>
          </p:cNvSpPr>
          <p:nvPr>
            <p:ph idx="1"/>
          </p:nvPr>
        </p:nvSpPr>
        <p:spPr/>
        <p:txBody>
          <a:bodyPr/>
          <a:lstStyle/>
          <a:p>
            <a:r>
              <a:rPr lang="hr-HR" dirty="0" err="1"/>
              <a:t>GameObjectu</a:t>
            </a:r>
            <a:r>
              <a:rPr lang="hr-HR" dirty="0"/>
              <a:t> možete dodati </a:t>
            </a:r>
            <a:r>
              <a:rPr lang="hr-HR" dirty="0" err="1"/>
              <a:t>sudarače</a:t>
            </a:r>
            <a:r>
              <a:rPr lang="hr-HR" dirty="0"/>
              <a:t> bez komponente </a:t>
            </a:r>
            <a:r>
              <a:rPr lang="hr-HR" dirty="0" err="1"/>
              <a:t>Rigidbody</a:t>
            </a:r>
            <a:r>
              <a:rPr lang="hr-HR" dirty="0"/>
              <a:t> da biste stvorili podove, zidove i druge nepomične elemente scene. Oni se nazivaju statičkim </a:t>
            </a:r>
            <a:r>
              <a:rPr lang="hr-HR" dirty="0" err="1"/>
              <a:t>sudaračima</a:t>
            </a:r>
            <a:r>
              <a:rPr lang="hr-HR" dirty="0"/>
              <a:t>. Suprotno tome, sudari na </a:t>
            </a:r>
            <a:r>
              <a:rPr lang="hr-HR" dirty="0" err="1"/>
              <a:t>GameObject</a:t>
            </a:r>
            <a:r>
              <a:rPr lang="hr-HR" dirty="0"/>
              <a:t>-u koji imaju </a:t>
            </a:r>
            <a:r>
              <a:rPr lang="hr-HR" dirty="0" err="1"/>
              <a:t>Rigidbody</a:t>
            </a:r>
            <a:r>
              <a:rPr lang="hr-HR" dirty="0"/>
              <a:t> su poznati kao dinamički </a:t>
            </a:r>
            <a:r>
              <a:rPr lang="hr-HR" dirty="0" err="1"/>
              <a:t>sudarači</a:t>
            </a:r>
            <a:r>
              <a:rPr lang="hr-HR" dirty="0"/>
              <a:t>. Statični </a:t>
            </a:r>
            <a:r>
              <a:rPr lang="hr-HR" dirty="0" err="1"/>
              <a:t>sudarači</a:t>
            </a:r>
            <a:r>
              <a:rPr lang="hr-HR" dirty="0"/>
              <a:t> mogu komunicirati s dinamičnim </a:t>
            </a:r>
            <a:r>
              <a:rPr lang="hr-HR" dirty="0" err="1"/>
              <a:t>sudaračima</a:t>
            </a:r>
            <a:r>
              <a:rPr lang="hr-HR" dirty="0"/>
              <a:t>, ali budući da nemaju </a:t>
            </a:r>
            <a:r>
              <a:rPr lang="hr-HR" dirty="0" err="1"/>
              <a:t>Rigidbody</a:t>
            </a:r>
            <a:r>
              <a:rPr lang="hr-HR" dirty="0"/>
              <a:t>, ne kreću se u odgovoru na sudare.</a:t>
            </a:r>
          </a:p>
        </p:txBody>
      </p:sp>
    </p:spTree>
    <p:extLst>
      <p:ext uri="{BB962C8B-B14F-4D97-AF65-F5344CB8AC3E}">
        <p14:creationId xmlns:p14="http://schemas.microsoft.com/office/powerpoint/2010/main" val="4011792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2FDFBFC-B452-48AB-BDEF-5FA3D0D92AAC}"/>
              </a:ext>
            </a:extLst>
          </p:cNvPr>
          <p:cNvSpPr>
            <a:spLocks noGrp="1"/>
          </p:cNvSpPr>
          <p:nvPr>
            <p:ph type="title"/>
          </p:nvPr>
        </p:nvSpPr>
        <p:spPr/>
        <p:txBody>
          <a:bodyPr/>
          <a:lstStyle/>
          <a:p>
            <a:pPr algn="ctr"/>
            <a:r>
              <a:rPr lang="hr-HR" b="1" dirty="0" err="1"/>
              <a:t>Physics</a:t>
            </a:r>
            <a:r>
              <a:rPr lang="hr-HR" b="1" dirty="0"/>
              <a:t> </a:t>
            </a:r>
            <a:r>
              <a:rPr lang="hr-HR" b="1" dirty="0" err="1"/>
              <a:t>materials</a:t>
            </a:r>
            <a:endParaRPr lang="hr-HR" b="1" dirty="0"/>
          </a:p>
        </p:txBody>
      </p:sp>
      <p:sp>
        <p:nvSpPr>
          <p:cNvPr id="3" name="Rezervirano mjesto sadržaja 2">
            <a:extLst>
              <a:ext uri="{FF2B5EF4-FFF2-40B4-BE49-F238E27FC236}">
                <a16:creationId xmlns:a16="http://schemas.microsoft.com/office/drawing/2014/main" id="{AF8581C7-8B81-4D1D-AD74-DA1C110E872E}"/>
              </a:ext>
            </a:extLst>
          </p:cNvPr>
          <p:cNvSpPr>
            <a:spLocks noGrp="1"/>
          </p:cNvSpPr>
          <p:nvPr>
            <p:ph idx="1"/>
          </p:nvPr>
        </p:nvSpPr>
        <p:spPr/>
        <p:txBody>
          <a:bodyPr>
            <a:normAutofit/>
          </a:bodyPr>
          <a:lstStyle/>
          <a:p>
            <a:r>
              <a:rPr lang="hr-HR" dirty="0"/>
              <a:t>Kad </a:t>
            </a:r>
            <a:r>
              <a:rPr lang="hr-HR" dirty="0" err="1"/>
              <a:t>sudarači</a:t>
            </a:r>
            <a:r>
              <a:rPr lang="hr-HR" dirty="0"/>
              <a:t> stupaju u interakciju, njihove površine trebaju simulirati svojstva materijala koji trebaju predstavljati. Na primjer, list leda bit će sklizak, dok će gumena kuglica ponuditi puno trenja i biti vrlo živa. Iako oblik sudara nije deformiran tijekom sudara, njihovo trenje i odskok mogu se konfigurirati pomoću fizikalnih materijala . Ispravni parametri mogu uključivati ​​malo pokušaja i pogreške, ali na primjer, ledeni materijal će imati nula (ili vrlo nisko) trenje, a gumeni materijal s visokim trenjem i gotovo savršenim prohodnostima.</a:t>
            </a:r>
          </a:p>
        </p:txBody>
      </p:sp>
    </p:spTree>
    <p:extLst>
      <p:ext uri="{BB962C8B-B14F-4D97-AF65-F5344CB8AC3E}">
        <p14:creationId xmlns:p14="http://schemas.microsoft.com/office/powerpoint/2010/main" val="678479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E593943-2710-4BB7-B941-2694A94DBE7F}"/>
              </a:ext>
            </a:extLst>
          </p:cNvPr>
          <p:cNvSpPr>
            <a:spLocks noGrp="1"/>
          </p:cNvSpPr>
          <p:nvPr>
            <p:ph type="title"/>
          </p:nvPr>
        </p:nvSpPr>
        <p:spPr/>
        <p:txBody>
          <a:bodyPr/>
          <a:lstStyle/>
          <a:p>
            <a:pPr algn="ctr"/>
            <a:r>
              <a:rPr lang="hr-HR" b="1" dirty="0" err="1"/>
              <a:t>Triggers</a:t>
            </a:r>
            <a:endParaRPr lang="hr-HR" b="1" dirty="0"/>
          </a:p>
        </p:txBody>
      </p:sp>
      <p:sp>
        <p:nvSpPr>
          <p:cNvPr id="3" name="Rezervirano mjesto sadržaja 2">
            <a:extLst>
              <a:ext uri="{FF2B5EF4-FFF2-40B4-BE49-F238E27FC236}">
                <a16:creationId xmlns:a16="http://schemas.microsoft.com/office/drawing/2014/main" id="{402D8E3D-0E55-408A-B489-1D81231EAC1C}"/>
              </a:ext>
            </a:extLst>
          </p:cNvPr>
          <p:cNvSpPr>
            <a:spLocks noGrp="1"/>
          </p:cNvSpPr>
          <p:nvPr>
            <p:ph idx="1"/>
          </p:nvPr>
        </p:nvSpPr>
        <p:spPr/>
        <p:txBody>
          <a:bodyPr/>
          <a:lstStyle/>
          <a:p>
            <a:r>
              <a:rPr lang="hr-HR" dirty="0"/>
              <a:t>Sustav skripta može otkriti kada se događaju sudari i pokrenuti radnje pomoću </a:t>
            </a:r>
            <a:r>
              <a:rPr lang="hr-HR" dirty="0" err="1"/>
              <a:t>OnCollisionEnterfunkcije</a:t>
            </a:r>
            <a:r>
              <a:rPr lang="hr-HR" dirty="0"/>
              <a:t>. Međutim, možete koristiti </a:t>
            </a:r>
            <a:r>
              <a:rPr lang="hr-HR" dirty="0" err="1"/>
              <a:t>imotor</a:t>
            </a:r>
            <a:r>
              <a:rPr lang="hr-HR" dirty="0"/>
              <a:t> fizike</a:t>
            </a:r>
          </a:p>
          <a:p>
            <a:r>
              <a:rPr lang="hr-HR" dirty="0"/>
              <a:t>jednostavno otkriti kada jedan </a:t>
            </a:r>
            <a:r>
              <a:rPr lang="hr-HR" dirty="0" err="1"/>
              <a:t>sudarač</a:t>
            </a:r>
            <a:r>
              <a:rPr lang="hr-HR" dirty="0"/>
              <a:t> ulazi u prostor drugog bez stvaranja sudara. </a:t>
            </a:r>
            <a:r>
              <a:rPr lang="hr-HR" dirty="0" err="1"/>
              <a:t>Kolidar</a:t>
            </a:r>
            <a:r>
              <a:rPr lang="hr-HR" dirty="0"/>
              <a:t> konfiguriran kao okidač (koristeći svojstvo </a:t>
            </a:r>
            <a:r>
              <a:rPr lang="hr-HR" dirty="0" err="1"/>
              <a:t>Is</a:t>
            </a:r>
            <a:r>
              <a:rPr lang="hr-HR" dirty="0"/>
              <a:t> </a:t>
            </a:r>
            <a:r>
              <a:rPr lang="hr-HR" dirty="0" err="1"/>
              <a:t>Trigger</a:t>
            </a:r>
            <a:r>
              <a:rPr lang="hr-HR" dirty="0"/>
              <a:t> ) ne ponaša se kao čvrsti objekt i jednostavno će dopustiti da prođu drugi sudari. Kad </a:t>
            </a:r>
            <a:r>
              <a:rPr lang="hr-HR" dirty="0" err="1"/>
              <a:t>sudarač</a:t>
            </a:r>
            <a:r>
              <a:rPr lang="hr-HR" dirty="0"/>
              <a:t> uđe u svoj prostor, okidač će pozvati </a:t>
            </a:r>
            <a:r>
              <a:rPr lang="hr-HR" dirty="0" err="1"/>
              <a:t>OnTriggerEnterfunkciju</a:t>
            </a:r>
            <a:r>
              <a:rPr lang="hr-HR" dirty="0"/>
              <a:t> na objektu </a:t>
            </a:r>
            <a:r>
              <a:rPr lang="hr-HR" dirty="0" err="1"/>
              <a:t>okidačaskripta</a:t>
            </a:r>
            <a:endParaRPr lang="hr-HR" dirty="0"/>
          </a:p>
        </p:txBody>
      </p:sp>
    </p:spTree>
    <p:extLst>
      <p:ext uri="{BB962C8B-B14F-4D97-AF65-F5344CB8AC3E}">
        <p14:creationId xmlns:p14="http://schemas.microsoft.com/office/powerpoint/2010/main" val="2536251740"/>
      </p:ext>
    </p:extLst>
  </p:cSld>
  <p:clrMapOvr>
    <a:masterClrMapping/>
  </p:clrMapOvr>
</p:sld>
</file>

<file path=ppt/theme/theme1.xml><?xml version="1.0" encoding="utf-8"?>
<a:theme xmlns:a="http://schemas.openxmlformats.org/drawingml/2006/main" name="Tema sustav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1173</Words>
  <Application>Microsoft Office PowerPoint</Application>
  <PresentationFormat>Široki zaslon</PresentationFormat>
  <Paragraphs>45</Paragraphs>
  <Slides>14</Slides>
  <Notes>0</Notes>
  <HiddenSlides>0</HiddenSlides>
  <MMClips>0</MMClips>
  <ScaleCrop>false</ScaleCrop>
  <HeadingPairs>
    <vt:vector size="6" baseType="variant">
      <vt:variant>
        <vt:lpstr>Korišteni fontovi</vt:lpstr>
      </vt:variant>
      <vt:variant>
        <vt:i4>3</vt:i4>
      </vt:variant>
      <vt:variant>
        <vt:lpstr>Tema</vt:lpstr>
      </vt:variant>
      <vt:variant>
        <vt:i4>1</vt:i4>
      </vt:variant>
      <vt:variant>
        <vt:lpstr>Naslovi slajdova</vt:lpstr>
      </vt:variant>
      <vt:variant>
        <vt:i4>14</vt:i4>
      </vt:variant>
    </vt:vector>
  </HeadingPairs>
  <TitlesOfParts>
    <vt:vector size="18" baseType="lpstr">
      <vt:lpstr>Arial</vt:lpstr>
      <vt:lpstr>Calibri</vt:lpstr>
      <vt:lpstr>Calibri Light</vt:lpstr>
      <vt:lpstr>Tema sustava Office</vt:lpstr>
      <vt:lpstr>Colliders</vt:lpstr>
      <vt:lpstr>Osnovno o colidersima</vt:lpstr>
      <vt:lpstr>Compound colliders</vt:lpstr>
      <vt:lpstr>Mesh colliders</vt:lpstr>
      <vt:lpstr>PowerPoint prezentacija</vt:lpstr>
      <vt:lpstr>PowerPoint prezentacija</vt:lpstr>
      <vt:lpstr>Static colliders</vt:lpstr>
      <vt:lpstr>Physics materials</vt:lpstr>
      <vt:lpstr>Triggers</vt:lpstr>
      <vt:lpstr>PowerPoint prezentacija</vt:lpstr>
      <vt:lpstr>PowerPoint prezentacija</vt:lpstr>
      <vt:lpstr>Collision callbacks for scripts</vt:lpstr>
      <vt:lpstr>Collider interactions</vt:lpstr>
      <vt:lpstr>Hvala na pažnji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Colliders</dc:title>
  <dc:creator>Karlo Mađerić</dc:creator>
  <cp:lastModifiedBy>Karlo Mađerić</cp:lastModifiedBy>
  <cp:revision>7</cp:revision>
  <dcterms:created xsi:type="dcterms:W3CDTF">2020-07-26T20:17:32Z</dcterms:created>
  <dcterms:modified xsi:type="dcterms:W3CDTF">2020-07-26T21:51:08Z</dcterms:modified>
</cp:coreProperties>
</file>