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79" r:id="rId3"/>
    <p:sldId id="258" r:id="rId5"/>
    <p:sldId id="304" r:id="rId6"/>
    <p:sldId id="305" r:id="rId7"/>
    <p:sldId id="306" r:id="rId8"/>
    <p:sldId id="307" r:id="rId9"/>
    <p:sldId id="309" r:id="rId10"/>
    <p:sldId id="308" r:id="rId11"/>
    <p:sldId id="310" r:id="rId12"/>
    <p:sldId id="311" r:id="rId13"/>
    <p:sldId id="312" r:id="rId14"/>
  </p:sldIdLst>
  <p:sldSz cx="12192000" cy="6858000"/>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2F2F2"/>
    <a:srgbClr val="F1EFEE"/>
    <a:srgbClr val="F5F3F1"/>
    <a:srgbClr val="F8F5F3"/>
    <a:srgbClr val="F5F2F1"/>
    <a:srgbClr val="F4F1F0"/>
    <a:srgbClr val="F7F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999"/>
    <p:restoredTop sz="95559"/>
  </p:normalViewPr>
  <p:slideViewPr>
    <p:cSldViewPr snapToGrid="0" showGuides="1">
      <p:cViewPr varScale="1">
        <p:scale>
          <a:sx n="117" d="100"/>
          <a:sy n="117" d="100"/>
        </p:scale>
        <p:origin x="-72" y="-114"/>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indent="0" defTabSz="914400"/>
            <a:r>
              <a:rPr lang="zh-CN" altLang="en-US"/>
              <a:t>单击此处编辑母版文本样式</a:t>
            </a:r>
            <a:endParaRPr lang="zh-CN" altLang="en-US"/>
          </a:p>
          <a:p>
            <a:pPr lvl="1" indent="457200" defTabSz="914400"/>
            <a:r>
              <a:rPr lang="zh-CN" altLang="en-US"/>
              <a:t>第二级</a:t>
            </a:r>
            <a:endParaRPr lang="zh-CN" altLang="en-US"/>
          </a:p>
          <a:p>
            <a:pPr lvl="2" indent="914400" defTabSz="914400"/>
            <a:r>
              <a:rPr lang="zh-CN" altLang="en-US"/>
              <a:t>第三级</a:t>
            </a:r>
            <a:endParaRPr lang="zh-CN" altLang="en-US"/>
          </a:p>
          <a:p>
            <a:pPr lvl="3" indent="1371600" defTabSz="914400"/>
            <a:r>
              <a:rPr lang="zh-CN" altLang="en-US"/>
              <a:t>第四级</a:t>
            </a:r>
            <a:endParaRPr lang="zh-CN" altLang="en-US"/>
          </a:p>
          <a:p>
            <a:pPr lvl="4" indent="1828800" defTabSz="91440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15362" name="备注占位符 2"/>
          <p:cNvSpPr>
            <a:spLocks noGrp="1"/>
          </p:cNvSpPr>
          <p:nvPr>
            <p:ph type="body"/>
          </p:nvPr>
        </p:nvSpPr>
        <p:spPr>
          <a:noFill/>
          <a:ln w="9525">
            <a:miter/>
          </a:ln>
        </p:spPr>
        <p:txBody>
          <a:bodyPr wrap="square" lIns="91440" tIns="45720" rIns="91440" bIns="45720" anchor="t"/>
          <a:p>
            <a:pPr lvl="0">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8787"/>
          </a:xfrm>
          <a:prstGeom prst="rect">
            <a:avLst/>
          </a:prstGeom>
          <a:noFill/>
          <a:ln w="9525">
            <a:noFill/>
            <a:miter/>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21506" name="备注占位符 2"/>
          <p:cNvSpPr>
            <a:spLocks noGrp="1"/>
          </p:cNvSpPr>
          <p:nvPr>
            <p:ph type="body"/>
          </p:nvPr>
        </p:nvSpPr>
        <p:spPr>
          <a:noFill/>
          <a:ln w="9525">
            <a:miter/>
          </a:ln>
        </p:spPr>
        <p:txBody>
          <a:bodyPr wrap="square" lIns="91440" tIns="45720" rIns="91440" bIns="45720" anchor="t"/>
          <a:p>
            <a:pPr lvl="0">
              <a:spcBef>
                <a:spcPct val="0"/>
              </a:spcBef>
            </a:pPr>
            <a:endParaRPr lang="zh-CN" altLang="en-US" dirty="0"/>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miter/>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21506" name="备注占位符 2"/>
          <p:cNvSpPr>
            <a:spLocks noGrp="1"/>
          </p:cNvSpPr>
          <p:nvPr>
            <p:ph type="body"/>
          </p:nvPr>
        </p:nvSpPr>
        <p:spPr>
          <a:noFill/>
          <a:ln w="9525">
            <a:miter/>
          </a:ln>
        </p:spPr>
        <p:txBody>
          <a:bodyPr wrap="square" lIns="91440" tIns="45720" rIns="91440" bIns="45720" anchor="t"/>
          <a:p>
            <a:pPr lvl="0">
              <a:spcBef>
                <a:spcPct val="0"/>
              </a:spcBef>
            </a:pPr>
            <a:endParaRPr lang="zh-CN" altLang="en-US" dirty="0"/>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miter/>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21506" name="备注占位符 2"/>
          <p:cNvSpPr>
            <a:spLocks noGrp="1"/>
          </p:cNvSpPr>
          <p:nvPr>
            <p:ph type="body"/>
          </p:nvPr>
        </p:nvSpPr>
        <p:spPr>
          <a:noFill/>
          <a:ln w="9525">
            <a:miter/>
          </a:ln>
        </p:spPr>
        <p:txBody>
          <a:bodyPr wrap="square" lIns="91440" tIns="45720" rIns="91440" bIns="45720" anchor="t"/>
          <a:p>
            <a:pPr lvl="0">
              <a:spcBef>
                <a:spcPct val="0"/>
              </a:spcBef>
            </a:pPr>
            <a:endParaRPr lang="zh-CN" altLang="en-US" dirty="0"/>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miter/>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21506" name="备注占位符 2"/>
          <p:cNvSpPr>
            <a:spLocks noGrp="1"/>
          </p:cNvSpPr>
          <p:nvPr>
            <p:ph type="body"/>
          </p:nvPr>
        </p:nvSpPr>
        <p:spPr>
          <a:noFill/>
          <a:ln w="9525">
            <a:miter/>
          </a:ln>
        </p:spPr>
        <p:txBody>
          <a:bodyPr wrap="square" lIns="91440" tIns="45720" rIns="91440" bIns="45720" anchor="t"/>
          <a:p>
            <a:pPr lvl="0">
              <a:spcBef>
                <a:spcPct val="0"/>
              </a:spcBef>
            </a:pPr>
            <a:endParaRPr lang="zh-CN" altLang="en-US" dirty="0"/>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miter/>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21506" name="备注占位符 2"/>
          <p:cNvSpPr>
            <a:spLocks noGrp="1"/>
          </p:cNvSpPr>
          <p:nvPr>
            <p:ph type="body"/>
          </p:nvPr>
        </p:nvSpPr>
        <p:spPr>
          <a:noFill/>
          <a:ln w="9525">
            <a:miter/>
          </a:ln>
        </p:spPr>
        <p:txBody>
          <a:bodyPr wrap="square" lIns="91440" tIns="45720" rIns="91440" bIns="45720" anchor="t"/>
          <a:p>
            <a:pPr lvl="0">
              <a:spcBef>
                <a:spcPct val="0"/>
              </a:spcBef>
            </a:pPr>
            <a:endParaRPr lang="zh-CN" altLang="en-US" dirty="0"/>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miter/>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21506" name="备注占位符 2"/>
          <p:cNvSpPr>
            <a:spLocks noGrp="1"/>
          </p:cNvSpPr>
          <p:nvPr>
            <p:ph type="body"/>
          </p:nvPr>
        </p:nvSpPr>
        <p:spPr>
          <a:noFill/>
          <a:ln w="9525">
            <a:miter/>
          </a:ln>
        </p:spPr>
        <p:txBody>
          <a:bodyPr wrap="square" lIns="91440" tIns="45720" rIns="91440" bIns="45720" anchor="t"/>
          <a:p>
            <a:pPr lvl="0">
              <a:spcBef>
                <a:spcPct val="0"/>
              </a:spcBef>
            </a:pPr>
            <a:endParaRPr lang="zh-CN" altLang="en-US" dirty="0"/>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miter/>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21506" name="备注占位符 2"/>
          <p:cNvSpPr>
            <a:spLocks noGrp="1"/>
          </p:cNvSpPr>
          <p:nvPr>
            <p:ph type="body"/>
          </p:nvPr>
        </p:nvSpPr>
        <p:spPr>
          <a:noFill/>
          <a:ln w="9525">
            <a:miter/>
          </a:ln>
        </p:spPr>
        <p:txBody>
          <a:bodyPr wrap="square" lIns="91440" tIns="45720" rIns="91440" bIns="45720" anchor="t"/>
          <a:p>
            <a:pPr lvl="0">
              <a:spcBef>
                <a:spcPct val="0"/>
              </a:spcBef>
            </a:pPr>
            <a:endParaRPr lang="zh-CN" altLang="en-US" dirty="0"/>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miter/>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15362" name="备注占位符 2"/>
          <p:cNvSpPr>
            <a:spLocks noGrp="1"/>
          </p:cNvSpPr>
          <p:nvPr>
            <p:ph type="body"/>
          </p:nvPr>
        </p:nvSpPr>
        <p:spPr>
          <a:noFill/>
          <a:ln w="9525">
            <a:miter/>
          </a:ln>
        </p:spPr>
        <p:txBody>
          <a:bodyPr wrap="square" lIns="91440" tIns="45720" rIns="91440" bIns="45720" anchor="t"/>
          <a:p>
            <a:pPr lvl="0">
              <a:spcBef>
                <a:spcPct val="0"/>
              </a:spcBef>
            </a:pPr>
            <a:endParaRPr lang="zh-CN" altLang="en-US" dirty="0"/>
          </a:p>
        </p:txBody>
      </p:sp>
      <p:sp>
        <p:nvSpPr>
          <p:cNvPr id="15363" name="灯片编号占位符 3"/>
          <p:cNvSpPr txBox="1">
            <a:spLocks noGrp="1"/>
          </p:cNvSpPr>
          <p:nvPr>
            <p:ph type="sldNum" sz="quarter"/>
          </p:nvPr>
        </p:nvSpPr>
        <p:spPr>
          <a:xfrm>
            <a:off x="3884613" y="8685213"/>
            <a:ext cx="2971800" cy="458787"/>
          </a:xfrm>
          <a:prstGeom prst="rect">
            <a:avLst/>
          </a:prstGeom>
          <a:noFill/>
          <a:ln w="9525">
            <a:noFill/>
            <a:miter/>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21506" name="备注占位符 2"/>
          <p:cNvSpPr>
            <a:spLocks noGrp="1"/>
          </p:cNvSpPr>
          <p:nvPr>
            <p:ph type="body"/>
          </p:nvPr>
        </p:nvSpPr>
        <p:spPr>
          <a:noFill/>
          <a:ln w="9525">
            <a:miter/>
          </a:ln>
        </p:spPr>
        <p:txBody>
          <a:bodyPr wrap="square" lIns="91440" tIns="45720" rIns="91440" bIns="45720" anchor="t"/>
          <a:p>
            <a:pPr lvl="0">
              <a:spcBef>
                <a:spcPct val="0"/>
              </a:spcBef>
            </a:pPr>
            <a:endParaRPr lang="zh-CN" altLang="en-US" dirty="0"/>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miter/>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p:cNvSpPr>
          <p:nvPr>
            <p:ph type="sldImg"/>
          </p:nvPr>
        </p:nvSpPr>
        <p:spPr>
          <a:ln cap="flat" cmpd="sng">
            <a:solidFill>
              <a:srgbClr val="000000"/>
            </a:solidFill>
            <a:prstDash val="solid"/>
            <a:miter/>
            <a:headEnd type="none" w="med" len="med"/>
            <a:tailEnd type="none" w="med" len="med"/>
          </a:ln>
        </p:spPr>
        <p:txBody>
          <a:bodyPr/>
          <a:p>
            <a:endParaRPr lang="zh-CN" altLang="en-US"/>
          </a:p>
        </p:txBody>
      </p:sp>
      <p:sp>
        <p:nvSpPr>
          <p:cNvPr id="21506" name="备注占位符 2"/>
          <p:cNvSpPr>
            <a:spLocks noGrp="1"/>
          </p:cNvSpPr>
          <p:nvPr>
            <p:ph type="body"/>
          </p:nvPr>
        </p:nvSpPr>
        <p:spPr>
          <a:noFill/>
          <a:ln w="9525">
            <a:miter/>
          </a:ln>
        </p:spPr>
        <p:txBody>
          <a:bodyPr wrap="square" lIns="91440" tIns="45720" rIns="91440" bIns="45720" anchor="t"/>
          <a:p>
            <a:pPr lvl="0">
              <a:spcBef>
                <a:spcPct val="0"/>
              </a:spcBef>
            </a:pPr>
            <a:endParaRPr lang="zh-CN" altLang="en-US" dirty="0"/>
          </a:p>
        </p:txBody>
      </p:sp>
      <p:sp>
        <p:nvSpPr>
          <p:cNvPr id="21507" name="灯片编号占位符 3"/>
          <p:cNvSpPr txBox="1">
            <a:spLocks noGrp="1"/>
          </p:cNvSpPr>
          <p:nvPr>
            <p:ph type="sldNum" sz="quarter"/>
          </p:nvPr>
        </p:nvSpPr>
        <p:spPr>
          <a:xfrm>
            <a:off x="3884613" y="8685213"/>
            <a:ext cx="2971800" cy="458787"/>
          </a:xfrm>
          <a:prstGeom prst="rect">
            <a:avLst/>
          </a:prstGeom>
          <a:noFill/>
          <a:ln w="9525">
            <a:noFill/>
            <a:miter/>
          </a:ln>
        </p:spPr>
        <p:txBody>
          <a:bodyPr lIns="91440" tIns="45720" rIns="91440" bIns="45720" anchor="b"/>
          <a:p>
            <a:pPr lvl="0" indent="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2F5597"/>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pattFill prst="pct5">
          <a:fgClr>
            <a:srgbClr val="2F5597"/>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pattFill prst="pct5">
          <a:fgClr>
            <a:srgbClr val="2F5597"/>
          </a:fgClr>
          <a:bgClr>
            <a:schemeClr val="bg1"/>
          </a:bgClr>
        </a:patt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pattFill prst="pct5">
          <a:fgClr>
            <a:srgbClr val="2F5597"/>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838200" y="1825625"/>
            <a:ext cx="10515600" cy="4351338"/>
          </a:xfrm>
          <a:prstGeom prst="rect">
            <a:avLst/>
          </a:prstGeo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pattFill prst="pct5">
          <a:fgClr>
            <a:srgbClr val="2F5597"/>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pattFill prst="pct5">
          <a:fgClr>
            <a:srgbClr val="2F5597"/>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a:prstGeom prst="rect">
            <a:avLst/>
          </a:prstGeo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a:prstGeom prst="rect">
            <a:avLst/>
          </a:prstGeo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pattFill prst="pct5">
          <a:fgClr>
            <a:srgbClr val="2F5597"/>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39788" y="2505075"/>
            <a:ext cx="5157787" cy="3684588"/>
          </a:xfrm>
          <a:prstGeom prst="rect">
            <a:avLst/>
          </a:prstGeo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7" name="日期占位符 6"/>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4"/>
          </p:nvPr>
        </p:nvSpPr>
        <p:spPr>
          <a:xfrm>
            <a:off x="8610600" y="6356350"/>
            <a:ext cx="2743200" cy="365125"/>
          </a:xfrm>
          <a:prstGeom prst="rect">
            <a:avLst/>
          </a:prstGeom>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pattFill prst="pct5">
          <a:fgClr>
            <a:srgbClr val="2F5597"/>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pattFill prst="pct5">
          <a:fgClr>
            <a:srgbClr val="2F5597"/>
          </a:fgClr>
          <a:bgClr>
            <a:schemeClr val="bg1"/>
          </a:bgClr>
        </a:pattFill>
        <a:effectLst/>
      </p:bgPr>
    </p:bg>
    <p:spTree>
      <p:nvGrpSpPr>
        <p:cNvPr id="1" name=""/>
        <p:cNvGrpSpPr/>
        <p:nvPr/>
      </p:nvGrpSpPr>
      <p:grpSpPr>
        <a:xfrm>
          <a:off x="0" y="0"/>
          <a:ext cx="0" cy="0"/>
          <a:chOff x="0" y="0"/>
          <a:chExt cx="0" cy="0"/>
        </a:xfrm>
      </p:grpSpPr>
      <p:sp>
        <p:nvSpPr>
          <p:cNvPr id="3" name="日期占位符 1"/>
          <p:cNvSpPr>
            <a:spLocks noGrp="1"/>
          </p:cNvSpPr>
          <p:nvPr>
            <p:ph type="dt" sz="half" idx="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2"/>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3"/>
          <p:cNvSpPr>
            <a:spLocks noGrp="1"/>
          </p:cNvSpPr>
          <p:nvPr>
            <p:ph type="sldNum" sz="quarter" idx="4"/>
          </p:nvPr>
        </p:nvSpPr>
        <p:spPr>
          <a:xfrm>
            <a:off x="8610600" y="6356350"/>
            <a:ext cx="2743200" cy="365125"/>
          </a:xfrm>
          <a:prstGeom prst="rect">
            <a:avLst/>
          </a:prstGeom>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pattFill prst="pct5">
          <a:fgClr>
            <a:srgbClr val="2F5597"/>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pattFill prst="pct5">
          <a:fgClr>
            <a:srgbClr val="2F5597"/>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2"/>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3"/>
          </p:nvPr>
        </p:nvSpPr>
        <p:spPr>
          <a:xfrm>
            <a:off x="4038600" y="6356350"/>
            <a:ext cx="4114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4"/>
          </p:nvPr>
        </p:nvSpPr>
        <p:spPr>
          <a:xfrm>
            <a:off x="8610600" y="6356350"/>
            <a:ext cx="2743200" cy="365125"/>
          </a:xfrm>
          <a:prstGeom prst="rect">
            <a:avLst/>
          </a:prstGeom>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2F5597"/>
          </a:fgClr>
          <a:bgClr>
            <a:schemeClr val="bg1"/>
          </a:bgClr>
        </a:pattFill>
        <a:effectLst/>
      </p:bgPr>
    </p:bg>
    <p:spTree>
      <p:nvGrpSpPr>
        <p:cNvPr id="1" name=""/>
        <p:cNvGrpSpPr/>
        <p:nvPr/>
      </p:nvGrpSpPr>
      <p:grpSpPr/>
      <p:pic>
        <p:nvPicPr>
          <p:cNvPr id="1026" name="图片 6"/>
          <p:cNvPicPr>
            <a:picLocks noChangeAspect="1"/>
          </p:cNvPicPr>
          <p:nvPr userDrawn="1"/>
        </p:nvPicPr>
        <p:blipFill>
          <a:blip r:embed="rId12"/>
          <a:stretch>
            <a:fillRect/>
          </a:stretch>
        </p:blipFill>
        <p:spPr>
          <a:xfrm>
            <a:off x="0" y="0"/>
            <a:ext cx="12192000" cy="6858000"/>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p:push dir="u"/>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1"/>
          <p:cNvPicPr>
            <a:picLocks noChangeAspect="1"/>
          </p:cNvPicPr>
          <p:nvPr/>
        </p:nvPicPr>
        <p:blipFill>
          <a:blip r:embed="rId1"/>
          <a:stretch>
            <a:fillRect/>
          </a:stretch>
        </p:blipFill>
        <p:spPr>
          <a:xfrm>
            <a:off x="0" y="0"/>
            <a:ext cx="12192000" cy="6858000"/>
          </a:xfrm>
          <a:prstGeom prst="rect">
            <a:avLst/>
          </a:prstGeom>
          <a:noFill/>
          <a:ln w="9525">
            <a:noFill/>
            <a:miter/>
          </a:ln>
        </p:spPr>
      </p:pic>
      <p:cxnSp>
        <p:nvCxnSpPr>
          <p:cNvPr id="8" name="直接连接符 7"/>
          <p:cNvCxnSpPr/>
          <p:nvPr/>
        </p:nvCxnSpPr>
        <p:spPr>
          <a:xfrm>
            <a:off x="2947988" y="14288"/>
            <a:ext cx="11113" cy="26352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0" y="2635250"/>
            <a:ext cx="29591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687" y="3468688"/>
            <a:ext cx="6256338" cy="238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62650" y="4246563"/>
            <a:ext cx="6256338" cy="254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4222750"/>
            <a:ext cx="4127500" cy="158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807325" y="3452813"/>
            <a:ext cx="0" cy="3429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796213" y="3441700"/>
            <a:ext cx="4419600" cy="111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618105" y="2688273"/>
            <a:ext cx="8922385" cy="706755"/>
          </a:xfrm>
          <a:prstGeom prst="rect">
            <a:avLst/>
          </a:prstGeom>
          <a:noFill/>
        </p:spPr>
        <p:txBody>
          <a:bodyPr wrap="none" rtlCol="0">
            <a:spAutoFit/>
          </a:bodyPr>
          <a:p>
            <a:pPr lvl="0" indent="0" defTabSz="914400" fontAlgn="base">
              <a:spcBef>
                <a:spcPct val="0"/>
              </a:spcBef>
              <a:spcAft>
                <a:spcPct val="0"/>
              </a:spcAft>
            </a:pPr>
            <a:r>
              <a:rPr lang="zh-CN" altLang="en-US" sz="4000" dirty="0">
                <a:solidFill>
                  <a:schemeClr val="bg1"/>
                </a:solidFill>
                <a:latin typeface="微软雅黑" panose="020B0503020204020204" pitchFamily="34" charset="-122"/>
                <a:ea typeface="微软雅黑" panose="020B0503020204020204" pitchFamily="34" charset="-122"/>
              </a:rPr>
              <a:t>基于密度的</a:t>
            </a:r>
            <a:r>
              <a:rPr lang="en-US" altLang="zh-CN" sz="4000" dirty="0">
                <a:solidFill>
                  <a:schemeClr val="bg1"/>
                </a:solidFill>
                <a:latin typeface="微软雅黑" panose="020B0503020204020204" pitchFamily="34" charset="-122"/>
                <a:ea typeface="微软雅黑" panose="020B0503020204020204" pitchFamily="34" charset="-122"/>
              </a:rPr>
              <a:t>K-means</a:t>
            </a:r>
            <a:r>
              <a:rPr lang="zh-CN" altLang="en-US" sz="4000" dirty="0">
                <a:solidFill>
                  <a:schemeClr val="bg1"/>
                </a:solidFill>
                <a:latin typeface="微软雅黑" panose="020B0503020204020204" pitchFamily="34" charset="-122"/>
                <a:ea typeface="微软雅黑" panose="020B0503020204020204" pitchFamily="34" charset="-122"/>
              </a:rPr>
              <a:t>算法的改进与实验</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rot="10800000">
            <a:off x="9550400" y="4375150"/>
            <a:ext cx="3197225" cy="3133725"/>
            <a:chOff x="-241322" y="-198407"/>
            <a:chExt cx="2400407" cy="2397341"/>
          </a:xfrm>
        </p:grpSpPr>
        <p:grpSp>
          <p:nvGrpSpPr>
            <p:cNvPr id="14349" name="组合 71"/>
            <p:cNvGrpSpPr/>
            <p:nvPr/>
          </p:nvGrpSpPr>
          <p:grpSpPr>
            <a:xfrm>
              <a:off x="112549" y="124482"/>
              <a:ext cx="2046536" cy="2074452"/>
              <a:chOff x="-39851" y="-27918"/>
              <a:chExt cx="2046536" cy="2074452"/>
            </a:xfrm>
          </p:grpSpPr>
          <p:cxnSp>
            <p:nvCxnSpPr>
              <p:cNvPr id="80" name="直接连接符 79"/>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4356" name="组合 72"/>
            <p:cNvGrpSpPr/>
            <p:nvPr/>
          </p:nvGrpSpPr>
          <p:grpSpPr>
            <a:xfrm>
              <a:off x="-241322" y="-198407"/>
              <a:ext cx="2304737" cy="2336175"/>
              <a:chOff x="-39851" y="-27918"/>
              <a:chExt cx="2046536" cy="2074452"/>
            </a:xfrm>
          </p:grpSpPr>
          <p:cxnSp>
            <p:nvCxnSpPr>
              <p:cNvPr id="74" name="直接连接符 7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2" name="组合 61"/>
          <p:cNvGrpSpPr/>
          <p:nvPr/>
        </p:nvGrpSpPr>
        <p:grpSpPr>
          <a:xfrm rot="5400000" flipV="1">
            <a:off x="-546100" y="-609600"/>
            <a:ext cx="3197225" cy="3130550"/>
            <a:chOff x="-241322" y="-198407"/>
            <a:chExt cx="2400407" cy="2397341"/>
          </a:xfrm>
        </p:grpSpPr>
        <p:grpSp>
          <p:nvGrpSpPr>
            <p:cNvPr id="14364" name="组合 85"/>
            <p:cNvGrpSpPr/>
            <p:nvPr/>
          </p:nvGrpSpPr>
          <p:grpSpPr>
            <a:xfrm>
              <a:off x="112549" y="124482"/>
              <a:ext cx="2046536" cy="2074452"/>
              <a:chOff x="-39851" y="-27918"/>
              <a:chExt cx="2046536" cy="2074452"/>
            </a:xfrm>
          </p:grpSpPr>
          <p:cxnSp>
            <p:nvCxnSpPr>
              <p:cNvPr id="94" name="直接连接符 9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4371" name="组合 86"/>
            <p:cNvGrpSpPr/>
            <p:nvPr/>
          </p:nvGrpSpPr>
          <p:grpSpPr>
            <a:xfrm>
              <a:off x="-241322" y="-198407"/>
              <a:ext cx="2304737" cy="2336175"/>
              <a:chOff x="-39851" y="-27918"/>
              <a:chExt cx="2046536" cy="2074452"/>
            </a:xfrm>
          </p:grpSpPr>
          <p:cxnSp>
            <p:nvCxnSpPr>
              <p:cNvPr id="88" name="直接连接符 87"/>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advClick="0"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ppt_w</p:attrName>
                                        </p:attrNameLst>
                                      </p:cBhvr>
                                      <p:tavLst>
                                        <p:tav tm="0">
                                          <p:val>
                                            <p:fltVal val="0.000000"/>
                                          </p:val>
                                        </p:tav>
                                        <p:tav tm="100000">
                                          <p:val>
                                            <p:strVal val="#ppt_w"/>
                                          </p:val>
                                        </p:tav>
                                      </p:tavLst>
                                    </p:anim>
                                    <p:anim calcmode="lin" valueType="num">
                                      <p:cBhvr>
                                        <p:cTn id="10" dur="500" fill="hold"/>
                                        <p:tgtEl>
                                          <p:spTgt spid="12"/>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ppt_x</p:attrName>
                                        </p:attrNameLst>
                                      </p:cBhvr>
                                      <p:tavLst>
                                        <p:tav tm="0">
                                          <p:val>
                                            <p:strVal val="#ppt_x-#ppt_w/2"/>
                                          </p:val>
                                        </p:tav>
                                        <p:tav tm="100000">
                                          <p:val>
                                            <p:strVal val="#ppt_x"/>
                                          </p:val>
                                        </p:tav>
                                      </p:tavLst>
                                    </p:anim>
                                    <p:anim calcmode="lin" valueType="num">
                                      <p:cBhvr>
                                        <p:cTn id="15" dur="500" fill="hold"/>
                                        <p:tgtEl>
                                          <p:spTgt spid="14"/>
                                        </p:tgtEl>
                                        <p:attrNameLst>
                                          <p:attrName>ppt_y</p:attrName>
                                        </p:attrNameLst>
                                      </p:cBhvr>
                                      <p:tavLst>
                                        <p:tav tm="0">
                                          <p:val>
                                            <p:strVal val="#ppt_y"/>
                                          </p:val>
                                        </p:tav>
                                        <p:tav tm="100000">
                                          <p:val>
                                            <p:strVal val="#ppt_y"/>
                                          </p:val>
                                        </p:tav>
                                      </p:tavLst>
                                    </p:anim>
                                    <p:anim calcmode="lin" valueType="num">
                                      <p:cBhvr>
                                        <p:cTn id="16" dur="500" fill="hold"/>
                                        <p:tgtEl>
                                          <p:spTgt spid="14"/>
                                        </p:tgtEl>
                                        <p:attrNameLst>
                                          <p:attrName>ppt_w</p:attrName>
                                        </p:attrNameLst>
                                      </p:cBhvr>
                                      <p:tavLst>
                                        <p:tav tm="0">
                                          <p:val>
                                            <p:fltVal val="0.000000"/>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childTnLst>
                                </p:cTn>
                              </p:par>
                              <p:par>
                                <p:cTn id="18" presetID="17"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ppt_x</p:attrName>
                                        </p:attrNameLst>
                                      </p:cBhvr>
                                      <p:tavLst>
                                        <p:tav tm="0">
                                          <p:val>
                                            <p:strVal val="#ppt_x+#ppt_w/2"/>
                                          </p:val>
                                        </p:tav>
                                        <p:tav tm="100000">
                                          <p:val>
                                            <p:strVal val="#ppt_x"/>
                                          </p:val>
                                        </p:tav>
                                      </p:tavLst>
                                    </p:anim>
                                    <p:anim calcmode="lin" valueType="num">
                                      <p:cBhvr>
                                        <p:cTn id="21" dur="500" fill="hold"/>
                                        <p:tgtEl>
                                          <p:spTgt spid="13"/>
                                        </p:tgtEl>
                                        <p:attrNameLst>
                                          <p:attrName>ppt_y</p:attrName>
                                        </p:attrNameLst>
                                      </p:cBhvr>
                                      <p:tavLst>
                                        <p:tav tm="0">
                                          <p:val>
                                            <p:strVal val="#ppt_y"/>
                                          </p:val>
                                        </p:tav>
                                        <p:tav tm="100000">
                                          <p:val>
                                            <p:strVal val="#ppt_y"/>
                                          </p:val>
                                        </p:tav>
                                      </p:tavLst>
                                    </p:anim>
                                    <p:anim calcmode="lin" valueType="num">
                                      <p:cBhvr>
                                        <p:cTn id="22" dur="500" fill="hold"/>
                                        <p:tgtEl>
                                          <p:spTgt spid="13"/>
                                        </p:tgtEl>
                                        <p:attrNameLst>
                                          <p:attrName>ppt_w</p:attrName>
                                        </p:attrNameLst>
                                      </p:cBhvr>
                                      <p:tavLst>
                                        <p:tav tm="0">
                                          <p:val>
                                            <p:fltVal val="0.000000"/>
                                          </p:val>
                                        </p:tav>
                                        <p:tav tm="100000">
                                          <p:val>
                                            <p:strVal val="#ppt_w"/>
                                          </p:val>
                                        </p:tav>
                                      </p:tavLst>
                                    </p:anim>
                                    <p:anim calcmode="lin" valueType="num">
                                      <p:cBhvr>
                                        <p:cTn id="23" dur="500" fill="hold"/>
                                        <p:tgtEl>
                                          <p:spTgt spid="13"/>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17"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100000">
                                          <p:val>
                                            <p:strVal val="#ppt_x"/>
                                          </p:val>
                                        </p:tav>
                                      </p:tavLst>
                                    </p:anim>
                                    <p:anim calcmode="lin" valueType="num">
                                      <p:cBhvr>
                                        <p:cTn id="28" dur="500" fill="hold"/>
                                        <p:tgtEl>
                                          <p:spTgt spid="8"/>
                                        </p:tgtEl>
                                        <p:attrNameLst>
                                          <p:attrName>ppt_y</p:attrName>
                                        </p:attrNameLst>
                                      </p:cBhvr>
                                      <p:tavLst>
                                        <p:tav tm="0">
                                          <p:val>
                                            <p:strVal val="#ppt_y-#ppt_h/2"/>
                                          </p:val>
                                        </p:tav>
                                        <p:tav tm="100000">
                                          <p:val>
                                            <p:strVal val="#ppt_y"/>
                                          </p:val>
                                        </p:tav>
                                      </p:tavLst>
                                    </p:anim>
                                    <p:anim calcmode="lin" valueType="num">
                                      <p:cBhvr>
                                        <p:cTn id="29" dur="500" fill="hold"/>
                                        <p:tgtEl>
                                          <p:spTgt spid="8"/>
                                        </p:tgtEl>
                                        <p:attrNameLst>
                                          <p:attrName>ppt_w</p:attrName>
                                        </p:attrNameLst>
                                      </p:cBhvr>
                                      <p:tavLst>
                                        <p:tav tm="0">
                                          <p:val>
                                            <p:strVal val="#ppt_w"/>
                                          </p:val>
                                        </p:tav>
                                        <p:tav tm="100000">
                                          <p:val>
                                            <p:strVal val="#ppt_w"/>
                                          </p:val>
                                        </p:tav>
                                      </p:tavLst>
                                    </p:anim>
                                    <p:anim calcmode="lin" valueType="num">
                                      <p:cBhvr>
                                        <p:cTn id="30" dur="500" fill="hold"/>
                                        <p:tgtEl>
                                          <p:spTgt spid="8"/>
                                        </p:tgtEl>
                                        <p:attrNameLst>
                                          <p:attrName>ppt_h</p:attrName>
                                        </p:attrNameLst>
                                      </p:cBhvr>
                                      <p:tavLst>
                                        <p:tav tm="0">
                                          <p:val>
                                            <p:fltVal val="0.000000"/>
                                          </p:val>
                                        </p:tav>
                                        <p:tav tm="100000">
                                          <p:val>
                                            <p:strVal val="#ppt_h"/>
                                          </p:val>
                                        </p:tav>
                                      </p:tavLst>
                                    </p:anim>
                                  </p:childTnLst>
                                </p:cTn>
                              </p:par>
                              <p:par>
                                <p:cTn id="31" presetID="17"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ppt_w/2"/>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ppt_w</p:attrName>
                                        </p:attrNameLst>
                                      </p:cBhvr>
                                      <p:tavLst>
                                        <p:tav tm="0">
                                          <p:val>
                                            <p:fltVal val="0.000000"/>
                                          </p:val>
                                        </p:tav>
                                        <p:tav tm="100000">
                                          <p:val>
                                            <p:strVal val="#ppt_w"/>
                                          </p:val>
                                        </p:tav>
                                      </p:tavLst>
                                    </p:anim>
                                    <p:anim calcmode="lin" valueType="num">
                                      <p:cBhvr>
                                        <p:cTn id="36" dur="500" fill="hold"/>
                                        <p:tgtEl>
                                          <p:spTgt spid="10"/>
                                        </p:tgtEl>
                                        <p:attrNameLst>
                                          <p:attrName>ppt_h</p:attrName>
                                        </p:attrNameLst>
                                      </p:cBhvr>
                                      <p:tavLst>
                                        <p:tav tm="0">
                                          <p:val>
                                            <p:strVal val="#ppt_h"/>
                                          </p:val>
                                        </p:tav>
                                        <p:tav tm="100000">
                                          <p:val>
                                            <p:strVal val="#ppt_h"/>
                                          </p:val>
                                        </p:tav>
                                      </p:tavLst>
                                    </p:anim>
                                  </p:childTnLst>
                                </p:cTn>
                              </p:par>
                              <p:par>
                                <p:cTn id="37" presetID="17"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ppt_x</p:attrName>
                                        </p:attrNameLst>
                                      </p:cBhvr>
                                      <p:tavLst>
                                        <p:tav tm="0">
                                          <p:val>
                                            <p:strVal val="#ppt_x"/>
                                          </p:val>
                                        </p:tav>
                                        <p:tav tm="100000">
                                          <p:val>
                                            <p:strVal val="#ppt_x"/>
                                          </p:val>
                                        </p:tav>
                                      </p:tavLst>
                                    </p:anim>
                                    <p:anim calcmode="lin" valueType="num">
                                      <p:cBhvr>
                                        <p:cTn id="40" dur="500" fill="hold"/>
                                        <p:tgtEl>
                                          <p:spTgt spid="16"/>
                                        </p:tgtEl>
                                        <p:attrNameLst>
                                          <p:attrName>ppt_y</p:attrName>
                                        </p:attrNameLst>
                                      </p:cBhvr>
                                      <p:tavLst>
                                        <p:tav tm="0">
                                          <p:val>
                                            <p:strVal val="#ppt_y+#ppt_h/2"/>
                                          </p:val>
                                        </p:tav>
                                        <p:tav tm="100000">
                                          <p:val>
                                            <p:strVal val="#ppt_y"/>
                                          </p:val>
                                        </p:tav>
                                      </p:tavLst>
                                    </p:anim>
                                    <p:anim calcmode="lin" valueType="num">
                                      <p:cBhvr>
                                        <p:cTn id="41" dur="500" fill="hold"/>
                                        <p:tgtEl>
                                          <p:spTgt spid="16"/>
                                        </p:tgtEl>
                                        <p:attrNameLst>
                                          <p:attrName>ppt_w</p:attrName>
                                        </p:attrNameLst>
                                      </p:cBhvr>
                                      <p:tavLst>
                                        <p:tav tm="0">
                                          <p:val>
                                            <p:strVal val="#ppt_w"/>
                                          </p:val>
                                        </p:tav>
                                        <p:tav tm="100000">
                                          <p:val>
                                            <p:strVal val="#ppt_w"/>
                                          </p:val>
                                        </p:tav>
                                      </p:tavLst>
                                    </p:anim>
                                    <p:anim calcmode="lin" valueType="num">
                                      <p:cBhvr>
                                        <p:cTn id="42" dur="500" fill="hold"/>
                                        <p:tgtEl>
                                          <p:spTgt spid="16"/>
                                        </p:tgtEl>
                                        <p:attrNameLst>
                                          <p:attrName>ppt_h</p:attrName>
                                        </p:attrNameLst>
                                      </p:cBhvr>
                                      <p:tavLst>
                                        <p:tav tm="0">
                                          <p:val>
                                            <p:fltVal val="0.000000"/>
                                          </p:val>
                                        </p:tav>
                                        <p:tav tm="100000">
                                          <p:val>
                                            <p:strVal val="#ppt_h"/>
                                          </p:val>
                                        </p:tav>
                                      </p:tavLst>
                                    </p:anim>
                                  </p:childTnLst>
                                </p:cTn>
                              </p:par>
                              <p:par>
                                <p:cTn id="43" presetID="17" presetClass="entr" presetSubtype="2"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ppt_x</p:attrName>
                                        </p:attrNameLst>
                                      </p:cBhvr>
                                      <p:tavLst>
                                        <p:tav tm="0">
                                          <p:val>
                                            <p:strVal val="#ppt_x+#ppt_w/2"/>
                                          </p:val>
                                        </p:tav>
                                        <p:tav tm="100000">
                                          <p:val>
                                            <p:strVal val="#ppt_x"/>
                                          </p:val>
                                        </p:tav>
                                      </p:tavLst>
                                    </p:anim>
                                    <p:anim calcmode="lin" valueType="num">
                                      <p:cBhvr>
                                        <p:cTn id="46" dur="500" fill="hold"/>
                                        <p:tgtEl>
                                          <p:spTgt spid="20"/>
                                        </p:tgtEl>
                                        <p:attrNameLst>
                                          <p:attrName>ppt_y</p:attrName>
                                        </p:attrNameLst>
                                      </p:cBhvr>
                                      <p:tavLst>
                                        <p:tav tm="0">
                                          <p:val>
                                            <p:strVal val="#ppt_y"/>
                                          </p:val>
                                        </p:tav>
                                        <p:tav tm="100000">
                                          <p:val>
                                            <p:strVal val="#ppt_y"/>
                                          </p:val>
                                        </p:tav>
                                      </p:tavLst>
                                    </p:anim>
                                    <p:anim calcmode="lin" valueType="num">
                                      <p:cBhvr>
                                        <p:cTn id="47" dur="500" fill="hold"/>
                                        <p:tgtEl>
                                          <p:spTgt spid="20"/>
                                        </p:tgtEl>
                                        <p:attrNameLst>
                                          <p:attrName>ppt_w</p:attrName>
                                        </p:attrNameLst>
                                      </p:cBhvr>
                                      <p:tavLst>
                                        <p:tav tm="0">
                                          <p:val>
                                            <p:fltVal val="0.000000"/>
                                          </p:val>
                                        </p:tav>
                                        <p:tav tm="100000">
                                          <p:val>
                                            <p:strVal val="#ppt_w"/>
                                          </p:val>
                                        </p:tav>
                                      </p:tavLst>
                                    </p:anim>
                                    <p:anim calcmode="lin" valueType="num">
                                      <p:cBhvr>
                                        <p:cTn id="48" dur="500" fill="hold"/>
                                        <p:tgtEl>
                                          <p:spTgt spid="20"/>
                                        </p:tgtEl>
                                        <p:attrNameLst>
                                          <p:attrName>ppt_h</p:attrName>
                                        </p:attrNameLst>
                                      </p:cBhvr>
                                      <p:tavLst>
                                        <p:tav tm="0">
                                          <p:val>
                                            <p:strVal val="#ppt_h"/>
                                          </p:val>
                                        </p:tav>
                                        <p:tav tm="100000">
                                          <p:val>
                                            <p:strVal val="#ppt_h"/>
                                          </p:val>
                                        </p:tav>
                                      </p:tavLst>
                                    </p:anim>
                                  </p:childTnLst>
                                </p:cTn>
                              </p:par>
                              <p:par>
                                <p:cTn id="49" presetID="14" presetClass="entr" presetSubtype="1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randombar(horizontal)">
                                      <p:cBhvr>
                                        <p:cTn id="51" dur="750"/>
                                        <p:tgtEl>
                                          <p:spTgt spid="71"/>
                                        </p:tgtEl>
                                      </p:cBhvr>
                                    </p:animEffect>
                                  </p:childTnLst>
                                </p:cTn>
                              </p:par>
                              <p:par>
                                <p:cTn id="52" presetID="14"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randombar(horizontal)">
                                      <p:cBhvr>
                                        <p:cTn id="54" dur="750"/>
                                        <p:tgtEl>
                                          <p:spTgt spid="62"/>
                                        </p:tgtEl>
                                      </p:cBhvr>
                                    </p:animEffect>
                                  </p:childTnLst>
                                </p:cTn>
                              </p:par>
                            </p:childTnLst>
                          </p:cTn>
                        </p:par>
                        <p:par>
                          <p:cTn id="55" fill="hold">
                            <p:stCondLst>
                              <p:cond delay="2000"/>
                            </p:stCondLst>
                            <p:childTnLst>
                              <p:par>
                                <p:cTn id="56" presetID="14" presetClass="entr" presetSubtype="10" fill="hold" grpId="0" nodeType="afterEffect">
                                  <p:stCondLst>
                                    <p:cond delay="25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2338388" y="457200"/>
            <a:ext cx="7116762" cy="166688"/>
            <a:chOff x="2339067" y="457843"/>
            <a:chExt cx="7116682" cy="166589"/>
          </a:xfrm>
        </p:grpSpPr>
        <p:grpSp>
          <p:nvGrpSpPr>
            <p:cNvPr id="20482"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487"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6" name="文本框 15"/>
          <p:cNvSpPr txBox="1"/>
          <p:nvPr/>
        </p:nvSpPr>
        <p:spPr>
          <a:xfrm>
            <a:off x="4738370" y="295593"/>
            <a:ext cx="2621280" cy="460375"/>
          </a:xfrm>
          <a:prstGeom prst="rect">
            <a:avLst/>
          </a:prstGeom>
          <a:noFill/>
        </p:spPr>
        <p:txBody>
          <a:bodyPr wrap="none" rtlCol="0">
            <a:spAutoFit/>
          </a:bodyPr>
          <a:p>
            <a:pPr lvl="0" indent="0" defTabSz="914400" fontAlgn="base">
              <a:spcBef>
                <a:spcPct val="0"/>
              </a:spcBef>
              <a:spcAft>
                <a:spcPct val="0"/>
              </a:spcAft>
            </a:pPr>
            <a:r>
              <a:rPr lang="zh-CN" altLang="en-US" sz="2400" dirty="0">
                <a:solidFill>
                  <a:srgbClr val="2F5597"/>
                </a:solidFill>
                <a:latin typeface="汉仪菱心体简" pitchFamily="49" charset="-122"/>
                <a:ea typeface="汉仪菱心体简" pitchFamily="49" charset="-122"/>
              </a:rPr>
              <a:t>研究的流程与结果</a:t>
            </a:r>
            <a:endParaRPr lang="zh-CN" altLang="en-US" sz="2400" dirty="0">
              <a:solidFill>
                <a:srgbClr val="2F5597"/>
              </a:solidFill>
              <a:latin typeface="汉仪菱心体简" pitchFamily="49" charset="-122"/>
              <a:ea typeface="汉仪菱心体简" pitchFamily="49" charset="-122"/>
            </a:endParaRPr>
          </a:p>
        </p:txBody>
      </p:sp>
      <p:sp>
        <p:nvSpPr>
          <p:cNvPr id="21" name="文本框 20"/>
          <p:cNvSpPr txBox="1"/>
          <p:nvPr/>
        </p:nvSpPr>
        <p:spPr>
          <a:xfrm>
            <a:off x="1321435" y="909320"/>
            <a:ext cx="10180320" cy="3415030"/>
          </a:xfrm>
          <a:prstGeom prst="rect">
            <a:avLst/>
          </a:prstGeom>
          <a:noFill/>
          <a:ln w="9525">
            <a:noFill/>
            <a:miter/>
          </a:ln>
        </p:spPr>
        <p:txBody>
          <a:bodyPr wrap="square" anchor="t">
            <a:spAutoFit/>
          </a:bodyPr>
          <a:p>
            <a:pPr marL="457200" lvl="0" indent="-457200" algn="l" defTabSz="914400">
              <a:buFont typeface="+mj-ea"/>
              <a:buAutoNum type="circleNumDbPlain" startAt="4"/>
            </a:pPr>
            <a:r>
              <a:rPr lang="zh-CN" altLang="en-US" sz="2400" dirty="0">
                <a:solidFill>
                  <a:schemeClr val="tx1"/>
                </a:solidFill>
                <a:latin typeface="微软雅黑" panose="020B0503020204020204" pitchFamily="34" charset="-122"/>
                <a:ea typeface="微软雅黑" panose="020B0503020204020204" pitchFamily="34" charset="-122"/>
                <a:sym typeface="+mn-ea"/>
              </a:rPr>
              <a:t>通过</a:t>
            </a:r>
            <a:r>
              <a:rPr lang="en-US" altLang="zh-CN" sz="2400" dirty="0">
                <a:solidFill>
                  <a:schemeClr val="tx1"/>
                </a:solidFill>
                <a:latin typeface="微软雅黑" panose="020B0503020204020204" pitchFamily="34" charset="-122"/>
                <a:ea typeface="微软雅黑" panose="020B0503020204020204" pitchFamily="34" charset="-122"/>
                <a:sym typeface="+mn-ea"/>
              </a:rPr>
              <a:t>TF-IDF</a:t>
            </a:r>
            <a:r>
              <a:rPr lang="zh-CN" altLang="en-US" sz="2400" dirty="0">
                <a:solidFill>
                  <a:schemeClr val="tx1"/>
                </a:solidFill>
                <a:latin typeface="微软雅黑" panose="020B0503020204020204" pitchFamily="34" charset="-122"/>
                <a:ea typeface="微软雅黑" panose="020B0503020204020204" pitchFamily="34" charset="-122"/>
                <a:sym typeface="+mn-ea"/>
              </a:rPr>
              <a:t>生成词袋。（本实验共获得词余</a:t>
            </a:r>
            <a:r>
              <a:rPr lang="en-US" altLang="zh-CN" sz="2400" dirty="0">
                <a:solidFill>
                  <a:schemeClr val="tx1"/>
                </a:solidFill>
                <a:latin typeface="微软雅黑" panose="020B0503020204020204" pitchFamily="34" charset="-122"/>
                <a:ea typeface="微软雅黑" panose="020B0503020204020204" pitchFamily="34" charset="-122"/>
                <a:sym typeface="+mn-ea"/>
              </a:rPr>
              <a:t>4</a:t>
            </a:r>
            <a:r>
              <a:rPr lang="zh-CN" altLang="en-US" sz="2400" dirty="0">
                <a:solidFill>
                  <a:schemeClr val="tx1"/>
                </a:solidFill>
                <a:latin typeface="微软雅黑" panose="020B0503020204020204" pitchFamily="34" charset="-122"/>
                <a:ea typeface="微软雅黑" panose="020B0503020204020204" pitchFamily="34" charset="-122"/>
                <a:sym typeface="+mn-ea"/>
              </a:rPr>
              <a:t>万余条</a:t>
            </a:r>
            <a:r>
              <a:rPr lang="zh-CN" altLang="en-US" sz="2400" dirty="0">
                <a:solidFill>
                  <a:schemeClr val="tx1"/>
                </a:solidFill>
                <a:latin typeface="微软雅黑" panose="020B0503020204020204" pitchFamily="34" charset="-122"/>
                <a:ea typeface="微软雅黑" panose="020B0503020204020204" pitchFamily="34" charset="-122"/>
                <a:sym typeface="+mn-ea"/>
              </a:rPr>
              <a:t>）  </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lvl="0" indent="-457200" algn="l" defTabSz="914400">
              <a:buFont typeface="+mj-ea"/>
              <a:buAutoNum type="circleNumDbPlain" startAt="4"/>
            </a:pPr>
            <a:r>
              <a:rPr lang="zh-CN" altLang="en-US" sz="2400" dirty="0">
                <a:solidFill>
                  <a:schemeClr val="tx1"/>
                </a:solidFill>
                <a:latin typeface="微软雅黑" panose="020B0503020204020204" pitchFamily="34" charset="-122"/>
                <a:ea typeface="微软雅黑" panose="020B0503020204020204" pitchFamily="34" charset="-122"/>
                <a:sym typeface="+mn-ea"/>
              </a:rPr>
              <a:t>通过</a:t>
            </a:r>
            <a:r>
              <a:rPr lang="en-US" altLang="zh-CN" sz="2400" dirty="0">
                <a:solidFill>
                  <a:schemeClr val="tx1"/>
                </a:solidFill>
                <a:latin typeface="微软雅黑" panose="020B0503020204020204" pitchFamily="34" charset="-122"/>
                <a:ea typeface="微软雅黑" panose="020B0503020204020204" pitchFamily="34" charset="-122"/>
                <a:sym typeface="+mn-ea"/>
              </a:rPr>
              <a:t>Word2vec</a:t>
            </a:r>
            <a:r>
              <a:rPr lang="zh-CN" altLang="en-US" sz="2400" dirty="0">
                <a:solidFill>
                  <a:schemeClr val="tx1"/>
                </a:solidFill>
                <a:latin typeface="微软雅黑" panose="020B0503020204020204" pitchFamily="34" charset="-122"/>
                <a:ea typeface="微软雅黑" panose="020B0503020204020204" pitchFamily="34" charset="-122"/>
                <a:sym typeface="+mn-ea"/>
              </a:rPr>
              <a:t>训练语料，生成</a:t>
            </a:r>
            <a:r>
              <a:rPr lang="en-US" altLang="zh-CN" sz="2400" dirty="0">
                <a:solidFill>
                  <a:schemeClr val="tx1"/>
                </a:solidFill>
                <a:latin typeface="微软雅黑" panose="020B0503020204020204" pitchFamily="34" charset="-122"/>
                <a:ea typeface="微软雅黑" panose="020B0503020204020204" pitchFamily="34" charset="-122"/>
                <a:sym typeface="+mn-ea"/>
              </a:rPr>
              <a:t>CBOW</a:t>
            </a:r>
            <a:r>
              <a:rPr lang="zh-CN" altLang="en-US" sz="2400" dirty="0">
                <a:solidFill>
                  <a:schemeClr val="tx1"/>
                </a:solidFill>
                <a:latin typeface="微软雅黑" panose="020B0503020204020204" pitchFamily="34" charset="-122"/>
                <a:ea typeface="微软雅黑" panose="020B0503020204020204" pitchFamily="34" charset="-122"/>
                <a:sym typeface="+mn-ea"/>
              </a:rPr>
              <a:t>模型。</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lvl="0" indent="-457200" algn="l" defTabSz="914400">
              <a:buFont typeface="+mj-ea"/>
              <a:buAutoNum type="circleNumDbPlain" startAt="4"/>
            </a:pPr>
            <a:r>
              <a:rPr lang="zh-CN" altLang="en-US" sz="2400" dirty="0">
                <a:solidFill>
                  <a:schemeClr val="tx1"/>
                </a:solidFill>
                <a:latin typeface="微软雅黑" panose="020B0503020204020204" pitchFamily="34" charset="-122"/>
                <a:ea typeface="微软雅黑" panose="020B0503020204020204" pitchFamily="34" charset="-122"/>
                <a:sym typeface="+mn-ea"/>
              </a:rPr>
              <a:t>构建基础情感词典。</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lvl="0" indent="-457200" algn="l" defTabSz="914400">
              <a:buFont typeface="+mj-ea"/>
              <a:buAutoNum type="circleNumDbPlain" startAt="4"/>
            </a:pPr>
            <a:r>
              <a:rPr lang="zh-CN" altLang="en-US" sz="2400" dirty="0">
                <a:solidFill>
                  <a:schemeClr val="tx1"/>
                </a:solidFill>
                <a:latin typeface="微软雅黑" panose="020B0503020204020204" pitchFamily="34" charset="-122"/>
                <a:ea typeface="微软雅黑" panose="020B0503020204020204" pitchFamily="34" charset="-122"/>
                <a:sym typeface="+mn-ea"/>
              </a:rPr>
              <a:t>遍历词袋，找出属于情感词典的词语，包括积极和消极的情感词，同时找出该词语在语料库中相似词语列表，选出超过阙值的词语，本实验设定的阙值位</a:t>
            </a:r>
            <a:r>
              <a:rPr lang="en-US" altLang="zh-CN" sz="2400" dirty="0">
                <a:solidFill>
                  <a:schemeClr val="tx1"/>
                </a:solidFill>
                <a:latin typeface="微软雅黑" panose="020B0503020204020204" pitchFamily="34" charset="-122"/>
                <a:ea typeface="微软雅黑" panose="020B0503020204020204" pitchFamily="34" charset="-122"/>
                <a:sym typeface="+mn-ea"/>
              </a:rPr>
              <a:t>0.78</a:t>
            </a:r>
            <a:r>
              <a:rPr lang="zh-CN" altLang="en-US" sz="2400" dirty="0">
                <a:solidFill>
                  <a:schemeClr val="tx1"/>
                </a:solidFill>
                <a:latin typeface="微软雅黑" panose="020B0503020204020204" pitchFamily="34" charset="-122"/>
                <a:ea typeface="微软雅黑" panose="020B0503020204020204" pitchFamily="34" charset="-122"/>
                <a:sym typeface="+mn-ea"/>
              </a:rPr>
              <a:t>，通过基础词典词的来判断该词语的极性，记录下该词极性以及和基础情感词典的词语的直接相似度。</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lvl="0" indent="-457200" algn="l" defTabSz="914400">
              <a:buFont typeface="+mj-ea"/>
              <a:buAutoNum type="circleNumDbPlain" startAt="4"/>
            </a:pPr>
            <a:r>
              <a:rPr lang="zh-CN" altLang="en-US" sz="2400" dirty="0">
                <a:solidFill>
                  <a:schemeClr val="tx1"/>
                </a:solidFill>
                <a:latin typeface="微软雅黑" panose="020B0503020204020204" pitchFamily="34" charset="-122"/>
                <a:ea typeface="微软雅黑" panose="020B0503020204020204" pitchFamily="34" charset="-122"/>
                <a:sym typeface="+mn-ea"/>
              </a:rPr>
              <a:t>找出与基础词典的</a:t>
            </a:r>
            <a:r>
              <a:rPr lang="en-US" altLang="zh-CN" sz="2400" dirty="0">
                <a:solidFill>
                  <a:schemeClr val="tx1"/>
                </a:solidFill>
                <a:latin typeface="微软雅黑" panose="020B0503020204020204" pitchFamily="34" charset="-122"/>
                <a:ea typeface="微软雅黑" panose="020B0503020204020204" pitchFamily="34" charset="-122"/>
                <a:sym typeface="+mn-ea"/>
              </a:rPr>
              <a:t>n</a:t>
            </a:r>
            <a:r>
              <a:rPr lang="zh-CN" altLang="en-US" sz="2400" dirty="0">
                <a:solidFill>
                  <a:schemeClr val="tx1"/>
                </a:solidFill>
                <a:latin typeface="微软雅黑" panose="020B0503020204020204" pitchFamily="34" charset="-122"/>
                <a:ea typeface="微软雅黑" panose="020B0503020204020204" pitchFamily="34" charset="-122"/>
                <a:sym typeface="+mn-ea"/>
              </a:rPr>
              <a:t>个词（</a:t>
            </a:r>
            <a:r>
              <a:rPr lang="en-US" altLang="zh-CN" sz="2400" dirty="0">
                <a:solidFill>
                  <a:schemeClr val="tx1"/>
                </a:solidFill>
                <a:latin typeface="微软雅黑" panose="020B0503020204020204" pitchFamily="34" charset="-122"/>
                <a:ea typeface="微软雅黑" panose="020B0503020204020204" pitchFamily="34" charset="-122"/>
                <a:sym typeface="+mn-ea"/>
              </a:rPr>
              <a:t>n=2</a:t>
            </a:r>
            <a:r>
              <a:rPr lang="zh-CN" altLang="en-US" sz="2400" dirty="0">
                <a:solidFill>
                  <a:schemeClr val="tx1"/>
                </a:solidFill>
                <a:latin typeface="微软雅黑" panose="020B0503020204020204" pitchFamily="34" charset="-122"/>
                <a:ea typeface="微软雅黑" panose="020B0503020204020204" pitchFamily="34" charset="-122"/>
                <a:sym typeface="+mn-ea"/>
              </a:rPr>
              <a:t>）都相似且高于设定阙值的词语，并放入对应的情感词典中。</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p:txBody>
      </p:sp>
      <p:sp>
        <p:nvSpPr>
          <p:cNvPr id="22" name="文本框 21"/>
          <p:cNvSpPr txBox="1"/>
          <p:nvPr/>
        </p:nvSpPr>
        <p:spPr>
          <a:xfrm>
            <a:off x="501015" y="4397375"/>
            <a:ext cx="11411585" cy="1938020"/>
          </a:xfrm>
          <a:prstGeom prst="rect">
            <a:avLst/>
          </a:prstGeom>
          <a:noFill/>
          <a:ln w="9525">
            <a:noFill/>
            <a:miter/>
          </a:ln>
        </p:spPr>
        <p:txBody>
          <a:bodyPr wrap="square" anchor="t">
            <a:spAutoFit/>
          </a:bodyPr>
          <a:p>
            <a:pPr lvl="0" indent="0" algn="l" defTabSz="914400"/>
            <a:r>
              <a:rPr lang="en-US" altLang="zh-CN" sz="2400" dirty="0">
                <a:solidFill>
                  <a:schemeClr val="tx1"/>
                </a:solidFill>
                <a:latin typeface="微软雅黑" panose="020B0503020204020204" pitchFamily="34" charset="-122"/>
                <a:ea typeface="微软雅黑" panose="020B0503020204020204" pitchFamily="34" charset="-122"/>
                <a:sym typeface="+mn-ea"/>
              </a:rPr>
              <a:t>      </a:t>
            </a:r>
            <a:r>
              <a:rPr lang="zh-CN" altLang="zh-CN" sz="2400" dirty="0">
                <a:solidFill>
                  <a:schemeClr val="tx1"/>
                </a:solidFill>
                <a:latin typeface="微软雅黑" panose="020B0503020204020204" pitchFamily="34" charset="-122"/>
                <a:ea typeface="微软雅黑" panose="020B0503020204020204" pitchFamily="34" charset="-122"/>
                <a:sym typeface="+mn-ea"/>
              </a:rPr>
              <a:t>通过</a:t>
            </a:r>
            <a:r>
              <a:rPr lang="en-US" altLang="zh-CN" sz="2400" dirty="0">
                <a:solidFill>
                  <a:schemeClr val="tx1"/>
                </a:solidFill>
                <a:latin typeface="微软雅黑" panose="020B0503020204020204" pitchFamily="34" charset="-122"/>
                <a:ea typeface="微软雅黑" panose="020B0503020204020204" pitchFamily="34" charset="-122"/>
                <a:sym typeface="+mn-ea"/>
              </a:rPr>
              <a:t>Word2vec</a:t>
            </a:r>
            <a:r>
              <a:rPr lang="zh-CN" altLang="en-US" sz="2400" dirty="0">
                <a:solidFill>
                  <a:schemeClr val="tx1"/>
                </a:solidFill>
                <a:latin typeface="微软雅黑" panose="020B0503020204020204" pitchFamily="34" charset="-122"/>
                <a:ea typeface="微软雅黑" panose="020B0503020204020204" pitchFamily="34" charset="-122"/>
                <a:sym typeface="+mn-ea"/>
              </a:rPr>
              <a:t>扩建后的词典后，生成了</a:t>
            </a:r>
            <a:r>
              <a:rPr lang="en-US" altLang="zh-CN" sz="2400" dirty="0">
                <a:solidFill>
                  <a:schemeClr val="tx1"/>
                </a:solidFill>
                <a:latin typeface="微软雅黑" panose="020B0503020204020204" pitchFamily="34" charset="-122"/>
                <a:ea typeface="微软雅黑" panose="020B0503020204020204" pitchFamily="34" charset="-122"/>
                <a:sym typeface="+mn-ea"/>
              </a:rPr>
              <a:t>1093</a:t>
            </a:r>
            <a:r>
              <a:rPr lang="zh-CN" altLang="en-US" sz="2400" dirty="0">
                <a:solidFill>
                  <a:schemeClr val="tx1"/>
                </a:solidFill>
                <a:latin typeface="微软雅黑" panose="020B0503020204020204" pitchFamily="34" charset="-122"/>
                <a:ea typeface="微软雅黑" panose="020B0503020204020204" pitchFamily="34" charset="-122"/>
                <a:sym typeface="+mn-ea"/>
              </a:rPr>
              <a:t>个积极的情感词汇、</a:t>
            </a:r>
            <a:r>
              <a:rPr lang="en-US" altLang="zh-CN" sz="2400" dirty="0">
                <a:solidFill>
                  <a:schemeClr val="tx1"/>
                </a:solidFill>
                <a:latin typeface="微软雅黑" panose="020B0503020204020204" pitchFamily="34" charset="-122"/>
                <a:ea typeface="微软雅黑" panose="020B0503020204020204" pitchFamily="34" charset="-122"/>
                <a:sym typeface="+mn-ea"/>
              </a:rPr>
              <a:t>688</a:t>
            </a:r>
            <a:r>
              <a:rPr lang="zh-CN" altLang="en-US" sz="2400" dirty="0">
                <a:solidFill>
                  <a:schemeClr val="tx1"/>
                </a:solidFill>
                <a:latin typeface="微软雅黑" panose="020B0503020204020204" pitchFamily="34" charset="-122"/>
                <a:ea typeface="微软雅黑" panose="020B0503020204020204" pitchFamily="34" charset="-122"/>
                <a:sym typeface="+mn-ea"/>
              </a:rPr>
              <a:t>个负向情感词汇，通过人工的标定，分类正确共计</a:t>
            </a:r>
            <a:r>
              <a:rPr lang="en-US" altLang="zh-CN" sz="2400" dirty="0">
                <a:solidFill>
                  <a:schemeClr val="tx1"/>
                </a:solidFill>
                <a:latin typeface="微软雅黑" panose="020B0503020204020204" pitchFamily="34" charset="-122"/>
                <a:ea typeface="微软雅黑" panose="020B0503020204020204" pitchFamily="34" charset="-122"/>
                <a:sym typeface="+mn-ea"/>
              </a:rPr>
              <a:t>1275</a:t>
            </a:r>
            <a:r>
              <a:rPr lang="zh-CN" altLang="en-US" sz="2400" dirty="0">
                <a:solidFill>
                  <a:schemeClr val="tx1"/>
                </a:solidFill>
                <a:latin typeface="微软雅黑" panose="020B0503020204020204" pitchFamily="34" charset="-122"/>
                <a:ea typeface="微软雅黑" panose="020B0503020204020204" pitchFamily="34" charset="-122"/>
                <a:sym typeface="+mn-ea"/>
              </a:rPr>
              <a:t>个，其中积极词汇</a:t>
            </a:r>
            <a:r>
              <a:rPr lang="en-US" altLang="zh-CN" sz="2400" dirty="0">
                <a:solidFill>
                  <a:schemeClr val="tx1"/>
                </a:solidFill>
                <a:latin typeface="微软雅黑" panose="020B0503020204020204" pitchFamily="34" charset="-122"/>
                <a:ea typeface="微软雅黑" panose="020B0503020204020204" pitchFamily="34" charset="-122"/>
                <a:sym typeface="+mn-ea"/>
              </a:rPr>
              <a:t>894</a:t>
            </a:r>
            <a:r>
              <a:rPr lang="zh-CN" altLang="en-US" sz="2400" dirty="0">
                <a:solidFill>
                  <a:schemeClr val="tx1"/>
                </a:solidFill>
                <a:latin typeface="微软雅黑" panose="020B0503020204020204" pitchFamily="34" charset="-122"/>
                <a:ea typeface="微软雅黑" panose="020B0503020204020204" pitchFamily="34" charset="-122"/>
                <a:sym typeface="+mn-ea"/>
              </a:rPr>
              <a:t>个，准确率为</a:t>
            </a:r>
            <a:r>
              <a:rPr lang="en-US" altLang="zh-CN" sz="2400" dirty="0">
                <a:solidFill>
                  <a:schemeClr val="tx1"/>
                </a:solidFill>
                <a:latin typeface="微软雅黑" panose="020B0503020204020204" pitchFamily="34" charset="-122"/>
                <a:ea typeface="微软雅黑" panose="020B0503020204020204" pitchFamily="34" charset="-122"/>
                <a:sym typeface="+mn-ea"/>
              </a:rPr>
              <a:t>81.79%</a:t>
            </a:r>
            <a:r>
              <a:rPr lang="zh-CN" altLang="en-US" sz="2400" dirty="0">
                <a:solidFill>
                  <a:schemeClr val="tx1"/>
                </a:solidFill>
                <a:latin typeface="微软雅黑" panose="020B0503020204020204" pitchFamily="34" charset="-122"/>
                <a:ea typeface="微软雅黑" panose="020B0503020204020204" pitchFamily="34" charset="-122"/>
                <a:sym typeface="+mn-ea"/>
              </a:rPr>
              <a:t>，负向情感词汇为</a:t>
            </a:r>
            <a:r>
              <a:rPr lang="en-US" altLang="zh-CN" sz="2400" dirty="0">
                <a:solidFill>
                  <a:schemeClr val="tx1"/>
                </a:solidFill>
                <a:latin typeface="微软雅黑" panose="020B0503020204020204" pitchFamily="34" charset="-122"/>
                <a:ea typeface="微软雅黑" panose="020B0503020204020204" pitchFamily="34" charset="-122"/>
                <a:sym typeface="+mn-ea"/>
              </a:rPr>
              <a:t>473</a:t>
            </a:r>
            <a:r>
              <a:rPr lang="zh-CN" altLang="en-US" sz="2400" dirty="0">
                <a:solidFill>
                  <a:schemeClr val="tx1"/>
                </a:solidFill>
                <a:latin typeface="微软雅黑" panose="020B0503020204020204" pitchFamily="34" charset="-122"/>
                <a:ea typeface="微软雅黑" panose="020B0503020204020204" pitchFamily="34" charset="-122"/>
                <a:sym typeface="+mn-ea"/>
              </a:rPr>
              <a:t>个，准确率为</a:t>
            </a:r>
            <a:r>
              <a:rPr lang="en-US" altLang="zh-CN" sz="2400" dirty="0">
                <a:solidFill>
                  <a:schemeClr val="tx1"/>
                </a:solidFill>
                <a:latin typeface="微软雅黑" panose="020B0503020204020204" pitchFamily="34" charset="-122"/>
                <a:ea typeface="微软雅黑" panose="020B0503020204020204" pitchFamily="34" charset="-122"/>
                <a:sym typeface="+mn-ea"/>
              </a:rPr>
              <a:t>68.75%</a:t>
            </a:r>
            <a:r>
              <a:rPr lang="zh-CN" altLang="en-US" sz="2400" dirty="0">
                <a:solidFill>
                  <a:schemeClr val="tx1"/>
                </a:solidFill>
                <a:latin typeface="微软雅黑" panose="020B0503020204020204" pitchFamily="34" charset="-122"/>
                <a:ea typeface="微软雅黑" panose="020B0503020204020204" pitchFamily="34" charset="-122"/>
                <a:sym typeface="+mn-ea"/>
              </a:rPr>
              <a:t>。本实验通过人工标定的方法，分成情感积极的</a:t>
            </a:r>
            <a:r>
              <a:rPr lang="en-US" altLang="zh-CN" sz="2400" dirty="0">
                <a:solidFill>
                  <a:schemeClr val="tx1"/>
                </a:solidFill>
                <a:latin typeface="微软雅黑" panose="020B0503020204020204" pitchFamily="34" charset="-122"/>
                <a:ea typeface="微软雅黑" panose="020B0503020204020204" pitchFamily="34" charset="-122"/>
                <a:sym typeface="+mn-ea"/>
              </a:rPr>
              <a:t>3000</a:t>
            </a:r>
            <a:r>
              <a:rPr lang="zh-CN" altLang="en-US" sz="2400" dirty="0">
                <a:solidFill>
                  <a:schemeClr val="tx1"/>
                </a:solidFill>
                <a:latin typeface="微软雅黑" panose="020B0503020204020204" pitchFamily="34" charset="-122"/>
                <a:ea typeface="微软雅黑" panose="020B0503020204020204" pitchFamily="34" charset="-122"/>
                <a:sym typeface="+mn-ea"/>
              </a:rPr>
              <a:t>条，情感倾向为负向的</a:t>
            </a:r>
            <a:r>
              <a:rPr lang="en-US" altLang="zh-CN" sz="2400" dirty="0">
                <a:solidFill>
                  <a:schemeClr val="tx1"/>
                </a:solidFill>
                <a:latin typeface="微软雅黑" panose="020B0503020204020204" pitchFamily="34" charset="-122"/>
                <a:ea typeface="微软雅黑" panose="020B0503020204020204" pitchFamily="34" charset="-122"/>
                <a:sym typeface="+mn-ea"/>
              </a:rPr>
              <a:t>3000</a:t>
            </a:r>
            <a:r>
              <a:rPr lang="zh-CN" altLang="en-US" sz="2400" dirty="0">
                <a:solidFill>
                  <a:schemeClr val="tx1"/>
                </a:solidFill>
                <a:latin typeface="微软雅黑" panose="020B0503020204020204" pitchFamily="34" charset="-122"/>
                <a:ea typeface="微软雅黑" panose="020B0503020204020204" pitchFamily="34" charset="-122"/>
                <a:sym typeface="+mn-ea"/>
              </a:rPr>
              <a:t>条。分别使用基于词典和字典的方法、</a:t>
            </a:r>
            <a:r>
              <a:rPr lang="en-US" altLang="zh-CN" sz="2400" dirty="0">
                <a:solidFill>
                  <a:schemeClr val="tx1"/>
                </a:solidFill>
                <a:latin typeface="微软雅黑" panose="020B0503020204020204" pitchFamily="34" charset="-122"/>
                <a:ea typeface="微软雅黑" panose="020B0503020204020204" pitchFamily="34" charset="-122"/>
                <a:sym typeface="+mn-ea"/>
              </a:rPr>
              <a:t>SVM</a:t>
            </a:r>
            <a:r>
              <a:rPr lang="zh-CN" altLang="en-US" sz="2400" dirty="0">
                <a:solidFill>
                  <a:schemeClr val="tx1"/>
                </a:solidFill>
                <a:latin typeface="微软雅黑" panose="020B0503020204020204" pitchFamily="34" charset="-122"/>
                <a:ea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sym typeface="+mn-ea"/>
              </a:rPr>
              <a:t>Naive Bayes</a:t>
            </a:r>
            <a:r>
              <a:rPr lang="zh-CN" altLang="en-US" sz="2400" dirty="0">
                <a:solidFill>
                  <a:schemeClr val="tx1"/>
                </a:solidFill>
                <a:latin typeface="微软雅黑" panose="020B0503020204020204" pitchFamily="34" charset="-122"/>
                <a:ea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sym typeface="+mn-ea"/>
              </a:rPr>
              <a:t>KNN</a:t>
            </a:r>
            <a:r>
              <a:rPr lang="zh-CN" altLang="en-US" sz="2400" dirty="0">
                <a:solidFill>
                  <a:schemeClr val="tx1"/>
                </a:solidFill>
                <a:latin typeface="微软雅黑" panose="020B0503020204020204" pitchFamily="34" charset="-122"/>
                <a:ea typeface="微软雅黑" panose="020B0503020204020204" pitchFamily="34" charset="-122"/>
                <a:sym typeface="+mn-ea"/>
              </a:rPr>
              <a:t>等算法，得到的分类结果如下表：</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2000"/>
                            </p:stCondLst>
                            <p:childTnLst>
                              <p:par>
                                <p:cTn id="15" presetID="10" presetClass="entr" presetSubtype="0" fill="hold" grpId="0" nodeType="afterEffect">
                                  <p:stCondLst>
                                    <p:cond delay="25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2750"/>
                            </p:stCondLst>
                            <p:childTnLst>
                              <p:par>
                                <p:cTn id="19" presetID="10" presetClass="entr" presetSubtype="0" fill="hold" grpId="0" nodeType="afterEffect">
                                  <p:stCondLst>
                                    <p:cond delay="25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2338388" y="457200"/>
            <a:ext cx="7116762" cy="166688"/>
            <a:chOff x="2339067" y="457843"/>
            <a:chExt cx="7116682" cy="166589"/>
          </a:xfrm>
        </p:grpSpPr>
        <p:grpSp>
          <p:nvGrpSpPr>
            <p:cNvPr id="20482"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487"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6" name="文本框 15"/>
          <p:cNvSpPr txBox="1"/>
          <p:nvPr/>
        </p:nvSpPr>
        <p:spPr>
          <a:xfrm>
            <a:off x="4738370" y="295593"/>
            <a:ext cx="1402080" cy="460375"/>
          </a:xfrm>
          <a:prstGeom prst="rect">
            <a:avLst/>
          </a:prstGeom>
          <a:noFill/>
        </p:spPr>
        <p:txBody>
          <a:bodyPr wrap="none" rtlCol="0">
            <a:spAutoFit/>
          </a:bodyPr>
          <a:p>
            <a:pPr lvl="0" indent="0" defTabSz="914400" fontAlgn="base">
              <a:spcBef>
                <a:spcPct val="0"/>
              </a:spcBef>
              <a:spcAft>
                <a:spcPct val="0"/>
              </a:spcAft>
            </a:pPr>
            <a:r>
              <a:rPr lang="zh-CN" altLang="zh-CN" sz="2400" dirty="0">
                <a:solidFill>
                  <a:srgbClr val="2F5597"/>
                </a:solidFill>
                <a:latin typeface="汉仪菱心体简" pitchFamily="49" charset="-122"/>
                <a:ea typeface="汉仪菱心体简" pitchFamily="49" charset="-122"/>
              </a:rPr>
              <a:t>试验结果</a:t>
            </a:r>
            <a:endParaRPr lang="zh-CN" altLang="zh-CN" sz="2400" dirty="0">
              <a:solidFill>
                <a:srgbClr val="2F5597"/>
              </a:solidFill>
              <a:latin typeface="汉仪菱心体简" pitchFamily="49" charset="-122"/>
              <a:ea typeface="汉仪菱心体简" pitchFamily="49" charset="-122"/>
            </a:endParaRPr>
          </a:p>
        </p:txBody>
      </p:sp>
      <p:sp>
        <p:nvSpPr>
          <p:cNvPr id="22" name="文本框 21"/>
          <p:cNvSpPr txBox="1"/>
          <p:nvPr/>
        </p:nvSpPr>
        <p:spPr>
          <a:xfrm>
            <a:off x="515620" y="4001770"/>
            <a:ext cx="11411585" cy="1938020"/>
          </a:xfrm>
          <a:prstGeom prst="rect">
            <a:avLst/>
          </a:prstGeom>
          <a:noFill/>
          <a:ln w="9525">
            <a:noFill/>
            <a:miter/>
          </a:ln>
        </p:spPr>
        <p:txBody>
          <a:bodyPr wrap="square" anchor="t">
            <a:spAutoFit/>
          </a:bodyPr>
          <a:p>
            <a:pPr lvl="0" indent="0" algn="l" defTabSz="914400"/>
            <a:r>
              <a:rPr lang="en-US" altLang="zh-CN" sz="2400" dirty="0">
                <a:solidFill>
                  <a:schemeClr val="tx1"/>
                </a:solidFill>
                <a:latin typeface="微软雅黑" panose="020B0503020204020204" pitchFamily="34" charset="-122"/>
                <a:ea typeface="微软雅黑" panose="020B0503020204020204" pitchFamily="34" charset="-122"/>
                <a:sym typeface="+mn-ea"/>
              </a:rPr>
              <a:t>      </a:t>
            </a:r>
            <a:r>
              <a:rPr lang="zh-CN" altLang="zh-CN" sz="2400" dirty="0">
                <a:solidFill>
                  <a:schemeClr val="tx1"/>
                </a:solidFill>
                <a:latin typeface="微软雅黑" panose="020B0503020204020204" pitchFamily="34" charset="-122"/>
                <a:ea typeface="微软雅黑" panose="020B0503020204020204" pitchFamily="34" charset="-122"/>
                <a:sym typeface="+mn-ea"/>
              </a:rPr>
              <a:t>通过以上的试验结果可以看到</a:t>
            </a:r>
            <a:r>
              <a:rPr lang="en-US" altLang="zh-CN" sz="2400" dirty="0">
                <a:solidFill>
                  <a:schemeClr val="tx1"/>
                </a:solidFill>
                <a:latin typeface="微软雅黑" panose="020B0503020204020204" pitchFamily="34" charset="-122"/>
                <a:ea typeface="微软雅黑" panose="020B0503020204020204" pitchFamily="34" charset="-122"/>
                <a:sym typeface="+mn-ea"/>
              </a:rPr>
              <a:t>SVM</a:t>
            </a:r>
            <a:r>
              <a:rPr lang="zh-CN" altLang="en-US" sz="2400" dirty="0">
                <a:solidFill>
                  <a:schemeClr val="tx1"/>
                </a:solidFill>
                <a:latin typeface="微软雅黑" panose="020B0503020204020204" pitchFamily="34" charset="-122"/>
                <a:ea typeface="微软雅黑" panose="020B0503020204020204" pitchFamily="34" charset="-122"/>
                <a:sym typeface="+mn-ea"/>
              </a:rPr>
              <a:t>、朴素贝叶斯、情感词典和规则的分类效果最好，但是</a:t>
            </a:r>
            <a:r>
              <a:rPr lang="en-US" altLang="zh-CN" sz="2400" dirty="0">
                <a:solidFill>
                  <a:schemeClr val="tx1"/>
                </a:solidFill>
                <a:latin typeface="微软雅黑" panose="020B0503020204020204" pitchFamily="34" charset="-122"/>
                <a:ea typeface="微软雅黑" panose="020B0503020204020204" pitchFamily="34" charset="-122"/>
                <a:sym typeface="+mn-ea"/>
              </a:rPr>
              <a:t>SVM</a:t>
            </a:r>
            <a:r>
              <a:rPr lang="zh-CN" altLang="en-US" sz="2400" dirty="0">
                <a:solidFill>
                  <a:schemeClr val="tx1"/>
                </a:solidFill>
                <a:latin typeface="微软雅黑" panose="020B0503020204020204" pitchFamily="34" charset="-122"/>
                <a:ea typeface="微软雅黑" panose="020B0503020204020204" pitchFamily="34" charset="-122"/>
                <a:sym typeface="+mn-ea"/>
              </a:rPr>
              <a:t>和朴素贝叶斯需要在大量的样本的训练下才会有好的分类结果，而舆情分析系统很难找到完备的训练样本，这回导致分类精度会逐渐降低。而基于情感词典和规则不需要预先训练，分类效果明显，同时随着情感词典的完善和扩充，分类效果也逐渐上升，使用于动态的网络舆情情感分析。</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p:txBody>
      </p:sp>
      <p:graphicFrame>
        <p:nvGraphicFramePr>
          <p:cNvPr id="2" name="表格 1"/>
          <p:cNvGraphicFramePr/>
          <p:nvPr>
            <p:custDataLst>
              <p:tags r:id="rId1"/>
            </p:custDataLst>
          </p:nvPr>
        </p:nvGraphicFramePr>
        <p:xfrm>
          <a:off x="1261110" y="946150"/>
          <a:ext cx="9669780" cy="2552700"/>
        </p:xfrm>
        <a:graphic>
          <a:graphicData uri="http://schemas.openxmlformats.org/drawingml/2006/table">
            <a:tbl>
              <a:tblPr firstRow="1" bandRow="1">
                <a:tableStyleId>{5C22544A-7EE6-4342-B048-85BDC9FD1C3A}</a:tableStyleId>
              </a:tblPr>
              <a:tblGrid>
                <a:gridCol w="2417445"/>
                <a:gridCol w="2417445"/>
                <a:gridCol w="2417445"/>
                <a:gridCol w="2417445"/>
              </a:tblGrid>
              <a:tr h="449580">
                <a:tc>
                  <a:txBody>
                    <a:bodyPr/>
                    <a:p>
                      <a:pPr>
                        <a:buNone/>
                      </a:pPr>
                      <a:endParaRPr lang="zh-CN" altLang="en-US"/>
                    </a:p>
                  </a:txBody>
                  <a:tcPr/>
                </a:tc>
                <a:tc>
                  <a:txBody>
                    <a:bodyPr/>
                    <a:p>
                      <a:pPr algn="ctr">
                        <a:buNone/>
                      </a:pPr>
                      <a:r>
                        <a:rPr lang="zh-CN" altLang="en-US"/>
                        <a:t>准确率</a:t>
                      </a:r>
                      <a:endParaRPr lang="zh-CN" altLang="en-US"/>
                    </a:p>
                  </a:txBody>
                  <a:tcPr/>
                </a:tc>
                <a:tc>
                  <a:txBody>
                    <a:bodyPr/>
                    <a:p>
                      <a:pPr algn="ctr">
                        <a:buNone/>
                      </a:pPr>
                      <a:r>
                        <a:rPr lang="zh-CN" altLang="en-US"/>
                        <a:t>召回率</a:t>
                      </a:r>
                      <a:endParaRPr lang="zh-CN" altLang="en-US"/>
                    </a:p>
                  </a:txBody>
                  <a:tcPr/>
                </a:tc>
                <a:tc>
                  <a:txBody>
                    <a:bodyPr/>
                    <a:p>
                      <a:pPr algn="ctr">
                        <a:buNone/>
                      </a:pPr>
                      <a:r>
                        <a:rPr lang="en-US" altLang="zh-CN"/>
                        <a:t>F</a:t>
                      </a:r>
                      <a:r>
                        <a:rPr lang="zh-CN" altLang="en-US"/>
                        <a:t>值</a:t>
                      </a:r>
                      <a:endParaRPr lang="zh-CN" altLang="en-US"/>
                    </a:p>
                  </a:txBody>
                  <a:tcPr/>
                </a:tc>
              </a:tr>
              <a:tr h="448945">
                <a:tc>
                  <a:txBody>
                    <a:bodyPr/>
                    <a:p>
                      <a:pPr algn="ctr">
                        <a:buNone/>
                      </a:pPr>
                      <a:r>
                        <a:rPr lang="en-US" altLang="zh-CN"/>
                        <a:t>KNN</a:t>
                      </a:r>
                      <a:endParaRPr lang="en-US" altLang="zh-CN"/>
                    </a:p>
                  </a:txBody>
                  <a:tcPr/>
                </a:tc>
                <a:tc>
                  <a:txBody>
                    <a:bodyPr/>
                    <a:p>
                      <a:pPr algn="ctr">
                        <a:buNone/>
                      </a:pPr>
                      <a:r>
                        <a:rPr lang="en-US" altLang="zh-CN"/>
                        <a:t>0.745</a:t>
                      </a:r>
                      <a:endParaRPr lang="en-US" altLang="zh-CN"/>
                    </a:p>
                  </a:txBody>
                  <a:tcPr/>
                </a:tc>
                <a:tc>
                  <a:txBody>
                    <a:bodyPr/>
                    <a:p>
                      <a:pPr algn="ctr">
                        <a:buNone/>
                      </a:pPr>
                      <a:r>
                        <a:rPr lang="en-US" altLang="zh-CN"/>
                        <a:t>0.721</a:t>
                      </a:r>
                      <a:endParaRPr lang="en-US" altLang="zh-CN"/>
                    </a:p>
                  </a:txBody>
                  <a:tcPr/>
                </a:tc>
                <a:tc>
                  <a:txBody>
                    <a:bodyPr/>
                    <a:p>
                      <a:pPr algn="ctr">
                        <a:buNone/>
                      </a:pPr>
                      <a:r>
                        <a:rPr lang="en-US" altLang="zh-CN"/>
                        <a:t>0.733</a:t>
                      </a:r>
                      <a:endParaRPr lang="en-US" altLang="zh-CN"/>
                    </a:p>
                  </a:txBody>
                  <a:tcPr/>
                </a:tc>
              </a:tr>
              <a:tr h="450215">
                <a:tc>
                  <a:txBody>
                    <a:bodyPr/>
                    <a:p>
                      <a:pPr algn="ctr">
                        <a:buNone/>
                      </a:pPr>
                      <a:r>
                        <a:rPr lang="zh-CN" altLang="en-US"/>
                        <a:t>朴素贝叶斯</a:t>
                      </a:r>
                      <a:endParaRPr lang="zh-CN" altLang="en-US"/>
                    </a:p>
                  </a:txBody>
                  <a:tcPr/>
                </a:tc>
                <a:tc>
                  <a:txBody>
                    <a:bodyPr/>
                    <a:p>
                      <a:pPr algn="ctr">
                        <a:buNone/>
                      </a:pPr>
                      <a:r>
                        <a:rPr lang="en-US" altLang="zh-CN"/>
                        <a:t>0.785</a:t>
                      </a:r>
                      <a:endParaRPr lang="en-US" altLang="zh-CN"/>
                    </a:p>
                  </a:txBody>
                  <a:tcPr/>
                </a:tc>
                <a:tc>
                  <a:txBody>
                    <a:bodyPr/>
                    <a:p>
                      <a:pPr algn="ctr">
                        <a:buNone/>
                      </a:pPr>
                      <a:r>
                        <a:rPr lang="en-US" altLang="zh-CN"/>
                        <a:t>0.839</a:t>
                      </a:r>
                      <a:endParaRPr lang="en-US" altLang="zh-CN"/>
                    </a:p>
                  </a:txBody>
                  <a:tcPr/>
                </a:tc>
                <a:tc>
                  <a:txBody>
                    <a:bodyPr/>
                    <a:p>
                      <a:pPr algn="ctr">
                        <a:buNone/>
                      </a:pPr>
                      <a:r>
                        <a:rPr lang="en-US" altLang="zh-CN"/>
                        <a:t>0.8111</a:t>
                      </a:r>
                      <a:endParaRPr lang="en-US" altLang="zh-CN"/>
                    </a:p>
                  </a:txBody>
                  <a:tcPr/>
                </a:tc>
              </a:tr>
              <a:tr h="448945">
                <a:tc>
                  <a:txBody>
                    <a:bodyPr/>
                    <a:p>
                      <a:pPr algn="ctr">
                        <a:buNone/>
                      </a:pPr>
                      <a:r>
                        <a:rPr lang="en-US" altLang="zh-CN"/>
                        <a:t>SVM</a:t>
                      </a:r>
                      <a:endParaRPr lang="en-US" altLang="zh-CN"/>
                    </a:p>
                  </a:txBody>
                  <a:tcPr/>
                </a:tc>
                <a:tc>
                  <a:txBody>
                    <a:bodyPr/>
                    <a:p>
                      <a:pPr algn="ctr">
                        <a:buNone/>
                      </a:pPr>
                      <a:r>
                        <a:rPr lang="en-US" altLang="zh-CN"/>
                        <a:t>0.823</a:t>
                      </a:r>
                      <a:endParaRPr lang="en-US" altLang="zh-CN"/>
                    </a:p>
                  </a:txBody>
                  <a:tcPr/>
                </a:tc>
                <a:tc>
                  <a:txBody>
                    <a:bodyPr/>
                    <a:p>
                      <a:pPr algn="ctr">
                        <a:buNone/>
                      </a:pPr>
                      <a:r>
                        <a:rPr lang="en-US" altLang="zh-CN"/>
                        <a:t>0.814</a:t>
                      </a:r>
                      <a:endParaRPr lang="en-US" altLang="zh-CN"/>
                    </a:p>
                  </a:txBody>
                  <a:tcPr/>
                </a:tc>
                <a:tc>
                  <a:txBody>
                    <a:bodyPr/>
                    <a:p>
                      <a:pPr algn="ctr">
                        <a:buNone/>
                      </a:pPr>
                      <a:r>
                        <a:rPr lang="en-US" altLang="zh-CN"/>
                        <a:t>0.818</a:t>
                      </a:r>
                      <a:endParaRPr lang="en-US" altLang="zh-CN"/>
                    </a:p>
                  </a:txBody>
                  <a:tcPr/>
                </a:tc>
              </a:tr>
              <a:tr h="755015">
                <a:tc>
                  <a:txBody>
                    <a:bodyPr/>
                    <a:p>
                      <a:pPr algn="ctr">
                        <a:lnSpc>
                          <a:spcPct val="120000"/>
                        </a:lnSpc>
                        <a:buNone/>
                      </a:pPr>
                      <a:r>
                        <a:rPr lang="zh-CN" altLang="en-US"/>
                        <a:t>情感词典和规则</a:t>
                      </a:r>
                      <a:endParaRPr lang="zh-CN" altLang="en-US"/>
                    </a:p>
                  </a:txBody>
                  <a:tcPr/>
                </a:tc>
                <a:tc>
                  <a:txBody>
                    <a:bodyPr/>
                    <a:p>
                      <a:pPr algn="ctr">
                        <a:buNone/>
                      </a:pPr>
                      <a:r>
                        <a:rPr lang="en-US" altLang="zh-CN"/>
                        <a:t>0.805</a:t>
                      </a:r>
                      <a:endParaRPr lang="en-US" altLang="zh-CN"/>
                    </a:p>
                  </a:txBody>
                  <a:tcPr/>
                </a:tc>
                <a:tc>
                  <a:txBody>
                    <a:bodyPr/>
                    <a:p>
                      <a:pPr algn="ctr">
                        <a:buNone/>
                      </a:pPr>
                      <a:r>
                        <a:rPr lang="en-US" altLang="zh-CN"/>
                        <a:t>0.812</a:t>
                      </a:r>
                      <a:endParaRPr lang="en-US" altLang="zh-CN"/>
                    </a:p>
                  </a:txBody>
                  <a:tcPr/>
                </a:tc>
                <a:tc>
                  <a:txBody>
                    <a:bodyPr/>
                    <a:p>
                      <a:pPr algn="ctr">
                        <a:buNone/>
                      </a:pPr>
                      <a:r>
                        <a:rPr lang="en-US" altLang="zh-CN"/>
                        <a:t>0.808</a:t>
                      </a:r>
                      <a:endParaRPr lang="en-US" altLang="zh-CN"/>
                    </a:p>
                  </a:txBody>
                  <a:tcPr/>
                </a:tc>
              </a:tr>
            </a:tbl>
          </a:graphicData>
        </a:graphic>
      </p:graphicFrame>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2000"/>
                            </p:stCondLst>
                            <p:childTnLst>
                              <p:par>
                                <p:cTn id="15" presetID="10" presetClass="entr" presetSubtype="0" fill="hold" grpId="0" nodeType="afterEffect">
                                  <p:stCondLst>
                                    <p:cond delay="25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2338388" y="457200"/>
            <a:ext cx="7116762" cy="166688"/>
            <a:chOff x="2339067" y="457843"/>
            <a:chExt cx="7116682" cy="166589"/>
          </a:xfrm>
        </p:grpSpPr>
        <p:grpSp>
          <p:nvGrpSpPr>
            <p:cNvPr id="20482"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487"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6" name="文本框 15"/>
          <p:cNvSpPr txBox="1"/>
          <p:nvPr/>
        </p:nvSpPr>
        <p:spPr>
          <a:xfrm>
            <a:off x="4478020" y="325438"/>
            <a:ext cx="2926080" cy="460375"/>
          </a:xfrm>
          <a:prstGeom prst="rect">
            <a:avLst/>
          </a:prstGeom>
          <a:noFill/>
        </p:spPr>
        <p:txBody>
          <a:bodyPr wrap="none" rtlCol="0">
            <a:spAutoFit/>
          </a:bodyPr>
          <a:p>
            <a:pPr lvl="0" indent="0" defTabSz="914400" fontAlgn="base">
              <a:spcBef>
                <a:spcPct val="0"/>
              </a:spcBef>
              <a:spcAft>
                <a:spcPct val="0"/>
              </a:spcAft>
            </a:pPr>
            <a:r>
              <a:rPr lang="zh-CN" altLang="en-US" sz="2400" dirty="0">
                <a:solidFill>
                  <a:srgbClr val="2F5597"/>
                </a:solidFill>
                <a:latin typeface="汉仪菱心体简" pitchFamily="49" charset="-122"/>
                <a:ea typeface="汉仪菱心体简" pitchFamily="49" charset="-122"/>
              </a:rPr>
              <a:t>课题研究背景与意义</a:t>
            </a:r>
            <a:endParaRPr lang="zh-CN" altLang="en-US" sz="2400" dirty="0">
              <a:solidFill>
                <a:srgbClr val="2F5597"/>
              </a:solidFill>
              <a:latin typeface="汉仪菱心体简" pitchFamily="49" charset="-122"/>
              <a:ea typeface="汉仪菱心体简" pitchFamily="49" charset="-122"/>
            </a:endParaRPr>
          </a:p>
        </p:txBody>
      </p:sp>
      <p:sp>
        <p:nvSpPr>
          <p:cNvPr id="19" name="文本框 18"/>
          <p:cNvSpPr txBox="1"/>
          <p:nvPr/>
        </p:nvSpPr>
        <p:spPr>
          <a:xfrm>
            <a:off x="934085" y="1065530"/>
            <a:ext cx="10476230" cy="4892675"/>
          </a:xfrm>
          <a:prstGeom prst="rect">
            <a:avLst/>
          </a:prstGeom>
          <a:noFill/>
          <a:ln w="9525">
            <a:noFill/>
            <a:miter/>
          </a:ln>
        </p:spPr>
        <p:txBody>
          <a:bodyPr wrap="square" anchor="t">
            <a:spAutoFit/>
          </a:bodyPr>
          <a:p>
            <a:pPr lvl="0" indent="0" algn="l" defTabSz="914400"/>
            <a:r>
              <a:rPr lang="en-US" altLang="zh-CN" sz="2400" dirty="0">
                <a:solidFill>
                  <a:schemeClr val="tx1"/>
                </a:solidFill>
                <a:latin typeface="微软雅黑" panose="020B0503020204020204" pitchFamily="34" charset="-122"/>
                <a:ea typeface="微软雅黑" panose="020B0503020204020204" pitchFamily="34" charset="-122"/>
              </a:rPr>
              <a:t>      K-mean</a:t>
            </a:r>
            <a:r>
              <a:rPr lang="zh-CN" altLang="zh-CN" sz="2400" dirty="0">
                <a:solidFill>
                  <a:schemeClr val="tx1"/>
                </a:solidFill>
                <a:latin typeface="微软雅黑" panose="020B0503020204020204" pitchFamily="34" charset="-122"/>
                <a:ea typeface="微软雅黑" panose="020B0503020204020204" pitchFamily="34" charset="-122"/>
              </a:rPr>
              <a:t>算法是一种最为经典的、使用最为广泛的划分聚类算法，经常被应用于网络舆情的聚类中。但是，其使用有一定的局限性：</a:t>
            </a:r>
            <a:endParaRPr lang="zh-CN" altLang="zh-CN" sz="2400" dirty="0">
              <a:solidFill>
                <a:schemeClr val="tx1"/>
              </a:solidFill>
              <a:latin typeface="微软雅黑" panose="020B0503020204020204" pitchFamily="34" charset="-122"/>
              <a:ea typeface="微软雅黑" panose="020B0503020204020204" pitchFamily="34" charset="-122"/>
            </a:endParaRPr>
          </a:p>
          <a:p>
            <a:pPr lvl="0" indent="0" algn="l" defTabSz="914400"/>
            <a:r>
              <a:rPr lang="zh-CN" altLang="zh-CN" sz="2400" dirty="0">
                <a:solidFill>
                  <a:schemeClr val="tx1"/>
                </a:solidFill>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zh-CN" sz="2400" dirty="0">
                <a:solidFill>
                  <a:schemeClr val="tx1"/>
                </a:solidFill>
                <a:latin typeface="微软雅黑" panose="020B0503020204020204" pitchFamily="34" charset="-122"/>
                <a:ea typeface="微软雅黑" panose="020B0503020204020204" pitchFamily="34" charset="-122"/>
              </a:rPr>
              <a:t>）需要实现确定聚类数；</a:t>
            </a:r>
            <a:endParaRPr lang="zh-CN" altLang="zh-CN" sz="2400" dirty="0">
              <a:solidFill>
                <a:schemeClr val="tx1"/>
              </a:solidFill>
              <a:latin typeface="微软雅黑" panose="020B0503020204020204" pitchFamily="34" charset="-122"/>
              <a:ea typeface="微软雅黑" panose="020B0503020204020204" pitchFamily="34" charset="-122"/>
            </a:endParaRPr>
          </a:p>
          <a:p>
            <a:pPr lvl="0" indent="0" algn="l" defTabSz="914400"/>
            <a:r>
              <a:rPr lang="zh-CN" altLang="zh-CN" sz="2400" dirty="0">
                <a:solidFill>
                  <a:schemeClr val="tx1"/>
                </a:solidFill>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2</a:t>
            </a:r>
            <a:r>
              <a:rPr lang="zh-CN" altLang="zh-CN" sz="2400" dirty="0">
                <a:solidFill>
                  <a:schemeClr val="tx1"/>
                </a:solidFill>
                <a:latin typeface="微软雅黑" panose="020B0503020204020204" pitchFamily="34" charset="-122"/>
                <a:ea typeface="微软雅黑" panose="020B0503020204020204" pitchFamily="34" charset="-122"/>
              </a:rPr>
              <a:t>）初始聚类中心的选择方法不一，选取不当，容易导致最终的聚类结果陷入局部最优；</a:t>
            </a:r>
            <a:endParaRPr lang="zh-CN" altLang="zh-CN" sz="2400" dirty="0">
              <a:solidFill>
                <a:schemeClr val="tx1"/>
              </a:solidFill>
              <a:latin typeface="微软雅黑" panose="020B0503020204020204" pitchFamily="34" charset="-122"/>
              <a:ea typeface="微软雅黑" panose="020B0503020204020204" pitchFamily="34" charset="-122"/>
            </a:endParaRPr>
          </a:p>
          <a:p>
            <a:pPr lvl="0" indent="0" algn="l" defTabSz="914400"/>
            <a:r>
              <a:rPr lang="zh-CN" altLang="zh-CN" sz="2400" dirty="0">
                <a:solidFill>
                  <a:schemeClr val="tx1"/>
                </a:solidFill>
                <a:latin typeface="微软雅黑" panose="020B0503020204020204" pitchFamily="34" charset="-122"/>
                <a:ea typeface="微软雅黑" panose="020B0503020204020204" pitchFamily="34" charset="-122"/>
              </a:rPr>
              <a:t>      本文提出了一种基于密度的</a:t>
            </a:r>
            <a:r>
              <a:rPr lang="en-US" altLang="zh-CN" sz="2400" dirty="0">
                <a:solidFill>
                  <a:schemeClr val="tx1"/>
                </a:solidFill>
                <a:latin typeface="微软雅黑" panose="020B0503020204020204" pitchFamily="34" charset="-122"/>
                <a:ea typeface="微软雅黑" panose="020B0503020204020204" pitchFamily="34" charset="-122"/>
              </a:rPr>
              <a:t>K-means</a:t>
            </a:r>
            <a:r>
              <a:rPr lang="zh-CN" altLang="en-US" sz="2400" dirty="0">
                <a:solidFill>
                  <a:schemeClr val="tx1"/>
                </a:solidFill>
                <a:latin typeface="微软雅黑" panose="020B0503020204020204" pitchFamily="34" charset="-122"/>
                <a:ea typeface="微软雅黑" panose="020B0503020204020204" pitchFamily="34" charset="-122"/>
              </a:rPr>
              <a:t>算法，对传统选举的聚类中心进行改进。该方法首先计算每个数据对象与其它数据对象间的平均相似度，找出平均相似度高于某固定阈值的对象视作核心对象，再从核心对象中选取彼此间最不相似的作为初始聚类中心。通过自构建的抓取工具，爬取不同种类的数据，经过分词、预处理及权重计算后，用改进的</a:t>
            </a:r>
            <a:r>
              <a:rPr lang="en-US" altLang="zh-CN" sz="2400" dirty="0">
                <a:solidFill>
                  <a:schemeClr val="tx1"/>
                </a:solidFill>
                <a:latin typeface="微软雅黑" panose="020B0503020204020204" pitchFamily="34" charset="-122"/>
                <a:ea typeface="微软雅黑" panose="020B0503020204020204" pitchFamily="34" charset="-122"/>
              </a:rPr>
              <a:t>K-means</a:t>
            </a:r>
            <a:r>
              <a:rPr lang="zh-CN" altLang="en-US" sz="2400" dirty="0">
                <a:solidFill>
                  <a:schemeClr val="tx1"/>
                </a:solidFill>
                <a:latin typeface="微软雅黑" panose="020B0503020204020204" pitchFamily="34" charset="-122"/>
                <a:ea typeface="微软雅黑" panose="020B0503020204020204" pitchFamily="34" charset="-122"/>
              </a:rPr>
              <a:t>算法对其进行聚类分析，查准／全率较传统的</a:t>
            </a:r>
            <a:r>
              <a:rPr lang="en-US" altLang="zh-CN" sz="2400" dirty="0">
                <a:solidFill>
                  <a:schemeClr val="tx1"/>
                </a:solidFill>
                <a:latin typeface="微软雅黑" panose="020B0503020204020204" pitchFamily="34" charset="-122"/>
                <a:ea typeface="微软雅黑" panose="020B0503020204020204" pitchFamily="34" charset="-122"/>
              </a:rPr>
              <a:t>K-means</a:t>
            </a:r>
            <a:r>
              <a:rPr lang="zh-CN" altLang="en-US" sz="2400" dirty="0">
                <a:solidFill>
                  <a:schemeClr val="tx1"/>
                </a:solidFill>
                <a:latin typeface="微软雅黑" panose="020B0503020204020204" pitchFamily="34" charset="-122"/>
                <a:ea typeface="微软雅黑" panose="020B0503020204020204" pitchFamily="34" charset="-122"/>
              </a:rPr>
              <a:t>算法要稳定，聚类的平均时间也得到缩短。实验结果表明，改进后的算法在微博聚类中有更高的准确性和稳定性，有利于从大量的微博数据中发现热点舆情。</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2000"/>
                            </p:stCondLst>
                            <p:childTnLst>
                              <p:par>
                                <p:cTn id="15" presetID="10" presetClass="entr" presetSubtype="0" fill="hold" grpId="0" nodeType="after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2338388" y="457200"/>
            <a:ext cx="7116762" cy="166688"/>
            <a:chOff x="2339067" y="457843"/>
            <a:chExt cx="7116682" cy="166589"/>
          </a:xfrm>
        </p:grpSpPr>
        <p:grpSp>
          <p:nvGrpSpPr>
            <p:cNvPr id="20482"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487"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6" name="文本框 15"/>
          <p:cNvSpPr txBox="1"/>
          <p:nvPr/>
        </p:nvSpPr>
        <p:spPr>
          <a:xfrm>
            <a:off x="4998720" y="325438"/>
            <a:ext cx="1402080" cy="460375"/>
          </a:xfrm>
          <a:prstGeom prst="rect">
            <a:avLst/>
          </a:prstGeom>
          <a:noFill/>
        </p:spPr>
        <p:txBody>
          <a:bodyPr wrap="none" rtlCol="0">
            <a:spAutoFit/>
          </a:bodyPr>
          <a:p>
            <a:pPr lvl="0" indent="0" defTabSz="914400" fontAlgn="base">
              <a:spcBef>
                <a:spcPct val="0"/>
              </a:spcBef>
              <a:spcAft>
                <a:spcPct val="0"/>
              </a:spcAft>
            </a:pPr>
            <a:r>
              <a:rPr lang="zh-CN" altLang="en-US" sz="2400" dirty="0">
                <a:solidFill>
                  <a:srgbClr val="2F5597"/>
                </a:solidFill>
                <a:latin typeface="汉仪菱心体简" pitchFamily="49" charset="-122"/>
                <a:ea typeface="汉仪菱心体简" pitchFamily="49" charset="-122"/>
              </a:rPr>
              <a:t>研究理论</a:t>
            </a:r>
            <a:endParaRPr lang="en-US" altLang="zh-CN" sz="2400" dirty="0">
              <a:solidFill>
                <a:srgbClr val="2F5597"/>
              </a:solidFill>
              <a:latin typeface="汉仪菱心体简" pitchFamily="49" charset="-122"/>
              <a:ea typeface="汉仪菱心体简" pitchFamily="49" charset="-122"/>
            </a:endParaRPr>
          </a:p>
        </p:txBody>
      </p:sp>
      <p:sp>
        <p:nvSpPr>
          <p:cNvPr id="19" name="文本框 18"/>
          <p:cNvSpPr txBox="1"/>
          <p:nvPr/>
        </p:nvSpPr>
        <p:spPr>
          <a:xfrm>
            <a:off x="707390" y="1065530"/>
            <a:ext cx="11024870" cy="829945"/>
          </a:xfrm>
          <a:prstGeom prst="rect">
            <a:avLst/>
          </a:prstGeom>
          <a:noFill/>
          <a:ln w="9525">
            <a:noFill/>
            <a:miter/>
          </a:ln>
        </p:spPr>
        <p:txBody>
          <a:bodyPr wrap="square" anchor="t">
            <a:spAutoFit/>
          </a:bodyPr>
          <a:p>
            <a:pPr lvl="0" indent="0" algn="l" defTabSz="914400"/>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借鉴</a:t>
            </a:r>
            <a:r>
              <a:rPr lang="en-US" altLang="zh-CN" sz="2400" dirty="0">
                <a:solidFill>
                  <a:schemeClr val="tx1"/>
                </a:solidFill>
                <a:latin typeface="微软雅黑" panose="020B0503020204020204" pitchFamily="34" charset="-122"/>
                <a:ea typeface="微软雅黑" panose="020B0503020204020204" pitchFamily="34" charset="-122"/>
              </a:rPr>
              <a:t>DBSCAN</a:t>
            </a:r>
            <a:r>
              <a:rPr lang="zh-CN" altLang="en-US" sz="2400" dirty="0">
                <a:solidFill>
                  <a:schemeClr val="tx1"/>
                </a:solidFill>
                <a:latin typeface="微软雅黑" panose="020B0503020204020204" pitchFamily="34" charset="-122"/>
                <a:ea typeface="微软雅黑" panose="020B0503020204020204" pitchFamily="34" charset="-122"/>
              </a:rPr>
              <a:t>密度算法，本文提出一种初始聚类簇中心选择算法</a:t>
            </a:r>
            <a:r>
              <a:rPr lang="en-US" altLang="zh-CN" sz="2400" dirty="0">
                <a:solidFill>
                  <a:schemeClr val="tx1"/>
                </a:solidFill>
                <a:latin typeface="微软雅黑" panose="020B0503020204020204" pitchFamily="34" charset="-122"/>
                <a:ea typeface="微软雅黑" panose="020B0503020204020204" pitchFamily="34" charset="-122"/>
              </a:rPr>
              <a:t>InitialCenters</a:t>
            </a:r>
            <a:r>
              <a:rPr lang="zh-CN" altLang="en-US" sz="2400" dirty="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rPr>
              <a:t>算法流程如下：</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 name="流程图: 过程 1"/>
          <p:cNvSpPr/>
          <p:nvPr/>
        </p:nvSpPr>
        <p:spPr>
          <a:xfrm>
            <a:off x="237490" y="2648585"/>
            <a:ext cx="1481455" cy="239522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600"/>
              <a:t>文档集合：</a:t>
            </a:r>
            <a:r>
              <a:rPr lang="en-US" altLang="zh-CN" sz="1600"/>
              <a:t>newsList={b1,b2,...,b</a:t>
            </a:r>
            <a:r>
              <a:rPr lang="en-US" altLang="zh-CN" sz="1600" baseline="-25000"/>
              <a:t>n</a:t>
            </a:r>
            <a:r>
              <a:rPr lang="en-US" altLang="zh-CN" sz="1600"/>
              <a:t>}</a:t>
            </a:r>
            <a:endParaRPr lang="en-US" altLang="zh-CN" sz="1600"/>
          </a:p>
          <a:p>
            <a:pPr algn="ctr"/>
            <a:r>
              <a:rPr lang="zh-CN" altLang="en-US" sz="1600"/>
              <a:t>聚类数：</a:t>
            </a:r>
            <a:r>
              <a:rPr lang="en-US" altLang="zh-CN" sz="1600"/>
              <a:t>K</a:t>
            </a:r>
            <a:endParaRPr lang="en-US" altLang="zh-CN" sz="1600"/>
          </a:p>
          <a:p>
            <a:pPr algn="ctr"/>
            <a:r>
              <a:rPr lang="zh-CN" altLang="en-US" sz="1600"/>
              <a:t>密度阙值：</a:t>
            </a:r>
            <a:r>
              <a:rPr lang="en-US" altLang="zh-CN" sz="1600"/>
              <a:t>newSimilarity</a:t>
            </a:r>
            <a:endParaRPr lang="en-US" altLang="zh-CN" sz="1600"/>
          </a:p>
        </p:txBody>
      </p:sp>
      <p:sp>
        <p:nvSpPr>
          <p:cNvPr id="4" name="流程图: 过程 3"/>
          <p:cNvSpPr/>
          <p:nvPr/>
        </p:nvSpPr>
        <p:spPr>
          <a:xfrm>
            <a:off x="2220595" y="2686685"/>
            <a:ext cx="1221105" cy="239331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zh-CN" sz="1600"/>
              <a:t>计算出任意两个文档的相似度</a:t>
            </a:r>
            <a:endParaRPr lang="zh-CN" altLang="zh-CN" sz="1600"/>
          </a:p>
          <a:p>
            <a:pPr algn="ctr"/>
            <a:r>
              <a:rPr lang="zh-CN" altLang="zh-CN" sz="1600"/>
              <a:t>保存到矩阵</a:t>
            </a:r>
            <a:r>
              <a:rPr lang="en-US" altLang="zh-CN" sz="1600"/>
              <a:t>newsSimlilarity</a:t>
            </a:r>
            <a:endParaRPr lang="en-US" altLang="zh-CN" sz="1600"/>
          </a:p>
        </p:txBody>
      </p:sp>
      <p:sp>
        <p:nvSpPr>
          <p:cNvPr id="9" name="流程图: 过程 8"/>
          <p:cNvSpPr/>
          <p:nvPr/>
        </p:nvSpPr>
        <p:spPr>
          <a:xfrm>
            <a:off x="3812540" y="2648585"/>
            <a:ext cx="1702435" cy="246951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600"/>
              <a:t>根据相似度矩阵</a:t>
            </a:r>
            <a:r>
              <a:rPr lang="en-US" altLang="zh-CN" sz="1600">
                <a:sym typeface="+mn-ea"/>
              </a:rPr>
              <a:t>newsSimlilarity</a:t>
            </a:r>
            <a:r>
              <a:rPr lang="zh-CN" altLang="en-US" sz="1600">
                <a:sym typeface="+mn-ea"/>
              </a:rPr>
              <a:t>，计算每个文档与其他文档两两之</a:t>
            </a:r>
            <a:r>
              <a:rPr lang="en-US" altLang="zh-CN" sz="1600">
                <a:sym typeface="+mn-ea"/>
              </a:rPr>
              <a:t>newsSimlilarity</a:t>
            </a:r>
            <a:r>
              <a:rPr lang="zh-CN" altLang="en-US" sz="1600">
                <a:sym typeface="+mn-ea"/>
              </a:rPr>
              <a:t>间的平均相似度，找出平均相似度高于密度阙值的文档，形成核心文档</a:t>
            </a:r>
            <a:r>
              <a:rPr lang="en-US" altLang="zh-CN" sz="1600">
                <a:sym typeface="+mn-ea"/>
              </a:rPr>
              <a:t>coreNews</a:t>
            </a:r>
            <a:endParaRPr lang="en-US" altLang="zh-CN" sz="1600">
              <a:sym typeface="+mn-ea"/>
            </a:endParaRPr>
          </a:p>
        </p:txBody>
      </p:sp>
      <p:sp>
        <p:nvSpPr>
          <p:cNvPr id="10" name="流程图: 过程 9"/>
          <p:cNvSpPr/>
          <p:nvPr/>
        </p:nvSpPr>
        <p:spPr>
          <a:xfrm>
            <a:off x="5875655" y="2648585"/>
            <a:ext cx="1570355" cy="246951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600">
                <a:sym typeface="+mn-ea"/>
              </a:rPr>
              <a:t>选取</a:t>
            </a:r>
            <a:r>
              <a:rPr lang="en-US" altLang="zh-CN" sz="1600">
                <a:sym typeface="+mn-ea"/>
              </a:rPr>
              <a:t>coreNews</a:t>
            </a:r>
            <a:r>
              <a:rPr lang="zh-CN" altLang="en-US" sz="1600">
                <a:sym typeface="+mn-ea"/>
              </a:rPr>
              <a:t>中的第一个核心文档作为第一个初始聚类中心</a:t>
            </a:r>
            <a:r>
              <a:rPr lang="en-US" altLang="zh-CN" sz="1600">
                <a:sym typeface="+mn-ea"/>
              </a:rPr>
              <a:t>center[1],</a:t>
            </a:r>
            <a:r>
              <a:rPr lang="zh-CN" altLang="en-US" sz="1600">
                <a:sym typeface="+mn-ea"/>
              </a:rPr>
              <a:t>并从</a:t>
            </a:r>
            <a:r>
              <a:rPr lang="en-US" altLang="zh-CN" sz="1600">
                <a:sym typeface="+mn-ea"/>
              </a:rPr>
              <a:t>coreNews</a:t>
            </a:r>
            <a:r>
              <a:rPr lang="zh-CN" altLang="en-US" sz="1600">
                <a:sym typeface="+mn-ea"/>
              </a:rPr>
              <a:t>中删除文档。计数变量为</a:t>
            </a:r>
            <a:r>
              <a:rPr lang="en-US" altLang="zh-CN" sz="1600">
                <a:sym typeface="+mn-ea"/>
              </a:rPr>
              <a:t>nk=1</a:t>
            </a:r>
            <a:r>
              <a:rPr lang="zh-CN" altLang="zh-CN" sz="1600">
                <a:sym typeface="+mn-ea"/>
              </a:rPr>
              <a:t>。</a:t>
            </a:r>
            <a:endParaRPr lang="zh-CN" altLang="zh-CN" sz="1600">
              <a:sym typeface="+mn-ea"/>
            </a:endParaRPr>
          </a:p>
        </p:txBody>
      </p:sp>
      <p:sp>
        <p:nvSpPr>
          <p:cNvPr id="11" name="流程图: 过程 10"/>
          <p:cNvSpPr/>
          <p:nvPr/>
        </p:nvSpPr>
        <p:spPr>
          <a:xfrm>
            <a:off x="7807960" y="2648585"/>
            <a:ext cx="2195195" cy="246951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zh-CN" sz="1600">
                <a:sym typeface="+mn-ea"/>
              </a:rPr>
              <a:t>遍历</a:t>
            </a:r>
            <a:r>
              <a:rPr lang="en-US" altLang="zh-CN" sz="1600">
                <a:sym typeface="+mn-ea"/>
              </a:rPr>
              <a:t>newsCore</a:t>
            </a:r>
            <a:r>
              <a:rPr lang="zh-CN" altLang="en-US" sz="1600">
                <a:sym typeface="+mn-ea"/>
              </a:rPr>
              <a:t>剩余的核心文档，选取与当前聚类中心最不相似的文档作为下一个聚类中心点，添加到</a:t>
            </a:r>
            <a:r>
              <a:rPr lang="en-US" altLang="zh-CN" sz="1600">
                <a:sym typeface="+mn-ea"/>
              </a:rPr>
              <a:t>center</a:t>
            </a:r>
            <a:r>
              <a:rPr lang="zh-CN" altLang="en-US" sz="1600">
                <a:sym typeface="+mn-ea"/>
              </a:rPr>
              <a:t>中，并从</a:t>
            </a:r>
            <a:r>
              <a:rPr lang="en-US" altLang="zh-CN" sz="1600">
                <a:sym typeface="+mn-ea"/>
              </a:rPr>
              <a:t>coreNews</a:t>
            </a:r>
            <a:r>
              <a:rPr lang="zh-CN" altLang="en-US" sz="1600">
                <a:sym typeface="+mn-ea"/>
              </a:rPr>
              <a:t>中删除文档。</a:t>
            </a:r>
            <a:endParaRPr lang="zh-CN" altLang="en-US" sz="1600">
              <a:sym typeface="+mn-ea"/>
            </a:endParaRPr>
          </a:p>
          <a:p>
            <a:pPr algn="ctr"/>
            <a:r>
              <a:rPr lang="en-US" altLang="zh-CN" sz="1600">
                <a:sym typeface="+mn-ea"/>
              </a:rPr>
              <a:t>nk = nk + 1</a:t>
            </a:r>
            <a:endParaRPr lang="en-US" altLang="zh-CN" sz="1600">
              <a:sym typeface="+mn-ea"/>
            </a:endParaRPr>
          </a:p>
        </p:txBody>
      </p:sp>
      <p:sp>
        <p:nvSpPr>
          <p:cNvPr id="18" name="流程图: 决策 17"/>
          <p:cNvSpPr/>
          <p:nvPr/>
        </p:nvSpPr>
        <p:spPr>
          <a:xfrm>
            <a:off x="10374630" y="3269615"/>
            <a:ext cx="1617980" cy="121348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nk = K</a:t>
            </a:r>
            <a:endParaRPr lang="en-US" altLang="zh-CN"/>
          </a:p>
        </p:txBody>
      </p:sp>
      <p:sp>
        <p:nvSpPr>
          <p:cNvPr id="21" name="流程图: 过程 20"/>
          <p:cNvSpPr/>
          <p:nvPr/>
        </p:nvSpPr>
        <p:spPr>
          <a:xfrm>
            <a:off x="10569575" y="4973320"/>
            <a:ext cx="1251585" cy="644525"/>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zh-CN" sz="1600">
                <a:sym typeface="+mn-ea"/>
              </a:rPr>
              <a:t>输出</a:t>
            </a:r>
            <a:r>
              <a:rPr lang="en-US" altLang="zh-CN" sz="1600">
                <a:sym typeface="+mn-ea"/>
              </a:rPr>
              <a:t>center</a:t>
            </a:r>
            <a:endParaRPr lang="en-US" altLang="zh-CN" sz="1600">
              <a:sym typeface="+mn-ea"/>
            </a:endParaRPr>
          </a:p>
        </p:txBody>
      </p:sp>
      <p:sp>
        <p:nvSpPr>
          <p:cNvPr id="22" name="右箭头 21"/>
          <p:cNvSpPr/>
          <p:nvPr/>
        </p:nvSpPr>
        <p:spPr>
          <a:xfrm>
            <a:off x="1754505" y="3754120"/>
            <a:ext cx="447675" cy="245745"/>
          </a:xfrm>
          <a:prstGeom prst="rightArrow">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23" name="直接箭头连接符 22"/>
          <p:cNvCxnSpPr>
            <a:stCxn id="4" idx="3"/>
            <a:endCxn id="9" idx="1"/>
          </p:cNvCxnSpPr>
          <p:nvPr/>
        </p:nvCxnSpPr>
        <p:spPr>
          <a:xfrm>
            <a:off x="3441700" y="3883660"/>
            <a:ext cx="37084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直接箭头连接符 23"/>
          <p:cNvCxnSpPr/>
          <p:nvPr/>
        </p:nvCxnSpPr>
        <p:spPr>
          <a:xfrm>
            <a:off x="5536565" y="3876675"/>
            <a:ext cx="3263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5" name="直接箭头连接符 24"/>
          <p:cNvCxnSpPr/>
          <p:nvPr/>
        </p:nvCxnSpPr>
        <p:spPr>
          <a:xfrm>
            <a:off x="7454900" y="3876675"/>
            <a:ext cx="3263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6" name="直接箭头连接符 25"/>
          <p:cNvCxnSpPr/>
          <p:nvPr/>
        </p:nvCxnSpPr>
        <p:spPr>
          <a:xfrm>
            <a:off x="10015855" y="3883660"/>
            <a:ext cx="326390"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0" name="直接箭头连接符 29"/>
          <p:cNvCxnSpPr/>
          <p:nvPr/>
        </p:nvCxnSpPr>
        <p:spPr>
          <a:xfrm>
            <a:off x="6671945" y="1961515"/>
            <a:ext cx="0" cy="65786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1" name="直接连接符 30"/>
          <p:cNvCxnSpPr/>
          <p:nvPr/>
        </p:nvCxnSpPr>
        <p:spPr>
          <a:xfrm>
            <a:off x="6661150" y="1948180"/>
            <a:ext cx="4535170" cy="0"/>
          </a:xfrm>
          <a:prstGeom prst="line">
            <a:avLst/>
          </a:prstGeom>
        </p:spPr>
        <p:style>
          <a:lnRef idx="3">
            <a:schemeClr val="dk1"/>
          </a:lnRef>
          <a:fillRef idx="0">
            <a:schemeClr val="dk1"/>
          </a:fillRef>
          <a:effectRef idx="2">
            <a:schemeClr val="dk1"/>
          </a:effectRef>
          <a:fontRef idx="minor">
            <a:schemeClr val="tx1"/>
          </a:fontRef>
        </p:style>
      </p:cxnSp>
      <p:cxnSp>
        <p:nvCxnSpPr>
          <p:cNvPr id="33" name="直接连接符 32"/>
          <p:cNvCxnSpPr/>
          <p:nvPr/>
        </p:nvCxnSpPr>
        <p:spPr>
          <a:xfrm flipV="1">
            <a:off x="11192510" y="1942465"/>
            <a:ext cx="5080" cy="1327150"/>
          </a:xfrm>
          <a:prstGeom prst="line">
            <a:avLst/>
          </a:prstGeom>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a:off x="11188700" y="4478020"/>
            <a:ext cx="0" cy="4826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5" name="文本框 34"/>
          <p:cNvSpPr txBox="1"/>
          <p:nvPr/>
        </p:nvSpPr>
        <p:spPr>
          <a:xfrm>
            <a:off x="1678305" y="3599180"/>
            <a:ext cx="542290" cy="245110"/>
          </a:xfrm>
          <a:prstGeom prst="rect">
            <a:avLst/>
          </a:prstGeom>
          <a:noFill/>
          <a:ln w="9525">
            <a:noFill/>
            <a:miter/>
          </a:ln>
        </p:spPr>
        <p:txBody>
          <a:bodyPr wrap="square" anchor="t">
            <a:spAutoFit/>
          </a:bodyPr>
          <a:p>
            <a:pPr lvl="0" indent="0" algn="l" defTabSz="914400"/>
            <a:r>
              <a:rPr lang="zh-CN" altLang="en-US" sz="1000" dirty="0">
                <a:solidFill>
                  <a:schemeClr val="tx1"/>
                </a:solidFill>
                <a:latin typeface="微软雅黑" panose="020B0503020204020204" pitchFamily="34" charset="-122"/>
                <a:ea typeface="微软雅黑" panose="020B0503020204020204" pitchFamily="34" charset="-122"/>
              </a:rPr>
              <a:t>输入</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1197590" y="3024505"/>
            <a:ext cx="446405" cy="245110"/>
          </a:xfrm>
          <a:prstGeom prst="rect">
            <a:avLst/>
          </a:prstGeom>
          <a:noFill/>
          <a:ln w="9525">
            <a:noFill/>
            <a:miter/>
          </a:ln>
        </p:spPr>
        <p:txBody>
          <a:bodyPr wrap="square" anchor="t">
            <a:spAutoFit/>
          </a:bodyPr>
          <a:p>
            <a:pPr lvl="0" indent="0" algn="l" defTabSz="914400"/>
            <a:r>
              <a:rPr lang="zh-CN" altLang="en-US" sz="1000" dirty="0">
                <a:solidFill>
                  <a:schemeClr val="tx1"/>
                </a:solidFill>
                <a:latin typeface="微软雅黑" panose="020B0503020204020204" pitchFamily="34" charset="-122"/>
                <a:ea typeface="微软雅黑" panose="020B0503020204020204" pitchFamily="34" charset="-122"/>
              </a:rPr>
              <a:t>否</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1197590" y="4478020"/>
            <a:ext cx="446405" cy="245110"/>
          </a:xfrm>
          <a:prstGeom prst="rect">
            <a:avLst/>
          </a:prstGeom>
          <a:noFill/>
          <a:ln w="9525">
            <a:noFill/>
            <a:miter/>
          </a:ln>
        </p:spPr>
        <p:txBody>
          <a:bodyPr wrap="square" anchor="t">
            <a:spAutoFit/>
          </a:bodyPr>
          <a:p>
            <a:pPr lvl="0" indent="0" algn="l" defTabSz="914400"/>
            <a:r>
              <a:rPr lang="zh-CN" altLang="en-US" sz="1000" dirty="0">
                <a:solidFill>
                  <a:schemeClr val="tx1"/>
                </a:solidFill>
                <a:latin typeface="微软雅黑" panose="020B0503020204020204" pitchFamily="34" charset="-122"/>
                <a:ea typeface="微软雅黑" panose="020B0503020204020204" pitchFamily="34" charset="-122"/>
              </a:rPr>
              <a:t>是</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2000"/>
                            </p:stCondLst>
                            <p:childTnLst>
                              <p:par>
                                <p:cTn id="15" presetID="10" presetClass="entr" presetSubtype="0" fill="hold" grpId="0" nodeType="after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75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par>
                          <p:cTn id="22" fill="hold">
                            <p:stCondLst>
                              <p:cond delay="3500"/>
                            </p:stCondLst>
                            <p:childTnLst>
                              <p:par>
                                <p:cTn id="23" presetID="10" presetClass="entr" presetSubtype="0" fill="hold" grpId="0" nodeType="afterEffect">
                                  <p:stCondLst>
                                    <p:cond delay="25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par>
                          <p:cTn id="26" fill="hold">
                            <p:stCondLst>
                              <p:cond delay="4250"/>
                            </p:stCondLst>
                            <p:childTnLst>
                              <p:par>
                                <p:cTn id="27" presetID="10" presetClass="entr" presetSubtype="0" fill="hold" grpId="0" nodeType="afterEffect">
                                  <p:stCondLst>
                                    <p:cond delay="25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35" grpId="0"/>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2338388" y="457200"/>
            <a:ext cx="7116762" cy="166688"/>
            <a:chOff x="2339067" y="457843"/>
            <a:chExt cx="7116682" cy="166589"/>
          </a:xfrm>
        </p:grpSpPr>
        <p:grpSp>
          <p:nvGrpSpPr>
            <p:cNvPr id="20482"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487"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6" name="文本框 15"/>
          <p:cNvSpPr txBox="1"/>
          <p:nvPr/>
        </p:nvSpPr>
        <p:spPr>
          <a:xfrm>
            <a:off x="4998720" y="325438"/>
            <a:ext cx="1402080" cy="460375"/>
          </a:xfrm>
          <a:prstGeom prst="rect">
            <a:avLst/>
          </a:prstGeom>
          <a:noFill/>
        </p:spPr>
        <p:txBody>
          <a:bodyPr wrap="none" rtlCol="0">
            <a:spAutoFit/>
          </a:bodyPr>
          <a:p>
            <a:pPr lvl="0" indent="0" defTabSz="914400" fontAlgn="base">
              <a:spcBef>
                <a:spcPct val="0"/>
              </a:spcBef>
              <a:spcAft>
                <a:spcPct val="0"/>
              </a:spcAft>
            </a:pPr>
            <a:r>
              <a:rPr lang="zh-CN" altLang="en-US" sz="2400" dirty="0">
                <a:solidFill>
                  <a:srgbClr val="2F5597"/>
                </a:solidFill>
                <a:latin typeface="汉仪菱心体简" pitchFamily="49" charset="-122"/>
                <a:ea typeface="汉仪菱心体简" pitchFamily="49" charset="-122"/>
              </a:rPr>
              <a:t>研究理论</a:t>
            </a:r>
            <a:endParaRPr lang="en-US" altLang="zh-CN" sz="2400" dirty="0">
              <a:solidFill>
                <a:srgbClr val="2F5597"/>
              </a:solidFill>
              <a:latin typeface="汉仪菱心体简" pitchFamily="49" charset="-122"/>
              <a:ea typeface="汉仪菱心体简" pitchFamily="49" charset="-122"/>
            </a:endParaRPr>
          </a:p>
        </p:txBody>
      </p:sp>
      <p:sp>
        <p:nvSpPr>
          <p:cNvPr id="19" name="文本框 18"/>
          <p:cNvSpPr txBox="1"/>
          <p:nvPr/>
        </p:nvSpPr>
        <p:spPr>
          <a:xfrm>
            <a:off x="707390" y="1065530"/>
            <a:ext cx="11024870" cy="2306955"/>
          </a:xfrm>
          <a:prstGeom prst="rect">
            <a:avLst/>
          </a:prstGeom>
          <a:noFill/>
          <a:ln w="9525">
            <a:noFill/>
            <a:miter/>
          </a:ln>
        </p:spPr>
        <p:txBody>
          <a:bodyPr wrap="square" anchor="t">
            <a:spAutoFit/>
          </a:bodyPr>
          <a:p>
            <a:pPr lvl="0" indent="0" algn="l" defTabSz="914400"/>
            <a:r>
              <a:rPr lang="en-US" altLang="zh-CN" sz="2400" dirty="0">
                <a:solidFill>
                  <a:schemeClr val="tx1"/>
                </a:solidFill>
                <a:latin typeface="微软雅黑" panose="020B0503020204020204" pitchFamily="34" charset="-122"/>
                <a:ea typeface="微软雅黑" panose="020B0503020204020204" pitchFamily="34" charset="-122"/>
              </a:rPr>
              <a:t>    </a:t>
            </a:r>
            <a:r>
              <a:rPr lang="zh-CN" altLang="zh-CN" sz="2400" dirty="0">
                <a:solidFill>
                  <a:schemeClr val="tx1"/>
                </a:solidFill>
                <a:latin typeface="微软雅黑" panose="020B0503020204020204" pitchFamily="34" charset="-122"/>
                <a:ea typeface="微软雅黑" panose="020B0503020204020204" pitchFamily="34" charset="-122"/>
              </a:rPr>
              <a:t>将得到的聚类簇中心</a:t>
            </a:r>
            <a:r>
              <a:rPr lang="en-US" altLang="zh-CN" sz="2400" dirty="0">
                <a:solidFill>
                  <a:schemeClr val="tx1"/>
                </a:solidFill>
                <a:latin typeface="微软雅黑" panose="020B0503020204020204" pitchFamily="34" charset="-122"/>
                <a:ea typeface="微软雅黑" panose="020B0503020204020204" pitchFamily="34" charset="-122"/>
              </a:rPr>
              <a:t>center</a:t>
            </a:r>
            <a:r>
              <a:rPr lang="zh-CN" altLang="en-US" sz="2400" dirty="0">
                <a:solidFill>
                  <a:schemeClr val="tx1"/>
                </a:solidFill>
                <a:latin typeface="微软雅黑" panose="020B0503020204020204" pitchFamily="34" charset="-122"/>
                <a:ea typeface="微软雅黑" panose="020B0503020204020204" pitchFamily="34" charset="-122"/>
              </a:rPr>
              <a:t>，在按照传统的</a:t>
            </a:r>
            <a:r>
              <a:rPr lang="en-US" altLang="zh-CN" sz="2400" dirty="0">
                <a:solidFill>
                  <a:schemeClr val="tx1"/>
                </a:solidFill>
                <a:latin typeface="微软雅黑" panose="020B0503020204020204" pitchFamily="34" charset="-122"/>
                <a:ea typeface="微软雅黑" panose="020B0503020204020204" pitchFamily="34" charset="-122"/>
              </a:rPr>
              <a:t>K-means</a:t>
            </a:r>
            <a:r>
              <a:rPr lang="zh-CN" altLang="en-US" sz="2400" dirty="0">
                <a:solidFill>
                  <a:schemeClr val="tx1"/>
                </a:solidFill>
                <a:latin typeface="微软雅黑" panose="020B0503020204020204" pitchFamily="34" charset="-122"/>
                <a:ea typeface="微软雅黑" panose="020B0503020204020204" pitchFamily="34" charset="-122"/>
              </a:rPr>
              <a:t>算法进行重复迭代，得到</a:t>
            </a:r>
            <a:endParaRPr lang="zh-CN" altLang="en-US" sz="2400" dirty="0">
              <a:solidFill>
                <a:schemeClr val="tx1"/>
              </a:solidFill>
              <a:latin typeface="微软雅黑" panose="020B0503020204020204" pitchFamily="34" charset="-122"/>
              <a:ea typeface="微软雅黑" panose="020B0503020204020204" pitchFamily="34" charset="-122"/>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rPr>
              <a:t>最终的聚类结果。</a:t>
            </a:r>
            <a:endParaRPr lang="zh-CN" altLang="en-US" sz="2400" dirty="0">
              <a:solidFill>
                <a:schemeClr val="tx1"/>
              </a:solidFill>
              <a:latin typeface="微软雅黑" panose="020B0503020204020204" pitchFamily="34" charset="-122"/>
              <a:ea typeface="微软雅黑" panose="020B0503020204020204" pitchFamily="34" charset="-122"/>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）将</a:t>
            </a:r>
            <a:r>
              <a:rPr lang="en-US" altLang="zh-CN" sz="2400" dirty="0">
                <a:solidFill>
                  <a:schemeClr val="tx1"/>
                </a:solidFill>
                <a:latin typeface="微软雅黑" panose="020B0503020204020204" pitchFamily="34" charset="-122"/>
                <a:ea typeface="微软雅黑" panose="020B0503020204020204" pitchFamily="34" charset="-122"/>
              </a:rPr>
              <a:t>center</a:t>
            </a:r>
            <a:r>
              <a:rPr lang="zh-CN" altLang="en-US" sz="2400" dirty="0">
                <a:solidFill>
                  <a:schemeClr val="tx1"/>
                </a:solidFill>
                <a:latin typeface="微软雅黑" panose="020B0503020204020204" pitchFamily="34" charset="-122"/>
                <a:ea typeface="微软雅黑" panose="020B0503020204020204" pitchFamily="34" charset="-122"/>
              </a:rPr>
              <a:t>中</a:t>
            </a:r>
            <a:r>
              <a:rPr lang="en-US" altLang="zh-CN" sz="2400" dirty="0">
                <a:solidFill>
                  <a:schemeClr val="tx1"/>
                </a:solidFill>
                <a:latin typeface="微软雅黑" panose="020B0503020204020204" pitchFamily="34" charset="-122"/>
                <a:ea typeface="微软雅黑" panose="020B0503020204020204" pitchFamily="34" charset="-122"/>
              </a:rPr>
              <a:t>K</a:t>
            </a:r>
            <a:r>
              <a:rPr lang="zh-CN" altLang="en-US" sz="2400" dirty="0">
                <a:solidFill>
                  <a:schemeClr val="tx1"/>
                </a:solidFill>
                <a:latin typeface="微软雅黑" panose="020B0503020204020204" pitchFamily="34" charset="-122"/>
                <a:ea typeface="微软雅黑" panose="020B0503020204020204" pitchFamily="34" charset="-122"/>
              </a:rPr>
              <a:t>个点作为初始聚类中心，有这个中心代表各个聚类。</a:t>
            </a:r>
            <a:endParaRPr lang="zh-CN" altLang="en-US" sz="2400" dirty="0">
              <a:solidFill>
                <a:schemeClr val="tx1"/>
              </a:solidFill>
              <a:latin typeface="微软雅黑" panose="020B0503020204020204" pitchFamily="34" charset="-122"/>
              <a:ea typeface="微软雅黑" panose="020B0503020204020204" pitchFamily="34" charset="-122"/>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rPr>
              <a:t>）计算数据中的所有点到这</a:t>
            </a:r>
            <a:r>
              <a:rPr lang="en-US" altLang="zh-CN" sz="2400" dirty="0">
                <a:solidFill>
                  <a:schemeClr val="tx1"/>
                </a:solidFill>
                <a:latin typeface="微软雅黑" panose="020B0503020204020204" pitchFamily="34" charset="-122"/>
                <a:ea typeface="微软雅黑" panose="020B0503020204020204" pitchFamily="34" charset="-122"/>
              </a:rPr>
              <a:t>K</a:t>
            </a:r>
            <a:r>
              <a:rPr lang="zh-CN" altLang="en-US" sz="2400" dirty="0">
                <a:solidFill>
                  <a:schemeClr val="tx1"/>
                </a:solidFill>
                <a:latin typeface="微软雅黑" panose="020B0503020204020204" pitchFamily="34" charset="-122"/>
                <a:ea typeface="微软雅黑" panose="020B0503020204020204" pitchFamily="34" charset="-122"/>
              </a:rPr>
              <a:t>个点的距离，将点归到离其最近的聚类里。</a:t>
            </a:r>
            <a:endParaRPr lang="zh-CN" altLang="en-US" sz="2400" dirty="0">
              <a:solidFill>
                <a:schemeClr val="tx1"/>
              </a:solidFill>
              <a:latin typeface="微软雅黑" panose="020B0503020204020204" pitchFamily="34" charset="-122"/>
              <a:ea typeface="微软雅黑" panose="020B0503020204020204" pitchFamily="34" charset="-122"/>
            </a:endParaRPr>
          </a:p>
          <a:p>
            <a:pPr lvl="0" indent="0" algn="l" defTabSz="914400"/>
            <a:r>
              <a:rPr lang="zh-CN" altLang="en-US" sz="2400" dirty="0">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sym typeface="+mn-ea"/>
              </a:rPr>
              <a:t>）调整聚类中心，即将聚类的中心一道聚类的几何中心处。</a:t>
            </a:r>
            <a:endParaRPr lang="zh-CN" altLang="en-US" sz="2400" dirty="0">
              <a:latin typeface="微软雅黑" panose="020B0503020204020204" pitchFamily="34" charset="-122"/>
              <a:ea typeface="微软雅黑" panose="020B0503020204020204" pitchFamily="34" charset="-122"/>
              <a:sym typeface="+mn-ea"/>
            </a:endParaRPr>
          </a:p>
          <a:p>
            <a:pPr lvl="0" indent="0" algn="l" defTabSz="914400"/>
            <a:r>
              <a:rPr lang="zh-CN" altLang="en-US" sz="2400" dirty="0">
                <a:latin typeface="微软雅黑" panose="020B0503020204020204" pitchFamily="34" charset="-122"/>
                <a:ea typeface="微软雅黑" panose="020B0503020204020204" pitchFamily="34" charset="-122"/>
                <a:sym typeface="+mn-ea"/>
              </a:rPr>
              <a:t>   （</a:t>
            </a:r>
            <a:r>
              <a:rPr lang="en-US" altLang="zh-CN" sz="2400" dirty="0">
                <a:latin typeface="微软雅黑" panose="020B0503020204020204" pitchFamily="34" charset="-122"/>
                <a:ea typeface="微软雅黑" panose="020B0503020204020204" pitchFamily="34" charset="-122"/>
                <a:sym typeface="+mn-ea"/>
              </a:rPr>
              <a:t>4</a:t>
            </a:r>
            <a:r>
              <a:rPr lang="zh-CN" altLang="en-US" sz="2400" dirty="0">
                <a:latin typeface="微软雅黑" panose="020B0503020204020204" pitchFamily="34" charset="-122"/>
                <a:ea typeface="微软雅黑" panose="020B0503020204020204" pitchFamily="34" charset="-122"/>
                <a:sym typeface="+mn-ea"/>
              </a:rPr>
              <a:t>）重复</a:t>
            </a:r>
            <a:r>
              <a:rPr lang="en-US" altLang="zh-CN" sz="2400" dirty="0">
                <a:latin typeface="微软雅黑" panose="020B0503020204020204" pitchFamily="34" charset="-122"/>
                <a:ea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3</a:t>
            </a:r>
            <a:r>
              <a:rPr lang="zh-CN" altLang="en-US" sz="2400" dirty="0">
                <a:latin typeface="微软雅黑" panose="020B0503020204020204" pitchFamily="34" charset="-122"/>
                <a:ea typeface="微软雅黑" panose="020B0503020204020204" pitchFamily="34" charset="-122"/>
                <a:sym typeface="+mn-ea"/>
              </a:rPr>
              <a:t>步直至聚类中心不再移动，此时算法收敛。</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p:txBody>
      </p:sp>
      <p:sp>
        <p:nvSpPr>
          <p:cNvPr id="17" name="文本框 16"/>
          <p:cNvSpPr txBox="1"/>
          <p:nvPr/>
        </p:nvSpPr>
        <p:spPr>
          <a:xfrm>
            <a:off x="707390" y="3823970"/>
            <a:ext cx="11024870" cy="2306955"/>
          </a:xfrm>
          <a:prstGeom prst="rect">
            <a:avLst/>
          </a:prstGeom>
          <a:noFill/>
          <a:ln w="9525">
            <a:noFill/>
            <a:miter/>
          </a:ln>
        </p:spPr>
        <p:txBody>
          <a:bodyPr wrap="square" anchor="t">
            <a:spAutoFit/>
          </a:bodyPr>
          <a:p>
            <a:pPr lvl="0" indent="0" algn="l" defTabSz="914400"/>
            <a:r>
              <a:rPr lang="en-US" altLang="zh-CN" sz="2400" dirty="0">
                <a:solidFill>
                  <a:schemeClr val="tx1"/>
                </a:solidFill>
                <a:latin typeface="微软雅黑" panose="020B0503020204020204" pitchFamily="34" charset="-122"/>
                <a:ea typeface="微软雅黑" panose="020B0503020204020204" pitchFamily="34" charset="-122"/>
                <a:sym typeface="+mn-ea"/>
              </a:rPr>
              <a:t>   </a:t>
            </a:r>
            <a:r>
              <a:rPr lang="zh-CN" altLang="en-US" sz="2400" dirty="0">
                <a:solidFill>
                  <a:schemeClr val="tx1"/>
                </a:solidFill>
                <a:latin typeface="微软雅黑" panose="020B0503020204020204" pitchFamily="34" charset="-122"/>
                <a:ea typeface="微软雅黑" panose="020B0503020204020204" pitchFamily="34" charset="-122"/>
                <a:sym typeface="+mn-ea"/>
              </a:rPr>
              <a:t>实验过程：</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       首先构建了一个抓取新浪新闻的 </a:t>
            </a:r>
            <a:r>
              <a:rPr lang="en-US" altLang="zh-CN" sz="2400" dirty="0">
                <a:solidFill>
                  <a:schemeClr val="tx1"/>
                </a:solidFill>
                <a:latin typeface="微软雅黑" panose="020B0503020204020204" pitchFamily="34" charset="-122"/>
                <a:ea typeface="微软雅黑" panose="020B0503020204020204" pitchFamily="34" charset="-122"/>
                <a:sym typeface="+mn-ea"/>
              </a:rPr>
              <a:t>API</a:t>
            </a:r>
            <a:r>
              <a:rPr lang="zh-CN" altLang="en-US" sz="2400" dirty="0">
                <a:solidFill>
                  <a:schemeClr val="tx1"/>
                </a:solidFill>
                <a:latin typeface="微软雅黑" panose="020B0503020204020204" pitchFamily="34" charset="-122"/>
                <a:ea typeface="微软雅黑" panose="020B0503020204020204" pitchFamily="34" charset="-122"/>
                <a:sym typeface="+mn-ea"/>
              </a:rPr>
              <a:t>，选取一些时下比较热门、关注度高的词条作为关键词抓取数据。本实验分别以“</a:t>
            </a:r>
            <a:r>
              <a:rPr lang="en-US" altLang="zh-CN" sz="2400" dirty="0">
                <a:solidFill>
                  <a:schemeClr val="tx1"/>
                </a:solidFill>
                <a:latin typeface="微软雅黑" panose="020B0503020204020204" pitchFamily="34" charset="-122"/>
                <a:ea typeface="微软雅黑" panose="020B0503020204020204" pitchFamily="34" charset="-122"/>
                <a:sym typeface="+mn-ea"/>
              </a:rPr>
              <a:t>4.3</a:t>
            </a:r>
            <a:r>
              <a:rPr lang="zh-CN" altLang="en-US" sz="2400" dirty="0">
                <a:solidFill>
                  <a:schemeClr val="tx1"/>
                </a:solidFill>
                <a:latin typeface="微软雅黑" panose="020B0503020204020204" pitchFamily="34" charset="-122"/>
                <a:ea typeface="微软雅黑" panose="020B0503020204020204" pitchFamily="34" charset="-122"/>
                <a:sym typeface="+mn-ea"/>
              </a:rPr>
              <a:t>级地震”“</a:t>
            </a:r>
            <a:r>
              <a:rPr lang="en-US" altLang="zh-CN" sz="2400" dirty="0">
                <a:solidFill>
                  <a:schemeClr val="tx1"/>
                </a:solidFill>
                <a:latin typeface="微软雅黑" panose="020B0503020204020204" pitchFamily="34" charset="-122"/>
                <a:ea typeface="微软雅黑" panose="020B0503020204020204" pitchFamily="34" charset="-122"/>
                <a:sym typeface="+mn-ea"/>
              </a:rPr>
              <a:t>5G</a:t>
            </a:r>
            <a:r>
              <a:rPr lang="zh-CN" altLang="en-US" sz="2400" dirty="0">
                <a:solidFill>
                  <a:schemeClr val="tx1"/>
                </a:solidFill>
                <a:latin typeface="微软雅黑" panose="020B0503020204020204" pitchFamily="34" charset="-122"/>
                <a:ea typeface="微软雅黑" panose="020B0503020204020204" pitchFamily="34" charset="-122"/>
                <a:sym typeface="+mn-ea"/>
              </a:rPr>
              <a:t>时代”“全国降温”“香港暴动”</a:t>
            </a:r>
            <a:r>
              <a:rPr lang="en-US" altLang="zh-CN" sz="2400" dirty="0">
                <a:solidFill>
                  <a:schemeClr val="tx1"/>
                </a:solidFill>
                <a:latin typeface="微软雅黑" panose="020B0503020204020204" pitchFamily="34" charset="-122"/>
                <a:ea typeface="微软雅黑" panose="020B0503020204020204" pitchFamily="34" charset="-122"/>
                <a:sym typeface="+mn-ea"/>
              </a:rPr>
              <a:t>“</a:t>
            </a:r>
            <a:r>
              <a:rPr lang="zh-CN" altLang="en-US" sz="2400" dirty="0">
                <a:solidFill>
                  <a:schemeClr val="tx1"/>
                </a:solidFill>
                <a:latin typeface="微软雅黑" panose="020B0503020204020204" pitchFamily="34" charset="-122"/>
                <a:ea typeface="微软雅黑" panose="020B0503020204020204" pitchFamily="34" charset="-122"/>
                <a:sym typeface="+mn-ea"/>
              </a:rPr>
              <a:t>春运</a:t>
            </a:r>
            <a:r>
              <a:rPr lang="en-US" altLang="zh-CN" sz="2400" dirty="0">
                <a:solidFill>
                  <a:schemeClr val="tx1"/>
                </a:solidFill>
                <a:latin typeface="微软雅黑" panose="020B0503020204020204" pitchFamily="34" charset="-122"/>
                <a:ea typeface="微软雅黑" panose="020B0503020204020204" pitchFamily="34" charset="-122"/>
                <a:sym typeface="+mn-ea"/>
              </a:rPr>
              <a:t>”</a:t>
            </a:r>
            <a:r>
              <a:rPr lang="zh-CN" altLang="en-US" sz="2400" dirty="0">
                <a:solidFill>
                  <a:schemeClr val="tx1"/>
                </a:solidFill>
                <a:latin typeface="微软雅黑" panose="020B0503020204020204" pitchFamily="34" charset="-122"/>
                <a:ea typeface="微软雅黑" panose="020B0503020204020204" pitchFamily="34" charset="-122"/>
                <a:sym typeface="+mn-ea"/>
              </a:rPr>
              <a:t>为关键词 抓 取了每个类别最近发表的</a:t>
            </a:r>
            <a:r>
              <a:rPr lang="en-US" altLang="zh-CN" sz="2400" dirty="0">
                <a:solidFill>
                  <a:schemeClr val="tx1"/>
                </a:solidFill>
                <a:latin typeface="微软雅黑" panose="020B0503020204020204" pitchFamily="34" charset="-122"/>
                <a:ea typeface="微软雅黑" panose="020B0503020204020204" pitchFamily="34" charset="-122"/>
                <a:sym typeface="+mn-ea"/>
              </a:rPr>
              <a:t>500</a:t>
            </a:r>
            <a:r>
              <a:rPr lang="zh-CN" altLang="en-US" sz="2400" dirty="0">
                <a:solidFill>
                  <a:schemeClr val="tx1"/>
                </a:solidFill>
                <a:latin typeface="微软雅黑" panose="020B0503020204020204" pitchFamily="34" charset="-122"/>
                <a:ea typeface="微软雅黑" panose="020B0503020204020204" pitchFamily="34" charset="-122"/>
                <a:sym typeface="+mn-ea"/>
              </a:rPr>
              <a:t>条新闻数据，为保证数据的有效性，经人工过滤，每个新闻话题长度不小于</a:t>
            </a:r>
            <a:r>
              <a:rPr lang="en-US" altLang="zh-CN" sz="2400" dirty="0">
                <a:solidFill>
                  <a:schemeClr val="tx1"/>
                </a:solidFill>
                <a:latin typeface="微软雅黑" panose="020B0503020204020204" pitchFamily="34" charset="-122"/>
                <a:ea typeface="微软雅黑" panose="020B0503020204020204" pitchFamily="34" charset="-122"/>
                <a:sym typeface="+mn-ea"/>
              </a:rPr>
              <a:t>6</a:t>
            </a:r>
            <a:r>
              <a:rPr lang="en-US" altLang="zh-CN" sz="2400" dirty="0">
                <a:solidFill>
                  <a:schemeClr val="tx1"/>
                </a:solidFill>
                <a:latin typeface="微软雅黑" panose="020B0503020204020204" pitchFamily="34" charset="-122"/>
                <a:ea typeface="微软雅黑" panose="020B0503020204020204" pitchFamily="34" charset="-122"/>
                <a:sym typeface="+mn-ea"/>
              </a:rPr>
              <a:t>00</a:t>
            </a:r>
            <a:r>
              <a:rPr lang="zh-CN" altLang="en-US" sz="2400" dirty="0">
                <a:solidFill>
                  <a:schemeClr val="tx1"/>
                </a:solidFill>
                <a:latin typeface="微软雅黑" panose="020B0503020204020204" pitchFamily="34" charset="-122"/>
                <a:ea typeface="微软雅黑" panose="020B0503020204020204" pitchFamily="34" charset="-122"/>
                <a:sym typeface="+mn-ea"/>
              </a:rPr>
              <a:t>字符。共</a:t>
            </a:r>
            <a:r>
              <a:rPr lang="en-US" altLang="zh-CN" sz="2400" dirty="0">
                <a:solidFill>
                  <a:schemeClr val="tx1"/>
                </a:solidFill>
                <a:latin typeface="微软雅黑" panose="020B0503020204020204" pitchFamily="34" charset="-122"/>
                <a:ea typeface="微软雅黑" panose="020B0503020204020204" pitchFamily="34" charset="-122"/>
                <a:sym typeface="+mn-ea"/>
              </a:rPr>
              <a:t>500</a:t>
            </a:r>
            <a:r>
              <a:rPr lang="zh-CN" altLang="en-US" sz="2400" dirty="0">
                <a:solidFill>
                  <a:schemeClr val="tx1"/>
                </a:solidFill>
                <a:latin typeface="微软雅黑" panose="020B0503020204020204" pitchFamily="34" charset="-122"/>
                <a:ea typeface="微软雅黑" panose="020B0503020204020204" pitchFamily="34" charset="-122"/>
                <a:sym typeface="+mn-ea"/>
              </a:rPr>
              <a:t>条数据作为实验的训练测试集合。</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2000"/>
                            </p:stCondLst>
                            <p:childTnLst>
                              <p:par>
                                <p:cTn id="15" presetID="10" presetClass="entr" presetSubtype="0" fill="hold" grpId="0" nodeType="after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750"/>
                            </p:stCondLst>
                            <p:childTnLst>
                              <p:par>
                                <p:cTn id="19" presetID="10" presetClass="entr" presetSubtype="0" fill="hold" grpId="0" nodeType="afterEffect">
                                  <p:stCondLst>
                                    <p:cond delay="25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2338388" y="457200"/>
            <a:ext cx="7116762" cy="166688"/>
            <a:chOff x="2339067" y="457843"/>
            <a:chExt cx="7116682" cy="166589"/>
          </a:xfrm>
        </p:grpSpPr>
        <p:grpSp>
          <p:nvGrpSpPr>
            <p:cNvPr id="20482"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487"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6" name="文本框 15"/>
          <p:cNvSpPr txBox="1"/>
          <p:nvPr/>
        </p:nvSpPr>
        <p:spPr>
          <a:xfrm>
            <a:off x="4738370" y="295593"/>
            <a:ext cx="2316480" cy="460375"/>
          </a:xfrm>
          <a:prstGeom prst="rect">
            <a:avLst/>
          </a:prstGeom>
          <a:noFill/>
        </p:spPr>
        <p:txBody>
          <a:bodyPr wrap="none" rtlCol="0">
            <a:spAutoFit/>
          </a:bodyPr>
          <a:p>
            <a:pPr lvl="0" indent="0" defTabSz="914400" fontAlgn="base">
              <a:spcBef>
                <a:spcPct val="0"/>
              </a:spcBef>
              <a:spcAft>
                <a:spcPct val="0"/>
              </a:spcAft>
            </a:pPr>
            <a:r>
              <a:rPr lang="zh-CN" altLang="en-US" sz="2400" dirty="0">
                <a:solidFill>
                  <a:srgbClr val="2F5597"/>
                </a:solidFill>
                <a:latin typeface="汉仪菱心体简" pitchFamily="49" charset="-122"/>
                <a:ea typeface="汉仪菱心体简" pitchFamily="49" charset="-122"/>
              </a:rPr>
              <a:t>实验过程及结果</a:t>
            </a:r>
            <a:endParaRPr lang="zh-CN" altLang="en-US" sz="2400" dirty="0">
              <a:solidFill>
                <a:srgbClr val="2F5597"/>
              </a:solidFill>
              <a:latin typeface="汉仪菱心体简" pitchFamily="49" charset="-122"/>
              <a:ea typeface="汉仪菱心体简" pitchFamily="49" charset="-122"/>
            </a:endParaRPr>
          </a:p>
        </p:txBody>
      </p:sp>
      <p:sp>
        <p:nvSpPr>
          <p:cNvPr id="19" name="文本框 18"/>
          <p:cNvSpPr txBox="1"/>
          <p:nvPr/>
        </p:nvSpPr>
        <p:spPr>
          <a:xfrm>
            <a:off x="707390" y="1065530"/>
            <a:ext cx="11024870" cy="460375"/>
          </a:xfrm>
          <a:prstGeom prst="rect">
            <a:avLst/>
          </a:prstGeom>
          <a:noFill/>
          <a:ln w="9525">
            <a:noFill/>
            <a:miter/>
          </a:ln>
        </p:spPr>
        <p:txBody>
          <a:bodyPr wrap="square" anchor="t">
            <a:spAutoFit/>
          </a:bodyPr>
          <a:p>
            <a:pPr lvl="0" indent="0" algn="l" defTabSz="914400"/>
            <a:r>
              <a:rPr lang="en-US" altLang="zh-CN" sz="2400" dirty="0">
                <a:solidFill>
                  <a:schemeClr val="tx1"/>
                </a:solidFill>
                <a:latin typeface="微软雅黑" panose="020B0503020204020204" pitchFamily="34" charset="-122"/>
                <a:ea typeface="微软雅黑" panose="020B0503020204020204" pitchFamily="34" charset="-122"/>
              </a:rPr>
              <a:t>    </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p:txBody>
      </p:sp>
      <p:sp>
        <p:nvSpPr>
          <p:cNvPr id="17" name="文本框 16"/>
          <p:cNvSpPr txBox="1"/>
          <p:nvPr/>
        </p:nvSpPr>
        <p:spPr>
          <a:xfrm>
            <a:off x="707390" y="804545"/>
            <a:ext cx="11024870" cy="1198880"/>
          </a:xfrm>
          <a:prstGeom prst="rect">
            <a:avLst/>
          </a:prstGeom>
          <a:noFill/>
          <a:ln w="9525">
            <a:noFill/>
            <a:miter/>
          </a:ln>
        </p:spPr>
        <p:txBody>
          <a:bodyPr wrap="square" anchor="t">
            <a:spAutoFit/>
          </a:bodyPr>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       采用</a:t>
            </a:r>
            <a:r>
              <a:rPr lang="en-US" altLang="zh-CN" sz="2400" dirty="0">
                <a:solidFill>
                  <a:schemeClr val="tx1"/>
                </a:solidFill>
                <a:latin typeface="微软雅黑" panose="020B0503020204020204" pitchFamily="34" charset="-122"/>
                <a:ea typeface="微软雅黑" panose="020B0503020204020204" pitchFamily="34" charset="-122"/>
                <a:sym typeface="+mn-ea"/>
              </a:rPr>
              <a:t>jieba</a:t>
            </a:r>
            <a:r>
              <a:rPr lang="zh-CN" altLang="en-US" sz="2400" dirty="0">
                <a:solidFill>
                  <a:schemeClr val="tx1"/>
                </a:solidFill>
                <a:latin typeface="微软雅黑" panose="020B0503020204020204" pitchFamily="34" charset="-122"/>
                <a:ea typeface="微软雅黑" panose="020B0503020204020204" pitchFamily="34" charset="-122"/>
                <a:sym typeface="+mn-ea"/>
              </a:rPr>
              <a:t>分词系统对新闻数据进行分词，并借助停用词表对分词进行过滤，而后用</a:t>
            </a:r>
            <a:r>
              <a:rPr lang="en-US" altLang="zh-CN" sz="2400" dirty="0">
                <a:solidFill>
                  <a:schemeClr val="tx1"/>
                </a:solidFill>
                <a:latin typeface="微软雅黑" panose="020B0503020204020204" pitchFamily="34" charset="-122"/>
                <a:ea typeface="微软雅黑" panose="020B0503020204020204" pitchFamily="34" charset="-122"/>
                <a:sym typeface="+mn-ea"/>
              </a:rPr>
              <a:t>TF-IDF</a:t>
            </a:r>
            <a:r>
              <a:rPr lang="zh-CN" altLang="en-US" sz="2400" dirty="0">
                <a:solidFill>
                  <a:schemeClr val="tx1"/>
                </a:solidFill>
                <a:latin typeface="微软雅黑" panose="020B0503020204020204" pitchFamily="34" charset="-122"/>
                <a:ea typeface="微软雅黑" panose="020B0503020204020204" pitchFamily="34" charset="-122"/>
                <a:sym typeface="+mn-ea"/>
              </a:rPr>
              <a:t>方法构造微博数据向量空间模型（</a:t>
            </a:r>
            <a:r>
              <a:rPr lang="en-US" altLang="zh-CN" sz="2400" dirty="0">
                <a:solidFill>
                  <a:schemeClr val="tx1"/>
                </a:solidFill>
                <a:latin typeface="微软雅黑" panose="020B0503020204020204" pitchFamily="34" charset="-122"/>
                <a:ea typeface="微软雅黑" panose="020B0503020204020204" pitchFamily="34" charset="-122"/>
                <a:sym typeface="+mn-ea"/>
              </a:rPr>
              <a:t>VSM</a:t>
            </a:r>
            <a:r>
              <a:rPr lang="zh-CN" altLang="en-US" sz="2400" dirty="0">
                <a:solidFill>
                  <a:schemeClr val="tx1"/>
                </a:solidFill>
                <a:latin typeface="微软雅黑" panose="020B0503020204020204" pitchFamily="34" charset="-122"/>
                <a:ea typeface="微软雅黑" panose="020B0503020204020204" pitchFamily="34" charset="-122"/>
                <a:sym typeface="+mn-ea"/>
              </a:rPr>
              <a:t>特征项矩阵）。最终实现聚类。</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707390" y="2436495"/>
            <a:ext cx="11024870" cy="1568450"/>
          </a:xfrm>
          <a:prstGeom prst="rect">
            <a:avLst/>
          </a:prstGeom>
          <a:noFill/>
          <a:ln w="9525">
            <a:noFill/>
            <a:miter/>
          </a:ln>
        </p:spPr>
        <p:txBody>
          <a:bodyPr wrap="square" anchor="t">
            <a:spAutoFit/>
          </a:bodyPr>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实验结果：</a:t>
            </a:r>
            <a:r>
              <a:rPr lang="zh-CN" altLang="en-US" sz="2400" dirty="0">
                <a:solidFill>
                  <a:schemeClr val="tx1"/>
                </a:solidFill>
                <a:latin typeface="微软雅黑" panose="020B0503020204020204" pitchFamily="34" charset="-122"/>
                <a:ea typeface="微软雅黑" panose="020B0503020204020204" pitchFamily="34" charset="-122"/>
                <a:sym typeface="+mn-ea"/>
              </a:rPr>
              <a:t>       </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      本实验的聚类结果的评价标准主要采用</a:t>
            </a:r>
            <a:r>
              <a:rPr lang="en-US" altLang="zh-CN" sz="2400" dirty="0">
                <a:solidFill>
                  <a:schemeClr val="tx1"/>
                </a:solidFill>
                <a:latin typeface="微软雅黑" panose="020B0503020204020204" pitchFamily="34" charset="-122"/>
                <a:ea typeface="微软雅黑" panose="020B0503020204020204" pitchFamily="34" charset="-122"/>
                <a:sym typeface="+mn-ea"/>
              </a:rPr>
              <a:t>F</a:t>
            </a:r>
            <a:r>
              <a:rPr lang="zh-CN" altLang="en-US" sz="2400" dirty="0">
                <a:solidFill>
                  <a:schemeClr val="tx1"/>
                </a:solidFill>
                <a:latin typeface="微软雅黑" panose="020B0503020204020204" pitchFamily="34" charset="-122"/>
                <a:ea typeface="微软雅黑" panose="020B0503020204020204" pitchFamily="34" charset="-122"/>
                <a:sym typeface="+mn-ea"/>
              </a:rPr>
              <a:t>度量值。该方法同时兼顾查准率（</a:t>
            </a:r>
            <a:r>
              <a:rPr lang="en-US" altLang="zh-CN" sz="2400" dirty="0">
                <a:solidFill>
                  <a:schemeClr val="tx1"/>
                </a:solidFill>
                <a:latin typeface="微软雅黑" panose="020B0503020204020204" pitchFamily="34" charset="-122"/>
                <a:ea typeface="微软雅黑" panose="020B0503020204020204" pitchFamily="34" charset="-122"/>
                <a:sym typeface="+mn-ea"/>
              </a:rPr>
              <a:t>P</a:t>
            </a:r>
            <a:r>
              <a:rPr lang="zh-CN" altLang="en-US" sz="2400" dirty="0">
                <a:solidFill>
                  <a:schemeClr val="tx1"/>
                </a:solidFill>
                <a:latin typeface="微软雅黑" panose="020B0503020204020204" pitchFamily="34" charset="-122"/>
                <a:ea typeface="微软雅黑" panose="020B0503020204020204" pitchFamily="34" charset="-122"/>
                <a:sym typeface="+mn-ea"/>
              </a:rPr>
              <a:t>）</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和查全率（</a:t>
            </a:r>
            <a:r>
              <a:rPr lang="en-US" altLang="zh-CN" sz="2400" dirty="0">
                <a:solidFill>
                  <a:schemeClr val="tx1"/>
                </a:solidFill>
                <a:latin typeface="微软雅黑" panose="020B0503020204020204" pitchFamily="34" charset="-122"/>
                <a:ea typeface="微软雅黑" panose="020B0503020204020204" pitchFamily="34" charset="-122"/>
                <a:sym typeface="+mn-ea"/>
              </a:rPr>
              <a:t>R</a:t>
            </a:r>
            <a:r>
              <a:rPr lang="zh-CN" altLang="en-US" sz="2400" dirty="0">
                <a:solidFill>
                  <a:schemeClr val="tx1"/>
                </a:solidFill>
                <a:latin typeface="微软雅黑" panose="020B0503020204020204" pitchFamily="34" charset="-122"/>
                <a:ea typeface="微软雅黑" panose="020B0503020204020204" pitchFamily="34" charset="-122"/>
                <a:sym typeface="+mn-ea"/>
              </a:rPr>
              <a:t>）两个指标。</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        </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p:txBody>
      </p:sp>
      <p:graphicFrame>
        <p:nvGraphicFramePr>
          <p:cNvPr id="4" name="对象 3">
            <a:hlinkClick r:id="" action="ppaction://ole?verb="/>
          </p:cNvPr>
          <p:cNvGraphicFramePr>
            <a:graphicFrameLocks noChangeAspect="1"/>
          </p:cNvGraphicFramePr>
          <p:nvPr/>
        </p:nvGraphicFramePr>
        <p:xfrm>
          <a:off x="2973070" y="3748405"/>
          <a:ext cx="2479040" cy="440690"/>
        </p:xfrm>
        <a:graphic>
          <a:graphicData uri="http://schemas.openxmlformats.org/presentationml/2006/ole">
            <mc:AlternateContent xmlns:mc="http://schemas.openxmlformats.org/markup-compatibility/2006">
              <mc:Choice xmlns:v="urn:schemas-microsoft-com:vml" Requires="v">
                <p:oleObj spid="_x0000_s1025" name="" r:id="rId1" imgW="1143000" imgH="203200" progId="Equation.KSEE3">
                  <p:embed/>
                </p:oleObj>
              </mc:Choice>
              <mc:Fallback>
                <p:oleObj name="" r:id="rId1" imgW="1143000" imgH="203200" progId="Equation.KSEE3">
                  <p:embed/>
                  <p:pic>
                    <p:nvPicPr>
                      <p:cNvPr id="0" name="图片 1024"/>
                      <p:cNvPicPr/>
                      <p:nvPr/>
                    </p:nvPicPr>
                    <p:blipFill>
                      <a:blip r:embed="rId2"/>
                      <a:stretch>
                        <a:fillRect/>
                      </a:stretch>
                    </p:blipFill>
                    <p:spPr>
                      <a:xfrm>
                        <a:off x="2973070" y="3748405"/>
                        <a:ext cx="2479040" cy="44069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6600190" y="3748405"/>
          <a:ext cx="2562860" cy="440690"/>
        </p:xfrm>
        <a:graphic>
          <a:graphicData uri="http://schemas.openxmlformats.org/presentationml/2006/ole">
            <mc:AlternateContent xmlns:mc="http://schemas.openxmlformats.org/markup-compatibility/2006">
              <mc:Choice xmlns:v="urn:schemas-microsoft-com:vml" Requires="v">
                <p:oleObj spid="_x0000_s9" name="" r:id="rId3" imgW="1181100" imgH="203200" progId="Equation.KSEE3">
                  <p:embed/>
                </p:oleObj>
              </mc:Choice>
              <mc:Fallback>
                <p:oleObj name="" r:id="rId3" imgW="1181100" imgH="203200" progId="Equation.KSEE3">
                  <p:embed/>
                  <p:pic>
                    <p:nvPicPr>
                      <p:cNvPr id="0" name="图片 1024"/>
                      <p:cNvPicPr/>
                      <p:nvPr/>
                    </p:nvPicPr>
                    <p:blipFill>
                      <a:blip r:embed="rId4"/>
                      <a:stretch>
                        <a:fillRect/>
                      </a:stretch>
                    </p:blipFill>
                    <p:spPr>
                      <a:xfrm>
                        <a:off x="6600190" y="3748405"/>
                        <a:ext cx="2562860" cy="440690"/>
                      </a:xfrm>
                      <a:prstGeom prst="rect">
                        <a:avLst/>
                      </a:prstGeom>
                    </p:spPr>
                  </p:pic>
                </p:oleObj>
              </mc:Fallback>
            </mc:AlternateContent>
          </a:graphicData>
        </a:graphic>
      </p:graphicFrame>
      <p:sp>
        <p:nvSpPr>
          <p:cNvPr id="18" name="文本框 17"/>
          <p:cNvSpPr txBox="1"/>
          <p:nvPr/>
        </p:nvSpPr>
        <p:spPr>
          <a:xfrm>
            <a:off x="707390" y="4418965"/>
            <a:ext cx="10706735" cy="1198880"/>
          </a:xfrm>
          <a:prstGeom prst="rect">
            <a:avLst/>
          </a:prstGeom>
          <a:noFill/>
          <a:ln w="9525">
            <a:noFill/>
            <a:miter/>
          </a:ln>
        </p:spPr>
        <p:txBody>
          <a:bodyPr wrap="square" anchor="t">
            <a:spAutoFit/>
          </a:bodyPr>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经过大量的实验，本实验的密度阙值</a:t>
            </a:r>
            <a:r>
              <a:rPr lang="en-US" altLang="zh-CN" sz="2400">
                <a:sym typeface="+mn-ea"/>
              </a:rPr>
              <a:t>newSimilarity</a:t>
            </a:r>
            <a:r>
              <a:rPr lang="zh-CN" altLang="en-US" sz="2400" dirty="0">
                <a:solidFill>
                  <a:schemeClr val="tx1"/>
                </a:solidFill>
                <a:latin typeface="微软雅黑" panose="020B0503020204020204" pitchFamily="34" charset="-122"/>
                <a:ea typeface="微软雅黑" panose="020B0503020204020204" pitchFamily="34" charset="-122"/>
                <a:sym typeface="+mn-ea"/>
              </a:rPr>
              <a:t>选择为</a:t>
            </a:r>
            <a:r>
              <a:rPr lang="en-US" altLang="zh-CN" sz="2400" dirty="0">
                <a:solidFill>
                  <a:schemeClr val="tx1"/>
                </a:solidFill>
                <a:latin typeface="微软雅黑" panose="020B0503020204020204" pitchFamily="34" charset="-122"/>
                <a:ea typeface="微软雅黑" panose="020B0503020204020204" pitchFamily="34" charset="-122"/>
                <a:sym typeface="+mn-ea"/>
              </a:rPr>
              <a:t>0.70</a:t>
            </a:r>
            <a:r>
              <a:rPr lang="zh-CN" altLang="en-US" sz="2400" dirty="0">
                <a:solidFill>
                  <a:schemeClr val="tx1"/>
                </a:solidFill>
                <a:latin typeface="微软雅黑" panose="020B0503020204020204" pitchFamily="34" charset="-122"/>
                <a:ea typeface="微软雅黑" panose="020B0503020204020204" pitchFamily="34" charset="-122"/>
                <a:sym typeface="+mn-ea"/>
              </a:rPr>
              <a:t> ，聚类中心点</a:t>
            </a:r>
            <a:r>
              <a:rPr lang="en-US" altLang="zh-CN" sz="2400" dirty="0">
                <a:solidFill>
                  <a:schemeClr val="tx1"/>
                </a:solidFill>
                <a:latin typeface="微软雅黑" panose="020B0503020204020204" pitchFamily="34" charset="-122"/>
                <a:ea typeface="微软雅黑" panose="020B0503020204020204" pitchFamily="34" charset="-122"/>
                <a:sym typeface="+mn-ea"/>
              </a:rPr>
              <a:t>center</a:t>
            </a:r>
            <a:r>
              <a:rPr lang="zh-CN" altLang="en-US" sz="2400" dirty="0">
                <a:solidFill>
                  <a:schemeClr val="tx1"/>
                </a:solidFill>
                <a:latin typeface="微软雅黑" panose="020B0503020204020204" pitchFamily="34" charset="-122"/>
                <a:ea typeface="微软雅黑" panose="020B0503020204020204" pitchFamily="34" charset="-122"/>
                <a:sym typeface="+mn-ea"/>
              </a:rPr>
              <a:t>为</a:t>
            </a:r>
            <a:r>
              <a:rPr lang="en-US" altLang="zh-CN" sz="2400" dirty="0">
                <a:solidFill>
                  <a:schemeClr val="tx1"/>
                </a:solidFill>
                <a:latin typeface="微软雅黑" panose="020B0503020204020204" pitchFamily="34" charset="-122"/>
                <a:ea typeface="微软雅黑" panose="020B0503020204020204" pitchFamily="34" charset="-122"/>
                <a:sym typeface="+mn-ea"/>
              </a:rPr>
              <a:t>[3,34,43,27,89]</a:t>
            </a:r>
            <a:r>
              <a:rPr lang="zh-CN" altLang="en-US" sz="2400" dirty="0">
                <a:solidFill>
                  <a:schemeClr val="tx1"/>
                </a:solidFill>
                <a:latin typeface="微软雅黑" panose="020B0503020204020204" pitchFamily="34" charset="-122"/>
                <a:ea typeface="微软雅黑" panose="020B0503020204020204" pitchFamily="34" charset="-122"/>
                <a:sym typeface="+mn-ea"/>
              </a:rPr>
              <a:t> 。 下表是传统的</a:t>
            </a:r>
            <a:r>
              <a:rPr lang="en-US" altLang="zh-CN" sz="2400" dirty="0">
                <a:solidFill>
                  <a:schemeClr val="tx1"/>
                </a:solidFill>
                <a:latin typeface="微软雅黑" panose="020B0503020204020204" pitchFamily="34" charset="-122"/>
                <a:ea typeface="微软雅黑" panose="020B0503020204020204" pitchFamily="34" charset="-122"/>
                <a:sym typeface="+mn-ea"/>
              </a:rPr>
              <a:t>K-means</a:t>
            </a:r>
            <a:r>
              <a:rPr lang="zh-CN" altLang="en-US" sz="2400" dirty="0">
                <a:solidFill>
                  <a:schemeClr val="tx1"/>
                </a:solidFill>
                <a:latin typeface="微软雅黑" panose="020B0503020204020204" pitchFamily="34" charset="-122"/>
                <a:ea typeface="微软雅黑" panose="020B0503020204020204" pitchFamily="34" charset="-122"/>
                <a:sym typeface="+mn-ea"/>
              </a:rPr>
              <a:t>算法与改进聚类中心的</a:t>
            </a:r>
            <a:r>
              <a:rPr lang="en-US" altLang="zh-CN" sz="2400" dirty="0">
                <a:solidFill>
                  <a:schemeClr val="tx1"/>
                </a:solidFill>
                <a:latin typeface="微软雅黑" panose="020B0503020204020204" pitchFamily="34" charset="-122"/>
                <a:ea typeface="微软雅黑" panose="020B0503020204020204" pitchFamily="34" charset="-122"/>
                <a:sym typeface="+mn-ea"/>
              </a:rPr>
              <a:t>K-means</a:t>
            </a:r>
            <a:r>
              <a:rPr lang="zh-CN" altLang="en-US" sz="2400" dirty="0">
                <a:solidFill>
                  <a:schemeClr val="tx1"/>
                </a:solidFill>
                <a:latin typeface="微软雅黑" panose="020B0503020204020204" pitchFamily="34" charset="-122"/>
                <a:ea typeface="微软雅黑" panose="020B0503020204020204" pitchFamily="34" charset="-122"/>
                <a:sym typeface="+mn-ea"/>
              </a:rPr>
              <a:t>算法的实验结果。</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2000"/>
                            </p:stCondLst>
                            <p:childTnLst>
                              <p:par>
                                <p:cTn id="15" presetID="10" presetClass="entr" presetSubtype="0" fill="hold" grpId="0" nodeType="afterEffect">
                                  <p:stCondLst>
                                    <p:cond delay="2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750"/>
                            </p:stCondLst>
                            <p:childTnLst>
                              <p:par>
                                <p:cTn id="19" presetID="10" presetClass="entr" presetSubtype="0" fill="hold" grpId="0" nodeType="afterEffect">
                                  <p:stCondLst>
                                    <p:cond delay="25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3500"/>
                            </p:stCondLst>
                            <p:childTnLst>
                              <p:par>
                                <p:cTn id="23" presetID="10" presetClass="entr" presetSubtype="0" fill="hold" grpId="0" nodeType="afterEffect">
                                  <p:stCondLst>
                                    <p:cond delay="25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par>
                          <p:cTn id="26" fill="hold">
                            <p:stCondLst>
                              <p:cond delay="4250"/>
                            </p:stCondLst>
                            <p:childTnLst>
                              <p:par>
                                <p:cTn id="27" presetID="10" presetClass="entr" presetSubtype="0" fill="hold" grpId="0" nodeType="afterEffect">
                                  <p:stCondLst>
                                    <p:cond delay="25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17" grpId="0"/>
      <p:bldP spid="2"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2338388" y="457200"/>
            <a:ext cx="7116762" cy="166688"/>
            <a:chOff x="2339067" y="457843"/>
            <a:chExt cx="7116682" cy="166589"/>
          </a:xfrm>
        </p:grpSpPr>
        <p:grpSp>
          <p:nvGrpSpPr>
            <p:cNvPr id="20482"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487"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6" name="文本框 15"/>
          <p:cNvSpPr txBox="1"/>
          <p:nvPr/>
        </p:nvSpPr>
        <p:spPr>
          <a:xfrm>
            <a:off x="4738370" y="295593"/>
            <a:ext cx="2316480" cy="460375"/>
          </a:xfrm>
          <a:prstGeom prst="rect">
            <a:avLst/>
          </a:prstGeom>
          <a:noFill/>
        </p:spPr>
        <p:txBody>
          <a:bodyPr wrap="none" rtlCol="0">
            <a:spAutoFit/>
          </a:bodyPr>
          <a:p>
            <a:pPr lvl="0" indent="0" defTabSz="914400" fontAlgn="base">
              <a:spcBef>
                <a:spcPct val="0"/>
              </a:spcBef>
              <a:spcAft>
                <a:spcPct val="0"/>
              </a:spcAft>
            </a:pPr>
            <a:r>
              <a:rPr lang="zh-CN" altLang="en-US" sz="2400" dirty="0">
                <a:solidFill>
                  <a:srgbClr val="2F5597"/>
                </a:solidFill>
                <a:latin typeface="汉仪菱心体简" pitchFamily="49" charset="-122"/>
                <a:ea typeface="汉仪菱心体简" pitchFamily="49" charset="-122"/>
              </a:rPr>
              <a:t>实验过程及结果</a:t>
            </a:r>
            <a:endParaRPr lang="zh-CN" altLang="en-US" sz="2400" dirty="0">
              <a:solidFill>
                <a:srgbClr val="2F5597"/>
              </a:solidFill>
              <a:latin typeface="汉仪菱心体简" pitchFamily="49" charset="-122"/>
              <a:ea typeface="汉仪菱心体简" pitchFamily="49" charset="-122"/>
            </a:endParaRPr>
          </a:p>
        </p:txBody>
      </p:sp>
      <p:graphicFrame>
        <p:nvGraphicFramePr>
          <p:cNvPr id="10" name="表格 9"/>
          <p:cNvGraphicFramePr/>
          <p:nvPr>
            <p:custDataLst>
              <p:tags r:id="rId1"/>
            </p:custDataLst>
          </p:nvPr>
        </p:nvGraphicFramePr>
        <p:xfrm>
          <a:off x="3210560" y="962025"/>
          <a:ext cx="5703570" cy="3071495"/>
        </p:xfrm>
        <a:graphic>
          <a:graphicData uri="http://schemas.openxmlformats.org/drawingml/2006/table">
            <a:tbl>
              <a:tblPr firstRow="1" bandRow="1">
                <a:tableStyleId>{5C22544A-7EE6-4342-B048-85BDC9FD1C3A}</a:tableStyleId>
              </a:tblPr>
              <a:tblGrid>
                <a:gridCol w="1901190"/>
                <a:gridCol w="1901190"/>
                <a:gridCol w="1901190"/>
              </a:tblGrid>
              <a:tr h="1242695">
                <a:tc>
                  <a:txBody>
                    <a:bodyPr/>
                    <a:p>
                      <a:pPr algn="ctr">
                        <a:buNone/>
                      </a:pPr>
                      <a:r>
                        <a:rPr lang="zh-CN" altLang="en-US"/>
                        <a:t>新闻数据类</a:t>
                      </a:r>
                      <a:endParaRPr lang="zh-CN" altLang="en-US"/>
                    </a:p>
                  </a:txBody>
                  <a:tcPr anchor="ctr" anchorCtr="0"/>
                </a:tc>
                <a:tc>
                  <a:txBody>
                    <a:bodyPr/>
                    <a:p>
                      <a:pPr algn="ctr">
                        <a:buNone/>
                      </a:pPr>
                      <a:r>
                        <a:rPr lang="zh-CN" altLang="en-US"/>
                        <a:t>传统的</a:t>
                      </a:r>
                      <a:r>
                        <a:rPr lang="en-US" altLang="zh-CN"/>
                        <a:t>K-means</a:t>
                      </a:r>
                      <a:endParaRPr lang="en-US" altLang="zh-CN"/>
                    </a:p>
                    <a:p>
                      <a:pPr algn="ctr">
                        <a:buNone/>
                      </a:pPr>
                      <a:r>
                        <a:rPr lang="en-US" altLang="zh-CN"/>
                        <a:t>F</a:t>
                      </a:r>
                      <a:r>
                        <a:rPr lang="zh-CN" altLang="en-US"/>
                        <a:t>度量值</a:t>
                      </a:r>
                      <a:r>
                        <a:rPr lang="en-US" altLang="zh-CN"/>
                        <a:t>/%</a:t>
                      </a:r>
                      <a:endParaRPr lang="en-US" altLang="zh-CN"/>
                    </a:p>
                  </a:txBody>
                  <a:tcPr anchor="ctr" anchorCtr="0"/>
                </a:tc>
                <a:tc>
                  <a:txBody>
                    <a:bodyPr/>
                    <a:p>
                      <a:pPr algn="ctr">
                        <a:buNone/>
                      </a:pPr>
                      <a:r>
                        <a:rPr lang="zh-CN" altLang="en-US" sz="1800">
                          <a:sym typeface="+mn-ea"/>
                        </a:rPr>
                        <a:t>改进后的</a:t>
                      </a:r>
                      <a:r>
                        <a:rPr lang="en-US" altLang="zh-CN" sz="1800">
                          <a:sym typeface="+mn-ea"/>
                        </a:rPr>
                        <a:t>K-means</a:t>
                      </a:r>
                      <a:endParaRPr lang="en-US" altLang="zh-CN" sz="1800">
                        <a:sym typeface="+mn-ea"/>
                      </a:endParaRPr>
                    </a:p>
                    <a:p>
                      <a:pPr algn="ctr">
                        <a:buNone/>
                      </a:pPr>
                      <a:r>
                        <a:rPr lang="en-US" altLang="zh-CN"/>
                        <a:t>F</a:t>
                      </a:r>
                      <a:r>
                        <a:rPr lang="zh-CN" altLang="en-US"/>
                        <a:t>度量值</a:t>
                      </a:r>
                      <a:r>
                        <a:rPr lang="en-US" altLang="zh-CN"/>
                        <a:t>/%</a:t>
                      </a:r>
                      <a:endParaRPr lang="en-US" altLang="zh-CN"/>
                    </a:p>
                  </a:txBody>
                  <a:tcPr anchor="ctr" anchorCtr="0"/>
                </a:tc>
              </a:tr>
              <a:tr h="365760">
                <a:tc>
                  <a:txBody>
                    <a:bodyPr/>
                    <a:p>
                      <a:pPr algn="ctr">
                        <a:buNone/>
                      </a:pPr>
                      <a:r>
                        <a:rPr lang="zh-CN" altLang="zh-CN"/>
                        <a:t>春运</a:t>
                      </a:r>
                      <a:endParaRPr lang="zh-CN" altLang="zh-CN"/>
                    </a:p>
                  </a:txBody>
                  <a:tcPr anchor="ctr" anchorCtr="0"/>
                </a:tc>
                <a:tc>
                  <a:txBody>
                    <a:bodyPr/>
                    <a:p>
                      <a:pPr algn="ctr">
                        <a:buNone/>
                      </a:pPr>
                      <a:r>
                        <a:rPr lang="en-US" altLang="zh-CN"/>
                        <a:t>87.0%</a:t>
                      </a:r>
                      <a:endParaRPr lang="en-US" altLang="zh-CN"/>
                    </a:p>
                  </a:txBody>
                  <a:tcPr/>
                </a:tc>
                <a:tc>
                  <a:txBody>
                    <a:bodyPr/>
                    <a:p>
                      <a:pPr algn="ctr">
                        <a:buNone/>
                      </a:pPr>
                      <a:r>
                        <a:rPr lang="en-US" altLang="zh-CN"/>
                        <a:t>90.8%</a:t>
                      </a:r>
                      <a:endParaRPr lang="en-US" altLang="zh-CN"/>
                    </a:p>
                  </a:txBody>
                  <a:tcPr/>
                </a:tc>
              </a:tr>
              <a:tr h="365760">
                <a:tc>
                  <a:txBody>
                    <a:bodyPr/>
                    <a:p>
                      <a:pPr algn="ctr">
                        <a:buNone/>
                      </a:pPr>
                      <a:r>
                        <a:rPr lang="zh-CN" altLang="en-US"/>
                        <a:t>全国降温</a:t>
                      </a:r>
                      <a:endParaRPr lang="zh-CN" altLang="en-US"/>
                    </a:p>
                  </a:txBody>
                  <a:tcPr/>
                </a:tc>
                <a:tc>
                  <a:txBody>
                    <a:bodyPr/>
                    <a:p>
                      <a:pPr algn="ctr">
                        <a:buNone/>
                      </a:pPr>
                      <a:r>
                        <a:rPr lang="en-US" altLang="zh-CN"/>
                        <a:t>78.8%</a:t>
                      </a:r>
                      <a:endParaRPr lang="en-US" altLang="zh-CN"/>
                    </a:p>
                  </a:txBody>
                  <a:tcPr/>
                </a:tc>
                <a:tc>
                  <a:txBody>
                    <a:bodyPr/>
                    <a:p>
                      <a:pPr algn="ctr">
                        <a:buNone/>
                      </a:pPr>
                      <a:r>
                        <a:rPr lang="en-US" altLang="zh-CN"/>
                        <a:t>82.2%</a:t>
                      </a:r>
                      <a:endParaRPr lang="en-US" altLang="zh-CN"/>
                    </a:p>
                  </a:txBody>
                  <a:tcPr/>
                </a:tc>
              </a:tr>
              <a:tr h="365760">
                <a:tc>
                  <a:txBody>
                    <a:bodyPr/>
                    <a:p>
                      <a:pPr algn="ctr">
                        <a:buNone/>
                      </a:pPr>
                      <a:r>
                        <a:rPr lang="en-US" altLang="zh-CN"/>
                        <a:t>5G</a:t>
                      </a:r>
                      <a:endParaRPr lang="en-US" altLang="zh-CN"/>
                    </a:p>
                  </a:txBody>
                  <a:tcPr/>
                </a:tc>
                <a:tc>
                  <a:txBody>
                    <a:bodyPr/>
                    <a:p>
                      <a:pPr algn="ctr">
                        <a:buNone/>
                      </a:pPr>
                      <a:r>
                        <a:rPr lang="en-US" altLang="zh-CN"/>
                        <a:t>89.3%</a:t>
                      </a:r>
                      <a:endParaRPr lang="en-US" altLang="zh-CN"/>
                    </a:p>
                  </a:txBody>
                  <a:tcPr/>
                </a:tc>
                <a:tc>
                  <a:txBody>
                    <a:bodyPr/>
                    <a:p>
                      <a:pPr algn="ctr">
                        <a:buNone/>
                      </a:pPr>
                      <a:r>
                        <a:rPr lang="en-US" altLang="zh-CN"/>
                        <a:t>90.2%</a:t>
                      </a:r>
                      <a:endParaRPr lang="en-US" altLang="zh-CN"/>
                    </a:p>
                  </a:txBody>
                  <a:tcPr/>
                </a:tc>
              </a:tr>
              <a:tr h="365760">
                <a:tc>
                  <a:txBody>
                    <a:bodyPr/>
                    <a:p>
                      <a:pPr algn="ctr">
                        <a:buNone/>
                      </a:pPr>
                      <a:r>
                        <a:rPr lang="en-US" altLang="zh-CN"/>
                        <a:t> </a:t>
                      </a:r>
                      <a:r>
                        <a:rPr lang="zh-CN" altLang="zh-CN"/>
                        <a:t>香港暴动</a:t>
                      </a:r>
                      <a:endParaRPr lang="zh-CN" altLang="zh-CN"/>
                    </a:p>
                  </a:txBody>
                  <a:tcPr/>
                </a:tc>
                <a:tc>
                  <a:txBody>
                    <a:bodyPr/>
                    <a:p>
                      <a:pPr algn="ctr">
                        <a:buNone/>
                      </a:pPr>
                      <a:r>
                        <a:rPr lang="en-US" altLang="zh-CN"/>
                        <a:t>83.1%</a:t>
                      </a:r>
                      <a:endParaRPr lang="en-US" altLang="zh-CN"/>
                    </a:p>
                  </a:txBody>
                  <a:tcPr/>
                </a:tc>
                <a:tc>
                  <a:txBody>
                    <a:bodyPr/>
                    <a:p>
                      <a:pPr algn="ctr">
                        <a:buNone/>
                      </a:pPr>
                      <a:r>
                        <a:rPr lang="en-US" altLang="zh-CN"/>
                        <a:t>89.5%</a:t>
                      </a:r>
                      <a:endParaRPr lang="en-US" altLang="zh-CN"/>
                    </a:p>
                  </a:txBody>
                  <a:tcPr/>
                </a:tc>
              </a:tr>
              <a:tr h="365760">
                <a:tc>
                  <a:txBody>
                    <a:bodyPr/>
                    <a:p>
                      <a:pPr algn="ctr">
                        <a:buNone/>
                      </a:pPr>
                      <a:r>
                        <a:rPr lang="en-US" altLang="zh-CN"/>
                        <a:t>4.3</a:t>
                      </a:r>
                      <a:r>
                        <a:rPr lang="zh-CN" altLang="en-US"/>
                        <a:t>级地震</a:t>
                      </a:r>
                      <a:endParaRPr lang="zh-CN" altLang="en-US"/>
                    </a:p>
                  </a:txBody>
                  <a:tcPr/>
                </a:tc>
                <a:tc>
                  <a:txBody>
                    <a:bodyPr/>
                    <a:p>
                      <a:pPr algn="ctr">
                        <a:buNone/>
                      </a:pPr>
                      <a:r>
                        <a:rPr lang="en-US" altLang="zh-CN"/>
                        <a:t>80.2%</a:t>
                      </a:r>
                      <a:endParaRPr lang="en-US" altLang="zh-CN"/>
                    </a:p>
                  </a:txBody>
                  <a:tcPr/>
                </a:tc>
                <a:tc>
                  <a:txBody>
                    <a:bodyPr/>
                    <a:p>
                      <a:pPr algn="ctr">
                        <a:buNone/>
                      </a:pPr>
                      <a:r>
                        <a:rPr lang="en-US" altLang="zh-CN"/>
                        <a:t>86.7%</a:t>
                      </a:r>
                      <a:endParaRPr lang="en-US" altLang="zh-CN"/>
                    </a:p>
                  </a:txBody>
                  <a:tcPr/>
                </a:tc>
              </a:tr>
            </a:tbl>
          </a:graphicData>
        </a:graphic>
      </p:graphicFrame>
      <p:sp>
        <p:nvSpPr>
          <p:cNvPr id="20" name="文本框 19"/>
          <p:cNvSpPr txBox="1"/>
          <p:nvPr/>
        </p:nvSpPr>
        <p:spPr>
          <a:xfrm>
            <a:off x="707390" y="4430395"/>
            <a:ext cx="11024870" cy="1198880"/>
          </a:xfrm>
          <a:prstGeom prst="rect">
            <a:avLst/>
          </a:prstGeom>
          <a:noFill/>
          <a:ln w="9525">
            <a:noFill/>
            <a:miter/>
          </a:ln>
        </p:spPr>
        <p:txBody>
          <a:bodyPr wrap="square" anchor="t">
            <a:spAutoFit/>
          </a:bodyPr>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     从实验结果可知，改进后的聚类算法</a:t>
            </a:r>
            <a:r>
              <a:rPr lang="en-US" altLang="zh-CN" sz="2400" dirty="0">
                <a:solidFill>
                  <a:schemeClr val="tx1"/>
                </a:solidFill>
                <a:latin typeface="微软雅黑" panose="020B0503020204020204" pitchFamily="34" charset="-122"/>
                <a:ea typeface="微软雅黑" panose="020B0503020204020204" pitchFamily="34" charset="-122"/>
                <a:sym typeface="+mn-ea"/>
              </a:rPr>
              <a:t>F</a:t>
            </a:r>
            <a:r>
              <a:rPr lang="zh-CN" altLang="en-US" sz="2400" dirty="0">
                <a:solidFill>
                  <a:schemeClr val="tx1"/>
                </a:solidFill>
                <a:latin typeface="微软雅黑" panose="020B0503020204020204" pitchFamily="34" charset="-122"/>
                <a:ea typeface="微软雅黑" panose="020B0503020204020204" pitchFamily="34" charset="-122"/>
                <a:sym typeface="+mn-ea"/>
              </a:rPr>
              <a:t>值相对比较稳定，并且在聚类准确度上有一定提高。除了</a:t>
            </a:r>
            <a:r>
              <a:rPr lang="en-US" altLang="zh-CN" sz="2400" dirty="0">
                <a:solidFill>
                  <a:schemeClr val="tx1"/>
                </a:solidFill>
                <a:latin typeface="微软雅黑" panose="020B0503020204020204" pitchFamily="34" charset="-122"/>
                <a:ea typeface="微软雅黑" panose="020B0503020204020204" pitchFamily="34" charset="-122"/>
                <a:sym typeface="+mn-ea"/>
              </a:rPr>
              <a:t>“5G”</a:t>
            </a:r>
            <a:r>
              <a:rPr lang="zh-CN" altLang="en-US" sz="2400" dirty="0">
                <a:solidFill>
                  <a:schemeClr val="tx1"/>
                </a:solidFill>
                <a:latin typeface="微软雅黑" panose="020B0503020204020204" pitchFamily="34" charset="-122"/>
                <a:ea typeface="微软雅黑" panose="020B0503020204020204" pitchFamily="34" charset="-122"/>
                <a:sym typeface="+mn-ea"/>
              </a:rPr>
              <a:t>这一类没有明显的提升。同时也体现</a:t>
            </a:r>
            <a:r>
              <a:rPr lang="en-US" altLang="zh-CN" sz="2400" dirty="0">
                <a:solidFill>
                  <a:schemeClr val="tx1"/>
                </a:solidFill>
                <a:latin typeface="微软雅黑" panose="020B0503020204020204" pitchFamily="34" charset="-122"/>
                <a:ea typeface="微软雅黑" panose="020B0503020204020204" pitchFamily="34" charset="-122"/>
                <a:sym typeface="+mn-ea"/>
              </a:rPr>
              <a:t>“</a:t>
            </a:r>
            <a:r>
              <a:rPr lang="zh-CN" altLang="en-US" sz="2400" dirty="0">
                <a:solidFill>
                  <a:schemeClr val="tx1"/>
                </a:solidFill>
                <a:latin typeface="微软雅黑" panose="020B0503020204020204" pitchFamily="34" charset="-122"/>
                <a:ea typeface="微软雅黑" panose="020B0503020204020204" pitchFamily="34" charset="-122"/>
                <a:sym typeface="+mn-ea"/>
              </a:rPr>
              <a:t>春运</a:t>
            </a:r>
            <a:r>
              <a:rPr lang="en-US" altLang="zh-CN" sz="2400" dirty="0">
                <a:solidFill>
                  <a:schemeClr val="tx1"/>
                </a:solidFill>
                <a:latin typeface="微软雅黑" panose="020B0503020204020204" pitchFamily="34" charset="-122"/>
                <a:ea typeface="微软雅黑" panose="020B0503020204020204" pitchFamily="34" charset="-122"/>
                <a:sym typeface="+mn-ea"/>
              </a:rPr>
              <a:t>”“5G”</a:t>
            </a:r>
            <a:r>
              <a:rPr lang="zh-CN" altLang="en-US" sz="2400" dirty="0">
                <a:solidFill>
                  <a:schemeClr val="tx1"/>
                </a:solidFill>
                <a:latin typeface="微软雅黑" panose="020B0503020204020204" pitchFamily="34" charset="-122"/>
                <a:ea typeface="微软雅黑" panose="020B0503020204020204" pitchFamily="34" charset="-122"/>
                <a:sym typeface="+mn-ea"/>
              </a:rPr>
              <a:t>属于热点话题。</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2000"/>
                            </p:stCondLst>
                            <p:childTnLst>
                              <p:par>
                                <p:cTn id="15" presetID="10" presetClass="entr" presetSubtype="0" fill="hold" grpId="0" nodeType="afterEffect">
                                  <p:stCondLst>
                                    <p:cond delay="25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图片 1"/>
          <p:cNvPicPr>
            <a:picLocks noChangeAspect="1"/>
          </p:cNvPicPr>
          <p:nvPr/>
        </p:nvPicPr>
        <p:blipFill>
          <a:blip r:embed="rId1"/>
          <a:stretch>
            <a:fillRect/>
          </a:stretch>
        </p:blipFill>
        <p:spPr>
          <a:xfrm>
            <a:off x="0" y="0"/>
            <a:ext cx="12192000" cy="6858000"/>
          </a:xfrm>
          <a:prstGeom prst="rect">
            <a:avLst/>
          </a:prstGeom>
          <a:noFill/>
          <a:ln w="9525">
            <a:noFill/>
            <a:miter/>
          </a:ln>
        </p:spPr>
      </p:pic>
      <p:cxnSp>
        <p:nvCxnSpPr>
          <p:cNvPr id="8" name="直接连接符 7"/>
          <p:cNvCxnSpPr/>
          <p:nvPr/>
        </p:nvCxnSpPr>
        <p:spPr>
          <a:xfrm>
            <a:off x="2947988" y="14288"/>
            <a:ext cx="11113" cy="26352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0" y="2635250"/>
            <a:ext cx="29591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687" y="3468688"/>
            <a:ext cx="6256338" cy="238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962650" y="4246563"/>
            <a:ext cx="6256338" cy="254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4222750"/>
            <a:ext cx="4127500" cy="158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807325" y="3452813"/>
            <a:ext cx="0" cy="3429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7796213" y="3441700"/>
            <a:ext cx="4419600" cy="1111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618105" y="2688273"/>
            <a:ext cx="7600315" cy="706755"/>
          </a:xfrm>
          <a:prstGeom prst="rect">
            <a:avLst/>
          </a:prstGeom>
          <a:noFill/>
        </p:spPr>
        <p:txBody>
          <a:bodyPr wrap="none" rtlCol="0">
            <a:spAutoFit/>
          </a:bodyPr>
          <a:p>
            <a:pPr lvl="0" indent="0" defTabSz="914400" fontAlgn="base">
              <a:spcBef>
                <a:spcPct val="0"/>
              </a:spcBef>
              <a:spcAft>
                <a:spcPct val="0"/>
              </a:spcAft>
            </a:pPr>
            <a:r>
              <a:rPr lang="zh-CN" altLang="en-US" sz="4000" dirty="0">
                <a:solidFill>
                  <a:schemeClr val="bg1"/>
                </a:solidFill>
                <a:latin typeface="微软雅黑" panose="020B0503020204020204" pitchFamily="34" charset="-122"/>
                <a:ea typeface="微软雅黑" panose="020B0503020204020204" pitchFamily="34" charset="-122"/>
              </a:rPr>
              <a:t>基于</a:t>
            </a:r>
            <a:r>
              <a:rPr lang="en-US" altLang="zh-CN" sz="4000" dirty="0">
                <a:solidFill>
                  <a:schemeClr val="bg1"/>
                </a:solidFill>
                <a:latin typeface="微软雅黑" panose="020B0503020204020204" pitchFamily="34" charset="-122"/>
                <a:ea typeface="微软雅黑" panose="020B0503020204020204" pitchFamily="34" charset="-122"/>
              </a:rPr>
              <a:t>word2vec</a:t>
            </a:r>
            <a:r>
              <a:rPr lang="zh-CN" altLang="en-US" sz="4000" dirty="0">
                <a:solidFill>
                  <a:schemeClr val="bg1"/>
                </a:solidFill>
                <a:latin typeface="微软雅黑" panose="020B0503020204020204" pitchFamily="34" charset="-122"/>
                <a:ea typeface="微软雅黑" panose="020B0503020204020204" pitchFamily="34" charset="-122"/>
              </a:rPr>
              <a:t>的情感词典的扩建</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rot="10800000">
            <a:off x="9550400" y="4375150"/>
            <a:ext cx="3197225" cy="3133725"/>
            <a:chOff x="-241322" y="-198407"/>
            <a:chExt cx="2400407" cy="2397341"/>
          </a:xfrm>
        </p:grpSpPr>
        <p:grpSp>
          <p:nvGrpSpPr>
            <p:cNvPr id="14349" name="组合 71"/>
            <p:cNvGrpSpPr/>
            <p:nvPr/>
          </p:nvGrpSpPr>
          <p:grpSpPr>
            <a:xfrm>
              <a:off x="112549" y="124482"/>
              <a:ext cx="2046536" cy="2074452"/>
              <a:chOff x="-39851" y="-27918"/>
              <a:chExt cx="2046536" cy="2074452"/>
            </a:xfrm>
          </p:grpSpPr>
          <p:cxnSp>
            <p:nvCxnSpPr>
              <p:cNvPr id="80" name="直接连接符 79"/>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4356" name="组合 72"/>
            <p:cNvGrpSpPr/>
            <p:nvPr/>
          </p:nvGrpSpPr>
          <p:grpSpPr>
            <a:xfrm>
              <a:off x="-241322" y="-198407"/>
              <a:ext cx="2304737" cy="2336175"/>
              <a:chOff x="-39851" y="-27918"/>
              <a:chExt cx="2046536" cy="2074452"/>
            </a:xfrm>
          </p:grpSpPr>
          <p:cxnSp>
            <p:nvCxnSpPr>
              <p:cNvPr id="74" name="直接连接符 7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2" name="组合 61"/>
          <p:cNvGrpSpPr/>
          <p:nvPr/>
        </p:nvGrpSpPr>
        <p:grpSpPr>
          <a:xfrm rot="5400000" flipV="1">
            <a:off x="-546100" y="-609600"/>
            <a:ext cx="3197225" cy="3130550"/>
            <a:chOff x="-241322" y="-198407"/>
            <a:chExt cx="2400407" cy="2397341"/>
          </a:xfrm>
        </p:grpSpPr>
        <p:grpSp>
          <p:nvGrpSpPr>
            <p:cNvPr id="14364" name="组合 85"/>
            <p:cNvGrpSpPr/>
            <p:nvPr/>
          </p:nvGrpSpPr>
          <p:grpSpPr>
            <a:xfrm>
              <a:off x="112549" y="124482"/>
              <a:ext cx="2046536" cy="2074452"/>
              <a:chOff x="-39851" y="-27918"/>
              <a:chExt cx="2046536" cy="2074452"/>
            </a:xfrm>
          </p:grpSpPr>
          <p:cxnSp>
            <p:nvCxnSpPr>
              <p:cNvPr id="94" name="直接连接符 93"/>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4371" name="组合 86"/>
            <p:cNvGrpSpPr/>
            <p:nvPr/>
          </p:nvGrpSpPr>
          <p:grpSpPr>
            <a:xfrm>
              <a:off x="-241322" y="-198407"/>
              <a:ext cx="2304737" cy="2336175"/>
              <a:chOff x="-39851" y="-27918"/>
              <a:chExt cx="2046536" cy="2074452"/>
            </a:xfrm>
          </p:grpSpPr>
          <p:cxnSp>
            <p:nvCxnSpPr>
              <p:cNvPr id="88" name="直接连接符 87"/>
              <p:cNvCxnSpPr/>
              <p:nvPr/>
            </p:nvCxnSpPr>
            <p:spPr>
              <a:xfrm flipH="1">
                <a:off x="12033" y="24063"/>
                <a:ext cx="446583" cy="44658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9203" y="-13959"/>
                <a:ext cx="792235" cy="7922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0078" y="24063"/>
                <a:ext cx="1008141" cy="100814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4861" y="-27918"/>
                <a:ext cx="1439863" cy="14398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373" y="10104"/>
                <a:ext cx="1685408" cy="1685406"/>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9851" y="0"/>
                <a:ext cx="2046536" cy="204653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advClick="0" advTm="4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ppt_w</p:attrName>
                                        </p:attrNameLst>
                                      </p:cBhvr>
                                      <p:tavLst>
                                        <p:tav tm="0">
                                          <p:val>
                                            <p:fltVal val="0.000000"/>
                                          </p:val>
                                        </p:tav>
                                        <p:tav tm="100000">
                                          <p:val>
                                            <p:strVal val="#ppt_w"/>
                                          </p:val>
                                        </p:tav>
                                      </p:tavLst>
                                    </p:anim>
                                    <p:anim calcmode="lin" valueType="num">
                                      <p:cBhvr>
                                        <p:cTn id="10" dur="500" fill="hold"/>
                                        <p:tgtEl>
                                          <p:spTgt spid="12"/>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ppt_x</p:attrName>
                                        </p:attrNameLst>
                                      </p:cBhvr>
                                      <p:tavLst>
                                        <p:tav tm="0">
                                          <p:val>
                                            <p:strVal val="#ppt_x-#ppt_w/2"/>
                                          </p:val>
                                        </p:tav>
                                        <p:tav tm="100000">
                                          <p:val>
                                            <p:strVal val="#ppt_x"/>
                                          </p:val>
                                        </p:tav>
                                      </p:tavLst>
                                    </p:anim>
                                    <p:anim calcmode="lin" valueType="num">
                                      <p:cBhvr>
                                        <p:cTn id="15" dur="500" fill="hold"/>
                                        <p:tgtEl>
                                          <p:spTgt spid="14"/>
                                        </p:tgtEl>
                                        <p:attrNameLst>
                                          <p:attrName>ppt_y</p:attrName>
                                        </p:attrNameLst>
                                      </p:cBhvr>
                                      <p:tavLst>
                                        <p:tav tm="0">
                                          <p:val>
                                            <p:strVal val="#ppt_y"/>
                                          </p:val>
                                        </p:tav>
                                        <p:tav tm="100000">
                                          <p:val>
                                            <p:strVal val="#ppt_y"/>
                                          </p:val>
                                        </p:tav>
                                      </p:tavLst>
                                    </p:anim>
                                    <p:anim calcmode="lin" valueType="num">
                                      <p:cBhvr>
                                        <p:cTn id="16" dur="500" fill="hold"/>
                                        <p:tgtEl>
                                          <p:spTgt spid="14"/>
                                        </p:tgtEl>
                                        <p:attrNameLst>
                                          <p:attrName>ppt_w</p:attrName>
                                        </p:attrNameLst>
                                      </p:cBhvr>
                                      <p:tavLst>
                                        <p:tav tm="0">
                                          <p:val>
                                            <p:fltVal val="0.000000"/>
                                          </p:val>
                                        </p:tav>
                                        <p:tav tm="100000">
                                          <p:val>
                                            <p:strVal val="#ppt_w"/>
                                          </p:val>
                                        </p:tav>
                                      </p:tavLst>
                                    </p:anim>
                                    <p:anim calcmode="lin" valueType="num">
                                      <p:cBhvr>
                                        <p:cTn id="17" dur="500" fill="hold"/>
                                        <p:tgtEl>
                                          <p:spTgt spid="14"/>
                                        </p:tgtEl>
                                        <p:attrNameLst>
                                          <p:attrName>ppt_h</p:attrName>
                                        </p:attrNameLst>
                                      </p:cBhvr>
                                      <p:tavLst>
                                        <p:tav tm="0">
                                          <p:val>
                                            <p:strVal val="#ppt_h"/>
                                          </p:val>
                                        </p:tav>
                                        <p:tav tm="100000">
                                          <p:val>
                                            <p:strVal val="#ppt_h"/>
                                          </p:val>
                                        </p:tav>
                                      </p:tavLst>
                                    </p:anim>
                                  </p:childTnLst>
                                </p:cTn>
                              </p:par>
                              <p:par>
                                <p:cTn id="18" presetID="17"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ppt_x</p:attrName>
                                        </p:attrNameLst>
                                      </p:cBhvr>
                                      <p:tavLst>
                                        <p:tav tm="0">
                                          <p:val>
                                            <p:strVal val="#ppt_x+#ppt_w/2"/>
                                          </p:val>
                                        </p:tav>
                                        <p:tav tm="100000">
                                          <p:val>
                                            <p:strVal val="#ppt_x"/>
                                          </p:val>
                                        </p:tav>
                                      </p:tavLst>
                                    </p:anim>
                                    <p:anim calcmode="lin" valueType="num">
                                      <p:cBhvr>
                                        <p:cTn id="21" dur="500" fill="hold"/>
                                        <p:tgtEl>
                                          <p:spTgt spid="13"/>
                                        </p:tgtEl>
                                        <p:attrNameLst>
                                          <p:attrName>ppt_y</p:attrName>
                                        </p:attrNameLst>
                                      </p:cBhvr>
                                      <p:tavLst>
                                        <p:tav tm="0">
                                          <p:val>
                                            <p:strVal val="#ppt_y"/>
                                          </p:val>
                                        </p:tav>
                                        <p:tav tm="100000">
                                          <p:val>
                                            <p:strVal val="#ppt_y"/>
                                          </p:val>
                                        </p:tav>
                                      </p:tavLst>
                                    </p:anim>
                                    <p:anim calcmode="lin" valueType="num">
                                      <p:cBhvr>
                                        <p:cTn id="22" dur="500" fill="hold"/>
                                        <p:tgtEl>
                                          <p:spTgt spid="13"/>
                                        </p:tgtEl>
                                        <p:attrNameLst>
                                          <p:attrName>ppt_w</p:attrName>
                                        </p:attrNameLst>
                                      </p:cBhvr>
                                      <p:tavLst>
                                        <p:tav tm="0">
                                          <p:val>
                                            <p:fltVal val="0.000000"/>
                                          </p:val>
                                        </p:tav>
                                        <p:tav tm="100000">
                                          <p:val>
                                            <p:strVal val="#ppt_w"/>
                                          </p:val>
                                        </p:tav>
                                      </p:tavLst>
                                    </p:anim>
                                    <p:anim calcmode="lin" valueType="num">
                                      <p:cBhvr>
                                        <p:cTn id="23" dur="500" fill="hold"/>
                                        <p:tgtEl>
                                          <p:spTgt spid="13"/>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17"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100000">
                                          <p:val>
                                            <p:strVal val="#ppt_x"/>
                                          </p:val>
                                        </p:tav>
                                      </p:tavLst>
                                    </p:anim>
                                    <p:anim calcmode="lin" valueType="num">
                                      <p:cBhvr>
                                        <p:cTn id="28" dur="500" fill="hold"/>
                                        <p:tgtEl>
                                          <p:spTgt spid="8"/>
                                        </p:tgtEl>
                                        <p:attrNameLst>
                                          <p:attrName>ppt_y</p:attrName>
                                        </p:attrNameLst>
                                      </p:cBhvr>
                                      <p:tavLst>
                                        <p:tav tm="0">
                                          <p:val>
                                            <p:strVal val="#ppt_y-#ppt_h/2"/>
                                          </p:val>
                                        </p:tav>
                                        <p:tav tm="100000">
                                          <p:val>
                                            <p:strVal val="#ppt_y"/>
                                          </p:val>
                                        </p:tav>
                                      </p:tavLst>
                                    </p:anim>
                                    <p:anim calcmode="lin" valueType="num">
                                      <p:cBhvr>
                                        <p:cTn id="29" dur="500" fill="hold"/>
                                        <p:tgtEl>
                                          <p:spTgt spid="8"/>
                                        </p:tgtEl>
                                        <p:attrNameLst>
                                          <p:attrName>ppt_w</p:attrName>
                                        </p:attrNameLst>
                                      </p:cBhvr>
                                      <p:tavLst>
                                        <p:tav tm="0">
                                          <p:val>
                                            <p:strVal val="#ppt_w"/>
                                          </p:val>
                                        </p:tav>
                                        <p:tav tm="100000">
                                          <p:val>
                                            <p:strVal val="#ppt_w"/>
                                          </p:val>
                                        </p:tav>
                                      </p:tavLst>
                                    </p:anim>
                                    <p:anim calcmode="lin" valueType="num">
                                      <p:cBhvr>
                                        <p:cTn id="30" dur="500" fill="hold"/>
                                        <p:tgtEl>
                                          <p:spTgt spid="8"/>
                                        </p:tgtEl>
                                        <p:attrNameLst>
                                          <p:attrName>ppt_h</p:attrName>
                                        </p:attrNameLst>
                                      </p:cBhvr>
                                      <p:tavLst>
                                        <p:tav tm="0">
                                          <p:val>
                                            <p:fltVal val="0.000000"/>
                                          </p:val>
                                        </p:tav>
                                        <p:tav tm="100000">
                                          <p:val>
                                            <p:strVal val="#ppt_h"/>
                                          </p:val>
                                        </p:tav>
                                      </p:tavLst>
                                    </p:anim>
                                  </p:childTnLst>
                                </p:cTn>
                              </p:par>
                              <p:par>
                                <p:cTn id="31" presetID="17"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ppt_w/2"/>
                                          </p:val>
                                        </p:tav>
                                        <p:tav tm="100000">
                                          <p:val>
                                            <p:strVal val="#ppt_x"/>
                                          </p:val>
                                        </p:tav>
                                      </p:tavLst>
                                    </p:anim>
                                    <p:anim calcmode="lin" valueType="num">
                                      <p:cBhvr>
                                        <p:cTn id="34" dur="500" fill="hold"/>
                                        <p:tgtEl>
                                          <p:spTgt spid="10"/>
                                        </p:tgtEl>
                                        <p:attrNameLst>
                                          <p:attrName>ppt_y</p:attrName>
                                        </p:attrNameLst>
                                      </p:cBhvr>
                                      <p:tavLst>
                                        <p:tav tm="0">
                                          <p:val>
                                            <p:strVal val="#ppt_y"/>
                                          </p:val>
                                        </p:tav>
                                        <p:tav tm="100000">
                                          <p:val>
                                            <p:strVal val="#ppt_y"/>
                                          </p:val>
                                        </p:tav>
                                      </p:tavLst>
                                    </p:anim>
                                    <p:anim calcmode="lin" valueType="num">
                                      <p:cBhvr>
                                        <p:cTn id="35" dur="500" fill="hold"/>
                                        <p:tgtEl>
                                          <p:spTgt spid="10"/>
                                        </p:tgtEl>
                                        <p:attrNameLst>
                                          <p:attrName>ppt_w</p:attrName>
                                        </p:attrNameLst>
                                      </p:cBhvr>
                                      <p:tavLst>
                                        <p:tav tm="0">
                                          <p:val>
                                            <p:fltVal val="0.000000"/>
                                          </p:val>
                                        </p:tav>
                                        <p:tav tm="100000">
                                          <p:val>
                                            <p:strVal val="#ppt_w"/>
                                          </p:val>
                                        </p:tav>
                                      </p:tavLst>
                                    </p:anim>
                                    <p:anim calcmode="lin" valueType="num">
                                      <p:cBhvr>
                                        <p:cTn id="36" dur="500" fill="hold"/>
                                        <p:tgtEl>
                                          <p:spTgt spid="10"/>
                                        </p:tgtEl>
                                        <p:attrNameLst>
                                          <p:attrName>ppt_h</p:attrName>
                                        </p:attrNameLst>
                                      </p:cBhvr>
                                      <p:tavLst>
                                        <p:tav tm="0">
                                          <p:val>
                                            <p:strVal val="#ppt_h"/>
                                          </p:val>
                                        </p:tav>
                                        <p:tav tm="100000">
                                          <p:val>
                                            <p:strVal val="#ppt_h"/>
                                          </p:val>
                                        </p:tav>
                                      </p:tavLst>
                                    </p:anim>
                                  </p:childTnLst>
                                </p:cTn>
                              </p:par>
                              <p:par>
                                <p:cTn id="37" presetID="17"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ppt_x</p:attrName>
                                        </p:attrNameLst>
                                      </p:cBhvr>
                                      <p:tavLst>
                                        <p:tav tm="0">
                                          <p:val>
                                            <p:strVal val="#ppt_x"/>
                                          </p:val>
                                        </p:tav>
                                        <p:tav tm="100000">
                                          <p:val>
                                            <p:strVal val="#ppt_x"/>
                                          </p:val>
                                        </p:tav>
                                      </p:tavLst>
                                    </p:anim>
                                    <p:anim calcmode="lin" valueType="num">
                                      <p:cBhvr>
                                        <p:cTn id="40" dur="500" fill="hold"/>
                                        <p:tgtEl>
                                          <p:spTgt spid="16"/>
                                        </p:tgtEl>
                                        <p:attrNameLst>
                                          <p:attrName>ppt_y</p:attrName>
                                        </p:attrNameLst>
                                      </p:cBhvr>
                                      <p:tavLst>
                                        <p:tav tm="0">
                                          <p:val>
                                            <p:strVal val="#ppt_y+#ppt_h/2"/>
                                          </p:val>
                                        </p:tav>
                                        <p:tav tm="100000">
                                          <p:val>
                                            <p:strVal val="#ppt_y"/>
                                          </p:val>
                                        </p:tav>
                                      </p:tavLst>
                                    </p:anim>
                                    <p:anim calcmode="lin" valueType="num">
                                      <p:cBhvr>
                                        <p:cTn id="41" dur="500" fill="hold"/>
                                        <p:tgtEl>
                                          <p:spTgt spid="16"/>
                                        </p:tgtEl>
                                        <p:attrNameLst>
                                          <p:attrName>ppt_w</p:attrName>
                                        </p:attrNameLst>
                                      </p:cBhvr>
                                      <p:tavLst>
                                        <p:tav tm="0">
                                          <p:val>
                                            <p:strVal val="#ppt_w"/>
                                          </p:val>
                                        </p:tav>
                                        <p:tav tm="100000">
                                          <p:val>
                                            <p:strVal val="#ppt_w"/>
                                          </p:val>
                                        </p:tav>
                                      </p:tavLst>
                                    </p:anim>
                                    <p:anim calcmode="lin" valueType="num">
                                      <p:cBhvr>
                                        <p:cTn id="42" dur="500" fill="hold"/>
                                        <p:tgtEl>
                                          <p:spTgt spid="16"/>
                                        </p:tgtEl>
                                        <p:attrNameLst>
                                          <p:attrName>ppt_h</p:attrName>
                                        </p:attrNameLst>
                                      </p:cBhvr>
                                      <p:tavLst>
                                        <p:tav tm="0">
                                          <p:val>
                                            <p:fltVal val="0.000000"/>
                                          </p:val>
                                        </p:tav>
                                        <p:tav tm="100000">
                                          <p:val>
                                            <p:strVal val="#ppt_h"/>
                                          </p:val>
                                        </p:tav>
                                      </p:tavLst>
                                    </p:anim>
                                  </p:childTnLst>
                                </p:cTn>
                              </p:par>
                              <p:par>
                                <p:cTn id="43" presetID="17" presetClass="entr" presetSubtype="2"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ppt_x</p:attrName>
                                        </p:attrNameLst>
                                      </p:cBhvr>
                                      <p:tavLst>
                                        <p:tav tm="0">
                                          <p:val>
                                            <p:strVal val="#ppt_x+#ppt_w/2"/>
                                          </p:val>
                                        </p:tav>
                                        <p:tav tm="100000">
                                          <p:val>
                                            <p:strVal val="#ppt_x"/>
                                          </p:val>
                                        </p:tav>
                                      </p:tavLst>
                                    </p:anim>
                                    <p:anim calcmode="lin" valueType="num">
                                      <p:cBhvr>
                                        <p:cTn id="46" dur="500" fill="hold"/>
                                        <p:tgtEl>
                                          <p:spTgt spid="20"/>
                                        </p:tgtEl>
                                        <p:attrNameLst>
                                          <p:attrName>ppt_y</p:attrName>
                                        </p:attrNameLst>
                                      </p:cBhvr>
                                      <p:tavLst>
                                        <p:tav tm="0">
                                          <p:val>
                                            <p:strVal val="#ppt_y"/>
                                          </p:val>
                                        </p:tav>
                                        <p:tav tm="100000">
                                          <p:val>
                                            <p:strVal val="#ppt_y"/>
                                          </p:val>
                                        </p:tav>
                                      </p:tavLst>
                                    </p:anim>
                                    <p:anim calcmode="lin" valueType="num">
                                      <p:cBhvr>
                                        <p:cTn id="47" dur="500" fill="hold"/>
                                        <p:tgtEl>
                                          <p:spTgt spid="20"/>
                                        </p:tgtEl>
                                        <p:attrNameLst>
                                          <p:attrName>ppt_w</p:attrName>
                                        </p:attrNameLst>
                                      </p:cBhvr>
                                      <p:tavLst>
                                        <p:tav tm="0">
                                          <p:val>
                                            <p:fltVal val="0.000000"/>
                                          </p:val>
                                        </p:tav>
                                        <p:tav tm="100000">
                                          <p:val>
                                            <p:strVal val="#ppt_w"/>
                                          </p:val>
                                        </p:tav>
                                      </p:tavLst>
                                    </p:anim>
                                    <p:anim calcmode="lin" valueType="num">
                                      <p:cBhvr>
                                        <p:cTn id="48" dur="500" fill="hold"/>
                                        <p:tgtEl>
                                          <p:spTgt spid="20"/>
                                        </p:tgtEl>
                                        <p:attrNameLst>
                                          <p:attrName>ppt_h</p:attrName>
                                        </p:attrNameLst>
                                      </p:cBhvr>
                                      <p:tavLst>
                                        <p:tav tm="0">
                                          <p:val>
                                            <p:strVal val="#ppt_h"/>
                                          </p:val>
                                        </p:tav>
                                        <p:tav tm="100000">
                                          <p:val>
                                            <p:strVal val="#ppt_h"/>
                                          </p:val>
                                        </p:tav>
                                      </p:tavLst>
                                    </p:anim>
                                  </p:childTnLst>
                                </p:cTn>
                              </p:par>
                              <p:par>
                                <p:cTn id="49" presetID="14" presetClass="entr" presetSubtype="1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randombar(horizontal)">
                                      <p:cBhvr>
                                        <p:cTn id="51" dur="750"/>
                                        <p:tgtEl>
                                          <p:spTgt spid="71"/>
                                        </p:tgtEl>
                                      </p:cBhvr>
                                    </p:animEffect>
                                  </p:childTnLst>
                                </p:cTn>
                              </p:par>
                              <p:par>
                                <p:cTn id="52" presetID="14" presetClass="entr" presetSubtype="10" fill="hold" nodeType="with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randombar(horizontal)">
                                      <p:cBhvr>
                                        <p:cTn id="54" dur="750"/>
                                        <p:tgtEl>
                                          <p:spTgt spid="62"/>
                                        </p:tgtEl>
                                      </p:cBhvr>
                                    </p:animEffect>
                                  </p:childTnLst>
                                </p:cTn>
                              </p:par>
                            </p:childTnLst>
                          </p:cTn>
                        </p:par>
                        <p:par>
                          <p:cTn id="55" fill="hold">
                            <p:stCondLst>
                              <p:cond delay="2000"/>
                            </p:stCondLst>
                            <p:childTnLst>
                              <p:par>
                                <p:cTn id="56" presetID="14" presetClass="entr" presetSubtype="10" fill="hold" grpId="0" nodeType="afterEffect">
                                  <p:stCondLst>
                                    <p:cond delay="25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2338388" y="457200"/>
            <a:ext cx="7116762" cy="166688"/>
            <a:chOff x="2339067" y="457843"/>
            <a:chExt cx="7116682" cy="166589"/>
          </a:xfrm>
        </p:grpSpPr>
        <p:grpSp>
          <p:nvGrpSpPr>
            <p:cNvPr id="20482"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487"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6" name="文本框 15"/>
          <p:cNvSpPr txBox="1"/>
          <p:nvPr/>
        </p:nvSpPr>
        <p:spPr>
          <a:xfrm>
            <a:off x="4738370" y="295593"/>
            <a:ext cx="1706880" cy="460375"/>
          </a:xfrm>
          <a:prstGeom prst="rect">
            <a:avLst/>
          </a:prstGeom>
          <a:noFill/>
        </p:spPr>
        <p:txBody>
          <a:bodyPr wrap="none" rtlCol="0">
            <a:spAutoFit/>
          </a:bodyPr>
          <a:p>
            <a:pPr lvl="0" indent="0" defTabSz="914400" fontAlgn="base">
              <a:spcBef>
                <a:spcPct val="0"/>
              </a:spcBef>
              <a:spcAft>
                <a:spcPct val="0"/>
              </a:spcAft>
            </a:pPr>
            <a:r>
              <a:rPr lang="zh-CN" altLang="en-US" sz="2400" dirty="0">
                <a:solidFill>
                  <a:srgbClr val="2F5597"/>
                </a:solidFill>
                <a:latin typeface="汉仪菱心体简" pitchFamily="49" charset="-122"/>
                <a:ea typeface="汉仪菱心体简" pitchFamily="49" charset="-122"/>
              </a:rPr>
              <a:t>研究的意义</a:t>
            </a:r>
            <a:endParaRPr lang="zh-CN" altLang="en-US" sz="2400" dirty="0">
              <a:solidFill>
                <a:srgbClr val="2F5597"/>
              </a:solidFill>
              <a:latin typeface="汉仪菱心体简" pitchFamily="49" charset="-122"/>
              <a:ea typeface="汉仪菱心体简" pitchFamily="49" charset="-122"/>
            </a:endParaRPr>
          </a:p>
        </p:txBody>
      </p:sp>
      <p:sp>
        <p:nvSpPr>
          <p:cNvPr id="20" name="文本框 19"/>
          <p:cNvSpPr txBox="1"/>
          <p:nvPr/>
        </p:nvSpPr>
        <p:spPr>
          <a:xfrm>
            <a:off x="707390" y="862330"/>
            <a:ext cx="11024870" cy="6000750"/>
          </a:xfrm>
          <a:prstGeom prst="rect">
            <a:avLst/>
          </a:prstGeom>
          <a:noFill/>
          <a:ln w="9525">
            <a:noFill/>
            <a:miter/>
          </a:ln>
        </p:spPr>
        <p:txBody>
          <a:bodyPr wrap="square" anchor="t">
            <a:spAutoFit/>
          </a:bodyPr>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       舆情分析的重点在于获取热点话题的观点、态度、情感和行为倾向，及早发现热点事件的舆论导向，因此对于话题和评论的情感性分析就显得尤为重要。</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      目前情感倾向性分析方法是基于词典和规则以及基于机器学习方法两种。基于机器学习的情感倾向性分析方法，实质上是有监督的学习方法，首先通过标注一些训练数据作为训练样本，同时提取文本的特征，然后利用训练数据训练分类模型得到情感分析，再通过分类器对测试文本进行预测，得到文本的情感倾向值。常用的分类器包括</a:t>
            </a:r>
            <a:r>
              <a:rPr lang="en-US" altLang="zh-CN" sz="2400" dirty="0">
                <a:solidFill>
                  <a:schemeClr val="tx1"/>
                </a:solidFill>
                <a:latin typeface="微软雅黑" panose="020B0503020204020204" pitchFamily="34" charset="-122"/>
                <a:ea typeface="微软雅黑" panose="020B0503020204020204" pitchFamily="34" charset="-122"/>
                <a:sym typeface="+mn-ea"/>
              </a:rPr>
              <a:t>KNN</a:t>
            </a:r>
            <a:r>
              <a:rPr lang="zh-CN" altLang="en-US" sz="2400" dirty="0">
                <a:solidFill>
                  <a:schemeClr val="tx1"/>
                </a:solidFill>
                <a:latin typeface="微软雅黑" panose="020B0503020204020204" pitchFamily="34" charset="-122"/>
                <a:ea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sym typeface="+mn-ea"/>
              </a:rPr>
              <a:t>SVM</a:t>
            </a:r>
            <a:r>
              <a:rPr lang="zh-CN" altLang="en-US" sz="2400" dirty="0">
                <a:solidFill>
                  <a:schemeClr val="tx1"/>
                </a:solidFill>
                <a:latin typeface="微软雅黑" panose="020B0503020204020204" pitchFamily="34" charset="-122"/>
                <a:ea typeface="微软雅黑" panose="020B0503020204020204" pitchFamily="34" charset="-122"/>
                <a:sym typeface="+mn-ea"/>
              </a:rPr>
              <a:t>、</a:t>
            </a:r>
            <a:r>
              <a:rPr lang="en-US" altLang="zh-CN" sz="2400" dirty="0">
                <a:solidFill>
                  <a:schemeClr val="tx1"/>
                </a:solidFill>
                <a:latin typeface="微软雅黑" panose="020B0503020204020204" pitchFamily="34" charset="-122"/>
                <a:ea typeface="微软雅黑" panose="020B0503020204020204" pitchFamily="34" charset="-122"/>
                <a:sym typeface="+mn-ea"/>
              </a:rPr>
              <a:t>Naive Bayes</a:t>
            </a:r>
            <a:r>
              <a:rPr lang="zh-CN" altLang="en-US" sz="2400" dirty="0">
                <a:solidFill>
                  <a:schemeClr val="tx1"/>
                </a:solidFill>
                <a:latin typeface="微软雅黑" panose="020B0503020204020204" pitchFamily="34" charset="-122"/>
                <a:ea typeface="微软雅黑" panose="020B0503020204020204" pitchFamily="34" charset="-122"/>
                <a:sym typeface="+mn-ea"/>
              </a:rPr>
              <a:t>、最大熵模型等。基于机器学习的方法训练能够得到的较好的分类效果，但是依赖于训练样本，不同的样本可能得到不同的结果。而网络的舆情话题是动态变化的，涉及到社会的方方面面，因此很难找的完备的训练样本，无法保证较高的适用性。而基于词典和规则的方法不需要训练，可以直接使用，适用性较强准确率较高，因此本文选择基于词典和规则的方法用于情感倾向性分析。</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       基于情感词典和规则的方法主要是在构建一个较为完善的情感字典的基础上，通过计算情感词的个数，权重以及程度副词、否定词、语气符号的中文语义规则来进行情感值的计算。主要流程如下：</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   </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2000"/>
                            </p:stCondLst>
                            <p:childTnLst>
                              <p:par>
                                <p:cTn id="15" presetID="10" presetClass="entr" presetSubtype="0" fill="hold" grpId="0" nodeType="afterEffect">
                                  <p:stCondLst>
                                    <p:cond delay="25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2338388" y="457200"/>
            <a:ext cx="7116762" cy="166688"/>
            <a:chOff x="2339067" y="457843"/>
            <a:chExt cx="7116682" cy="166589"/>
          </a:xfrm>
        </p:grpSpPr>
        <p:grpSp>
          <p:nvGrpSpPr>
            <p:cNvPr id="20482" name="组合 9"/>
            <p:cNvGrpSpPr/>
            <p:nvPr/>
          </p:nvGrpSpPr>
          <p:grpSpPr>
            <a:xfrm>
              <a:off x="2339067" y="457843"/>
              <a:ext cx="1828586" cy="136906"/>
              <a:chOff x="2989063" y="523944"/>
              <a:chExt cx="1828586" cy="136906"/>
            </a:xfrm>
          </p:grpSpPr>
          <p:sp>
            <p:nvSpPr>
              <p:cNvPr id="5" name="椭圆 4"/>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椭圆 5"/>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0487" name="组合 10"/>
            <p:cNvGrpSpPr/>
            <p:nvPr/>
          </p:nvGrpSpPr>
          <p:grpSpPr>
            <a:xfrm flipH="1">
              <a:off x="7627163" y="487526"/>
              <a:ext cx="1828586" cy="136906"/>
              <a:chOff x="2989063" y="523944"/>
              <a:chExt cx="1828586" cy="136906"/>
            </a:xfrm>
          </p:grpSpPr>
          <p:sp>
            <p:nvSpPr>
              <p:cNvPr id="12" name="椭圆 11"/>
              <p:cNvSpPr/>
              <p:nvPr/>
            </p:nvSpPr>
            <p:spPr>
              <a:xfrm flipH="1">
                <a:off x="3528429" y="548763"/>
                <a:ext cx="95079" cy="95079"/>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4092608" y="532880"/>
                <a:ext cx="119035" cy="119035"/>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680743" y="523944"/>
                <a:ext cx="136906" cy="13690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flipH="1">
                <a:off x="2989063" y="561170"/>
                <a:ext cx="70266" cy="70266"/>
              </a:xfrm>
              <a:prstGeom prst="ellipse">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6" name="文本框 15"/>
          <p:cNvSpPr txBox="1"/>
          <p:nvPr/>
        </p:nvSpPr>
        <p:spPr>
          <a:xfrm>
            <a:off x="4738370" y="295593"/>
            <a:ext cx="1706880" cy="460375"/>
          </a:xfrm>
          <a:prstGeom prst="rect">
            <a:avLst/>
          </a:prstGeom>
          <a:noFill/>
        </p:spPr>
        <p:txBody>
          <a:bodyPr wrap="none" rtlCol="0">
            <a:spAutoFit/>
          </a:bodyPr>
          <a:p>
            <a:pPr lvl="0" indent="0" defTabSz="914400" fontAlgn="base">
              <a:spcBef>
                <a:spcPct val="0"/>
              </a:spcBef>
              <a:spcAft>
                <a:spcPct val="0"/>
              </a:spcAft>
            </a:pPr>
            <a:r>
              <a:rPr lang="zh-CN" altLang="en-US" sz="2400" dirty="0">
                <a:solidFill>
                  <a:srgbClr val="2F5597"/>
                </a:solidFill>
                <a:latin typeface="汉仪菱心体简" pitchFamily="49" charset="-122"/>
                <a:ea typeface="汉仪菱心体简" pitchFamily="49" charset="-122"/>
              </a:rPr>
              <a:t>研究的流程</a:t>
            </a:r>
            <a:endParaRPr lang="zh-CN" altLang="en-US" sz="2400" dirty="0">
              <a:solidFill>
                <a:srgbClr val="2F5597"/>
              </a:solidFill>
              <a:latin typeface="汉仪菱心体简" pitchFamily="49" charset="-122"/>
              <a:ea typeface="汉仪菱心体简" pitchFamily="49" charset="-122"/>
            </a:endParaRPr>
          </a:p>
        </p:txBody>
      </p:sp>
      <p:sp>
        <p:nvSpPr>
          <p:cNvPr id="20" name="文本框 19"/>
          <p:cNvSpPr txBox="1"/>
          <p:nvPr/>
        </p:nvSpPr>
        <p:spPr>
          <a:xfrm>
            <a:off x="390525" y="3198495"/>
            <a:ext cx="11411585" cy="1938020"/>
          </a:xfrm>
          <a:prstGeom prst="rect">
            <a:avLst/>
          </a:prstGeom>
          <a:noFill/>
          <a:ln w="9525">
            <a:noFill/>
            <a:miter/>
          </a:ln>
        </p:spPr>
        <p:txBody>
          <a:bodyPr wrap="square" anchor="t">
            <a:spAutoFit/>
          </a:bodyPr>
          <a:p>
            <a:pPr lvl="0" indent="0" algn="l" defTabSz="914400"/>
            <a:r>
              <a:rPr lang="en-US" altLang="zh-CN" sz="2400" dirty="0">
                <a:solidFill>
                  <a:schemeClr val="tx1"/>
                </a:solidFill>
                <a:latin typeface="微软雅黑" panose="020B0503020204020204" pitchFamily="34" charset="-122"/>
                <a:ea typeface="微软雅黑" panose="020B0503020204020204" pitchFamily="34" charset="-122"/>
                <a:sym typeface="+mn-ea"/>
              </a:rPr>
              <a:t>      </a:t>
            </a:r>
            <a:r>
              <a:rPr lang="zh-CN" altLang="en-US" sz="2400" dirty="0">
                <a:solidFill>
                  <a:schemeClr val="tx1"/>
                </a:solidFill>
                <a:latin typeface="微软雅黑" panose="020B0503020204020204" pitchFamily="34" charset="-122"/>
                <a:ea typeface="微软雅黑" panose="020B0503020204020204" pitchFamily="34" charset="-122"/>
                <a:sym typeface="+mn-ea"/>
              </a:rPr>
              <a:t>本文的情感词典主要整理知网（</a:t>
            </a:r>
            <a:r>
              <a:rPr lang="en-US" altLang="zh-CN" sz="2400" dirty="0">
                <a:solidFill>
                  <a:schemeClr val="tx1"/>
                </a:solidFill>
                <a:latin typeface="微软雅黑" panose="020B0503020204020204" pitchFamily="34" charset="-122"/>
                <a:ea typeface="微软雅黑" panose="020B0503020204020204" pitchFamily="34" charset="-122"/>
                <a:sym typeface="+mn-ea"/>
              </a:rPr>
              <a:t>How Net</a:t>
            </a:r>
            <a:r>
              <a:rPr lang="zh-CN" altLang="en-US" sz="2400" dirty="0">
                <a:solidFill>
                  <a:schemeClr val="tx1"/>
                </a:solidFill>
                <a:latin typeface="微软雅黑" panose="020B0503020204020204" pitchFamily="34" charset="-122"/>
                <a:ea typeface="微软雅黑" panose="020B0503020204020204" pitchFamily="34" charset="-122"/>
                <a:sym typeface="+mn-ea"/>
              </a:rPr>
              <a:t>）、台湾大学中文情感词典（</a:t>
            </a:r>
            <a:r>
              <a:rPr lang="en-US" altLang="zh-CN" sz="2400" dirty="0">
                <a:solidFill>
                  <a:schemeClr val="tx1"/>
                </a:solidFill>
                <a:latin typeface="微软雅黑" panose="020B0503020204020204" pitchFamily="34" charset="-122"/>
                <a:ea typeface="微软雅黑" panose="020B0503020204020204" pitchFamily="34" charset="-122"/>
                <a:sym typeface="+mn-ea"/>
              </a:rPr>
              <a:t>NTUSD</a:t>
            </a:r>
            <a:r>
              <a:rPr lang="zh-CN" altLang="en-US" sz="2400" dirty="0">
                <a:solidFill>
                  <a:schemeClr val="tx1"/>
                </a:solidFill>
                <a:latin typeface="微软雅黑" panose="020B0503020204020204" pitchFamily="34" charset="-122"/>
                <a:ea typeface="微软雅黑" panose="020B0503020204020204" pitchFamily="34" charset="-122"/>
                <a:sym typeface="+mn-ea"/>
              </a:rPr>
              <a:t>）</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lvl="0" indent="0" algn="l" defTabSz="914400"/>
            <a:r>
              <a:rPr lang="zh-CN" altLang="en-US" sz="2400" dirty="0">
                <a:solidFill>
                  <a:schemeClr val="tx1"/>
                </a:solidFill>
                <a:latin typeface="微软雅黑" panose="020B0503020204020204" pitchFamily="34" charset="-122"/>
                <a:ea typeface="微软雅黑" panose="020B0503020204020204" pitchFamily="34" charset="-122"/>
                <a:sym typeface="+mn-ea"/>
              </a:rPr>
              <a:t>构建基础的情感词典。考虑到网络语言的发展以及新闻等社会话题的专业性和规范的表达性，本文基于</a:t>
            </a:r>
            <a:r>
              <a:rPr lang="en-US" altLang="zh-CN" sz="2400" dirty="0">
                <a:solidFill>
                  <a:schemeClr val="tx1"/>
                </a:solidFill>
                <a:latin typeface="微软雅黑" panose="020B0503020204020204" pitchFamily="34" charset="-122"/>
                <a:ea typeface="微软雅黑" panose="020B0503020204020204" pitchFamily="34" charset="-122"/>
                <a:sym typeface="+mn-ea"/>
              </a:rPr>
              <a:t>word2vec</a:t>
            </a:r>
            <a:r>
              <a:rPr lang="zh-CN" altLang="en-US" sz="2400" dirty="0">
                <a:solidFill>
                  <a:schemeClr val="tx1"/>
                </a:solidFill>
                <a:latin typeface="微软雅黑" panose="020B0503020204020204" pitchFamily="34" charset="-122"/>
                <a:ea typeface="微软雅黑" panose="020B0503020204020204" pitchFamily="34" charset="-122"/>
                <a:sym typeface="+mn-ea"/>
              </a:rPr>
              <a:t>对基础词典进行了扩建，考虑到</a:t>
            </a:r>
            <a:r>
              <a:rPr lang="en-US" altLang="zh-CN" sz="2400" dirty="0">
                <a:solidFill>
                  <a:schemeClr val="tx1"/>
                </a:solidFill>
                <a:latin typeface="微软雅黑" panose="020B0503020204020204" pitchFamily="34" charset="-122"/>
                <a:ea typeface="微软雅黑" panose="020B0503020204020204" pitchFamily="34" charset="-122"/>
                <a:sym typeface="+mn-ea"/>
              </a:rPr>
              <a:t>word2vec</a:t>
            </a:r>
            <a:r>
              <a:rPr lang="zh-CN" altLang="en-US" sz="2400" dirty="0">
                <a:solidFill>
                  <a:schemeClr val="tx1"/>
                </a:solidFill>
                <a:latin typeface="微软雅黑" panose="020B0503020204020204" pitchFamily="34" charset="-122"/>
                <a:ea typeface="微软雅黑" panose="020B0503020204020204" pitchFamily="34" charset="-122"/>
                <a:sym typeface="+mn-ea"/>
              </a:rPr>
              <a:t>充分的结合上下文语境，使得词语的语义更加丰富，提高情感分析的准确性。主要的扩展流程如下：       </a:t>
            </a:r>
            <a:endParaRPr lang="en-US" altLang="zh-CN" sz="2400" dirty="0">
              <a:solidFill>
                <a:schemeClr val="tx1"/>
              </a:solidFill>
              <a:latin typeface="微软雅黑" panose="020B0503020204020204" pitchFamily="34" charset="-122"/>
              <a:ea typeface="微软雅黑" panose="020B0503020204020204" pitchFamily="34" charset="-122"/>
              <a:sym typeface="+mn-ea"/>
            </a:endParaRPr>
          </a:p>
        </p:txBody>
      </p:sp>
      <p:sp>
        <p:nvSpPr>
          <p:cNvPr id="2" name="流程图: 过程 1"/>
          <p:cNvSpPr/>
          <p:nvPr/>
        </p:nvSpPr>
        <p:spPr>
          <a:xfrm>
            <a:off x="3538220" y="871855"/>
            <a:ext cx="589915" cy="211201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构建情感词典</a:t>
            </a:r>
            <a:endParaRPr lang="zh-CN" altLang="en-US"/>
          </a:p>
        </p:txBody>
      </p:sp>
      <p:sp>
        <p:nvSpPr>
          <p:cNvPr id="4" name="流程图: 过程 3"/>
          <p:cNvSpPr/>
          <p:nvPr/>
        </p:nvSpPr>
        <p:spPr>
          <a:xfrm>
            <a:off x="4859655" y="871855"/>
            <a:ext cx="589915" cy="211201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语义规则处理</a:t>
            </a:r>
            <a:endParaRPr lang="zh-CN" altLang="en-US"/>
          </a:p>
        </p:txBody>
      </p:sp>
      <p:sp>
        <p:nvSpPr>
          <p:cNvPr id="9" name="流程图: 过程 8"/>
          <p:cNvSpPr/>
          <p:nvPr/>
        </p:nvSpPr>
        <p:spPr>
          <a:xfrm>
            <a:off x="6159500" y="871855"/>
            <a:ext cx="589915" cy="211201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计算情感倾向</a:t>
            </a:r>
            <a:endParaRPr lang="zh-CN" altLang="en-US"/>
          </a:p>
        </p:txBody>
      </p:sp>
      <p:sp>
        <p:nvSpPr>
          <p:cNvPr id="10" name="流程图: 过程 9"/>
          <p:cNvSpPr/>
          <p:nvPr/>
        </p:nvSpPr>
        <p:spPr>
          <a:xfrm>
            <a:off x="7479665" y="871855"/>
            <a:ext cx="589915" cy="2112010"/>
          </a:xfrm>
          <a:prstGeom prst="flowChartProcess">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a:t>情感极性判断</a:t>
            </a:r>
            <a:endParaRPr lang="zh-CN" altLang="en-US"/>
          </a:p>
        </p:txBody>
      </p:sp>
      <p:sp>
        <p:nvSpPr>
          <p:cNvPr id="11" name="右箭头 10"/>
          <p:cNvSpPr/>
          <p:nvPr/>
        </p:nvSpPr>
        <p:spPr>
          <a:xfrm>
            <a:off x="5449570" y="1800225"/>
            <a:ext cx="709930" cy="255270"/>
          </a:xfrm>
          <a:prstGeom prst="rightArrow">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7" name="右箭头 16"/>
          <p:cNvSpPr/>
          <p:nvPr/>
        </p:nvSpPr>
        <p:spPr>
          <a:xfrm>
            <a:off x="4149725" y="1800225"/>
            <a:ext cx="709930" cy="255270"/>
          </a:xfrm>
          <a:prstGeom prst="rightArrow">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8" name="右箭头 17"/>
          <p:cNvSpPr/>
          <p:nvPr/>
        </p:nvSpPr>
        <p:spPr>
          <a:xfrm>
            <a:off x="6749415" y="1800225"/>
            <a:ext cx="709930" cy="255270"/>
          </a:xfrm>
          <a:prstGeom prst="rightArrow">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9" name="文本框 18"/>
          <p:cNvSpPr txBox="1"/>
          <p:nvPr/>
        </p:nvSpPr>
        <p:spPr>
          <a:xfrm>
            <a:off x="1321435" y="5136515"/>
            <a:ext cx="10180320" cy="1568450"/>
          </a:xfrm>
          <a:prstGeom prst="rect">
            <a:avLst/>
          </a:prstGeom>
          <a:noFill/>
          <a:ln w="9525">
            <a:noFill/>
            <a:miter/>
          </a:ln>
        </p:spPr>
        <p:txBody>
          <a:bodyPr wrap="square" anchor="t">
            <a:spAutoFit/>
          </a:bodyPr>
          <a:p>
            <a:pPr marL="457200" lvl="0" indent="-457200" algn="l" defTabSz="914400">
              <a:buFont typeface="+mj-ea"/>
              <a:buAutoNum type="circleNumDbPlain"/>
            </a:pPr>
            <a:r>
              <a:rPr lang="zh-CN" altLang="en-US" sz="2400" dirty="0">
                <a:solidFill>
                  <a:schemeClr val="tx1"/>
                </a:solidFill>
                <a:latin typeface="微软雅黑" panose="020B0503020204020204" pitchFamily="34" charset="-122"/>
                <a:ea typeface="微软雅黑" panose="020B0503020204020204" pitchFamily="34" charset="-122"/>
                <a:sym typeface="+mn-ea"/>
              </a:rPr>
              <a:t>构建情感分析语料库，本文通过网络爬取各大新闻网站新闻内容总计</a:t>
            </a:r>
            <a:r>
              <a:rPr lang="en-US" altLang="zh-CN" sz="2400" dirty="0">
                <a:solidFill>
                  <a:schemeClr val="tx1"/>
                </a:solidFill>
                <a:latin typeface="微软雅黑" panose="020B0503020204020204" pitchFamily="34" charset="-122"/>
                <a:ea typeface="微软雅黑" panose="020B0503020204020204" pitchFamily="34" charset="-122"/>
                <a:sym typeface="+mn-ea"/>
              </a:rPr>
              <a:t>10</a:t>
            </a:r>
            <a:r>
              <a:rPr lang="zh-CN" altLang="en-US" sz="2400" dirty="0">
                <a:solidFill>
                  <a:schemeClr val="tx1"/>
                </a:solidFill>
                <a:latin typeface="微软雅黑" panose="020B0503020204020204" pitchFamily="34" charset="-122"/>
                <a:ea typeface="微软雅黑" panose="020B0503020204020204" pitchFamily="34" charset="-122"/>
                <a:sym typeface="+mn-ea"/>
              </a:rPr>
              <a:t>万多条文本。</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lvl="0" indent="-457200" algn="l" defTabSz="914400">
              <a:buFont typeface="+mj-ea"/>
              <a:buAutoNum type="circleNumDbPlain"/>
            </a:pPr>
            <a:r>
              <a:rPr lang="zh-CN" altLang="en-US" sz="2400" dirty="0">
                <a:solidFill>
                  <a:schemeClr val="tx1"/>
                </a:solidFill>
                <a:latin typeface="微软雅黑" panose="020B0503020204020204" pitchFamily="34" charset="-122"/>
                <a:ea typeface="微软雅黑" panose="020B0503020204020204" pitchFamily="34" charset="-122"/>
                <a:sym typeface="+mn-ea"/>
              </a:rPr>
              <a:t>中文分词，选用</a:t>
            </a:r>
            <a:r>
              <a:rPr lang="en-US" altLang="zh-CN" sz="2400" dirty="0">
                <a:solidFill>
                  <a:schemeClr val="tx1"/>
                </a:solidFill>
                <a:latin typeface="微软雅黑" panose="020B0503020204020204" pitchFamily="34" charset="-122"/>
                <a:ea typeface="微软雅黑" panose="020B0503020204020204" pitchFamily="34" charset="-122"/>
                <a:sym typeface="+mn-ea"/>
              </a:rPr>
              <a:t>jieba</a:t>
            </a:r>
            <a:r>
              <a:rPr lang="zh-CN" altLang="en-US" sz="2400" dirty="0">
                <a:solidFill>
                  <a:schemeClr val="tx1"/>
                </a:solidFill>
                <a:latin typeface="微软雅黑" panose="020B0503020204020204" pitchFamily="34" charset="-122"/>
                <a:ea typeface="微软雅黑" panose="020B0503020204020204" pitchFamily="34" charset="-122"/>
                <a:sym typeface="+mn-ea"/>
              </a:rPr>
              <a:t>工具。</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marL="457200" lvl="0" indent="-457200" algn="l" defTabSz="914400">
              <a:buFont typeface="+mj-ea"/>
              <a:buAutoNum type="circleNumDbPlain"/>
            </a:pPr>
            <a:r>
              <a:rPr lang="zh-CN" altLang="en-US" sz="2400" dirty="0">
                <a:solidFill>
                  <a:schemeClr val="tx1"/>
                </a:solidFill>
                <a:latin typeface="微软雅黑" panose="020B0503020204020204" pitchFamily="34" charset="-122"/>
                <a:ea typeface="微软雅黑" panose="020B0503020204020204" pitchFamily="34" charset="-122"/>
                <a:sym typeface="+mn-ea"/>
              </a:rPr>
              <a:t>通过</a:t>
            </a:r>
            <a:r>
              <a:rPr lang="en-US" altLang="zh-CN" sz="2400" dirty="0">
                <a:solidFill>
                  <a:schemeClr val="tx1"/>
                </a:solidFill>
                <a:latin typeface="微软雅黑" panose="020B0503020204020204" pitchFamily="34" charset="-122"/>
                <a:ea typeface="微软雅黑" panose="020B0503020204020204" pitchFamily="34" charset="-122"/>
                <a:sym typeface="+mn-ea"/>
              </a:rPr>
              <a:t>TF-IDF</a:t>
            </a:r>
            <a:r>
              <a:rPr lang="zh-CN" altLang="en-US" sz="2400" dirty="0">
                <a:solidFill>
                  <a:schemeClr val="tx1"/>
                </a:solidFill>
                <a:latin typeface="微软雅黑" panose="020B0503020204020204" pitchFamily="34" charset="-122"/>
                <a:ea typeface="微软雅黑" panose="020B0503020204020204" pitchFamily="34" charset="-122"/>
                <a:sym typeface="+mn-ea"/>
              </a:rPr>
              <a:t>生成词袋。（本实验共获得词余</a:t>
            </a:r>
            <a:r>
              <a:rPr lang="en-US" altLang="zh-CN" sz="2400" dirty="0">
                <a:solidFill>
                  <a:schemeClr val="tx1"/>
                </a:solidFill>
                <a:latin typeface="微软雅黑" panose="020B0503020204020204" pitchFamily="34" charset="-122"/>
                <a:ea typeface="微软雅黑" panose="020B0503020204020204" pitchFamily="34" charset="-122"/>
                <a:sym typeface="+mn-ea"/>
              </a:rPr>
              <a:t>4</a:t>
            </a:r>
            <a:r>
              <a:rPr lang="zh-CN" altLang="en-US" sz="2400" dirty="0">
                <a:solidFill>
                  <a:schemeClr val="tx1"/>
                </a:solidFill>
                <a:latin typeface="微软雅黑" panose="020B0503020204020204" pitchFamily="34" charset="-122"/>
                <a:ea typeface="微软雅黑" panose="020B0503020204020204" pitchFamily="34" charset="-122"/>
                <a:sym typeface="+mn-ea"/>
              </a:rPr>
              <a:t>万余条</a:t>
            </a:r>
            <a:r>
              <a:rPr lang="zh-CN" altLang="en-US" sz="2400" dirty="0">
                <a:solidFill>
                  <a:schemeClr val="tx1"/>
                </a:solidFill>
                <a:latin typeface="微软雅黑" panose="020B0503020204020204" pitchFamily="34" charset="-122"/>
                <a:ea typeface="微软雅黑" panose="020B0503020204020204" pitchFamily="34" charset="-122"/>
                <a:sym typeface="+mn-ea"/>
              </a:rPr>
              <a:t>）  </a:t>
            </a:r>
            <a:endParaRPr lang="en-US" altLang="zh-CN" sz="24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250" fill="hold"/>
                                        <p:tgtEl>
                                          <p:spTgt spid="3"/>
                                        </p:tgtEl>
                                        <p:attrNameLst>
                                          <p:attrName>ppt_w</p:attrName>
                                        </p:attrNameLst>
                                      </p:cBhvr>
                                      <p:tavLst>
                                        <p:tav tm="0">
                                          <p:val>
                                            <p:strVal val="#ppt_w+.3"/>
                                          </p:val>
                                        </p:tav>
                                        <p:tav tm="100000">
                                          <p:val>
                                            <p:strVal val="#ppt_w"/>
                                          </p:val>
                                        </p:tav>
                                      </p:tavLst>
                                    </p:anim>
                                    <p:anim calcmode="lin" valueType="num">
                                      <p:cBhvr>
                                        <p:cTn id="8" dur="1250" fill="hold"/>
                                        <p:tgtEl>
                                          <p:spTgt spid="3"/>
                                        </p:tgtEl>
                                        <p:attrNameLst>
                                          <p:attrName>ppt_h</p:attrName>
                                        </p:attrNameLst>
                                      </p:cBhvr>
                                      <p:tavLst>
                                        <p:tav tm="0">
                                          <p:val>
                                            <p:strVal val="#ppt_h"/>
                                          </p:val>
                                        </p:tav>
                                        <p:tav tm="100000">
                                          <p:val>
                                            <p:strVal val="#ppt_h"/>
                                          </p:val>
                                        </p:tav>
                                      </p:tavLst>
                                    </p:anim>
                                    <p:animEffect transition="in" filter="fade">
                                      <p:cBhvr>
                                        <p:cTn id="9" dur="1250"/>
                                        <p:tgtEl>
                                          <p:spTgt spid="3"/>
                                        </p:tgtEl>
                                      </p:cBhvr>
                                    </p:animEffect>
                                  </p:childTnLst>
                                </p:cTn>
                              </p:par>
                            </p:childTnLst>
                          </p:cTn>
                        </p:par>
                        <p:par>
                          <p:cTn id="10" fill="hold">
                            <p:stCondLst>
                              <p:cond delay="1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par>
                          <p:cTn id="14" fill="hold">
                            <p:stCondLst>
                              <p:cond delay="2000"/>
                            </p:stCondLst>
                            <p:childTnLst>
                              <p:par>
                                <p:cTn id="15" presetID="10" presetClass="entr" presetSubtype="0" fill="hold" grpId="0" nodeType="afterEffect">
                                  <p:stCondLst>
                                    <p:cond delay="25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2750"/>
                            </p:stCondLst>
                            <p:childTnLst>
                              <p:par>
                                <p:cTn id="19" presetID="10" presetClass="entr" presetSubtype="0" fill="hold" grpId="0" nodeType="afterEffect">
                                  <p:stCondLst>
                                    <p:cond delay="25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19" grpId="0"/>
    </p:bldLst>
  </p:timing>
</p:sld>
</file>

<file path=ppt/tags/tag1.xml><?xml version="1.0" encoding="utf-8"?>
<p:tagLst xmlns:p="http://schemas.openxmlformats.org/presentationml/2006/main">
  <p:tag name="KSO_WM_UNIT_TABLE_BEAUTIFY" val="smartTable{d7feb314-00ea-4718-858b-4b343d60ae2c}"/>
</p:tagLst>
</file>

<file path=ppt/tags/tag2.xml><?xml version="1.0" encoding="utf-8"?>
<p:tagLst xmlns:p="http://schemas.openxmlformats.org/presentationml/2006/main">
  <p:tag name="KSO_WM_UNIT_TABLE_BEAUTIFY" val="smartTable{72701fc0-1810-4572-836a-3b46da46dba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3178</Words>
  <Application>WPS 演示</Application>
  <PresentationFormat>自定义</PresentationFormat>
  <Paragraphs>183</Paragraphs>
  <Slides>11</Slides>
  <Notes>20</Notes>
  <HiddenSlides>0</HiddenSlides>
  <MMClips>1</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11</vt:i4>
      </vt:variant>
    </vt:vector>
  </HeadingPairs>
  <TitlesOfParts>
    <vt:vector size="22" baseType="lpstr">
      <vt:lpstr>Arial</vt:lpstr>
      <vt:lpstr>宋体</vt:lpstr>
      <vt:lpstr>Wingdings</vt:lpstr>
      <vt:lpstr>微软雅黑</vt:lpstr>
      <vt:lpstr>汉仪菱心体简</vt:lpstr>
      <vt:lpstr>Arial Unicode MS</vt:lpstr>
      <vt:lpstr>Calibri Light</vt:lpstr>
      <vt:lpstr>Calibri</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毕业答辩类</dc:title>
  <dc:creator/>
  <cp:keywords>RP</cp:keywords>
  <dc:description>RP</dc:description>
  <dc:subject>RP</dc:subject>
  <cp:category>RP</cp:category>
  <cp:lastModifiedBy>Administrator</cp:lastModifiedBy>
  <cp:revision>35</cp:revision>
  <dcterms:created xsi:type="dcterms:W3CDTF">2018-03-09T08:34:00Z</dcterms:created>
  <dcterms:modified xsi:type="dcterms:W3CDTF">2020-01-12T11:48:33Z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