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3"/>
    <p:sldId id="342" r:id="rId4"/>
    <p:sldId id="343" r:id="rId5"/>
    <p:sldId id="344" r:id="rId6"/>
    <p:sldId id="345" r:id="rId7"/>
    <p:sldId id="346" r:id="rId8"/>
    <p:sldId id="371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86" r:id="rId19"/>
    <p:sldId id="365" r:id="rId20"/>
    <p:sldId id="366" r:id="rId21"/>
    <p:sldId id="367" r:id="rId22"/>
    <p:sldId id="368" r:id="rId23"/>
    <p:sldId id="369" r:id="rId24"/>
    <p:sldId id="37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Ie</a:t>
            </a:r>
            <a:r>
              <a:rPr lang="zh-CN" altLang="en-US" smtClean="0"/>
              <a:t>下面</a:t>
            </a:r>
            <a:r>
              <a:rPr lang="en-US" altLang="zh-CN" smtClean="0"/>
              <a:t>:obj.style.filter = 'progid:DXImageTransform.Microsoft.BasicImage(Rotation=' + dis + ')';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Ie</a:t>
            </a:r>
            <a:r>
              <a:rPr lang="zh-CN" altLang="en-US" smtClean="0"/>
              <a:t>下面</a:t>
            </a:r>
            <a:r>
              <a:rPr lang="en-US" altLang="zh-CN" smtClean="0"/>
              <a:t>:obj.style.filter = 'progid:DXImageTransform.Microsoft.BasicImage(Rotation=' + dis + ')';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jcscrip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边界绘制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lineJoin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边界连接点样式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miter(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bevel(</a:t>
            </a:r>
            <a:r>
              <a:rPr lang="zh-CN" altLang="en-US" dirty="0" smtClean="0"/>
              <a:t>斜角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lineCap</a:t>
            </a:r>
            <a:r>
              <a:rPr lang="en-US" altLang="en-US" dirty="0" smtClean="0">
                <a:ea typeface="宋体" charset="-122"/>
              </a:rPr>
              <a:t>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端点样式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butt(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高度多出为宽一半的值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绘制路径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beginPath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开始绘制路径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closePath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结束绘制路径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moveTo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移动到绘制的新目标点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lineTo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新的目标点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3" eaLnBrk="1" hangingPunct="1">
              <a:buFont typeface="Arial" charset="0"/>
              <a:buNone/>
            </a:pP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绘制路径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stroke  :  </a:t>
            </a:r>
            <a:r>
              <a:rPr lang="zh-CN" altLang="en-US" dirty="0" smtClean="0"/>
              <a:t>画线，默认黑色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fill  :  </a:t>
            </a:r>
            <a:r>
              <a:rPr lang="zh-CN" altLang="en-US" dirty="0" smtClean="0"/>
              <a:t>填充，默认黑色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rect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矩形区域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clearRect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删除一个画布的矩形区域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save  : </a:t>
            </a:r>
            <a:r>
              <a:rPr lang="zh-CN" altLang="en-US" dirty="0" smtClean="0"/>
              <a:t>保存路径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restore  :  </a:t>
            </a:r>
            <a:r>
              <a:rPr lang="zh-CN" altLang="en-US" dirty="0" smtClean="0"/>
              <a:t>恢复路径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小例子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手指画板</a:t>
            </a:r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arc(x, y, 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起始弧度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结束弧度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旋转方向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x ,  y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起始位置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弧度与角度的关系：弧度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=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角度*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/180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旋转方向：顺时针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默认：</a:t>
            </a:r>
            <a:r>
              <a:rPr lang="en-US" altLang="zh-CN" dirty="0" smtClean="0"/>
              <a:t>false)</a:t>
            </a:r>
            <a:r>
              <a:rPr lang="zh-CN" altLang="en-US" dirty="0" smtClean="0"/>
              <a:t>、逆时针</a:t>
            </a:r>
            <a:r>
              <a:rPr lang="en-US" altLang="zh-CN" dirty="0" smtClean="0"/>
              <a:t>(true)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例子：用</a:t>
            </a:r>
            <a:r>
              <a:rPr lang="en-US" altLang="zh-CN" dirty="0" smtClean="0"/>
              <a:t>arc</a:t>
            </a:r>
            <a:r>
              <a:rPr lang="zh-CN" altLang="en-US" dirty="0" smtClean="0"/>
              <a:t>去画个钟表</a:t>
            </a:r>
            <a:endParaRPr lang="zh-CN" altLang="en-US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绘制其他曲线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mtClean="0"/>
              <a:t>arcTo(x1,y1,x2,y2,r)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第一组坐标、第二组坐标、半径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quadraticCurveTo(dx,dy,x1,y1)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贝塞尔曲线：第一组控制点、第二组结束坐标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bezierCurveTo(dx1,dy1,dx2,dy2,x1,y1)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贝塞尔曲线：第一组控制点、第二组控制点、第三组结束坐标</a:t>
            </a:r>
            <a:endParaRPr lang="en-US" altLang="zh-CN" smtClean="0"/>
          </a:p>
          <a:p>
            <a:pPr lvl="3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变换</a:t>
            </a: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mtClean="0"/>
              <a:t>translate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偏移：从起始点为基准点，移动当前坐标位置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rotate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旋转：参数为弧度</a:t>
            </a:r>
            <a:endParaRPr lang="zh-CN" altLang="en-US" smtClean="0"/>
          </a:p>
          <a:p>
            <a:pPr lvl="3" eaLnBrk="1" hangingPunct="1"/>
            <a:r>
              <a:rPr lang="zh-CN" altLang="en-US" smtClean="0"/>
              <a:t>例子：旋转的小方块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scale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缩放例子：旋转加缩放的小方块</a:t>
            </a:r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插入图片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等图片加载完，再执行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图片预加载：在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中调用方法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drawImage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oImg,x,y,w,h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oImg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当前图片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坐标 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宽高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微博的图片旋转效果</a:t>
            </a:r>
            <a:endParaRPr lang="zh-CN" altLang="en-US" dirty="0" smtClean="0"/>
          </a:p>
          <a:p>
            <a:pPr lvl="3" eaLnBrk="1" hangingPunct="1"/>
            <a:endParaRPr lang="en-US" altLang="zh-CN" sz="2400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添加图片填充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createPattern(img,repeat)</a:t>
            </a:r>
            <a:endParaRPr lang="en-US" altLang="zh-CN" dirty="0" smtClean="0"/>
          </a:p>
          <a:p>
            <a:pPr marL="742950" lvl="2" indent="-342900" eaLnBrk="1" hangingPunct="1"/>
            <a:r>
              <a:rPr dirty="0" smtClean="0"/>
              <a:t>repeat</a:t>
            </a:r>
            <a:r>
              <a:rPr lang="zh-CN" dirty="0" smtClean="0"/>
              <a:t>、</a:t>
            </a:r>
            <a:r>
              <a:rPr dirty="0" smtClean="0"/>
              <a:t>repeat-x</a:t>
            </a:r>
            <a:r>
              <a:rPr lang="zh-CN" dirty="0" smtClean="0"/>
              <a:t>、</a:t>
            </a:r>
            <a:r>
              <a:rPr dirty="0" smtClean="0"/>
              <a:t>repeat-y</a:t>
            </a:r>
            <a:r>
              <a:rPr lang="zh-CN" dirty="0" smtClean="0"/>
              <a:t>、</a:t>
            </a:r>
            <a:r>
              <a:rPr dirty="0" smtClean="0"/>
              <a:t>no-repeat</a:t>
            </a:r>
            <a:endParaRPr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渐变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dirty="0" smtClean="0"/>
              <a:t>createLinearGradient(</a:t>
            </a:r>
            <a:r>
              <a:rPr lang="en-US" dirty="0" smtClean="0"/>
              <a:t>x1</a:t>
            </a:r>
            <a:r>
              <a:rPr dirty="0" smtClean="0"/>
              <a:t>,</a:t>
            </a:r>
            <a:r>
              <a:rPr lang="en-US" dirty="0" smtClean="0"/>
              <a:t>y1</a:t>
            </a:r>
            <a:r>
              <a:rPr dirty="0" smtClean="0"/>
              <a:t>,</a:t>
            </a:r>
            <a:r>
              <a:rPr lang="en-US" dirty="0" smtClean="0"/>
              <a:t>x2</a:t>
            </a:r>
            <a:r>
              <a:rPr dirty="0" smtClean="0"/>
              <a:t>,</a:t>
            </a:r>
            <a:r>
              <a:rPr lang="en-US" dirty="0" smtClean="0"/>
              <a:t>x2</a:t>
            </a:r>
            <a:r>
              <a:rPr dirty="0" smtClean="0"/>
              <a:t>) </a:t>
            </a:r>
            <a:r>
              <a:rPr lang="zh-CN" dirty="0" smtClean="0"/>
              <a:t>线性渐变</a:t>
            </a:r>
            <a:endParaRPr lang="zh-CN" dirty="0" smtClean="0"/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marL="742950" lvl="2" indent="-342900" eaLnBrk="1" hangingPunct="1"/>
            <a:r>
              <a:rPr lang="en-US" altLang="zh-CN" smtClean="0"/>
              <a:t>createRadialGradient(x1,y1,r1,x2,y2,r2) </a:t>
            </a:r>
            <a:r>
              <a:rPr lang="zh-CN" altLang="zh-CN" smtClean="0"/>
              <a:t>径向渐变</a:t>
            </a:r>
            <a:endParaRPr lang="zh-CN" altLang="zh-CN" smtClean="0"/>
          </a:p>
          <a:p>
            <a:pPr marL="742950" lvl="2" indent="-342900" eaLnBrk="1" hangingPunct="1"/>
            <a:endParaRPr lang="zh-CN" altLang="zh-CN" smtClean="0"/>
          </a:p>
          <a:p>
            <a:pPr marL="742950" lvl="2" indent="-342900" eaLnBrk="1" hangingPunct="1"/>
            <a:r>
              <a:rPr lang="zh-CN" altLang="zh-CN" smtClean="0"/>
              <a:t>addColorStop</a:t>
            </a:r>
            <a:r>
              <a:rPr lang="en-US" altLang="zh-CN" smtClean="0"/>
              <a:t>(stop,color);</a:t>
            </a:r>
            <a:endParaRPr lang="en-US" altLang="zh-CN" smtClean="0"/>
          </a:p>
          <a:p>
            <a:pPr marL="1200150" lvl="3" indent="-342900" eaLnBrk="1" hangingPunct="1"/>
            <a:r>
              <a:rPr lang="en-US" altLang="zh-CN" sz="2000" smtClean="0"/>
              <a:t>stop</a:t>
            </a:r>
            <a:r>
              <a:rPr lang="zh-CN" altLang="zh-CN" sz="2000" smtClean="0"/>
              <a:t>取值 （</a:t>
            </a:r>
            <a:r>
              <a:rPr lang="en-US" altLang="zh-CN" sz="2000" smtClean="0"/>
              <a:t>0-1</a:t>
            </a:r>
            <a:r>
              <a:rPr lang="zh-CN" altLang="zh-CN" sz="2000" smtClean="0"/>
              <a:t>）</a:t>
            </a:r>
            <a:endParaRPr lang="zh-CN" altLang="zh-CN" sz="2000" smtClean="0"/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lvl="3" eaLnBrk="1" hangingPunct="1"/>
            <a:endParaRPr lang="en-US" altLang="zh-CN" sz="2400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文本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strokeText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文字边框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fillText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文字填充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font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文字大小 </a:t>
            </a:r>
            <a:r>
              <a:rPr lang="en-US" altLang="zh-CN" dirty="0" smtClean="0"/>
              <a:t>:  '60px impact‘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textAlign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默认是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一样的效果 </a:t>
            </a:r>
            <a:r>
              <a:rPr lang="en-US" altLang="zh-CN" dirty="0" smtClean="0"/>
              <a:t>end right center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textBaseline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文字上下的位置的方式 默认 </a:t>
            </a:r>
            <a:r>
              <a:rPr lang="en-US" altLang="zh-CN" dirty="0" smtClean="0"/>
              <a:t>: alphabetic 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measureText</a:t>
            </a:r>
            <a:r>
              <a:rPr lang="en-US" altLang="en-US" dirty="0" smtClean="0">
                <a:ea typeface="宋体" charset="-122"/>
              </a:rPr>
              <a:t>()</a:t>
            </a:r>
            <a:endParaRPr lang="zh-CN" altLang="en-US" dirty="0" smtClean="0"/>
          </a:p>
          <a:p>
            <a:pPr lvl="3" eaLnBrk="1" hangingPunct="1"/>
            <a:r>
              <a:rPr lang="en-US" altLang="en-US" dirty="0" err="1" smtClean="0">
                <a:ea typeface="宋体" charset="-122"/>
              </a:rPr>
              <a:t>measureText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str</a:t>
            </a:r>
            <a:r>
              <a:rPr lang="en-US" altLang="en-US" dirty="0" smtClean="0">
                <a:ea typeface="宋体" charset="-122"/>
              </a:rPr>
              <a:t>).width :  </a:t>
            </a:r>
            <a:r>
              <a:rPr lang="en-US" altLang="zh-CN" dirty="0" err="1" smtClean="0"/>
              <a:t>只有</a:t>
            </a:r>
            <a:r>
              <a:rPr lang="zh-CN" altLang="en-US" dirty="0" smtClean="0"/>
              <a:t>宽度，没有高度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文字居中</a:t>
            </a: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阴影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shadowOffsetX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shadowOffsetY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轴偏移、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shadowBlur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模糊半径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shadowColor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阴影颜色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像素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getImageData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x,y,w,h</a:t>
            </a:r>
            <a:r>
              <a:rPr lang="en-US" altLang="en-US" dirty="0" smtClean="0">
                <a:ea typeface="宋体" charset="-122"/>
              </a:rPr>
              <a:t>)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zh-CN" altLang="en-US" dirty="0" smtClean="0"/>
              <a:t>获取图像数据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putImageData</a:t>
            </a:r>
            <a:r>
              <a:rPr lang="en-US" altLang="zh-CN" dirty="0" smtClean="0"/>
              <a:t>(</a:t>
            </a:r>
            <a:r>
              <a:rPr lang="zh-CN" altLang="en-US" dirty="0" smtClean="0"/>
              <a:t>获取图像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设置新的图像数据 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属性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width  : </a:t>
            </a:r>
            <a:r>
              <a:rPr lang="zh-CN" altLang="en-US" dirty="0" smtClean="0"/>
              <a:t>一行的像素个数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height : </a:t>
            </a:r>
            <a:r>
              <a:rPr lang="zh-CN" altLang="en-US" dirty="0" smtClean="0"/>
              <a:t>一列的像素个数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data  :  </a:t>
            </a:r>
            <a:r>
              <a:rPr lang="zh-CN" altLang="en-US" dirty="0" smtClean="0"/>
              <a:t>一个数组，包含每个像素的</a:t>
            </a:r>
            <a:r>
              <a:rPr lang="en-US" altLang="zh-CN" dirty="0" err="1" smtClean="0"/>
              <a:t>rgba</a:t>
            </a:r>
            <a:r>
              <a:rPr lang="zh-CN" altLang="en-US" dirty="0" smtClean="0"/>
              <a:t>四个值，注意每个值都在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之间的整数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audio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source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视频容器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容器文件，类似于压缩了一组文件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音频轨道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视频轨道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元数据：封面，标题，字幕等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.mp4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ogv</a:t>
            </a:r>
            <a:r>
              <a:rPr lang="zh-CN" altLang="en-US" dirty="0" smtClean="0"/>
              <a:t>等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像素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createImageData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w,h</a:t>
            </a:r>
            <a:r>
              <a:rPr lang="en-US" altLang="en-US" dirty="0" smtClean="0">
                <a:ea typeface="宋体" charset="-122"/>
              </a:rPr>
              <a:t>)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zh-CN" altLang="en-US" dirty="0" smtClean="0"/>
              <a:t>生成新的像素矩阵，初始值是全透明的黑色，即</a:t>
            </a:r>
            <a:r>
              <a:rPr lang="en-US" altLang="zh-CN" dirty="0" smtClean="0"/>
              <a:t>(0,0,0,0)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像素显字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获取和设置指定坐标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封装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getXY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setXY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图片的像素操作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必须是同源下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例子：反色、倒影、渐变等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例子：马赛克效果</a:t>
            </a:r>
            <a:endParaRPr lang="zh-CN" altLang="en-US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合成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ea typeface="宋体" charset="-122"/>
              </a:rPr>
              <a:t>全局阿尔法值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en-US" altLang="zh-CN" dirty="0" err="1" smtClean="0"/>
              <a:t>globalAlpha</a:t>
            </a:r>
            <a:endParaRPr lang="en-US" altLang="zh-CN" dirty="0" err="1" smtClean="0"/>
          </a:p>
          <a:p>
            <a:pPr lvl="3" eaLnBrk="1" hangingPunct="1"/>
            <a:r>
              <a:rPr lang="zh-CN" altLang="zh-CN" dirty="0" err="1" smtClean="0"/>
              <a:t>取值</a:t>
            </a:r>
            <a:r>
              <a:rPr lang="en-US" altLang="zh-CN" dirty="0" err="1" smtClean="0"/>
              <a:t>0-1</a:t>
            </a:r>
            <a:endParaRPr lang="en-US" altLang="zh-CN" dirty="0" err="1" smtClean="0"/>
          </a:p>
          <a:p>
            <a:pPr marL="742950" lvl="2" indent="-342900" eaLnBrk="1" hangingPunct="1"/>
            <a:r>
              <a:rPr lang="zh-CN" altLang="en-US" dirty="0" smtClean="0"/>
              <a:t>覆盖合成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源 ：新的图形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目标  ：已经绘制过的图形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globalCompositeOperation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source-over     destination-over     source-atop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destination-atop    source-in     destination-in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source-out    destination-out    lighter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copy   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导出图片</a:t>
            </a: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toDataURL("image/png")</a:t>
            </a: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isPointInPath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zh-CN" altLang="en-US" dirty="0" smtClean="0"/>
              <a:t>是否在点击范围内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jCanvaScript</a:t>
            </a:r>
            <a:r>
              <a:rPr lang="en-US" altLang="zh-CN" dirty="0" smtClean="0"/>
              <a:t>(canvas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):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4" eaLnBrk="1" hangingPunct="1"/>
            <a:r>
              <a:rPr lang="en-US" altLang="en-US" dirty="0" smtClean="0">
                <a:ea typeface="宋体" charset="-122"/>
                <a:hlinkClick r:id="rId1"/>
              </a:rPr>
              <a:t>http://jcscript.com/</a:t>
            </a:r>
            <a:endParaRPr lang="en-US" altLang="en-US" dirty="0" smtClean="0">
              <a:ea typeface="宋体" charset="-122"/>
            </a:endParaRPr>
          </a:p>
          <a:p>
            <a:pPr lvl="4" eaLnBrk="1" hangingPunct="1">
              <a:buNone/>
            </a:pP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编解码器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原始的视频容器非常大，添加需编码，播放需解码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音频编解码器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AAC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MPEG-3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Vorbis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视频编解码器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H.264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Theora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controls  :   </a:t>
            </a:r>
            <a:r>
              <a:rPr lang="zh-CN" altLang="en-US" dirty="0" smtClean="0"/>
              <a:t>显示或隐藏用户控制界面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autoplay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媒体是否自动播放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loop  : </a:t>
            </a:r>
            <a:r>
              <a:rPr lang="zh-CN" altLang="en-US" dirty="0" smtClean="0"/>
              <a:t>媒体是否循环播放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currentTime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开始到播放现在所用的时间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duration  :  </a:t>
            </a:r>
            <a:r>
              <a:rPr lang="zh-CN" altLang="en-US" dirty="0" smtClean="0"/>
              <a:t>媒体总时间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volume  :   0.0-1.0</a:t>
            </a:r>
            <a:r>
              <a:rPr lang="zh-CN" altLang="en-US" dirty="0" smtClean="0"/>
              <a:t>的音量相对值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muted  :   </a:t>
            </a:r>
            <a:r>
              <a:rPr lang="zh-CN" altLang="en-US" dirty="0" smtClean="0"/>
              <a:t>是否静音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autobuffer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开始的时候是否缓冲加载，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的时候，忽略此属性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paused  :   </a:t>
            </a:r>
            <a:r>
              <a:rPr lang="zh-CN" altLang="en-US" dirty="0" smtClean="0"/>
              <a:t>媒体是否暂停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ended   :   </a:t>
            </a:r>
            <a:r>
              <a:rPr lang="zh-CN" altLang="en-US" dirty="0" smtClean="0"/>
              <a:t>媒体是否播放完毕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error   :  </a:t>
            </a:r>
            <a:r>
              <a:rPr lang="zh-CN" altLang="en-US" dirty="0" smtClean="0"/>
              <a:t>媒体发生错误的时候，返回错误代码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currentSrc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以字符串的形式返回媒体地址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webkitEnterFullscreen||webkitRequestFullscreen </a:t>
            </a:r>
            <a:r>
              <a:rPr lang="zh-CN" altLang="zh-CN" dirty="0" smtClean="0"/>
              <a:t>全屏</a:t>
            </a:r>
            <a:endParaRPr lang="zh-CN" altLang="zh-CN" dirty="0" smtClean="0"/>
          </a:p>
          <a:p>
            <a:pPr marL="742950" lvl="2" indent="-342900" eaLnBrk="1" hangingPunct="1"/>
            <a:r>
              <a:rPr lang="zh-CN" altLang="zh-CN" dirty="0" smtClean="0"/>
              <a:t>playbackRate 播放速度</a:t>
            </a:r>
            <a:endParaRPr lang="zh-CN" altLang="zh-CN" dirty="0" smtClean="0"/>
          </a:p>
          <a:p>
            <a:pPr marL="742950" lvl="2" indent="-342900" eaLnBrk="1" hangingPunct="1"/>
            <a:r>
              <a:rPr lang="en-US" altLang="zh-CN" dirty="0" smtClean="0"/>
              <a:t>play()  :  </a:t>
            </a:r>
            <a:r>
              <a:rPr lang="zh-CN" altLang="en-US" dirty="0" smtClean="0"/>
              <a:t>媒体播放   </a:t>
            </a:r>
            <a:r>
              <a:rPr lang="en-US" altLang="zh-CN" dirty="0" smtClean="0"/>
              <a:t>pause()  :  </a:t>
            </a:r>
            <a:r>
              <a:rPr lang="zh-CN" altLang="en-US" dirty="0" smtClean="0"/>
              <a:t>媒体暂停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load()  :  </a:t>
            </a:r>
            <a:r>
              <a:rPr lang="zh-CN" altLang="en-US" dirty="0" smtClean="0"/>
              <a:t>重新加载音频和视频</a:t>
            </a:r>
            <a:endParaRPr lang="en-US" altLang="zh-CN" dirty="0" smtClean="0"/>
          </a:p>
          <a:p>
            <a:pPr marL="400050" lvl="2" indent="0" eaLnBrk="1" hangingPunct="1">
              <a:buNone/>
            </a:pP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Video</a:t>
            </a:r>
            <a:r>
              <a:rPr lang="zh-CN" altLang="en-US" dirty="0" smtClean="0"/>
              <a:t>额外特性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poster  :   </a:t>
            </a:r>
            <a:r>
              <a:rPr lang="zh-CN" altLang="en-US" dirty="0" smtClean="0"/>
              <a:t>视频播放前的预览图片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  :   </a:t>
            </a:r>
            <a:r>
              <a:rPr lang="zh-CN" altLang="en-US" dirty="0" smtClean="0"/>
              <a:t>设置视频的尺寸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videoWidth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videoHeight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视频的实际尺寸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00050" lvl="2" indent="0" eaLnBrk="1" hangingPunct="1">
              <a:buNone/>
            </a:pP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dirty="0" smtClean="0"/>
              <a:t>Audio/Video 事件</a:t>
            </a:r>
            <a:r>
              <a:rPr lang="zh-CN" altLang="en-US" dirty="0" smtClean="0"/>
              <a:t> </a:t>
            </a:r>
            <a:endParaRPr dirty="0" smtClean="0"/>
          </a:p>
          <a:p>
            <a:pPr marL="742950" lvl="2" indent="-342900" eaLnBrk="1" hangingPunct="1"/>
            <a:r>
              <a:rPr dirty="0" smtClean="0">
                <a:sym typeface="+mn-ea"/>
              </a:rPr>
              <a:t>loadstart	当浏览器开始查找音频/视频时</a:t>
            </a:r>
            <a:endParaRPr dirty="0" smtClean="0">
              <a:sym typeface="+mn-ea"/>
            </a:endParaRPr>
          </a:p>
          <a:p>
            <a:pPr marL="742950" lvl="2" indent="-342900" eaLnBrk="1" hangingPunct="1"/>
            <a:r>
              <a:rPr dirty="0" smtClean="0"/>
              <a:t>durationchange</a:t>
            </a:r>
            <a:r>
              <a:rPr dirty="0" smtClean="0">
                <a:sym typeface="+mn-ea"/>
              </a:rPr>
              <a:t>  </a:t>
            </a:r>
            <a:r>
              <a:rPr lang="zh-CN" dirty="0" smtClean="0">
                <a:sym typeface="+mn-ea"/>
              </a:rPr>
              <a:t>媒体</a:t>
            </a:r>
            <a:r>
              <a:rPr dirty="0" smtClean="0">
                <a:sym typeface="+mn-ea"/>
              </a:rPr>
              <a:t>的时长已改变</a:t>
            </a:r>
            <a:endParaRPr dirty="0" smtClean="0">
              <a:sym typeface="+mn-ea"/>
            </a:endParaRPr>
          </a:p>
          <a:p>
            <a:pPr marL="742950" lvl="2" indent="-342900" eaLnBrk="1" hangingPunct="1"/>
            <a:r>
              <a:rPr dirty="0" smtClean="0">
                <a:sym typeface="+mn-ea"/>
              </a:rPr>
              <a:t>loadedmetadata  提示</a:t>
            </a:r>
            <a:r>
              <a:rPr lang="zh-CN" dirty="0" smtClean="0">
                <a:sym typeface="+mn-ea"/>
              </a:rPr>
              <a:t>媒体</a:t>
            </a:r>
            <a:r>
              <a:rPr dirty="0" smtClean="0">
                <a:sym typeface="+mn-ea"/>
              </a:rPr>
              <a:t>的元数据已加载</a:t>
            </a:r>
            <a:endParaRPr dirty="0" smtClean="0">
              <a:sym typeface="+mn-ea"/>
            </a:endParaRPr>
          </a:p>
          <a:p>
            <a:pPr marL="742950" lvl="2" indent="-342900" eaLnBrk="1" hangingPunct="1"/>
            <a:r>
              <a:rPr dirty="0" smtClean="0"/>
              <a:t>loadeddata	当浏览器已加载音频/视频的当前帧时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progress	当浏览器正在下载音频/视频时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canplay	当浏览器可以播放音频/视频时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canplaythrough	当浏览器可在不因缓冲而停顿的情况下进行播放时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http://www.w3school.com.cn/tags/html_ref_audio_video_dom.asp</a:t>
            </a:r>
            <a:endParaRPr dirty="0" smtClean="0"/>
          </a:p>
          <a:p>
            <a:pPr marL="400050" lvl="2" indent="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&lt;canvas&gt;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不支持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的浏览器可以看到的内容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&lt;/canvas&gt;</a:t>
            </a:r>
            <a:endParaRPr lang="en-US" altLang="zh-CN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绘制环境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getContext</a:t>
            </a:r>
            <a:r>
              <a:rPr lang="en-US" altLang="zh-CN" dirty="0" smtClean="0"/>
              <a:t>(‘2d’) : </a:t>
            </a:r>
            <a:r>
              <a:rPr lang="zh-CN" altLang="en-US" dirty="0" smtClean="0"/>
              <a:t>目前支持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的场景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绘制方块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fillRect</a:t>
            </a:r>
            <a:r>
              <a:rPr lang="en-US" altLang="zh-CN" dirty="0" smtClean="0"/>
              <a:t>(L,T,W,H) :   </a:t>
            </a:r>
            <a:r>
              <a:rPr lang="zh-CN" altLang="en-US" dirty="0" smtClean="0"/>
              <a:t>默认颜色是黑色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strokeRect</a:t>
            </a:r>
            <a:r>
              <a:rPr lang="en-US" altLang="zh-CN" dirty="0" smtClean="0"/>
              <a:t>(L,T,W,H) :  </a:t>
            </a:r>
            <a:r>
              <a:rPr lang="zh-CN" altLang="en-US" dirty="0" smtClean="0"/>
              <a:t>带边框的方块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默认一像素黑色边框，显示出来的不一样原因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设置绘图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fillStyle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填充颜色</a:t>
            </a:r>
            <a:r>
              <a:rPr lang="en-US" altLang="zh-CN" dirty="0" smtClean="0"/>
              <a:t>(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是有顺序的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lineWidth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线宽度，是一个数值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strokeStyle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边线颜色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3123</Words>
  <Application>WPS 演示</Application>
  <PresentationFormat>全屏显示(4:3)</PresentationFormat>
  <Paragraphs>291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音频和视频</vt:lpstr>
      <vt:lpstr>音频和视频</vt:lpstr>
      <vt:lpstr>音频和视频</vt:lpstr>
      <vt:lpstr>音频和视频</vt:lpstr>
      <vt:lpstr>音频和视频</vt:lpstr>
      <vt:lpstr>音频和视频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MT</cp:lastModifiedBy>
  <cp:revision>766</cp:revision>
  <dcterms:created xsi:type="dcterms:W3CDTF">2010-11-12T14:24:00Z</dcterms:created>
  <dcterms:modified xsi:type="dcterms:W3CDTF">2016-05-21T09:30:02Z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