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4" r:id="rId3"/>
    <p:sldId id="324" r:id="rId4"/>
    <p:sldId id="264" r:id="rId5"/>
    <p:sldId id="325" r:id="rId6"/>
    <p:sldId id="326" r:id="rId7"/>
    <p:sldId id="327" r:id="rId8"/>
    <p:sldId id="328" r:id="rId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6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26" y="138"/>
      </p:cViewPr>
      <p:guideLst>
        <p:guide orient="horz" pos="1596"/>
        <p:guide pos="2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41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9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992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4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16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gallery dir="l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gallery dir="l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gallery dir="l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gallery dir="l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gallery dir="l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gallery dir="l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gallery dir="l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250"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500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17470" y="1290447"/>
            <a:ext cx="6526530" cy="142346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400" b="1" dirty="0" smtClean="0">
                <a:solidFill>
                  <a:srgbClr val="1B4367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书籍检索系统设计思路</a:t>
            </a:r>
            <a:endParaRPr lang="en-US" altLang="zh-CN" sz="4400" b="1" dirty="0" smtClean="0">
              <a:solidFill>
                <a:srgbClr val="1B4367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r>
              <a:rPr lang="en-US" altLang="zh-CN" sz="4400" b="1" dirty="0">
                <a:solidFill>
                  <a:srgbClr val="1B4367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</a:t>
            </a:r>
            <a:r>
              <a:rPr lang="en-US" altLang="zh-CN" sz="4400" b="1" dirty="0" smtClean="0">
                <a:solidFill>
                  <a:srgbClr val="1B4367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 </a:t>
            </a:r>
            <a:r>
              <a:rPr lang="zh-CN" altLang="en-US" sz="4400" b="1" dirty="0" smtClean="0">
                <a:solidFill>
                  <a:srgbClr val="1B4367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及使用说明</a:t>
            </a:r>
            <a:endParaRPr lang="en-US" altLang="zh-CN" sz="4400" b="1" dirty="0">
              <a:solidFill>
                <a:srgbClr val="1B4367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2190750" y="4253865"/>
            <a:ext cx="5242560" cy="43751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完成人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张国慈 胡叔琦 陈强 杨林霞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文本框 11"/>
          <p:cNvSpPr txBox="1"/>
          <p:nvPr/>
        </p:nvSpPr>
        <p:spPr>
          <a:xfrm>
            <a:off x="3713476" y="1575042"/>
            <a:ext cx="1732894" cy="52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8227" y="556181"/>
            <a:ext cx="48736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框架：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/>
          </a:p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Flask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：使用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编写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轻量级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应用框架，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可以使用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语言快速实现一个网站或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19232" y="2768100"/>
            <a:ext cx="5099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查询语言：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SPARQL: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RDF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开发的一种查询语言，本项目中在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DBpedia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数据库中查询一个带有变量的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RDF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三元组。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2" name="TextBox 1210"/>
          <p:cNvSpPr/>
          <p:nvPr/>
        </p:nvSpPr>
        <p:spPr>
          <a:xfrm>
            <a:off x="294143" y="2405118"/>
            <a:ext cx="7539004" cy="377026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marL="285750" lvl="0" indent="-285750" algn="r">
              <a:buFont typeface="Wingdings" panose="05000000000000000000" charset="0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后端的查询语句调用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web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表单的值，在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DBpedia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中查询书籍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信息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20" name="TextBox 1210"/>
          <p:cNvSpPr/>
          <p:nvPr/>
        </p:nvSpPr>
        <p:spPr>
          <a:xfrm>
            <a:off x="451541" y="1281380"/>
            <a:ext cx="6594293" cy="377026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marL="285750" lvl="0" indent="-285750" algn="r">
              <a:buFont typeface="Wingdings" panose="05000000000000000000" charset="0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使用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Flask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在前端根据用户输入的查询书籍构建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web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表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单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22" name="TextBox 1210"/>
          <p:cNvSpPr/>
          <p:nvPr/>
        </p:nvSpPr>
        <p:spPr>
          <a:xfrm>
            <a:off x="451541" y="3398998"/>
            <a:ext cx="5167000" cy="377026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marL="285750" lvl="0" indent="-285750" algn="r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将检索结果和推荐书籍在前端页面上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显示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75866" y="664526"/>
            <a:ext cx="1087174" cy="3932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94143" y="356749"/>
            <a:ext cx="1446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系统设计思路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0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2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210"/>
          <p:cNvSpPr/>
          <p:nvPr/>
        </p:nvSpPr>
        <p:spPr>
          <a:xfrm>
            <a:off x="339282" y="912795"/>
            <a:ext cx="1256188" cy="377026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marL="342900" lvl="0" indent="-342900" algn="r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Title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22" name="TextBox 1210"/>
          <p:cNvSpPr/>
          <p:nvPr/>
        </p:nvSpPr>
        <p:spPr>
          <a:xfrm>
            <a:off x="394390" y="1932469"/>
            <a:ext cx="1600272" cy="377026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marL="342900" lvl="0" indent="-342900" algn="r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Abstract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32" name="文本框 15"/>
          <p:cNvSpPr txBox="1"/>
          <p:nvPr/>
        </p:nvSpPr>
        <p:spPr>
          <a:xfrm>
            <a:off x="372066" y="309785"/>
            <a:ext cx="2599031" cy="6848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 smtClean="0">
                <a:solidFill>
                  <a:srgbClr val="1B4367"/>
                </a:solidFill>
                <a:cs typeface="+mn-ea"/>
                <a:sym typeface="+mn-lt"/>
              </a:rPr>
              <a:t>书籍</a:t>
            </a:r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查询</a:t>
            </a:r>
            <a:r>
              <a:rPr lang="zh-CN" altLang="en-US" sz="2000" b="1" dirty="0" smtClean="0">
                <a:solidFill>
                  <a:srgbClr val="1B4367"/>
                </a:solidFill>
                <a:cs typeface="+mn-ea"/>
                <a:sym typeface="+mn-lt"/>
              </a:rPr>
              <a:t>内容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  <a:p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51541" y="682076"/>
            <a:ext cx="1465546" cy="4735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0841" y="1414133"/>
            <a:ext cx="2315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Author name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TextBox 1210"/>
          <p:cNvSpPr/>
          <p:nvPr/>
        </p:nvSpPr>
        <p:spPr>
          <a:xfrm>
            <a:off x="374074" y="2358680"/>
            <a:ext cx="1620587" cy="377026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marL="342900" lvl="0" indent="-342900" algn="r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Language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14" name="TextBox 1210"/>
          <p:cNvSpPr/>
          <p:nvPr/>
        </p:nvSpPr>
        <p:spPr>
          <a:xfrm>
            <a:off x="290213" y="2885874"/>
            <a:ext cx="1576423" cy="377026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marL="342900" lvl="0" indent="-342900" algn="r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Country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15" name="TextBox 1210"/>
          <p:cNvSpPr/>
          <p:nvPr/>
        </p:nvSpPr>
        <p:spPr>
          <a:xfrm>
            <a:off x="357953" y="3850864"/>
            <a:ext cx="1762333" cy="377026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marL="342900" lvl="0" indent="-342900" algn="r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Publisher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16" name="TextBox 1210"/>
          <p:cNvSpPr/>
          <p:nvPr/>
        </p:nvSpPr>
        <p:spPr>
          <a:xfrm>
            <a:off x="335629" y="4334531"/>
            <a:ext cx="1924646" cy="377026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marL="342900" lvl="0" indent="-342900" algn="r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Translator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17" name="TextBox 1210"/>
          <p:cNvSpPr/>
          <p:nvPr/>
        </p:nvSpPr>
        <p:spPr>
          <a:xfrm>
            <a:off x="326327" y="3376230"/>
            <a:ext cx="1784657" cy="377026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marL="342900" lvl="0" indent="-342900" algn="r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Thumbnail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5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5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32" grpId="0"/>
      <p:bldP spid="13" grpId="0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375866" y="664526"/>
            <a:ext cx="733606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94143" y="351696"/>
            <a:ext cx="1446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使用说明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66" y="1755648"/>
            <a:ext cx="6742176" cy="28701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3296" y="1048512"/>
            <a:ext cx="748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运行</a:t>
            </a:r>
            <a:r>
              <a:rPr lang="en-US" altLang="zh-CN" dirty="0" smtClean="0"/>
              <a:t>sparl_book.py</a:t>
            </a:r>
            <a:r>
              <a:rPr lang="zh-CN" altLang="en-US" dirty="0" smtClean="0"/>
              <a:t>文件，打开浏览器输入：</a:t>
            </a:r>
            <a:r>
              <a:rPr lang="en-US" altLang="zh-CN" dirty="0" smtClean="0">
                <a:hlinkClick r:id="rId4"/>
              </a:rPr>
              <a:t>http://127.0.0.1:5000/</a:t>
            </a:r>
            <a:r>
              <a:rPr lang="en-US" altLang="zh-CN" dirty="0" smtClean="0"/>
              <a:t>,</a:t>
            </a:r>
            <a:r>
              <a:rPr lang="zh-CN" altLang="en-US" dirty="0" smtClean="0"/>
              <a:t>输入搜索书籍名查询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01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375866" y="664526"/>
            <a:ext cx="733606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94143" y="351696"/>
            <a:ext cx="1446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使用说明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37954" y="1220041"/>
            <a:ext cx="86222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输入查询书籍后，后端将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DBpedia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查询到的书籍信息显示在前端页面上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推荐系统所推荐的书籍也将在前端页面显示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若查询失败，将会跳转到本地提前写好的前端页面，描述可预测的错误信息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539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375866" y="664526"/>
            <a:ext cx="733606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94143" y="351696"/>
            <a:ext cx="1446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使用说明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3C1418-6838-46BA-B1F4-2FE17DDFA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66" y="844062"/>
            <a:ext cx="8613264" cy="406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1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375866" y="664526"/>
            <a:ext cx="733606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94143" y="351696"/>
            <a:ext cx="1446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使用说明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F64FAF-EF9B-4A2C-83AC-A7D988812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66" y="870521"/>
            <a:ext cx="8613264" cy="402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2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217</Words>
  <Application>Microsoft Office PowerPoint</Application>
  <PresentationFormat>全屏显示(16:9)</PresentationFormat>
  <Paragraphs>43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杨林霞</cp:lastModifiedBy>
  <cp:revision>77</cp:revision>
  <dcterms:created xsi:type="dcterms:W3CDTF">2016-05-20T12:59:00Z</dcterms:created>
  <dcterms:modified xsi:type="dcterms:W3CDTF">2018-06-25T08:08:28Z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