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51" r:id="rId3"/>
  </p:sldMasterIdLst>
  <p:notesMasterIdLst>
    <p:notesMasterId r:id="rId8"/>
  </p:notesMasterIdLst>
  <p:sldIdLst>
    <p:sldId id="257" r:id="rId4"/>
    <p:sldId id="322" r:id="rId5"/>
    <p:sldId id="323" r:id="rId6"/>
    <p:sldId id="324" r:id="rId7"/>
  </p:sldIdLst>
  <p:sldSz cx="9144000" cy="6858000" type="screen4x3"/>
  <p:notesSz cx="6935788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AAAAA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56" autoAdjust="0"/>
  </p:normalViewPr>
  <p:slideViewPr>
    <p:cSldViewPr snapToGrid="0">
      <p:cViewPr>
        <p:scale>
          <a:sx n="100" d="100"/>
          <a:sy n="100" d="100"/>
        </p:scale>
        <p:origin x="-950" y="-91"/>
      </p:cViewPr>
      <p:guideLst>
        <p:guide orient="horz" pos="432"/>
        <p:guide pos="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1688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8312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8238"/>
            <a:ext cx="3005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C6E0F7D-66FD-854D-909A-A9080B588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0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c_revBlack_rgb_powerpoint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5"/>
          <p:cNvSpPr>
            <a:spLocks noChangeArrowheads="1"/>
          </p:cNvSpPr>
          <p:nvPr userDrawn="1"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7" name="Picture 29" descr="ti_stk_2c_pos_rgb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3"/>
          <p:cNvSpPr>
            <a:spLocks noChangeArrowheads="1"/>
          </p:cNvSpPr>
          <p:nvPr userDrawn="1"/>
        </p:nvSpPr>
        <p:spPr bwMode="auto">
          <a:xfrm>
            <a:off x="469900" y="6438900"/>
            <a:ext cx="144780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B4F0C9F-BAEE-1540-AAB5-55EE6B0D3E49}" type="slidenum">
              <a:rPr lang="en-US" sz="1000">
                <a:cs typeface="+mn-cs"/>
              </a:rPr>
              <a:pPr>
                <a:defRPr/>
              </a:pPr>
              <a:t>‹#›</a:t>
            </a:fld>
            <a:endParaRPr lang="en-US" sz="1000">
              <a:cs typeface="+mn-cs"/>
            </a:endParaRP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>
            <a:off x="2209800" y="6438900"/>
            <a:ext cx="4229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>
                <a:cs typeface="+mn-cs"/>
              </a:rPr>
              <a:t>TI Confidential – NDA Restrictions 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6334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7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25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04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7914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74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01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4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738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051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23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2574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90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180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15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88400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309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278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37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04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94697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9590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3326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452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9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7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8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06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94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087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029" name="Picture 30" descr="ti_stk_2c_pos_rgb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8" name="Rectangle 34"/>
          <p:cNvSpPr>
            <a:spLocks noChangeArrowheads="1"/>
          </p:cNvSpPr>
          <p:nvPr userDrawn="1"/>
        </p:nvSpPr>
        <p:spPr bwMode="auto">
          <a:xfrm>
            <a:off x="469900" y="6438900"/>
            <a:ext cx="144780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A2134D15-8442-F140-88C0-213792DE8259}" type="slidenum">
              <a:rPr lang="en-US" sz="1000">
                <a:cs typeface="+mn-cs"/>
              </a:rPr>
              <a:pPr>
                <a:defRPr/>
              </a:pPr>
              <a:t>‹#›</a:t>
            </a:fld>
            <a:endParaRPr lang="en-US" sz="1000">
              <a:cs typeface="+mn-cs"/>
            </a:endParaRPr>
          </a:p>
        </p:txBody>
      </p:sp>
      <p:sp>
        <p:nvSpPr>
          <p:cNvPr id="1059" name="Text Box 35"/>
          <p:cNvSpPr txBox="1">
            <a:spLocks noChangeArrowheads="1"/>
          </p:cNvSpPr>
          <p:nvPr userDrawn="1"/>
        </p:nvSpPr>
        <p:spPr bwMode="auto">
          <a:xfrm>
            <a:off x="2209800" y="6438900"/>
            <a:ext cx="4229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>
                <a:cs typeface="+mn-cs"/>
              </a:rPr>
              <a:t>TI Confidential – NDA Restrictions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  <a:ea typeface="ＭＳ Ｐゴシック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9" descr="1c_revBlack_rgb_powerpoint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40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410" name="Rectangle 26"/>
          <p:cNvSpPr>
            <a:spLocks noChangeArrowheads="1"/>
          </p:cNvSpPr>
          <p:nvPr userDrawn="1"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469900" y="6438900"/>
            <a:ext cx="144780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F1BDC71B-4E6F-F949-B97D-44455FB6E8A4}" type="slidenum">
              <a:rPr lang="en-US" sz="1000">
                <a:cs typeface="+mn-cs"/>
              </a:rPr>
              <a:pPr>
                <a:defRPr/>
              </a:pPr>
              <a:t>‹#›</a:t>
            </a:fld>
            <a:endParaRPr lang="en-US" sz="1000">
              <a:cs typeface="+mn-cs"/>
            </a:endParaRPr>
          </a:p>
        </p:txBody>
      </p:sp>
      <p:sp>
        <p:nvSpPr>
          <p:cNvPr id="16416" name="Text Box 32"/>
          <p:cNvSpPr txBox="1">
            <a:spLocks noChangeArrowheads="1"/>
          </p:cNvSpPr>
          <p:nvPr userDrawn="1"/>
        </p:nvSpPr>
        <p:spPr bwMode="auto">
          <a:xfrm>
            <a:off x="2209800" y="6438900"/>
            <a:ext cx="4229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>
                <a:cs typeface="+mn-cs"/>
              </a:rPr>
              <a:t>TI Confidential – NDA Restrictions 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6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341313" indent="11588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ea typeface="+mn-ea"/>
        </a:defRPr>
      </a:lvl2pPr>
      <a:lvl3pPr marL="688975" indent="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3pPr>
      <a:lvl4pPr marL="968375" indent="40322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1316038" indent="5127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17732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2304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26876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1448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8625" name="Rectangle 17"/>
          <p:cNvSpPr>
            <a:spLocks noChangeArrowheads="1"/>
          </p:cNvSpPr>
          <p:nvPr userDrawn="1"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4101" name="Picture 19" descr="1c_revBlack_rgb_powerpoint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9" name="Rectangle 21"/>
          <p:cNvSpPr>
            <a:spLocks noChangeArrowheads="1"/>
          </p:cNvSpPr>
          <p:nvPr userDrawn="1"/>
        </p:nvSpPr>
        <p:spPr bwMode="auto">
          <a:xfrm>
            <a:off x="469900" y="6438900"/>
            <a:ext cx="144780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D3066B8-7C08-EC4D-9A3D-A5B6C160D8B2}" type="slidenum">
              <a:rPr lang="en-US" sz="1000">
                <a:cs typeface="+mn-cs"/>
              </a:rPr>
              <a:pPr>
                <a:defRPr/>
              </a:pPr>
              <a:t>‹#›</a:t>
            </a:fld>
            <a:endParaRPr lang="en-US" sz="1000">
              <a:cs typeface="+mn-cs"/>
            </a:endParaRPr>
          </a:p>
        </p:txBody>
      </p:sp>
      <p:sp>
        <p:nvSpPr>
          <p:cNvPr id="68630" name="Text Box 22"/>
          <p:cNvSpPr txBox="1">
            <a:spLocks noChangeArrowheads="1"/>
          </p:cNvSpPr>
          <p:nvPr userDrawn="1"/>
        </p:nvSpPr>
        <p:spPr bwMode="auto">
          <a:xfrm>
            <a:off x="2209800" y="6438900"/>
            <a:ext cx="4229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>
                <a:cs typeface="+mn-cs"/>
              </a:rPr>
              <a:t>TI Confidential – NDA Restrictions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6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341313" indent="11588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ea typeface="+mn-ea"/>
        </a:defRPr>
      </a:lvl2pPr>
      <a:lvl3pPr marL="688975" indent="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3pPr>
      <a:lvl4pPr marL="968375" indent="40322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1316038" indent="5127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17732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2304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26876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1448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42900" y="1943100"/>
            <a:ext cx="84582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100000"/>
              </a:spcBef>
              <a:spcAft>
                <a:spcPct val="100000"/>
              </a:spcAft>
              <a:defRPr/>
            </a:pPr>
            <a:r>
              <a:rPr lang="en-US" sz="4000" b="1" dirty="0" smtClean="0">
                <a:solidFill>
                  <a:srgbClr val="FF0000"/>
                </a:solidFill>
                <a:cs typeface="+mn-cs"/>
              </a:rPr>
              <a:t>Range processing</a:t>
            </a:r>
            <a:endParaRPr lang="en-US" sz="1000" b="1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42900" y="3698875"/>
            <a:ext cx="84582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7013" indent="-227013">
              <a:spcBef>
                <a:spcPct val="65000"/>
              </a:spcBef>
              <a:defRPr/>
            </a:pPr>
            <a:endParaRPr lang="en-US" sz="2000" b="1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8" y="190499"/>
            <a:ext cx="8458200" cy="428625"/>
          </a:xfrm>
        </p:spPr>
        <p:txBody>
          <a:bodyPr/>
          <a:lstStyle/>
          <a:p>
            <a:r>
              <a:rPr lang="en-US" dirty="0" smtClean="0"/>
              <a:t>Range Processing Block Diagram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3375" y="2491740"/>
            <a:ext cx="8467725" cy="3794759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Input is from ADC, assuming data is in 16-bit I/Q format, and stored in memory in </a:t>
            </a:r>
            <a:r>
              <a:rPr lang="en-US" sz="1800" dirty="0" err="1" smtClean="0"/>
              <a:t>imag</a:t>
            </a:r>
            <a:r>
              <a:rPr lang="en-US" sz="1800" dirty="0" smtClean="0"/>
              <a:t>/real order. </a:t>
            </a:r>
          </a:p>
          <a:p>
            <a:r>
              <a:rPr lang="en-US" sz="1800" dirty="0" smtClean="0"/>
              <a:t>1D windowing is 16-bit I/Q in and </a:t>
            </a:r>
            <a:r>
              <a:rPr lang="en-US" sz="1800" dirty="0"/>
              <a:t>16-bit I/Q </a:t>
            </a:r>
            <a:r>
              <a:rPr lang="en-US" sz="1800" dirty="0" smtClean="0"/>
              <a:t>or SP float out, depending on 1D FFT type</a:t>
            </a:r>
            <a:r>
              <a:rPr lang="en-US" sz="1800" dirty="0" smtClean="0"/>
              <a:t>. </a:t>
            </a:r>
            <a:r>
              <a:rPr lang="en-US" sz="1800" dirty="0" smtClean="0"/>
              <a:t>The function also scale the signal depending on number of ADC bits.</a:t>
            </a:r>
          </a:p>
          <a:p>
            <a:r>
              <a:rPr lang="en-US" sz="1800" dirty="0" smtClean="0"/>
              <a:t>1D FFT </a:t>
            </a:r>
            <a:r>
              <a:rPr lang="en-US" sz="1800" dirty="0"/>
              <a:t>is </a:t>
            </a:r>
            <a:r>
              <a:rPr lang="en-US" sz="1800" dirty="0" smtClean="0"/>
              <a:t>either fixed-point DSP_fft16x16_imre </a:t>
            </a:r>
            <a:r>
              <a:rPr lang="en-US" sz="1800" dirty="0" smtClean="0"/>
              <a:t>(note the issue on DC, but does not affect results</a:t>
            </a:r>
            <a:r>
              <a:rPr lang="en-US" sz="1800" dirty="0" smtClean="0"/>
              <a:t>), </a:t>
            </a:r>
            <a:r>
              <a:rPr lang="en-US" sz="1800" dirty="0"/>
              <a:t>or </a:t>
            </a:r>
            <a:r>
              <a:rPr lang="en-US" sz="1800" dirty="0" smtClean="0"/>
              <a:t>floating-point </a:t>
            </a:r>
            <a:r>
              <a:rPr lang="en-US" sz="1800" dirty="0" err="1" smtClean="0"/>
              <a:t>DSPF_sp_fftSPxSP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Option to include 2D windowing inside range processing. </a:t>
            </a:r>
          </a:p>
          <a:p>
            <a:pPr lvl="1"/>
            <a:r>
              <a:rPr lang="en-US" sz="1600" dirty="0" smtClean="0"/>
              <a:t>If not included, range processing output format must be </a:t>
            </a:r>
            <a:r>
              <a:rPr lang="en-US" sz="1600" dirty="0" smtClean="0"/>
              <a:t>the same as 1D FFT output format.</a:t>
            </a:r>
            <a:endParaRPr lang="en-US" sz="1600" dirty="0" smtClean="0"/>
          </a:p>
          <a:p>
            <a:pPr lvl="1"/>
            <a:r>
              <a:rPr lang="en-US" sz="1600" dirty="0" smtClean="0"/>
              <a:t>If included</a:t>
            </a:r>
            <a:r>
              <a:rPr lang="en-US" sz="1600" dirty="0"/>
              <a:t>, processing output format </a:t>
            </a:r>
            <a:r>
              <a:rPr lang="en-US" sz="1600" dirty="0" smtClean="0"/>
              <a:t>can </a:t>
            </a:r>
            <a:r>
              <a:rPr lang="en-US" sz="1600" dirty="0"/>
              <a:t>be </a:t>
            </a:r>
            <a:r>
              <a:rPr lang="en-US" sz="1600" dirty="0" smtClean="0"/>
              <a:t>either 16-bit </a:t>
            </a:r>
            <a:r>
              <a:rPr lang="en-US" sz="1600" dirty="0"/>
              <a:t>I/Q </a:t>
            </a:r>
            <a:r>
              <a:rPr lang="en-US" sz="1600" dirty="0" smtClean="0"/>
              <a:t>fixed-point, or single precision floating point</a:t>
            </a:r>
            <a:r>
              <a:rPr lang="en-US" sz="1600" dirty="0" smtClean="0"/>
              <a:t>. Format conversion </a:t>
            </a:r>
            <a:r>
              <a:rPr lang="en-US" sz="1600" dirty="0" smtClean="0"/>
              <a:t>is done by 2D windowing function.</a:t>
            </a:r>
            <a:endParaRPr lang="en-US" sz="1600" dirty="0" smtClean="0"/>
          </a:p>
          <a:p>
            <a:r>
              <a:rPr lang="en-US" dirty="0" smtClean="0"/>
              <a:t>Memory used</a:t>
            </a:r>
          </a:p>
          <a:p>
            <a:pPr lvl="1"/>
            <a:r>
              <a:rPr lang="en-US" dirty="0" err="1" smtClean="0"/>
              <a:t>nSamplesPerChirp</a:t>
            </a:r>
            <a:r>
              <a:rPr lang="en-US" dirty="0" smtClean="0"/>
              <a:t>/2 * </a:t>
            </a:r>
            <a:r>
              <a:rPr lang="en-US" dirty="0" err="1" smtClean="0"/>
              <a:t>sizeof</a:t>
            </a:r>
            <a:r>
              <a:rPr lang="en-US" dirty="0" smtClean="0"/>
              <a:t>(uint16_t) bytes for 1D window function</a:t>
            </a:r>
          </a:p>
          <a:p>
            <a:pPr lvl="1"/>
            <a:r>
              <a:rPr lang="en-US" dirty="0" err="1" smtClean="0"/>
              <a:t>numChirpsPerFrame</a:t>
            </a:r>
            <a:r>
              <a:rPr lang="en-US" dirty="0" smtClean="0"/>
              <a:t>/2 * </a:t>
            </a:r>
            <a:r>
              <a:rPr lang="en-US" dirty="0" err="1"/>
              <a:t>sizeof</a:t>
            </a:r>
            <a:r>
              <a:rPr lang="en-US" dirty="0"/>
              <a:t>(uint16_t) bytes for </a:t>
            </a:r>
            <a:r>
              <a:rPr lang="en-US" dirty="0" smtClean="0"/>
              <a:t>2D </a:t>
            </a:r>
            <a:r>
              <a:rPr lang="en-US" dirty="0"/>
              <a:t>window </a:t>
            </a:r>
            <a:r>
              <a:rPr lang="en-US" dirty="0" smtClean="0"/>
              <a:t>function if 2D windowing is included</a:t>
            </a:r>
          </a:p>
          <a:p>
            <a:pPr lvl="1"/>
            <a:r>
              <a:rPr lang="en-US" dirty="0" smtClean="0"/>
              <a:t>2 * fft1DSize * </a:t>
            </a:r>
            <a:r>
              <a:rPr lang="en-US" dirty="0" err="1" smtClean="0"/>
              <a:t>sizeof</a:t>
            </a:r>
            <a:r>
              <a:rPr lang="en-US" dirty="0" smtClean="0"/>
              <a:t> (int16_t) bytes for </a:t>
            </a:r>
            <a:r>
              <a:rPr lang="en-US" dirty="0"/>
              <a:t>DSP_fft16x16_imre </a:t>
            </a:r>
            <a:r>
              <a:rPr lang="en-US" dirty="0" smtClean="0"/>
              <a:t>twiddle factors, </a:t>
            </a:r>
            <a:r>
              <a:rPr lang="en-US" dirty="0"/>
              <a:t>or 2 * fft1DSize *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smtClean="0"/>
              <a:t>(float) </a:t>
            </a:r>
            <a:r>
              <a:rPr lang="en-US" dirty="0"/>
              <a:t>bytes for </a:t>
            </a:r>
            <a:r>
              <a:rPr lang="en-US" dirty="0" err="1"/>
              <a:t>DSPF_sp_fftSPxS</a:t>
            </a:r>
            <a:r>
              <a:rPr lang="en-US" dirty="0" smtClean="0"/>
              <a:t> </a:t>
            </a:r>
            <a:r>
              <a:rPr lang="en-US" dirty="0"/>
              <a:t>twiddle factors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3" y="650558"/>
            <a:ext cx="8583086" cy="1635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4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4858" y="190499"/>
            <a:ext cx="8458200" cy="428625"/>
          </a:xfrm>
        </p:spPr>
        <p:txBody>
          <a:bodyPr/>
          <a:lstStyle/>
          <a:p>
            <a:r>
              <a:rPr lang="en-US" dirty="0"/>
              <a:t>Range Processing </a:t>
            </a:r>
            <a:r>
              <a:rPr lang="en-US" dirty="0" smtClean="0"/>
              <a:t>Benchmarks (C66x)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022342"/>
              </p:ext>
            </p:extLst>
          </p:nvPr>
        </p:nvGraphicFramePr>
        <p:xfrm>
          <a:off x="1722122" y="662940"/>
          <a:ext cx="4663438" cy="5629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825"/>
                <a:gridCol w="764286"/>
                <a:gridCol w="1075181"/>
                <a:gridCol w="1308354"/>
                <a:gridCol w="621792"/>
              </a:tblGrid>
              <a:tr h="29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FFT 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FFT 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2D Win included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Output Format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cycles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1024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6744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2048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16873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4096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31806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1422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4913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8385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2048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19863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4096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38691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16x16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4551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1024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7678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18310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4096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35419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128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float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8715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16364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2048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38140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4096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float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80308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float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4659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float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9728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1024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18452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2048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float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41928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4096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yes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float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87604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8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Processing Benchmarks (</a:t>
            </a:r>
            <a:r>
              <a:rPr lang="en-US" dirty="0" smtClean="0"/>
              <a:t>C674x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12405"/>
              </p:ext>
            </p:extLst>
          </p:nvPr>
        </p:nvGraphicFramePr>
        <p:xfrm>
          <a:off x="1995170" y="747383"/>
          <a:ext cx="4733289" cy="5501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5449"/>
                <a:gridCol w="645449"/>
                <a:gridCol w="1264003"/>
                <a:gridCol w="1264003"/>
                <a:gridCol w="914385"/>
              </a:tblGrid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FFT 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FFT 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2D Win included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Output Format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cycles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16x16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2351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12882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31399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4096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63491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2887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6102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12914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16x16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29333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4096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60383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2871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5856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12498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float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28117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4096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16x16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60167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2996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float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12163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24084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60793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4096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float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130840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float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float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6367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13385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26525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62534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4096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131452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31" marR="5431" marT="5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611568"/>
      </p:ext>
    </p:extLst>
  </p:cSld>
  <p:clrMapOvr>
    <a:masterClrMapping/>
  </p:clrMapOvr>
</p:sld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AAAAAA"/>
      </a:dk1>
      <a:lt1>
        <a:srgbClr val="FFFFFF"/>
      </a:lt1>
      <a:dk2>
        <a:srgbClr val="000000"/>
      </a:dk2>
      <a:lt2>
        <a:srgbClr val="FFFFFF"/>
      </a:lt2>
      <a:accent1>
        <a:srgbClr val="AAAAAA"/>
      </a:accent1>
      <a:accent2>
        <a:srgbClr val="FFFFFF"/>
      </a:accent2>
      <a:accent3>
        <a:srgbClr val="AAAAAA"/>
      </a:accent3>
      <a:accent4>
        <a:srgbClr val="DADADA"/>
      </a:accent4>
      <a:accent5>
        <a:srgbClr val="D2D2D2"/>
      </a:accent5>
      <a:accent6>
        <a:srgbClr val="E7E7E7"/>
      </a:accent6>
      <a:hlink>
        <a:srgbClr val="AAAAAA"/>
      </a:hlink>
      <a:folHlink>
        <a:srgbClr val="FF0000"/>
      </a:folHlink>
    </a:clrScheme>
    <a:fontScheme name="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AAAA"/>
      </a:lt1>
      <a:dk2>
        <a:srgbClr val="FFFFFF"/>
      </a:dk2>
      <a:lt2>
        <a:srgbClr val="808080"/>
      </a:lt2>
      <a:accent1>
        <a:srgbClr val="000000"/>
      </a:accent1>
      <a:accent2>
        <a:srgbClr val="AAAAAA"/>
      </a:accent2>
      <a:accent3>
        <a:srgbClr val="D2D2D2"/>
      </a:accent3>
      <a:accent4>
        <a:srgbClr val="000000"/>
      </a:accent4>
      <a:accent5>
        <a:srgbClr val="AAAAAA"/>
      </a:accent5>
      <a:accent6>
        <a:srgbClr val="9A9A9A"/>
      </a:accent6>
      <a:hlink>
        <a:srgbClr val="FF0000"/>
      </a:hlink>
      <a:folHlink>
        <a:srgbClr val="FFFFFF"/>
      </a:folHlink>
    </a:clrScheme>
    <a:fontScheme name="1_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Custom Design 1">
        <a:dk1>
          <a:srgbClr val="000000"/>
        </a:dk1>
        <a:lt1>
          <a:srgbClr val="AAAAAA"/>
        </a:lt1>
        <a:dk2>
          <a:srgbClr val="FFFFFF"/>
        </a:dk2>
        <a:lt2>
          <a:srgbClr val="80808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000000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FinalPowerpoint</Template>
  <TotalTime>113482</TotalTime>
  <Words>573</Words>
  <Application>Microsoft Office PowerPoint</Application>
  <PresentationFormat>On-screen Show (4:3)</PresentationFormat>
  <Paragraphs>374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FinalPowerpoint</vt:lpstr>
      <vt:lpstr>Custom Design</vt:lpstr>
      <vt:lpstr>1_Custom Design</vt:lpstr>
      <vt:lpstr>PowerPoint Presentation</vt:lpstr>
      <vt:lpstr>Range Processing Block Diagram</vt:lpstr>
      <vt:lpstr>Range Processing Benchmarks (C66x)</vt:lpstr>
      <vt:lpstr>Range Processing Benchmarks (C674x)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Wang, Dan</dc:creator>
  <cp:lastModifiedBy>Yan, Mingjian</cp:lastModifiedBy>
  <cp:revision>652</cp:revision>
  <dcterms:created xsi:type="dcterms:W3CDTF">2007-12-19T20:51:45Z</dcterms:created>
  <dcterms:modified xsi:type="dcterms:W3CDTF">2016-09-23T13:55:51Z</dcterms:modified>
</cp:coreProperties>
</file>