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5" r:id="rId2"/>
    <p:sldId id="311" r:id="rId3"/>
    <p:sldId id="316" r:id="rId4"/>
    <p:sldId id="314" r:id="rId5"/>
    <p:sldId id="315" r:id="rId6"/>
    <p:sldId id="297" r:id="rId7"/>
    <p:sldId id="312" r:id="rId8"/>
    <p:sldId id="317" r:id="rId9"/>
    <p:sldId id="308" r:id="rId10"/>
    <p:sldId id="266" r:id="rId11"/>
    <p:sldId id="278" r:id="rId12"/>
    <p:sldId id="279" r:id="rId13"/>
    <p:sldId id="304" r:id="rId14"/>
    <p:sldId id="299" r:id="rId15"/>
    <p:sldId id="300" r:id="rId16"/>
    <p:sldId id="301" r:id="rId17"/>
    <p:sldId id="302" r:id="rId18"/>
    <p:sldId id="303" r:id="rId19"/>
  </p:sldIdLst>
  <p:sldSz cx="9906000" cy="6858000" type="A4"/>
  <p:notesSz cx="10234613" cy="7099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3660" autoAdjust="0"/>
  </p:normalViewPr>
  <p:slideViewPr>
    <p:cSldViewPr>
      <p:cViewPr varScale="1">
        <p:scale>
          <a:sx n="107" d="100"/>
          <a:sy n="107" d="100"/>
        </p:scale>
        <p:origin x="1692" y="7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838" y="0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2221124-E219-4C89-BCF3-52F4E9B449B8}" type="datetimeFigureOut">
              <a:rPr lang="ko-KR" altLang="en-US" smtClean="0"/>
              <a:pPr/>
              <a:t>2018-08-04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94050" y="531813"/>
            <a:ext cx="3846513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2692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838" y="6742692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7372849-5C5E-4B3C-9A78-8D23FD73DF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41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72849-5C5E-4B3C-9A78-8D23FD73DFE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89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72849-5C5E-4B3C-9A78-8D23FD73DFE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071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72849-5C5E-4B3C-9A78-8D23FD73DFE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011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300" dirty="0">
                <a:latin typeface="+mn-ea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72849-5C5E-4B3C-9A78-8D23FD73DFE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037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72849-5C5E-4B3C-9A78-8D23FD73DFE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625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72849-5C5E-4B3C-9A78-8D23FD73DFE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64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72849-5C5E-4B3C-9A78-8D23FD73DFE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284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72849-5C5E-4B3C-9A78-8D23FD73DFE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92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72849-5C5E-4B3C-9A78-8D23FD73DFE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329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72849-5C5E-4B3C-9A78-8D23FD73DFE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1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72849-5C5E-4B3C-9A78-8D23FD73DFE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25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72849-5C5E-4B3C-9A78-8D23FD73DFE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01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1.2 m -&gt;</a:t>
            </a:r>
            <a:r>
              <a:rPr lang="en-US" altLang="ko-KR" baseline="0" dirty="0"/>
              <a:t> 8 </a:t>
            </a:r>
            <a:r>
              <a:rPr lang="en-US" altLang="ko-KR" baseline="0" dirty="0" err="1"/>
              <a:t>msec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72849-5C5E-4B3C-9A78-8D23FD73DFE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531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72849-5C5E-4B3C-9A78-8D23FD73DFE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81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AB05-B577-4187-BBCC-8CB41872A539}" type="datetimeFigureOut">
              <a:rPr lang="ko-KR" altLang="en-US" smtClean="0"/>
              <a:pPr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C670-5CCF-4729-9FB7-DB94F79747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AB05-B577-4187-BBCC-8CB41872A539}" type="datetimeFigureOut">
              <a:rPr lang="ko-KR" altLang="en-US" smtClean="0"/>
              <a:pPr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C670-5CCF-4729-9FB7-DB94F79747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AB05-B577-4187-BBCC-8CB41872A539}" type="datetimeFigureOut">
              <a:rPr lang="ko-KR" altLang="en-US" smtClean="0"/>
              <a:pPr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C670-5CCF-4729-9FB7-DB94F79747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AB05-B577-4187-BBCC-8CB41872A539}" type="datetimeFigureOut">
              <a:rPr lang="ko-KR" altLang="en-US" smtClean="0"/>
              <a:pPr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C670-5CCF-4729-9FB7-DB94F79747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AB05-B577-4187-BBCC-8CB41872A539}" type="datetimeFigureOut">
              <a:rPr lang="ko-KR" altLang="en-US" smtClean="0"/>
              <a:pPr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C670-5CCF-4729-9FB7-DB94F79747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AB05-B577-4187-BBCC-8CB41872A539}" type="datetimeFigureOut">
              <a:rPr lang="ko-KR" altLang="en-US" smtClean="0"/>
              <a:pPr/>
              <a:t>2018-08-04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C670-5CCF-4729-9FB7-DB94F79747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AB05-B577-4187-BBCC-8CB41872A539}" type="datetimeFigureOut">
              <a:rPr lang="ko-KR" altLang="en-US" smtClean="0"/>
              <a:pPr/>
              <a:t>2018-08-04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C670-5CCF-4729-9FB7-DB94F79747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AB05-B577-4187-BBCC-8CB41872A539}" type="datetimeFigureOut">
              <a:rPr lang="ko-KR" altLang="en-US" smtClean="0"/>
              <a:pPr/>
              <a:t>2018-08-04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C670-5CCF-4729-9FB7-DB94F79747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AB05-B577-4187-BBCC-8CB41872A539}" type="datetimeFigureOut">
              <a:rPr lang="ko-KR" altLang="en-US" smtClean="0"/>
              <a:pPr/>
              <a:t>2018-08-04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C670-5CCF-4729-9FB7-DB94F79747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AB05-B577-4187-BBCC-8CB41872A539}" type="datetimeFigureOut">
              <a:rPr lang="ko-KR" altLang="en-US" smtClean="0"/>
              <a:pPr/>
              <a:t>2018-08-04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C670-5CCF-4729-9FB7-DB94F79747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AB05-B577-4187-BBCC-8CB41872A539}" type="datetimeFigureOut">
              <a:rPr lang="ko-KR" altLang="en-US" smtClean="0"/>
              <a:pPr/>
              <a:t>2018-08-04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C670-5CCF-4729-9FB7-DB94F79747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7AB05-B577-4187-BBCC-8CB41872A539}" type="datetimeFigureOut">
              <a:rPr lang="ko-KR" altLang="en-US" smtClean="0"/>
              <a:pPr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BC670-5CCF-4729-9FB7-DB94F79747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1838"/>
            <a:ext cx="9906000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9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73027"/>
            <a:ext cx="1511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8"/>
          <p:cNvSpPr>
            <a:spLocks noGrp="1"/>
          </p:cNvSpPr>
          <p:nvPr/>
        </p:nvSpPr>
        <p:spPr bwMode="auto">
          <a:xfrm>
            <a:off x="7345365" y="6519865"/>
            <a:ext cx="2503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42D6DD2-78A9-44C0-9D0A-F20BF5784CEA}" type="slidenum">
              <a:rPr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1</a:t>
            </a:fld>
            <a:endParaRPr lang="ko-KR" altLang="en-US" sz="1200" dirty="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-10800" y="6492875"/>
            <a:ext cx="9908009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3282950" y="6584950"/>
            <a:ext cx="3398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1" dirty="0" err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SensorTec</a:t>
            </a:r>
            <a:r>
              <a:rPr lang="en-US" altLang="ko-KR" sz="12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Co., ltd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576" y="1052736"/>
            <a:ext cx="7632848" cy="220435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2"/>
            </a:solidFill>
          </a:ln>
        </p:spPr>
        <p:txBody>
          <a:bodyPr wrap="square" tIns="360000" bIns="36000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1" dirty="0">
                <a:latin typeface="+mn-ea"/>
              </a:rPr>
              <a:t>COMMUNICATION PROTOCOL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3200" b="1" dirty="0">
                <a:latin typeface="+mn-ea"/>
              </a:rPr>
              <a:t>of  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</a:rPr>
              <a:t>STP-318</a:t>
            </a:r>
            <a:endParaRPr lang="en-US" altLang="ko-KR" sz="3200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2007" y="5044609"/>
            <a:ext cx="35052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R &amp; D CENTER 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System Development Team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6896" y="4077072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2017 . 10 . 20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1838"/>
            <a:ext cx="9906000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9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73025"/>
            <a:ext cx="1511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5425" y="71414"/>
            <a:ext cx="257795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■ SRU LIN  </a:t>
            </a:r>
            <a:r>
              <a:rPr lang="en-US" altLang="ko-KR" sz="2800" b="1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PID</a:t>
            </a:r>
            <a:endParaRPr lang="ko-KR" altLang="en-US" sz="2800" b="1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슬라이드 번호 개체 틀 8"/>
          <p:cNvSpPr>
            <a:spLocks noGrp="1"/>
          </p:cNvSpPr>
          <p:nvPr/>
        </p:nvSpPr>
        <p:spPr bwMode="auto">
          <a:xfrm>
            <a:off x="7345363" y="6519863"/>
            <a:ext cx="2503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42D6DD2-78A9-44C0-9D0A-F20BF5784CEA}" type="slidenum">
              <a:rPr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10</a:t>
            </a:fld>
            <a:endParaRPr lang="ko-KR" altLang="en-US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0800" y="6492875"/>
            <a:ext cx="9908008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282950" y="6584950"/>
            <a:ext cx="3398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SensorTec Co., ltd     R&amp;D Center</a:t>
            </a:r>
          </a:p>
        </p:txBody>
      </p:sp>
      <p:graphicFrame>
        <p:nvGraphicFramePr>
          <p:cNvPr id="31" name="Table 4"/>
          <p:cNvGraphicFramePr>
            <a:graphicFrameLocks noGrp="1"/>
          </p:cNvGraphicFramePr>
          <p:nvPr/>
        </p:nvGraphicFramePr>
        <p:xfrm>
          <a:off x="344487" y="1196752"/>
          <a:ext cx="9145017" cy="3338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35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35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35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35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44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61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679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DEVICE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USS.8</a:t>
                      </a:r>
                      <a:endParaRPr lang="en-US" altLang="ko-KR" sz="18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USS.7</a:t>
                      </a:r>
                      <a:endParaRPr lang="en-US" altLang="ko-KR" sz="18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USS.6</a:t>
                      </a:r>
                      <a:endParaRPr lang="en-US" altLang="ko-KR" sz="18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USS.5</a:t>
                      </a:r>
                      <a:endParaRPr lang="en-US" altLang="ko-KR" sz="18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latin typeface="+mn-ea"/>
                          <a:ea typeface="+mn-ea"/>
                        </a:rPr>
                        <a:t>USS.4</a:t>
                      </a:r>
                      <a:endParaRPr lang="en-US" sz="18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latin typeface="+mn-ea"/>
                          <a:ea typeface="+mn-ea"/>
                        </a:rPr>
                        <a:t>USS.3</a:t>
                      </a:r>
                      <a:endParaRPr lang="en-US" sz="18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latin typeface="+mn-ea"/>
                          <a:ea typeface="+mn-ea"/>
                        </a:rPr>
                        <a:t>USS.2</a:t>
                      </a:r>
                      <a:endParaRPr lang="en-US" altLang="ko-KR" sz="18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latin typeface="+mn-ea"/>
                          <a:ea typeface="+mn-ea"/>
                        </a:rPr>
                        <a:t>USS.1</a:t>
                      </a:r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9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ID Pin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dirty="0">
                          <a:latin typeface="+mn-ea"/>
                          <a:ea typeface="+mn-ea"/>
                        </a:rPr>
                        <a:t>LIN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dirty="0">
                          <a:latin typeface="+mn-ea"/>
                          <a:ea typeface="+mn-ea"/>
                        </a:rPr>
                        <a:t>PWR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latin typeface="+mn-ea"/>
                          <a:ea typeface="+mn-ea"/>
                        </a:rPr>
                        <a:t>GND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dirty="0">
                          <a:latin typeface="+mn-ea"/>
                          <a:ea typeface="+mn-ea"/>
                        </a:rPr>
                        <a:t>N.C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dirty="0">
                          <a:latin typeface="+mn-ea"/>
                          <a:ea typeface="+mn-ea"/>
                        </a:rPr>
                        <a:t>LIN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dirty="0">
                          <a:latin typeface="+mn-ea"/>
                          <a:ea typeface="+mn-ea"/>
                        </a:rPr>
                        <a:t>PWR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latin typeface="+mn-ea"/>
                          <a:ea typeface="+mn-ea"/>
                        </a:rPr>
                        <a:t>GND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dirty="0">
                          <a:latin typeface="+mn-ea"/>
                          <a:ea typeface="+mn-ea"/>
                        </a:rPr>
                        <a:t>N.C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Init Sensing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PID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dirty="0">
                          <a:latin typeface="+mn-ea"/>
                          <a:ea typeface="+mn-ea"/>
                        </a:rPr>
                        <a:t>0x80</a:t>
                      </a:r>
                      <a:endParaRPr lang="en-US" altLang="ko-KR" sz="16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Data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Read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PID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dirty="0">
                          <a:latin typeface="+mn-ea"/>
                          <a:ea typeface="+mn-ea"/>
                        </a:rPr>
                        <a:t>0x08</a:t>
                      </a:r>
                      <a:endParaRPr lang="en-US" altLang="ko-KR" sz="16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dirty="0">
                          <a:latin typeface="+mn-ea"/>
                          <a:ea typeface="+mn-ea"/>
                        </a:rPr>
                        <a:t>0x49</a:t>
                      </a:r>
                      <a:endParaRPr lang="en-US" altLang="ko-KR" sz="16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dirty="0">
                          <a:latin typeface="+mn-ea"/>
                          <a:ea typeface="+mn-ea"/>
                        </a:rPr>
                        <a:t>0xCA</a:t>
                      </a:r>
                      <a:endParaRPr lang="en-US" altLang="ko-KR" sz="16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dirty="0">
                          <a:latin typeface="+mn-ea"/>
                          <a:ea typeface="+mn-ea"/>
                        </a:rPr>
                        <a:t>0x8B</a:t>
                      </a:r>
                      <a:endParaRPr lang="en-US" altLang="ko-KR" sz="16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latin typeface="+mn-ea"/>
                          <a:ea typeface="+mn-ea"/>
                        </a:rPr>
                        <a:t>0x4C</a:t>
                      </a:r>
                      <a:endParaRPr lang="en-US" sz="16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latin typeface="+mn-ea"/>
                          <a:ea typeface="+mn-ea"/>
                        </a:rPr>
                        <a:t>0x0D</a:t>
                      </a:r>
                      <a:endParaRPr lang="en-US" sz="16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dirty="0">
                          <a:latin typeface="+mn-ea"/>
                          <a:ea typeface="+mn-ea"/>
                        </a:rPr>
                        <a:t>0x8E</a:t>
                      </a:r>
                      <a:endParaRPr lang="en-US" altLang="ko-KR" sz="18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0xCF</a:t>
                      </a:r>
                      <a:endParaRPr lang="en-US" altLang="ko-KR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Configuration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Request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PID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latin typeface="+mn-ea"/>
                          <a:ea typeface="+mn-ea"/>
                        </a:rPr>
                        <a:t>0x3C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4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Configuration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Response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PID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latin typeface="+mn-ea"/>
                          <a:ea typeface="+mn-ea"/>
                        </a:rPr>
                        <a:t>0x7D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RAW Data Upload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(for</a:t>
                      </a:r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Test JIG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PID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dirty="0">
                          <a:latin typeface="+mn-ea"/>
                          <a:ea typeface="+mn-ea"/>
                        </a:rPr>
                        <a:t>0x20</a:t>
                      </a:r>
                      <a:endParaRPr lang="en-US" altLang="ko-KR" sz="16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dirty="0">
                          <a:latin typeface="+mn-ea"/>
                          <a:ea typeface="+mn-ea"/>
                        </a:rPr>
                        <a:t>0x61</a:t>
                      </a:r>
                      <a:endParaRPr lang="en-US" altLang="ko-KR" sz="16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dirty="0">
                          <a:latin typeface="+mn-ea"/>
                          <a:ea typeface="+mn-ea"/>
                        </a:rPr>
                        <a:t>0xE2</a:t>
                      </a:r>
                      <a:endParaRPr lang="en-US" altLang="ko-KR" sz="16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latin typeface="+mn-ea"/>
                          <a:ea typeface="+mn-ea"/>
                        </a:rPr>
                        <a:t>0xA3</a:t>
                      </a:r>
                      <a:endParaRPr lang="en-US" sz="16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latin typeface="+mn-ea"/>
                          <a:ea typeface="+mn-ea"/>
                        </a:rPr>
                        <a:t>0x64</a:t>
                      </a:r>
                      <a:endParaRPr lang="en-US" sz="16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latin typeface="+mn-ea"/>
                          <a:ea typeface="+mn-ea"/>
                        </a:rPr>
                        <a:t>0x25</a:t>
                      </a:r>
                      <a:endParaRPr lang="en-US" sz="16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0xA6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0xE7</a:t>
                      </a:r>
                      <a:endParaRPr lang="en-US" altLang="ko-KR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1838"/>
            <a:ext cx="9906000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9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7550" y="73025"/>
            <a:ext cx="1511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9635" y="71414"/>
            <a:ext cx="26212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■ INIT SENSING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슬라이드 번호 개체 틀 8"/>
          <p:cNvSpPr>
            <a:spLocks noGrp="1"/>
          </p:cNvSpPr>
          <p:nvPr/>
        </p:nvSpPr>
        <p:spPr bwMode="auto">
          <a:xfrm>
            <a:off x="7345363" y="6519863"/>
            <a:ext cx="2503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42D6DD2-78A9-44C0-9D0A-F20BF5784CEA}" type="slidenum">
              <a:rPr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11</a:t>
            </a:fld>
            <a:endParaRPr lang="ko-KR" altLang="en-US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0800" y="6492875"/>
            <a:ext cx="9908008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282950" y="6584950"/>
            <a:ext cx="3398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SensorTec Co., ltd     R&amp;D Center</a:t>
            </a:r>
          </a:p>
        </p:txBody>
      </p:sp>
      <p:graphicFrame>
        <p:nvGraphicFramePr>
          <p:cNvPr id="11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173433"/>
              </p:ext>
            </p:extLst>
          </p:nvPr>
        </p:nvGraphicFramePr>
        <p:xfrm>
          <a:off x="704528" y="1844824"/>
          <a:ext cx="8136901" cy="1768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6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PID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0x80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42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TX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USS.4(R)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USS.3(R)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USS.2(R)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USS.1(R)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USS.4(F)</a:t>
                      </a:r>
                      <a:endParaRPr lang="ko-KR" altLang="en-US" sz="14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USS.3(F)</a:t>
                      </a:r>
                      <a:endParaRPr lang="ko-KR" altLang="en-US" sz="14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USS.2(F)</a:t>
                      </a:r>
                      <a:endParaRPr lang="ko-KR" altLang="en-US" sz="14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USS.1(F)</a:t>
                      </a:r>
                      <a:endParaRPr lang="ko-KR" altLang="en-US" sz="14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0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 : OFF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 : 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 : OFF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 : 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 : OFF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 : 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 : OFF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 : 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 : OFF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 : 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 : OFF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 : 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 : OFF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 : 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 : OFF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 : 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RX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USS.4(R)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USS.3(R)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USS.2(R)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USS.1(R)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USS.4(F)</a:t>
                      </a:r>
                      <a:endParaRPr lang="ko-KR" altLang="en-US" sz="14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USS.3(F)</a:t>
                      </a:r>
                      <a:endParaRPr lang="ko-KR" altLang="en-US" sz="14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USS.2(F)</a:t>
                      </a:r>
                      <a:endParaRPr lang="ko-KR" altLang="en-US" sz="14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USS.1(F)</a:t>
                      </a:r>
                      <a:endParaRPr lang="ko-KR" altLang="en-US" sz="14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6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 : OFF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 : 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 : OFF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 : 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 : OFF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 : 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 : OFF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 : ON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 : OFF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 : ON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 : OFF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 : 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 : OFF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 : 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 : OFF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 : 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2520" y="980728"/>
            <a:ext cx="750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400" b="1" u="sng" dirty="0">
                <a:solidFill>
                  <a:srgbClr val="FF0000"/>
                </a:solidFill>
                <a:latin typeface="+mn-ea"/>
                <a:ea typeface="+mn-ea"/>
              </a:rPr>
              <a:t>0x80</a:t>
            </a:r>
            <a:r>
              <a:rPr lang="en-US" altLang="ko-KR" sz="1400" b="1" u="sng" dirty="0">
                <a:solidFill>
                  <a:srgbClr val="0070C0"/>
                </a:solidFill>
                <a:latin typeface="+mn-ea"/>
                <a:ea typeface="+mn-ea"/>
              </a:rPr>
              <a:t>] + </a:t>
            </a:r>
            <a:r>
              <a:rPr lang="en-US" altLang="ko-KR" sz="1400" b="1" u="sng" dirty="0">
                <a:solidFill>
                  <a:srgbClr val="FF0000"/>
                </a:solidFill>
                <a:latin typeface="+mn-ea"/>
                <a:ea typeface="+mn-ea"/>
              </a:rPr>
              <a:t>TX</a:t>
            </a:r>
            <a:r>
              <a:rPr lang="en-US" altLang="ko-KR" sz="1400" b="1" u="sng" dirty="0">
                <a:solidFill>
                  <a:srgbClr val="0070C0"/>
                </a:solidFill>
                <a:latin typeface="+mn-ea"/>
                <a:ea typeface="+mn-ea"/>
              </a:rPr>
              <a:t> + </a:t>
            </a:r>
            <a:r>
              <a:rPr lang="en-US" altLang="ko-KR" sz="1400" b="1" u="sng" dirty="0">
                <a:solidFill>
                  <a:srgbClr val="FF0000"/>
                </a:solidFill>
                <a:latin typeface="+mn-ea"/>
                <a:ea typeface="+mn-ea"/>
              </a:rPr>
              <a:t>RX</a:t>
            </a:r>
            <a:r>
              <a:rPr lang="en-US" altLang="ko-KR" sz="1400" b="1" u="sng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400" b="1" u="sng" dirty="0">
                <a:solidFill>
                  <a:srgbClr val="7030A0"/>
                </a:solidFill>
                <a:latin typeface="+mn-ea"/>
                <a:ea typeface="+mn-ea"/>
              </a:rPr>
              <a:t>+ CHKSUM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05260" y="1288505"/>
            <a:ext cx="122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+mn-ea"/>
              </a:rPr>
              <a:t>(APS Drive)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4520952" y="1288505"/>
            <a:ext cx="18998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Enhanced checksum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84536" y="3832635"/>
            <a:ext cx="4240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# Sensor_ID.1 ~ 4 </a:t>
            </a:r>
            <a:r>
              <a:rPr lang="ko-KR" altLang="en-US" sz="1200" dirty="0" err="1">
                <a:solidFill>
                  <a:srgbClr val="FF0000"/>
                </a:solidFill>
              </a:rPr>
              <a:t>억세스는</a:t>
            </a:r>
            <a:r>
              <a:rPr lang="ko-KR" altLang="en-US" sz="1200" dirty="0">
                <a:solidFill>
                  <a:srgbClr val="FF0000"/>
                </a:solidFill>
              </a:rPr>
              <a:t> 같으나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Rear Threshold </a:t>
            </a:r>
            <a:r>
              <a:rPr lang="ko-KR" altLang="en-US" sz="1200" dirty="0">
                <a:solidFill>
                  <a:srgbClr val="FF0000"/>
                </a:solidFill>
              </a:rPr>
              <a:t>적용됨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568623" y="2204864"/>
            <a:ext cx="3672409" cy="14668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1838"/>
            <a:ext cx="9906000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9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73025"/>
            <a:ext cx="1511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1246" y="71414"/>
            <a:ext cx="237276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■ DATA READ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슬라이드 번호 개체 틀 8"/>
          <p:cNvSpPr>
            <a:spLocks noGrp="1"/>
          </p:cNvSpPr>
          <p:nvPr/>
        </p:nvSpPr>
        <p:spPr bwMode="auto">
          <a:xfrm>
            <a:off x="7345363" y="6519863"/>
            <a:ext cx="2503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42D6DD2-78A9-44C0-9D0A-F20BF5784CEA}" type="slidenum">
              <a:rPr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12</a:t>
            </a:fld>
            <a:endParaRPr lang="ko-KR" altLang="en-US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0800" y="6492875"/>
            <a:ext cx="9908008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282950" y="6584950"/>
            <a:ext cx="3398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SensorTec Co., ltd     R&amp;D Center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2406" y="928670"/>
            <a:ext cx="9145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ex)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USS.1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u="sng" dirty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600" b="1" u="sng" dirty="0">
                <a:solidFill>
                  <a:srgbClr val="FF0000"/>
                </a:solidFill>
                <a:latin typeface="+mn-ea"/>
                <a:ea typeface="+mn-ea"/>
              </a:rPr>
              <a:t>0xCF</a:t>
            </a:r>
            <a:r>
              <a:rPr lang="en-US" altLang="ko-KR" sz="1600" b="1" u="sng" dirty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+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600" b="1" u="sng" dirty="0">
                <a:solidFill>
                  <a:srgbClr val="FFC000"/>
                </a:solidFill>
                <a:latin typeface="+mn-ea"/>
                <a:ea typeface="+mn-ea"/>
              </a:rPr>
              <a:t>D1 </a:t>
            </a:r>
            <a:r>
              <a:rPr lang="en-US" altLang="ko-KR" sz="1600" b="1" u="sng" dirty="0">
                <a:solidFill>
                  <a:srgbClr val="FFC000"/>
                </a:solidFill>
                <a:latin typeface="+mn-ea"/>
              </a:rPr>
              <a:t>+ D2 + D3 </a:t>
            </a:r>
            <a:r>
              <a:rPr lang="en-US" altLang="ko-KR" sz="1600" b="1" u="sng" dirty="0">
                <a:solidFill>
                  <a:srgbClr val="7030A0"/>
                </a:solidFill>
                <a:latin typeface="+mn-ea"/>
              </a:rPr>
              <a:t>+ CHKSUM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            (ECU Drive)                      (Sensor Drive)</a:t>
            </a:r>
          </a:p>
        </p:txBody>
      </p:sp>
      <p:graphicFrame>
        <p:nvGraphicFramePr>
          <p:cNvPr id="15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788366"/>
              </p:ext>
            </p:extLst>
          </p:nvPr>
        </p:nvGraphicFramePr>
        <p:xfrm>
          <a:off x="3800872" y="2636912"/>
          <a:ext cx="2088232" cy="14854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LSB</a:t>
                      </a:r>
                      <a:endParaRPr lang="ko-KR" alt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MSB</a:t>
                      </a:r>
                      <a:endParaRPr lang="ko-KR" alt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6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TOF.1</a:t>
                      </a:r>
                    </a:p>
                    <a:p>
                      <a:pPr algn="ctr" latinLnBrk="1"/>
                      <a:r>
                        <a:rPr lang="en-US" altLang="ko-KR" sz="1600" b="1" dirty="0"/>
                        <a:t>[</a:t>
                      </a:r>
                      <a:r>
                        <a:rPr lang="en-US" altLang="ko-KR" sz="1600" b="1" dirty="0" err="1"/>
                        <a:t>usec</a:t>
                      </a:r>
                      <a:r>
                        <a:rPr lang="en-US" altLang="ko-KR" sz="1600" b="1" dirty="0"/>
                        <a:t>]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Status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6033120" y="2088507"/>
            <a:ext cx="18998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Enhanced checksum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04150" y="4218552"/>
            <a:ext cx="3774367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</a:rPr>
              <a:t>Status -&gt; bit.0: Blockage</a:t>
            </a:r>
          </a:p>
          <a:p>
            <a:r>
              <a:rPr lang="en-US" altLang="ko-KR" sz="1600" b="1" dirty="0">
                <a:solidFill>
                  <a:srgbClr val="7030A0"/>
                </a:solidFill>
              </a:rPr>
              <a:t>             bit.1: Noise Error</a:t>
            </a:r>
          </a:p>
          <a:p>
            <a:r>
              <a:rPr lang="en-US" altLang="ko-KR" sz="1600" b="1" dirty="0">
                <a:solidFill>
                  <a:srgbClr val="7030A0"/>
                </a:solidFill>
              </a:rPr>
              <a:t>             bit.2: Hardware Fault</a:t>
            </a:r>
          </a:p>
          <a:p>
            <a:r>
              <a:rPr lang="en-US" altLang="ko-KR" sz="1600" b="1" dirty="0">
                <a:solidFill>
                  <a:srgbClr val="7030A0"/>
                </a:solidFill>
              </a:rPr>
              <a:t>             bit.3: Communication Error</a:t>
            </a:r>
          </a:p>
          <a:p>
            <a:r>
              <a:rPr lang="en-US" altLang="ko-KR" sz="1600" b="1" dirty="0">
                <a:solidFill>
                  <a:srgbClr val="7030A0"/>
                </a:solidFill>
              </a:rPr>
              <a:t>             bit.4: Proximity State</a:t>
            </a:r>
          </a:p>
          <a:p>
            <a:r>
              <a:rPr lang="en-US" altLang="ko-KR" sz="1600" b="1" dirty="0">
                <a:solidFill>
                  <a:srgbClr val="7030A0"/>
                </a:solidFill>
              </a:rPr>
              <a:t>             bit.5: </a:t>
            </a:r>
            <a:r>
              <a:rPr lang="en-US" altLang="ko-KR" sz="1600" b="1" dirty="0" err="1">
                <a:solidFill>
                  <a:srgbClr val="7030A0"/>
                </a:solidFill>
              </a:rPr>
              <a:t>rsv</a:t>
            </a:r>
            <a:endParaRPr lang="en-US" altLang="ko-KR" sz="1600" b="1" dirty="0">
              <a:solidFill>
                <a:srgbClr val="7030A0"/>
              </a:solidFill>
            </a:endParaRPr>
          </a:p>
          <a:p>
            <a:r>
              <a:rPr lang="en-US" altLang="ko-KR" sz="1600" b="1" dirty="0">
                <a:solidFill>
                  <a:srgbClr val="7030A0"/>
                </a:solidFill>
              </a:rPr>
              <a:t>             bit.6: </a:t>
            </a:r>
            <a:r>
              <a:rPr lang="en-US" altLang="ko-KR" sz="1600" b="1" dirty="0" err="1">
                <a:solidFill>
                  <a:srgbClr val="7030A0"/>
                </a:solidFill>
              </a:rPr>
              <a:t>rsv</a:t>
            </a:r>
            <a:endParaRPr lang="en-US" altLang="ko-KR" sz="1600" b="1" dirty="0">
              <a:solidFill>
                <a:srgbClr val="7030A0"/>
              </a:solidFill>
            </a:endParaRPr>
          </a:p>
          <a:p>
            <a:r>
              <a:rPr lang="en-US" altLang="ko-KR" sz="1600" b="1" dirty="0">
                <a:solidFill>
                  <a:srgbClr val="7030A0"/>
                </a:solidFill>
              </a:rPr>
              <a:t>             bit.7: </a:t>
            </a:r>
            <a:r>
              <a:rPr lang="en-US" altLang="ko-KR" sz="1600" b="1" dirty="0" err="1">
                <a:solidFill>
                  <a:srgbClr val="7030A0"/>
                </a:solidFill>
              </a:rPr>
              <a:t>rsv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1838"/>
            <a:ext cx="9906000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9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7550" y="73025"/>
            <a:ext cx="1511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8"/>
          <p:cNvSpPr>
            <a:spLocks noGrp="1"/>
          </p:cNvSpPr>
          <p:nvPr/>
        </p:nvSpPr>
        <p:spPr bwMode="auto">
          <a:xfrm>
            <a:off x="7345363" y="6519863"/>
            <a:ext cx="2503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42D6DD2-78A9-44C0-9D0A-F20BF5784CEA}" type="slidenum">
              <a:rPr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13</a:t>
            </a:fld>
            <a:endParaRPr lang="ko-KR" altLang="en-US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282950" y="6584950"/>
            <a:ext cx="3398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SensorTec Co., ltd     R&amp;D Center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2480" y="908720"/>
            <a:ext cx="5256584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Sound speed = </a:t>
            </a:r>
            <a:r>
              <a:rPr lang="en-US" altLang="ko-KR" sz="1400" b="1" dirty="0">
                <a:solidFill>
                  <a:srgbClr val="FF0000"/>
                </a:solidFill>
              </a:rPr>
              <a:t>331.5 + (0.60714 * </a:t>
            </a:r>
            <a:r>
              <a:rPr lang="en-US" altLang="ko-KR" sz="1400" b="1" dirty="0" err="1">
                <a:solidFill>
                  <a:srgbClr val="FF0000"/>
                </a:solidFill>
              </a:rPr>
              <a:t>Tc</a:t>
            </a:r>
            <a:r>
              <a:rPr lang="en-US" altLang="ko-KR" sz="1400" b="1" dirty="0">
                <a:solidFill>
                  <a:srgbClr val="FF0000"/>
                </a:solidFill>
              </a:rPr>
              <a:t>(℃)) </a:t>
            </a:r>
            <a:r>
              <a:rPr lang="en-US" altLang="ko-KR" sz="1400" dirty="0"/>
              <a:t>≒ </a:t>
            </a:r>
            <a:r>
              <a:rPr lang="en-US" altLang="ko-KR" sz="1400" b="1" dirty="0"/>
              <a:t>340m/s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-&gt; at 12 ℃ -&gt; </a:t>
            </a:r>
            <a:r>
              <a:rPr lang="en-US" altLang="ko-KR" sz="1400" b="1" dirty="0"/>
              <a:t>338.78568 m/s  =&gt; 33878.568 cm/s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-&gt; at 22 ℃ -&gt; </a:t>
            </a:r>
            <a:r>
              <a:rPr lang="en-US" altLang="ko-KR" sz="1400" b="1" dirty="0"/>
              <a:t>344.85708 m/s  =&gt; 34485.708 cm/s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V = d / t   , t  = TOF / 2  (TOF : Time Of Flight, </a:t>
            </a:r>
            <a:r>
              <a:rPr lang="en-US" altLang="ko-KR" sz="1400" b="1" dirty="0" err="1"/>
              <a:t>usec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d</a:t>
            </a:r>
            <a:r>
              <a:rPr lang="en-US" altLang="ko-KR" sz="1400" dirty="0"/>
              <a:t> = V * t  </a:t>
            </a:r>
            <a:r>
              <a:rPr lang="en-US" altLang="ko-KR" sz="1400" dirty="0">
                <a:solidFill>
                  <a:srgbClr val="00B0F0"/>
                </a:solidFill>
              </a:rPr>
              <a:t>(at 12 ℃ 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= ( </a:t>
            </a:r>
            <a:r>
              <a:rPr lang="en-US" altLang="ko-KR" sz="1400" b="1" dirty="0"/>
              <a:t>33878.568</a:t>
            </a:r>
            <a:r>
              <a:rPr lang="en-US" altLang="ko-KR" sz="1400" dirty="0"/>
              <a:t> [cm/s] )  x  ( TOF * 0.000001 [s] / 2 )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= TOF * 0.016939284 [cm] = TOF / 59.034 ≒ </a:t>
            </a:r>
            <a:r>
              <a:rPr lang="en-US" altLang="ko-KR" sz="1400" b="1" dirty="0">
                <a:solidFill>
                  <a:srgbClr val="FF0000"/>
                </a:solidFill>
              </a:rPr>
              <a:t>TOF / 59</a:t>
            </a:r>
            <a:endParaRPr lang="ko-KR" altLang="en-US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d</a:t>
            </a:r>
            <a:r>
              <a:rPr lang="en-US" altLang="ko-KR" sz="1400" dirty="0"/>
              <a:t> = V * t  </a:t>
            </a:r>
            <a:r>
              <a:rPr lang="en-US" altLang="ko-KR" sz="1400" dirty="0">
                <a:solidFill>
                  <a:srgbClr val="00B0F0"/>
                </a:solidFill>
              </a:rPr>
              <a:t>(at 22 ℃ 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= ( </a:t>
            </a:r>
            <a:r>
              <a:rPr lang="en-US" altLang="ko-KR" sz="1400" b="1" dirty="0"/>
              <a:t>34485.708</a:t>
            </a:r>
            <a:r>
              <a:rPr lang="en-US" altLang="ko-KR" sz="1400" dirty="0"/>
              <a:t> [cm/s] )  x  ( TOF * 0.000001 [s] / 2 )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= TOF * 0.017242854 [cm] = TOF / 57.995 ≒ </a:t>
            </a:r>
            <a:r>
              <a:rPr lang="en-US" altLang="ko-KR" sz="1400" b="1" dirty="0">
                <a:solidFill>
                  <a:srgbClr val="FF0000"/>
                </a:solidFill>
              </a:rPr>
              <a:t>TOF / 58</a:t>
            </a:r>
            <a:endParaRPr lang="en-US" altLang="ko-KR" sz="1400" dirty="0"/>
          </a:p>
        </p:txBody>
      </p:sp>
      <p:grpSp>
        <p:nvGrpSpPr>
          <p:cNvPr id="2" name="그룹 44"/>
          <p:cNvGrpSpPr/>
          <p:nvPr/>
        </p:nvGrpSpPr>
        <p:grpSpPr>
          <a:xfrm>
            <a:off x="5457056" y="1124744"/>
            <a:ext cx="4032448" cy="3655308"/>
            <a:chOff x="5745088" y="1124744"/>
            <a:chExt cx="2016224" cy="1512168"/>
          </a:xfrm>
        </p:grpSpPr>
        <p:pic>
          <p:nvPicPr>
            <p:cNvPr id="1026" name="Picture 2" descr="F:\SEN_PROJECT\SPAS_2011_11\사양서 및 메뉴얼\센서파형사진\S4_3M_1.0V_수정.bm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45088" y="1124744"/>
              <a:ext cx="2016224" cy="1512168"/>
            </a:xfrm>
            <a:prstGeom prst="rect">
              <a:avLst/>
            </a:prstGeom>
            <a:noFill/>
          </p:spPr>
        </p:pic>
        <p:cxnSp>
          <p:nvCxnSpPr>
            <p:cNvPr id="24" name="직선 연결선 23"/>
            <p:cNvCxnSpPr/>
            <p:nvPr/>
          </p:nvCxnSpPr>
          <p:spPr>
            <a:xfrm>
              <a:off x="7049621" y="1124744"/>
              <a:ext cx="0" cy="15121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5961112" y="2060848"/>
              <a:ext cx="1080120" cy="0"/>
            </a:xfrm>
            <a:prstGeom prst="straightConnector1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61112" y="1711841"/>
              <a:ext cx="1199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T</a:t>
              </a:r>
              <a:r>
                <a:rPr lang="en-US" altLang="ko-KR" sz="1200" dirty="0"/>
                <a:t>ime </a:t>
              </a:r>
              <a:r>
                <a:rPr lang="en-US" altLang="ko-KR" sz="1200" b="1" dirty="0"/>
                <a:t>O</a:t>
              </a:r>
              <a:r>
                <a:rPr lang="en-US" altLang="ko-KR" sz="1200" dirty="0"/>
                <a:t>f </a:t>
              </a:r>
              <a:r>
                <a:rPr lang="en-US" altLang="ko-KR" sz="1200" b="1" dirty="0"/>
                <a:t>F</a:t>
              </a:r>
              <a:r>
                <a:rPr lang="en-US" altLang="ko-KR" sz="1200" dirty="0"/>
                <a:t>light</a:t>
              </a:r>
              <a:endParaRPr lang="ko-KR" altLang="en-US" sz="1200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5961112" y="1124744"/>
              <a:ext cx="0" cy="15121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/>
        </p:nvSpPr>
        <p:spPr>
          <a:xfrm>
            <a:off x="344488" y="5877272"/>
            <a:ext cx="928903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altLang="ko-KR" sz="1400" dirty="0">
                <a:solidFill>
                  <a:schemeClr val="accent6">
                    <a:lumMod val="50000"/>
                  </a:schemeClr>
                </a:solidFill>
              </a:rPr>
              <a:t>USSx_Dist[0] = ( USSx_TOF[0] - CIRCUIT_DELAY ) / 59;   	       // [cm] ,  CIRCUIT_DELAY: 100 ~ 120 usec</a:t>
            </a:r>
            <a:endParaRPr lang="nl-NL" altLang="ko-KR" sz="14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72480" y="5517232"/>
            <a:ext cx="119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[Example]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72480" y="2852936"/>
            <a:ext cx="4896544" cy="108012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25425" y="71414"/>
            <a:ext cx="545373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b="1" dirty="0">
                <a:latin typeface="맑은 고딕"/>
                <a:ea typeface="맑은 고딕"/>
              </a:rPr>
              <a:t>※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 TOF  to  Distance Conversion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1838"/>
            <a:ext cx="9906000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9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7550" y="73025"/>
            <a:ext cx="1511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6654" y="71414"/>
            <a:ext cx="369364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■ PARAMETER  TABLE</a:t>
            </a:r>
            <a:endParaRPr lang="ko-KR" altLang="en-US" sz="2800" b="1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슬라이드 번호 개체 틀 8"/>
          <p:cNvSpPr>
            <a:spLocks noGrp="1"/>
          </p:cNvSpPr>
          <p:nvPr/>
        </p:nvSpPr>
        <p:spPr bwMode="auto">
          <a:xfrm>
            <a:off x="7345363" y="6519863"/>
            <a:ext cx="2503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42D6DD2-78A9-44C0-9D0A-F20BF5784CEA}" type="slidenum">
              <a:rPr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14</a:t>
            </a:fld>
            <a:endParaRPr lang="ko-KR" altLang="en-US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282950" y="6584950"/>
            <a:ext cx="3398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1" dirty="0" err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SensorTec</a:t>
            </a:r>
            <a:r>
              <a:rPr lang="en-US" altLang="ko-KR" sz="12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Co., ltd     R&amp;D Center</a:t>
            </a:r>
          </a:p>
        </p:txBody>
      </p:sp>
      <p:graphicFrame>
        <p:nvGraphicFramePr>
          <p:cNvPr id="11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75670"/>
              </p:ext>
            </p:extLst>
          </p:nvPr>
        </p:nvGraphicFramePr>
        <p:xfrm>
          <a:off x="488504" y="980728"/>
          <a:ext cx="4176464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1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 P.01 ~ P.10 :  </a:t>
                      </a:r>
                      <a:r>
                        <a:rPr lang="en-US" altLang="ko-KR" sz="1800" dirty="0" err="1">
                          <a:latin typeface="+mn-ea"/>
                          <a:ea typeface="+mn-ea"/>
                        </a:rPr>
                        <a:t>TH_Dir_Chg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 (s8)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 P.11 ~ P.20 :  </a:t>
                      </a:r>
                      <a:r>
                        <a:rPr lang="en-US" altLang="ko-KR" sz="1800" dirty="0" err="1">
                          <a:latin typeface="+mn-ea"/>
                          <a:ea typeface="+mn-ea"/>
                        </a:rPr>
                        <a:t>TH_Dir_Cnt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 (u8)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 P.21 ~ P.30 :  </a:t>
                      </a:r>
                      <a:r>
                        <a:rPr lang="en-US" altLang="ko-KR" sz="1800" dirty="0" err="1">
                          <a:latin typeface="+mn-ea"/>
                          <a:ea typeface="+mn-ea"/>
                        </a:rPr>
                        <a:t>TH_Indir_Chg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 (s8, +128)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 P.31 ~ P.40 :  </a:t>
                      </a:r>
                      <a:r>
                        <a:rPr lang="en-US" altLang="ko-KR" sz="1800" dirty="0" err="1">
                          <a:latin typeface="+mn-ea"/>
                          <a:ea typeface="+mn-ea"/>
                        </a:rPr>
                        <a:t>TH_Indir_Cnt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 (u8)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P.41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  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P.42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Start_Gain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P.43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Filter_Value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P.44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NoiseLevel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(AD, Default: 42)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P.45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Blockage (1 ~ 255, Default :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P.46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P.47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P.48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Max_RT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* 100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usec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Default: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3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P.49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Drive_Cur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8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P.50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End_Gain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P.51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4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P.52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K_SQUARE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P.53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u="none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Burst_Frq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2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108421"/>
              </p:ext>
            </p:extLst>
          </p:nvPr>
        </p:nvGraphicFramePr>
        <p:xfrm>
          <a:off x="5169024" y="980728"/>
          <a:ext cx="4176464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1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P.54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u="none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dirty="0" err="1">
                          <a:latin typeface="+mn-ea"/>
                          <a:ea typeface="+mn-ea"/>
                        </a:rPr>
                        <a:t>Serial_Number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[0]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P.55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u="none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dirty="0" err="1">
                          <a:latin typeface="+mn-ea"/>
                          <a:ea typeface="+mn-ea"/>
                        </a:rPr>
                        <a:t>Serial_Number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[1]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P.56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u="none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dirty="0" err="1">
                          <a:latin typeface="+mn-ea"/>
                          <a:ea typeface="+mn-ea"/>
                        </a:rPr>
                        <a:t>Serial_Number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[2]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P.57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u="none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dirty="0" err="1">
                          <a:latin typeface="+mn-ea"/>
                          <a:ea typeface="+mn-ea"/>
                        </a:rPr>
                        <a:t>Serial_Number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[3]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P.58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P.59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P.60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800" dirty="0" err="1">
                          <a:latin typeface="+mn-ea"/>
                          <a:ea typeface="+mn-ea"/>
                        </a:rPr>
                        <a:t>Pulse_Cnt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P.61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T_F_Adjust</a:t>
                      </a:r>
                      <a:r>
                        <a:rPr lang="en-US" altLang="ko-KR" sz="1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(1[L] ~ 4[C] ~ 6[H])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P.62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800" dirty="0" err="1">
                          <a:latin typeface="+mn-ea"/>
                          <a:ea typeface="+mn-ea"/>
                        </a:rPr>
                        <a:t>Threshold_Select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: EEP,</a:t>
                      </a:r>
                      <a:r>
                        <a:rPr lang="en-US" altLang="ko-KR" sz="1800" baseline="0" dirty="0">
                          <a:latin typeface="+mn-ea"/>
                          <a:ea typeface="+mn-ea"/>
                        </a:rPr>
                        <a:t> 1: </a:t>
                      </a:r>
                      <a:r>
                        <a:rPr lang="en-US" altLang="ko-KR" sz="1800" baseline="0" dirty="0" err="1">
                          <a:latin typeface="+mn-ea"/>
                          <a:ea typeface="+mn-ea"/>
                        </a:rPr>
                        <a:t>Const</a:t>
                      </a:r>
                      <a:r>
                        <a:rPr lang="en-US" altLang="ko-KR" sz="1800" baseline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P.63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800" dirty="0" err="1">
                          <a:latin typeface="+mn-ea"/>
                          <a:ea typeface="+mn-ea"/>
                        </a:rPr>
                        <a:t>Test_Mode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aseline="0" dirty="0">
                          <a:latin typeface="+mn-ea"/>
                          <a:ea typeface="+mn-ea"/>
                        </a:rPr>
                        <a:t>(0, 1, </a:t>
                      </a:r>
                      <a:r>
                        <a:rPr lang="en-US" altLang="ko-KR" sz="18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2, 3, 4</a:t>
                      </a:r>
                      <a:r>
                        <a:rPr lang="en-US" altLang="ko-KR" sz="1800" baseline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P.64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FW_Ver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(Read Only)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16496" y="573325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 </a:t>
            </a:r>
            <a:r>
              <a:rPr lang="en-US" altLang="ko-KR" dirty="0">
                <a:solidFill>
                  <a:srgbClr val="FF0000"/>
                </a:solidFill>
              </a:rPr>
              <a:t>P.1 ~ P10 &amp; P.21 ~ P.30 are transmitted with +128 added value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1838"/>
            <a:ext cx="9906000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9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7550" y="73025"/>
            <a:ext cx="1511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5425" y="71414"/>
            <a:ext cx="426430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■ </a:t>
            </a:r>
            <a:r>
              <a:rPr lang="en-US" altLang="ko-KR" sz="2800" b="1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SRU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 PARAMETER WRITE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슬라이드 번호 개체 틀 8"/>
          <p:cNvSpPr>
            <a:spLocks noGrp="1"/>
          </p:cNvSpPr>
          <p:nvPr/>
        </p:nvSpPr>
        <p:spPr bwMode="auto">
          <a:xfrm>
            <a:off x="7345363" y="6519863"/>
            <a:ext cx="2503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42D6DD2-78A9-44C0-9D0A-F20BF5784CEA}" type="slidenum">
              <a:rPr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15</a:t>
            </a:fld>
            <a:endParaRPr lang="ko-KR" altLang="en-US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282950" y="6584950"/>
            <a:ext cx="3398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SensorTec Co., ltd     R&amp;D Center</a:t>
            </a:r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452406" y="1928803"/>
          <a:ext cx="9000999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8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PID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fr-FR" altLang="ko-KR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0x3C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NAD</a:t>
                      </a:r>
                      <a:endParaRPr lang="ko-KR" altLang="en-US" sz="18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en-US" altLang="ko-KR" sz="2800" b="1" baseline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~ 18 or 19 </a:t>
                      </a:r>
                      <a:endParaRPr lang="ko-KR" altLang="en-US" sz="2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PCI</a:t>
                      </a:r>
                      <a:endParaRPr lang="ko-KR" altLang="en-US" sz="18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0x03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SID</a:t>
                      </a:r>
                      <a:endParaRPr lang="ko-KR" altLang="en-US" sz="18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0x2E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D1</a:t>
                      </a:r>
                      <a:endParaRPr lang="ko-KR" altLang="en-US" sz="16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P_Addr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D2</a:t>
                      </a:r>
                      <a:endParaRPr lang="ko-KR" altLang="en-US" sz="16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P_Data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D3</a:t>
                      </a:r>
                      <a:endParaRPr lang="ko-KR" altLang="en-US" sz="16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0x00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0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D4</a:t>
                      </a:r>
                      <a:endParaRPr lang="ko-KR" altLang="en-US" sz="16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0x00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0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D5</a:t>
                      </a:r>
                      <a:endParaRPr lang="ko-KR" altLang="en-US" sz="16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0x00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4746" y="928670"/>
            <a:ext cx="9372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600" b="1" u="sng" dirty="0">
                <a:solidFill>
                  <a:srgbClr val="FF0000"/>
                </a:solidFill>
                <a:latin typeface="+mn-ea"/>
                <a:ea typeface="+mn-ea"/>
              </a:rPr>
              <a:t>0x3C</a:t>
            </a:r>
            <a:r>
              <a:rPr lang="en-US" altLang="ko-KR" sz="1600" b="1" u="sng" dirty="0">
                <a:solidFill>
                  <a:srgbClr val="0070C0"/>
                </a:solidFill>
                <a:latin typeface="+mn-ea"/>
                <a:ea typeface="+mn-ea"/>
              </a:rPr>
              <a:t>] + </a:t>
            </a:r>
            <a:r>
              <a:rPr lang="en-US" altLang="ko-KR" sz="1600" b="1" u="sng" dirty="0">
                <a:solidFill>
                  <a:srgbClr val="00B050"/>
                </a:solidFill>
                <a:latin typeface="+mn-ea"/>
              </a:rPr>
              <a:t>NAD </a:t>
            </a:r>
            <a:r>
              <a:rPr lang="en-US" altLang="ko-KR" sz="1600" b="1" u="sng" dirty="0">
                <a:solidFill>
                  <a:srgbClr val="00B050"/>
                </a:solidFill>
                <a:latin typeface="+mn-ea"/>
                <a:ea typeface="+mn-ea"/>
              </a:rPr>
              <a:t>+ PCI + SID + </a:t>
            </a:r>
            <a:r>
              <a:rPr lang="en-US" altLang="ko-KR" sz="1600" b="1" u="sng" dirty="0">
                <a:solidFill>
                  <a:srgbClr val="00B050"/>
                </a:solidFill>
                <a:latin typeface="+mn-ea"/>
              </a:rPr>
              <a:t>D1 + D2 + D3 + D4 + D5 </a:t>
            </a:r>
            <a:r>
              <a:rPr lang="en-US" altLang="ko-KR" sz="1600" b="1" u="sng" dirty="0">
                <a:solidFill>
                  <a:srgbClr val="0070C0"/>
                </a:solidFill>
                <a:latin typeface="+mn-ea"/>
              </a:rPr>
              <a:t>+ </a:t>
            </a:r>
            <a:r>
              <a:rPr lang="en-US" altLang="ko-KR" sz="1600" b="1" u="sng" dirty="0">
                <a:solidFill>
                  <a:srgbClr val="0070C0"/>
                </a:solidFill>
                <a:latin typeface="+mn-ea"/>
                <a:ea typeface="+mn-ea"/>
              </a:rPr>
              <a:t>CHKSUM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872880" y="1268760"/>
            <a:ext cx="122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+mn-ea"/>
              </a:rPr>
              <a:t>(APS Drive)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8049344" y="1268760"/>
            <a:ext cx="1691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 classic checksum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1838"/>
            <a:ext cx="9906000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9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7550" y="73025"/>
            <a:ext cx="1511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6654" y="71414"/>
            <a:ext cx="46185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■ PARAMETER  TABLE  READ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슬라이드 번호 개체 틀 8"/>
          <p:cNvSpPr>
            <a:spLocks noGrp="1"/>
          </p:cNvSpPr>
          <p:nvPr/>
        </p:nvSpPr>
        <p:spPr bwMode="auto">
          <a:xfrm>
            <a:off x="7345363" y="6519863"/>
            <a:ext cx="2503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42D6DD2-78A9-44C0-9D0A-F20BF5784CEA}" type="slidenum">
              <a:rPr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16</a:t>
            </a:fld>
            <a:endParaRPr lang="ko-KR" altLang="en-US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282950" y="6584950"/>
            <a:ext cx="3398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SensorTec Co., ltd     R&amp;D Center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2480" y="1268760"/>
            <a:ext cx="900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sng" dirty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  <a:ea typeface="+mn-ea"/>
              </a:rPr>
              <a:t>0x3C</a:t>
            </a:r>
            <a:r>
              <a:rPr lang="en-US" altLang="ko-KR" sz="1200" b="1" u="sng" dirty="0">
                <a:solidFill>
                  <a:srgbClr val="0070C0"/>
                </a:solidFill>
                <a:latin typeface="+mn-ea"/>
                <a:ea typeface="+mn-ea"/>
              </a:rPr>
              <a:t>] + </a:t>
            </a:r>
            <a:r>
              <a:rPr lang="en-US" altLang="ko-KR" sz="1200" b="1" u="sng" dirty="0">
                <a:solidFill>
                  <a:srgbClr val="0070C0"/>
                </a:solidFill>
                <a:latin typeface="+mn-ea"/>
              </a:rPr>
              <a:t>NAD + PCI [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</a:rPr>
              <a:t>0x01</a:t>
            </a:r>
            <a:r>
              <a:rPr lang="en-US" altLang="ko-KR" sz="1200" b="1" u="sng" dirty="0">
                <a:solidFill>
                  <a:srgbClr val="0070C0"/>
                </a:solidFill>
                <a:latin typeface="+mn-ea"/>
              </a:rPr>
              <a:t>] + SID [</a:t>
            </a:r>
            <a:r>
              <a:rPr lang="en-US" altLang="ko-KR" sz="1600" b="1" u="sng" dirty="0">
                <a:solidFill>
                  <a:srgbClr val="FF0000"/>
                </a:solidFill>
                <a:latin typeface="+mn-ea"/>
              </a:rPr>
              <a:t>0x01</a:t>
            </a:r>
            <a:r>
              <a:rPr lang="en-US" altLang="ko-KR" sz="1200" b="1" u="sng" dirty="0">
                <a:solidFill>
                  <a:srgbClr val="0070C0"/>
                </a:solidFill>
                <a:latin typeface="+mn-ea"/>
              </a:rPr>
              <a:t>] + 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</a:rPr>
              <a:t>0xFF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</a:rPr>
              <a:t>+ 0xFF + 0xFF + 0xFF + 0xFF </a:t>
            </a:r>
            <a:r>
              <a:rPr lang="en-US" altLang="ko-KR" sz="1200" b="1" u="sng" dirty="0">
                <a:solidFill>
                  <a:srgbClr val="0070C0"/>
                </a:solidFill>
                <a:latin typeface="+mn-ea"/>
              </a:rPr>
              <a:t>+ CHKSUM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                                               (APS Drive)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6928" y="2492896"/>
            <a:ext cx="94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sng" dirty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  <a:ea typeface="+mn-ea"/>
              </a:rPr>
              <a:t>0x7D</a:t>
            </a:r>
            <a:r>
              <a:rPr lang="en-US" altLang="ko-KR" sz="1200" b="1" u="sng" dirty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latin typeface="+mn-ea"/>
                <a:ea typeface="+mn-ea"/>
              </a:rPr>
              <a:t>+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NAD + PCI [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</a:rPr>
              <a:t>0x10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] + LEN [65] + SID [0x41] + 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TH.1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+ TH.2 + TH.3 + TH.4 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+ CHKSUM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(APS Drive)                                                (Sensor Drive)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6928" y="3140968"/>
            <a:ext cx="94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sng" dirty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  <a:ea typeface="+mn-ea"/>
              </a:rPr>
              <a:t>0x7D</a:t>
            </a:r>
            <a:r>
              <a:rPr lang="en-US" altLang="ko-KR" sz="1200" b="1" u="sng" dirty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latin typeface="+mn-ea"/>
                <a:ea typeface="+mn-ea"/>
              </a:rPr>
              <a:t>+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NAD + PCI [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</a:rPr>
              <a:t>0x21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] + 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TH.5 + TH.6 + TH.7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+ TH.8 + TH.9 + TH.10 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+ CHKSUM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(APS Drive)                                                (Sensor Drive)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6928" y="3789040"/>
            <a:ext cx="94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sng" dirty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  <a:ea typeface="+mn-ea"/>
              </a:rPr>
              <a:t>0x7D</a:t>
            </a:r>
            <a:r>
              <a:rPr lang="en-US" altLang="ko-KR" sz="1200" b="1" u="sng" dirty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latin typeface="+mn-ea"/>
                <a:ea typeface="+mn-ea"/>
              </a:rPr>
              <a:t>+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NAD + PCI [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</a:rPr>
              <a:t>0x22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] + 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TH.11 + TH.12 + TH.13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+ TH.14 + TH.15 + TH.16 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+ CHKSUM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(APS Drive)                                                (Sensor Drive)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6928" y="4437112"/>
            <a:ext cx="964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sng" dirty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  <a:ea typeface="+mn-ea"/>
              </a:rPr>
              <a:t>0x7D</a:t>
            </a:r>
            <a:r>
              <a:rPr lang="en-US" altLang="ko-KR" sz="1200" b="1" u="sng" dirty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latin typeface="+mn-ea"/>
                <a:ea typeface="+mn-ea"/>
              </a:rPr>
              <a:t>+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NAD + PCI [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</a:rPr>
              <a:t>0x23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] + 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TH.17 + TH.18 + TH.19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+ TH.20 + TH.21 + TH.22 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+ CHKSUM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(APS Drive)                                                (Sensor Drive)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6928" y="5085184"/>
            <a:ext cx="94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sng" dirty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  <a:ea typeface="+mn-ea"/>
              </a:rPr>
              <a:t>0x7D</a:t>
            </a:r>
            <a:r>
              <a:rPr lang="en-US" altLang="ko-KR" sz="1200" b="1" u="sng" dirty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latin typeface="+mn-ea"/>
                <a:ea typeface="+mn-ea"/>
              </a:rPr>
              <a:t>+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NAD + PCI [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</a:rPr>
              <a:t>0x24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] + 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TH.23 + TH.24 </a:t>
            </a:r>
            <a:r>
              <a:rPr lang="en-US" altLang="ko-KR" sz="1200" b="1" u="sng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+</a:t>
            </a:r>
            <a:r>
              <a:rPr lang="en-US" altLang="ko-KR" sz="1200" b="1" u="sng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TH.25 + TH.26 + TH.27 + TH.28 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+ CHKSUM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(APS Drive)                                                (Sensor Drive)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6928" y="5733256"/>
            <a:ext cx="94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sng" dirty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  <a:ea typeface="+mn-ea"/>
              </a:rPr>
              <a:t>0x7D</a:t>
            </a:r>
            <a:r>
              <a:rPr lang="en-US" altLang="ko-KR" sz="1200" b="1" u="sng" dirty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latin typeface="+mn-ea"/>
                <a:ea typeface="+mn-ea"/>
              </a:rPr>
              <a:t>+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NAD + PCI [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</a:rPr>
              <a:t>0x25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] + 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TH.29 + TH.30 + TH.31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+ TH.32 + TH.33 + TH.34 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+ CHKSUM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(APS Drive)                                                (Sensor Drive)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00472" y="1196752"/>
            <a:ext cx="9505056" cy="72008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00472" y="836712"/>
            <a:ext cx="1286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# Request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0472" y="2132856"/>
            <a:ext cx="1447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# Response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977336" y="2060848"/>
            <a:ext cx="1691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 classic checksum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1838"/>
            <a:ext cx="9906000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9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7550" y="73025"/>
            <a:ext cx="1511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6654" y="71414"/>
            <a:ext cx="46185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■ PARAMETER  TABLE  READ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슬라이드 번호 개체 틀 8"/>
          <p:cNvSpPr>
            <a:spLocks noGrp="1"/>
          </p:cNvSpPr>
          <p:nvPr/>
        </p:nvSpPr>
        <p:spPr bwMode="auto">
          <a:xfrm>
            <a:off x="7345363" y="6519863"/>
            <a:ext cx="2503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42D6DD2-78A9-44C0-9D0A-F20BF5784CEA}" type="slidenum">
              <a:rPr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17</a:t>
            </a:fld>
            <a:endParaRPr lang="ko-KR" altLang="en-US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282950" y="6584950"/>
            <a:ext cx="3398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SensorTec Co., ltd     R&amp;D Center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6928" y="980728"/>
            <a:ext cx="9376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sng" dirty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  <a:ea typeface="+mn-ea"/>
              </a:rPr>
              <a:t>0x7D</a:t>
            </a:r>
            <a:r>
              <a:rPr lang="en-US" altLang="ko-KR" sz="1200" b="1" u="sng" dirty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latin typeface="+mn-ea"/>
                <a:ea typeface="+mn-ea"/>
              </a:rPr>
              <a:t>+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NAD + PCI [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</a:rPr>
              <a:t>0x26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] + 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TH.35 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+ 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TH.36 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+ 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TH.37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+ TH.38 + TH.39 + TH.40 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+ CHKSUM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(APS Drive)                                                (Sensor Drive)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2480" y="2636912"/>
            <a:ext cx="9376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sng" dirty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  <a:ea typeface="+mn-ea"/>
              </a:rPr>
              <a:t>0x7D</a:t>
            </a:r>
            <a:r>
              <a:rPr lang="en-US" altLang="ko-KR" sz="1200" b="1" u="sng" dirty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latin typeface="+mn-ea"/>
                <a:ea typeface="+mn-ea"/>
              </a:rPr>
              <a:t>+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NAD + PCI [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</a:rPr>
              <a:t>0x28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] + </a:t>
            </a:r>
            <a:r>
              <a:rPr lang="en-US" altLang="ko-KR" sz="1200" u="sng" dirty="0"/>
              <a:t>0 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200" u="sng" dirty="0" err="1"/>
              <a:t>MaxRT</a:t>
            </a:r>
            <a:r>
              <a:rPr lang="en-US" altLang="ko-KR" sz="1200" u="sng" dirty="0"/>
              <a:t> 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200" u="sng" dirty="0" err="1">
                <a:latin typeface="+mn-ea"/>
              </a:rPr>
              <a:t>Drive</a:t>
            </a:r>
            <a:r>
              <a:rPr lang="en-US" altLang="ko-KR" sz="1200" u="sng" dirty="0" err="1"/>
              <a:t>Current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200" u="sng" dirty="0" err="1">
                <a:latin typeface="+mn-ea"/>
              </a:rPr>
              <a:t>End_</a:t>
            </a:r>
            <a:r>
              <a:rPr lang="en-US" altLang="ko-KR" sz="1200" u="sng" dirty="0" err="1"/>
              <a:t>Gain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 + </a:t>
            </a:r>
            <a:r>
              <a:rPr lang="en-US" altLang="ko-KR" sz="1200" u="sng" dirty="0"/>
              <a:t>0 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200" u="sng" dirty="0" err="1"/>
              <a:t>K_Square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+ CHKSUM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(APS Drive)                                                (Sensor Drive)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6928" y="1700808"/>
            <a:ext cx="9376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sng" dirty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  <a:ea typeface="+mn-ea"/>
              </a:rPr>
              <a:t>0x7D</a:t>
            </a:r>
            <a:r>
              <a:rPr lang="en-US" altLang="ko-KR" sz="1200" b="1" u="sng" dirty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latin typeface="+mn-ea"/>
                <a:ea typeface="+mn-ea"/>
              </a:rPr>
              <a:t>+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NAD + PCI [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</a:rPr>
              <a:t>0x27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] + </a:t>
            </a:r>
            <a:r>
              <a:rPr lang="en-US" altLang="ko-KR" sz="1200" u="sng" dirty="0"/>
              <a:t>0 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200" u="sng" dirty="0" err="1"/>
              <a:t>Start_Gain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 + </a:t>
            </a:r>
            <a:r>
              <a:rPr lang="en-US" altLang="ko-KR" sz="1200" u="sng" dirty="0" err="1"/>
              <a:t>FilterValue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200" u="sng" dirty="0" err="1"/>
              <a:t>NoiseLevel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200" u="sng" dirty="0"/>
              <a:t>Blockage 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200" u="sng" dirty="0"/>
              <a:t>0 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+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 CHKSUM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(APS Drive)                                                (Sensor Drive)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                                  </a:t>
            </a:r>
            <a:endParaRPr lang="en-US" altLang="ko-KR" sz="1200" b="1" u="sng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480" y="3573016"/>
            <a:ext cx="9376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sng" dirty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  <a:ea typeface="+mn-ea"/>
              </a:rPr>
              <a:t>0x7D</a:t>
            </a:r>
            <a:r>
              <a:rPr lang="en-US" altLang="ko-KR" sz="1200" b="1" u="sng" dirty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latin typeface="+mn-ea"/>
                <a:ea typeface="+mn-ea"/>
              </a:rPr>
              <a:t>+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NAD + PCI [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</a:rPr>
              <a:t>0x29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] + </a:t>
            </a:r>
            <a:r>
              <a:rPr lang="en-US" altLang="ko-KR" sz="1200" u="sng" dirty="0" err="1"/>
              <a:t>Burst_Frq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 + </a:t>
            </a:r>
            <a:r>
              <a:rPr lang="en-US" altLang="ko-KR" sz="1200" u="sng" dirty="0"/>
              <a:t>SN[0]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 + </a:t>
            </a:r>
            <a:r>
              <a:rPr lang="en-US" altLang="ko-KR" sz="1200" u="sng" dirty="0"/>
              <a:t>SN[1]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200" u="sng" dirty="0"/>
              <a:t>SN[2]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 + </a:t>
            </a:r>
            <a:r>
              <a:rPr lang="en-US" altLang="ko-KR" sz="1200" u="sng" dirty="0"/>
              <a:t>SN[3]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 + </a:t>
            </a:r>
            <a:r>
              <a:rPr lang="en-US" altLang="ko-KR" sz="1200" u="sng" dirty="0"/>
              <a:t>0</a:t>
            </a:r>
            <a:r>
              <a:rPr lang="en-US" altLang="ko-KR" sz="1200" dirty="0"/>
              <a:t>_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+ CHKSUM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(APS Drive)                                                (Sensor Drive)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2480" y="4365104"/>
            <a:ext cx="9376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sng" dirty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  <a:ea typeface="+mn-ea"/>
              </a:rPr>
              <a:t>0x7D</a:t>
            </a:r>
            <a:r>
              <a:rPr lang="en-US" altLang="ko-KR" sz="1200" b="1" u="sng" dirty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latin typeface="+mn-ea"/>
                <a:ea typeface="+mn-ea"/>
              </a:rPr>
              <a:t>+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NAD + PCI [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</a:rPr>
              <a:t>0x2A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] + </a:t>
            </a:r>
            <a:r>
              <a:rPr lang="en-US" altLang="ko-KR" sz="1200" u="sng" dirty="0"/>
              <a:t>0_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200" u="sng" dirty="0" err="1"/>
              <a:t>Pulse_Cnt</a:t>
            </a:r>
            <a:r>
              <a:rPr lang="en-US" altLang="ko-KR" sz="1200" u="sng" dirty="0"/>
              <a:t>_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200" u="sng" dirty="0" err="1"/>
              <a:t>TF_adj</a:t>
            </a:r>
            <a:r>
              <a:rPr lang="en-US" altLang="ko-KR" sz="1200" u="sng" dirty="0"/>
              <a:t>_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200" u="sng" dirty="0" err="1">
                <a:latin typeface="+mn-ea"/>
              </a:rPr>
              <a:t>TH_Const</a:t>
            </a:r>
            <a:r>
              <a:rPr lang="en-US" altLang="ko-KR" sz="1200" u="sng" dirty="0"/>
              <a:t>_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200" u="sng" dirty="0"/>
              <a:t>Test_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200" u="sng" dirty="0" err="1"/>
              <a:t>FW_Ver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200" b="1" u="sng" dirty="0">
                <a:solidFill>
                  <a:srgbClr val="7030A0"/>
                </a:solidFill>
                <a:latin typeface="+mn-ea"/>
              </a:rPr>
              <a:t>+ CHKSUM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(APS Drive)                                                (Sensor Drive)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1838"/>
            <a:ext cx="9906000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9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73025"/>
            <a:ext cx="1511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6654" y="71414"/>
            <a:ext cx="718978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■ AD DATA Upload </a:t>
            </a:r>
            <a:r>
              <a:rPr lang="en-US" altLang="ko-KR" sz="28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(Non Standard Packet)</a:t>
            </a:r>
            <a:endParaRPr lang="ko-KR" altLang="en-US" sz="28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슬라이드 번호 개체 틀 8"/>
          <p:cNvSpPr>
            <a:spLocks noGrp="1"/>
          </p:cNvSpPr>
          <p:nvPr/>
        </p:nvSpPr>
        <p:spPr bwMode="auto">
          <a:xfrm>
            <a:off x="7345363" y="6519863"/>
            <a:ext cx="2503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42D6DD2-78A9-44C0-9D0A-F20BF5784CEA}" type="slidenum">
              <a:rPr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18</a:t>
            </a:fld>
            <a:endParaRPr lang="ko-KR" altLang="en-US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282950" y="6584950"/>
            <a:ext cx="3398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SensorTec Co., ltd     R&amp;D Center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2406" y="928670"/>
            <a:ext cx="9145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600" b="1" u="sng" dirty="0">
                <a:solidFill>
                  <a:srgbClr val="FF0000"/>
                </a:solidFill>
                <a:latin typeface="+mn-ea"/>
                <a:ea typeface="+mn-ea"/>
              </a:rPr>
              <a:t>0xE7</a:t>
            </a:r>
            <a:r>
              <a:rPr lang="en-US" altLang="ko-KR" sz="1600" b="1" u="sng" dirty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+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600" b="1" u="sng" dirty="0">
                <a:solidFill>
                  <a:srgbClr val="7030A0"/>
                </a:solidFill>
                <a:latin typeface="+mn-ea"/>
                <a:ea typeface="+mn-ea"/>
              </a:rPr>
              <a:t>D1 </a:t>
            </a:r>
            <a:r>
              <a:rPr lang="en-US" altLang="ko-KR" sz="1600" b="1" u="sng" dirty="0">
                <a:solidFill>
                  <a:srgbClr val="7030A0"/>
                </a:solidFill>
                <a:latin typeface="+mn-ea"/>
              </a:rPr>
              <a:t>+ D2 +  ~  + D256 + CHKSUM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            (APS Drive)                           (Sensor Drive)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2480" y="5733256"/>
            <a:ext cx="950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APS</a:t>
            </a:r>
            <a:r>
              <a:rPr lang="en-US" altLang="ko-KR" sz="1400" dirty="0"/>
              <a:t> Transmit the </a:t>
            </a:r>
            <a:r>
              <a:rPr lang="en-US" altLang="ko-KR" sz="1400" dirty="0">
                <a:solidFill>
                  <a:srgbClr val="0070C0"/>
                </a:solidFill>
              </a:rPr>
              <a:t>[Break], [Sync], [PID] </a:t>
            </a:r>
            <a:r>
              <a:rPr lang="en-US" altLang="ko-KR" sz="1400" dirty="0"/>
              <a:t>Signal and </a:t>
            </a:r>
            <a:r>
              <a:rPr lang="en-US" altLang="ko-KR" sz="1400" b="1" dirty="0">
                <a:solidFill>
                  <a:srgbClr val="FF0000"/>
                </a:solidFill>
              </a:rPr>
              <a:t>SENSOR</a:t>
            </a:r>
            <a:r>
              <a:rPr lang="en-US" altLang="ko-KR" sz="1400" dirty="0"/>
              <a:t> Transmit the Rest of Frame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[D1 ~ D256] &amp; [Check Sum]</a:t>
            </a:r>
            <a:r>
              <a:rPr lang="en-US" altLang="ko-KR" sz="1400" dirty="0"/>
              <a:t>                                         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416496" y="2276872"/>
          <a:ext cx="907300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PID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0xE7 (USS.1)</a:t>
                      </a:r>
                      <a:endParaRPr lang="ko-KR" altLang="en-US" sz="1600" b="0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D1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AD.1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D2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AD.2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D3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AD.3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D4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AD.4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~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~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D255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AD.255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D256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AD.256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6321152" y="1340768"/>
            <a:ext cx="18998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Enhanced checksum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1838"/>
            <a:ext cx="9906000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9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7550" y="73025"/>
            <a:ext cx="1511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6654" y="71414"/>
            <a:ext cx="444705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■ Sensor Number Define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슬라이드 번호 개체 틀 8"/>
          <p:cNvSpPr>
            <a:spLocks noGrp="1"/>
          </p:cNvSpPr>
          <p:nvPr/>
        </p:nvSpPr>
        <p:spPr bwMode="auto">
          <a:xfrm>
            <a:off x="7345363" y="6519863"/>
            <a:ext cx="2503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42D6DD2-78A9-44C0-9D0A-F20BF5784CEA}" type="slidenum">
              <a:rPr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2</a:t>
            </a:fld>
            <a:endParaRPr lang="ko-KR" altLang="en-US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282950" y="6584950"/>
            <a:ext cx="3398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SensorTec Co., ltd     R&amp;D Center</a:t>
            </a:r>
          </a:p>
        </p:txBody>
      </p:sp>
      <p:pic>
        <p:nvPicPr>
          <p:cNvPr id="103" name="그림 102" descr="자동차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0800000">
            <a:off x="2144688" y="2245722"/>
            <a:ext cx="5256584" cy="2510168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7113240" y="4005065"/>
            <a:ext cx="288032" cy="288032"/>
          </a:xfrm>
          <a:prstGeom prst="ellipse">
            <a:avLst/>
          </a:prstGeom>
          <a:solidFill>
            <a:srgbClr val="FF0000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185248" y="3645025"/>
            <a:ext cx="288032" cy="288032"/>
          </a:xfrm>
          <a:prstGeom prst="ellipse">
            <a:avLst/>
          </a:prstGeom>
          <a:solidFill>
            <a:srgbClr val="FF0000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185248" y="3212977"/>
            <a:ext cx="288032" cy="288032"/>
          </a:xfrm>
          <a:prstGeom prst="ellipse">
            <a:avLst/>
          </a:prstGeom>
          <a:solidFill>
            <a:srgbClr val="FF0000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7113240" y="2852937"/>
            <a:ext cx="288032" cy="288032"/>
          </a:xfrm>
          <a:prstGeom prst="ellipse">
            <a:avLst/>
          </a:prstGeom>
          <a:solidFill>
            <a:srgbClr val="FF0000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360712" y="4077073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288704" y="3645025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288704" y="3212977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360712" y="2780929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864768" y="4293097"/>
            <a:ext cx="288032" cy="288032"/>
          </a:xfrm>
          <a:prstGeom prst="ellipse">
            <a:avLst/>
          </a:prstGeom>
          <a:solidFill>
            <a:srgbClr val="7030A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864768" y="2492897"/>
            <a:ext cx="288032" cy="288032"/>
          </a:xfrm>
          <a:prstGeom prst="ellipse">
            <a:avLst/>
          </a:prstGeom>
          <a:solidFill>
            <a:srgbClr val="7030A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360712" y="4077072"/>
            <a:ext cx="274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17" name="직사각형 16"/>
          <p:cNvSpPr/>
          <p:nvPr/>
        </p:nvSpPr>
        <p:spPr>
          <a:xfrm>
            <a:off x="2288704" y="3645024"/>
            <a:ext cx="274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19" name="직사각형 18"/>
          <p:cNvSpPr/>
          <p:nvPr/>
        </p:nvSpPr>
        <p:spPr>
          <a:xfrm>
            <a:off x="2288704" y="3212976"/>
            <a:ext cx="274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21" name="직사각형 20"/>
          <p:cNvSpPr/>
          <p:nvPr/>
        </p:nvSpPr>
        <p:spPr>
          <a:xfrm>
            <a:off x="2360712" y="2780928"/>
            <a:ext cx="274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23" name="직사각형 22"/>
          <p:cNvSpPr/>
          <p:nvPr/>
        </p:nvSpPr>
        <p:spPr>
          <a:xfrm>
            <a:off x="7113240" y="4005064"/>
            <a:ext cx="274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27" name="직사각형 26"/>
          <p:cNvSpPr/>
          <p:nvPr/>
        </p:nvSpPr>
        <p:spPr>
          <a:xfrm>
            <a:off x="7185248" y="3645024"/>
            <a:ext cx="274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6</a:t>
            </a:r>
            <a:endParaRPr lang="ko-KR" altLang="en-US" sz="1200" b="1" dirty="0"/>
          </a:p>
        </p:txBody>
      </p:sp>
      <p:sp>
        <p:nvSpPr>
          <p:cNvPr id="29" name="직사각형 28"/>
          <p:cNvSpPr/>
          <p:nvPr/>
        </p:nvSpPr>
        <p:spPr>
          <a:xfrm>
            <a:off x="7185248" y="3212976"/>
            <a:ext cx="274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7</a:t>
            </a:r>
            <a:endParaRPr lang="ko-KR" altLang="en-US" sz="1200" b="1" dirty="0"/>
          </a:p>
        </p:txBody>
      </p:sp>
      <p:sp>
        <p:nvSpPr>
          <p:cNvPr id="31" name="직사각형 30"/>
          <p:cNvSpPr/>
          <p:nvPr/>
        </p:nvSpPr>
        <p:spPr>
          <a:xfrm>
            <a:off x="7113240" y="2852936"/>
            <a:ext cx="274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8</a:t>
            </a:r>
            <a:endParaRPr lang="ko-KR" altLang="en-US" sz="12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64768" y="4293096"/>
            <a:ext cx="274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9</a:t>
            </a:r>
            <a:endParaRPr lang="ko-KR" altLang="en-US" sz="1200" b="1" dirty="0"/>
          </a:p>
        </p:txBody>
      </p:sp>
      <p:sp>
        <p:nvSpPr>
          <p:cNvPr id="35" name="직사각형 34"/>
          <p:cNvSpPr/>
          <p:nvPr/>
        </p:nvSpPr>
        <p:spPr>
          <a:xfrm>
            <a:off x="2864768" y="2492896"/>
            <a:ext cx="4236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10</a:t>
            </a:r>
            <a:endParaRPr lang="ko-KR" altLang="en-US" sz="1200" b="1" dirty="0"/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704528" y="3861048"/>
            <a:ext cx="1562472" cy="144016"/>
          </a:xfrm>
          <a:prstGeom prst="straightConnector1">
            <a:avLst/>
          </a:prstGeom>
          <a:ln w="222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1064568" y="2276872"/>
            <a:ext cx="1296144" cy="504056"/>
          </a:xfrm>
          <a:prstGeom prst="straightConnector1">
            <a:avLst/>
          </a:prstGeom>
          <a:ln w="222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1064568" y="4293096"/>
            <a:ext cx="1274440" cy="576064"/>
          </a:xfrm>
          <a:prstGeom prst="straightConnector1">
            <a:avLst/>
          </a:prstGeom>
          <a:ln w="222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704528" y="3140968"/>
            <a:ext cx="1562472" cy="144016"/>
          </a:xfrm>
          <a:prstGeom prst="straightConnector1">
            <a:avLst/>
          </a:prstGeom>
          <a:ln w="222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848544" y="4077072"/>
            <a:ext cx="1440160" cy="144016"/>
          </a:xfrm>
          <a:prstGeom prst="straightConnector1">
            <a:avLst/>
          </a:prstGeom>
          <a:ln w="2222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848544" y="2852936"/>
            <a:ext cx="1440160" cy="216024"/>
          </a:xfrm>
          <a:prstGeom prst="straightConnector1">
            <a:avLst/>
          </a:prstGeom>
          <a:ln w="2222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848544" y="3212976"/>
            <a:ext cx="1368152" cy="576064"/>
          </a:xfrm>
          <a:prstGeom prst="straightConnector1">
            <a:avLst/>
          </a:prstGeom>
          <a:ln w="2222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848544" y="3429000"/>
            <a:ext cx="1368152" cy="504056"/>
          </a:xfrm>
          <a:prstGeom prst="straightConnector1">
            <a:avLst/>
          </a:prstGeom>
          <a:ln w="2222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 flipV="1">
            <a:off x="7545288" y="3789040"/>
            <a:ext cx="1512168" cy="216024"/>
          </a:xfrm>
          <a:prstGeom prst="straightConnector1">
            <a:avLst/>
          </a:prstGeom>
          <a:ln w="222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H="1">
            <a:off x="7473280" y="2348880"/>
            <a:ext cx="1296144" cy="576064"/>
          </a:xfrm>
          <a:prstGeom prst="straightConnector1">
            <a:avLst/>
          </a:prstGeom>
          <a:ln w="222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 flipV="1">
            <a:off x="7473280" y="4221088"/>
            <a:ext cx="1296144" cy="576064"/>
          </a:xfrm>
          <a:prstGeom prst="straightConnector1">
            <a:avLst/>
          </a:prstGeom>
          <a:ln w="222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>
            <a:off x="7545288" y="3140968"/>
            <a:ext cx="1512168" cy="216024"/>
          </a:xfrm>
          <a:prstGeom prst="straightConnector1">
            <a:avLst/>
          </a:prstGeom>
          <a:ln w="222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 flipV="1">
            <a:off x="7473280" y="2996952"/>
            <a:ext cx="1440160" cy="72008"/>
          </a:xfrm>
          <a:prstGeom prst="straightConnector1">
            <a:avLst/>
          </a:prstGeom>
          <a:ln w="2222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7545288" y="3212976"/>
            <a:ext cx="1368152" cy="504056"/>
          </a:xfrm>
          <a:prstGeom prst="straightConnector1">
            <a:avLst/>
          </a:prstGeom>
          <a:ln w="2222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 flipV="1">
            <a:off x="7545288" y="3429000"/>
            <a:ext cx="1368152" cy="504056"/>
          </a:xfrm>
          <a:prstGeom prst="straightConnector1">
            <a:avLst/>
          </a:prstGeom>
          <a:ln w="2222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7473280" y="4077072"/>
            <a:ext cx="1440160" cy="72008"/>
          </a:xfrm>
          <a:prstGeom prst="straightConnector1">
            <a:avLst/>
          </a:prstGeom>
          <a:ln w="2222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1838"/>
            <a:ext cx="9906000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9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7550" y="73025"/>
            <a:ext cx="1511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6654" y="71414"/>
            <a:ext cx="319670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■ Cable Harness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슬라이드 번호 개체 틀 8"/>
          <p:cNvSpPr>
            <a:spLocks noGrp="1"/>
          </p:cNvSpPr>
          <p:nvPr/>
        </p:nvSpPr>
        <p:spPr bwMode="auto">
          <a:xfrm>
            <a:off x="7345363" y="6519863"/>
            <a:ext cx="2503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42D6DD2-78A9-44C0-9D0A-F20BF5784CEA}" type="slidenum">
              <a:rPr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3</a:t>
            </a:fld>
            <a:endParaRPr lang="ko-KR" altLang="en-US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282950" y="6584950"/>
            <a:ext cx="3398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SensorTec Co., ltd     R&amp;D Center</a:t>
            </a:r>
          </a:p>
        </p:txBody>
      </p:sp>
      <p:pic>
        <p:nvPicPr>
          <p:cNvPr id="103" name="그림 102" descr="자동차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-919090" y="2460331"/>
            <a:ext cx="5112568" cy="2441395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776536" y="5949281"/>
            <a:ext cx="288032" cy="288032"/>
          </a:xfrm>
          <a:prstGeom prst="ellipse">
            <a:avLst/>
          </a:prstGeom>
          <a:solidFill>
            <a:srgbClr val="FF0000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208584" y="6021289"/>
            <a:ext cx="288032" cy="288032"/>
          </a:xfrm>
          <a:prstGeom prst="ellipse">
            <a:avLst/>
          </a:prstGeom>
          <a:solidFill>
            <a:srgbClr val="FF0000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712640" y="6021289"/>
            <a:ext cx="288032" cy="288032"/>
          </a:xfrm>
          <a:prstGeom prst="ellipse">
            <a:avLst/>
          </a:prstGeom>
          <a:solidFill>
            <a:srgbClr val="FF0000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144688" y="5949281"/>
            <a:ext cx="288032" cy="288032"/>
          </a:xfrm>
          <a:prstGeom prst="ellipse">
            <a:avLst/>
          </a:prstGeom>
          <a:solidFill>
            <a:srgbClr val="FF0000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04528" y="1268761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08584" y="1124745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712640" y="1124745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216696" y="1268761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88504" y="1844825"/>
            <a:ext cx="288032" cy="288032"/>
          </a:xfrm>
          <a:prstGeom prst="ellipse">
            <a:avLst/>
          </a:prstGeom>
          <a:solidFill>
            <a:srgbClr val="7030A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360712" y="1844825"/>
            <a:ext cx="288032" cy="288032"/>
          </a:xfrm>
          <a:prstGeom prst="ellipse">
            <a:avLst/>
          </a:prstGeom>
          <a:solidFill>
            <a:srgbClr val="7030A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04528" y="1268760"/>
            <a:ext cx="274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17" name="직사각형 16"/>
          <p:cNvSpPr/>
          <p:nvPr/>
        </p:nvSpPr>
        <p:spPr>
          <a:xfrm>
            <a:off x="1208584" y="1124744"/>
            <a:ext cx="274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19" name="직사각형 18"/>
          <p:cNvSpPr/>
          <p:nvPr/>
        </p:nvSpPr>
        <p:spPr>
          <a:xfrm>
            <a:off x="1712640" y="1124744"/>
            <a:ext cx="274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21" name="직사각형 20"/>
          <p:cNvSpPr/>
          <p:nvPr/>
        </p:nvSpPr>
        <p:spPr>
          <a:xfrm>
            <a:off x="2216696" y="1268760"/>
            <a:ext cx="274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23" name="직사각형 22"/>
          <p:cNvSpPr/>
          <p:nvPr/>
        </p:nvSpPr>
        <p:spPr>
          <a:xfrm>
            <a:off x="776536" y="5949280"/>
            <a:ext cx="274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27" name="직사각형 26"/>
          <p:cNvSpPr/>
          <p:nvPr/>
        </p:nvSpPr>
        <p:spPr>
          <a:xfrm>
            <a:off x="1208584" y="6021288"/>
            <a:ext cx="274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6</a:t>
            </a:r>
            <a:endParaRPr lang="ko-KR" altLang="en-US" sz="1200" b="1" dirty="0"/>
          </a:p>
        </p:txBody>
      </p:sp>
      <p:sp>
        <p:nvSpPr>
          <p:cNvPr id="29" name="직사각형 28"/>
          <p:cNvSpPr/>
          <p:nvPr/>
        </p:nvSpPr>
        <p:spPr>
          <a:xfrm>
            <a:off x="1712640" y="6021288"/>
            <a:ext cx="274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7</a:t>
            </a:r>
            <a:endParaRPr lang="ko-KR" altLang="en-US" sz="1200" b="1" dirty="0"/>
          </a:p>
        </p:txBody>
      </p:sp>
      <p:sp>
        <p:nvSpPr>
          <p:cNvPr id="31" name="직사각형 30"/>
          <p:cNvSpPr/>
          <p:nvPr/>
        </p:nvSpPr>
        <p:spPr>
          <a:xfrm>
            <a:off x="2144688" y="5949280"/>
            <a:ext cx="274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8</a:t>
            </a:r>
            <a:endParaRPr lang="ko-KR" altLang="en-US" sz="1200" b="1" dirty="0"/>
          </a:p>
        </p:txBody>
      </p:sp>
      <p:sp>
        <p:nvSpPr>
          <p:cNvPr id="33" name="직사각형 32"/>
          <p:cNvSpPr/>
          <p:nvPr/>
        </p:nvSpPr>
        <p:spPr>
          <a:xfrm>
            <a:off x="488504" y="1844824"/>
            <a:ext cx="274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9</a:t>
            </a:r>
            <a:endParaRPr lang="ko-KR" altLang="en-US" sz="1200" b="1" dirty="0"/>
          </a:p>
        </p:txBody>
      </p:sp>
      <p:sp>
        <p:nvSpPr>
          <p:cNvPr id="35" name="직사각형 34"/>
          <p:cNvSpPr/>
          <p:nvPr/>
        </p:nvSpPr>
        <p:spPr>
          <a:xfrm>
            <a:off x="2360712" y="1844824"/>
            <a:ext cx="4236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10</a:t>
            </a:r>
            <a:endParaRPr lang="ko-KR" altLang="en-US" sz="1200" b="1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992560" y="1412776"/>
            <a:ext cx="1224136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064568" y="6021288"/>
            <a:ext cx="108012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776536" y="1412776"/>
            <a:ext cx="288032" cy="50405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76536" y="1988840"/>
            <a:ext cx="648072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352600" y="2132856"/>
            <a:ext cx="504056" cy="288032"/>
          </a:xfrm>
          <a:prstGeom prst="rect">
            <a:avLst/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 flipV="1">
            <a:off x="1424608" y="1988840"/>
            <a:ext cx="0" cy="14401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064568" y="2348880"/>
            <a:ext cx="288032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345708" y="2132856"/>
            <a:ext cx="5366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APA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64568" y="2636912"/>
            <a:ext cx="625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LIN.2</a:t>
            </a:r>
            <a:endParaRPr lang="ko-KR" altLang="en-US" sz="1400" b="1" dirty="0"/>
          </a:p>
        </p:txBody>
      </p:sp>
      <p:sp>
        <p:nvSpPr>
          <p:cNvPr id="68" name="직사각형 67"/>
          <p:cNvSpPr/>
          <p:nvPr/>
        </p:nvSpPr>
        <p:spPr>
          <a:xfrm>
            <a:off x="920552" y="1700808"/>
            <a:ext cx="625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LIN.1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42" name="직선 연결선 41"/>
          <p:cNvCxnSpPr>
            <a:endCxn id="34" idx="1"/>
          </p:cNvCxnSpPr>
          <p:nvPr/>
        </p:nvCxnSpPr>
        <p:spPr>
          <a:xfrm>
            <a:off x="2144688" y="1412776"/>
            <a:ext cx="258205" cy="47423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064568" y="2348880"/>
            <a:ext cx="0" cy="3672408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080792" y="1196752"/>
            <a:ext cx="669674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   - </a:t>
            </a:r>
            <a:r>
              <a:rPr lang="ko-KR" altLang="en-US" sz="1400" b="1" dirty="0">
                <a:solidFill>
                  <a:srgbClr val="0070C0"/>
                </a:solidFill>
              </a:rPr>
              <a:t>전방 </a:t>
            </a:r>
            <a:r>
              <a:rPr lang="en-US" altLang="ko-KR" sz="1400" b="1" dirty="0">
                <a:solidFill>
                  <a:srgbClr val="0070C0"/>
                </a:solidFill>
              </a:rPr>
              <a:t>SRU</a:t>
            </a:r>
            <a:r>
              <a:rPr lang="en-US" altLang="ko-KR" sz="1400" dirty="0"/>
              <a:t> 4</a:t>
            </a:r>
            <a:r>
              <a:rPr lang="ko-KR" altLang="en-US" sz="1400" dirty="0"/>
              <a:t>개와 </a:t>
            </a:r>
            <a:r>
              <a:rPr lang="en-US" altLang="ko-KR" sz="1400" b="1" dirty="0">
                <a:solidFill>
                  <a:srgbClr val="0070C0"/>
                </a:solidFill>
              </a:rPr>
              <a:t>LRU</a:t>
            </a:r>
            <a:r>
              <a:rPr lang="en-US" altLang="ko-KR" sz="1400" dirty="0"/>
              <a:t> 2</a:t>
            </a:r>
            <a:r>
              <a:rPr lang="ko-KR" altLang="en-US" sz="1400" dirty="0"/>
              <a:t>개를 </a:t>
            </a:r>
            <a:r>
              <a:rPr lang="en-US" altLang="ko-KR" sz="1400" b="1" dirty="0">
                <a:solidFill>
                  <a:srgbClr val="FF0000"/>
                </a:solidFill>
              </a:rPr>
              <a:t>LIN.1 </a:t>
            </a:r>
            <a:r>
              <a:rPr lang="ko-KR" altLang="en-US" sz="1400" b="1" dirty="0" err="1">
                <a:solidFill>
                  <a:srgbClr val="FF0000"/>
                </a:solidFill>
              </a:rPr>
              <a:t>통신선에</a:t>
            </a:r>
            <a:r>
              <a:rPr lang="ko-KR" altLang="en-US" sz="1400" b="1" dirty="0">
                <a:solidFill>
                  <a:srgbClr val="FF0000"/>
                </a:solidFill>
              </a:rPr>
              <a:t> 같이 연결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endParaRPr lang="en-US" altLang="ko-KR" sz="800" dirty="0"/>
          </a:p>
          <a:p>
            <a:r>
              <a:rPr lang="en-US" altLang="ko-KR" sz="1400" dirty="0"/>
              <a:t>   - </a:t>
            </a:r>
            <a:r>
              <a:rPr lang="en-US" altLang="ko-KR" sz="1400" b="1" dirty="0">
                <a:solidFill>
                  <a:srgbClr val="FF0000"/>
                </a:solidFill>
              </a:rPr>
              <a:t>SRU </a:t>
            </a:r>
            <a:r>
              <a:rPr lang="ko-KR" altLang="en-US" sz="1400" b="1" dirty="0">
                <a:solidFill>
                  <a:srgbClr val="FF0000"/>
                </a:solidFill>
              </a:rPr>
              <a:t>와 </a:t>
            </a:r>
            <a:r>
              <a:rPr lang="en-US" altLang="ko-KR" sz="1400" b="1" dirty="0">
                <a:solidFill>
                  <a:srgbClr val="FF0000"/>
                </a:solidFill>
              </a:rPr>
              <a:t>LRU </a:t>
            </a:r>
            <a:r>
              <a:rPr lang="ko-KR" altLang="en-US" sz="1400" b="1" dirty="0">
                <a:solidFill>
                  <a:srgbClr val="FF0000"/>
                </a:solidFill>
              </a:rPr>
              <a:t>는 </a:t>
            </a:r>
            <a:r>
              <a:rPr lang="en-US" altLang="ko-KR" sz="1400" b="1" dirty="0">
                <a:solidFill>
                  <a:srgbClr val="FF0000"/>
                </a:solidFill>
              </a:rPr>
              <a:t>LIN </a:t>
            </a:r>
            <a:r>
              <a:rPr lang="ko-KR" altLang="en-US" sz="1400" b="1" dirty="0">
                <a:solidFill>
                  <a:srgbClr val="FF0000"/>
                </a:solidFill>
              </a:rPr>
              <a:t>명령이 틀려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같은 </a:t>
            </a:r>
            <a:r>
              <a:rPr lang="ko-KR" altLang="en-US" sz="1400" b="1" dirty="0" err="1">
                <a:solidFill>
                  <a:srgbClr val="FF0000"/>
                </a:solidFill>
              </a:rPr>
              <a:t>통신선에</a:t>
            </a:r>
            <a:r>
              <a:rPr lang="ko-KR" altLang="en-US" sz="1400" b="1" dirty="0">
                <a:solidFill>
                  <a:srgbClr val="FF0000"/>
                </a:solidFill>
              </a:rPr>
              <a:t> 붙어도 구분 동작 가능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endParaRPr lang="en-US" altLang="ko-KR" sz="800" dirty="0"/>
          </a:p>
          <a:p>
            <a:r>
              <a:rPr lang="en-US" altLang="ko-KR" sz="1400" dirty="0"/>
              <a:t>   - </a:t>
            </a:r>
            <a:r>
              <a:rPr lang="ko-KR" altLang="en-US" sz="1400" b="1" dirty="0">
                <a:solidFill>
                  <a:srgbClr val="0070C0"/>
                </a:solidFill>
              </a:rPr>
              <a:t>후방 </a:t>
            </a:r>
            <a:r>
              <a:rPr lang="en-US" altLang="ko-KR" sz="1400" b="1" dirty="0">
                <a:solidFill>
                  <a:srgbClr val="0070C0"/>
                </a:solidFill>
              </a:rPr>
              <a:t>SRU 4</a:t>
            </a:r>
            <a:r>
              <a:rPr lang="ko-KR" altLang="en-US" sz="1400" b="1" dirty="0">
                <a:solidFill>
                  <a:srgbClr val="0070C0"/>
                </a:solidFill>
              </a:rPr>
              <a:t>개는 </a:t>
            </a:r>
            <a:r>
              <a:rPr lang="en-US" altLang="ko-KR" sz="1400" b="1" dirty="0">
                <a:solidFill>
                  <a:srgbClr val="0070C0"/>
                </a:solidFill>
              </a:rPr>
              <a:t>LIN.2 </a:t>
            </a:r>
            <a:r>
              <a:rPr lang="ko-KR" altLang="en-US" sz="1400" b="1" dirty="0" err="1">
                <a:solidFill>
                  <a:srgbClr val="0070C0"/>
                </a:solidFill>
              </a:rPr>
              <a:t>통신선에</a:t>
            </a:r>
            <a:r>
              <a:rPr lang="ko-KR" altLang="en-US" sz="1400" b="1" dirty="0">
                <a:solidFill>
                  <a:srgbClr val="0070C0"/>
                </a:solidFill>
              </a:rPr>
              <a:t> 연결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1838"/>
            <a:ext cx="9906000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9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7550" y="73025"/>
            <a:ext cx="1511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6654" y="71414"/>
            <a:ext cx="325762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 dirty="0">
                <a:latin typeface="HY헤드라인M" pitchFamily="18" charset="-127"/>
                <a:ea typeface="HY헤드라인M" pitchFamily="18" charset="-127"/>
              </a:rPr>
              <a:t>▣ </a:t>
            </a:r>
            <a:r>
              <a:rPr lang="en-US" altLang="ko-KR" sz="2400" b="1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Front</a:t>
            </a:r>
            <a:r>
              <a:rPr lang="en-US" altLang="ko-KR" sz="2400" b="1" dirty="0">
                <a:latin typeface="HY헤드라인M" pitchFamily="18" charset="-127"/>
                <a:ea typeface="HY헤드라인M" pitchFamily="18" charset="-127"/>
              </a:rPr>
              <a:t> CABLE  [</a:t>
            </a:r>
            <a:r>
              <a:rPr lang="ko-KR" altLang="en-US" sz="2400" b="1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변경</a:t>
            </a:r>
            <a:r>
              <a:rPr lang="en-US" altLang="ko-KR" sz="2400" b="1" dirty="0">
                <a:latin typeface="HY헤드라인M" pitchFamily="18" charset="-127"/>
                <a:ea typeface="HY헤드라인M" pitchFamily="18" charset="-127"/>
              </a:rPr>
              <a:t>]</a:t>
            </a:r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슬라이드 번호 개체 틀 8"/>
          <p:cNvSpPr>
            <a:spLocks noGrp="1"/>
          </p:cNvSpPr>
          <p:nvPr/>
        </p:nvSpPr>
        <p:spPr bwMode="auto">
          <a:xfrm>
            <a:off x="7345363" y="6519863"/>
            <a:ext cx="2503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42D6DD2-78A9-44C0-9D0A-F20BF5784CEA}" type="slidenum">
              <a:rPr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4</a:t>
            </a:fld>
            <a:endParaRPr lang="ko-KR" altLang="en-US" sz="1200" dirty="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282950" y="6584950"/>
            <a:ext cx="3398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1" dirty="0" err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SensorTec</a:t>
            </a:r>
            <a:r>
              <a:rPr lang="en-US" altLang="ko-KR" sz="12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Co., ltd     R&amp;D Center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304928" y="5373216"/>
            <a:ext cx="720080" cy="576064"/>
          </a:xfrm>
          <a:prstGeom prst="roundRect">
            <a:avLst/>
          </a:prstGeom>
          <a:solidFill>
            <a:srgbClr val="7030A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880992" y="4221088"/>
            <a:ext cx="0" cy="115212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736976" y="4509120"/>
            <a:ext cx="0" cy="864096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92960" y="5013176"/>
            <a:ext cx="0" cy="360040"/>
          </a:xfrm>
          <a:prstGeom prst="line">
            <a:avLst/>
          </a:prstGeom>
          <a:ln>
            <a:solidFill>
              <a:srgbClr val="FFC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448944" y="4797152"/>
            <a:ext cx="0" cy="576064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136576" y="4221088"/>
            <a:ext cx="8064896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136576" y="4509120"/>
            <a:ext cx="792088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136576" y="4797152"/>
            <a:ext cx="7632848" cy="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304928" y="5445224"/>
            <a:ext cx="710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LRU.1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76936" y="6021288"/>
            <a:ext cx="552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FSL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416496" y="4077072"/>
            <a:ext cx="6845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PWR_F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60512" y="4365104"/>
            <a:ext cx="534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GND</a:t>
            </a:r>
            <a:endParaRPr lang="ko-KR" altLang="en-US" sz="1200" b="1" dirty="0"/>
          </a:p>
        </p:txBody>
      </p:sp>
      <p:sp>
        <p:nvSpPr>
          <p:cNvPr id="39" name="직사각형 38"/>
          <p:cNvSpPr/>
          <p:nvPr/>
        </p:nvSpPr>
        <p:spPr>
          <a:xfrm>
            <a:off x="488504" y="4653136"/>
            <a:ext cx="580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</a:rPr>
              <a:t>LIN_F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625408" y="5373216"/>
            <a:ext cx="720080" cy="576064"/>
          </a:xfrm>
          <a:prstGeom prst="roundRect">
            <a:avLst/>
          </a:prstGeom>
          <a:solidFill>
            <a:srgbClr val="7030A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9201472" y="4221088"/>
            <a:ext cx="0" cy="115212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9057456" y="4509120"/>
            <a:ext cx="0" cy="864096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8913440" y="5013176"/>
            <a:ext cx="0" cy="360040"/>
          </a:xfrm>
          <a:prstGeom prst="line">
            <a:avLst/>
          </a:prstGeom>
          <a:ln>
            <a:solidFill>
              <a:srgbClr val="FFC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769424" y="4797152"/>
            <a:ext cx="0" cy="576064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25408" y="5445224"/>
            <a:ext cx="710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LRU.2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697416" y="6021288"/>
            <a:ext cx="584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FSR</a:t>
            </a:r>
            <a:endParaRPr lang="ko-KR" altLang="en-US" b="1" dirty="0"/>
          </a:p>
        </p:txBody>
      </p:sp>
      <p:cxnSp>
        <p:nvCxnSpPr>
          <p:cNvPr id="78" name="직선 연결선 77"/>
          <p:cNvCxnSpPr/>
          <p:nvPr/>
        </p:nvCxnSpPr>
        <p:spPr>
          <a:xfrm>
            <a:off x="8769424" y="3429000"/>
            <a:ext cx="0" cy="1368152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4880992" y="1700808"/>
            <a:ext cx="0" cy="115212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V="1">
            <a:off x="4736976" y="1700808"/>
            <a:ext cx="0" cy="144016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4592960" y="1700808"/>
            <a:ext cx="0" cy="360040"/>
          </a:xfrm>
          <a:prstGeom prst="line">
            <a:avLst/>
          </a:prstGeom>
          <a:ln>
            <a:solidFill>
              <a:srgbClr val="FFC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V="1">
            <a:off x="4448944" y="1700808"/>
            <a:ext cx="0" cy="1728192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4880992" y="2852936"/>
            <a:ext cx="4320480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4736976" y="3140968"/>
            <a:ext cx="432048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4448944" y="3429000"/>
            <a:ext cx="4320480" cy="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321152" y="1700808"/>
            <a:ext cx="0" cy="115212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V="1">
            <a:off x="6177136" y="1700808"/>
            <a:ext cx="0" cy="144016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6033120" y="1700808"/>
            <a:ext cx="0" cy="360040"/>
          </a:xfrm>
          <a:prstGeom prst="line">
            <a:avLst/>
          </a:prstGeom>
          <a:ln>
            <a:solidFill>
              <a:srgbClr val="FFC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V="1">
            <a:off x="5889104" y="1700808"/>
            <a:ext cx="0" cy="1728192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7761312" y="1700808"/>
            <a:ext cx="0" cy="115212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V="1">
            <a:off x="7617296" y="1700808"/>
            <a:ext cx="0" cy="144016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7473280" y="1700808"/>
            <a:ext cx="0" cy="360040"/>
          </a:xfrm>
          <a:prstGeom prst="line">
            <a:avLst/>
          </a:prstGeom>
          <a:ln>
            <a:solidFill>
              <a:srgbClr val="FFC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V="1">
            <a:off x="7329264" y="1700808"/>
            <a:ext cx="0" cy="1728192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9201472" y="1700808"/>
            <a:ext cx="0" cy="115212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9057456" y="1700808"/>
            <a:ext cx="0" cy="144016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913440" y="1700808"/>
            <a:ext cx="0" cy="360040"/>
          </a:xfrm>
          <a:prstGeom prst="line">
            <a:avLst/>
          </a:prstGeom>
          <a:ln>
            <a:solidFill>
              <a:srgbClr val="FFC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8769424" y="1700808"/>
            <a:ext cx="0" cy="1728192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9057456" y="3140968"/>
            <a:ext cx="0" cy="1368152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9201472" y="2852936"/>
            <a:ext cx="0" cy="1368152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4304928" y="1124744"/>
            <a:ext cx="720080" cy="576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4304928" y="1196752"/>
            <a:ext cx="724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SRU.1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376936" y="764704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FOL</a:t>
            </a:r>
            <a:endParaRPr lang="ko-KR" altLang="en-US" b="1" dirty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5745088" y="1124744"/>
            <a:ext cx="720080" cy="576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5745088" y="1196752"/>
            <a:ext cx="724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SRU.2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5817096" y="764704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FCL</a:t>
            </a:r>
            <a:endParaRPr lang="ko-KR" altLang="en-US" b="1" dirty="0"/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7185248" y="1124744"/>
            <a:ext cx="720080" cy="576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7185248" y="1196752"/>
            <a:ext cx="724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SRU.3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7257256" y="764704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FCR</a:t>
            </a:r>
            <a:endParaRPr lang="ko-KR" altLang="en-US" b="1" dirty="0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8625408" y="1124744"/>
            <a:ext cx="720080" cy="576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8625408" y="1196752"/>
            <a:ext cx="724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SRU.4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8697416" y="764704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FOR</a:t>
            </a:r>
            <a:endParaRPr lang="ko-KR" altLang="en-US" b="1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7473280" y="2060848"/>
            <a:ext cx="288032" cy="0"/>
          </a:xfrm>
          <a:prstGeom prst="line">
            <a:avLst/>
          </a:prstGeom>
          <a:ln>
            <a:solidFill>
              <a:srgbClr val="FFC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6033120" y="2060848"/>
            <a:ext cx="144016" cy="0"/>
          </a:xfrm>
          <a:prstGeom prst="line">
            <a:avLst/>
          </a:prstGeom>
          <a:ln>
            <a:solidFill>
              <a:srgbClr val="FFC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8769424" y="2060848"/>
            <a:ext cx="144016" cy="0"/>
          </a:xfrm>
          <a:prstGeom prst="line">
            <a:avLst/>
          </a:prstGeom>
          <a:ln>
            <a:solidFill>
              <a:srgbClr val="FFC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6105128" y="1988840"/>
            <a:ext cx="144016" cy="144016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7689304" y="1988840"/>
            <a:ext cx="144016" cy="144016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8697416" y="1988840"/>
            <a:ext cx="144016" cy="144016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/>
          <p:nvPr/>
        </p:nvCxnSpPr>
        <p:spPr>
          <a:xfrm>
            <a:off x="8913440" y="5013176"/>
            <a:ext cx="144016" cy="0"/>
          </a:xfrm>
          <a:prstGeom prst="line">
            <a:avLst/>
          </a:prstGeom>
          <a:ln>
            <a:solidFill>
              <a:srgbClr val="FFC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8985448" y="4941168"/>
            <a:ext cx="144016" cy="144016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1838"/>
            <a:ext cx="9906000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9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7550" y="73025"/>
            <a:ext cx="1511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6654" y="71414"/>
            <a:ext cx="318228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 dirty="0">
                <a:latin typeface="HY헤드라인M" pitchFamily="18" charset="-127"/>
                <a:ea typeface="HY헤드라인M" pitchFamily="18" charset="-127"/>
              </a:rPr>
              <a:t>▣ </a:t>
            </a:r>
            <a:r>
              <a:rPr lang="en-US" altLang="ko-KR" sz="2400" b="1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Rear</a:t>
            </a:r>
            <a:r>
              <a:rPr lang="en-US" altLang="ko-KR" sz="2400" b="1" dirty="0">
                <a:latin typeface="HY헤드라인M" pitchFamily="18" charset="-127"/>
                <a:ea typeface="HY헤드라인M" pitchFamily="18" charset="-127"/>
              </a:rPr>
              <a:t> CABLE  [</a:t>
            </a:r>
            <a:r>
              <a:rPr lang="ko-KR" altLang="en-US" sz="2400" b="1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변경</a:t>
            </a:r>
            <a:r>
              <a:rPr lang="en-US" altLang="ko-KR" sz="2400" b="1" dirty="0">
                <a:latin typeface="HY헤드라인M" pitchFamily="18" charset="-127"/>
                <a:ea typeface="HY헤드라인M" pitchFamily="18" charset="-127"/>
              </a:rPr>
              <a:t>]</a:t>
            </a:r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슬라이드 번호 개체 틀 8"/>
          <p:cNvSpPr>
            <a:spLocks noGrp="1"/>
          </p:cNvSpPr>
          <p:nvPr/>
        </p:nvSpPr>
        <p:spPr bwMode="auto">
          <a:xfrm>
            <a:off x="7345363" y="6519863"/>
            <a:ext cx="2503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42D6DD2-78A9-44C0-9D0A-F20BF5784CEA}" type="slidenum">
              <a:rPr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5</a:t>
            </a:fld>
            <a:endParaRPr lang="ko-KR" altLang="en-US" sz="1200" dirty="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282950" y="6584950"/>
            <a:ext cx="3398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1" dirty="0" err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SensorTec</a:t>
            </a:r>
            <a:r>
              <a:rPr lang="en-US" altLang="ko-KR" sz="12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Co., ltd     R&amp;D Center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304928" y="2780928"/>
            <a:ext cx="720080" cy="576064"/>
          </a:xfrm>
          <a:prstGeom prst="roundRect">
            <a:avLst/>
          </a:prstGeom>
          <a:solidFill>
            <a:srgbClr val="FF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880992" y="1628800"/>
            <a:ext cx="0" cy="115212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736976" y="1916832"/>
            <a:ext cx="0" cy="864096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92960" y="2420888"/>
            <a:ext cx="0" cy="360040"/>
          </a:xfrm>
          <a:prstGeom prst="line">
            <a:avLst/>
          </a:prstGeom>
          <a:ln>
            <a:solidFill>
              <a:srgbClr val="FFC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448944" y="2204864"/>
            <a:ext cx="0" cy="576064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136576" y="1628800"/>
            <a:ext cx="8064896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136576" y="1916832"/>
            <a:ext cx="792088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136576" y="2204864"/>
            <a:ext cx="7632848" cy="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304928" y="2852936"/>
            <a:ext cx="724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SRU.5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76936" y="3429000"/>
            <a:ext cx="630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ROL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416496" y="1484784"/>
            <a:ext cx="7053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PWR_R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60512" y="1772816"/>
            <a:ext cx="534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GND</a:t>
            </a:r>
            <a:endParaRPr lang="ko-KR" altLang="en-US" sz="1200" b="1" dirty="0"/>
          </a:p>
        </p:txBody>
      </p:sp>
      <p:sp>
        <p:nvSpPr>
          <p:cNvPr id="39" name="직사각형 38"/>
          <p:cNvSpPr/>
          <p:nvPr/>
        </p:nvSpPr>
        <p:spPr>
          <a:xfrm>
            <a:off x="488504" y="2060848"/>
            <a:ext cx="601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</a:rPr>
              <a:t>LIN_R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745088" y="2780928"/>
            <a:ext cx="720080" cy="576064"/>
          </a:xfrm>
          <a:prstGeom prst="roundRect">
            <a:avLst/>
          </a:prstGeom>
          <a:solidFill>
            <a:srgbClr val="FF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6321152" y="1628800"/>
            <a:ext cx="0" cy="115212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177136" y="1916832"/>
            <a:ext cx="0" cy="864096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033120" y="2420888"/>
            <a:ext cx="0" cy="360040"/>
          </a:xfrm>
          <a:prstGeom prst="line">
            <a:avLst/>
          </a:prstGeom>
          <a:ln>
            <a:solidFill>
              <a:srgbClr val="FFC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889104" y="2204864"/>
            <a:ext cx="0" cy="576064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745088" y="2852936"/>
            <a:ext cx="724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SRU.6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17096" y="3429000"/>
            <a:ext cx="598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RCL</a:t>
            </a:r>
            <a:endParaRPr lang="ko-KR" altLang="en-US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185248" y="2780928"/>
            <a:ext cx="720080" cy="576064"/>
          </a:xfrm>
          <a:prstGeom prst="roundRect">
            <a:avLst/>
          </a:prstGeom>
          <a:solidFill>
            <a:srgbClr val="FF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7761312" y="1628800"/>
            <a:ext cx="0" cy="115212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617296" y="1916832"/>
            <a:ext cx="0" cy="864096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473280" y="2420888"/>
            <a:ext cx="0" cy="360040"/>
          </a:xfrm>
          <a:prstGeom prst="line">
            <a:avLst/>
          </a:prstGeom>
          <a:ln>
            <a:solidFill>
              <a:srgbClr val="FFC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329264" y="2204864"/>
            <a:ext cx="0" cy="576064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7185248" y="2852936"/>
            <a:ext cx="724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SRU.7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257256" y="3429000"/>
            <a:ext cx="6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RCR</a:t>
            </a:r>
            <a:endParaRPr lang="ko-KR" altLang="en-US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8625408" y="2780928"/>
            <a:ext cx="720080" cy="576064"/>
          </a:xfrm>
          <a:prstGeom prst="roundRect">
            <a:avLst/>
          </a:prstGeom>
          <a:solidFill>
            <a:srgbClr val="FF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9201472" y="1628800"/>
            <a:ext cx="0" cy="115212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9057456" y="1916832"/>
            <a:ext cx="0" cy="864096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8913440" y="2420888"/>
            <a:ext cx="0" cy="360040"/>
          </a:xfrm>
          <a:prstGeom prst="line">
            <a:avLst/>
          </a:prstGeom>
          <a:ln>
            <a:solidFill>
              <a:srgbClr val="FFC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769424" y="2204864"/>
            <a:ext cx="0" cy="576064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25408" y="2852936"/>
            <a:ext cx="724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SRU.8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697416" y="3429000"/>
            <a:ext cx="663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ROR</a:t>
            </a:r>
            <a:endParaRPr lang="ko-KR" altLang="en-US" b="1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6033120" y="2420888"/>
            <a:ext cx="144016" cy="0"/>
          </a:xfrm>
          <a:prstGeom prst="line">
            <a:avLst/>
          </a:prstGeom>
          <a:ln>
            <a:solidFill>
              <a:srgbClr val="FFC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473280" y="2420888"/>
            <a:ext cx="288032" cy="0"/>
          </a:xfrm>
          <a:prstGeom prst="line">
            <a:avLst/>
          </a:prstGeom>
          <a:ln>
            <a:solidFill>
              <a:srgbClr val="FFC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6105128" y="2348880"/>
            <a:ext cx="144016" cy="144016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7689304" y="2348880"/>
            <a:ext cx="144016" cy="144016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8769424" y="2420888"/>
            <a:ext cx="144016" cy="0"/>
          </a:xfrm>
          <a:prstGeom prst="line">
            <a:avLst/>
          </a:prstGeom>
          <a:ln>
            <a:solidFill>
              <a:srgbClr val="FFC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8697416" y="2348880"/>
            <a:ext cx="144016" cy="144016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1838"/>
            <a:ext cx="9906000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9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7550" y="73025"/>
            <a:ext cx="1511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5425" y="71414"/>
            <a:ext cx="193033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■ PIN MAP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슬라이드 번호 개체 틀 8"/>
          <p:cNvSpPr>
            <a:spLocks noGrp="1"/>
          </p:cNvSpPr>
          <p:nvPr/>
        </p:nvSpPr>
        <p:spPr bwMode="auto">
          <a:xfrm>
            <a:off x="7345363" y="6519863"/>
            <a:ext cx="2503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42D6DD2-78A9-44C0-9D0A-F20BF5784CEA}" type="slidenum">
              <a:rPr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6</a:t>
            </a:fld>
            <a:endParaRPr lang="ko-KR" altLang="en-US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282950" y="6584950"/>
            <a:ext cx="3398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1" dirty="0" err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SensorTec</a:t>
            </a:r>
            <a:r>
              <a:rPr lang="en-US" altLang="ko-KR" sz="12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Co., ltd     R&amp;D Center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32521" y="1340768"/>
          <a:ext cx="3312367" cy="1652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2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Pin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LIN bus (19200 bps)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ID Setting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GND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Ground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PWR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Power (12</a:t>
                      </a:r>
                      <a:r>
                        <a:rPr lang="en-US" altLang="ko-KR" sz="1200" baseline="0" dirty="0"/>
                        <a:t> V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" name="그림 12" descr="20150907_104401.png"/>
          <p:cNvPicPr>
            <a:picLocks noChangeAspect="1"/>
          </p:cNvPicPr>
          <p:nvPr/>
        </p:nvPicPr>
        <p:blipFill>
          <a:blip r:embed="rId4" cstate="print"/>
          <a:srcRect l="11385" r="13475"/>
          <a:stretch>
            <a:fillRect/>
          </a:stretch>
        </p:blipFill>
        <p:spPr>
          <a:xfrm>
            <a:off x="5817096" y="1484784"/>
            <a:ext cx="2376264" cy="1543265"/>
          </a:xfrm>
          <a:prstGeom prst="rect">
            <a:avLst/>
          </a:prstGeom>
        </p:spPr>
      </p:pic>
      <p:pic>
        <p:nvPicPr>
          <p:cNvPr id="9" name="그림 8" descr="하우징.JPG"/>
          <p:cNvPicPr>
            <a:picLocks noChangeAspect="1"/>
          </p:cNvPicPr>
          <p:nvPr/>
        </p:nvPicPr>
        <p:blipFill>
          <a:blip r:embed="rId5" cstate="print"/>
          <a:srcRect l="39823" t="12843" r="18743" b="10365"/>
          <a:stretch>
            <a:fillRect/>
          </a:stretch>
        </p:blipFill>
        <p:spPr>
          <a:xfrm>
            <a:off x="4376936" y="2924944"/>
            <a:ext cx="2520280" cy="2741357"/>
          </a:xfrm>
          <a:prstGeom prst="rect">
            <a:avLst/>
          </a:prstGeom>
        </p:spPr>
      </p:pic>
      <p:graphicFrame>
        <p:nvGraphicFramePr>
          <p:cNvPr id="11" name="Table 4"/>
          <p:cNvGraphicFramePr>
            <a:graphicFrameLocks noGrp="1"/>
          </p:cNvGraphicFramePr>
          <p:nvPr/>
        </p:nvGraphicFramePr>
        <p:xfrm>
          <a:off x="632520" y="4437112"/>
          <a:ext cx="3312368" cy="50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ID Input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latin typeface="+mn-ea"/>
                          <a:ea typeface="+mn-ea"/>
                        </a:rPr>
                        <a:t>N.C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latin typeface="+mn-ea"/>
                          <a:ea typeface="+mn-ea"/>
                        </a:rPr>
                        <a:t>GND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latin typeface="+mn-ea"/>
                          <a:ea typeface="+mn-ea"/>
                        </a:rPr>
                        <a:t>PWR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latin typeface="+mn-ea"/>
                          <a:ea typeface="+mn-ea"/>
                        </a:rPr>
                        <a:t>LIN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2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latin typeface="+mn-ea"/>
                          <a:ea typeface="+mn-ea"/>
                        </a:rPr>
                        <a:t>USS.1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latin typeface="+mn-ea"/>
                          <a:ea typeface="+mn-ea"/>
                        </a:rPr>
                        <a:t>USS.2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latin typeface="+mn-ea"/>
                          <a:ea typeface="+mn-ea"/>
                        </a:rPr>
                        <a:t>USS.3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latin typeface="+mn-ea"/>
                          <a:ea typeface="+mn-ea"/>
                        </a:rPr>
                        <a:t>USS.4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 flipH="1">
            <a:off x="1064568" y="2276872"/>
            <a:ext cx="504056" cy="2088232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193360" y="270892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１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457056" y="170080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157712"/>
              </p:ext>
            </p:extLst>
          </p:nvPr>
        </p:nvGraphicFramePr>
        <p:xfrm>
          <a:off x="632520" y="836712"/>
          <a:ext cx="8640960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882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Time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LIN.1 (Front</a:t>
                      </a:r>
                      <a:r>
                        <a:rPr lang="en-US" altLang="ko-KR" sz="1000" baseline="0" dirty="0"/>
                        <a:t> SRU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LIN.1 (LRU)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LIN.2 (Rear SRU)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0 ms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Direct &amp;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1, 3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Indirect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dirty="0"/>
                        <a:t>Sensing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(ID:4)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Direct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dirty="0"/>
                        <a:t>Sensing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9, 10 </a:t>
                      </a:r>
                      <a:r>
                        <a:rPr lang="en-US" altLang="ko-KR" sz="900" baseline="0" dirty="0"/>
                        <a:t>Read,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7030A0"/>
                          </a:solidFill>
                        </a:rPr>
                        <a:t>9, 10 </a:t>
                      </a:r>
                      <a:r>
                        <a:rPr lang="en-US" altLang="ko-KR" sz="900" dirty="0"/>
                        <a:t>Direct</a:t>
                      </a:r>
                      <a:r>
                        <a:rPr lang="en-US" altLang="ko-KR" sz="900" baseline="0" dirty="0"/>
                        <a:t> Sensing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70C0"/>
                          </a:solidFill>
                        </a:rPr>
                        <a:t>30 ms</a:t>
                      </a:r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1, 2, 3 </a:t>
                      </a:r>
                      <a:r>
                        <a:rPr lang="en-US" altLang="ko-KR" sz="900" dirty="0"/>
                        <a:t>Read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8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(ID:4)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dirty="0"/>
                        <a:t>Read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50 ms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Direct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dirty="0"/>
                        <a:t>Sensing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 (ID:2)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Direct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altLang="ko-KR" sz="9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5,</a:t>
                      </a:r>
                      <a:r>
                        <a:rPr lang="en-US" altLang="ko-KR" sz="9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7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(ID:1, 3)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Indirect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dirty="0"/>
                        <a:t>Sensing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9, 10 </a:t>
                      </a:r>
                      <a:r>
                        <a:rPr lang="en-US" altLang="ko-KR" sz="900" baseline="0" dirty="0"/>
                        <a:t>Read,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7030A0"/>
                          </a:solidFill>
                        </a:rPr>
                        <a:t>9, 10 </a:t>
                      </a:r>
                      <a:r>
                        <a:rPr lang="en-US" altLang="ko-KR" sz="900" dirty="0"/>
                        <a:t>Direct</a:t>
                      </a:r>
                      <a:r>
                        <a:rPr lang="en-US" altLang="ko-KR" sz="900" baseline="0" dirty="0"/>
                        <a:t> Sensing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70C0"/>
                          </a:solidFill>
                        </a:rPr>
                        <a:t>80 ms</a:t>
                      </a:r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4</a:t>
                      </a:r>
                      <a:r>
                        <a:rPr lang="en-US" altLang="ko-KR" sz="900" dirty="0"/>
                        <a:t> Read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5, 6, 7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(ID:1, 2, 3)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dirty="0"/>
                        <a:t>Read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8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100 ms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Direct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dirty="0"/>
                        <a:t>Sensing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 (ID:3)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Direct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altLang="ko-KR" sz="9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6,</a:t>
                      </a:r>
                      <a:r>
                        <a:rPr lang="en-US" altLang="ko-KR" sz="9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8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 (ID:2, 4)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Indirect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dirty="0"/>
                        <a:t>Sensing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9, 10 </a:t>
                      </a:r>
                      <a:r>
                        <a:rPr lang="en-US" altLang="ko-KR" sz="900" baseline="0" dirty="0"/>
                        <a:t>Read,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7030A0"/>
                          </a:solidFill>
                        </a:rPr>
                        <a:t>9, 10 </a:t>
                      </a:r>
                      <a:r>
                        <a:rPr lang="en-US" altLang="ko-KR" sz="900" dirty="0"/>
                        <a:t>Direct</a:t>
                      </a:r>
                      <a:r>
                        <a:rPr lang="en-US" altLang="ko-KR" sz="900" baseline="0" dirty="0"/>
                        <a:t> Sensing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70C0"/>
                          </a:solidFill>
                        </a:rPr>
                        <a:t>130 ms</a:t>
                      </a:r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1</a:t>
                      </a:r>
                      <a:r>
                        <a:rPr lang="en-US" altLang="ko-KR" sz="900" baseline="0" dirty="0"/>
                        <a:t> </a:t>
                      </a:r>
                      <a:r>
                        <a:rPr lang="en-US" altLang="ko-KR" sz="900" dirty="0"/>
                        <a:t>Read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6, 7, 8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(ID:2, 3, 4)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dirty="0"/>
                        <a:t>Read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8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150 ms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Direct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2, 4</a:t>
                      </a:r>
                      <a:r>
                        <a:rPr lang="en-US" altLang="ko-KR" sz="9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Indirect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dirty="0"/>
                        <a:t>Sensing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8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 (ID:1)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Direct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dirty="0"/>
                        <a:t>Sensing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9, 10 </a:t>
                      </a:r>
                      <a:r>
                        <a:rPr lang="en-US" altLang="ko-KR" sz="900" baseline="0" dirty="0"/>
                        <a:t>Read,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7030A0"/>
                          </a:solidFill>
                        </a:rPr>
                        <a:t>9, 10 </a:t>
                      </a:r>
                      <a:r>
                        <a:rPr lang="en-US" altLang="ko-KR" sz="900" dirty="0"/>
                        <a:t>Direct</a:t>
                      </a:r>
                      <a:r>
                        <a:rPr lang="en-US" altLang="ko-KR" sz="900" baseline="0" dirty="0"/>
                        <a:t> Sensing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70C0"/>
                          </a:solidFill>
                        </a:rPr>
                        <a:t>180 ms</a:t>
                      </a:r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2, 3, 4 </a:t>
                      </a:r>
                      <a:r>
                        <a:rPr lang="en-US" altLang="ko-KR" sz="900" dirty="0"/>
                        <a:t>Read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5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(ID:1)</a:t>
                      </a:r>
                      <a:r>
                        <a:rPr lang="en-US" altLang="ko-KR" sz="900" dirty="0"/>
                        <a:t> Read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88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200 ms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7030A0"/>
                          </a:solidFill>
                        </a:rPr>
                        <a:t>Return to 1</a:t>
                      </a:r>
                      <a:endParaRPr lang="ko-KR" altLang="en-US" sz="9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0" y="731838"/>
            <a:ext cx="9906000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9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7550" y="73025"/>
            <a:ext cx="1511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6654" y="71414"/>
            <a:ext cx="49984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■ Access Time Schedule [</a:t>
            </a:r>
            <a:r>
              <a:rPr lang="en-US" altLang="ko-KR" sz="2800" b="1" dirty="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]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슬라이드 번호 개체 틀 8"/>
          <p:cNvSpPr>
            <a:spLocks noGrp="1"/>
          </p:cNvSpPr>
          <p:nvPr/>
        </p:nvSpPr>
        <p:spPr bwMode="auto">
          <a:xfrm>
            <a:off x="7345363" y="6519863"/>
            <a:ext cx="2503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42D6DD2-78A9-44C0-9D0A-F20BF5784CEA}" type="slidenum">
              <a:rPr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7</a:t>
            </a:fld>
            <a:endParaRPr lang="ko-KR" altLang="en-US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511530"/>
              </p:ext>
            </p:extLst>
          </p:nvPr>
        </p:nvGraphicFramePr>
        <p:xfrm>
          <a:off x="632520" y="836712"/>
          <a:ext cx="8640960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882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Time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LIN.1 (Front</a:t>
                      </a:r>
                      <a:r>
                        <a:rPr lang="en-US" altLang="ko-KR" sz="1000" baseline="0" dirty="0"/>
                        <a:t> SRU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LIN.1 (LRU)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LIN.2 (Rear SRU)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0 ms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 &amp; 4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Direct Sensing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(ID:2)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Direct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5,7 (ID:1, 3)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Indirect </a:t>
                      </a:r>
                      <a:r>
                        <a:rPr lang="en-US" altLang="ko-KR" sz="900" dirty="0"/>
                        <a:t>Sensing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9, 10 </a:t>
                      </a:r>
                      <a:r>
                        <a:rPr lang="en-US" altLang="ko-KR" sz="900" baseline="0" dirty="0"/>
                        <a:t>Read,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7030A0"/>
                          </a:solidFill>
                        </a:rPr>
                        <a:t>9, 10 </a:t>
                      </a:r>
                      <a:r>
                        <a:rPr lang="en-US" altLang="ko-KR" sz="900" dirty="0"/>
                        <a:t>Direct</a:t>
                      </a:r>
                      <a:r>
                        <a:rPr lang="en-US" altLang="ko-KR" sz="900" baseline="0" dirty="0"/>
                        <a:t> Sensing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70C0"/>
                          </a:solidFill>
                        </a:rPr>
                        <a:t>30 ms</a:t>
                      </a:r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1, 4 </a:t>
                      </a:r>
                      <a:r>
                        <a:rPr lang="en-US" altLang="ko-KR" sz="900" dirty="0"/>
                        <a:t>Read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5, 6, 7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(ID:1, 2, 3)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dirty="0"/>
                        <a:t>Read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60 ms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Direct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1, 3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Indirect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dirty="0"/>
                        <a:t>Sensing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 (ID:3)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Direct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altLang="ko-KR" sz="9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6,</a:t>
                      </a:r>
                      <a:r>
                        <a:rPr lang="en-US" altLang="ko-KR" sz="9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8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(ID:2, 4)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Indirect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dirty="0"/>
                        <a:t>Sensing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9, 10 </a:t>
                      </a:r>
                      <a:r>
                        <a:rPr lang="en-US" altLang="ko-KR" sz="900" baseline="0" dirty="0"/>
                        <a:t>Read,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7030A0"/>
                          </a:solidFill>
                        </a:rPr>
                        <a:t>9, 10 </a:t>
                      </a:r>
                      <a:r>
                        <a:rPr lang="en-US" altLang="ko-KR" sz="900" dirty="0"/>
                        <a:t>Direct</a:t>
                      </a:r>
                      <a:r>
                        <a:rPr lang="en-US" altLang="ko-KR" sz="900" baseline="0" dirty="0"/>
                        <a:t> Sensing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70C0"/>
                          </a:solidFill>
                        </a:rPr>
                        <a:t>90 ms</a:t>
                      </a:r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1, 2, 3 </a:t>
                      </a:r>
                      <a:r>
                        <a:rPr lang="en-US" altLang="ko-KR" sz="900" dirty="0"/>
                        <a:t>Read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6, 7, 8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(ID:2, 3, 4)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dirty="0"/>
                        <a:t>Read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8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120 ms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Direct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2, 4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Indirect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dirty="0"/>
                        <a:t>Sensing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en-US" altLang="ko-KR" sz="9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&amp; 8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 (ID:1,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 4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Direct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dirty="0"/>
                        <a:t>Sensing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9, 10 </a:t>
                      </a:r>
                      <a:r>
                        <a:rPr lang="en-US" altLang="ko-KR" sz="900" baseline="0" dirty="0"/>
                        <a:t>Read,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7030A0"/>
                          </a:solidFill>
                        </a:rPr>
                        <a:t>9, 10 </a:t>
                      </a:r>
                      <a:r>
                        <a:rPr lang="en-US" altLang="ko-KR" sz="900" dirty="0"/>
                        <a:t>Direct</a:t>
                      </a:r>
                      <a:r>
                        <a:rPr lang="en-US" altLang="ko-KR" sz="900" baseline="0" dirty="0"/>
                        <a:t> Sensing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70C0"/>
                          </a:solidFill>
                        </a:rPr>
                        <a:t>150 ms</a:t>
                      </a:r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2, 3, 4 </a:t>
                      </a:r>
                      <a:r>
                        <a:rPr lang="en-US" altLang="ko-KR" sz="900" dirty="0"/>
                        <a:t>Read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5, 8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(ID:1, 4)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dirty="0"/>
                        <a:t>Read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88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180 ms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7030A0"/>
                          </a:solidFill>
                        </a:rPr>
                        <a:t>Return to 1</a:t>
                      </a:r>
                      <a:endParaRPr lang="ko-KR" altLang="en-US" sz="9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0" y="731838"/>
            <a:ext cx="9906000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9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7550" y="73025"/>
            <a:ext cx="1511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6654" y="71414"/>
            <a:ext cx="49984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■ Access Time Schedule [</a:t>
            </a:r>
            <a:r>
              <a:rPr lang="en-US" altLang="ko-KR" sz="2800" b="1" dirty="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]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슬라이드 번호 개체 틀 8"/>
          <p:cNvSpPr>
            <a:spLocks noGrp="1"/>
          </p:cNvSpPr>
          <p:nvPr/>
        </p:nvSpPr>
        <p:spPr bwMode="auto">
          <a:xfrm>
            <a:off x="7345363" y="6519863"/>
            <a:ext cx="2503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42D6DD2-78A9-44C0-9D0A-F20BF5784CEA}" type="slidenum">
              <a:rPr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8</a:t>
            </a:fld>
            <a:endParaRPr lang="ko-KR" altLang="en-US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19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1838"/>
            <a:ext cx="9906000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9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7550" y="73025"/>
            <a:ext cx="1511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6654" y="71414"/>
            <a:ext cx="697659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■ Sensing Timing  (</a:t>
            </a:r>
            <a:r>
              <a:rPr lang="en-US" altLang="ko-KR" sz="2800" b="1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SRU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 – </a:t>
            </a:r>
            <a:r>
              <a:rPr lang="en-US" altLang="ko-KR" sz="2800" b="1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20 ms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Access)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슬라이드 번호 개체 틀 8"/>
          <p:cNvSpPr>
            <a:spLocks noGrp="1"/>
          </p:cNvSpPr>
          <p:nvPr/>
        </p:nvSpPr>
        <p:spPr bwMode="auto">
          <a:xfrm>
            <a:off x="7345363" y="6519863"/>
            <a:ext cx="2503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42D6DD2-78A9-44C0-9D0A-F20BF5784CEA}" type="slidenum">
              <a:rPr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9</a:t>
            </a:fld>
            <a:endParaRPr lang="ko-KR" altLang="en-US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282950" y="6584950"/>
            <a:ext cx="3398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SensorTec Co., ltd     R&amp;D Center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76064" y="3789040"/>
            <a:ext cx="9329936" cy="0"/>
          </a:xfrm>
          <a:prstGeom prst="straightConnector1">
            <a:avLst/>
          </a:prstGeom>
          <a:ln w="53975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576064" y="1484784"/>
            <a:ext cx="8384" cy="2312640"/>
          </a:xfrm>
          <a:prstGeom prst="straightConnector1">
            <a:avLst/>
          </a:prstGeom>
          <a:ln w="53975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76064" y="2492896"/>
            <a:ext cx="1224136" cy="1296144"/>
          </a:xfrm>
          <a:prstGeom prst="rect">
            <a:avLst/>
          </a:prstGeom>
          <a:solidFill>
            <a:srgbClr val="92D050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44488" y="5877272"/>
            <a:ext cx="3025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[ Init Sensing Command ]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8072" y="3861048"/>
            <a:ext cx="878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(3.2 ms)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00200" y="2492896"/>
            <a:ext cx="648072" cy="129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656184" y="3861048"/>
            <a:ext cx="878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(2.7 ms)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28192" y="4149080"/>
            <a:ext cx="9044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5.5 </a:t>
            </a:r>
            <a:r>
              <a:rPr lang="en-US" altLang="ko-KR" sz="1400" dirty="0" err="1"/>
              <a:t>msec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1728192" y="4437112"/>
            <a:ext cx="864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11 </a:t>
            </a:r>
            <a:r>
              <a:rPr lang="en-US" altLang="ko-KR" sz="1400" dirty="0" err="1"/>
              <a:t>msec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2448272" y="2492896"/>
            <a:ext cx="128464" cy="12961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352600" y="5301208"/>
            <a:ext cx="187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[ Noise Check ]</a:t>
            </a:r>
            <a:endParaRPr lang="ko-KR" altLang="en-US" b="1" dirty="0"/>
          </a:p>
        </p:txBody>
      </p:sp>
      <p:sp>
        <p:nvSpPr>
          <p:cNvPr id="51" name="직사각형 50"/>
          <p:cNvSpPr/>
          <p:nvPr/>
        </p:nvSpPr>
        <p:spPr>
          <a:xfrm>
            <a:off x="2576736" y="2492896"/>
            <a:ext cx="5472608" cy="12961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648744" y="2852936"/>
            <a:ext cx="4683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[ Ultrasonic Sound Burst  &amp;  Echo Wait ]</a:t>
            </a:r>
            <a:endParaRPr lang="ko-KR" altLang="en-US" b="1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1136576" y="4293096"/>
            <a:ext cx="15552" cy="158417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2088232" y="4869160"/>
            <a:ext cx="0" cy="43204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 flipV="1">
            <a:off x="8352928" y="1484784"/>
            <a:ext cx="8384" cy="2312640"/>
          </a:xfrm>
          <a:prstGeom prst="straightConnector1">
            <a:avLst/>
          </a:prstGeom>
          <a:ln w="53975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648072" y="1988840"/>
            <a:ext cx="7632848" cy="0"/>
          </a:xfrm>
          <a:prstGeom prst="straightConnector1">
            <a:avLst/>
          </a:prstGeom>
          <a:ln w="53975"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600400" y="1412776"/>
            <a:ext cx="1176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20 ms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352928" y="2492896"/>
            <a:ext cx="1064568" cy="1296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265368" y="3861048"/>
            <a:ext cx="1410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[Data Read]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224808" y="3861048"/>
            <a:ext cx="2739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2 m Sensing --&gt; 11.64 ms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AS통신프로토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>
              <a:lumMod val="50000"/>
              <a:lumOff val="50000"/>
            </a:schemeClr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SPAS통신프로토콜</Template>
  <TotalTime>13934</TotalTime>
  <Words>2616</Words>
  <Application>Microsoft Office PowerPoint</Application>
  <PresentationFormat>A4 纸张(210x297 毫米)</PresentationFormat>
  <Paragraphs>531</Paragraphs>
  <Slides>18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HY헤드라인M</vt:lpstr>
      <vt:lpstr>Malgun Gothic</vt:lpstr>
      <vt:lpstr>Arial</vt:lpstr>
      <vt:lpstr>SPAS통신프로토콜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JWLee</dc:creator>
  <cp:lastModifiedBy>姜勇</cp:lastModifiedBy>
  <cp:revision>1671</cp:revision>
  <dcterms:created xsi:type="dcterms:W3CDTF">2011-12-14T11:15:54Z</dcterms:created>
  <dcterms:modified xsi:type="dcterms:W3CDTF">2018-08-06T11:25:04Z</dcterms:modified>
</cp:coreProperties>
</file>