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1" r:id="rId3"/>
    <p:sldId id="266" r:id="rId4"/>
    <p:sldId id="262" r:id="rId5"/>
    <p:sldId id="280" r:id="rId6"/>
    <p:sldId id="276" r:id="rId7"/>
    <p:sldId id="264" r:id="rId8"/>
    <p:sldId id="281" r:id="rId9"/>
    <p:sldId id="282" r:id="rId10"/>
    <p:sldId id="283" r:id="rId11"/>
    <p:sldId id="284" r:id="rId12"/>
    <p:sldId id="286" r:id="rId13"/>
    <p:sldId id="285" r:id="rId14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0" autoAdjust="0"/>
  </p:normalViewPr>
  <p:slideViewPr>
    <p:cSldViewPr>
      <p:cViewPr varScale="1">
        <p:scale>
          <a:sx n="68" d="100"/>
          <a:sy n="68" d="100"/>
        </p:scale>
        <p:origin x="1076" y="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21124-E219-4C89-BCF3-52F4E9B449B8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72849-5C5E-4B3C-9A78-8D23FD73DF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4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0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0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0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4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6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8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0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6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72849-5C5E-4B3C-9A78-8D23FD73DFE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9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AB05-B577-4187-BBCC-8CB41872A53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C670-5CCF-4729-9FB7-DB94F79747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7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8"/>
          <p:cNvSpPr>
            <a:spLocks noGrp="1"/>
          </p:cNvSpPr>
          <p:nvPr/>
        </p:nvSpPr>
        <p:spPr bwMode="auto">
          <a:xfrm>
            <a:off x="7345365" y="6519865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</a:t>
            </a:fld>
            <a:endParaRPr lang="ko-KR" altLang="en-US" sz="1200" dirty="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1290655"/>
            <a:ext cx="7632848" cy="220435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2"/>
            </a:solidFill>
          </a:ln>
        </p:spPr>
        <p:txBody>
          <a:bodyPr wrap="square" tIns="360000" bIns="36000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 smtClean="0">
                <a:latin typeface="+mn-ea"/>
              </a:rPr>
              <a:t>COMMUNICATION PROTOCOL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3200" b="1" dirty="0" smtClean="0">
                <a:latin typeface="+mn-ea"/>
              </a:rPr>
              <a:t>of  STP-313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8904" y="41490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2018 . 1 . 22</a:t>
            </a:r>
            <a:endParaRPr lang="ko-KR" alt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618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PARAMETER  TABLE  READ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10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126876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0x3C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0x01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] + SID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0x01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0xFF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+ 0xFF + 0xFF + 0xFF + 0xFF 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                                                (Master Drive)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928" y="2492896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0x10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LEN [65] + RSID [0x41]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TH.1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TH.2 + TH.3 + TH.4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28" y="3140968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0x21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TH.5 + TH.6 + TH.7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TH.8 + TH.9 + TH.10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928" y="3789040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0x22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TH.11 + TH.12 + TH.13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TH.14 + TH.15 + TH.16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928" y="4437112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0x23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TH.17 + TH.18 + TH.19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TH.20 + </a:t>
            </a:r>
            <a:r>
              <a:rPr lang="en-US" altLang="ko-KR" sz="1200" u="sng" dirty="0" smtClean="0">
                <a:latin typeface="+mn-ea"/>
              </a:rPr>
              <a:t>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>
                <a:latin typeface="+mn-ea"/>
              </a:rPr>
              <a:t>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928" y="5085184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0x24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smtClean="0">
                <a:latin typeface="+mn-ea"/>
              </a:rPr>
              <a:t>0 + 0 + 0 + 0 + 0 + 0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928" y="5733256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0x25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smtClean="0">
                <a:latin typeface="+mn-ea"/>
              </a:rPr>
              <a:t>0 + 0 + 0 + 0 + 0 + 0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472" y="1196752"/>
            <a:ext cx="9505056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0472" y="836712"/>
            <a:ext cx="128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# Request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472" y="2132856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# Response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4618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PARAMETER  TABLE  READ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11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928" y="980728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0x26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</a:t>
            </a:r>
            <a:r>
              <a:rPr lang="en-US" altLang="ko-KR" sz="1200" u="sng" dirty="0" smtClean="0">
                <a:latin typeface="+mn-ea"/>
              </a:rPr>
              <a:t>+ 0 + 0 + 0 + 0 + 0 + 0 +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2636912"/>
            <a:ext cx="1036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0x28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err="1" smtClean="0"/>
              <a:t>MiddleFilter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>
                <a:latin typeface="+mn-ea"/>
              </a:rPr>
              <a:t>Max_RT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>
                <a:latin typeface="+mn-ea"/>
              </a:rPr>
              <a:t>Drive</a:t>
            </a:r>
            <a:r>
              <a:rPr lang="en-US" altLang="ko-KR" sz="1200" u="sng" dirty="0" err="1" smtClean="0"/>
              <a:t>Current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 smtClean="0">
                <a:latin typeface="+mn-ea"/>
              </a:rPr>
              <a:t>End</a:t>
            </a:r>
            <a:r>
              <a:rPr lang="en-US" altLang="ko-KR" sz="1200" u="sng" dirty="0" err="1" smtClean="0"/>
              <a:t>Gain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>
                <a:latin typeface="+mn-ea"/>
              </a:rPr>
              <a:t>End</a:t>
            </a:r>
            <a:r>
              <a:rPr lang="en-US" altLang="ko-KR" sz="1200" u="sng" dirty="0" err="1" smtClean="0"/>
              <a:t>Filter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Ksquare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6928" y="1700808"/>
            <a:ext cx="1002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0x27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smtClean="0"/>
              <a:t>LPF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>
                <a:latin typeface="+mn-ea"/>
              </a:rPr>
              <a:t>Start</a:t>
            </a:r>
            <a:r>
              <a:rPr lang="en-US" altLang="ko-KR" sz="1200" u="sng" dirty="0" err="1" smtClean="0"/>
              <a:t>Gain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StartFilter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err="1" smtClean="0"/>
              <a:t>NoiseLevel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>
                <a:latin typeface="+mn-ea"/>
              </a:rPr>
              <a:t>Blockage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Middle_Gain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 CHKSUM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                                </a:t>
            </a:r>
            <a:endParaRPr lang="en-US" altLang="ko-KR" sz="1200" b="1" u="sng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3573016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0x29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err="1" smtClean="0"/>
              <a:t>Burst_Frq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/>
              <a:t>SN[0]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/>
              <a:t>SN[1]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smtClean="0"/>
              <a:t>SN[2]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/>
              <a:t>SN[3]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smtClean="0"/>
              <a:t>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480" y="4365104"/>
            <a:ext cx="937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0x30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u="sng" dirty="0" smtClean="0"/>
              <a:t>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PulseCnt</a:t>
            </a:r>
            <a:r>
              <a:rPr lang="en-US" altLang="ko-KR" sz="1200" u="sng" dirty="0" smtClean="0"/>
              <a:t>_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TF_adj</a:t>
            </a:r>
            <a:r>
              <a:rPr lang="en-US" altLang="ko-KR" sz="1200" u="sng" dirty="0" smtClean="0"/>
              <a:t>_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</a:t>
            </a:r>
            <a:r>
              <a:rPr lang="en-US" altLang="ko-KR" sz="1200" u="sng" dirty="0" smtClean="0"/>
              <a:t>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TestMode</a:t>
            </a:r>
            <a:r>
              <a:rPr lang="en-US" altLang="ko-KR" sz="1200" u="sng" dirty="0" smtClean="0"/>
              <a:t>_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+ </a:t>
            </a:r>
            <a:r>
              <a:rPr lang="en-US" altLang="ko-KR" sz="1200" u="sng" dirty="0" err="1" smtClean="0"/>
              <a:t>FW_Ver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28729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■ AD Data READ</a:t>
            </a:r>
            <a:endParaRPr lang="ko-KR" altLang="en-US" sz="2800" b="1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12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480" y="1268760"/>
            <a:ext cx="9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0x3C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0x01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] + SID [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</a:rPr>
              <a:t>0x02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0xFF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+ 0xFF + 0xFF + 0xFF + 0xFF 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                                                (Master Drive)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928" y="2492896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0x80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LEN [255] + RSID [0x42]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AD.0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AD.1 + AD.2 + AD.3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928" y="3140968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0x81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AD.4 + AD.5 + AD.6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AD.7 + AD.8 + AD.9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928" y="3789040"/>
            <a:ext cx="94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0x82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AD.10 + AD.11 + AD.12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AD.13 + AD.14 + AD.15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0472" y="1196752"/>
            <a:ext cx="9505056" cy="72008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00472" y="836712"/>
            <a:ext cx="128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# Request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0472" y="2132856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# Response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8904" y="45764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8904" y="50765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6928" y="5576672"/>
            <a:ext cx="956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  <a:ea typeface="+mn-ea"/>
              </a:rPr>
              <a:t>0x7D</a:t>
            </a:r>
            <a:r>
              <a:rPr lang="en-US" altLang="ko-KR" sz="12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smtClean="0">
                <a:latin typeface="+mn-ea"/>
                <a:ea typeface="+mn-ea"/>
              </a:rPr>
              <a:t>+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NAD + PCI [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0xAA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] +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AD.250 + AD.251 + AD.252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+ AD.253 + AD.254 + AD.255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           (Master Drive)                                                (Sensor Drive)</a:t>
            </a:r>
          </a:p>
        </p:txBody>
      </p:sp>
    </p:spTree>
    <p:extLst>
      <p:ext uri="{BB962C8B-B14F-4D97-AF65-F5344CB8AC3E}">
        <p14:creationId xmlns:p14="http://schemas.microsoft.com/office/powerpoint/2010/main" val="1734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54537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AD DATA Read </a:t>
            </a:r>
            <a:r>
              <a:rPr lang="en-US" altLang="ko-KR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(No Standard)</a:t>
            </a:r>
            <a:endParaRPr lang="ko-KR" altLang="en-US" sz="280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13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406" y="928670"/>
            <a:ext cx="914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</a:t>
            </a:r>
            <a:r>
              <a:rPr lang="en-US" altLang="ko-KR" sz="1600" b="1" u="sng" smtClean="0">
                <a:solidFill>
                  <a:srgbClr val="0070C0"/>
                </a:solidFill>
                <a:latin typeface="+mn-ea"/>
                <a:ea typeface="+mn-ea"/>
              </a:rPr>
              <a:t>+ PID[</a:t>
            </a:r>
            <a:r>
              <a:rPr lang="en-US" altLang="ko-KR" sz="1600" b="1" u="sng" smtClean="0">
                <a:solidFill>
                  <a:srgbClr val="FF0000"/>
                </a:solidFill>
                <a:latin typeface="+mn-ea"/>
                <a:ea typeface="+mn-ea"/>
              </a:rPr>
              <a:t>0x37</a:t>
            </a:r>
            <a:r>
              <a:rPr lang="en-US" altLang="ko-KR" sz="1600" b="1" u="sng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600" b="1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+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u="sng" dirty="0" smtClean="0">
                <a:solidFill>
                  <a:srgbClr val="7030A0"/>
                </a:solidFill>
                <a:latin typeface="+mn-ea"/>
                <a:ea typeface="+mn-ea"/>
              </a:rPr>
              <a:t>D1 </a:t>
            </a:r>
            <a:r>
              <a:rPr lang="en-US" altLang="ko-KR" sz="1600" b="1" u="sng" dirty="0" smtClean="0">
                <a:solidFill>
                  <a:srgbClr val="7030A0"/>
                </a:solidFill>
                <a:latin typeface="+mn-ea"/>
              </a:rPr>
              <a:t>+ D2 +  ~  + D255 + D256 + CHKSUM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        (ECU Drive)                           (Sensor Drive)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480" y="5733256"/>
            <a:ext cx="95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ECU</a:t>
            </a:r>
            <a:r>
              <a:rPr lang="en-US" altLang="ko-KR" sz="1400" dirty="0" smtClean="0"/>
              <a:t> Transmit the </a:t>
            </a:r>
            <a:r>
              <a:rPr lang="en-US" altLang="ko-KR" sz="1400" dirty="0" smtClean="0">
                <a:solidFill>
                  <a:srgbClr val="0070C0"/>
                </a:solidFill>
              </a:rPr>
              <a:t>[Break], [Sync], [PID] </a:t>
            </a:r>
            <a:r>
              <a:rPr lang="en-US" altLang="ko-KR" sz="1400" dirty="0" smtClean="0"/>
              <a:t>Signal and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SENSOR</a:t>
            </a:r>
            <a:r>
              <a:rPr lang="en-US" altLang="ko-KR" sz="1400" dirty="0" smtClean="0"/>
              <a:t> Transmit the Rest of Frame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[D1 ~ D256] &amp; [Check Sum]</a:t>
            </a:r>
            <a:r>
              <a:rPr lang="en-US" altLang="ko-KR" sz="1400" dirty="0" smtClean="0"/>
              <a:t>                                         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416496" y="2276872"/>
          <a:ext cx="907300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280920"/>
              </a:tblGrid>
              <a:tr h="179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0x37 (USS.1)</a:t>
                      </a:r>
                      <a:endParaRPr lang="ko-KR" altLang="en-US" sz="1600" b="0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8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AD.0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AD.1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AD.2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AD.3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D255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AD.254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D256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AD.255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19303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PIN MAP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2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32521" y="1340768"/>
          <a:ext cx="3312367" cy="1652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886"/>
                <a:gridCol w="728031"/>
                <a:gridCol w="181145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Pin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Description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LIN bus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ID Setting In</a:t>
                      </a:r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Ground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1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PWR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Power (12</a:t>
                      </a:r>
                      <a:r>
                        <a:rPr lang="en-US" altLang="ko-KR" sz="1200" baseline="0" dirty="0" smtClean="0"/>
                        <a:t> V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그림 12" descr="20150907_104401.png"/>
          <p:cNvPicPr>
            <a:picLocks noChangeAspect="1"/>
          </p:cNvPicPr>
          <p:nvPr/>
        </p:nvPicPr>
        <p:blipFill>
          <a:blip r:embed="rId4" cstate="print"/>
          <a:srcRect l="15939" r="13475"/>
          <a:stretch>
            <a:fillRect/>
          </a:stretch>
        </p:blipFill>
        <p:spPr>
          <a:xfrm>
            <a:off x="5961112" y="1484784"/>
            <a:ext cx="2232248" cy="1543265"/>
          </a:xfrm>
          <a:prstGeom prst="rect">
            <a:avLst/>
          </a:prstGeom>
        </p:spPr>
      </p:pic>
      <p:pic>
        <p:nvPicPr>
          <p:cNvPr id="9" name="그림 8" descr="하우징.JPG"/>
          <p:cNvPicPr>
            <a:picLocks noChangeAspect="1"/>
          </p:cNvPicPr>
          <p:nvPr/>
        </p:nvPicPr>
        <p:blipFill>
          <a:blip r:embed="rId5" cstate="print"/>
          <a:srcRect l="39823" t="12843" r="18743" b="10365"/>
          <a:stretch>
            <a:fillRect/>
          </a:stretch>
        </p:blipFill>
        <p:spPr>
          <a:xfrm>
            <a:off x="4376936" y="2924944"/>
            <a:ext cx="2520280" cy="2741357"/>
          </a:xfrm>
          <a:prstGeom prst="rect">
            <a:avLst/>
          </a:prstGeom>
        </p:spPr>
      </p:pic>
      <p:graphicFrame>
        <p:nvGraphicFramePr>
          <p:cNvPr id="11" name="Table 4"/>
          <p:cNvGraphicFramePr>
            <a:graphicFrameLocks noGrp="1"/>
          </p:cNvGraphicFramePr>
          <p:nvPr/>
        </p:nvGraphicFramePr>
        <p:xfrm>
          <a:off x="632520" y="4437112"/>
          <a:ext cx="3312368" cy="79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355"/>
                <a:gridCol w="662230"/>
                <a:gridCol w="617973"/>
                <a:gridCol w="609636"/>
                <a:gridCol w="653174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latin typeface="+mn-ea"/>
                          <a:ea typeface="+mn-ea"/>
                        </a:rPr>
                        <a:t>USS.4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latin typeface="+mn-ea"/>
                          <a:ea typeface="+mn-ea"/>
                        </a:rPr>
                        <a:t>USS.3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latin typeface="+mn-ea"/>
                          <a:ea typeface="+mn-ea"/>
                        </a:rPr>
                        <a:t>USS.2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latin typeface="+mn-ea"/>
                          <a:ea typeface="+mn-ea"/>
                        </a:rPr>
                        <a:t>USS.1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ID Input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latin typeface="+mn-ea"/>
                          <a:ea typeface="+mn-ea"/>
                        </a:rPr>
                        <a:t>LIN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latin typeface="+mn-ea"/>
                          <a:ea typeface="+mn-ea"/>
                        </a:rPr>
                        <a:t>POWER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latin typeface="+mn-ea"/>
                          <a:ea typeface="+mn-ea"/>
                        </a:rPr>
                        <a:t>NC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H="1">
            <a:off x="1064568" y="2276872"/>
            <a:ext cx="504056" cy="252028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21352" y="25649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45088" y="15567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18293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LIN  </a:t>
            </a:r>
            <a:r>
              <a:rPr lang="en-US" altLang="ko-KR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PID</a:t>
            </a:r>
            <a:endParaRPr lang="ko-KR" altLang="en-US" sz="280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3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31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44544"/>
              </p:ext>
            </p:extLst>
          </p:nvPr>
        </p:nvGraphicFramePr>
        <p:xfrm>
          <a:off x="416495" y="1196752"/>
          <a:ext cx="9001002" cy="3597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3246"/>
                <a:gridCol w="843019"/>
                <a:gridCol w="1513915"/>
                <a:gridCol w="1679272"/>
                <a:gridCol w="1656621"/>
                <a:gridCol w="1774929"/>
              </a:tblGrid>
              <a:tr h="42113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USS.4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USS.3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USS.2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USS.1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1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ID Input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LIN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POWER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GND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dirty="0" smtClean="0">
                          <a:latin typeface="+mn-ea"/>
                          <a:ea typeface="+mn-ea"/>
                        </a:rPr>
                        <a:t>NC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55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Init Sensing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PID </a:t>
                      </a:r>
                      <a:r>
                        <a:rPr lang="en-US" altLang="ko-KR" sz="14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1400" b="1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0xC1</a:t>
                      </a:r>
                      <a:r>
                        <a:rPr lang="en-US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(0x01)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Read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PID </a:t>
                      </a:r>
                      <a:r>
                        <a:rPr lang="en-US" altLang="ko-KR" sz="14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1400" b="1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0x9C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(0x1C)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0xDD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(0x1D)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0x5E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(0x1E)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0x1F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(0x1F)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Configuration</a:t>
                      </a:r>
                    </a:p>
                    <a:p>
                      <a:pPr algn="ctr" latinLnBrk="1"/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Request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PID </a:t>
                      </a:r>
                      <a:r>
                        <a:rPr lang="en-US" altLang="ko-KR" sz="14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1400" b="1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0x3C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(0x3C)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9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Configuration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PID </a:t>
                      </a:r>
                      <a:r>
                        <a:rPr lang="en-US" altLang="ko-KR" sz="14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1400" b="1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0x7D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(0x3D)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5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AD Data Read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(no</a:t>
                      </a:r>
                      <a:r>
                        <a:rPr lang="en-US" altLang="ko-KR" sz="14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standard)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PID </a:t>
                      </a:r>
                      <a:r>
                        <a:rPr lang="en-US" altLang="ko-KR" sz="1400" b="1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(ID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0xB4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(0x34)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0xF5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(0x35)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0x76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(0x36)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0x37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(0x37)</a:t>
                      </a:r>
                      <a:endParaRPr lang="ko-KR" altLang="en-US" sz="1600" b="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5043" y="71414"/>
            <a:ext cx="26212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INIT SENSING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4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39676"/>
              </p:ext>
            </p:extLst>
          </p:nvPr>
        </p:nvGraphicFramePr>
        <p:xfrm>
          <a:off x="416496" y="1700808"/>
          <a:ext cx="9000999" cy="1655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11"/>
                <a:gridCol w="1000111"/>
                <a:gridCol w="1000111"/>
                <a:gridCol w="1000111"/>
                <a:gridCol w="1000111"/>
                <a:gridCol w="1000111"/>
                <a:gridCol w="1000111"/>
                <a:gridCol w="1000111"/>
                <a:gridCol w="1000111"/>
              </a:tblGrid>
              <a:tr h="365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0xC1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5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DATA1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Sensor Select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</a:tr>
              <a:tr h="2843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Bit.7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Bit.6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Bit.5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Bit.4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Bit.3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Bit.0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5686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USS.4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RX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Only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RX Only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RX Only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RX Only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USS.4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TX_RX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USS.3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TX_RX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TX_RX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USS.1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 : OFF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 : TX_RX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16496" y="836712"/>
            <a:ext cx="89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b="1" u="sng" dirty="0" smtClean="0">
                <a:solidFill>
                  <a:srgbClr val="FF0000"/>
                </a:solidFill>
                <a:latin typeface="+mn-ea"/>
                <a:ea typeface="+mn-ea"/>
              </a:rPr>
              <a:t>0xC1</a:t>
            </a:r>
            <a:r>
              <a:rPr lang="en-US" altLang="ko-KR" b="1" u="sng" dirty="0" smtClean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b="1" u="sng" dirty="0" smtClean="0">
                <a:solidFill>
                  <a:srgbClr val="0070C0"/>
                </a:solidFill>
                <a:latin typeface="+mn-ea"/>
              </a:rPr>
              <a:t>DATA1</a:t>
            </a:r>
            <a:r>
              <a:rPr lang="en-US" altLang="ko-KR" b="1" u="sng" dirty="0" smtClean="0">
                <a:solidFill>
                  <a:srgbClr val="0070C0"/>
                </a:solidFill>
                <a:latin typeface="+mn-ea"/>
                <a:ea typeface="+mn-ea"/>
              </a:rPr>
              <a:t>+ CHKSUM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28864" y="1196752"/>
            <a:ext cx="124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(ECU Drive)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23727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■ Data Read</a:t>
            </a:r>
            <a:endParaRPr lang="ko-KR" altLang="en-US" sz="28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5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488" y="764704"/>
            <a:ext cx="9217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ex) USS.1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Data Read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  <a:ea typeface="+mn-ea"/>
              </a:rPr>
              <a:t>0x1F</a:t>
            </a: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  <a:ea typeface="+mn-ea"/>
              </a:rPr>
              <a:t>+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600" b="1" u="sng" dirty="0" smtClean="0">
                <a:solidFill>
                  <a:schemeClr val="accent2"/>
                </a:solidFill>
                <a:latin typeface="+mn-ea"/>
                <a:ea typeface="+mn-ea"/>
              </a:rPr>
              <a:t>D1 </a:t>
            </a:r>
            <a:r>
              <a:rPr lang="en-US" altLang="ko-KR" sz="1600" b="1" u="sng" dirty="0" smtClean="0">
                <a:solidFill>
                  <a:schemeClr val="accent2"/>
                </a:solidFill>
                <a:latin typeface="+mn-ea"/>
              </a:rPr>
              <a:t>+ D2 + D3 + D4 + D5 + D6 + D7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+mn-ea"/>
              </a:rPr>
              <a:t>+ CHKSUM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        (ECU Drive)                                         (Sensor Drive)</a:t>
            </a:r>
          </a:p>
        </p:txBody>
      </p:sp>
      <p:graphicFrame>
        <p:nvGraphicFramePr>
          <p:cNvPr id="15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73392"/>
              </p:ext>
            </p:extLst>
          </p:nvPr>
        </p:nvGraphicFramePr>
        <p:xfrm>
          <a:off x="2792760" y="2348880"/>
          <a:ext cx="5904656" cy="1485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80"/>
                <a:gridCol w="792104"/>
                <a:gridCol w="792088"/>
                <a:gridCol w="864096"/>
                <a:gridCol w="864096"/>
                <a:gridCol w="792088"/>
                <a:gridCol w="936104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LSB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MSB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LSB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MSB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6996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ToF.1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[</a:t>
                      </a:r>
                      <a:r>
                        <a:rPr lang="en-US" altLang="ko-KR" sz="1600" b="1" dirty="0" err="1" smtClean="0"/>
                        <a:t>usec</a:t>
                      </a:r>
                      <a:r>
                        <a:rPr lang="en-US" altLang="ko-KR" sz="1600" b="1" dirty="0" smtClean="0"/>
                        <a:t>]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Level.1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Width.1</a:t>
                      </a:r>
                      <a:endParaRPr lang="ko-KR" altLang="en-US" sz="1600" b="1" dirty="0" smtClean="0"/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ToF.2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[</a:t>
                      </a:r>
                      <a:r>
                        <a:rPr lang="en-US" altLang="ko-KR" sz="1600" b="1" dirty="0" err="1" smtClean="0"/>
                        <a:t>usec</a:t>
                      </a:r>
                      <a:r>
                        <a:rPr lang="en-US" altLang="ko-KR" sz="1600" b="1" dirty="0" smtClean="0"/>
                        <a:t>]</a:t>
                      </a:r>
                      <a:endParaRPr lang="ko-KR" altLang="en-US" sz="1600" b="1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Status</a:t>
                      </a:r>
                      <a:endParaRPr lang="ko-KR" altLang="en-US" sz="1600" b="1" dirty="0" smtClean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2480" y="4221088"/>
            <a:ext cx="939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ECU</a:t>
            </a:r>
            <a:r>
              <a:rPr lang="en-US" altLang="ko-KR" sz="1400" dirty="0" smtClean="0"/>
              <a:t> Transmit the </a:t>
            </a:r>
            <a:r>
              <a:rPr lang="en-US" altLang="ko-KR" sz="1400" dirty="0" smtClean="0">
                <a:solidFill>
                  <a:srgbClr val="0070C0"/>
                </a:solidFill>
              </a:rPr>
              <a:t>[Break], [Sync], [PID] </a:t>
            </a:r>
            <a:r>
              <a:rPr lang="en-US" altLang="ko-KR" sz="1400" dirty="0" smtClean="0"/>
              <a:t>Signal and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SENSOR</a:t>
            </a:r>
            <a:r>
              <a:rPr lang="en-US" altLang="ko-KR" sz="1400" dirty="0" smtClean="0"/>
              <a:t> Transmit the Rest of Frame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[D1 ~ D7] &amp; [Check Sum]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4488" y="4769857"/>
            <a:ext cx="2808312" cy="1224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04" y="4913873"/>
            <a:ext cx="26228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TOF.x</a:t>
            </a:r>
            <a:r>
              <a:rPr lang="en-US" altLang="ko-KR" b="1" dirty="0" smtClean="0"/>
              <a:t> : </a:t>
            </a:r>
            <a:r>
              <a:rPr lang="en-US" altLang="ko-KR" b="1" dirty="0" smtClean="0">
                <a:solidFill>
                  <a:srgbClr val="FF0000"/>
                </a:solidFill>
              </a:rPr>
              <a:t>1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usec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unit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Width.1 : </a:t>
            </a:r>
            <a:r>
              <a:rPr lang="en-US" altLang="ko-KR" b="1" dirty="0" smtClean="0">
                <a:solidFill>
                  <a:srgbClr val="FF0000"/>
                </a:solidFill>
              </a:rPr>
              <a:t>16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usec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unit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720752" y="3861048"/>
            <a:ext cx="2400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※ Default TOF value :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000" b="1" dirty="0" smtClean="0"/>
              <a:t>  (no detect)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4104054" y="4778781"/>
            <a:ext cx="5434927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Status</a:t>
            </a:r>
            <a:r>
              <a:rPr lang="en-US" altLang="ko-KR" dirty="0" smtClean="0"/>
              <a:t> -&gt; bit.0 : Ringing Fault (Blockage)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bit.1 : Noise Error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bit.2 : Hardware Error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bit.3 : Communication Error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bit.4 : Dead zone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6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2480" y="908720"/>
            <a:ext cx="52565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Sound speed =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331.5 + (0.60714 *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Tc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(℃)) </a:t>
            </a:r>
            <a:r>
              <a:rPr lang="en-US" altLang="ko-KR" sz="1400" dirty="0" smtClean="0"/>
              <a:t>≒ </a:t>
            </a:r>
            <a:r>
              <a:rPr lang="en-US" altLang="ko-KR" sz="1400" b="1" dirty="0" smtClean="0"/>
              <a:t>340m/s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-&gt; at 12 ℃ -&gt; </a:t>
            </a:r>
            <a:r>
              <a:rPr lang="en-US" altLang="ko-KR" sz="1400" b="1" dirty="0" smtClean="0"/>
              <a:t>338.78568 m/s  =&gt; 33878.568 cm/s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-&gt; at 22 ℃ -&gt; </a:t>
            </a:r>
            <a:r>
              <a:rPr lang="en-US" altLang="ko-KR" sz="1400" b="1" dirty="0" smtClean="0"/>
              <a:t>344.85708 m/s  =&gt; 34485.708 cm/s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V = d / t   , t  = TOF / 2  (TOF : </a:t>
            </a:r>
            <a:r>
              <a:rPr lang="ko-KR" altLang="en-US" sz="1400" dirty="0" smtClean="0"/>
              <a:t>초음파 왕복 시간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/>
              <a:t>usec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/>
              <a:t> = V * t  </a:t>
            </a:r>
            <a:r>
              <a:rPr lang="en-US" altLang="ko-KR" sz="1400" dirty="0" smtClean="0">
                <a:solidFill>
                  <a:srgbClr val="00B0F0"/>
                </a:solidFill>
              </a:rPr>
              <a:t>(at 12 ℃ 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= ( </a:t>
            </a:r>
            <a:r>
              <a:rPr lang="en-US" altLang="ko-KR" sz="1400" b="1" dirty="0" smtClean="0"/>
              <a:t>33878.568</a:t>
            </a:r>
            <a:r>
              <a:rPr lang="en-US" altLang="ko-KR" sz="1400" dirty="0" smtClean="0"/>
              <a:t> [cm/s] )  x  ( TOF * 0.000001 [s] / 2 )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= TOF * 0.016939284 [cm] = TOF / 59.034 ≒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TOF / 59</a:t>
            </a:r>
            <a:endParaRPr lang="ko-KR" alt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dirty="0" smtClean="0"/>
              <a:t> = V * t  </a:t>
            </a:r>
            <a:r>
              <a:rPr lang="en-US" altLang="ko-KR" sz="1400" dirty="0" smtClean="0">
                <a:solidFill>
                  <a:srgbClr val="00B0F0"/>
                </a:solidFill>
              </a:rPr>
              <a:t>(at 22 ℃ 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= ( </a:t>
            </a:r>
            <a:r>
              <a:rPr lang="en-US" altLang="ko-KR" sz="1400" b="1" dirty="0" smtClean="0"/>
              <a:t>34485.708</a:t>
            </a:r>
            <a:r>
              <a:rPr lang="en-US" altLang="ko-KR" sz="1400" dirty="0" smtClean="0"/>
              <a:t> [cm/s] )  x  ( TOF * 0.000001 [s] / 2 )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= TOF * 0.017242854 [cm] = TOF / 57.995 ≒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TOF / 58</a:t>
            </a:r>
            <a:endParaRPr lang="en-US" altLang="ko-KR" sz="1400" dirty="0" smtClean="0"/>
          </a:p>
        </p:txBody>
      </p:sp>
      <p:grpSp>
        <p:nvGrpSpPr>
          <p:cNvPr id="2" name="그룹 44"/>
          <p:cNvGrpSpPr/>
          <p:nvPr/>
        </p:nvGrpSpPr>
        <p:grpSpPr>
          <a:xfrm>
            <a:off x="5457056" y="1124744"/>
            <a:ext cx="4032448" cy="3655308"/>
            <a:chOff x="5745088" y="1124744"/>
            <a:chExt cx="2016224" cy="1512168"/>
          </a:xfrm>
        </p:grpSpPr>
        <p:pic>
          <p:nvPicPr>
            <p:cNvPr id="1026" name="Picture 2" descr="F:\SEN_PROJECT\SPAS_2011_11\사양서 및 메뉴얼\센서파형사진\S4_3M_1.0V_수정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45088" y="1124744"/>
              <a:ext cx="2016224" cy="1512168"/>
            </a:xfrm>
            <a:prstGeom prst="rect">
              <a:avLst/>
            </a:prstGeom>
            <a:noFill/>
          </p:spPr>
        </p:pic>
        <p:cxnSp>
          <p:nvCxnSpPr>
            <p:cNvPr id="24" name="직선 연결선 23"/>
            <p:cNvCxnSpPr/>
            <p:nvPr/>
          </p:nvCxnSpPr>
          <p:spPr>
            <a:xfrm>
              <a:off x="7049621" y="1124744"/>
              <a:ext cx="0" cy="1512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961112" y="2060848"/>
              <a:ext cx="1080120" cy="0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61112" y="1711841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T</a:t>
              </a:r>
              <a:r>
                <a:rPr lang="en-US" altLang="ko-KR" sz="1200" dirty="0" smtClean="0"/>
                <a:t>ime </a:t>
              </a:r>
              <a:r>
                <a:rPr lang="en-US" altLang="ko-KR" sz="1200" b="1" dirty="0" smtClean="0"/>
                <a:t>O</a:t>
              </a:r>
              <a:r>
                <a:rPr lang="en-US" altLang="ko-KR" sz="1200" dirty="0" smtClean="0"/>
                <a:t>f </a:t>
              </a:r>
              <a:r>
                <a:rPr lang="en-US" altLang="ko-KR" sz="1200" b="1" dirty="0" smtClean="0"/>
                <a:t>F</a:t>
              </a:r>
              <a:r>
                <a:rPr lang="en-US" altLang="ko-KR" sz="1200" dirty="0" smtClean="0"/>
                <a:t>light</a:t>
              </a:r>
              <a:endParaRPr lang="ko-KR" altLang="en-US" sz="12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961112" y="1124744"/>
              <a:ext cx="0" cy="1512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344488" y="5877272"/>
            <a:ext cx="92890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ko-KR" sz="1400" dirty="0" smtClean="0">
                <a:solidFill>
                  <a:schemeClr val="accent6">
                    <a:lumMod val="50000"/>
                  </a:schemeClr>
                </a:solidFill>
              </a:rPr>
              <a:t>USSx_Dist[0] = ( USSx_TOF[0] - CIRCUIT_DELAY ) / 59;   	       // [cm] ,  CIRCUIT_DELAY: 100 ~ 120 usec</a:t>
            </a:r>
            <a:endParaRPr lang="nl-NL" altLang="ko-KR" sz="1400" u="sng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2480" y="5517232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[Example]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2480" y="2852936"/>
            <a:ext cx="4896544" cy="108012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5425" y="71414"/>
            <a:ext cx="54537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맑은 고딕"/>
                <a:ea typeface="맑은 고딕"/>
              </a:rPr>
              <a:t>※</a:t>
            </a: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 b="1" dirty="0" err="1" smtClean="0">
                <a:latin typeface="HY헤드라인M" pitchFamily="18" charset="-127"/>
                <a:ea typeface="HY헤드라인M" pitchFamily="18" charset="-127"/>
              </a:rPr>
              <a:t>ToF</a:t>
            </a: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  to  Distance Conversion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072" y="980728"/>
            <a:ext cx="3528392" cy="26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38411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맑은 고딕"/>
                <a:ea typeface="맑은 고딕"/>
              </a:rPr>
              <a:t>※</a:t>
            </a: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 MEASUREMENT DATA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7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488" y="4522230"/>
            <a:ext cx="35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 </a:t>
            </a:r>
            <a:r>
              <a:rPr lang="en-US" altLang="ko-KR" b="1" dirty="0" err="1" smtClean="0"/>
              <a:t>Level.n</a:t>
            </a:r>
            <a:r>
              <a:rPr lang="en-US" altLang="ko-KR" b="1" dirty="0" smtClean="0"/>
              <a:t> :</a:t>
            </a:r>
            <a:r>
              <a:rPr lang="en-US" altLang="ko-KR" sz="1400" b="1" dirty="0" smtClean="0">
                <a:latin typeface="HY헤드라인M" pitchFamily="18" charset="-127"/>
                <a:ea typeface="HY헤드라인M" pitchFamily="18" charset="-127"/>
              </a:rPr>
              <a:t> 8 bit Resolution,  3.3 V Ref</a:t>
            </a:r>
            <a:endParaRPr lang="ko-KR" altLang="en-US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2520" y="5013176"/>
            <a:ext cx="222477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Volt = (DATA * 3.3) / 255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496" y="1412776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# Width : 16 </a:t>
            </a:r>
            <a:r>
              <a:rPr lang="en-US" altLang="ko-KR" b="1" dirty="0" err="1" smtClean="0"/>
              <a:t>usec</a:t>
            </a:r>
            <a:r>
              <a:rPr lang="en-US" altLang="ko-KR" b="1" dirty="0" smtClean="0"/>
              <a:t> unit</a:t>
            </a:r>
            <a:endParaRPr lang="ko-KR" altLang="en-US" sz="1400" b="1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601072" y="3861048"/>
            <a:ext cx="3528392" cy="2592288"/>
            <a:chOff x="5745088" y="4653136"/>
            <a:chExt cx="2016224" cy="1512168"/>
          </a:xfrm>
        </p:grpSpPr>
        <p:pic>
          <p:nvPicPr>
            <p:cNvPr id="30" name="Picture 2" descr="F:\SEN_PROJECT\SPAS_2011_11\사양서 및 메뉴얼\센서파형사진\S4_3M_1.0V_수정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45088" y="4653136"/>
              <a:ext cx="2016224" cy="1512168"/>
            </a:xfrm>
            <a:prstGeom prst="rect">
              <a:avLst/>
            </a:prstGeom>
            <a:noFill/>
          </p:spPr>
        </p:pic>
        <p:cxnSp>
          <p:nvCxnSpPr>
            <p:cNvPr id="31" name="직선 연결선 30"/>
            <p:cNvCxnSpPr/>
            <p:nvPr/>
          </p:nvCxnSpPr>
          <p:spPr>
            <a:xfrm>
              <a:off x="6897216" y="5517232"/>
              <a:ext cx="360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969224" y="5517232"/>
              <a:ext cx="0" cy="288032"/>
            </a:xfrm>
            <a:prstGeom prst="straightConnector1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526890" y="5560436"/>
              <a:ext cx="438038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LEVEL</a:t>
              </a:r>
              <a:endParaRPr lang="ko-KR" altLang="en-US" sz="1200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8121352" y="836712"/>
            <a:ext cx="0" cy="2448272"/>
          </a:xfrm>
          <a:prstGeom prst="line">
            <a:avLst/>
          </a:prstGeom>
          <a:ln w="12700" cap="flat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905328" y="836712"/>
            <a:ext cx="0" cy="2448272"/>
          </a:xfrm>
          <a:prstGeom prst="line">
            <a:avLst/>
          </a:prstGeom>
          <a:ln w="12700" cap="flat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17296" y="3068960"/>
            <a:ext cx="288032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8121352" y="3068960"/>
            <a:ext cx="279648" cy="838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240" y="263691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WIDTH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704528" y="1916832"/>
            <a:ext cx="25623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Echo Width (us) = DATA *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6654" y="71414"/>
            <a:ext cx="359104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PARAMETER  TABLE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8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</a:t>
            </a:r>
            <a:r>
              <a:rPr lang="en-US" altLang="ko-KR" sz="12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87555"/>
              </p:ext>
            </p:extLst>
          </p:nvPr>
        </p:nvGraphicFramePr>
        <p:xfrm>
          <a:off x="488504" y="980728"/>
          <a:ext cx="4176464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33"/>
                <a:gridCol w="3731431"/>
              </a:tblGrid>
              <a:tr h="27201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P.1  ~ P.10 :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TH_Chg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(s8)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P.11 ~ P.20 :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TH_Cnt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(u8)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P.21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rsv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rsv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LPF_Factor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(Default: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Start_Gain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Start_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ko-KR" altLang="en-US" sz="16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6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NoiseLevel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(AD, Default: 42)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68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P.45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Blockage (1 ~ 255, Default :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Middle_Gain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Middle_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P.48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(* 100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usec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Default: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P.49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Drive_Current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_Gain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P.51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End_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K_SQUARE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Burst_Frq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76321"/>
              </p:ext>
            </p:extLst>
          </p:nvPr>
        </p:nvGraphicFramePr>
        <p:xfrm>
          <a:off x="5169024" y="980728"/>
          <a:ext cx="417646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033"/>
                <a:gridCol w="3731431"/>
              </a:tblGrid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[0]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[1]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P.56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[2]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u="none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Serial_Number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[3]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P.58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TH_Time_Shift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(s8)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P.59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TH_Level_Shift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(s8)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P.60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Pulse_Cnt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P.61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T_F_Adjust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(1[L] ~ 4[C] ~ 6[H])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P.62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P.63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dirty="0" err="1" smtClean="0">
                          <a:latin typeface="+mn-ea"/>
                          <a:ea typeface="+mn-ea"/>
                        </a:rPr>
                        <a:t>Record_Mode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(0, 1, </a:t>
                      </a:r>
                      <a:r>
                        <a:rPr lang="en-US" altLang="ko-KR" sz="18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2, 3, 4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P.64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FW_Ver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(Read Only)</a:t>
                      </a:r>
                      <a:endParaRPr lang="ko-KR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496" y="57332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1" dirty="0" smtClean="0">
                <a:solidFill>
                  <a:srgbClr val="C00000"/>
                </a:solidFill>
              </a:rPr>
              <a:t>P.1 ~ P10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en-US" altLang="ko-KR" b="1" dirty="0" smtClean="0">
                <a:solidFill>
                  <a:srgbClr val="C00000"/>
                </a:solidFill>
              </a:rPr>
              <a:t>P.58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en-US" altLang="ko-KR" b="1" dirty="0">
                <a:solidFill>
                  <a:srgbClr val="C00000"/>
                </a:solidFill>
              </a:rPr>
              <a:t>P.59</a:t>
            </a:r>
            <a:r>
              <a:rPr lang="en-US" altLang="ko-KR" dirty="0">
                <a:solidFill>
                  <a:srgbClr val="FF0000"/>
                </a:solidFill>
              </a:rPr>
              <a:t> are t</a:t>
            </a:r>
            <a:r>
              <a:rPr lang="en-US" altLang="ko-KR" dirty="0" smtClean="0">
                <a:solidFill>
                  <a:srgbClr val="FF0000"/>
                </a:solidFill>
              </a:rPr>
              <a:t>ransmitted with +128 added value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1838"/>
            <a:ext cx="9906000" cy="0"/>
          </a:xfrm>
          <a:prstGeom prst="line">
            <a:avLst/>
          </a:prstGeom>
          <a:ln w="47625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73025"/>
            <a:ext cx="15113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5425" y="71414"/>
            <a:ext cx="35157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■ PARAMETER WRITE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슬라이드 번호 개체 틀 8"/>
          <p:cNvSpPr>
            <a:spLocks noGrp="1"/>
          </p:cNvSpPr>
          <p:nvPr/>
        </p:nvSpPr>
        <p:spPr bwMode="auto">
          <a:xfrm>
            <a:off x="7345363" y="6519863"/>
            <a:ext cx="2503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42D6DD2-78A9-44C0-9D0A-F20BF5784CEA}" type="slidenum">
              <a:rPr lang="ko-KR" altLang="en-US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rPr>
              <a:pPr algn="r"/>
              <a:t>9</a:t>
            </a:fld>
            <a:endParaRPr lang="ko-KR" altLang="en-US" sz="1200">
              <a:solidFill>
                <a:srgbClr val="89898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282950" y="6584950"/>
            <a:ext cx="33988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SensorTec Co., ltd     R&amp;D Center</a:t>
            </a:r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29277"/>
              </p:ext>
            </p:extLst>
          </p:nvPr>
        </p:nvGraphicFramePr>
        <p:xfrm>
          <a:off x="452406" y="1928803"/>
          <a:ext cx="900099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02"/>
                <a:gridCol w="8028797"/>
              </a:tblGrid>
              <a:tr h="49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PID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0x3C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NAD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1 ~</a:t>
                      </a:r>
                      <a:r>
                        <a:rPr lang="en-US" altLang="ko-KR" sz="1800" baseline="0" dirty="0" smtClean="0">
                          <a:latin typeface="+mn-ea"/>
                          <a:ea typeface="+mn-ea"/>
                        </a:rPr>
                        <a:t> 8 or 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PCI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0x03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6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SID</a:t>
                      </a:r>
                      <a:endParaRPr lang="ko-KR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0x2E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6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D1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P_Addr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D2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P_Data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D3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D4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20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D5</a:t>
                      </a:r>
                      <a:endParaRPr lang="ko-KR" altLang="en-US" sz="16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0x00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4746" y="928670"/>
            <a:ext cx="9372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Break + Sync[0x55] + PID[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+mn-ea"/>
                <a:ea typeface="+mn-ea"/>
              </a:rPr>
              <a:t>0x3C</a:t>
            </a: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] + </a:t>
            </a:r>
            <a:r>
              <a:rPr lang="en-US" altLang="ko-KR" sz="1600" b="1" u="sng" dirty="0" smtClean="0">
                <a:solidFill>
                  <a:srgbClr val="00B050"/>
                </a:solidFill>
                <a:latin typeface="+mn-ea"/>
              </a:rPr>
              <a:t>NAD </a:t>
            </a:r>
            <a:r>
              <a:rPr lang="en-US" altLang="ko-KR" sz="1600" b="1" u="sng" dirty="0" smtClean="0">
                <a:solidFill>
                  <a:srgbClr val="00B050"/>
                </a:solidFill>
                <a:latin typeface="+mn-ea"/>
                <a:ea typeface="+mn-ea"/>
              </a:rPr>
              <a:t>+ PCI + SID + </a:t>
            </a:r>
            <a:r>
              <a:rPr lang="en-US" altLang="ko-KR" sz="1600" b="1" u="sng" dirty="0" smtClean="0">
                <a:solidFill>
                  <a:srgbClr val="00B050"/>
                </a:solidFill>
                <a:latin typeface="+mn-ea"/>
              </a:rPr>
              <a:t>D1 + D2 + D3 + D4 + D5 </a:t>
            </a: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</a:rPr>
              <a:t>+ </a:t>
            </a:r>
            <a:r>
              <a:rPr lang="en-US" altLang="ko-KR" sz="1600" b="1" u="sng" dirty="0" smtClean="0">
                <a:solidFill>
                  <a:srgbClr val="0070C0"/>
                </a:solidFill>
                <a:latin typeface="+mn-ea"/>
                <a:ea typeface="+mn-ea"/>
              </a:rPr>
              <a:t>CHKSUM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72880" y="1268760"/>
            <a:ext cx="1241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(ECU Drive)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AS통신프로토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50000"/>
              <a:lumOff val="50000"/>
            </a:schemeClr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SPAS통신프로토콜</Template>
  <TotalTime>10508</TotalTime>
  <Words>1664</Words>
  <Application>Microsoft Office PowerPoint</Application>
  <PresentationFormat>A4 용지(210x297mm)</PresentationFormat>
  <Paragraphs>339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SPAS통신프로토콜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JWLee</dc:creator>
  <cp:lastModifiedBy>choe</cp:lastModifiedBy>
  <cp:revision>1503</cp:revision>
  <dcterms:created xsi:type="dcterms:W3CDTF">2011-12-14T11:15:54Z</dcterms:created>
  <dcterms:modified xsi:type="dcterms:W3CDTF">2018-01-22T01:56:07Z</dcterms:modified>
</cp:coreProperties>
</file>