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458" r:id="rId3"/>
    <p:sldId id="459" r:id="rId4"/>
    <p:sldId id="460" r:id="rId5"/>
    <p:sldId id="502" r:id="rId6"/>
    <p:sldId id="503" r:id="rId7"/>
    <p:sldId id="504" r:id="rId8"/>
    <p:sldId id="461" r:id="rId9"/>
    <p:sldId id="462" r:id="rId10"/>
    <p:sldId id="463" r:id="rId11"/>
    <p:sldId id="464" r:id="rId12"/>
    <p:sldId id="465" r:id="rId13"/>
    <p:sldId id="467" r:id="rId14"/>
    <p:sldId id="468" r:id="rId15"/>
    <p:sldId id="469" r:id="rId16"/>
    <p:sldId id="470" r:id="rId17"/>
    <p:sldId id="475" r:id="rId18"/>
    <p:sldId id="476" r:id="rId19"/>
    <p:sldId id="477" r:id="rId20"/>
    <p:sldId id="478" r:id="rId21"/>
    <p:sldId id="480" r:id="rId22"/>
    <p:sldId id="481" r:id="rId23"/>
    <p:sldId id="482" r:id="rId24"/>
    <p:sldId id="483" r:id="rId25"/>
    <p:sldId id="485" r:id="rId26"/>
    <p:sldId id="505" r:id="rId27"/>
    <p:sldId id="506" r:id="rId28"/>
    <p:sldId id="509" r:id="rId29"/>
    <p:sldId id="489" r:id="rId30"/>
    <p:sldId id="490" r:id="rId31"/>
    <p:sldId id="515" r:id="rId32"/>
    <p:sldId id="513" r:id="rId33"/>
    <p:sldId id="495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nctions" id="{E62E72CC-21EE-4242-933D-F63A61555FC9}">
          <p14:sldIdLst>
            <p14:sldId id="458"/>
            <p14:sldId id="459"/>
            <p14:sldId id="460"/>
            <p14:sldId id="502"/>
            <p14:sldId id="503"/>
            <p14:sldId id="504"/>
          </p14:sldIdLst>
        </p14:section>
        <p14:section name="Transactions" id="{A1949474-4747-4B49-92DB-B9C91D9DA736}">
          <p14:sldIdLst>
            <p14:sldId id="461"/>
            <p14:sldId id="462"/>
            <p14:sldId id="463"/>
            <p14:sldId id="464"/>
            <p14:sldId id="465"/>
            <p14:sldId id="467"/>
            <p14:sldId id="468"/>
            <p14:sldId id="469"/>
            <p14:sldId id="470"/>
          </p14:sldIdLst>
        </p14:section>
        <p14:section name="Stored Procedures" id="{9B223023-437F-44BD-AE05-7AB81D7541EC}">
          <p14:sldIdLst>
            <p14:sldId id="475"/>
            <p14:sldId id="476"/>
            <p14:sldId id="477"/>
            <p14:sldId id="478"/>
            <p14:sldId id="480"/>
            <p14:sldId id="481"/>
            <p14:sldId id="482"/>
            <p14:sldId id="483"/>
            <p14:sldId id="485"/>
            <p14:sldId id="505"/>
            <p14:sldId id="506"/>
            <p14:sldId id="509"/>
          </p14:sldIdLst>
        </p14:section>
        <p14:section name="Triggers" id="{F00667B4-EB87-4C3A-9472-11484BC77BE2}">
          <p14:sldIdLst>
            <p14:sldId id="489"/>
            <p14:sldId id="490"/>
            <p14:sldId id="515"/>
            <p14:sldId id="513"/>
            <p14:sldId id="495"/>
          </p14:sldIdLst>
        </p14:section>
        <p14:section name="Summary" id="{74E48815-88DC-41B3-A7D7-FC3F3F74248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C6C0AA"/>
    <a:srgbClr val="F3BE60"/>
    <a:srgbClr val="00B050"/>
    <a:srgbClr val="613306"/>
    <a:srgbClr val="371D03"/>
    <a:srgbClr val="482604"/>
    <a:srgbClr val="FFF0D9"/>
    <a:srgbClr val="7030A0"/>
    <a:srgbClr val="00582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78044" autoAdjust="0"/>
  </p:normalViewPr>
  <p:slideViewPr>
    <p:cSldViewPr>
      <p:cViewPr varScale="1">
        <p:scale>
          <a:sx n="115" d="100"/>
          <a:sy n="115" d="100"/>
        </p:scale>
        <p:origin x="126" y="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63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19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Start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TRANSACTION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Some RDBMS use implicit start, e.g. Oracle</a:t>
            </a:r>
          </a:p>
          <a:p>
            <a:pPr>
              <a:lnSpc>
                <a:spcPct val="98000"/>
              </a:lnSpc>
            </a:pPr>
            <a:r>
              <a:rPr lang="en-US" dirty="0"/>
              <a:t>Ending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Complete a successful transaction and persist all changes made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“Undo” changes from an aborted transaction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May be done automatically when failure occurs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43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5885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162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33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7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4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54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r>
              <a:rPr lang="en-US" dirty="0"/>
              <a:t>Key words for getting data inside them are NEW and OLD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7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3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2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4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3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5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3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9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0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judge.softuni.bg/Contests/Practice/Index/298#1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98#1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98#1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02#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98#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98#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User-Defined </a:t>
            </a:r>
            <a:r>
              <a:rPr lang="en-US" sz="3800" dirty="0"/>
              <a:t>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</a:t>
            </a:r>
            <a:r>
              <a:rPr lang="en-US" dirty="0"/>
              <a:t>returns a </a:t>
            </a:r>
            <a:r>
              <a:rPr lang="en-US" dirty="0" smtClean="0"/>
              <a:t>value</a:t>
            </a:r>
          </a:p>
          <a:p>
            <a:endParaRPr lang="en-US" dirty="0"/>
          </a:p>
          <a:p>
            <a:r>
              <a:rPr lang="en-US" dirty="0"/>
              <a:t>Can accept </a:t>
            </a:r>
            <a:r>
              <a:rPr lang="en-US" dirty="0" smtClean="0"/>
              <a:t>parameters</a:t>
            </a:r>
          </a:p>
          <a:p>
            <a:endParaRPr lang="en-US" dirty="0"/>
          </a:p>
          <a:p>
            <a:r>
              <a:rPr lang="en-US" dirty="0"/>
              <a:t>Can be nested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(Commit)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3593" y="2981877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2981" y="3627685"/>
            <a:ext cx="1567383" cy="0"/>
          </a:xfrm>
          <a:prstGeom prst="straightConnector1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5957" y="3627685"/>
            <a:ext cx="1869492" cy="0"/>
          </a:xfrm>
          <a:prstGeom prst="straightConnector1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08526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08527" y="1546222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1509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1510" y="1546222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0395" y="2955948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4212" y="2798142"/>
            <a:ext cx="1978769" cy="1659085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5448" y="2798142"/>
            <a:ext cx="2501102" cy="1659085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0364" y="2798142"/>
            <a:ext cx="2875592" cy="1659085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dirty="0"/>
              <a:t>Transactions guarantee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consistency </a:t>
            </a:r>
            <a:r>
              <a:rPr lang="en-US" dirty="0"/>
              <a:t>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integrity </a:t>
            </a:r>
            <a:r>
              <a:rPr lang="en-US" dirty="0"/>
              <a:t>of the database</a:t>
            </a:r>
            <a:r>
              <a:rPr lang="bg-BG" dirty="0"/>
              <a:t>.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All changes in a transaction are temporary</a:t>
            </a:r>
            <a:r>
              <a:rPr lang="bg-BG" dirty="0"/>
              <a:t>.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/>
              <a:t>Changes are persisted when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/>
              <a:t> is executed</a:t>
            </a:r>
            <a:r>
              <a:rPr lang="bg-BG" dirty="0"/>
              <a:t>.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/>
              <a:t>At any time all changes can be canceled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r>
              <a:rPr lang="bg-BG" dirty="0">
                <a:latin typeface="+mj-lt"/>
                <a:cs typeface="Consolas" panose="020B0609020204030204" pitchFamily="49" charset="0"/>
              </a:rPr>
              <a:t>.</a:t>
            </a:r>
          </a:p>
          <a:p>
            <a:r>
              <a:rPr lang="en-US" dirty="0"/>
              <a:t>All of the operations are executed as a whole</a:t>
            </a:r>
            <a:r>
              <a:rPr lang="bg-BG" dirty="0"/>
              <a:t>.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 in games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474003" y="4211244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1-1</a:t>
            </a:r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663570" y="4191000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22069" y="191824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809" y="5398609"/>
            <a:ext cx="14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SURVIVE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3351" y="5425279"/>
            <a:ext cx="105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Mario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0212" y="2620341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5576" y="461869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8203" y="2385400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0219" y="4618698"/>
            <a:ext cx="2583193" cy="91866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771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83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6874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1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Transactions?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22" y="2620341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183" y="421124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095" y="2620341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34682" y="423916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35685" y="212379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809" y="539860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0212" y="2620341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5576" y="461869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8203" y="2385400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0219" y="4618698"/>
            <a:ext cx="3061207" cy="918666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3" y="478255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17612" y="556131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998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Syntax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1812" y="1524000"/>
            <a:ext cx="11201400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TRANSACTION</a:t>
            </a:r>
          </a:p>
          <a:p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 accounts 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balance 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balance – </a:t>
            </a: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withdraw_amount</a:t>
            </a:r>
            <a:endParaRPr lang="en-US" sz="23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 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account</a:t>
            </a:r>
            <a:endParaRPr lang="en-US" sz="2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ROW_COUNT() 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&lt;&gt;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THEN</a:t>
            </a:r>
            <a:r>
              <a:rPr lang="bg-BG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sz="23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 </a:t>
            </a:r>
            <a:r>
              <a:rPr lang="en-US" sz="23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Affected rows are different than one.</a:t>
            </a:r>
          </a:p>
          <a:p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SIGNAL SQLSTATE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'45000' SET MESSAGE_TEXT = 'Invalid account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bg-BG" sz="23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ROLLBACK</a:t>
            </a:r>
            <a:r>
              <a:rPr lang="bg-BG" sz="23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endParaRPr lang="en-US" sz="23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 </a:t>
            </a:r>
          </a:p>
          <a:p>
            <a:r>
              <a:rPr 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COMMIT;</a:t>
            </a:r>
            <a:endParaRPr lang="en-US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 IF;</a:t>
            </a:r>
            <a:endParaRPr lang="en-US" sz="2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56012" y="1102946"/>
            <a:ext cx="3290755" cy="476903"/>
          </a:xfrm>
          <a:prstGeom prst="wedgeRoundRectCallout">
            <a:avLst>
              <a:gd name="adj1" fmla="val -56212"/>
              <a:gd name="adj2" fmla="val 1167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Start Transaction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273275" y="3962400"/>
            <a:ext cx="3290755" cy="476903"/>
          </a:xfrm>
          <a:prstGeom prst="wedgeRoundRectCallout">
            <a:avLst>
              <a:gd name="adj1" fmla="val -57939"/>
              <a:gd name="adj2" fmla="val -1655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Undo Changes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741612" y="5334000"/>
            <a:ext cx="3290755" cy="476903"/>
          </a:xfrm>
          <a:prstGeom prst="wedgeRoundRectCallout">
            <a:avLst>
              <a:gd name="adj1" fmla="val -62667"/>
              <a:gd name="adj2" fmla="val -1723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Save Changes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18412" y="1752600"/>
            <a:ext cx="3290755" cy="476903"/>
          </a:xfrm>
          <a:prstGeom prst="wedgeRoundRectCallout">
            <a:avLst>
              <a:gd name="adj1" fmla="val -53541"/>
              <a:gd name="adj2" fmla="val 1241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Withdraw Money</a:t>
            </a:r>
          </a:p>
        </p:txBody>
      </p:sp>
    </p:spTree>
    <p:extLst>
      <p:ext uri="{BB962C8B-B14F-4D97-AF65-F5344CB8AC3E}">
        <p14:creationId xmlns:p14="http://schemas.microsoft.com/office/powerpoint/2010/main" val="198398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9858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Modern DBMS servers have built-in transaction support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en-US" dirty="0"/>
              <a:t>Implement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ACID</a:t>
            </a:r>
            <a:r>
              <a:rPr lang="en-US" dirty="0"/>
              <a:t>” transactions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en-US" dirty="0"/>
              <a:t>E.g. </a:t>
            </a:r>
            <a:r>
              <a:rPr lang="en-US" dirty="0" smtClean="0"/>
              <a:t>Oracle</a:t>
            </a:r>
            <a:r>
              <a:rPr lang="en-US" dirty="0"/>
              <a:t>, MySQL, MS SQL Server, …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ACID</a:t>
            </a:r>
            <a:r>
              <a:rPr lang="en-US" dirty="0"/>
              <a:t> means:</a:t>
            </a:r>
          </a:p>
          <a:p>
            <a:pPr lvl="1"/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/>
              <a:t>tomicity</a:t>
            </a:r>
            <a:endParaRPr lang="bg-BG" dirty="0"/>
          </a:p>
          <a:p>
            <a:pPr lvl="1"/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onsistency</a:t>
            </a:r>
            <a:r>
              <a:rPr lang="bg-BG" dirty="0"/>
              <a:t> </a:t>
            </a:r>
          </a:p>
          <a:p>
            <a:pPr lvl="1"/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/>
              <a:t>solation</a:t>
            </a:r>
            <a:endParaRPr lang="bg-BG" dirty="0"/>
          </a:p>
          <a:p>
            <a:pPr lvl="1"/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/>
              <a:t>urability</a:t>
            </a:r>
            <a:endParaRPr lang="bg-BG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Transactions Properties</a:t>
            </a:r>
            <a:endParaRPr lang="bg-BG" sz="3800" dirty="0"/>
          </a:p>
        </p:txBody>
      </p:sp>
      <p:grpSp>
        <p:nvGrpSpPr>
          <p:cNvPr id="5" name="Group 4"/>
          <p:cNvGrpSpPr/>
          <p:nvPr/>
        </p:nvGrpSpPr>
        <p:grpSpPr>
          <a:xfrm>
            <a:off x="5637212" y="3429000"/>
            <a:ext cx="5832649" cy="2736304"/>
            <a:chOff x="5671963" y="3352800"/>
            <a:chExt cx="5832649" cy="2736304"/>
          </a:xfrm>
        </p:grpSpPr>
        <p:pic>
          <p:nvPicPr>
            <p:cNvPr id="3076" name="Picture 4" descr="http://www.icondig.com/data/icons/REALVISTA/database/png/400/data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1963" y="3352800"/>
              <a:ext cx="2736304" cy="273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267575" y="3822154"/>
              <a:ext cx="4237037" cy="2266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3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3010" name="Picture 2" descr="http://www.edv-expert.de/img/ser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1312" y="1591304"/>
            <a:ext cx="3619500" cy="2675896"/>
          </a:xfrm>
          <a:prstGeom prst="roundRect">
            <a:avLst>
              <a:gd name="adj" fmla="val 39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6320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Stored Procedures?</a:t>
            </a:r>
            <a:endParaRPr lang="bg-BG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Stored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procedures</a:t>
            </a:r>
            <a:endParaRPr lang="en-US" alt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Encapsulate</a:t>
            </a:r>
            <a:r>
              <a:rPr lang="en-US" dirty="0"/>
              <a:t> repetitive program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en-US" dirty="0"/>
              <a:t>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parameters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en-US" dirty="0"/>
              <a:t>Can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dirty="0"/>
              <a:t> results</a:t>
            </a:r>
            <a:r>
              <a:rPr lang="bg-BG" dirty="0"/>
              <a:t>.</a:t>
            </a:r>
            <a:endParaRPr lang="en-US" dirty="0"/>
          </a:p>
          <a:p>
            <a:r>
              <a:rPr lang="en-US" dirty="0"/>
              <a:t>Benefits of stored procedures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en-US" dirty="0"/>
              <a:t>Share application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en-US" dirty="0"/>
              <a:t>Improved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performance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en-US" dirty="0"/>
              <a:t>Reduced network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traffic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00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alt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en-US" dirty="0" smtClean="0"/>
              <a:t>Example</a:t>
            </a:r>
            <a:r>
              <a:rPr lang="en-US" altLang="en-US" dirty="0"/>
              <a:t>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60412" y="2819400"/>
            <a:ext cx="101346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usp_select_employees_by_seniority()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ROUND((DATEDIFF(NOW(), hire_date) / 365.25)) &lt;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$$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2012" y="2326909"/>
            <a:ext cx="3290755" cy="449080"/>
          </a:xfrm>
          <a:prstGeom prst="wedgeRoundRectCallout">
            <a:avLst>
              <a:gd name="adj1" fmla="val -49270"/>
              <a:gd name="adj2" fmla="val 1765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27812" y="3810000"/>
            <a:ext cx="3290755" cy="449080"/>
          </a:xfrm>
          <a:prstGeom prst="wedgeRoundRectCallout">
            <a:avLst>
              <a:gd name="adj1" fmla="val -42073"/>
              <a:gd name="adj2" fmla="val 1633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Logic</a:t>
            </a:r>
          </a:p>
        </p:txBody>
      </p:sp>
    </p:spTree>
    <p:extLst>
      <p:ext uri="{BB962C8B-B14F-4D97-AF65-F5344CB8AC3E}">
        <p14:creationId xmlns:p14="http://schemas.microsoft.com/office/powerpoint/2010/main" val="4164432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</a:t>
            </a:r>
            <a:r>
              <a:rPr lang="en-US" altLang="en-US" dirty="0" smtClean="0"/>
              <a:t>Procedures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Executing </a:t>
            </a:r>
            <a:r>
              <a:rPr lang="en-US" dirty="0"/>
              <a:t>a stored procedure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bg-BG" dirty="0" smtClean="0">
                <a:latin typeface="+mj-lt"/>
                <a:cs typeface="Consolas" pitchFamily="49" charset="0"/>
              </a:rPr>
              <a:t>.</a:t>
            </a:r>
            <a:endParaRPr lang="en-US" dirty="0">
              <a:latin typeface="+mj-lt"/>
              <a:cs typeface="Consolas" pitchFamily="49" charset="0"/>
            </a:endParaRPr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1751012" y="2895600"/>
            <a:ext cx="83105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usp_select_employees_by_seniority();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94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Functions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1042913"/>
            <a:ext cx="11925397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udf_project_weeks (start_date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DATETIME,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end_date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project_weeks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IF(end_date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NULL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THEN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SET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end_date := NOW();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IF;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project_weeks := DATEDIFF(DATE(end_date), DATE(start_date)) / 7;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project_weeks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$$</a:t>
            </a:r>
            <a:endParaRPr lang="en-GB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18012" y="475713"/>
            <a:ext cx="3290755" cy="476903"/>
          </a:xfrm>
          <a:prstGeom prst="wedgeRoundRectCallout">
            <a:avLst>
              <a:gd name="adj1" fmla="val -44044"/>
              <a:gd name="adj2" fmla="val 1463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54555" y="1915241"/>
            <a:ext cx="3290755" cy="476903"/>
          </a:xfrm>
          <a:prstGeom prst="wedgeRoundRectCallout">
            <a:avLst>
              <a:gd name="adj1" fmla="val -49484"/>
              <a:gd name="adj2" fmla="val -78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Parameters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08612" y="1812430"/>
            <a:ext cx="3290755" cy="476903"/>
          </a:xfrm>
          <a:prstGeom prst="wedgeRoundRectCallout">
            <a:avLst>
              <a:gd name="adj1" fmla="val -55994"/>
              <a:gd name="adj2" fmla="val 92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Variable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42504" y="3148839"/>
            <a:ext cx="3290755" cy="476903"/>
          </a:xfrm>
          <a:prstGeom prst="wedgeRoundRectCallout">
            <a:avLst>
              <a:gd name="adj1" fmla="val -78980"/>
              <a:gd name="adj2" fmla="val -90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77613" y="4384692"/>
            <a:ext cx="3290755" cy="476903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Return result</a:t>
            </a:r>
          </a:p>
        </p:txBody>
      </p:sp>
    </p:spTree>
    <p:extLst>
      <p:ext uri="{BB962C8B-B14F-4D97-AF65-F5344CB8AC3E}">
        <p14:creationId xmlns:p14="http://schemas.microsoft.com/office/powerpoint/2010/main" val="90328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36612" y="2209800"/>
            <a:ext cx="10210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PROCEDURE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usp_select_employees_by_seniority;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478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/>
              <a:t>Using Parameters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6684" y="1560374"/>
            <a:ext cx="4777528" cy="2991642"/>
          </a:xfrm>
          <a:prstGeom prst="roundRect">
            <a:avLst>
              <a:gd name="adj" fmla="val 40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7750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dirty="0"/>
              <a:t>To define a parameterized procedure use the syntax:</a:t>
            </a:r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Parameterized Procedures</a:t>
            </a:r>
            <a:endParaRPr lang="bg-BG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836612" y="2108537"/>
            <a:ext cx="101346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usp_procedure_name 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(parameter_1_name parameter_type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arameter_2_name parameter_type,…)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79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  <p:bldP spid="48128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Stored Procedures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8512" y="1669147"/>
            <a:ext cx="105918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usp_select_employees_by_seniority(min_years_at_work INT)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hire_date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ROUND(DATEDIFF(NOW(),DATE(hire_date)) 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365.25,0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AS 'years'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ROUND(DATEDIFF(NOW(),DATE(hire_date)) 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365.25,0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&gt;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min_years_at_work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hire_date;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$$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usp_select_employees_by_seniority(15);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89412" y="1174708"/>
            <a:ext cx="3290755" cy="449080"/>
          </a:xfrm>
          <a:prstGeom prst="wedgeRoundRectCallout">
            <a:avLst>
              <a:gd name="adj1" fmla="val -44746"/>
              <a:gd name="adj2" fmla="val 169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09012" y="3505200"/>
            <a:ext cx="3290755" cy="449080"/>
          </a:xfrm>
          <a:prstGeom prst="wedgeRoundRectCallout">
            <a:avLst>
              <a:gd name="adj1" fmla="val -82626"/>
              <a:gd name="adj2" fmla="val 1347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99557" y="5313138"/>
            <a:ext cx="3290755" cy="449080"/>
          </a:xfrm>
          <a:prstGeom prst="wedgeRoundRectCallout">
            <a:avLst>
              <a:gd name="adj1" fmla="val -52192"/>
              <a:gd name="adj2" fmla="val 804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66103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903412" y="1752600"/>
            <a:ext cx="8458200" cy="4760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usp_add_numbers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(first_number INT,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second_number INT,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result INT)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first_number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second_number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$$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 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@answer=0;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 usp_add_numbers(5, 6,@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answer);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answer;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08812" y="2270214"/>
            <a:ext cx="3290755" cy="449080"/>
          </a:xfrm>
          <a:prstGeom prst="wedgeRoundRectCallout">
            <a:avLst>
              <a:gd name="adj1" fmla="val -72243"/>
              <a:gd name="adj2" fmla="val 137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Creating procedure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42212" y="4267200"/>
            <a:ext cx="3290755" cy="449080"/>
          </a:xfrm>
          <a:prstGeom prst="wedgeRoundRectCallout">
            <a:avLst>
              <a:gd name="adj1" fmla="val -39112"/>
              <a:gd name="adj2" fmla="val 802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Executing procedure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1612" y="5943600"/>
            <a:ext cx="3290755" cy="449080"/>
          </a:xfrm>
          <a:prstGeom prst="wedgeRoundRectCallout">
            <a:avLst>
              <a:gd name="adj1" fmla="val -44990"/>
              <a:gd name="adj2" fmla="val -1429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Display results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209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3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3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3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Резултат с изображение за bank clipart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383" y="3581400"/>
            <a:ext cx="1800057" cy="179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/>
              <a:t>Create a stored procedure </a:t>
            </a:r>
            <a:r>
              <a:rPr lang="en-GB" b="1" noProof="1" smtClean="0"/>
              <a:t>usp_withdraw_money </a:t>
            </a:r>
            <a:r>
              <a:rPr lang="en-GB" b="1" noProof="1"/>
              <a:t/>
            </a:r>
            <a:br>
              <a:rPr lang="en-GB" b="1" noProof="1"/>
            </a:br>
            <a:r>
              <a:rPr lang="en-GB" noProof="1" smtClean="0"/>
              <a:t>(account_id</a:t>
            </a:r>
            <a:r>
              <a:rPr lang="en-GB" noProof="1"/>
              <a:t>, </a:t>
            </a:r>
            <a:r>
              <a:rPr lang="en-GB" noProof="1" smtClean="0"/>
              <a:t>money_amount</a:t>
            </a:r>
            <a:r>
              <a:rPr lang="en-GB" noProof="1"/>
              <a:t>) </a:t>
            </a:r>
            <a:r>
              <a:rPr lang="en-GB" dirty="0"/>
              <a:t>that operate in transactions.</a:t>
            </a:r>
          </a:p>
          <a:p>
            <a:pPr lvl="1"/>
            <a:r>
              <a:rPr lang="en-US" dirty="0"/>
              <a:t>Validate </a:t>
            </a:r>
            <a:r>
              <a:rPr lang="en-US" b="1" dirty="0"/>
              <a:t>only</a:t>
            </a:r>
            <a:r>
              <a:rPr lang="en-US" dirty="0"/>
              <a:t> if the account is existing and if not throw an exception.</a:t>
            </a: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Withdraw Money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4"/>
              </a:rPr>
              <a:t>https://judge.softuni.bg/Contests/Practice/Index/298#13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687" y="3936298"/>
            <a:ext cx="6631237" cy="14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4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Withdraw Money (1)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279051" y="2496799"/>
            <a:ext cx="9539762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CREATE PROCEDURE </a:t>
            </a:r>
            <a:r>
              <a:rPr lang="en-US" sz="2600" b="1" noProof="1" smtClean="0">
                <a:latin typeface="Consolas" panose="020B0609020204030204" pitchFamily="49" charset="0"/>
              </a:rPr>
              <a:t>usp_withdraw_money </a:t>
            </a:r>
            <a:r>
              <a:rPr lang="en-US" sz="2600" b="1" noProof="1">
                <a:latin typeface="Consolas" panose="020B0609020204030204" pitchFamily="49" charset="0"/>
              </a:rPr>
              <a:t/>
            </a:r>
            <a:br>
              <a:rPr lang="en-US" sz="2600" b="1" noProof="1">
                <a:latin typeface="Consolas" panose="020B0609020204030204" pitchFamily="49" charset="0"/>
              </a:rPr>
            </a:br>
            <a:r>
              <a:rPr lang="en-US" sz="2600" b="1" noProof="1">
                <a:latin typeface="Consolas" panose="020B0609020204030204" pitchFamily="49" charset="0"/>
              </a:rPr>
              <a:t>  (account_id INT, money_amount DECIMAL</a:t>
            </a:r>
            <a:r>
              <a:rPr lang="en-US" sz="2600" b="1" noProof="1" smtClean="0">
                <a:latin typeface="Consolas" panose="020B0609020204030204" pitchFamily="49" charset="0"/>
              </a:rPr>
              <a:t>)</a:t>
            </a:r>
            <a:endParaRPr lang="en-US" sz="2600" b="1" noProof="1">
              <a:latin typeface="Consolas" panose="020B0609020204030204" pitchFamily="49" charset="0"/>
            </a:endParaRPr>
          </a:p>
          <a:p>
            <a:r>
              <a:rPr lang="en-US" sz="26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2600" b="1" i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-- Transaction logic goes here.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https://judge.softuni.bg/Contests/Practice/Index/298#13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134834" y="1600200"/>
            <a:ext cx="3290755" cy="577925"/>
          </a:xfrm>
          <a:prstGeom prst="wedgeRoundRectCallout">
            <a:avLst>
              <a:gd name="adj1" fmla="val -39153"/>
              <a:gd name="adj2" fmla="val 1058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Name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142412" y="2159770"/>
            <a:ext cx="2286000" cy="525280"/>
          </a:xfrm>
          <a:prstGeom prst="wedgeRoundRectCallout">
            <a:avLst>
              <a:gd name="adj1" fmla="val -86413"/>
              <a:gd name="adj2" fmla="val 1047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75887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Withdraw Money (2)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977017" y="832509"/>
            <a:ext cx="10377961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BEGIN </a:t>
            </a:r>
            <a:endParaRPr lang="en-US" sz="2600" b="1" dirty="0" smtClean="0">
              <a:latin typeface="Consolas" panose="020B0609020204030204" pitchFamily="49" charset="0"/>
            </a:endParaRPr>
          </a:p>
          <a:p>
            <a:r>
              <a:rPr lang="en-US" sz="2600" b="1" dirty="0" smtClean="0">
                <a:latin typeface="Consolas" panose="020B0609020204030204" pitchFamily="49" charset="0"/>
              </a:rPr>
              <a:t>START TRANSACTION</a:t>
            </a:r>
            <a:endParaRPr lang="en-US" sz="2600" b="1" dirty="0">
              <a:latin typeface="Consolas" panose="020B0609020204030204" pitchFamily="49" charset="0"/>
            </a:endParaRPr>
          </a:p>
          <a:p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UPDATE </a:t>
            </a:r>
            <a:r>
              <a:rPr lang="en-US" sz="2600" b="1" dirty="0" smtClean="0">
                <a:latin typeface="Consolas" panose="020B0609020204030204" pitchFamily="49" charset="0"/>
              </a:rPr>
              <a:t>accounts </a:t>
            </a:r>
            <a:r>
              <a:rPr lang="en-US" sz="2600" b="1" dirty="0">
                <a:latin typeface="Consolas" panose="020B0609020204030204" pitchFamily="49" charset="0"/>
              </a:rPr>
              <a:t>SET b</a:t>
            </a:r>
            <a:r>
              <a:rPr lang="en-US" sz="2600" b="1" dirty="0" smtClean="0">
                <a:latin typeface="Consolas" panose="020B0609020204030204" pitchFamily="49" charset="0"/>
              </a:rPr>
              <a:t>alance </a:t>
            </a:r>
            <a:r>
              <a:rPr lang="en-US" sz="2600" b="1" dirty="0">
                <a:latin typeface="Consolas" panose="020B0609020204030204" pitchFamily="49" charset="0"/>
              </a:rPr>
              <a:t>= 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latin typeface="Consolas" panose="020B0609020204030204" pitchFamily="49" charset="0"/>
              </a:rPr>
              <a:t>balance – </a:t>
            </a:r>
            <a:r>
              <a:rPr lang="en-US" sz="2600" b="1" noProof="1" smtClean="0">
                <a:latin typeface="Consolas" panose="020B0609020204030204" pitchFamily="49" charset="0"/>
              </a:rPr>
              <a:t>money_amount</a:t>
            </a:r>
            <a:endParaRPr lang="en-US" sz="2600" b="1" noProof="1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WHERE </a:t>
            </a:r>
            <a:r>
              <a:rPr lang="en-US" sz="2600" b="1" dirty="0" smtClean="0">
                <a:latin typeface="Consolas" panose="020B0609020204030204" pitchFamily="49" charset="0"/>
              </a:rPr>
              <a:t>id </a:t>
            </a:r>
            <a:r>
              <a:rPr lang="en-US" sz="2600" b="1" dirty="0">
                <a:latin typeface="Consolas" panose="020B0609020204030204" pitchFamily="49" charset="0"/>
              </a:rPr>
              <a:t>= </a:t>
            </a:r>
            <a:r>
              <a:rPr lang="en-US" sz="2600" b="1" dirty="0" err="1" smtClean="0">
                <a:latin typeface="Consolas" panose="020B0609020204030204" pitchFamily="49" charset="0"/>
              </a:rPr>
              <a:t>account_id</a:t>
            </a:r>
            <a:r>
              <a:rPr lang="en-US" sz="2600" b="1" dirty="0" smtClean="0">
                <a:latin typeface="Consolas" panose="020B0609020204030204" pitchFamily="49" charset="0"/>
              </a:rPr>
              <a:t>;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IF(SELECT COUNT</a:t>
            </a:r>
            <a:r>
              <a:rPr lang="en-US" sz="2600" b="1" dirty="0" smtClean="0">
                <a:latin typeface="Consolas" panose="020B0609020204030204" pitchFamily="49" charset="0"/>
              </a:rPr>
              <a:t>(*) FROM accounts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	</a:t>
            </a:r>
            <a:r>
              <a:rPr lang="en-US" sz="2600" b="1" dirty="0" smtClean="0">
                <a:latin typeface="Consolas" panose="020B0609020204030204" pitchFamily="49" charset="0"/>
              </a:rPr>
              <a:t>	      WHERE </a:t>
            </a:r>
            <a:r>
              <a:rPr lang="en-US" sz="2600" b="1" dirty="0">
                <a:latin typeface="Consolas" panose="020B0609020204030204" pitchFamily="49" charset="0"/>
              </a:rPr>
              <a:t>id = </a:t>
            </a:r>
            <a:r>
              <a:rPr lang="en-US" sz="2600" b="1" dirty="0" err="1">
                <a:latin typeface="Consolas" panose="020B0609020204030204" pitchFamily="49" charset="0"/>
              </a:rPr>
              <a:t>account_id</a:t>
            </a:r>
            <a:r>
              <a:rPr lang="en-US" sz="2600" b="1" dirty="0">
                <a:latin typeface="Consolas" panose="020B0609020204030204" pitchFamily="49" charset="0"/>
              </a:rPr>
              <a:t>) &lt;&gt; 1		THEN ROLLBACK;	</a:t>
            </a:r>
            <a:endParaRPr lang="en-US" sz="2600" b="1" dirty="0" smtClean="0">
              <a:latin typeface="Consolas" panose="020B0609020204030204" pitchFamily="49" charset="0"/>
            </a:endParaRPr>
          </a:p>
          <a:p>
            <a:r>
              <a:rPr lang="en-US" sz="2600" b="1" dirty="0" smtClean="0">
                <a:latin typeface="Consolas" panose="020B0609020204030204" pitchFamily="49" charset="0"/>
              </a:rPr>
              <a:t>END </a:t>
            </a:r>
            <a:r>
              <a:rPr lang="en-US" sz="2600" b="1" dirty="0">
                <a:latin typeface="Consolas" panose="020B0609020204030204" pitchFamily="49" charset="0"/>
              </a:rPr>
              <a:t>IF;</a:t>
            </a:r>
          </a:p>
          <a:p>
            <a:r>
              <a:rPr lang="en-US" sz="2600" b="1" dirty="0" smtClean="0">
                <a:latin typeface="Consolas" panose="020B0609020204030204" pitchFamily="49" charset="0"/>
              </a:rPr>
              <a:t>COMMIT;</a:t>
            </a:r>
          </a:p>
          <a:p>
            <a:r>
              <a:rPr lang="en-US" sz="2600" b="1" noProof="1" smtClean="0">
                <a:latin typeface="Consolas" panose="020B0609020204030204" pitchFamily="49" charset="0"/>
              </a:rPr>
              <a:t>END $$</a:t>
            </a:r>
            <a:endParaRPr lang="en-US" sz="2600" b="1" noProof="1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0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https://judge.softuni.bg/Contests/Practice/Index/298#13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42356" y="1151121"/>
            <a:ext cx="3290755" cy="577925"/>
          </a:xfrm>
          <a:prstGeom prst="wedgeRoundRectCallout">
            <a:avLst>
              <a:gd name="adj1" fmla="val -70645"/>
              <a:gd name="adj2" fmla="val 1239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Update Balance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56236" y="2383189"/>
            <a:ext cx="3290755" cy="577925"/>
          </a:xfrm>
          <a:prstGeom prst="wedgeRoundRectCallout">
            <a:avLst>
              <a:gd name="adj1" fmla="val -39153"/>
              <a:gd name="adj2" fmla="val 1058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Rollback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32235" y="5413968"/>
            <a:ext cx="3290755" cy="577925"/>
          </a:xfrm>
          <a:prstGeom prst="wedgeRoundRectCallout">
            <a:avLst>
              <a:gd name="adj1" fmla="val -77790"/>
              <a:gd name="adj2" fmla="val -1757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16088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0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Triggers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8674" name="Picture 2" descr="http://www.pyramydair.com/blog/images/men-triggers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5573" y="1523463"/>
            <a:ext cx="4015722" cy="29337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7" name="Picture 5" descr="E:\Movies\Job Projects\Current Job\2.6. Intro to Transact-SQL\largeCalloutCoachTrigg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2" y="1524000"/>
            <a:ext cx="2930522" cy="2930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806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are very much like stored procedures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en-US" dirty="0"/>
              <a:t>Called in case of specific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</a:t>
            </a:r>
            <a:r>
              <a:rPr lang="bg-BG" dirty="0"/>
              <a:t>.</a:t>
            </a:r>
            <a:endParaRPr lang="en-US" dirty="0"/>
          </a:p>
          <a:p>
            <a:r>
              <a:rPr lang="en-US" dirty="0"/>
              <a:t>We do not call triggers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explicitly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en-US" dirty="0"/>
              <a:t>Triggers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attached</a:t>
            </a:r>
            <a:r>
              <a:rPr lang="en-US" dirty="0"/>
              <a:t> to a table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en-US" dirty="0"/>
              <a:t>Triggers are fired when a certain SQL statement is executed against the contents of the table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en-US" dirty="0"/>
              <a:t>E.g. when a new row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inserted</a:t>
            </a:r>
            <a:r>
              <a:rPr lang="en-US" dirty="0"/>
              <a:t> in given table</a:t>
            </a:r>
            <a:r>
              <a:rPr lang="bg-BG" dirty="0"/>
              <a:t>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14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Functions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1042913"/>
            <a:ext cx="118491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p.project_id,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DATE(p.start_date) AS 'start_date',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DATE(p.end_date) AS 'end_date',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udf_project_weeks(p.start_date, p.end_date)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'project_weeks'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projects AS p;</a:t>
            </a:r>
            <a:endParaRPr lang="en-GB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1919"/>
              </p:ext>
            </p:extLst>
          </p:nvPr>
        </p:nvGraphicFramePr>
        <p:xfrm>
          <a:off x="760412" y="4212287"/>
          <a:ext cx="10634420" cy="23945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58605">
                  <a:extLst>
                    <a:ext uri="{9D8B030D-6E8A-4147-A177-3AD203B41FA5}">
                      <a16:colId xmlns:a16="http://schemas.microsoft.com/office/drawing/2014/main" val="359195456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val="491820112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val="3774891810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val="3776866281"/>
                    </a:ext>
                  </a:extLst>
                </a:gridCol>
              </a:tblGrid>
              <a:tr h="598342">
                <a:tc>
                  <a:txBody>
                    <a:bodyPr/>
                    <a:lstStyle/>
                    <a:p>
                      <a:r>
                        <a:rPr lang="en-US" sz="3100" noProof="1" smtClean="0">
                          <a:solidFill>
                            <a:schemeClr val="tx1"/>
                          </a:solidFill>
                        </a:rPr>
                        <a:t>project_id</a:t>
                      </a:r>
                      <a:endParaRPr lang="en-US" sz="3100" noProof="1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100" noProof="1" smtClean="0">
                          <a:solidFill>
                            <a:schemeClr val="tx1"/>
                          </a:solidFill>
                        </a:rPr>
                        <a:t>start_date</a:t>
                      </a:r>
                      <a:endParaRPr lang="en-US" sz="3100" noProof="1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100" noProof="1" smtClean="0">
                          <a:solidFill>
                            <a:schemeClr val="tx1"/>
                          </a:solidFill>
                        </a:rPr>
                        <a:t>end_date</a:t>
                      </a:r>
                      <a:endParaRPr lang="en-US" sz="3100" noProof="1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100" noProof="1" smtClean="0">
                          <a:solidFill>
                            <a:schemeClr val="tx1"/>
                          </a:solidFill>
                        </a:rPr>
                        <a:t>project_weeks</a:t>
                      </a:r>
                      <a:endParaRPr lang="en-US" sz="3100" noProof="1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1892"/>
                  </a:ext>
                </a:extLst>
              </a:tr>
              <a:tr h="599571"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2003-06-01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3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 smtClean="0">
                          <a:solidFill>
                            <a:schemeClr val="tx1"/>
                          </a:solidFill>
                        </a:rPr>
                        <a:t>732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36447"/>
                  </a:ext>
                </a:extLst>
              </a:tr>
              <a:tr h="598342"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2001-06-01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2003-06-01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275746"/>
                  </a:ext>
                </a:extLst>
              </a:tr>
              <a:tr h="598342"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2002-06-01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2003-06-01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521319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5812" y="448507"/>
            <a:ext cx="3290755" cy="476903"/>
          </a:xfrm>
          <a:prstGeom prst="wedgeRoundRectCallout">
            <a:avLst>
              <a:gd name="adj1" fmla="val -38792"/>
              <a:gd name="adj2" fmla="val 89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Call function</a:t>
            </a:r>
          </a:p>
        </p:txBody>
      </p:sp>
    </p:spTree>
    <p:extLst>
      <p:ext uri="{BB962C8B-B14F-4D97-AF65-F5344CB8AC3E}">
        <p14:creationId xmlns:p14="http://schemas.microsoft.com/office/powerpoint/2010/main" val="18719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Types of Triggers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9760" y="1151121"/>
            <a:ext cx="5827799" cy="9824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  <a:tabLst/>
            </a:pPr>
            <a:r>
              <a:rPr lang="en-US" sz="4800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Before</a:t>
            </a:r>
            <a:endParaRPr lang="en-US" sz="4000" b="1" dirty="0">
              <a:solidFill>
                <a:srgbClr val="F3BE60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70612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468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After</a:t>
            </a:r>
            <a:endParaRPr lang="en-US" sz="4800" b="1" dirty="0">
              <a:solidFill>
                <a:srgbClr val="F3BE60"/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b="1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7755023" y="4646625"/>
            <a:ext cx="1828800" cy="1447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Event</a:t>
            </a:r>
          </a:p>
        </p:txBody>
      </p:sp>
      <p:sp>
        <p:nvSpPr>
          <p:cNvPr id="10" name="Cloud 9"/>
          <p:cNvSpPr/>
          <p:nvPr/>
        </p:nvSpPr>
        <p:spPr>
          <a:xfrm>
            <a:off x="8755191" y="2389175"/>
            <a:ext cx="2286000" cy="1371599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Trigger</a:t>
            </a:r>
          </a:p>
        </p:txBody>
      </p:sp>
      <p:sp>
        <p:nvSpPr>
          <p:cNvPr id="11" name="Arrow: Down 10"/>
          <p:cNvSpPr/>
          <p:nvPr/>
        </p:nvSpPr>
        <p:spPr>
          <a:xfrm rot="16200000">
            <a:off x="6718240" y="4722825"/>
            <a:ext cx="571597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rrow: Down 13"/>
          <p:cNvSpPr/>
          <p:nvPr/>
        </p:nvSpPr>
        <p:spPr>
          <a:xfrm rot="10800000">
            <a:off x="9572487" y="3884625"/>
            <a:ext cx="353828" cy="1513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rrow: Down 14"/>
          <p:cNvSpPr/>
          <p:nvPr/>
        </p:nvSpPr>
        <p:spPr>
          <a:xfrm rot="16200000">
            <a:off x="11026818" y="4584718"/>
            <a:ext cx="571597" cy="157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rrow: Down 15"/>
          <p:cNvSpPr/>
          <p:nvPr/>
        </p:nvSpPr>
        <p:spPr>
          <a:xfrm rot="20894067">
            <a:off x="10260373" y="3758952"/>
            <a:ext cx="329848" cy="1373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Oval 23"/>
          <p:cNvSpPr/>
          <p:nvPr/>
        </p:nvSpPr>
        <p:spPr>
          <a:xfrm>
            <a:off x="2297391" y="4646626"/>
            <a:ext cx="1828800" cy="1447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Event</a:t>
            </a:r>
          </a:p>
        </p:txBody>
      </p:sp>
      <p:sp>
        <p:nvSpPr>
          <p:cNvPr id="25" name="Cloud 24"/>
          <p:cNvSpPr/>
          <p:nvPr/>
        </p:nvSpPr>
        <p:spPr>
          <a:xfrm>
            <a:off x="1154391" y="2195328"/>
            <a:ext cx="2286000" cy="1371599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Trigger</a:t>
            </a:r>
          </a:p>
        </p:txBody>
      </p:sp>
      <p:sp>
        <p:nvSpPr>
          <p:cNvPr id="26" name="Arrow: Down 25"/>
          <p:cNvSpPr/>
          <p:nvPr/>
        </p:nvSpPr>
        <p:spPr>
          <a:xfrm rot="16200000">
            <a:off x="603918" y="4722826"/>
            <a:ext cx="571597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Arrow: Down 26"/>
          <p:cNvSpPr/>
          <p:nvPr/>
        </p:nvSpPr>
        <p:spPr>
          <a:xfrm rot="10800000">
            <a:off x="1575478" y="3701721"/>
            <a:ext cx="353828" cy="1513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Arrow: Down 27"/>
          <p:cNvSpPr/>
          <p:nvPr/>
        </p:nvSpPr>
        <p:spPr>
          <a:xfrm rot="16200000">
            <a:off x="4912496" y="4584719"/>
            <a:ext cx="571597" cy="157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Arrow: Down 28"/>
          <p:cNvSpPr/>
          <p:nvPr/>
        </p:nvSpPr>
        <p:spPr>
          <a:xfrm rot="20894067">
            <a:off x="2153620" y="3638672"/>
            <a:ext cx="311252" cy="1219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08606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There are three different events that can be applied within a trigger: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2" name="Rectangle: Rounded Corners 31"/>
          <p:cNvSpPr/>
          <p:nvPr/>
        </p:nvSpPr>
        <p:spPr>
          <a:xfrm>
            <a:off x="4701429" y="2743200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Events</a:t>
            </a:r>
          </a:p>
        </p:txBody>
      </p:sp>
      <p:grpSp>
        <p:nvGrpSpPr>
          <p:cNvPr id="13" name="Group 32"/>
          <p:cNvGrpSpPr/>
          <p:nvPr/>
        </p:nvGrpSpPr>
        <p:grpSpPr>
          <a:xfrm>
            <a:off x="3275012" y="5168857"/>
            <a:ext cx="5355416" cy="517456"/>
            <a:chOff x="568292" y="5426144"/>
            <a:chExt cx="5355416" cy="517456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2469290" y="5426144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568292" y="5426144"/>
              <a:ext cx="1553418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Insert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370289" y="5426144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</p:grpSp>
      <p:grpSp>
        <p:nvGrpSpPr>
          <p:cNvPr id="17" name="Group 36"/>
          <p:cNvGrpSpPr/>
          <p:nvPr/>
        </p:nvGrpSpPr>
        <p:grpSpPr>
          <a:xfrm>
            <a:off x="4051721" y="3551223"/>
            <a:ext cx="3801998" cy="1617634"/>
            <a:chOff x="4051721" y="3551223"/>
            <a:chExt cx="3801998" cy="1617634"/>
          </a:xfrm>
        </p:grpSpPr>
        <p:cxnSp>
          <p:nvCxnSpPr>
            <p:cNvPr id="18" name="Straight Connector 37"/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4051721" y="3551223"/>
              <a:ext cx="1900999" cy="1617634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38"/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5952720" y="3551223"/>
              <a:ext cx="0" cy="1617634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39"/>
            <p:cNvCxnSpPr>
              <a:stCxn id="12" idx="2"/>
              <a:endCxn id="16" idx="0"/>
            </p:cNvCxnSpPr>
            <p:nvPr/>
          </p:nvCxnSpPr>
          <p:spPr>
            <a:xfrm>
              <a:off x="5952720" y="3551223"/>
              <a:ext cx="1900999" cy="1617634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67110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1293812" y="1876485"/>
            <a:ext cx="972017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tr_delete_records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DELETE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employees_projects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EACH ROW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INSERT INTO employees_projects_history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(employee_id, project_id)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VALUES(old.employee_id, old.project_id);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$$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03812" y="1410303"/>
            <a:ext cx="3290755" cy="449080"/>
          </a:xfrm>
          <a:prstGeom prst="wedgeRoundRectCallout">
            <a:avLst>
              <a:gd name="adj1" fmla="val -49809"/>
              <a:gd name="adj2" fmla="val 1604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Trigger Name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60777" y="3618946"/>
            <a:ext cx="3290755" cy="449080"/>
          </a:xfrm>
          <a:prstGeom prst="wedgeRoundRectCallout">
            <a:avLst>
              <a:gd name="adj1" fmla="val -58729"/>
              <a:gd name="adj2" fmla="val -111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Table Name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786314" y="2669042"/>
            <a:ext cx="3290755" cy="449080"/>
          </a:xfrm>
          <a:prstGeom prst="wedgeRoundRectCallout">
            <a:avLst>
              <a:gd name="adj1" fmla="val -76846"/>
              <a:gd name="adj2" fmla="val -161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Trigger Type + Event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45715" y="5545593"/>
            <a:ext cx="3290755" cy="449080"/>
          </a:xfrm>
          <a:prstGeom prst="wedgeRoundRectCallout">
            <a:avLst>
              <a:gd name="adj1" fmla="val -45762"/>
              <a:gd name="adj2" fmla="val -1199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Deleted Data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1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0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Write a function </a:t>
            </a:r>
            <a:r>
              <a:rPr lang="en-GB" sz="3200" b="1" noProof="1" smtClean="0"/>
              <a:t>udf_get_salary_level</a:t>
            </a:r>
            <a:r>
              <a:rPr lang="en-GB" sz="3200" dirty="0" smtClean="0"/>
              <a:t>(salary DECIMAL(19,4)) </a:t>
            </a:r>
            <a:r>
              <a:rPr lang="en-GB" sz="3200" dirty="0"/>
              <a:t>that receives </a:t>
            </a:r>
            <a:r>
              <a:rPr lang="en-GB" sz="3200" b="1" dirty="0"/>
              <a:t>salary</a:t>
            </a:r>
            <a:r>
              <a:rPr lang="en-GB" sz="3200" dirty="0"/>
              <a:t> of an employee and returns the </a:t>
            </a:r>
            <a:r>
              <a:rPr lang="en-GB" sz="3200" b="1" dirty="0"/>
              <a:t>level of the salary</a:t>
            </a:r>
            <a:r>
              <a:rPr lang="en-GB" sz="3200" dirty="0"/>
              <a:t>.</a:t>
            </a:r>
            <a:endParaRPr lang="en-US" sz="3200" dirty="0"/>
          </a:p>
          <a:p>
            <a:pPr lvl="1"/>
            <a:r>
              <a:rPr lang="en-GB" sz="2800" dirty="0"/>
              <a:t>If salary is </a:t>
            </a:r>
            <a:r>
              <a:rPr lang="en-GB" sz="2800" b="1" dirty="0"/>
              <a:t>&lt; 30000</a:t>
            </a:r>
            <a:r>
              <a:rPr lang="en-GB" sz="2800" dirty="0"/>
              <a:t> return </a:t>
            </a:r>
            <a:r>
              <a:rPr lang="en-GB" sz="2800" b="1" dirty="0"/>
              <a:t>"Low"</a:t>
            </a:r>
            <a:endParaRPr lang="en-US" sz="2800" dirty="0"/>
          </a:p>
          <a:p>
            <a:pPr lvl="1"/>
            <a:r>
              <a:rPr lang="en-GB" sz="2800" dirty="0"/>
              <a:t>If salary is </a:t>
            </a:r>
            <a:r>
              <a:rPr lang="en-GB" sz="2800" b="1" dirty="0"/>
              <a:t>between 30000 and 50000 (inclusive)</a:t>
            </a:r>
            <a:r>
              <a:rPr lang="en-GB" sz="2800" dirty="0"/>
              <a:t> return</a:t>
            </a:r>
            <a:r>
              <a:rPr lang="en-GB" sz="2800" b="1" dirty="0"/>
              <a:t> "Average"</a:t>
            </a:r>
            <a:endParaRPr lang="en-US" sz="2800" dirty="0"/>
          </a:p>
          <a:p>
            <a:pPr lvl="1"/>
            <a:r>
              <a:rPr lang="en-GB" sz="2800" dirty="0"/>
              <a:t>If salary is </a:t>
            </a:r>
            <a:r>
              <a:rPr lang="en-GB" sz="2800" b="1" dirty="0"/>
              <a:t>&gt; 50000</a:t>
            </a:r>
            <a:r>
              <a:rPr lang="en-GB" sz="2800" dirty="0"/>
              <a:t> return</a:t>
            </a:r>
            <a:r>
              <a:rPr lang="en-GB" sz="2800" b="1" dirty="0"/>
              <a:t> "High"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Salary Level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https://judge.softuni.bg/Contests/Practice/Index/302#4</a:t>
            </a:r>
            <a:endParaRPr lang="en-US" dirty="0"/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170" y="4358072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11" y="4191000"/>
            <a:ext cx="708999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Salary Level Function (1)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379412" y="2895600"/>
            <a:ext cx="1161582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 FUNCTION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udf_get_salary_level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DECIMAL(19,4)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VARCHAR(10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BEGIN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 Function logic here.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370012" y="1828800"/>
            <a:ext cx="3290755" cy="629303"/>
          </a:xfrm>
          <a:prstGeom prst="wedgeRoundRectCallout">
            <a:avLst>
              <a:gd name="adj1" fmla="val 42510"/>
              <a:gd name="adj2" fmla="val 1316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Function Name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923212" y="1810481"/>
            <a:ext cx="3290755" cy="629303"/>
          </a:xfrm>
          <a:prstGeom prst="wedgeRoundRectCallout">
            <a:avLst>
              <a:gd name="adj1" fmla="val -39307"/>
              <a:gd name="adj2" fmla="val 1370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Input Parameters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799012" y="3704332"/>
            <a:ext cx="3290755" cy="629303"/>
          </a:xfrm>
          <a:prstGeom prst="wedgeRoundRectCallout">
            <a:avLst>
              <a:gd name="adj1" fmla="val -62919"/>
              <a:gd name="adj2" fmla="val -734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Return Type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410934" y="4917432"/>
            <a:ext cx="3290755" cy="629303"/>
          </a:xfrm>
          <a:prstGeom prst="wedgeRoundRectCallout">
            <a:avLst>
              <a:gd name="adj1" fmla="val -41365"/>
              <a:gd name="adj2" fmla="val -917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Function Body</a:t>
            </a:r>
          </a:p>
        </p:txBody>
      </p:sp>
      <p:sp>
        <p:nvSpPr>
          <p:cNvPr id="20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https://judge.softuni.bg/Contests/Practice/Index/298#4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4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Salary Level Function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1371600"/>
            <a:ext cx="9991724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DECLARE </a:t>
            </a:r>
            <a:r>
              <a:rPr lang="en-US" sz="2800" b="1" noProof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salary_level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VARCHAR(10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 30000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THEN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SET </a:t>
            </a:r>
            <a:r>
              <a:rPr lang="en-US" sz="2800" b="1" noProof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salary_level :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'Low';</a:t>
            </a:r>
          </a:p>
          <a:p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ELSEIF(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&gt;= 30000 AND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 50000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THEN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SET </a:t>
            </a:r>
            <a:r>
              <a:rPr lang="en-US" sz="2800" b="1" noProof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salary_level :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'Average';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SET </a:t>
            </a:r>
            <a:r>
              <a:rPr lang="en-US" sz="2800" b="1" noProof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salary_level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:= 'High';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 IF;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</a:t>
            </a:r>
            <a:r>
              <a:rPr lang="en-US" sz="2800" b="1" noProof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salary_level;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3"/>
              </a:rPr>
              <a:t>https://judge.softuni.bg/Contests/Practice/Index/298#4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56657" y="1066800"/>
            <a:ext cx="3290755" cy="476903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Variable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99212" y="2113897"/>
            <a:ext cx="3290755" cy="476903"/>
          </a:xfrm>
          <a:prstGeom prst="wedgeRoundRectCallout">
            <a:avLst>
              <a:gd name="adj1" fmla="val -81440"/>
              <a:gd name="adj2" fmla="val 489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37212" y="5238097"/>
            <a:ext cx="3290755" cy="476903"/>
          </a:xfrm>
          <a:prstGeom prst="wedgeRoundRectCallout">
            <a:avLst>
              <a:gd name="adj1" fmla="val -74574"/>
              <a:gd name="adj2" fmla="val -891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Return Result</a:t>
            </a:r>
          </a:p>
        </p:txBody>
      </p:sp>
    </p:spTree>
    <p:extLst>
      <p:ext uri="{BB962C8B-B14F-4D97-AF65-F5344CB8AC3E}">
        <p14:creationId xmlns:p14="http://schemas.microsoft.com/office/powerpoint/2010/main" val="426299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123000"/>
            <a:ext cx="8938472" cy="820600"/>
          </a:xfrm>
        </p:spPr>
        <p:txBody>
          <a:bodyPr/>
          <a:lstStyle/>
          <a:p>
            <a:r>
              <a:rPr lang="en-GB" dirty="0"/>
              <a:t>What is a Transaction?</a:t>
            </a:r>
          </a:p>
        </p:txBody>
      </p:sp>
      <p:pic>
        <p:nvPicPr>
          <p:cNvPr id="4" name="Picture 2" descr="http://www.elkhouryandpartners.com/hosting/elkhourypartners/images/Transaction_pi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5540" y="1534608"/>
            <a:ext cx="4387104" cy="30956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upload.wikimedia.org/wikipedia/en/7/78/DB-databas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5981" y="1260673"/>
            <a:ext cx="2505481" cy="177763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icongal.com/gallery/image/11555/blue_databas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573">
            <a:off x="7657855" y="2953316"/>
            <a:ext cx="1800200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 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(Rollback)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73742" y="4611850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chemeClr val="tx2">
                    <a:lumMod val="20000"/>
                    <a:lumOff val="80000"/>
                  </a:schemeClr>
                </a:solidFill>
              </a:rPr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2981" y="3627685"/>
            <a:ext cx="1567383" cy="0"/>
          </a:xfrm>
          <a:prstGeom prst="straightConnector1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08526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08527" y="1546222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1509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1510" y="1546222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Write</a:t>
            </a: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1523440" y="4504543"/>
            <a:ext cx="3638713" cy="753257"/>
          </a:xfrm>
          <a:custGeom>
            <a:avLst/>
            <a:gdLst>
              <a:gd name="T0" fmla="*/ 1616 w 1616"/>
              <a:gd name="T1" fmla="*/ 6 h 358"/>
              <a:gd name="T2" fmla="*/ 1525 w 1616"/>
              <a:gd name="T3" fmla="*/ 154 h 358"/>
              <a:gd name="T4" fmla="*/ 1216 w 1616"/>
              <a:gd name="T5" fmla="*/ 308 h 358"/>
              <a:gd name="T6" fmla="*/ 754 w 1616"/>
              <a:gd name="T7" fmla="*/ 351 h 358"/>
              <a:gd name="T8" fmla="*/ 202 w 1616"/>
              <a:gd name="T9" fmla="*/ 268 h 358"/>
              <a:gd name="T10" fmla="*/ 0 w 1616"/>
              <a:gd name="T1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0395" y="2955948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4212" y="2798142"/>
            <a:ext cx="1978769" cy="1659085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5448" y="2798142"/>
            <a:ext cx="2501102" cy="1659085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0364" y="2798142"/>
            <a:ext cx="2875592" cy="1659085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3938</TotalTime>
  <Words>1309</Words>
  <Application>Microsoft Office PowerPoint</Application>
  <PresentationFormat>Custom</PresentationFormat>
  <Paragraphs>367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 16x9</vt:lpstr>
      <vt:lpstr>User-Defined Functions</vt:lpstr>
      <vt:lpstr>Create Functions </vt:lpstr>
      <vt:lpstr>Execute Functions </vt:lpstr>
      <vt:lpstr>Problem: Salary Level Function</vt:lpstr>
      <vt:lpstr>Solution: Salary Level Function (1)</vt:lpstr>
      <vt:lpstr>Solution: Salary Level Function (2)</vt:lpstr>
      <vt:lpstr>What is a Transaction?</vt:lpstr>
      <vt:lpstr>Transactions</vt:lpstr>
      <vt:lpstr>Transactions: Lifecycle (Rollback)</vt:lpstr>
      <vt:lpstr>Transactions: Lifecycle (Commit)</vt:lpstr>
      <vt:lpstr>Transactions Behavior</vt:lpstr>
      <vt:lpstr>Checkpoints in games</vt:lpstr>
      <vt:lpstr>What are Transactions?</vt:lpstr>
      <vt:lpstr>Transactions Syntax</vt:lpstr>
      <vt:lpstr>Transactions Properties</vt:lpstr>
      <vt:lpstr>Stored Procedures</vt:lpstr>
      <vt:lpstr>What are Stored Procedures?</vt:lpstr>
      <vt:lpstr>Creating Stored Procedures</vt:lpstr>
      <vt:lpstr>Executing Stored Procedures</vt:lpstr>
      <vt:lpstr>Dropping Stored Procedures</vt:lpstr>
      <vt:lpstr>Stored Procedures</vt:lpstr>
      <vt:lpstr>Defining Parameterized Procedures</vt:lpstr>
      <vt:lpstr>Parameterized Stored Procedures – Example</vt:lpstr>
      <vt:lpstr>Returning Values Using OUTPUT Parameters</vt:lpstr>
      <vt:lpstr>Problem: Withdraw Money</vt:lpstr>
      <vt:lpstr>Solution: Withdraw Money (1)</vt:lpstr>
      <vt:lpstr>Solution: Withdraw Money (2)</vt:lpstr>
      <vt:lpstr>Triggers</vt:lpstr>
      <vt:lpstr>What Are Triggers?</vt:lpstr>
      <vt:lpstr>MySQL Types of Triggers</vt:lpstr>
      <vt:lpstr>Events</vt:lpstr>
      <vt:lpstr>After Triggers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Functions, Triggers and Transactions</dc:title>
  <dc:subject>Software Development Course</dc:subject>
  <dc:creator>Software University Foundation</dc:creator>
  <cp:keywords>Databases, SoftUni, Software University, MSSQL, SQL Management Studio, SQL Server Express</cp:keywords>
  <dc:description>Software University Foundation - http://softuni.org</dc:description>
  <cp:lastModifiedBy>Zhivko Nedyalkov</cp:lastModifiedBy>
  <cp:revision>251</cp:revision>
  <dcterms:created xsi:type="dcterms:W3CDTF">2014-01-02T17:00:34Z</dcterms:created>
  <dcterms:modified xsi:type="dcterms:W3CDTF">2017-06-15T00:24:02Z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