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"/>
  </p:sldMasterIdLst>
  <p:notesMasterIdLst>
    <p:notesMasterId r:id="rId19"/>
  </p:notesMasterIdLst>
  <p:handoutMasterIdLst>
    <p:handoutMasterId r:id="rId20"/>
  </p:handoutMasterIdLst>
  <p:sldIdLst>
    <p:sldId id="429" r:id="rId3"/>
    <p:sldId id="433" r:id="rId4"/>
    <p:sldId id="406" r:id="rId5"/>
    <p:sldId id="407" r:id="rId6"/>
    <p:sldId id="410" r:id="rId7"/>
    <p:sldId id="411" r:id="rId8"/>
    <p:sldId id="412" r:id="rId9"/>
    <p:sldId id="415" r:id="rId10"/>
    <p:sldId id="430" r:id="rId11"/>
    <p:sldId id="418" r:id="rId12"/>
    <p:sldId id="432" r:id="rId13"/>
    <p:sldId id="422" r:id="rId14"/>
    <p:sldId id="423" r:id="rId15"/>
    <p:sldId id="425" r:id="rId16"/>
    <p:sldId id="426" r:id="rId17"/>
    <p:sldId id="428" r:id="rId1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429"/>
            <p14:sldId id="433"/>
          </p14:sldIdLst>
        </p14:section>
        <p14:section name="Content" id="{62B953B8-B832-47C6-9235-D817D1BAEB4D}">
          <p14:sldIdLst>
            <p14:sldId id="406"/>
            <p14:sldId id="407"/>
            <p14:sldId id="410"/>
            <p14:sldId id="411"/>
            <p14:sldId id="412"/>
            <p14:sldId id="415"/>
            <p14:sldId id="430"/>
            <p14:sldId id="418"/>
            <p14:sldId id="432"/>
            <p14:sldId id="422"/>
            <p14:sldId id="423"/>
            <p14:sldId id="425"/>
            <p14:sldId id="426"/>
            <p14:sldId id="4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368" autoAdjust="0"/>
    <p:restoredTop sz="94533" autoAdjust="0"/>
  </p:normalViewPr>
  <p:slideViewPr>
    <p:cSldViewPr>
      <p:cViewPr varScale="1">
        <p:scale>
          <a:sx n="115" d="100"/>
          <a:sy n="115" d="100"/>
        </p:scale>
        <p:origin x="126" y="13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5/23/2017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8051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92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0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0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oftuni.bg/users/profile/sho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hyperlink" Target="https://softuni.bg/trainings/1634/databases-basics-mysql-may-2017" TargetMode="External"/><Relationship Id="rId7" Type="http://schemas.openxmlformats.org/officeDocument/2006/relationships/hyperlink" Target="https://www.facebook.com/groups/java.db.fund.may.2017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hyperlink" Target="https://softuni.bg/forum/categories/76/java-db-fundamentals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hyperlink" Target="https://www.heidisql.com/download.php" TargetMode="External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hyperlink" Target="https://www.jetbrains.com/idea/?fromMenu" TargetMode="External"/><Relationship Id="rId4" Type="http://schemas.openxmlformats.org/officeDocument/2006/relationships/hyperlink" Target="https://dev.mysql.com/downloads/mysql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Program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Trainers Team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Course Schedule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Exams and Evaluation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Learning Resources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26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46182" y="1156770"/>
            <a:ext cx="2272230" cy="2272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3212" y="1486376"/>
            <a:ext cx="3574938" cy="46096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212" y="3831530"/>
            <a:ext cx="2035872" cy="20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29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en-US" dirty="0"/>
              <a:t>Lessons: ~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20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hours </a:t>
            </a:r>
            <a:r>
              <a:rPr lang="en-US" dirty="0"/>
              <a:t>(onsite + YouTube videos)</a:t>
            </a:r>
          </a:p>
          <a:p>
            <a:pPr>
              <a:lnSpc>
                <a:spcPct val="114000"/>
              </a:lnSpc>
            </a:pPr>
            <a:r>
              <a:rPr lang="en-US" dirty="0"/>
              <a:t>Practical exercises (in class): ~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40 hours</a:t>
            </a:r>
          </a:p>
          <a:p>
            <a:pPr>
              <a:lnSpc>
                <a:spcPct val="114000"/>
              </a:lnSpc>
            </a:pPr>
            <a:r>
              <a:rPr lang="en-US" dirty="0"/>
              <a:t>Homework: ~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0-50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hours</a:t>
            </a:r>
          </a:p>
          <a:p>
            <a:pPr>
              <a:lnSpc>
                <a:spcPct val="114000"/>
              </a:lnSpc>
              <a:spcBef>
                <a:spcPts val="2400"/>
              </a:spcBef>
            </a:pPr>
            <a:r>
              <a:rPr lang="en-US" dirty="0"/>
              <a:t>Time frame</a:t>
            </a:r>
          </a:p>
          <a:p>
            <a:pPr lvl="1">
              <a:lnSpc>
                <a:spcPct val="114000"/>
              </a:lnSpc>
            </a:pPr>
            <a:r>
              <a:rPr lang="bg-BG" dirty="0" smtClean="0"/>
              <a:t>22</a:t>
            </a:r>
            <a:r>
              <a:rPr lang="en-US" dirty="0" smtClean="0"/>
              <a:t>-May-2017 </a:t>
            </a:r>
            <a:r>
              <a:rPr lang="en-US" dirty="0"/>
              <a:t>– </a:t>
            </a:r>
            <a:r>
              <a:rPr lang="en-US" dirty="0" smtClean="0"/>
              <a:t>24-Jun-2017</a:t>
            </a:r>
            <a:endParaRPr lang="en-US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Duration and Schedule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19414" y="1472400"/>
            <a:ext cx="1727998" cy="17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812" y="3578121"/>
            <a:ext cx="4005419" cy="26702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090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Students can either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Take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RFID chip </a:t>
            </a:r>
            <a:r>
              <a:rPr lang="en-US" dirty="0"/>
              <a:t>from SoftUni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Or use their own chip / card</a:t>
            </a:r>
            <a:r>
              <a:rPr lang="bg-BG" dirty="0"/>
              <a:t> (125</a:t>
            </a:r>
            <a:r>
              <a:rPr lang="en-US" dirty="0"/>
              <a:t> KHz)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Register your chip number in your SoftUni profile: </a:t>
            </a:r>
            <a:r>
              <a:rPr lang="en-US" dirty="0">
                <a:hlinkClick r:id="rId2"/>
              </a:rPr>
              <a:t>https://softuni.bg/users/profile/show</a:t>
            </a:r>
            <a:endParaRPr lang="en-US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Check-in at the reception every time</a:t>
            </a:r>
            <a:r>
              <a:rPr lang="bg-BG" dirty="0"/>
              <a:t/>
            </a:r>
            <a:br>
              <a:rPr lang="bg-BG" dirty="0"/>
            </a:br>
            <a:r>
              <a:rPr lang="en-US" dirty="0"/>
              <a:t>when you come</a:t>
            </a:r>
            <a:r>
              <a:rPr lang="bg-BG" dirty="0"/>
              <a:t> </a:t>
            </a:r>
            <a:r>
              <a:rPr lang="en-US" dirty="0"/>
              <a:t>in SoftUni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See your last visits in your profile: </a:t>
            </a:r>
            <a:r>
              <a:rPr lang="en-US" dirty="0">
                <a:hlinkClick r:id="rId2"/>
              </a:rPr>
              <a:t>https://softuni.bg/users/profile/show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RFID Chip</a:t>
            </a:r>
          </a:p>
        </p:txBody>
      </p:sp>
      <p:pic>
        <p:nvPicPr>
          <p:cNvPr id="11" name="Picture 2" descr="http://www.robotshop.com/media/catalog/product/cache/1/image/515x515/9df78eab33525d08d6e5fb8d27136e95/p/a/parallax-125khz-rfid-tag-key-fob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685800"/>
            <a:ext cx="2082394" cy="2082395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stronglink-rfid.com/image/readers/sl102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212" y="4114800"/>
            <a:ext cx="2265326" cy="2265326"/>
          </a:xfrm>
          <a:prstGeom prst="roundRect">
            <a:avLst>
              <a:gd name="adj" fmla="val 1559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22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Mandatory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Final exam – 85%</a:t>
            </a:r>
          </a:p>
          <a:p>
            <a:pPr lvl="1"/>
            <a:r>
              <a:rPr lang="en-US" dirty="0"/>
              <a:t>Exercises &amp; homework – 15%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Bonuses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Presence in class – 5% bonus</a:t>
            </a:r>
          </a:p>
          <a:p>
            <a:pPr lvl="1"/>
            <a:r>
              <a:rPr lang="en-US" dirty="0"/>
              <a:t>Forum activity – bonus up to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/>
              <a:t>%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812" y="4038600"/>
            <a:ext cx="3243214" cy="207610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gladstonebrookes.co.uk/wp-content/uploads/2013/10/credit-score-ic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1864">
            <a:off x="8084107" y="1669837"/>
            <a:ext cx="3238074" cy="176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3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homework</a:t>
            </a:r>
            <a:r>
              <a:rPr lang="en-US" dirty="0"/>
              <a:t> is mainly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work in class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pPr>
              <a:spcBef>
                <a:spcPts val="2400"/>
              </a:spcBef>
            </a:pPr>
            <a:r>
              <a:rPr lang="en-US" dirty="0"/>
              <a:t>How to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submit</a:t>
            </a:r>
            <a:r>
              <a:rPr lang="en-US" dirty="0"/>
              <a:t> your homework?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US" dirty="0"/>
              <a:t>Submitted in 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judge system</a:t>
            </a:r>
          </a:p>
          <a:p>
            <a:pPr>
              <a:spcBef>
                <a:spcPts val="2400"/>
              </a:spcBef>
            </a:pPr>
            <a:r>
              <a:rPr lang="en-US" dirty="0"/>
              <a:t>Do your homework when it's due!</a:t>
            </a:r>
          </a:p>
          <a:p>
            <a:pPr lvl="1"/>
            <a:r>
              <a:rPr lang="en-US" dirty="0"/>
              <a:t>Assignments pile up quickly</a:t>
            </a:r>
          </a:p>
          <a:p>
            <a:pPr>
              <a:spcBef>
                <a:spcPts val="2400"/>
              </a:spcBef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31088" y="4343400"/>
            <a:ext cx="3049724" cy="194240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8988288" y="1371600"/>
            <a:ext cx="2135324" cy="2662128"/>
          </a:xfrm>
          <a:prstGeom prst="roundRect">
            <a:avLst>
              <a:gd name="adj" fmla="val 7491"/>
            </a:avLst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5541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1" y="1900001"/>
            <a:ext cx="7086600" cy="820600"/>
          </a:xfrm>
        </p:spPr>
        <p:txBody>
          <a:bodyPr/>
          <a:lstStyle/>
          <a:p>
            <a:pPr algn="r"/>
            <a:r>
              <a:rPr lang="en-US" dirty="0"/>
              <a:t>Resources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1" y="2862680"/>
            <a:ext cx="7924800" cy="719034"/>
          </a:xfrm>
        </p:spPr>
        <p:txBody>
          <a:bodyPr/>
          <a:lstStyle/>
          <a:p>
            <a:pPr algn="r"/>
            <a:r>
              <a:rPr lang="en-US" dirty="0"/>
              <a:t>What We Need Additionally?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211" y="3752788"/>
            <a:ext cx="3918458" cy="2600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4987" y="3757290"/>
            <a:ext cx="1724025" cy="25955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962" y="1219200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1212" y="457200"/>
            <a:ext cx="1600199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08611" y="438149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56411" y="609599"/>
            <a:ext cx="762000" cy="78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71678" y="3990601"/>
            <a:ext cx="1734266" cy="2124386"/>
          </a:xfrm>
          <a:prstGeom prst="rect">
            <a:avLst/>
          </a:prstGeom>
          <a:noFill/>
          <a:effectLst>
            <a:glow rad="127000">
              <a:schemeClr val="accent4">
                <a:lumMod val="60000"/>
                <a:lumOff val="40000"/>
                <a:alpha val="2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62075">
            <a:off x="2613517" y="867926"/>
            <a:ext cx="1297553" cy="153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468" y="3894912"/>
            <a:ext cx="2457888" cy="245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0012" y="1216553"/>
            <a:ext cx="2460668" cy="24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2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web site</a:t>
            </a:r>
            <a:r>
              <a:rPr lang="en-US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sz="3200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sz="3200" dirty="0"/>
              <a:t>Official discussion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forum</a:t>
            </a:r>
            <a:r>
              <a:rPr lang="en-US" sz="3200" dirty="0"/>
              <a:t>:</a:t>
            </a:r>
          </a:p>
          <a:p>
            <a:pPr>
              <a:spcBef>
                <a:spcPts val="1200"/>
              </a:spcBef>
              <a:spcAft>
                <a:spcPts val="1800"/>
              </a:spcAft>
            </a:pPr>
            <a:endParaRPr lang="en-US" dirty="0"/>
          </a:p>
          <a:p>
            <a:pPr>
              <a:spcBef>
                <a:spcPts val="1200"/>
              </a:spcBef>
              <a:spcAft>
                <a:spcPts val="1800"/>
              </a:spcAft>
            </a:pPr>
            <a:r>
              <a:rPr lang="en-US" dirty="0"/>
              <a:t>Official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Facebook group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0411" y="1924966"/>
            <a:ext cx="8784931" cy="970634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2800" b="1" noProof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softuni.bg/trainings/1634/databases-basics-mysql-may-2017</a:t>
            </a:r>
            <a:endParaRPr lang="en-US" sz="28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0412" y="3694544"/>
            <a:ext cx="8763000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3200" b="1" noProof="1" smtClean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hlinkClick r:id="rId4"/>
              </a:rPr>
              <a:t>softuni.bg/forum/categories/76</a:t>
            </a:r>
            <a:endParaRPr lang="en-US" sz="3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6374" y="3159069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3044" y="141085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60412" y="5560288"/>
            <a:ext cx="8763000" cy="753290"/>
          </a:xfrm>
          <a:prstGeom prst="roundRect">
            <a:avLst>
              <a:gd name="adj" fmla="val 5953"/>
            </a:avLst>
          </a:prstGeom>
          <a:solidFill>
            <a:schemeClr val="accent5">
              <a:lumMod val="60000"/>
              <a:lumOff val="40000"/>
              <a:alpha val="15000"/>
            </a:schemeClr>
          </a:solidFill>
          <a:ln w="6350" algn="ctr">
            <a:solidFill>
              <a:schemeClr val="accent5">
                <a:lumMod val="60000"/>
                <a:lumOff val="40000"/>
                <a:alpha val="70000"/>
              </a:schemeClr>
            </a:solidFill>
            <a:round/>
            <a:headEnd/>
            <a:tailEnd/>
          </a:ln>
          <a:effectLst/>
        </p:spPr>
        <p:txBody>
          <a:bodyPr lIns="108000" tIns="108000" rIns="108000" bIns="10800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hlinkClick r:id="rId7"/>
              </a:rPr>
              <a:t>facebook.com/groups/752162754945802/</a:t>
            </a:r>
            <a:endParaRPr lang="en-US" sz="3200" b="1" noProof="1"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4175" y="4988165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1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Software needed for this course: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MySQL </a:t>
            </a:r>
            <a:r>
              <a:rPr lang="en-US" dirty="0"/>
              <a:t>Server &amp; </a:t>
            </a:r>
            <a:r>
              <a:rPr lang="en-US" dirty="0" smtClean="0"/>
              <a:t>Workbench | </a:t>
            </a:r>
            <a:r>
              <a:rPr lang="en-US" dirty="0">
                <a:hlinkClick r:id="rId3"/>
              </a:rPr>
              <a:t>HeidiSQL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4"/>
              </a:rPr>
              <a:t>https://dev.mysql.com/downloads/mysql/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 smtClean="0"/>
              <a:t>IntelliJ IDEA – </a:t>
            </a:r>
            <a:r>
              <a:rPr lang="en-US" dirty="0" smtClean="0">
                <a:hlinkClick r:id="rId5"/>
              </a:rPr>
              <a:t>https://www.jetbrains.com/idea/?fromMenu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Software</a:t>
            </a:r>
          </a:p>
        </p:txBody>
      </p:sp>
      <p:pic>
        <p:nvPicPr>
          <p:cNvPr id="14" name="Picture 13">
            <a:hlinkClick r:id="rId5"/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433" y="4471505"/>
            <a:ext cx="2723321" cy="1407662"/>
          </a:xfrm>
          <a:prstGeom prst="roundRect">
            <a:avLst>
              <a:gd name="adj" fmla="val 2286"/>
            </a:avLst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118" y="4343400"/>
            <a:ext cx="3983918" cy="16638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71" y="4346620"/>
            <a:ext cx="1660652" cy="1660652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200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</a:schemeClr>
                </a:solidFill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 smtClean="0"/>
              <a:t>#</a:t>
            </a:r>
            <a:r>
              <a:rPr lang="en-US" sz="11500" b="1" dirty="0" err="1" smtClean="0"/>
              <a:t>mysql</a:t>
            </a:r>
            <a:endParaRPr lang="en-US" sz="6000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4068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months </a:t>
            </a:r>
            <a:r>
              <a:rPr lang="en-US" dirty="0"/>
              <a:t>intensive database development training</a:t>
            </a:r>
          </a:p>
          <a:p>
            <a:pPr lvl="1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times weekly</a:t>
            </a:r>
            <a:r>
              <a:rPr lang="en-US" dirty="0"/>
              <a:t>, lots of live coding, homework and projects</a:t>
            </a:r>
          </a:p>
          <a:p>
            <a:r>
              <a:rPr lang="en-US" dirty="0"/>
              <a:t>Part I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DB Basics</a:t>
            </a:r>
          </a:p>
          <a:p>
            <a:pPr lvl="1"/>
            <a:r>
              <a:rPr lang="en-US" dirty="0" smtClean="0"/>
              <a:t>MySQL </a:t>
            </a:r>
            <a:r>
              <a:rPr lang="en-US" dirty="0"/>
              <a:t>Server Concepts, </a:t>
            </a:r>
            <a:r>
              <a:rPr lang="en-US" dirty="0" smtClean="0"/>
              <a:t>SQL, CRUD, </a:t>
            </a:r>
            <a:r>
              <a:rPr lang="en-US" dirty="0"/>
              <a:t>table relationships …</a:t>
            </a:r>
          </a:p>
          <a:p>
            <a:r>
              <a:rPr lang="en-US" dirty="0"/>
              <a:t>Part II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DB Advanced</a:t>
            </a:r>
          </a:p>
          <a:p>
            <a:pPr lvl="1"/>
            <a:r>
              <a:rPr lang="en-US" dirty="0" smtClean="0"/>
              <a:t>Spring Data, Hibernate </a:t>
            </a:r>
            <a:r>
              <a:rPr lang="en-US" dirty="0"/>
              <a:t>Framework, advanced queries, architecture, working with JSON and XML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Fundamentals Module Goals</a:t>
            </a:r>
          </a:p>
        </p:txBody>
      </p:sp>
    </p:spTree>
    <p:extLst>
      <p:ext uri="{BB962C8B-B14F-4D97-AF65-F5344CB8AC3E}">
        <p14:creationId xmlns:p14="http://schemas.microsoft.com/office/powerpoint/2010/main" val="19583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DB </a:t>
            </a:r>
            <a:r>
              <a:rPr lang="en-US" dirty="0"/>
              <a:t>Module at </a:t>
            </a:r>
            <a:r>
              <a:rPr lang="en-US" dirty="0" err="1"/>
              <a:t>SoftUni</a:t>
            </a:r>
            <a:r>
              <a:rPr lang="en-US" dirty="0"/>
              <a:t> – Timeline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27922" y="2876045"/>
            <a:ext cx="2778485" cy="31437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prstClr val="black"/>
                </a:solidFill>
              </a:rPr>
              <a:t>Database</a:t>
            </a:r>
          </a:p>
          <a:p>
            <a:pPr algn="ctr"/>
            <a:r>
              <a:rPr lang="en-US" sz="2200" b="1" dirty="0">
                <a:solidFill>
                  <a:prstClr val="black"/>
                </a:solidFill>
              </a:rPr>
              <a:t>Basics</a:t>
            </a:r>
            <a:endParaRPr lang="bg-BG" sz="2200" b="1" dirty="0">
              <a:solidFill>
                <a:prstClr val="black"/>
              </a:solidFill>
            </a:endParaRPr>
          </a:p>
          <a:p>
            <a:endParaRPr lang="en-US" sz="1600" b="1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prstClr val="black"/>
                </a:solidFill>
              </a:rPr>
              <a:t>Lessons</a:t>
            </a:r>
            <a:r>
              <a:rPr lang="bg-BG" sz="1800" dirty="0">
                <a:solidFill>
                  <a:prstClr val="black"/>
                </a:solidFill>
              </a:rPr>
              <a:t> + </a:t>
            </a:r>
            <a:r>
              <a:rPr lang="en-US" sz="1800" dirty="0">
                <a:solidFill>
                  <a:prstClr val="black"/>
                </a:solidFill>
              </a:rPr>
              <a:t>exercises + exam</a:t>
            </a:r>
            <a:endParaRPr lang="bg-BG" sz="1800" dirty="0">
              <a:solidFill>
                <a:prstClr val="black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5</a:t>
            </a:r>
            <a:r>
              <a:rPr lang="bg-BG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weeks</a:t>
            </a:r>
            <a:r>
              <a:rPr lang="bg-BG" sz="1800" dirty="0">
                <a:solidFill>
                  <a:prstClr val="black"/>
                </a:solidFill>
              </a:rPr>
              <a:t> * </a:t>
            </a:r>
            <a:r>
              <a:rPr lang="en-US" sz="1800" dirty="0">
                <a:solidFill>
                  <a:prstClr val="black"/>
                </a:solidFill>
              </a:rPr>
              <a:t>4</a:t>
            </a:r>
            <a:r>
              <a:rPr lang="bg-BG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times / week</a:t>
            </a:r>
            <a:endParaRPr lang="bg-BG" sz="1800" dirty="0">
              <a:solidFill>
                <a:prstClr val="black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9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Start: </a:t>
            </a:r>
            <a:r>
              <a:rPr lang="en-US" sz="1800" dirty="0" smtClean="0">
                <a:solidFill>
                  <a:prstClr val="black"/>
                </a:solidFill>
              </a:rPr>
              <a:t>22-May-2017</a:t>
            </a:r>
            <a:endParaRPr lang="en-US" sz="1800" dirty="0">
              <a:solidFill>
                <a:prstClr val="black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Final exam: </a:t>
            </a:r>
            <a:r>
              <a:rPr lang="en-US" sz="1800" dirty="0" smtClean="0">
                <a:solidFill>
                  <a:prstClr val="black"/>
                </a:solidFill>
              </a:rPr>
              <a:t>24-June-2017</a:t>
            </a:r>
            <a:endParaRPr lang="en-US" sz="1800" dirty="0">
              <a:solidFill>
                <a:prstClr val="black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366602" y="2876045"/>
            <a:ext cx="4815031" cy="31437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prstClr val="black"/>
                </a:solidFill>
              </a:rPr>
              <a:t>Database</a:t>
            </a:r>
            <a:br>
              <a:rPr lang="en-US" sz="2200" b="1" dirty="0">
                <a:solidFill>
                  <a:prstClr val="black"/>
                </a:solidFill>
              </a:rPr>
            </a:br>
            <a:r>
              <a:rPr lang="en-US" sz="2200" b="1" dirty="0">
                <a:solidFill>
                  <a:prstClr val="black"/>
                </a:solidFill>
              </a:rPr>
              <a:t>Advanced</a:t>
            </a:r>
            <a:endParaRPr lang="bg-BG" sz="2200" b="1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prstClr val="black"/>
                </a:solidFill>
              </a:rPr>
              <a:t>Lessons</a:t>
            </a:r>
            <a:r>
              <a:rPr lang="bg-BG" sz="1800" dirty="0">
                <a:solidFill>
                  <a:prstClr val="black"/>
                </a:solidFill>
              </a:rPr>
              <a:t> + </a:t>
            </a:r>
            <a:r>
              <a:rPr lang="en-US" sz="1800" dirty="0">
                <a:solidFill>
                  <a:prstClr val="black"/>
                </a:solidFill>
              </a:rPr>
              <a:t>exercises + teamwork + exam</a:t>
            </a:r>
            <a:endParaRPr lang="bg-BG" sz="1800" dirty="0">
              <a:solidFill>
                <a:prstClr val="black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8</a:t>
            </a:r>
            <a:r>
              <a:rPr lang="bg-BG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weeks</a:t>
            </a:r>
            <a:r>
              <a:rPr lang="bg-BG" sz="1800" dirty="0">
                <a:solidFill>
                  <a:prstClr val="black"/>
                </a:solidFill>
              </a:rPr>
              <a:t> * </a:t>
            </a:r>
            <a:r>
              <a:rPr lang="en-US" sz="1800" dirty="0">
                <a:solidFill>
                  <a:prstClr val="black"/>
                </a:solidFill>
              </a:rPr>
              <a:t>4</a:t>
            </a:r>
            <a:r>
              <a:rPr lang="bg-BG" sz="1800" dirty="0">
                <a:solidFill>
                  <a:prstClr val="black"/>
                </a:solidFill>
              </a:rPr>
              <a:t> </a:t>
            </a:r>
            <a:r>
              <a:rPr lang="en-US" sz="1800" dirty="0">
                <a:solidFill>
                  <a:prstClr val="black"/>
                </a:solidFill>
              </a:rPr>
              <a:t>times / week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18 credits</a:t>
            </a: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Start: </a:t>
            </a:r>
            <a:r>
              <a:rPr lang="en-US" sz="1800" dirty="0" smtClean="0">
                <a:solidFill>
                  <a:prstClr val="black"/>
                </a:solidFill>
              </a:rPr>
              <a:t>26-Jun-2017</a:t>
            </a:r>
            <a:endParaRPr lang="en-US" sz="1800" dirty="0">
              <a:solidFill>
                <a:prstClr val="black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Final exam: </a:t>
            </a:r>
            <a:r>
              <a:rPr lang="en-US" sz="1800" dirty="0" smtClean="0">
                <a:solidFill>
                  <a:prstClr val="black"/>
                </a:solidFill>
              </a:rPr>
              <a:t>13-Aug-2017</a:t>
            </a:r>
            <a:endParaRPr lang="en-US" sz="1800" dirty="0">
              <a:solidFill>
                <a:prstClr val="black"/>
              </a:solidFill>
            </a:endParaRPr>
          </a:p>
          <a:p>
            <a:pPr marL="174625" indent="-174625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</a:rPr>
              <a:t>Teamwork defense: </a:t>
            </a:r>
            <a:r>
              <a:rPr lang="en-US" sz="1800" dirty="0" smtClean="0">
                <a:solidFill>
                  <a:prstClr val="black"/>
                </a:solidFill>
              </a:rPr>
              <a:t>18-Aug-2017</a:t>
            </a:r>
            <a:endParaRPr lang="bg-BG" sz="1800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5314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778154" y="1845485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04448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69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220444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65310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353183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486649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919306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622647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756113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6188771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7888852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022318" y="1978635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454975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0239378" y="2876044"/>
            <a:ext cx="1493835" cy="31437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200" b="1" dirty="0">
                <a:solidFill>
                  <a:prstClr val="black"/>
                </a:solidFill>
              </a:rPr>
              <a:t>Re-Take Exams</a:t>
            </a:r>
            <a:endParaRPr lang="bg-BG" sz="2200" b="1" dirty="0">
              <a:solidFill>
                <a:prstClr val="black"/>
              </a:solidFill>
            </a:endParaRPr>
          </a:p>
          <a:p>
            <a:endParaRPr lang="en-US" sz="16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prstClr val="black"/>
                </a:solidFill>
              </a:rPr>
              <a:t>2 exams @ one week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668" y="1504890"/>
            <a:ext cx="1574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22-May-2017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3090800" y="1504890"/>
            <a:ext cx="1471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26-Jun-2017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7923212" y="1504890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18-Aug-2017</a:t>
            </a:r>
            <a:endParaRPr lang="en-US" sz="2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056812" y="1494992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03-Sep-2017</a:t>
            </a:r>
            <a:endParaRPr lang="en-US" sz="20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8166243" y="1997885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241828" y="2876044"/>
            <a:ext cx="1921965" cy="31437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2100" b="1" dirty="0" err="1" smtClean="0">
                <a:solidFill>
                  <a:prstClr val="black"/>
                </a:solidFill>
              </a:rPr>
              <a:t>SoftUni</a:t>
            </a:r>
            <a:r>
              <a:rPr lang="en-US" sz="2100" b="1" dirty="0">
                <a:solidFill>
                  <a:prstClr val="black"/>
                </a:solidFill>
              </a:rPr>
              <a:t/>
            </a:r>
            <a:br>
              <a:rPr lang="en-US" sz="2100" b="1" dirty="0">
                <a:solidFill>
                  <a:prstClr val="black"/>
                </a:solidFill>
              </a:rPr>
            </a:br>
            <a:r>
              <a:rPr lang="en-US" sz="2100" b="1" dirty="0" smtClean="0">
                <a:solidFill>
                  <a:prstClr val="black"/>
                </a:solidFill>
              </a:rPr>
              <a:t>Vacation</a:t>
            </a:r>
            <a:endParaRPr lang="bg-BG" sz="2100" b="1" dirty="0">
              <a:solidFill>
                <a:prstClr val="black"/>
              </a:solidFill>
            </a:endParaRPr>
          </a:p>
          <a:p>
            <a:endParaRPr lang="en-US" sz="1400" dirty="0">
              <a:solidFill>
                <a:prstClr val="black"/>
              </a:solidFill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0239378" y="2005206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8864844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8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44" grpId="0" animBg="1"/>
      <p:bldP spid="4" grpId="0"/>
      <p:bldP spid="48" grpId="0"/>
      <p:bldP spid="50" grpId="0"/>
      <p:bldP spid="32" grpId="0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9180599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Database Basics </a:t>
            </a:r>
            <a:r>
              <a:rPr lang="en-US" dirty="0"/>
              <a:t>course provides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Basic database and query 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Establishes fundamentals for further DB trainings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Content: SQL syntax, data types, programmability</a:t>
            </a:r>
          </a:p>
          <a:p>
            <a:pPr>
              <a:lnSpc>
                <a:spcPct val="110000"/>
              </a:lnSpc>
            </a:pPr>
            <a:r>
              <a:rPr lang="en-US" dirty="0"/>
              <a:t>What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covered</a:t>
            </a:r>
            <a:r>
              <a:rPr lang="en-US" dirty="0"/>
              <a:t>?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Client-side implementations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API Libraries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pic>
        <p:nvPicPr>
          <p:cNvPr id="1026" name="Picture 2" descr="Резултат с изображение за missing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45" y="4148398"/>
            <a:ext cx="1963534" cy="196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1828800"/>
            <a:ext cx="1530338" cy="1376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98188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Topics</a:t>
            </a:r>
          </a:p>
        </p:txBody>
      </p:sp>
      <p:pic>
        <p:nvPicPr>
          <p:cNvPr id="6" name="Picture 2" descr="https://cdn0.iconfinder.com/data/icons/flatico/512/monitor_code__editor-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8193" y="1546435"/>
            <a:ext cx="1806365" cy="180636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DB intro, concepts overview, functionality</a:t>
            </a:r>
          </a:p>
          <a:p>
            <a:pPr>
              <a:lnSpc>
                <a:spcPct val="100000"/>
              </a:lnSpc>
            </a:pPr>
            <a:r>
              <a:rPr lang="en-US" dirty="0"/>
              <a:t>Data definition and data types</a:t>
            </a:r>
          </a:p>
          <a:p>
            <a:pPr>
              <a:lnSpc>
                <a:spcPct val="100000"/>
              </a:lnSpc>
            </a:pPr>
            <a:r>
              <a:rPr lang="en-US" dirty="0"/>
              <a:t>Basic CRUD, intro to SQL</a:t>
            </a:r>
          </a:p>
          <a:p>
            <a:pPr>
              <a:lnSpc>
                <a:spcPct val="100000"/>
              </a:lnSpc>
            </a:pPr>
            <a:r>
              <a:rPr lang="en-US" dirty="0"/>
              <a:t>Built-in </a:t>
            </a:r>
            <a:r>
              <a:rPr lang="en-US" dirty="0" smtClean="0"/>
              <a:t>functions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Data aggregation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Table Relations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Subqueries and </a:t>
            </a:r>
            <a:r>
              <a:rPr lang="en-US" dirty="0" smtClean="0"/>
              <a:t>JOINs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Functions, </a:t>
            </a:r>
            <a:r>
              <a:rPr lang="en-US" dirty="0" smtClean="0"/>
              <a:t>Triggers</a:t>
            </a:r>
            <a:r>
              <a:rPr lang="en-US" dirty="0"/>
              <a:t>, </a:t>
            </a:r>
            <a:r>
              <a:rPr lang="en-US" dirty="0" smtClean="0"/>
              <a:t>Transactions</a:t>
            </a:r>
            <a:endParaRPr lang="en-US" dirty="0"/>
          </a:p>
        </p:txBody>
      </p:sp>
      <p:pic>
        <p:nvPicPr>
          <p:cNvPr id="1026" name="Picture 2" descr="Резултат с изображение за 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5158" y="4195608"/>
            <a:ext cx="1906254" cy="199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media.tumblr.com/a1b563bf83b9bb363597c13e76fde1b4/tumblr_inline_mfsrwy0g4r1rxkxb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61895">
            <a:off x="9754220" y="4620623"/>
            <a:ext cx="1530338" cy="1376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71888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26748" y="5580200"/>
            <a:ext cx="8938472" cy="820600"/>
          </a:xfrm>
        </p:spPr>
        <p:txBody>
          <a:bodyPr/>
          <a:lstStyle/>
          <a:p>
            <a:r>
              <a:rPr lang="en-US" dirty="0"/>
              <a:t>The Trainers Team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561" y="914400"/>
            <a:ext cx="6242845" cy="4157832"/>
          </a:xfrm>
          <a:prstGeom prst="roundRect">
            <a:avLst>
              <a:gd name="adj" fmla="val 1547"/>
            </a:avLst>
          </a:prstGeom>
        </p:spPr>
      </p:pic>
    </p:spTree>
    <p:extLst>
      <p:ext uri="{BB962C8B-B14F-4D97-AF65-F5344CB8AC3E}">
        <p14:creationId xmlns:p14="http://schemas.microsoft.com/office/powerpoint/2010/main" val="220942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266199" cy="557035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Ivan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Ivanov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 smtClean="0"/>
              <a:t>Technical Trainer @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Top performing student from the Software </a:t>
            </a:r>
            <a:r>
              <a:rPr lang="en-US" sz="3200" noProof="1" smtClean="0"/>
              <a:t>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GB" sz="3200" noProof="1" smtClean="0"/>
              <a:t>Develops APIs and Libraries in his spare time</a:t>
            </a:r>
            <a:endParaRPr lang="en-US" sz="3200" noProof="1" smtClean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 smtClean="0"/>
              <a:t>Interests </a:t>
            </a:r>
            <a:r>
              <a:rPr lang="en-US" sz="3200" noProof="1"/>
              <a:t>in back-end web development</a:t>
            </a:r>
            <a:r>
              <a:rPr lang="bg-BG" sz="3200" noProof="1"/>
              <a:t>,</a:t>
            </a:r>
            <a:r>
              <a:rPr lang="en-US" sz="3200" noProof="1"/>
              <a:t> Spring</a:t>
            </a:r>
            <a:r>
              <a:rPr lang="bg-BG" sz="3200" noProof="1"/>
              <a:t>,</a:t>
            </a:r>
            <a:r>
              <a:rPr lang="en-GB" sz="3200" noProof="1"/>
              <a:t> Vert.x and Java Technologies in general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/>
          <a:stretch/>
        </p:blipFill>
        <p:spPr>
          <a:xfrm>
            <a:off x="8685212" y="1647695"/>
            <a:ext cx="2800724" cy="315290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  <a:alpha val="3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7592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8266199" cy="5570355"/>
          </a:xfrm>
        </p:spPr>
        <p:txBody>
          <a:bodyPr/>
          <a:lstStyle/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Vasil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</a:rPr>
              <a:t>Peevski</a:t>
            </a:r>
            <a:endParaRPr lang="en-US" b="1" noProof="1">
              <a:solidFill>
                <a:schemeClr val="tx2">
                  <a:lumMod val="75000"/>
                </a:schemeClr>
              </a:solidFill>
            </a:endParaRP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Technical Trainer @ Software University</a:t>
            </a:r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 smtClean="0"/>
              <a:t>Senior Java Developer</a:t>
            </a:r>
            <a:endParaRPr lang="en-US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/>
              <a:t>Interests in education platforms and personal </a:t>
            </a:r>
            <a:r>
              <a:rPr lang="en-US" sz="3200" noProof="1" smtClean="0"/>
              <a:t>development</a:t>
            </a:r>
            <a:endParaRPr lang="bg-BG" sz="3200" noProof="1" smtClean="0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r>
              <a:rPr lang="en-US" sz="3200" noProof="1" smtClean="0"/>
              <a:t>Interests</a:t>
            </a:r>
            <a:r>
              <a:rPr lang="bg-BG" sz="3200" noProof="1" smtClean="0"/>
              <a:t> </a:t>
            </a:r>
            <a:r>
              <a:rPr lang="en-US" sz="3200" noProof="1" smtClean="0"/>
              <a:t>in Spring Framework</a:t>
            </a:r>
            <a:r>
              <a:rPr lang="bg-BG" sz="3200" noProof="1" smtClean="0"/>
              <a:t>, </a:t>
            </a:r>
            <a:r>
              <a:rPr lang="en-US" sz="3200" noProof="1" smtClean="0"/>
              <a:t>Hibernate Framework, Maven, Jersey, Jackson, GSon</a:t>
            </a:r>
            <a:endParaRPr lang="en-GB" sz="3200" noProof="1"/>
          </a:p>
          <a:p>
            <a:pPr marL="609494" lvl="2" indent="-304747">
              <a:lnSpc>
                <a:spcPct val="100000"/>
              </a:lnSpc>
              <a:buClr>
                <a:srgbClr val="F2B254"/>
              </a:buClr>
              <a:buSzPct val="100000"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Trainers Team</a:t>
            </a:r>
            <a:r>
              <a:rPr lang="bg-BG" dirty="0"/>
              <a:t>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12" y="1676400"/>
            <a:ext cx="2895600" cy="2895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436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Custom 1">
      <a:dk1>
        <a:sysClr val="windowText" lastClr="000000"/>
      </a:dk1>
      <a:lt1>
        <a:sysClr val="window" lastClr="FFFFFF"/>
      </a:lt1>
      <a:dk2>
        <a:srgbClr val="D9D5C7"/>
      </a:dk2>
      <a:lt2>
        <a:srgbClr val="FBEEDC"/>
      </a:lt2>
      <a:accent1>
        <a:srgbClr val="F3BE60"/>
      </a:accent1>
      <a:accent2>
        <a:srgbClr val="00B050"/>
      </a:accent2>
      <a:accent3>
        <a:srgbClr val="3BABFF"/>
      </a:accent3>
      <a:accent4>
        <a:srgbClr val="7030A0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359</TotalTime>
  <Words>505</Words>
  <Application>Microsoft Office PowerPoint</Application>
  <PresentationFormat>Custom</PresentationFormat>
  <Paragraphs>134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SoftUni 16x9</vt:lpstr>
      <vt:lpstr>Table of Contents</vt:lpstr>
      <vt:lpstr>Questions</vt:lpstr>
      <vt:lpstr>DB Fundamentals Module Goals</vt:lpstr>
      <vt:lpstr>Java DB Module at SoftUni – Timeline</vt:lpstr>
      <vt:lpstr>Course Objectives</vt:lpstr>
      <vt:lpstr>Course Topics</vt:lpstr>
      <vt:lpstr>The Trainers Team</vt:lpstr>
      <vt:lpstr>Trainers Team</vt:lpstr>
      <vt:lpstr>Trainers Team (2)</vt:lpstr>
      <vt:lpstr>Training Duration and Schedule</vt:lpstr>
      <vt:lpstr>Your RFID Chip</vt:lpstr>
      <vt:lpstr>Scoring System for the Course</vt:lpstr>
      <vt:lpstr>Homework Assignments &amp; Exercises</vt:lpstr>
      <vt:lpstr>Resources</vt:lpstr>
      <vt:lpstr>Course Web Site, Forum and FB Group</vt:lpstr>
      <vt:lpstr>Recommended Software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University</dc:title>
  <dc:subject>Software Development Course</dc:subject>
  <dc:creator>Software University Foundation</dc:creator>
  <cp:keywords>Databases, SQL, programming, SoftUni, Software University, programming, software development, software engineering, course, database systems</cp:keywords>
  <dc:description>Software University Foundation - http://softuni.org</dc:description>
  <cp:lastModifiedBy>Zhivko Nedyalkov</cp:lastModifiedBy>
  <cp:revision>59</cp:revision>
  <dcterms:created xsi:type="dcterms:W3CDTF">2014-01-02T17:00:34Z</dcterms:created>
  <dcterms:modified xsi:type="dcterms:W3CDTF">2017-05-23T08:37:11Z</dcterms:modified>
  <cp:category>db;databases;sql;programming;computer programming;software development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