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45" r:id="rId3"/>
    <p:sldId id="454" r:id="rId4"/>
    <p:sldId id="455" r:id="rId5"/>
    <p:sldId id="457" r:id="rId6"/>
    <p:sldId id="458" r:id="rId7"/>
    <p:sldId id="442" r:id="rId8"/>
    <p:sldId id="443" r:id="rId9"/>
    <p:sldId id="459" r:id="rId10"/>
    <p:sldId id="460" r:id="rId11"/>
    <p:sldId id="448" r:id="rId12"/>
    <p:sldId id="461" r:id="rId13"/>
    <p:sldId id="462" r:id="rId14"/>
    <p:sldId id="463" r:id="rId15"/>
    <p:sldId id="464" r:id="rId16"/>
    <p:sldId id="466" r:id="rId17"/>
    <p:sldId id="467" r:id="rId18"/>
    <p:sldId id="465" r:id="rId19"/>
    <p:sldId id="449" r:id="rId20"/>
    <p:sldId id="468" r:id="rId21"/>
    <p:sldId id="469" r:id="rId22"/>
    <p:sldId id="470" r:id="rId23"/>
    <p:sldId id="471" r:id="rId24"/>
    <p:sldId id="472" r:id="rId25"/>
    <p:sldId id="451" r:id="rId26"/>
    <p:sldId id="477" r:id="rId27"/>
    <p:sldId id="478" r:id="rId28"/>
    <p:sldId id="47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/>
        </p14:section>
        <p14:section name="Functions Overview" id="{9CA83AB3-6C93-4280-B1AC-5AD2CE52955F}">
          <p14:sldIdLst>
            <p14:sldId id="445"/>
          </p14:sldIdLst>
        </p14:section>
        <p14:section name="String Functions" id="{6B5BB769-79B3-4160-A4E5-8D614393DD39}">
          <p14:sldIdLst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/>
        </p14:section>
        <p14:section name="Wildcards" id="{A0D8A753-109C-4C9E-8E2C-57D4E25D908B}">
          <p14:sldIdLst>
            <p14:sldId id="451"/>
            <p14:sldId id="477"/>
            <p14:sldId id="478"/>
            <p14:sldId id="479"/>
          </p14:sldIdLst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47" d="100"/>
          <a:sy n="47" d="100"/>
        </p:scale>
        <p:origin x="109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date-and-time-func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r>
              <a:rPr lang="en-US" dirty="0"/>
              <a:t>, both from table values or 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/>
            <a:r>
              <a:rPr lang="en-US" dirty="0"/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length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47244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(`a`*`h`)/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Area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`triangles_second`;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74807" y="25908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0354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– get the value of Pi </a:t>
            </a:r>
            <a:r>
              <a:rPr lang="en-US" dirty="0" smtClean="0"/>
              <a:t>(</a:t>
            </a:r>
            <a:r>
              <a:rPr lang="en-US" dirty="0"/>
              <a:t>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ABS</a:t>
            </a:r>
            <a:r>
              <a:rPr lang="en-US" dirty="0"/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SQRT</a:t>
            </a:r>
            <a:r>
              <a:rPr lang="en-US" dirty="0"/>
              <a:t> – square </a:t>
            </a:r>
            <a:r>
              <a:rPr lang="en-US" dirty="0" smtClean="0"/>
              <a:t>root</a:t>
            </a:r>
          </a:p>
          <a:p>
            <a:pPr>
              <a:spcBef>
                <a:spcPts val="6000"/>
              </a:spcBef>
            </a:pPr>
            <a:r>
              <a:rPr lang="en-US" dirty="0" smtClean="0">
                <a:solidFill>
                  <a:schemeClr val="accent1"/>
                </a:solidFill>
              </a:rPr>
              <a:t>POW</a:t>
            </a:r>
            <a:r>
              <a:rPr lang="en-US" dirty="0" smtClean="0"/>
              <a:t> </a:t>
            </a:r>
            <a:r>
              <a:rPr lang="en-US" dirty="0"/>
              <a:t>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8966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((`X1`-`X2`),2)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((`Y1`-`Y2`),2))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dirty="0"/>
              <a:t>'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`lines`;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CONV </a:t>
            </a:r>
            <a:r>
              <a:rPr lang="en-US" dirty="0"/>
              <a:t>– </a:t>
            </a:r>
            <a:r>
              <a:rPr lang="en-US" dirty="0" smtClean="0"/>
              <a:t>Converts </a:t>
            </a:r>
            <a:r>
              <a:rPr lang="en-US" dirty="0"/>
              <a:t>numbers between different number bases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ROUND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FLOOR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781983"/>
            <a:ext cx="100584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 smtClean="0"/>
              <a:t>(`quantity` </a:t>
            </a:r>
            <a:r>
              <a:rPr lang="en-US" sz="2800" dirty="0"/>
              <a:t>AS </a:t>
            </a:r>
            <a:r>
              <a:rPr lang="en-US" sz="2800" dirty="0" smtClean="0">
                <a:solidFill>
                  <a:schemeClr val="accent1"/>
                </a:solidFill>
              </a:rPr>
              <a:t>DECIMAL</a:t>
            </a:r>
            <a:r>
              <a:rPr lang="en-US" sz="2800" dirty="0" smtClean="0"/>
              <a:t>) </a:t>
            </a:r>
            <a:r>
              <a:rPr lang="en-US" sz="2800" dirty="0"/>
              <a:t>/ 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`</a:t>
            </a:r>
            <a:r>
              <a:rPr lang="en-US" sz="2800" dirty="0" err="1" smtClean="0"/>
              <a:t>box_capacity</a:t>
            </a:r>
            <a:r>
              <a:rPr lang="en-US" sz="2800" dirty="0" smtClean="0"/>
              <a:t>`) </a:t>
            </a:r>
            <a:r>
              <a:rPr lang="en-US" sz="2800" dirty="0"/>
              <a:t>/ </a:t>
            </a:r>
            <a:r>
              <a:rPr lang="en-US" sz="2800" dirty="0" smtClean="0"/>
              <a:t>`</a:t>
            </a:r>
            <a:r>
              <a:rPr lang="en-US" sz="2800" dirty="0" err="1" smtClean="0"/>
              <a:t>pallet_capacity</a:t>
            </a:r>
            <a:r>
              <a:rPr lang="en-US" sz="2800" dirty="0" smtClean="0"/>
              <a:t>`)</a:t>
            </a:r>
            <a:endParaRPr lang="en-US" sz="2800" dirty="0"/>
          </a:p>
          <a:p>
            <a:r>
              <a:rPr lang="en-US" sz="2800" dirty="0"/>
              <a:t>    AS </a:t>
            </a:r>
            <a:r>
              <a:rPr lang="en-US" sz="2800" dirty="0" smtClean="0"/>
              <a:t>'Number </a:t>
            </a:r>
            <a:r>
              <a:rPr lang="en-US" sz="2800" dirty="0"/>
              <a:t>of </a:t>
            </a:r>
            <a:r>
              <a:rPr lang="en-US" sz="2800" dirty="0" smtClean="0"/>
              <a:t>pallets'</a:t>
            </a:r>
            <a:endParaRPr lang="en-US" sz="2800" dirty="0"/>
          </a:p>
          <a:p>
            <a:r>
              <a:rPr lang="en-US" sz="2800" dirty="0"/>
              <a:t>  FROM </a:t>
            </a:r>
            <a:r>
              <a:rPr lang="en-US" sz="2800" dirty="0" smtClean="0"/>
              <a:t>`products`;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SIGN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RAND </a:t>
            </a:r>
            <a:r>
              <a:rPr lang="en-US" dirty="0"/>
              <a:t>– get a random </a:t>
            </a:r>
            <a:r>
              <a:rPr lang="en-US" dirty="0" smtClean="0"/>
              <a:t>value </a:t>
            </a:r>
            <a:r>
              <a:rPr lang="en-US" dirty="0"/>
              <a:t>in range [0,1)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Seed</a:t>
            </a:r>
            <a:r>
              <a:rPr lang="en-US" dirty="0"/>
              <a:t> is not specified, one is assigned at </a:t>
            </a:r>
            <a:r>
              <a:rPr lang="en-US" dirty="0" smtClean="0"/>
              <a:t>random</a:t>
            </a:r>
          </a:p>
          <a:p>
            <a:pPr lvl="1"/>
            <a:r>
              <a:rPr lang="en-US" sz="2400" dirty="0" smtClean="0"/>
              <a:t>To obtain a random integer R in range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&lt;= R &lt; j </a:t>
            </a:r>
            <a:r>
              <a:rPr lang="en-US" sz="2400" dirty="0" smtClean="0"/>
              <a:t>use: </a:t>
            </a:r>
            <a:r>
              <a:rPr lang="en-US" sz="2400" b="1" i="1" dirty="0" smtClean="0"/>
              <a:t>FLOOR(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 + RAND() * (j -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))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4121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EXTRACT </a:t>
            </a:r>
            <a:r>
              <a:rPr lang="en-US" dirty="0"/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04603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7338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SUBSTRING</a:t>
            </a:r>
            <a:r>
              <a:rPr lang="en-US" dirty="0"/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/>
              <a:t>Example: 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08108" y="2823239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57658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`article_id`, `author`, `content`,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(`content`,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1, 200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`articles`;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EXTRACT</a:t>
            </a:r>
            <a:r>
              <a:rPr lang="en-US" dirty="0" smtClean="0"/>
              <a:t> </a:t>
            </a:r>
            <a:r>
              <a:rPr lang="en-US" dirty="0"/>
              <a:t>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298478"/>
            <a:ext cx="10591800" cy="259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InvoiceId`, `Total`,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'Quarter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'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'Day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invoice;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TIMESTAMPDIFF </a:t>
            </a:r>
            <a:r>
              <a:rPr lang="en-US" dirty="0"/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04603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8012" y="43434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`hire_date`, '2017-05-31')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`employees`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DATE_FORMAT </a:t>
            </a:r>
            <a:r>
              <a:rPr lang="en-US" dirty="0"/>
              <a:t>– </a:t>
            </a:r>
            <a:r>
              <a:rPr lang="en-US" dirty="0" smtClean="0"/>
              <a:t>formats the date value according to the format</a:t>
            </a:r>
            <a:endParaRPr lang="en-US" dirty="0"/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NOW</a:t>
            </a:r>
            <a:r>
              <a:rPr lang="en-US" dirty="0" smtClean="0"/>
              <a:t> </a:t>
            </a:r>
            <a:r>
              <a:rPr lang="en-US" dirty="0"/>
              <a:t>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6756" y="2261901"/>
            <a:ext cx="10700068" cy="1156620"/>
            <a:chOff x="2031532" y="1882270"/>
            <a:chExt cx="8101480" cy="11566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Date,Format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31532" y="2526442"/>
              <a:ext cx="8077200" cy="5124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6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'2017/05/31', 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%Y %b %D') AS 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;</a:t>
              </a: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4224" y="49530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2" y="3581400"/>
            <a:ext cx="7696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`first_name`, `last_name`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`employees`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`first_name`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84812" y="5257800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b="1" dirty="0">
                <a:solidFill>
                  <a:schemeClr val="accent1"/>
                </a:solidFill>
              </a:rPr>
              <a:t>\</a:t>
            </a:r>
            <a:r>
              <a:rPr lang="en-US" dirty="0" smtClean="0"/>
              <a:t> </a:t>
            </a:r>
            <a:r>
              <a:rPr lang="en-US" dirty="0"/>
              <a:t>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`TrackID`, `Name`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`Track`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wer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3544" y="2362200"/>
            <a:ext cx="8232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</a:t>
            </a:r>
            <a:r>
              <a:rPr lang="en-US" sz="2800" b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character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 smtClean="0"/>
              <a:t> - </a:t>
            </a:r>
            <a:r>
              <a:rPr lang="en-US" dirty="0"/>
              <a:t>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95600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`employees`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`first_name`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^\[^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K\]{3}\$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8128" y="4692387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Regular expression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</a:t>
            </a:r>
            <a:r>
              <a:rPr lang="en-US" dirty="0"/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/>
              <a:t>Example: censor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2672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(`title`,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`album`;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LTRIM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 smtClean="0">
                <a:solidFill>
                  <a:schemeClr val="accent1"/>
                </a:solidFill>
              </a:rPr>
              <a:t>CHAR_LENGTH</a:t>
            </a:r>
            <a:r>
              <a:rPr lang="en-US" dirty="0" smtClean="0"/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LENGHT</a:t>
            </a:r>
            <a:r>
              <a:rPr lang="en-US" dirty="0" smtClean="0"/>
              <a:t> </a:t>
            </a:r>
            <a:r>
              <a:rPr lang="en-US" dirty="0"/>
              <a:t>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LEFT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(4)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`start`,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(`name`,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3) 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`games`;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918241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75431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431871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4" y="2057400"/>
            <a:ext cx="11658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SELECT </a:t>
            </a:r>
            <a:r>
              <a:rPr lang="en-US" dirty="0" smtClean="0"/>
              <a:t>`</a:t>
            </a:r>
            <a:r>
              <a:rPr lang="en-US" dirty="0" err="1" smtClean="0"/>
              <a:t>customer_id</a:t>
            </a:r>
            <a:r>
              <a:rPr lang="en-US" dirty="0"/>
              <a:t>` AS '</a:t>
            </a:r>
            <a:r>
              <a:rPr lang="en-US" dirty="0" smtClean="0"/>
              <a:t>id</a:t>
            </a:r>
            <a:r>
              <a:rPr lang="en-US" dirty="0"/>
              <a:t>'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`</a:t>
            </a:r>
            <a:r>
              <a:rPr lang="en-US" dirty="0" err="1" smtClean="0"/>
              <a:t>first_name</a:t>
            </a:r>
            <a:r>
              <a:rPr lang="en-US" dirty="0" smtClean="0"/>
              <a:t>`,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`</a:t>
            </a:r>
            <a:r>
              <a:rPr lang="en-US" dirty="0" err="1" smtClean="0"/>
              <a:t>last_name</a:t>
            </a:r>
            <a:r>
              <a:rPr lang="en-US" dirty="0" smtClean="0"/>
              <a:t>`,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CONCAT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LEFT</a:t>
            </a:r>
            <a:r>
              <a:rPr lang="en-US" dirty="0" smtClean="0"/>
              <a:t>(`payment_number`,6),'**********') AS '</a:t>
            </a:r>
            <a:r>
              <a:rPr lang="en-US" dirty="0" err="1" smtClean="0"/>
              <a:t>payment_number</a:t>
            </a:r>
            <a:r>
              <a:rPr lang="en-US" dirty="0"/>
              <a:t>'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FROM `customers`;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 err="1" smtClean="0"/>
              <a:t>v_public_payment_info</a:t>
            </a:r>
            <a:r>
              <a:rPr lang="en-US" sz="3000" noProof="0" dirty="0" smtClean="0"/>
              <a:t> </a:t>
            </a:r>
            <a:r>
              <a:rPr lang="en-US" sz="3000" noProof="0" dirty="0"/>
              <a:t>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REPEAT</a:t>
            </a:r>
            <a:r>
              <a:rPr lang="en-US" dirty="0" smtClean="0"/>
              <a:t> </a:t>
            </a:r>
            <a:r>
              <a:rPr lang="en-US" dirty="0"/>
              <a:t>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LOCATE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String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,[Position]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32612" y="1810759"/>
            <a:ext cx="4273450" cy="611443"/>
          </a:xfrm>
          <a:prstGeom prst="wedgeRoundRectCallout">
            <a:avLst>
              <a:gd name="adj1" fmla="val -46655"/>
              <a:gd name="adj2" fmla="val 115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If omitted,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2902</TotalTime>
  <Words>1181</Words>
  <Application>Microsoft Office PowerPoint</Application>
  <PresentationFormat>Custom</PresentationFormat>
  <Paragraphs>239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 16x9</vt:lpstr>
      <vt:lpstr>SQL Functions</vt:lpstr>
      <vt:lpstr>String Functions </vt:lpstr>
      <vt:lpstr>String Functions (2)</vt:lpstr>
      <vt:lpstr>String Functions (3)</vt:lpstr>
      <vt:lpstr>String Functions (4)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 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Wildcards</vt:lpstr>
      <vt:lpstr>Using WHERE … LIKE</vt:lpstr>
      <vt:lpstr>Wildcard Characters</vt:lpstr>
      <vt:lpstr>Using Regular Expression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Zhivko Nedyalkov</cp:lastModifiedBy>
  <cp:revision>144</cp:revision>
  <dcterms:created xsi:type="dcterms:W3CDTF">2014-01-02T17:00:34Z</dcterms:created>
  <dcterms:modified xsi:type="dcterms:W3CDTF">2017-05-31T20:41:28Z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