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5"/>
  </p:notesMasterIdLst>
  <p:handoutMasterIdLst>
    <p:handoutMasterId r:id="rId26"/>
  </p:handoutMasterIdLst>
  <p:sldIdLst>
    <p:sldId id="448" r:id="rId3"/>
    <p:sldId id="451" r:id="rId4"/>
    <p:sldId id="414" r:id="rId5"/>
    <p:sldId id="411" r:id="rId6"/>
    <p:sldId id="412" r:id="rId7"/>
    <p:sldId id="443" r:id="rId8"/>
    <p:sldId id="446" r:id="rId9"/>
    <p:sldId id="420" r:id="rId10"/>
    <p:sldId id="419" r:id="rId11"/>
    <p:sldId id="423" r:id="rId12"/>
    <p:sldId id="422" r:id="rId13"/>
    <p:sldId id="426" r:id="rId14"/>
    <p:sldId id="425" r:id="rId15"/>
    <p:sldId id="429" r:id="rId16"/>
    <p:sldId id="428" r:id="rId17"/>
    <p:sldId id="432" r:id="rId18"/>
    <p:sldId id="431" r:id="rId19"/>
    <p:sldId id="444" r:id="rId20"/>
    <p:sldId id="436" r:id="rId21"/>
    <p:sldId id="447" r:id="rId22"/>
    <p:sldId id="435" r:id="rId23"/>
    <p:sldId id="439"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ection>
        <p14:section name="Grouping" id="{C10331E8-94F3-4571-BA73-F8D592D4BA90}">
          <p14:sldIdLst>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116" d="100"/>
          <a:sy n="116" d="100"/>
        </p:scale>
        <p:origin x="432" y="10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6/5/2017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15093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38943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6/5/2017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6/5/2017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dge.softuni.bg/Contests/Practice/Index/296#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1</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val="1951883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SUM</a:t>
            </a:r>
            <a:r>
              <a:rPr lang="en-US" sz="3200" dirty="0"/>
              <a:t> - sums the values in a column. </a:t>
            </a:r>
            <a:endParaRPr lang="en-US" sz="3100" dirty="0"/>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NULL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543502038"/>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030099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a:t>
            </a:r>
            <a:r>
              <a:rPr lang="en-GB" sz="3200" noProof="1" smtClean="0">
                <a:solidFill>
                  <a:schemeClr val="tx2"/>
                </a:solidFill>
                <a:latin typeface="Consolas" panose="020B0609020204030204" pitchFamily="49" charset="0"/>
              </a:rPr>
              <a:t>department_id`;</a:t>
            </a:r>
            <a:endParaRPr lang="en-GB"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34465075"/>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86478698"/>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a:t>
            </a:r>
            <a:r>
              <a:rPr lang="en-US" sz="3200" dirty="0">
                <a:solidFill>
                  <a:schemeClr val="tx2"/>
                </a:solidFill>
                <a:latin typeface="Consolas" panose="020B0609020204030204" pitchFamily="49" charset="0"/>
              </a:rPr>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a:t>
            </a:r>
            <a:r>
              <a:rPr lang="en-US" sz="3200" dirty="0" err="1">
                <a:solidFill>
                  <a:schemeClr val="tx2"/>
                </a:solidFill>
                <a:latin typeface="Consolas" panose="020B0609020204030204" pitchFamily="49" charset="0"/>
              </a:rPr>
              <a:t>e</a:t>
            </a:r>
            <a:r>
              <a:rPr lang="en-US" sz="3200" dirty="0" err="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dirty="0" smtClean="0">
                <a:solidFill>
                  <a:schemeClr val="tx2"/>
                </a:solidFill>
                <a:latin typeface="Consolas" panose="020B0609020204030204" pitchFamily="49" charset="0"/>
              </a:rPr>
              <a:t>.`</a:t>
            </a:r>
            <a:r>
              <a:rPr lang="en-GB" sz="3200" dirty="0" err="1" smtClean="0">
                <a:solidFill>
                  <a:schemeClr val="tx2"/>
                </a:solidFill>
                <a:latin typeface="Consolas" panose="020B0609020204030204" pitchFamily="49" charset="0"/>
              </a:rPr>
              <a:t>department_id</a:t>
            </a:r>
            <a:r>
              <a:rPr lang="en-GB" sz="3200" dirty="0" smtClean="0">
                <a:solidFill>
                  <a:schemeClr val="tx2"/>
                </a:solidFill>
                <a:latin typeface="Consolas" panose="020B0609020204030204" pitchFamily="49" charset="0"/>
              </a:rPr>
              <a:t>`;</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3802325391"/>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2441330"/>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endParaRPr lang="en-US" sz="3600"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a:t>
            </a:r>
            <a:r>
              <a:rPr lang="en-US" sz="3600" dirty="0" err="1">
                <a:solidFill>
                  <a:schemeClr val="tx2"/>
                </a:solidFill>
                <a:latin typeface="Consolas" panose="020B0609020204030204" pitchFamily="49" charset="0"/>
              </a:rPr>
              <a:t>e</a:t>
            </a:r>
            <a:r>
              <a:rPr lang="en-US" sz="3600" dirty="0" err="1" smtClean="0">
                <a:solidFill>
                  <a:schemeClr val="tx2"/>
                </a:solidFill>
                <a:latin typeface="Consolas" panose="020B0609020204030204" pitchFamily="49" charset="0"/>
              </a:rPr>
              <a:t>.`salary</a:t>
            </a:r>
            <a:r>
              <a:rPr lang="en-US" sz="3600" dirty="0" smtClean="0">
                <a:solidFill>
                  <a:schemeClr val="tx2"/>
                </a:solidFill>
                <a:latin typeface="Consolas" panose="020B0609020204030204" pitchFamily="49" charset="0"/>
              </a:rPr>
              <a:t>`)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GB"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99212" y="425136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rPr>
              <a:t>HAVING</a:t>
            </a:r>
            <a:r>
              <a:rPr lang="en-US" sz="3200" dirty="0"/>
              <a:t> clause is used to filter data based on </a:t>
            </a:r>
            <a:r>
              <a:rPr lang="en-US" sz="3200" dirty="0">
                <a:solidFill>
                  <a:schemeClr val="accent1"/>
                </a:solidFill>
              </a:rPr>
              <a:t>aggregate</a:t>
            </a:r>
            <a:r>
              <a:rPr lang="en-US" sz="3200" dirty="0"/>
              <a:t> values. </a:t>
            </a:r>
          </a:p>
          <a:p>
            <a:pPr lvl="1">
              <a:lnSpc>
                <a:spcPct val="100000"/>
              </a:lnSpc>
            </a:pPr>
            <a:r>
              <a:rPr lang="en-US" sz="3000" dirty="0"/>
              <a:t>This means that we cannot use it without grouping before that.</a:t>
            </a:r>
          </a:p>
          <a:p>
            <a:pPr>
              <a:lnSpc>
                <a:spcPct val="100000"/>
              </a:lnSpc>
            </a:pPr>
            <a:r>
              <a:rPr lang="en-US" sz="3200" dirty="0"/>
              <a:t>Any Aggregate functions  (like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etc.) used both in the "HAVING" clause and in the select statement are executed one time only.</a:t>
            </a:r>
          </a:p>
          <a:p>
            <a:pPr>
              <a:lnSpc>
                <a:spcPct val="100000"/>
              </a:lnSpc>
            </a:pPr>
            <a:r>
              <a:rPr lang="en-US" sz="3200" dirty="0"/>
              <a:t>Unlike </a:t>
            </a:r>
            <a:r>
              <a:rPr lang="en-US" sz="3200" b="1" dirty="0">
                <a:solidFill>
                  <a:schemeClr val="tx2">
                    <a:lumMod val="75000"/>
                  </a:schemeClr>
                </a:solidFill>
              </a:rPr>
              <a:t>HAVING</a:t>
            </a:r>
            <a:r>
              <a:rPr lang="en-US" sz="3200" dirty="0"/>
              <a:t>, the </a:t>
            </a:r>
            <a:r>
              <a:rPr lang="en-US" sz="3200" b="1" dirty="0">
                <a:solidFill>
                  <a:schemeClr val="tx2">
                    <a:lumMod val="75000"/>
                  </a:schemeClr>
                </a:solidFill>
              </a:rPr>
              <a:t>WHERE</a:t>
            </a:r>
            <a:r>
              <a:rPr lang="en-US" sz="3200" dirty="0"/>
              <a:t> clause filters rows </a:t>
            </a:r>
            <a:r>
              <a:rPr lang="en-US" sz="3200" dirty="0">
                <a:solidFill>
                  <a:schemeClr val="tx2">
                    <a:lumMod val="75000"/>
                  </a:schemeClr>
                </a:solidFill>
              </a:rPr>
              <a:t>before</a:t>
            </a:r>
            <a:r>
              <a:rPr lang="en-US" sz="3200" dirty="0"/>
              <a:t> the aggregation happens.</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2</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chemeClr val="accent1"/>
                </a:solidFill>
              </a:rPr>
              <a:t>total</a:t>
            </a:r>
            <a:r>
              <a:rPr lang="en-US" sz="3100" dirty="0"/>
              <a:t> salary </a:t>
            </a:r>
            <a:r>
              <a:rPr lang="en-US" sz="3100" dirty="0">
                <a:solidFill>
                  <a:schemeClr val="tx2">
                    <a:lumMod val="75000"/>
                  </a:schemeClr>
                </a:solidFill>
              </a:rPr>
              <a:t>more or equal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val="2642881287"/>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1410174385"/>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3943539"/>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r>
              <a:rPr lang="en-US" sz="3200" noProof="1">
                <a:solidFill>
                  <a:schemeClr val="tx2"/>
                </a:solidFill>
                <a:latin typeface="Consolas" panose="020B0609020204030204" pitchFamily="49" charset="0"/>
              </a:rPr>
              <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smtClean="0">
                <a:solidFill>
                  <a:srgbClr val="F3BE60"/>
                </a:solidFill>
                <a:latin typeface="Consolas" panose="020B0609020204030204" pitchFamily="49" charset="0"/>
              </a:rPr>
              <a:t>SUM</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dirty="0" smtClean="0">
                <a:solidFill>
                  <a:schemeClr val="tx2"/>
                </a:solidFill>
                <a:latin typeface="Consolas" panose="020B0609020204030204" pitchFamily="49" charset="0"/>
              </a:rPr>
              <a:t>.`</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smtClean="0">
                <a:solidFill>
                  <a:srgbClr val="F3BE60"/>
                </a:solidFill>
                <a:latin typeface="Consolas" panose="020B0609020204030204" pitchFamily="49" charset="0"/>
              </a:rPr>
              <a:t>`</a:t>
            </a:r>
            <a:r>
              <a:rPr lang="en-GB" sz="3200" b="1" dirty="0" err="1" smtClean="0">
                <a:solidFill>
                  <a:srgbClr val="F3BE60"/>
                </a:solidFill>
                <a:latin typeface="Consolas" panose="020B0609020204030204" pitchFamily="49" charset="0"/>
              </a:rPr>
              <a:t>TotalSalary</a:t>
            </a:r>
            <a:r>
              <a:rPr lang="en-GB" sz="3200" b="1" dirty="0" smtClean="0">
                <a:solidFill>
                  <a:srgbClr val="F3BE60"/>
                </a:solidFill>
                <a:latin typeface="Consolas" panose="020B0609020204030204" pitchFamily="49" charset="0"/>
              </a:rPr>
              <a:t>`</a:t>
            </a:r>
            <a:r>
              <a:rPr lang="en-GB" sz="3200" dirty="0" smtClean="0">
                <a:solidFill>
                  <a:schemeClr val="tx2"/>
                </a:solidFill>
                <a:latin typeface="Consolas" panose="020B0609020204030204" pitchFamily="49" charset="0"/>
              </a:rPr>
              <a:t>&lt; 250000;</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smtClean="0">
                <a:solidFill>
                  <a:srgbClr val="F3BE60"/>
                </a:solidFill>
                <a:latin typeface="Consolas" panose="020B0609020204030204" pitchFamily="49" charset="0"/>
              </a:rPr>
              <a:t>SUM</a:t>
            </a:r>
            <a:r>
              <a:rPr lang="en-US" sz="2800" dirty="0" smtClean="0">
                <a:solidFill>
                  <a:schemeClr val="tx2"/>
                </a:solidFill>
                <a:latin typeface="Consolas" panose="020B0609020204030204" pitchFamily="49" charset="0"/>
              </a:rPr>
              <a:t>(</a:t>
            </a:r>
            <a:r>
              <a:rPr lang="en-US" sz="2800" dirty="0" err="1" smtClean="0">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a:t>
            </a:r>
            <a:r>
              <a:rPr lang="en-GB" sz="2800" dirty="0" smtClean="0">
                <a:solidFill>
                  <a:schemeClr val="tx2"/>
                </a:solidFill>
                <a:latin typeface="Consolas" panose="020B0609020204030204" pitchFamily="49" charset="0"/>
              </a:rPr>
              <a:t>`employees`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smtClean="0">
                <a:solidFill>
                  <a:schemeClr val="tx2"/>
                </a:solidFill>
                <a:latin typeface="Consolas" panose="020B0609020204030204" pitchFamily="49" charset="0"/>
              </a:rPr>
              <a:t>e.`department_id`</a:t>
            </a:r>
            <a:endParaRPr lang="en-US" sz="2800" noProof="1">
              <a:solidFill>
                <a:schemeClr val="tx2"/>
              </a:solidFill>
              <a:latin typeface="Consolas" panose="020B0609020204030204" pitchFamily="49" charset="0"/>
            </a:endParaRP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a:t>
            </a:r>
            <a:r>
              <a:rPr lang="en-GB" sz="2800" dirty="0" err="1">
                <a:solidFill>
                  <a:schemeClr val="tx2"/>
                </a:solidFill>
                <a:latin typeface="Consolas" panose="020B0609020204030204" pitchFamily="49" charset="0"/>
              </a:rPr>
              <a:t>e</a:t>
            </a:r>
            <a:r>
              <a:rPr lang="en-GB" sz="2800" dirty="0" err="1" smtClean="0">
                <a:solidFill>
                  <a:schemeClr val="tx2"/>
                </a:solidFill>
                <a:latin typeface="Consolas" panose="020B0609020204030204" pitchFamily="49" charset="0"/>
              </a:rPr>
              <a:t>.`salary</a:t>
            </a:r>
            <a:r>
              <a:rPr lang="en-GB" sz="2800" dirty="0" smtClean="0">
                <a:solidFill>
                  <a:schemeClr val="tx2"/>
                </a:solidFill>
                <a:latin typeface="Consolas" panose="020B0609020204030204" pitchFamily="49" charset="0"/>
              </a:rPr>
              <a:t>`) </a:t>
            </a:r>
            <a:r>
              <a:rPr lang="en-GB" sz="2800" dirty="0">
                <a:solidFill>
                  <a:schemeClr val="tx2"/>
                </a:solidFill>
                <a:latin typeface="Consolas" panose="020B0609020204030204" pitchFamily="49" charset="0"/>
              </a:rPr>
              <a:t>&lt; </a:t>
            </a:r>
            <a:r>
              <a:rPr lang="en-GB" sz="2800" dirty="0" smtClean="0">
                <a:solidFill>
                  <a:schemeClr val="tx2"/>
                </a:solidFill>
                <a:latin typeface="Consolas" panose="020B0609020204030204" pitchFamily="49" charset="0"/>
              </a:rPr>
              <a:t>250000;</a:t>
            </a:r>
            <a:endParaRPr lang="en-GB" sz="2800" dirty="0">
              <a:solidFill>
                <a:schemeClr val="tx2"/>
              </a:solidFill>
              <a:latin typeface="Consolas" panose="020B0609020204030204" pitchFamily="49" charset="0"/>
            </a:endParaRPr>
          </a:p>
        </p:txBody>
      </p:sp>
      <p:pic>
        <p:nvPicPr>
          <p:cNvPr id="9"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b="1" dirty="0" smtClean="0">
                <a:solidFill>
                  <a:schemeClr val="tx2"/>
                </a:solidFill>
                <a:latin typeface="Consolas" panose="020B0609020204030204" pitchFamily="49" charset="0"/>
              </a:rPr>
              <a:t> </a:t>
            </a:r>
            <a:endParaRPr lang="en-US" sz="3600" b="1" dirty="0">
              <a:solidFill>
                <a:schemeClr val="tx2"/>
              </a:solidFill>
              <a:latin typeface="Consolas" panose="020B0609020204030204" pitchFamily="49" charset="0"/>
            </a:endParaRP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smtClean="0">
                <a:solidFill>
                  <a:schemeClr val="tx2"/>
                </a:solidFill>
                <a:latin typeface="Consolas" panose="020B0609020204030204" pitchFamily="49" charset="0"/>
              </a:rPr>
              <a:t>e.`</a:t>
            </a:r>
            <a:r>
              <a:rPr lang="en-US" sz="3600" noProof="1" smtClean="0">
                <a:solidFill>
                  <a:schemeClr val="tx2"/>
                </a:solidFill>
                <a:latin typeface="Consolas" panose="020B0609020204030204" pitchFamily="49" charset="0"/>
              </a:rPr>
              <a:t>department_id`;</a:t>
            </a:r>
            <a:endParaRPr lang="en-US" sz="36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8456612" y="2880522"/>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dirty="0" smtClean="0">
                <a:solidFill>
                  <a:schemeClr val="tx2"/>
                </a:solidFill>
                <a:latin typeface="Consolas" panose="020B0609020204030204" pitchFamily="49" charset="0"/>
              </a:rPr>
              <a:t>.`</a:t>
            </a:r>
            <a:r>
              <a:rPr lang="en-US" sz="3600" noProof="1" smtClean="0">
                <a:solidFill>
                  <a:schemeClr val="tx2"/>
                </a:solidFill>
                <a:latin typeface="Consolas" panose="020B0609020204030204" pitchFamily="49" charset="0"/>
              </a:rPr>
              <a:t>department_id`</a:t>
            </a:r>
            <a:r>
              <a:rPr lang="en-US" sz="3600" dirty="0" smtClean="0">
                <a:solidFill>
                  <a:schemeClr val="tx2"/>
                </a:solidFill>
                <a:latin typeface="Consolas" panose="020B0609020204030204" pitchFamily="49" charset="0"/>
              </a:rPr>
              <a:t> </a:t>
            </a:r>
            <a:r>
              <a:rPr lang="en-US" sz="3600" dirty="0">
                <a:solidFill>
                  <a:schemeClr val="tx2"/>
                </a:solidFill>
                <a:latin typeface="Consolas" panose="020B0609020204030204" pitchFamily="49" charset="0"/>
              </a:rPr>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a:t>
            </a:r>
            <a:r>
              <a:rPr lang="en-GB" sz="3600" dirty="0" smtClean="0">
                <a:solidFill>
                  <a:schemeClr val="tx2"/>
                </a:solidFill>
                <a:latin typeface="Consolas" panose="020B0609020204030204" pitchFamily="49" charset="0"/>
              </a:rPr>
              <a:t>e;</a:t>
            </a:r>
            <a:endParaRPr lang="en-GB" sz="3600" dirty="0">
              <a:solidFill>
                <a:schemeClr val="tx2"/>
              </a:solidFill>
              <a:latin typeface="Consolas" panose="020B0609020204030204" pitchFamily="49" charset="0"/>
            </a:endParaRP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4</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val="1473811157"/>
              </p:ext>
            </p:extLst>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4091370478"/>
              </p:ext>
            </p:extLst>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smtClean="0">
                <a:hlinkClick r:id="rId3"/>
              </a:rPr>
              <a:t>https://judge.softuni.bg/Contests/Practice/Index/296#18</a:t>
            </a:r>
            <a:endParaRPr lang="en-US" dirty="0"/>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r>
              <a:rPr lang="en-US" sz="3200" dirty="0" smtClean="0">
                <a:solidFill>
                  <a:schemeClr val="tx2"/>
                </a:solidFill>
                <a:latin typeface="Consolas" panose="020B0609020204030204" pitchFamily="49" charset="0"/>
              </a:rPr>
              <a:t>, </a:t>
            </a:r>
            <a:endParaRPr lang="en-US" sz="3200" dirty="0">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'Total Salary</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2" y="2246595"/>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29718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a:t>
            </a:r>
            <a:r>
              <a:rPr lang="en-US"/>
              <a:t>: </a:t>
            </a:r>
            <a:r>
              <a:rPr lang="en-US" smtClean="0">
                <a:hlinkClick r:id="rId3"/>
              </a:rPr>
              <a:t>https://judge.softuni.bg/Contests/Practice/Index/296#18</a:t>
            </a:r>
            <a:endParaRPr lang="en-US" dirty="0"/>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t>COUNT, SUM, MAX, MIN, AVG…</a:t>
            </a:r>
          </a:p>
        </p:txBody>
      </p:sp>
      <p:pic>
        <p:nvPicPr>
          <p:cNvPr id="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70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644041"/>
          </a:xfrm>
        </p:spPr>
        <p:txBody>
          <a:bodyPr bIns="0">
            <a:spAutoFit/>
          </a:bodyPr>
          <a:lstStyle/>
          <a:p>
            <a:r>
              <a:rPr lang="en-US" dirty="0"/>
              <a:t>Aggregate functions are used to operate over one or more groups (with some elements in them), performing data analysis on every one.</a:t>
            </a:r>
          </a:p>
          <a:p>
            <a:pPr lvl="1"/>
            <a:r>
              <a:rPr lang="en-US" dirty="0"/>
              <a:t>MIN, MAX, AVG, COUNT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They usually ignore NULL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379412" y="3710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 </a:t>
            </a:r>
            <a:endParaRPr lang="en-US" sz="3200" noProof="1">
              <a:solidFill>
                <a:schemeClr val="tx2"/>
              </a:solidFill>
              <a:latin typeface="Consolas" panose="020B0609020204030204" pitchFamily="49" charset="0"/>
            </a:endParaRP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'MinSalary</a:t>
            </a:r>
            <a:r>
              <a:rPr lang="en-US" sz="3200" noProof="1">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a:t>
            </a:r>
            <a:r>
              <a:rPr lang="en-US" sz="3200" noProof="1" smtClean="0">
                <a:solidFill>
                  <a:schemeClr val="tx2"/>
                </a:solidFill>
                <a:latin typeface="Consolas" panose="020B0609020204030204" pitchFamily="49" charset="0"/>
              </a:rPr>
              <a:t>.`department_id`;</a:t>
            </a:r>
            <a:endParaRPr lang="en-US" sz="3200" noProof="1">
              <a:solidFill>
                <a:schemeClr val="tx2"/>
              </a:solidFill>
              <a:latin typeface="Consolas" panose="020B0609020204030204" pitchFamily="49" charset="0"/>
            </a:endParaRPr>
          </a:p>
        </p:txBody>
      </p:sp>
      <p:sp>
        <p:nvSpPr>
          <p:cNvPr id="15" name="Стрелка надясно 14"/>
          <p:cNvSpPr/>
          <p:nvPr/>
        </p:nvSpPr>
        <p:spPr>
          <a:xfrm>
            <a:off x="7893730" y="4575950"/>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8702448" y="3640266"/>
            <a:ext cx="3184201" cy="2328569"/>
          </a:xfrm>
          <a:prstGeom prst="rect">
            <a:avLst/>
          </a:prstGeom>
        </p:spPr>
      </p:pic>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8</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t>COUNT -</a:t>
            </a:r>
            <a:r>
              <a:rPr lang="en-US" sz="3200" dirty="0"/>
              <a:t> counts the values (not nulls) in one or more columns based on grouping criteria. </a:t>
            </a:r>
            <a:endParaRPr lang="en-US" sz="3100" dirty="0"/>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t>COUNT</a:t>
            </a:r>
            <a:r>
              <a:rPr lang="en-US" sz="3100" dirty="0"/>
              <a:t> we will ignore any employee with NULL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a:t>
            </a:r>
            <a:r>
              <a:rPr lang="en-US" sz="3200" noProof="1" smtClean="0">
                <a:solidFill>
                  <a:schemeClr val="tx2"/>
                </a:solidFill>
                <a:latin typeface="Consolas" panose="020B0609020204030204" pitchFamily="49" charset="0"/>
              </a:rPr>
              <a:t>.`department_id`, </a:t>
            </a:r>
            <a:endParaRPr lang="en-US" sz="3200" noProof="1">
              <a:solidFill>
                <a:schemeClr val="tx2"/>
              </a:solidFill>
              <a:latin typeface="Consolas" panose="020B0609020204030204" pitchFamily="49" charset="0"/>
            </a:endParaRPr>
          </a:p>
          <a:p>
            <a:r>
              <a:rPr lang="en-US" sz="3200" b="1" dirty="0">
                <a:solidFill>
                  <a:schemeClr val="tx2"/>
                </a:solidFill>
                <a:latin typeface="Consolas" panose="020B0609020204030204" pitchFamily="49" charset="0"/>
              </a:rPr>
              <a:t>  </a:t>
            </a:r>
            <a:r>
              <a:rPr lang="en-US" sz="3200" b="1" dirty="0" smtClean="0">
                <a:solidFill>
                  <a:schemeClr val="tx2">
                    <a:lumMod val="75000"/>
                  </a:schemeClr>
                </a:solidFill>
                <a:latin typeface="Consolas" panose="020B0609020204030204" pitchFamily="49" charset="0"/>
              </a:rPr>
              <a:t>COUNT</a:t>
            </a:r>
            <a:r>
              <a:rPr lang="en-US" sz="3200" dirty="0" smtClean="0">
                <a:solidFill>
                  <a:schemeClr val="tx2"/>
                </a:solidFill>
                <a:latin typeface="Consolas" panose="020B0609020204030204" pitchFamily="49" charset="0"/>
              </a:rPr>
              <a:t>(</a:t>
            </a:r>
            <a:r>
              <a:rPr lang="en-US" sz="3200" dirty="0" err="1" smtClean="0">
                <a:solidFill>
                  <a:schemeClr val="tx2"/>
                </a:solidFill>
                <a:latin typeface="Consolas" panose="020B0609020204030204" pitchFamily="49" charset="0"/>
              </a:rPr>
              <a:t>e.`salary</a:t>
            </a:r>
            <a:r>
              <a:rPr lang="en-US" sz="3200" dirty="0" smtClean="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a:t>
            </a:r>
            <a:r>
              <a:rPr lang="en-US" sz="3200" dirty="0" smtClean="0">
                <a:solidFill>
                  <a:schemeClr val="tx2"/>
                </a:solidFill>
                <a:latin typeface="Consolas" panose="020B0609020204030204" pitchFamily="49" charset="0"/>
              </a:rPr>
              <a:t>'Salary Count</a:t>
            </a:r>
            <a:r>
              <a:rPr lang="en-US" sz="3200" dirty="0">
                <a:solidFill>
                  <a:schemeClr val="tx2"/>
                </a:solidFill>
                <a:latin typeface="Consolas" panose="020B0609020204030204" pitchFamily="49" charset="0"/>
              </a:rPr>
              <a: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a:t>
            </a:r>
            <a:r>
              <a:rPr lang="en-GB" sz="3200" dirty="0" smtClean="0">
                <a:solidFill>
                  <a:schemeClr val="tx2"/>
                </a:solidFill>
                <a:latin typeface="Consolas" panose="020B0609020204030204" pitchFamily="49" charset="0"/>
              </a:rPr>
              <a:t>`employees`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smtClean="0">
                <a:solidFill>
                  <a:schemeClr val="tx2"/>
                </a:solidFill>
                <a:latin typeface="Consolas" panose="020B0609020204030204" pitchFamily="49" charset="0"/>
              </a:rPr>
              <a:t>e.`department_id`;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2372</TotalTime>
  <Words>1679</Words>
  <Application>Microsoft Office PowerPoint</Application>
  <PresentationFormat>Custom</PresentationFormat>
  <Paragraphs>462</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Wingdings</vt:lpstr>
      <vt:lpstr>SoftUni 16x9</vt:lpstr>
      <vt:lpstr>Grouping (1)</vt:lpstr>
      <vt:lpstr>Grouping (1)</vt:lpstr>
      <vt:lpstr>Grouping (2)</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Zhivko Nedyalkov</cp:lastModifiedBy>
  <cp:revision>271</cp:revision>
  <dcterms:created xsi:type="dcterms:W3CDTF">2014-01-02T17:00:34Z</dcterms:created>
  <dcterms:modified xsi:type="dcterms:W3CDTF">2017-06-05T10:38:10Z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