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6"/>
  </p:notesMasterIdLst>
  <p:handoutMasterIdLst>
    <p:handoutMasterId r:id="rId47"/>
  </p:handoutMasterIdLst>
  <p:sldIdLst>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56" r:id="rId18"/>
    <p:sldId id="457" r:id="rId19"/>
    <p:sldId id="462" r:id="rId20"/>
    <p:sldId id="463" r:id="rId21"/>
    <p:sldId id="464" r:id="rId22"/>
    <p:sldId id="468" r:id="rId23"/>
    <p:sldId id="466" r:id="rId24"/>
    <p:sldId id="467" r:id="rId25"/>
    <p:sldId id="469" r:id="rId26"/>
    <p:sldId id="424" r:id="rId27"/>
    <p:sldId id="425" r:id="rId28"/>
    <p:sldId id="426" r:id="rId29"/>
    <p:sldId id="427" r:id="rId30"/>
    <p:sldId id="428" r:id="rId31"/>
    <p:sldId id="429" r:id="rId32"/>
    <p:sldId id="430" r:id="rId33"/>
    <p:sldId id="431" r:id="rId34"/>
    <p:sldId id="432" r:id="rId35"/>
    <p:sldId id="433" r:id="rId36"/>
    <p:sldId id="434" r:id="rId37"/>
    <p:sldId id="435" r:id="rId38"/>
    <p:sldId id="436" r:id="rId39"/>
    <p:sldId id="440" r:id="rId40"/>
    <p:sldId id="441" r:id="rId41"/>
    <p:sldId id="442" r:id="rId42"/>
    <p:sldId id="443" r:id="rId43"/>
    <p:sldId id="444" r:id="rId44"/>
    <p:sldId id="445" r:id="rId4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ection>
        <p14:section name="Joins" id="{7A2D8654-6F66-4E54-9BD2-B335C0C863B7}">
          <p14:sldIdLst>
            <p14:sldId id="407"/>
            <p14:sldId id="408"/>
            <p14:sldId id="409"/>
            <p14:sldId id="410"/>
            <p14:sldId id="411"/>
            <p14:sldId id="412"/>
            <p14:sldId id="413"/>
            <p14:sldId id="414"/>
            <p14:sldId id="415"/>
            <p14:sldId id="416"/>
            <p14:sldId id="417"/>
            <p14:sldId id="418"/>
            <p14:sldId id="419"/>
            <p14:sldId id="420"/>
            <p14:sldId id="421"/>
            <p14:sldId id="456"/>
            <p14:sldId id="457"/>
            <p14:sldId id="462"/>
            <p14:sldId id="463"/>
            <p14:sldId id="464"/>
            <p14:sldId id="468"/>
            <p14:sldId id="466"/>
            <p14:sldId id="467"/>
            <p14:sldId id="469"/>
            <p14:sldId id="424"/>
            <p14:sldId id="425"/>
            <p14:sldId id="426"/>
            <p14:sldId id="427"/>
            <p14:sldId id="428"/>
            <p14:sldId id="429"/>
            <p14:sldId id="430"/>
            <p14:sldId id="431"/>
          </p14:sldIdLst>
        </p14:section>
        <p14:section name="Subqueries" id="{76D3EEA9-0216-43A0-B137-DC91BD57DB0D}">
          <p14:sldIdLst>
            <p14:sldId id="432"/>
            <p14:sldId id="433"/>
            <p14:sldId id="434"/>
            <p14:sldId id="435"/>
            <p14:sldId id="436"/>
          </p14:sldIdLst>
        </p14:section>
        <p14:section name="Indices" id="{6DD88DBD-05FF-4C45-A6DF-189B95CF830C}">
          <p14:sldIdLst>
            <p14:sldId id="440"/>
            <p14:sldId id="441"/>
            <p14:sldId id="442"/>
            <p14:sldId id="443"/>
            <p14:sldId id="444"/>
            <p14:sldId id="445"/>
          </p14:sldIdLst>
        </p14:section>
        <p14:section name="Conclusion" id="{A455DB05-6798-45C7-B3F4-F78A8A5C1EFA}">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D9D5C7"/>
    <a:srgbClr val="000000"/>
    <a:srgbClr val="C6C0AA"/>
    <a:srgbClr val="F3BE60"/>
    <a:srgbClr val="00B050"/>
    <a:srgbClr val="613306"/>
    <a:srgbClr val="371D03"/>
    <a:srgbClr val="48260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78413" autoAdjust="0"/>
  </p:normalViewPr>
  <p:slideViewPr>
    <p:cSldViewPr>
      <p:cViewPr varScale="1">
        <p:scale>
          <a:sx n="115" d="100"/>
          <a:sy n="115" d="100"/>
        </p:scale>
        <p:origin x="126" y="13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6/12/2017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6/12/2017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3217986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40181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82200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667677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25</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144360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175376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27</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189947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28</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675642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29</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4694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30</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16129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31</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359051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1839819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3561039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33</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111253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3795076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91351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36</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473078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752100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38</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1264863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3982586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Tree>
    <p:extLst>
      <p:ext uri="{BB962C8B-B14F-4D97-AF65-F5344CB8AC3E}">
        <p14:creationId xmlns:p14="http://schemas.microsoft.com/office/powerpoint/2010/main" val="1767905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68084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10431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71122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227930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6212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75391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224674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6/12/2017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6/12/2017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judge.softuni.bg/Contests/Practice/Index/606#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hyperlink" Target="https://judge.softuni.bg/Contests/Practice/Index/606#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judge.softuni.bg/Contests/Practice/Index/606#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s://judge.softuni.bg/Contests/Practice/Index/606#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Practice/Index/606#5"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dge.softuni.bg/Contests/Practice/Index/606#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bg/Contests/Practice/Index/606#15"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Practice/Index/606#1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Practice/Index/606#10"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hyperlink" Target="https://judge.softuni.bg/Contests/Practice/Index/606#10"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66212" y="4285439"/>
            <a:ext cx="4953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1382122" y="3828238"/>
            <a:ext cx="597490" cy="1675219"/>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several tables:</a:t>
            </a:r>
          </a:p>
        </p:txBody>
      </p:sp>
      <p:sp>
        <p:nvSpPr>
          <p:cNvPr id="4" name="Slide Number Placeholder 3"/>
          <p:cNvSpPr>
            <a:spLocks noGrp="1"/>
          </p:cNvSpPr>
          <p:nvPr>
            <p:ph type="sldNum" sz="quarter" idx="4"/>
          </p:nvPr>
        </p:nvSpPr>
        <p:spPr/>
        <p:txBody>
          <a:bodyPr/>
          <a:lstStyle/>
          <a:p>
            <a:fld id="{C014DD1E-5D91-48A3-AD6D-45FBA980D106}" type="slidenum">
              <a:rPr lang="en-US" smtClean="0"/>
              <a:pPr/>
              <a:t>1</a:t>
            </a:fld>
            <a:endParaRPr lang="en-US" dirty="0"/>
          </a:p>
        </p:txBody>
      </p:sp>
      <p:graphicFrame>
        <p:nvGraphicFramePr>
          <p:cNvPr id="14" name="Table 1"/>
          <p:cNvGraphicFramePr>
            <a:graphicFrameLocks noGrp="1"/>
          </p:cNvGraphicFramePr>
          <p:nvPr>
            <p:extLst>
              <p:ext uri="{D42A27DB-BD31-4B8C-83A1-F6EECF244321}">
                <p14:modId xmlns:p14="http://schemas.microsoft.com/office/powerpoint/2010/main" val="3866029423"/>
              </p:ext>
            </p:extLst>
          </p:nvPr>
        </p:nvGraphicFramePr>
        <p:xfrm>
          <a:off x="684212" y="2456639"/>
          <a:ext cx="4953000" cy="1371600"/>
        </p:xfrm>
        <a:graphic>
          <a:graphicData uri="http://schemas.openxmlformats.org/drawingml/2006/table">
            <a:tbl>
              <a:tblPr firstRow="1" bandRow="1">
                <a:tableStyleId>{7DF18680-E054-41AD-8BC1-D1AEF772440D}</a:tableStyleId>
              </a:tblPr>
              <a:tblGrid>
                <a:gridCol w="2780632">
                  <a:extLst>
                    <a:ext uri="{9D8B030D-6E8A-4147-A177-3AD203B41FA5}">
                      <a16:colId xmlns:a16="http://schemas.microsoft.com/office/drawing/2014/main" val="1594468805"/>
                    </a:ext>
                  </a:extLst>
                </a:gridCol>
                <a:gridCol w="2172368">
                  <a:extLst>
                    <a:ext uri="{9D8B030D-6E8A-4147-A177-3AD203B41FA5}">
                      <a16:colId xmlns:a16="http://schemas.microsoft.com/office/drawing/2014/main" val="683614382"/>
                    </a:ext>
                  </a:extLst>
                </a:gridCol>
              </a:tblGrid>
              <a:tr h="457200">
                <a:tc>
                  <a:txBody>
                    <a:bodyPr/>
                    <a:lstStyle/>
                    <a:p>
                      <a:r>
                        <a:rPr lang="en-US" noProof="1" smtClean="0"/>
                        <a:t>employee</a:t>
                      </a:r>
                      <a:r>
                        <a:rPr lang="bg-BG" noProof="1" smtClean="0"/>
                        <a:t>_</a:t>
                      </a:r>
                      <a:r>
                        <a:rPr lang="en-US" noProof="1" smtClean="0"/>
                        <a:t>name</a:t>
                      </a:r>
                      <a:endParaRPr lang="en-US" noProof="1"/>
                    </a:p>
                  </a:txBody>
                  <a:tcPr>
                    <a:solidFill>
                      <a:srgbClr val="C6C0AA">
                        <a:alpha val="50000"/>
                      </a:srgbClr>
                    </a:solidFill>
                  </a:tcPr>
                </a:tc>
                <a:tc>
                  <a:txBody>
                    <a:bodyPr/>
                    <a:lstStyle/>
                    <a:p>
                      <a:r>
                        <a:rPr lang="en-US" noProof="1" smtClean="0"/>
                        <a:t>department_id</a:t>
                      </a:r>
                      <a:endParaRPr lang="en-US" noProof="1"/>
                    </a:p>
                  </a:txBody>
                  <a:tcPr anchor="ct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noProof="1">
                          <a:solidFill>
                            <a:schemeClr val="tx1"/>
                          </a:solidFill>
                        </a:rPr>
                        <a:t>3</a:t>
                      </a:r>
                    </a:p>
                  </a:txBody>
                  <a:tcPr anchor="ct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John</a:t>
                      </a:r>
                    </a:p>
                  </a:txBody>
                  <a:tcPr>
                    <a:solidFill>
                      <a:schemeClr val="accent5">
                        <a:lumMod val="40000"/>
                        <a:lumOff val="60000"/>
                        <a:alpha val="20000"/>
                      </a:schemeClr>
                    </a:solidFill>
                  </a:tcPr>
                </a:tc>
                <a:tc>
                  <a:txBody>
                    <a:bodyPr/>
                    <a:lstStyle/>
                    <a:p>
                      <a:r>
                        <a:rPr lang="en-US" noProof="1">
                          <a:solidFill>
                            <a:schemeClr val="tx1"/>
                          </a:solidFill>
                        </a:rPr>
                        <a:t>NULL</a:t>
                      </a:r>
                    </a:p>
                  </a:txBody>
                  <a:tcPr anchor="ct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sp>
        <p:nvSpPr>
          <p:cNvPr id="15" name="TextBox 12"/>
          <p:cNvSpPr txBox="1"/>
          <p:nvPr/>
        </p:nvSpPr>
        <p:spPr>
          <a:xfrm>
            <a:off x="1800573" y="191208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053921098"/>
              </p:ext>
            </p:extLst>
          </p:nvPr>
        </p:nvGraphicFramePr>
        <p:xfrm>
          <a:off x="6399212" y="245663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7510895" y="1885014"/>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ext uri="{D42A27DB-BD31-4B8C-83A1-F6EECF244321}">
                <p14:modId xmlns:p14="http://schemas.microsoft.com/office/powerpoint/2010/main" val="3316734924"/>
              </p:ext>
            </p:extLst>
          </p:nvPr>
        </p:nvGraphicFramePr>
        <p:xfrm>
          <a:off x="1979611" y="5059362"/>
          <a:ext cx="7086599" cy="914400"/>
        </p:xfrm>
        <a:graphic>
          <a:graphicData uri="http://schemas.openxmlformats.org/drawingml/2006/table">
            <a:tbl>
              <a:tblPr firstRow="1" bandRow="1">
                <a:tableStyleId>{7DF18680-E054-41AD-8BC1-D1AEF772440D}</a:tableStyleId>
              </a:tblPr>
              <a:tblGrid>
                <a:gridCol w="2353700">
                  <a:extLst>
                    <a:ext uri="{9D8B030D-6E8A-4147-A177-3AD203B41FA5}">
                      <a16:colId xmlns:a16="http://schemas.microsoft.com/office/drawing/2014/main" val="187285565"/>
                    </a:ext>
                  </a:extLst>
                </a:gridCol>
                <a:gridCol w="2134478">
                  <a:extLst>
                    <a:ext uri="{9D8B030D-6E8A-4147-A177-3AD203B41FA5}">
                      <a16:colId xmlns:a16="http://schemas.microsoft.com/office/drawing/2014/main" val="1774347793"/>
                    </a:ext>
                  </a:extLst>
                </a:gridCol>
                <a:gridCol w="2598421">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employee_name</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i="0" noProof="1">
                          <a:solidFill>
                            <a:schemeClr val="tx1"/>
                          </a:solidFill>
                        </a:rPr>
                        <a:t>3</a:t>
                      </a:r>
                    </a:p>
                  </a:txBody>
                  <a:tcPr>
                    <a:solidFill>
                      <a:schemeClr val="accent5">
                        <a:lumMod val="40000"/>
                        <a:lumOff val="60000"/>
                        <a:alpha val="20000"/>
                      </a:schemeClr>
                    </a:solidFill>
                  </a:tcPr>
                </a:tc>
                <a:tc>
                  <a:txBody>
                    <a:bodyPr/>
                    <a:lstStyle/>
                    <a:p>
                      <a:r>
                        <a:rPr lang="en-US" i="0" noProof="1">
                          <a:solidFill>
                            <a:schemeClr val="tx1"/>
                          </a:solidFill>
                        </a:rPr>
                        <a:t>Sales</a:t>
                      </a: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10677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par>
                                <p:cTn id="22" presetID="22" presetClass="entr" presetSubtype="2"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right)">
                                      <p:cBhvr>
                                        <p:cTn id="24" dur="500"/>
                                        <p:tgtEl>
                                          <p:spTgt spid="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Right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4258001983"/>
              </p:ext>
            </p:extLst>
          </p:nvPr>
        </p:nvGraphicFramePr>
        <p:xfrm>
          <a:off x="608012" y="1795979"/>
          <a:ext cx="4114800" cy="1371600"/>
        </p:xfrm>
        <a:graphic>
          <a:graphicData uri="http://schemas.openxmlformats.org/drawingml/2006/table">
            <a:tbl>
              <a:tblPr firstRow="1" bandRow="1">
                <a:tableStyleId>{7DF18680-E054-41AD-8BC1-D1AEF772440D}</a:tableStyleId>
              </a:tblPr>
              <a:tblGrid>
                <a:gridCol w="1905000">
                  <a:extLst>
                    <a:ext uri="{9D8B030D-6E8A-4147-A177-3AD203B41FA5}">
                      <a16:colId xmlns:a16="http://schemas.microsoft.com/office/drawing/2014/main" val="1594468805"/>
                    </a:ext>
                  </a:extLst>
                </a:gridCol>
                <a:gridCol w="2209800">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718762436"/>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t>department_id</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59509863"/>
              </p:ext>
            </p:extLst>
          </p:nvPr>
        </p:nvGraphicFramePr>
        <p:xfrm>
          <a:off x="1217613" y="4568628"/>
          <a:ext cx="9191684" cy="1828800"/>
        </p:xfrm>
        <a:graphic>
          <a:graphicData uri="http://schemas.openxmlformats.org/drawingml/2006/table">
            <a:tbl>
              <a:tblPr firstRow="1" bandRow="1">
                <a:tableStyleId>{7DF18680-E054-41AD-8BC1-D1AEF772440D}</a:tableStyleId>
              </a:tblPr>
              <a:tblGrid>
                <a:gridCol w="1838630">
                  <a:extLst>
                    <a:ext uri="{9D8B030D-6E8A-4147-A177-3AD203B41FA5}">
                      <a16:colId xmlns:a16="http://schemas.microsoft.com/office/drawing/2014/main" val="187285565"/>
                    </a:ext>
                  </a:extLst>
                </a:gridCol>
                <a:gridCol w="2157962">
                  <a:extLst>
                    <a:ext uri="{9D8B030D-6E8A-4147-A177-3AD203B41FA5}">
                      <a16:colId xmlns:a16="http://schemas.microsoft.com/office/drawing/2014/main" val="184855798"/>
                    </a:ext>
                  </a:extLst>
                </a:gridCol>
                <a:gridCol w="2157962">
                  <a:extLst>
                    <a:ext uri="{9D8B030D-6E8A-4147-A177-3AD203B41FA5}">
                      <a16:colId xmlns:a16="http://schemas.microsoft.com/office/drawing/2014/main" val="1774347793"/>
                    </a:ext>
                  </a:extLst>
                </a:gridCol>
                <a:gridCol w="3037130">
                  <a:extLst>
                    <a:ext uri="{9D8B030D-6E8A-4147-A177-3AD203B41FA5}">
                      <a16:colId xmlns:a16="http://schemas.microsoft.com/office/drawing/2014/main" val="1719306019"/>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tc>
                  <a:txBody>
                    <a:bodyPr/>
                    <a:lstStyle/>
                    <a:p>
                      <a:r>
                        <a:rPr lang="en-US" i="0" noProof="1" smtClean="0"/>
                        <a:t>department_id</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a:t>
            </a:r>
            <a:r>
              <a:rPr lang="en-US" sz="3200" b="1" noProof="1" smtClean="0">
                <a:solidFill>
                  <a:schemeClr val="tx2"/>
                </a:solidFill>
                <a:latin typeface="Consolas" panose="020B0609020204030204" pitchFamily="49" charset="0"/>
              </a:rPr>
              <a:t>employees </a:t>
            </a:r>
            <a:r>
              <a:rPr lang="en-US" sz="3200" b="1" noProof="1">
                <a:solidFill>
                  <a:schemeClr val="tx2"/>
                </a:solidFill>
                <a:latin typeface="Consolas" panose="020B0609020204030204" pitchFamily="49" charset="0"/>
              </a:rPr>
              <a:t>AS e</a:t>
            </a:r>
          </a:p>
          <a:p>
            <a:pPr marL="0" lvl="2"/>
            <a:r>
              <a:rPr lang="en-US" sz="3200" b="1" noProof="1">
                <a:solidFill>
                  <a:schemeClr val="tx2"/>
                </a:solidFill>
                <a:latin typeface="Consolas" panose="020B0609020204030204" pitchFamily="49" charset="0"/>
              </a:rPr>
              <a:t> RIGHT OUTER JOIN </a:t>
            </a:r>
            <a:r>
              <a:rPr lang="en-US" sz="3200" b="1" noProof="1" smtClean="0">
                <a:solidFill>
                  <a:schemeClr val="tx2"/>
                </a:solidFill>
                <a:latin typeface="Consolas" panose="020B0609020204030204" pitchFamily="49" charset="0"/>
              </a:rPr>
              <a:t>departments </a:t>
            </a:r>
            <a:r>
              <a:rPr lang="en-US" sz="3200" b="1" noProof="1">
                <a:solidFill>
                  <a:schemeClr val="tx2"/>
                </a:solidFill>
                <a:latin typeface="Consolas" panose="020B0609020204030204" pitchFamily="49" charset="0"/>
              </a:rPr>
              <a:t>AS d</a:t>
            </a:r>
          </a:p>
          <a:p>
            <a:pPr marL="0" lvl="2"/>
            <a:r>
              <a:rPr lang="en-US" sz="3200" b="1" noProof="1">
                <a:solidFill>
                  <a:schemeClr val="tx2"/>
                </a:solidFill>
                <a:latin typeface="Consolas" panose="020B0609020204030204" pitchFamily="49" charset="0"/>
              </a:rPr>
              <a:t> ON </a:t>
            </a:r>
            <a:r>
              <a:rPr lang="en-US" sz="3200" b="1" noProof="1" smtClean="0">
                <a:solidFill>
                  <a:schemeClr val="tx2"/>
                </a:solidFill>
                <a:latin typeface="Consolas" panose="020B0609020204030204" pitchFamily="49" charset="0"/>
              </a:rPr>
              <a:t>e.department_id </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d.department_id;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8" name="AutoShape 7"/>
          <p:cNvSpPr>
            <a:spLocks noChangeArrowheads="1"/>
          </p:cNvSpPr>
          <p:nvPr/>
        </p:nvSpPr>
        <p:spPr bwMode="auto">
          <a:xfrm>
            <a:off x="9062528" y="26449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713412" y="2030404"/>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656012" y="4495800"/>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4"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Right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20440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Full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461381277"/>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962525516"/>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4000829385"/>
              </p:ext>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45883218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par>
                                <p:cTn id="13" presetID="22" presetClass="entr" presetSubtype="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127012" y="1717091"/>
            <a:ext cx="10439400" cy="366520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smtClean="0">
                <a:solidFill>
                  <a:schemeClr val="tx2"/>
                </a:solidFill>
                <a:latin typeface="Consolas" panose="020B0609020204030204" pitchFamily="49" charset="0"/>
              </a:rPr>
              <a:t>e</a:t>
            </a:r>
          </a:p>
          <a:p>
            <a:pPr marL="0" lvl="2"/>
            <a:r>
              <a:rPr lang="en-US" sz="3200" b="1" noProof="1" smtClean="0">
                <a:solidFill>
                  <a:schemeClr val="tx2"/>
                </a:solidFill>
                <a:latin typeface="Consolas" panose="020B0609020204030204" pitchFamily="49" charset="0"/>
              </a:rPr>
              <a:t>LEFT </a:t>
            </a:r>
            <a:r>
              <a:rPr lang="en-US" sz="3200" b="1" noProof="1">
                <a:solidFill>
                  <a:schemeClr val="tx2"/>
                </a:solidFill>
                <a:latin typeface="Consolas" panose="020B0609020204030204" pitchFamily="49" charset="0"/>
              </a:rPr>
              <a:t>OUTER JOIN departments AS </a:t>
            </a:r>
            <a:r>
              <a:rPr lang="en-US" sz="3200" b="1" noProof="1" smtClean="0">
                <a:solidFill>
                  <a:schemeClr val="tx2"/>
                </a:solidFill>
                <a:latin typeface="Consolas" panose="020B0609020204030204" pitchFamily="49" charset="0"/>
              </a:rPr>
              <a:t>d</a:t>
            </a:r>
          </a:p>
          <a:p>
            <a:pPr marL="0" lvl="2"/>
            <a:r>
              <a:rPr lang="en-US" sz="3200" b="1" noProof="1" smtClean="0">
                <a:solidFill>
                  <a:schemeClr val="tx2"/>
                </a:solidFill>
                <a:latin typeface="Consolas" panose="020B0609020204030204" pitchFamily="49" charset="0"/>
              </a:rPr>
              <a:t>ON e.department_id=d.department_id</a:t>
            </a:r>
          </a:p>
          <a:p>
            <a:pPr marL="0" lvl="2"/>
            <a:r>
              <a:rPr lang="en-US" sz="3200" b="1" noProof="1" smtClean="0">
                <a:solidFill>
                  <a:schemeClr val="tx2"/>
                </a:solidFill>
                <a:latin typeface="Consolas" panose="020B0609020204030204" pitchFamily="49" charset="0"/>
              </a:rPr>
              <a:t>UNION</a:t>
            </a:r>
          </a:p>
          <a:p>
            <a:pPr marL="0" lvl="2"/>
            <a:r>
              <a:rPr lang="en-US" sz="3200" b="1" noProof="1" smtClean="0">
                <a:solidFill>
                  <a:schemeClr val="tx2"/>
                </a:solidFill>
                <a:latin typeface="Consolas" panose="020B0609020204030204" pitchFamily="49" charset="0"/>
              </a:rPr>
              <a:t>SELECT </a:t>
            </a:r>
            <a:r>
              <a:rPr lang="en-US" sz="3200" b="1" noProof="1">
                <a:solidFill>
                  <a:schemeClr val="tx2"/>
                </a:solidFill>
                <a:latin typeface="Consolas" panose="020B0609020204030204" pitchFamily="49" charset="0"/>
              </a:rPr>
              <a:t>* FROM employees AS </a:t>
            </a:r>
            <a:r>
              <a:rPr lang="en-US" sz="3200" b="1" noProof="1" smtClean="0">
                <a:solidFill>
                  <a:schemeClr val="tx2"/>
                </a:solidFill>
                <a:latin typeface="Consolas" panose="020B0609020204030204" pitchFamily="49" charset="0"/>
              </a:rPr>
              <a:t>e</a:t>
            </a:r>
          </a:p>
          <a:p>
            <a:pPr marL="0" lvl="2"/>
            <a:r>
              <a:rPr lang="en-US" sz="3200" b="1" noProof="1" smtClean="0">
                <a:solidFill>
                  <a:schemeClr val="tx2"/>
                </a:solidFill>
                <a:latin typeface="Consolas" panose="020B0609020204030204" pitchFamily="49" charset="0"/>
              </a:rPr>
              <a:t>RIGHT </a:t>
            </a:r>
            <a:r>
              <a:rPr lang="en-US" sz="3200" b="1" noProof="1">
                <a:solidFill>
                  <a:schemeClr val="tx2"/>
                </a:solidFill>
                <a:latin typeface="Consolas" panose="020B0609020204030204" pitchFamily="49" charset="0"/>
              </a:rPr>
              <a:t>OUTER JOIN departments AS </a:t>
            </a:r>
            <a:r>
              <a:rPr lang="en-US" sz="3200" b="1" noProof="1" smtClean="0">
                <a:solidFill>
                  <a:schemeClr val="tx2"/>
                </a:solidFill>
                <a:latin typeface="Consolas" panose="020B0609020204030204" pitchFamily="49" charset="0"/>
              </a:rPr>
              <a:t>d</a:t>
            </a:r>
          </a:p>
          <a:p>
            <a:pPr marL="0" lvl="2"/>
            <a:r>
              <a:rPr lang="en-US" sz="3200" b="1" noProof="1" smtClean="0">
                <a:solidFill>
                  <a:schemeClr val="tx2"/>
                </a:solidFill>
                <a:latin typeface="Consolas" panose="020B0609020204030204" pitchFamily="49" charset="0"/>
              </a:rPr>
              <a:t>ON </a:t>
            </a:r>
            <a:r>
              <a:rPr lang="en-US" sz="3200" b="1" noProof="1">
                <a:solidFill>
                  <a:schemeClr val="tx2"/>
                </a:solidFill>
                <a:latin typeface="Consolas" panose="020B0609020204030204" pitchFamily="49" charset="0"/>
              </a:rPr>
              <a:t>e.department_id=d.department_id;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8" name="AutoShape 7"/>
          <p:cNvSpPr>
            <a:spLocks noChangeArrowheads="1"/>
          </p:cNvSpPr>
          <p:nvPr/>
        </p:nvSpPr>
        <p:spPr bwMode="auto">
          <a:xfrm>
            <a:off x="8761412" y="2293825"/>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6018212" y="115112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5" name="AutoShape 7"/>
          <p:cNvSpPr>
            <a:spLocks noChangeArrowheads="1"/>
          </p:cNvSpPr>
          <p:nvPr/>
        </p:nvSpPr>
        <p:spPr bwMode="auto">
          <a:xfrm>
            <a:off x="-153988" y="36576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Full </a:t>
            </a:r>
            <a:br>
              <a:rPr lang="en-US" sz="2800" noProof="1">
                <a:solidFill>
                  <a:srgbClr val="FFFFFF"/>
                </a:solidFill>
              </a:rPr>
            </a:br>
            <a:r>
              <a:rPr lang="en-US" sz="2800" noProof="1">
                <a:solidFill>
                  <a:srgbClr val="FFFFFF"/>
                </a:solidFill>
              </a:rPr>
              <a:t>Join</a:t>
            </a:r>
          </a:p>
        </p:txBody>
      </p:sp>
      <p:sp>
        <p:nvSpPr>
          <p:cNvPr id="16" name="AutoShape 7"/>
          <p:cNvSpPr>
            <a:spLocks noChangeArrowheads="1"/>
          </p:cNvSpPr>
          <p:nvPr/>
        </p:nvSpPr>
        <p:spPr bwMode="auto">
          <a:xfrm>
            <a:off x="3868205" y="5525419"/>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val="30088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2586993795"/>
              </p:ext>
            </p:extLst>
          </p:nvPr>
        </p:nvGraphicFramePr>
        <p:xfrm>
          <a:off x="379412" y="1458950"/>
          <a:ext cx="4343400" cy="1371600"/>
        </p:xfrm>
        <a:graphic>
          <a:graphicData uri="http://schemas.openxmlformats.org/drawingml/2006/table">
            <a:tbl>
              <a:tblPr firstRow="1" bandRow="1">
                <a:tableStyleId>{7DF18680-E054-41AD-8BC1-D1AEF772440D}</a:tableStyleId>
              </a:tblPr>
              <a:tblGrid>
                <a:gridCol w="1897961">
                  <a:extLst>
                    <a:ext uri="{9D8B030D-6E8A-4147-A177-3AD203B41FA5}">
                      <a16:colId xmlns:a16="http://schemas.microsoft.com/office/drawing/2014/main" val="1594468805"/>
                    </a:ext>
                  </a:extLst>
                </a:gridCol>
                <a:gridCol w="2445439">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rgbClr val="00B050">
                        <a:alpha val="50000"/>
                      </a:srgbClr>
                    </a:solidFill>
                  </a:tcPr>
                </a:tc>
                <a:tc>
                  <a:txBody>
                    <a:bodyPr/>
                    <a:lstStyle/>
                    <a:p>
                      <a:r>
                        <a:rPr lang="en-US" dirty="0">
                          <a:solidFill>
                            <a:schemeClr val="tx1"/>
                          </a:solidFill>
                        </a:rPr>
                        <a:t>3</a:t>
                      </a:r>
                      <a:endParaRPr lang="bg-BG" dirty="0">
                        <a:solidFill>
                          <a:schemeClr val="tx1"/>
                        </a:solidFill>
                      </a:endParaRPr>
                    </a:p>
                  </a:txBody>
                  <a:tcPr>
                    <a:solidFill>
                      <a:srgbClr val="00B050">
                        <a:alpha val="50000"/>
                      </a:srgb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rgbClr val="F3BE60">
                        <a:alpha val="50000"/>
                      </a:srgbClr>
                    </a:solidFill>
                  </a:tcPr>
                </a:tc>
                <a:tc>
                  <a:txBody>
                    <a:bodyPr/>
                    <a:lstStyle/>
                    <a:p>
                      <a:r>
                        <a:rPr lang="en-US" dirty="0">
                          <a:solidFill>
                            <a:schemeClr val="tx1"/>
                          </a:solidFill>
                        </a:rPr>
                        <a:t>NULL</a:t>
                      </a:r>
                      <a:endParaRPr lang="bg-BG" dirty="0">
                        <a:solidFill>
                          <a:schemeClr val="tx1"/>
                        </a:solidFill>
                      </a:endParaRPr>
                    </a:p>
                  </a:txBody>
                  <a:tcPr>
                    <a:solidFill>
                      <a:srgbClr val="F3BE60">
                        <a:alpha val="50000"/>
                      </a:srgb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152651"/>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914400"/>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201238310"/>
              </p:ext>
            </p:extLst>
          </p:nvPr>
        </p:nvGraphicFramePr>
        <p:xfrm>
          <a:off x="6811529" y="1409825"/>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8382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ext uri="{D42A27DB-BD31-4B8C-83A1-F6EECF244321}">
                <p14:modId xmlns:p14="http://schemas.microsoft.com/office/powerpoint/2010/main" val="502137749"/>
              </p:ext>
            </p:extLst>
          </p:nvPr>
        </p:nvGraphicFramePr>
        <p:xfrm>
          <a:off x="1903412" y="3581400"/>
          <a:ext cx="8763000" cy="3108322"/>
        </p:xfrm>
        <a:graphic>
          <a:graphicData uri="http://schemas.openxmlformats.org/drawingml/2006/table">
            <a:tbl>
              <a:tblPr firstRow="1" bandRow="1">
                <a:tableStyleId>{7DF18680-E054-41AD-8BC1-D1AEF772440D}</a:tableStyleId>
              </a:tblPr>
              <a:tblGrid>
                <a:gridCol w="1959665">
                  <a:extLst>
                    <a:ext uri="{9D8B030D-6E8A-4147-A177-3AD203B41FA5}">
                      <a16:colId xmlns:a16="http://schemas.microsoft.com/office/drawing/2014/main" val="187285565"/>
                    </a:ext>
                  </a:extLst>
                </a:gridCol>
                <a:gridCol w="2127084">
                  <a:extLst>
                    <a:ext uri="{9D8B030D-6E8A-4147-A177-3AD203B41FA5}">
                      <a16:colId xmlns:a16="http://schemas.microsoft.com/office/drawing/2014/main" val="184855798"/>
                    </a:ext>
                  </a:extLst>
                </a:gridCol>
                <a:gridCol w="2127084">
                  <a:extLst>
                    <a:ext uri="{9D8B030D-6E8A-4147-A177-3AD203B41FA5}">
                      <a16:colId xmlns:a16="http://schemas.microsoft.com/office/drawing/2014/main" val="1774347793"/>
                    </a:ext>
                  </a:extLst>
                </a:gridCol>
                <a:gridCol w="2549167">
                  <a:extLst>
                    <a:ext uri="{9D8B030D-6E8A-4147-A177-3AD203B41FA5}">
                      <a16:colId xmlns:a16="http://schemas.microsoft.com/office/drawing/2014/main" val="1719306019"/>
                    </a:ext>
                  </a:extLst>
                </a:gridCol>
              </a:tblGrid>
              <a:tr h="444046">
                <a:tc>
                  <a:txBody>
                    <a:bodyPr/>
                    <a:lstStyle/>
                    <a:p>
                      <a:r>
                        <a:rPr lang="en-US" sz="2400" noProof="1" smtClean="0">
                          <a:solidFill>
                            <a:schemeClr val="tx1"/>
                          </a:solidFill>
                        </a:rPr>
                        <a:t>employee_id</a:t>
                      </a:r>
                      <a:endParaRPr lang="en-US" sz="2400" noProof="1">
                        <a:solidFill>
                          <a:schemeClr val="tx1"/>
                        </a:solidFill>
                      </a:endParaRPr>
                    </a:p>
                  </a:txBody>
                  <a:tcPr marL="78285" marR="78285" marT="39143" marB="39143">
                    <a:solidFill>
                      <a:srgbClr val="C6C0AA">
                        <a:alpha val="50000"/>
                      </a:srgbClr>
                    </a:solidFill>
                  </a:tcPr>
                </a:tc>
                <a:tc>
                  <a:txBody>
                    <a:bodyPr/>
                    <a:lstStyle/>
                    <a:p>
                      <a:r>
                        <a:rPr lang="en-US" sz="2400" noProof="1" smtClean="0">
                          <a:solidFill>
                            <a:schemeClr val="tx1"/>
                          </a:solidFill>
                        </a:rPr>
                        <a:t>department_id</a:t>
                      </a:r>
                      <a:endParaRPr lang="en-US" sz="2400" noProof="1">
                        <a:solidFill>
                          <a:schemeClr val="tx1"/>
                        </a:solidFill>
                      </a:endParaRPr>
                    </a:p>
                  </a:txBody>
                  <a:tcPr marL="78285" marR="78285" marT="39143" marB="39143">
                    <a:solidFill>
                      <a:srgbClr val="C6C0AA">
                        <a:alpha val="50000"/>
                      </a:srgbClr>
                    </a:solidFill>
                  </a:tcPr>
                </a:tc>
                <a:tc>
                  <a:txBody>
                    <a:bodyPr/>
                    <a:lstStyle/>
                    <a:p>
                      <a:r>
                        <a:rPr lang="en-US" sz="2400" i="0" noProof="1" smtClean="0">
                          <a:solidFill>
                            <a:schemeClr val="tx1"/>
                          </a:solidFill>
                        </a:rPr>
                        <a:t>department_id</a:t>
                      </a:r>
                      <a:endParaRPr lang="en-US" sz="2400" i="0" noProof="1">
                        <a:solidFill>
                          <a:schemeClr val="tx1"/>
                        </a:solidFill>
                      </a:endParaRPr>
                    </a:p>
                  </a:txBody>
                  <a:tcPr marL="78285" marR="78285" marT="39143" marB="39143">
                    <a:solidFill>
                      <a:srgbClr val="C6C0AA">
                        <a:alpha val="50000"/>
                      </a:srgbClr>
                    </a:solidFill>
                  </a:tcPr>
                </a:tc>
                <a:tc>
                  <a:txBody>
                    <a:bodyPr/>
                    <a:lstStyle/>
                    <a:p>
                      <a:r>
                        <a:rPr lang="en-US" sz="2400" i="0" noProof="1" smtClean="0">
                          <a:solidFill>
                            <a:schemeClr val="tx1"/>
                          </a:solidFill>
                        </a:rPr>
                        <a:t>department_name</a:t>
                      </a:r>
                      <a:endParaRPr lang="en-US" sz="2400" i="0" noProof="1">
                        <a:solidFill>
                          <a:schemeClr val="tx1"/>
                        </a:solidFill>
                      </a:endParaRPr>
                    </a:p>
                  </a:txBody>
                  <a:tcPr marL="78285" marR="78285" marT="39143" marB="39143">
                    <a:solidFill>
                      <a:srgbClr val="C6C0AA">
                        <a:alpha val="50000"/>
                      </a:srgbClr>
                    </a:solidFill>
                  </a:tcPr>
                </a:tc>
                <a:extLst>
                  <a:ext uri="{0D108BD9-81ED-4DB2-BD59-A6C34878D82A}">
                    <a16:rowId xmlns:a16="http://schemas.microsoft.com/office/drawing/2014/main" val="1704253151"/>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72343253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45883218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00B05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3103787398"/>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3856432737"/>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2719539950"/>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F3BE6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152651"/>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152651"/>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152650"/>
            <a:ext cx="1834418" cy="419102"/>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571752"/>
            <a:ext cx="1838781" cy="190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571752"/>
            <a:ext cx="1854839" cy="4762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7612"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marL="0" lvl="2"/>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CROSS 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a:t>
            </a:r>
            <a:r>
              <a:rPr lang="en-US" sz="3200" b="1" dirty="0" smtClean="0">
                <a:solidFill>
                  <a:schemeClr val="tx2"/>
                </a:solidFill>
                <a:latin typeface="Consolas" panose="020B0609020204030204" pitchFamily="49" charset="0"/>
              </a:rPr>
              <a:t>d;</a:t>
            </a:r>
            <a:endParaRPr lang="en-US" sz="3200" b="1" dirty="0">
              <a:solidFill>
                <a:schemeClr val="tx2"/>
              </a:solidFill>
              <a:latin typeface="Consolas" panose="020B0609020204030204" pitchFamily="49" charset="0"/>
            </a:endParaRPr>
          </a:p>
          <a:p>
            <a:pPr marL="0"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8" name="AutoShape 7"/>
          <p:cNvSpPr>
            <a:spLocks noChangeArrowheads="1"/>
          </p:cNvSpPr>
          <p:nvPr/>
        </p:nvSpPr>
        <p:spPr bwMode="auto">
          <a:xfrm>
            <a:off x="8422210" y="29562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806019" y="1920163"/>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503612" y="4520309"/>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No Join Conditions</a:t>
            </a:r>
          </a:p>
        </p:txBody>
      </p:sp>
      <p:sp>
        <p:nvSpPr>
          <p:cNvPr id="15"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36817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cxnSp>
        <p:nvCxnSpPr>
          <p:cNvPr id="42" name="Connector: Elbow 41"/>
          <p:cNvCxnSpPr>
            <a:cxnSpLocks/>
          </p:cNvCxnSpPr>
          <p:nvPr/>
        </p:nvCxnSpPr>
        <p:spPr>
          <a:xfrm rot="16200000" flipH="1">
            <a:off x="5827712" y="3282951"/>
            <a:ext cx="12700" cy="2590800"/>
          </a:xfrm>
          <a:prstGeom prst="bentConnector3">
            <a:avLst>
              <a:gd name="adj1" fmla="val 453803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43007" y="5237491"/>
            <a:ext cx="1382110" cy="523220"/>
          </a:xfrm>
          <a:prstGeom prst="rect">
            <a:avLst/>
          </a:prstGeom>
          <a:noFill/>
        </p:spPr>
        <p:txBody>
          <a:bodyPr wrap="none" rtlCol="0">
            <a:spAutoFit/>
          </a:bodyPr>
          <a:lstStyle/>
          <a:p>
            <a:pPr algn="ctr"/>
            <a:r>
              <a:rPr lang="en-US" sz="2800" dirty="0"/>
              <a:t>Relation</a:t>
            </a:r>
          </a:p>
        </p:txBody>
      </p:sp>
      <p:grpSp>
        <p:nvGrpSpPr>
          <p:cNvPr id="55" name="Group 54"/>
          <p:cNvGrpSpPr/>
          <p:nvPr/>
        </p:nvGrpSpPr>
        <p:grpSpPr>
          <a:xfrm>
            <a:off x="1827212"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61" name="Group 60"/>
          <p:cNvGrpSpPr/>
          <p:nvPr/>
        </p:nvGrpSpPr>
        <p:grpSpPr>
          <a:xfrm>
            <a:off x="6551612"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spTree>
    <p:extLst>
      <p:ext uri="{BB962C8B-B14F-4D97-AF65-F5344CB8AC3E}">
        <p14:creationId xmlns:p14="http://schemas.microsoft.com/office/powerpoint/2010/main" val="572941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Tree>
    <p:extLst>
      <p:ext uri="{BB962C8B-B14F-4D97-AF65-F5344CB8AC3E}">
        <p14:creationId xmlns:p14="http://schemas.microsoft.com/office/powerpoint/2010/main" val="365765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0" name="Content Placeholder 29"/>
          <p:cNvSpPr>
            <a:spLocks noGrp="1"/>
          </p:cNvSpPr>
          <p:nvPr>
            <p:ph idx="1"/>
          </p:nvPr>
        </p:nvSpPr>
        <p:spPr/>
        <p:txBody>
          <a:bodyPr/>
          <a:lstStyle/>
          <a:p>
            <a:r>
              <a:rPr lang="en-US" dirty="0"/>
              <a:t>Inner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6" name="Group 35"/>
          <p:cNvGrpSpPr/>
          <p:nvPr/>
        </p:nvGrpSpPr>
        <p:grpSpPr>
          <a:xfrm>
            <a:off x="1827212"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91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6"/>
                                        </p:tgtEl>
                                      </p:cBhvr>
                                    </p:animEffect>
                                    <p:set>
                                      <p:cBhvr>
                                        <p:cTn id="12" dur="1" fill="hold">
                                          <p:stCondLst>
                                            <p:cond delay="999"/>
                                          </p:stCondLst>
                                        </p:cTn>
                                        <p:tgtEl>
                                          <p:spTgt spid="36"/>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29"/>
                                        </p:tgtEl>
                                      </p:cBhvr>
                                    </p:animEffect>
                                    <p:set>
                                      <p:cBhvr>
                                        <p:cTn id="15"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25" name="Content Placeholder 24"/>
          <p:cNvSpPr>
            <a:spLocks noGrp="1"/>
          </p:cNvSpPr>
          <p:nvPr>
            <p:ph idx="1"/>
          </p:nvPr>
        </p:nvSpPr>
        <p:spPr/>
        <p:txBody>
          <a:bodyPr/>
          <a:lstStyle/>
          <a:p>
            <a:r>
              <a:rPr lang="en-US" dirty="0"/>
              <a:t>Left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5332412"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96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64"/>
                                        </p:tgtEl>
                                      </p:cBhvr>
                                    </p:animEffect>
                                    <p:set>
                                      <p:cBhvr>
                                        <p:cTn id="15" dur="1" fill="hold">
                                          <p:stCondLst>
                                            <p:cond delay="999"/>
                                          </p:stCondLst>
                                        </p:cTn>
                                        <p:tgtEl>
                                          <p:spTgt spid="64"/>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 (1)</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055812" y="1905000"/>
            <a:ext cx="76962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graphicFrame>
        <p:nvGraphicFramePr>
          <p:cNvPr id="7" name="Table 15"/>
          <p:cNvGraphicFramePr>
            <a:graphicFrameLocks noGrp="1"/>
          </p:cNvGraphicFramePr>
          <p:nvPr>
            <p:extLst>
              <p:ext uri="{D42A27DB-BD31-4B8C-83A1-F6EECF244321}">
                <p14:modId xmlns:p14="http://schemas.microsoft.com/office/powerpoint/2010/main" val="453689964"/>
              </p:ext>
            </p:extLst>
          </p:nvPr>
        </p:nvGraphicFramePr>
        <p:xfrm>
          <a:off x="3198812" y="3586545"/>
          <a:ext cx="4724400" cy="2743200"/>
        </p:xfrm>
        <a:graphic>
          <a:graphicData uri="http://schemas.openxmlformats.org/drawingml/2006/table">
            <a:tbl>
              <a:tblPr firstRow="1" bandRow="1">
                <a:tableStyleId>{7DF18680-E054-41AD-8BC1-D1AEF772440D}</a:tableStyleId>
              </a:tblPr>
              <a:tblGrid>
                <a:gridCol w="2146061">
                  <a:extLst>
                    <a:ext uri="{9D8B030D-6E8A-4147-A177-3AD203B41FA5}">
                      <a16:colId xmlns:a16="http://schemas.microsoft.com/office/drawing/2014/main" val="1594468805"/>
                    </a:ext>
                  </a:extLst>
                </a:gridCol>
                <a:gridCol w="2578339">
                  <a:extLst>
                    <a:ext uri="{9D8B030D-6E8A-4147-A177-3AD203B41FA5}">
                      <a16:colId xmlns:a16="http://schemas.microsoft.com/office/drawing/2014/main" val="683614382"/>
                    </a:ext>
                  </a:extLst>
                </a:gridCol>
              </a:tblGrid>
              <a:tr h="457200">
                <a:tc>
                  <a:txBody>
                    <a:bodyPr/>
                    <a:lstStyle/>
                    <a:p>
                      <a:r>
                        <a:rPr lang="en-US" i="0" noProof="1" smtClean="0"/>
                        <a:t>last_name</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967662590"/>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1386933680"/>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870329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500"/>
                                        <p:tgtEl>
                                          <p:spTgt spid="523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3268"/>
                                        </p:tgtEl>
                                        <p:attrNameLst>
                                          <p:attrName>style.visibility</p:attrName>
                                        </p:attrNameLst>
                                      </p:cBhvr>
                                      <p:to>
                                        <p:strVal val="visible"/>
                                      </p:to>
                                    </p:set>
                                    <p:animEffect transition="in" filter="fade">
                                      <p:cBhvr>
                                        <p:cTn id="10" dur="500"/>
                                        <p:tgtEl>
                                          <p:spTgt spid="5232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3267">
                                            <p:txEl>
                                              <p:pRg st="3" end="3"/>
                                            </p:txEl>
                                          </p:spTgt>
                                        </p:tgtEl>
                                        <p:attrNameLst>
                                          <p:attrName>style.visibility</p:attrName>
                                        </p:attrNameLst>
                                      </p:cBhvr>
                                      <p:to>
                                        <p:strVal val="visible"/>
                                      </p:to>
                                    </p:set>
                                    <p:animEffect transition="in" filter="fade">
                                      <p:cBhvr>
                                        <p:cTn id="15" dur="500"/>
                                        <p:tgtEl>
                                          <p:spTgt spid="52326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uiExpand="1" build="p"/>
      <p:bldP spid="52326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25" name="Content Placeholder 24"/>
          <p:cNvSpPr>
            <a:spLocks noGrp="1"/>
          </p:cNvSpPr>
          <p:nvPr>
            <p:ph idx="1"/>
          </p:nvPr>
        </p:nvSpPr>
        <p:spPr/>
        <p:txBody>
          <a:bodyPr/>
          <a:lstStyle/>
          <a:p>
            <a:r>
              <a:rPr lang="en-US" dirty="0"/>
              <a:t>Right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827212" y="1828800"/>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39438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41"/>
                                        </p:tgtEl>
                                      </p:cBhvr>
                                    </p:animEffect>
                                    <p:set>
                                      <p:cBhvr>
                                        <p:cTn id="15" dur="1" fill="hold">
                                          <p:stCondLst>
                                            <p:cond delay="999"/>
                                          </p:stCondLst>
                                        </p:cTn>
                                        <p:tgtEl>
                                          <p:spTgt spid="41"/>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25" name="Content Placeholder 24"/>
          <p:cNvSpPr>
            <a:spLocks noGrp="1"/>
          </p:cNvSpPr>
          <p:nvPr>
            <p:ph idx="1"/>
          </p:nvPr>
        </p:nvSpPr>
        <p:spPr/>
        <p:txBody>
          <a:bodyPr/>
          <a:lstStyle/>
          <a:p>
            <a:r>
              <a:rPr lang="en-US" dirty="0"/>
              <a:t>Full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6567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1000"/>
                                        <p:tgtEl>
                                          <p:spTgt spid="64"/>
                                        </p:tgtEl>
                                      </p:cBhvr>
                                    </p:animEffect>
                                  </p:childTnLst>
                                </p:cTn>
                              </p:par>
                              <p:par>
                                <p:cTn id="16" presetID="10" presetClass="exit" presetSubtype="0" fill="hold" nodeType="withEffect">
                                  <p:stCondLst>
                                    <p:cond delay="0"/>
                                  </p:stCondLst>
                                  <p:childTnLst>
                                    <p:animEffect transition="out" filter="fade">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0" name="Content Placeholder 29"/>
          <p:cNvSpPr>
            <a:spLocks noGrp="1"/>
          </p:cNvSpPr>
          <p:nvPr>
            <p:ph idx="1"/>
          </p:nvPr>
        </p:nvSpPr>
        <p:spPr/>
        <p:txBody>
          <a:bodyPr/>
          <a:lstStyle/>
          <a:p>
            <a:r>
              <a:rPr lang="en-US" dirty="0"/>
              <a:t>Negated Left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6551612"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3247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childTnLst>
                                </p:cTn>
                              </p:par>
                              <p:par>
                                <p:cTn id="15" presetID="10" presetClass="exit" presetSubtype="0" fill="hold" nodeType="with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25" name="Content Placeholder 24"/>
          <p:cNvSpPr>
            <a:spLocks noGrp="1"/>
          </p:cNvSpPr>
          <p:nvPr>
            <p:ph idx="1"/>
          </p:nvPr>
        </p:nvSpPr>
        <p:spPr/>
        <p:txBody>
          <a:bodyPr/>
          <a:lstStyle/>
          <a:p>
            <a:r>
              <a:rPr lang="en-US" dirty="0"/>
              <a:t>Negated Right Outer Join</a:t>
            </a:r>
          </a:p>
        </p:txBody>
      </p:sp>
      <p:sp>
        <p:nvSpPr>
          <p:cNvPr id="4" name="Title 3"/>
          <p:cNvSpPr>
            <a:spLocks noGrp="1"/>
          </p:cNvSpPr>
          <p:nvPr>
            <p:ph type="title"/>
          </p:nvPr>
        </p:nvSpPr>
        <p:spPr/>
        <p:txBody>
          <a:bodyPr/>
          <a:lstStyle/>
          <a:p>
            <a:r>
              <a:rPr lang="en-US" dirty="0"/>
              <a:t>Join Overview</a:t>
            </a:r>
          </a:p>
        </p:txBody>
      </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5" name="Group 14"/>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1827212" y="1828800"/>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149687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5"/>
                                        </p:tgtEl>
                                      </p:cBhvr>
                                    </p:animEffect>
                                    <p:set>
                                      <p:cBhvr>
                                        <p:cTn id="10" dur="1" fill="hold">
                                          <p:stCondLst>
                                            <p:cond delay="999"/>
                                          </p:stCondLst>
                                        </p:cTn>
                                        <p:tgtEl>
                                          <p:spTgt spid="15"/>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25" name="Content Placeholder 24"/>
          <p:cNvSpPr>
            <a:spLocks noGrp="1"/>
          </p:cNvSpPr>
          <p:nvPr>
            <p:ph idx="1"/>
          </p:nvPr>
        </p:nvSpPr>
        <p:spPr/>
        <p:txBody>
          <a:bodyPr/>
          <a:lstStyle/>
          <a:p>
            <a:r>
              <a:rPr lang="en-US" dirty="0"/>
              <a:t>Negated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17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Display address information of all employees in "</a:t>
            </a:r>
            <a:r>
              <a:rPr lang="en-US" noProof="1"/>
              <a:t>SoftUni</a:t>
            </a:r>
            <a:r>
              <a:rPr lang="en-US" dirty="0"/>
              <a:t>" database. Select first </a:t>
            </a:r>
            <a:r>
              <a:rPr lang="en-US" dirty="0" smtClean="0"/>
              <a:t>5 </a:t>
            </a:r>
            <a:r>
              <a:rPr lang="en-US" dirty="0"/>
              <a:t>employees.</a:t>
            </a:r>
          </a:p>
          <a:p>
            <a:pPr lvl="1">
              <a:lnSpc>
                <a:spcPct val="100000"/>
              </a:lnSpc>
            </a:pPr>
            <a:r>
              <a:rPr lang="en-US" dirty="0"/>
              <a:t>The exact format of data is shown below. </a:t>
            </a:r>
          </a:p>
          <a:p>
            <a:pPr lvl="1">
              <a:lnSpc>
                <a:spcPct val="100000"/>
              </a:lnSpc>
            </a:pPr>
            <a:r>
              <a:rPr lang="en-US" dirty="0"/>
              <a:t>Order them by </a:t>
            </a:r>
            <a:r>
              <a:rPr lang="en-US" noProof="1" smtClean="0">
                <a:solidFill>
                  <a:schemeClr val="tx2">
                    <a:lumMod val="75000"/>
                  </a:schemeClr>
                </a:solidFill>
              </a:rPr>
              <a:t>first_name</a:t>
            </a:r>
            <a:r>
              <a:rPr lang="en-US" noProof="1"/>
              <a:t>,</a:t>
            </a:r>
            <a:r>
              <a:rPr lang="en-US" noProof="1">
                <a:solidFill>
                  <a:schemeClr val="tx2">
                    <a:lumMod val="75000"/>
                  </a:schemeClr>
                </a:solidFill>
              </a:rPr>
              <a:t> </a:t>
            </a:r>
            <a:r>
              <a:rPr lang="en-US" noProof="1"/>
              <a:t>then by </a:t>
            </a:r>
            <a:r>
              <a:rPr lang="en-US" noProof="1" smtClean="0">
                <a:solidFill>
                  <a:schemeClr val="tx2">
                    <a:lumMod val="75000"/>
                  </a:schemeClr>
                </a:solidFill>
              </a:rPr>
              <a:t>last_name</a:t>
            </a:r>
            <a:r>
              <a:rPr lang="bg-BG" noProof="1" smtClean="0">
                <a:solidFill>
                  <a:schemeClr val="tx2">
                    <a:lumMod val="75000"/>
                  </a:schemeClr>
                </a:solidFill>
              </a:rPr>
              <a:t> </a:t>
            </a:r>
            <a:r>
              <a:rPr lang="bg-BG" noProof="1"/>
              <a:t>(</a:t>
            </a:r>
            <a:r>
              <a:rPr lang="en-US" noProof="1"/>
              <a:t>ascending</a:t>
            </a:r>
            <a:r>
              <a:rPr lang="bg-BG" noProof="1"/>
              <a:t>)</a:t>
            </a:r>
            <a:r>
              <a:rPr lang="en-US" dirty="0"/>
              <a:t>.</a:t>
            </a:r>
          </a:p>
          <a:p>
            <a:pPr lvl="2">
              <a:lnSpc>
                <a:spcPct val="100000"/>
              </a:lnSpc>
            </a:pPr>
            <a:r>
              <a:rPr lang="en-US" sz="2400" dirty="0"/>
              <a:t>Hint: Use three-way join.</a:t>
            </a:r>
          </a:p>
          <a:p>
            <a:pPr lvl="1">
              <a:lnSpc>
                <a:spcPct val="100000"/>
              </a:lnSpc>
            </a:pPr>
            <a:endParaRPr lang="en-US" dirty="0"/>
          </a:p>
        </p:txBody>
      </p:sp>
      <p:sp>
        <p:nvSpPr>
          <p:cNvPr id="540674" name="Rectangle 2"/>
          <p:cNvSpPr>
            <a:spLocks noGrp="1" noChangeArrowheads="1"/>
          </p:cNvSpPr>
          <p:nvPr>
            <p:ph type="title"/>
          </p:nvPr>
        </p:nvSpPr>
        <p:spPr/>
        <p:txBody>
          <a:bodyPr>
            <a:normAutofit/>
          </a:bodyPr>
          <a:lstStyle/>
          <a:p>
            <a:r>
              <a:rPr lang="en-US" dirty="0"/>
              <a:t>Problem: Addresses with Towns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a:t>
            </a:r>
            <a:endParaRPr lang="en-US" dirty="0"/>
          </a:p>
        </p:txBody>
      </p:sp>
      <p:pic>
        <p:nvPicPr>
          <p:cNvPr id="9" name="Picture 4" descr="application, desktop, development, programm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1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989012" y="4267200"/>
            <a:ext cx="7812914" cy="1524000"/>
          </a:xfrm>
          <a:prstGeom prst="rect">
            <a:avLst/>
          </a:prstGeom>
        </p:spPr>
      </p:pic>
    </p:spTree>
    <p:extLst>
      <p:ext uri="{BB962C8B-B14F-4D97-AF65-F5344CB8AC3E}">
        <p14:creationId xmlns:p14="http://schemas.microsoft.com/office/powerpoint/2010/main" val="3432616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540676" name="Rectangle 4"/>
          <p:cNvSpPr>
            <a:spLocks noChangeArrowheads="1"/>
          </p:cNvSpPr>
          <p:nvPr/>
        </p:nvSpPr>
        <p:spPr bwMode="auto">
          <a:xfrm>
            <a:off x="1220788" y="2593013"/>
            <a:ext cx="9674224"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a.address_text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addresses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e.address_id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a.address_id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towns AS 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a.town_id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t.town_id</a:t>
            </a:r>
            <a:endPar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 e.last_name LIMIT 5;</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a:t>
            </a:r>
            <a:endParaRPr lang="en-US" dirty="0"/>
          </a:p>
        </p:txBody>
      </p:sp>
      <p:sp>
        <p:nvSpPr>
          <p:cNvPr id="11" name="AutoShape 7"/>
          <p:cNvSpPr>
            <a:spLocks noChangeArrowheads="1"/>
          </p:cNvSpPr>
          <p:nvPr/>
        </p:nvSpPr>
        <p:spPr bwMode="auto">
          <a:xfrm>
            <a:off x="8380412" y="306961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2" name="AutoShape 7"/>
          <p:cNvSpPr>
            <a:spLocks noChangeArrowheads="1"/>
          </p:cNvSpPr>
          <p:nvPr/>
        </p:nvSpPr>
        <p:spPr bwMode="auto">
          <a:xfrm>
            <a:off x="8809023" y="5133053"/>
            <a:ext cx="2971800" cy="558485"/>
          </a:xfrm>
          <a:prstGeom prst="wedgeRoundRectCallout">
            <a:avLst>
              <a:gd name="adj1" fmla="val -73374"/>
              <a:gd name="adj2" fmla="val -1563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Towns</a:t>
            </a:r>
          </a:p>
        </p:txBody>
      </p:sp>
      <p:sp>
        <p:nvSpPr>
          <p:cNvPr id="13" name="AutoShape 7"/>
          <p:cNvSpPr>
            <a:spLocks noChangeArrowheads="1"/>
          </p:cNvSpPr>
          <p:nvPr/>
        </p:nvSpPr>
        <p:spPr bwMode="auto">
          <a:xfrm>
            <a:off x="5534024" y="1708235"/>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Tree>
    <p:extLst>
      <p:ext uri="{BB962C8B-B14F-4D97-AF65-F5344CB8AC3E}">
        <p14:creationId xmlns:p14="http://schemas.microsoft.com/office/powerpoint/2010/main" val="15668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Find all employees that are in the "Sales" department. Use "</a:t>
            </a:r>
            <a:r>
              <a:rPr lang="en-US" noProof="1"/>
              <a:t>SoftUni</a:t>
            </a:r>
            <a:r>
              <a:rPr lang="en-US" dirty="0"/>
              <a:t>" database.</a:t>
            </a:r>
          </a:p>
          <a:p>
            <a:pPr lvl="1">
              <a:lnSpc>
                <a:spcPct val="100000"/>
              </a:lnSpc>
            </a:pPr>
            <a:r>
              <a:rPr lang="en-US" dirty="0"/>
              <a:t>Follow the specified format: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Order them by </a:t>
            </a:r>
            <a:r>
              <a:rPr lang="en-US" noProof="1" smtClean="0"/>
              <a:t>employee_id</a:t>
            </a:r>
            <a:r>
              <a:rPr lang="bg-BG" noProof="1" smtClean="0"/>
              <a:t> </a:t>
            </a:r>
            <a:r>
              <a:rPr lang="en-US" noProof="1" smtClean="0"/>
              <a:t>DESC</a:t>
            </a:r>
            <a:r>
              <a:rPr lang="en-US" dirty="0" smtClean="0"/>
              <a:t>.</a:t>
            </a:r>
            <a:endParaRPr lang="en-US" dirty="0"/>
          </a:p>
        </p:txBody>
      </p:sp>
      <p:sp>
        <p:nvSpPr>
          <p:cNvPr id="544770" name="Rectangle 2"/>
          <p:cNvSpPr>
            <a:spLocks noGrp="1" noChangeArrowheads="1"/>
          </p:cNvSpPr>
          <p:nvPr>
            <p:ph type="title"/>
          </p:nvPr>
        </p:nvSpPr>
        <p:spPr/>
        <p:txBody>
          <a:bodyPr/>
          <a:lstStyle/>
          <a:p>
            <a:r>
              <a:rPr lang="en-US" dirty="0"/>
              <a:t>Problem: Sales Employees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https://judge.softuni.bg/Contests/Practice/Index/606#2</a:t>
            </a:r>
            <a:endParaRPr lang="en-US" dirty="0"/>
          </a:p>
        </p:txBody>
      </p:sp>
      <p:pic>
        <p:nvPicPr>
          <p:cNvPr id="3" name="Picture 2"/>
          <p:cNvPicPr>
            <a:picLocks noChangeAspect="1"/>
          </p:cNvPicPr>
          <p:nvPr/>
        </p:nvPicPr>
        <p:blipFill>
          <a:blip r:embed="rId4"/>
          <a:stretch>
            <a:fillRect/>
          </a:stretch>
        </p:blipFill>
        <p:spPr>
          <a:xfrm>
            <a:off x="912812" y="3124200"/>
            <a:ext cx="7466944" cy="2057400"/>
          </a:xfrm>
          <a:prstGeom prst="rect">
            <a:avLst/>
          </a:prstGeom>
        </p:spPr>
      </p:pic>
    </p:spTree>
    <p:extLst>
      <p:ext uri="{BB962C8B-B14F-4D97-AF65-F5344CB8AC3E}">
        <p14:creationId xmlns:p14="http://schemas.microsoft.com/office/powerpoint/2010/main" val="3254288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544772" name="Rectangle 4"/>
          <p:cNvSpPr>
            <a:spLocks noChangeArrowheads="1"/>
          </p:cNvSpPr>
          <p:nvPr/>
        </p:nvSpPr>
        <p:spPr bwMode="auto">
          <a:xfrm>
            <a:off x="1279744" y="2383810"/>
            <a:ext cx="9615267"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e.employee_id, 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AS e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d.department_id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e.employee_id</a:t>
            </a:r>
            <a:r>
              <a:rPr lang="bg-BG"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DESC;</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https://judge.softuni.bg/Contests/Practice/Index/606#2</a:t>
            </a:r>
            <a:endParaRPr lang="en-US" dirty="0"/>
          </a:p>
        </p:txBody>
      </p:sp>
      <p:sp>
        <p:nvSpPr>
          <p:cNvPr id="12" name="AutoShape 7"/>
          <p:cNvSpPr>
            <a:spLocks noChangeArrowheads="1"/>
          </p:cNvSpPr>
          <p:nvPr/>
        </p:nvSpPr>
        <p:spPr bwMode="auto">
          <a:xfrm>
            <a:off x="5865812" y="1488223"/>
            <a:ext cx="3276600" cy="558485"/>
          </a:xfrm>
          <a:prstGeom prst="wedgeRoundRectCallout">
            <a:avLst>
              <a:gd name="adj1" fmla="val -46956"/>
              <a:gd name="adj2" fmla="val 1189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3" name="AutoShape 7"/>
          <p:cNvSpPr>
            <a:spLocks noChangeArrowheads="1"/>
          </p:cNvSpPr>
          <p:nvPr/>
        </p:nvSpPr>
        <p:spPr bwMode="auto">
          <a:xfrm>
            <a:off x="8128112" y="3313133"/>
            <a:ext cx="3276600" cy="558485"/>
          </a:xfrm>
          <a:prstGeom prst="wedgeRoundRectCallout">
            <a:avLst>
              <a:gd name="adj1" fmla="val -42507"/>
              <a:gd name="adj2" fmla="val 856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
        <p:nvSpPr>
          <p:cNvPr id="14" name="AutoShape 7"/>
          <p:cNvSpPr>
            <a:spLocks noChangeArrowheads="1"/>
          </p:cNvSpPr>
          <p:nvPr/>
        </p:nvSpPr>
        <p:spPr bwMode="auto">
          <a:xfrm>
            <a:off x="5872691" y="5055527"/>
            <a:ext cx="2819400" cy="558485"/>
          </a:xfrm>
          <a:prstGeom prst="wedgeRoundRectCallout">
            <a:avLst>
              <a:gd name="adj1" fmla="val -61445"/>
              <a:gd name="adj2" fmla="val -11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WHERE </a:t>
            </a:r>
            <a:r>
              <a:rPr lang="en-US" sz="2800" noProof="1" smtClean="0">
                <a:solidFill>
                  <a:srgbClr val="FFFFFF"/>
                </a:solidFill>
              </a:rPr>
              <a:t>Predicate</a:t>
            </a:r>
            <a:endParaRPr lang="en-US" sz="2800" noProof="1">
              <a:solidFill>
                <a:srgbClr val="FFFFFF"/>
              </a:solidFill>
            </a:endParaRPr>
          </a:p>
        </p:txBody>
      </p:sp>
    </p:spTree>
    <p:extLst>
      <p:ext uri="{BB962C8B-B14F-4D97-AF65-F5344CB8AC3E}">
        <p14:creationId xmlns:p14="http://schemas.microsoft.com/office/powerpoint/2010/main" val="35773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Show all employees that:</a:t>
            </a:r>
          </a:p>
          <a:p>
            <a:pPr lvl="1">
              <a:lnSpc>
                <a:spcPct val="100000"/>
              </a:lnSpc>
            </a:pPr>
            <a:r>
              <a:rPr lang="en-US" dirty="0"/>
              <a:t>Are hired after 1/1/1999</a:t>
            </a:r>
          </a:p>
          <a:p>
            <a:pPr lvl="1">
              <a:lnSpc>
                <a:spcPct val="100000"/>
              </a:lnSpc>
            </a:pPr>
            <a:r>
              <a:rPr lang="en-US" dirty="0"/>
              <a:t>Are either in "Sales" or "Finance" department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Sorted by </a:t>
            </a:r>
            <a:r>
              <a:rPr lang="en-US" noProof="1" smtClean="0"/>
              <a:t>hire_date</a:t>
            </a:r>
            <a:r>
              <a:rPr lang="en-US" dirty="0" smtClean="0"/>
              <a:t> </a:t>
            </a:r>
            <a:r>
              <a:rPr lang="en-US" dirty="0"/>
              <a:t>(ascending).</a:t>
            </a:r>
          </a:p>
        </p:txBody>
      </p:sp>
      <p:sp>
        <p:nvSpPr>
          <p:cNvPr id="1186818" name="Rectangle 2"/>
          <p:cNvSpPr>
            <a:spLocks noGrp="1" noChangeArrowheads="1"/>
          </p:cNvSpPr>
          <p:nvPr>
            <p:ph type="title"/>
          </p:nvPr>
        </p:nvSpPr>
        <p:spPr/>
        <p:txBody>
          <a:bodyPr/>
          <a:lstStyle/>
          <a:p>
            <a:r>
              <a:rPr lang="en-US" dirty="0"/>
              <a:t>Problem: Employees Hired After</a:t>
            </a:r>
          </a:p>
        </p:txBody>
      </p:sp>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https://judge.softuni.bg/Contests/Practice/Index/606#5</a:t>
            </a:r>
            <a:endParaRPr lang="en-US" dirty="0"/>
          </a:p>
        </p:txBody>
      </p:sp>
      <p:pic>
        <p:nvPicPr>
          <p:cNvPr id="8"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4831" y="356616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836612" y="3566160"/>
            <a:ext cx="7346152" cy="1524000"/>
          </a:xfrm>
          <a:prstGeom prst="rect">
            <a:avLst/>
          </a:prstGeom>
        </p:spPr>
      </p:pic>
    </p:spTree>
    <p:extLst>
      <p:ext uri="{BB962C8B-B14F-4D97-AF65-F5344CB8AC3E}">
        <p14:creationId xmlns:p14="http://schemas.microsoft.com/office/powerpoint/2010/main" val="3964139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Product (2)</a:t>
            </a:r>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116539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5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5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5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500"/>
                                        <p:tgtEl>
                                          <p:spTgt spid="524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4" end="4"/>
                                            </p:txEl>
                                          </p:spTgt>
                                        </p:tgtEl>
                                        <p:attrNameLst>
                                          <p:attrName>style.visibility</p:attrName>
                                        </p:attrNameLst>
                                      </p:cBhvr>
                                      <p:to>
                                        <p:strVal val="visible"/>
                                      </p:to>
                                    </p:set>
                                    <p:animEffect transition="in" filter="fade">
                                      <p:cBhvr>
                                        <p:cTn id="27" dur="500"/>
                                        <p:tgtEl>
                                          <p:spTgt spid="52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1186820" name="Rectangle 4"/>
          <p:cNvSpPr>
            <a:spLocks noChangeArrowheads="1"/>
          </p:cNvSpPr>
          <p:nvPr/>
        </p:nvSpPr>
        <p:spPr bwMode="auto">
          <a:xfrm>
            <a:off x="989012" y="2047660"/>
            <a:ext cx="9905998"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e.hire_date, d.name</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e.department_id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d.department_id</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DATE(e.hire_date)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'1999/1/1'</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 ('Sales', 'Finance')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AutoShape 7"/>
          <p:cNvSpPr>
            <a:spLocks noChangeArrowheads="1"/>
          </p:cNvSpPr>
          <p:nvPr/>
        </p:nvSpPr>
        <p:spPr bwMode="auto">
          <a:xfrm>
            <a:off x="3960812" y="1219200"/>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6475412" y="5277777"/>
            <a:ext cx="3657601" cy="558485"/>
          </a:xfrm>
          <a:prstGeom prst="wedgeRoundRectCallout">
            <a:avLst>
              <a:gd name="adj1" fmla="val -49168"/>
              <a:gd name="adj2" fmla="val -18305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Complex Join Condition</a:t>
            </a:r>
          </a:p>
        </p:txBody>
      </p:sp>
      <p:sp>
        <p:nvSpPr>
          <p:cNvPr id="11"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https://judge.softuni.bg/Contests/Practice/Index/606#5</a:t>
            </a:r>
            <a:endParaRPr lang="en-US" dirty="0"/>
          </a:p>
        </p:txBody>
      </p:sp>
    </p:spTree>
    <p:extLst>
      <p:ext uri="{BB962C8B-B14F-4D97-AF65-F5344CB8AC3E}">
        <p14:creationId xmlns:p14="http://schemas.microsoft.com/office/powerpoint/2010/main" val="1833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a:t>
            </a:r>
            <a:r>
              <a:rPr lang="en-GB" dirty="0"/>
              <a:t>the count of all countries which don’t have a </a:t>
            </a:r>
            <a:r>
              <a:rPr lang="en-GB" dirty="0" smtClean="0"/>
              <a:t>mountain</a:t>
            </a:r>
          </a:p>
          <a:p>
            <a:pPr>
              <a:lnSpc>
                <a:spcPct val="100000"/>
              </a:lnSpc>
            </a:pPr>
            <a:endParaRPr lang="en-GB" dirty="0"/>
          </a:p>
          <a:p>
            <a:pPr>
              <a:lnSpc>
                <a:spcPct val="100000"/>
              </a:lnSpc>
            </a:pPr>
            <a:endParaRPr lang="en-GB" dirty="0" smtClean="0"/>
          </a:p>
          <a:p>
            <a:pPr>
              <a:lnSpc>
                <a:spcPct val="100000"/>
              </a:lnSpc>
            </a:pPr>
            <a:endParaRPr lang="en-GB" dirty="0"/>
          </a:p>
          <a:p>
            <a:pPr>
              <a:lnSpc>
                <a:spcPct val="100000"/>
              </a:lnSpc>
            </a:pPr>
            <a:endParaRPr lang="en-GB" dirty="0" smtClean="0"/>
          </a:p>
          <a:p>
            <a:pPr>
              <a:lnSpc>
                <a:spcPct val="100000"/>
              </a:lnSpc>
            </a:pPr>
            <a:endParaRPr lang="en-GB" dirty="0" smtClean="0"/>
          </a:p>
          <a:p>
            <a:pPr>
              <a:lnSpc>
                <a:spcPct val="100000"/>
              </a:lnSpc>
            </a:pPr>
            <a:r>
              <a:rPr lang="en-GB" dirty="0" smtClean="0"/>
              <a:t>Use Geography Database</a:t>
            </a:r>
            <a:endParaRPr lang="en-US" dirty="0"/>
          </a:p>
          <a:p>
            <a:pPr lvl="1">
              <a:lnSpc>
                <a:spcPct val="100000"/>
              </a:lnSpc>
            </a:pPr>
            <a:endParaRPr lang="en-US" dirty="0"/>
          </a:p>
        </p:txBody>
      </p:sp>
      <p:sp>
        <p:nvSpPr>
          <p:cNvPr id="1068034" name="Rectangle 2"/>
          <p:cNvSpPr>
            <a:spLocks noGrp="1" noChangeArrowheads="1"/>
          </p:cNvSpPr>
          <p:nvPr>
            <p:ph type="title"/>
          </p:nvPr>
        </p:nvSpPr>
        <p:spPr/>
        <p:txBody>
          <a:bodyPr/>
          <a:lstStyle/>
          <a:p>
            <a:r>
              <a:rPr lang="en-US" dirty="0"/>
              <a:t>Problem: Countries without any Mountains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https://judge.softuni.bg/Contests/Practice/Index/606#15</a:t>
            </a:r>
            <a:endParaRPr lang="en-US" dirty="0"/>
          </a:p>
        </p:txBody>
      </p:sp>
      <p:pic>
        <p:nvPicPr>
          <p:cNvPr id="7"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223" y="1973882"/>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7181" y="434170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2436812" y="3073812"/>
            <a:ext cx="3352800" cy="1457739"/>
          </a:xfrm>
          <a:prstGeom prst="rect">
            <a:avLst/>
          </a:prstGeom>
        </p:spPr>
      </p:pic>
    </p:spTree>
    <p:extLst>
      <p:ext uri="{BB962C8B-B14F-4D97-AF65-F5344CB8AC3E}">
        <p14:creationId xmlns:p14="http://schemas.microsoft.com/office/powerpoint/2010/main" val="1535510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Countries without any Mountains</a:t>
            </a:r>
          </a:p>
        </p:txBody>
      </p:sp>
      <p:sp>
        <p:nvSpPr>
          <p:cNvPr id="540676" name="Rectangle 4"/>
          <p:cNvSpPr>
            <a:spLocks noChangeArrowheads="1"/>
          </p:cNvSpPr>
          <p:nvPr/>
        </p:nvSpPr>
        <p:spPr bwMode="auto">
          <a:xfrm>
            <a:off x="1598612" y="1828800"/>
            <a:ext cx="9217024"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600" b="1" noProof="1">
                <a:effectLst>
                  <a:outerShdw blurRad="38100" dist="38100" dir="2700000" algn="tl">
                    <a:srgbClr val="000000">
                      <a:alpha val="43137"/>
                    </a:srgbClr>
                  </a:outerShdw>
                </a:effectLst>
              </a:rPr>
              <a:t>SELECT </a:t>
            </a:r>
            <a:endParaRPr lang="en-US" sz="2600" b="1" noProof="1" smtClean="0">
              <a:effectLst>
                <a:outerShdw blurRad="38100" dist="38100" dir="2700000" algn="tl">
                  <a:srgbClr val="000000">
                    <a:alpha val="43137"/>
                  </a:srgbClr>
                </a:outerShdw>
              </a:effectLst>
            </a:endParaRPr>
          </a:p>
          <a:p>
            <a:r>
              <a:rPr lang="en-US" sz="2600" b="1" noProof="1">
                <a:effectLst>
                  <a:outerShdw blurRad="38100" dist="38100" dir="2700000" algn="tl">
                    <a:srgbClr val="000000">
                      <a:alpha val="43137"/>
                    </a:srgbClr>
                  </a:outerShdw>
                </a:effectLst>
              </a:rPr>
              <a:t>	</a:t>
            </a:r>
            <a:r>
              <a:rPr lang="en-US" sz="2600" b="1" noProof="1" smtClean="0">
                <a:effectLst>
                  <a:outerShdw blurRad="38100" dist="38100" dir="2700000" algn="tl">
                    <a:srgbClr val="000000">
                      <a:alpha val="43137"/>
                    </a:srgbClr>
                  </a:outerShdw>
                </a:effectLst>
              </a:rPr>
              <a:t>COUNT</a:t>
            </a:r>
            <a:r>
              <a:rPr lang="en-US" sz="2600" b="1" noProof="1">
                <a:effectLst>
                  <a:outerShdw blurRad="38100" dist="38100" dir="2700000" algn="tl">
                    <a:srgbClr val="000000">
                      <a:alpha val="43137"/>
                    </a:srgbClr>
                  </a:outerShdw>
                </a:effectLst>
              </a:rPr>
              <a:t>(*) AS country_count  </a:t>
            </a:r>
            <a:endParaRPr lang="en-US" sz="2600" b="1" noProof="1" smtClean="0">
              <a:effectLst>
                <a:outerShdw blurRad="38100" dist="38100" dir="2700000" algn="tl">
                  <a:srgbClr val="000000">
                    <a:alpha val="43137"/>
                  </a:srgbClr>
                </a:outerShdw>
              </a:effectLst>
            </a:endParaRPr>
          </a:p>
          <a:p>
            <a:r>
              <a:rPr lang="en-US" sz="2600" b="1" noProof="1" smtClean="0">
                <a:effectLst>
                  <a:outerShdw blurRad="38100" dist="38100" dir="2700000" algn="tl">
                    <a:srgbClr val="000000">
                      <a:alpha val="43137"/>
                    </a:srgbClr>
                  </a:outerShdw>
                </a:effectLst>
              </a:rPr>
              <a:t>FROM 	</a:t>
            </a:r>
          </a:p>
          <a:p>
            <a:r>
              <a:rPr lang="en-US" sz="2600" b="1" noProof="1">
                <a:effectLst>
                  <a:outerShdw blurRad="38100" dist="38100" dir="2700000" algn="tl">
                    <a:srgbClr val="000000">
                      <a:alpha val="43137"/>
                    </a:srgbClr>
                  </a:outerShdw>
                </a:effectLst>
              </a:rPr>
              <a:t>	</a:t>
            </a:r>
            <a:r>
              <a:rPr lang="en-US" sz="2600" b="1" noProof="1" smtClean="0">
                <a:effectLst>
                  <a:outerShdw blurRad="38100" dist="38100" dir="2700000" algn="tl">
                    <a:srgbClr val="000000">
                      <a:alpha val="43137"/>
                    </a:srgbClr>
                  </a:outerShdw>
                </a:effectLst>
              </a:rPr>
              <a:t>countries </a:t>
            </a:r>
            <a:r>
              <a:rPr lang="en-US" sz="2600" b="1" noProof="1">
                <a:effectLst>
                  <a:outerShdw blurRad="38100" dist="38100" dir="2700000" algn="tl">
                    <a:srgbClr val="000000">
                      <a:alpha val="43137"/>
                    </a:srgbClr>
                  </a:outerShdw>
                </a:effectLst>
              </a:rPr>
              <a:t>AS </a:t>
            </a:r>
            <a:r>
              <a:rPr lang="en-US" sz="2600" b="1" noProof="1" smtClean="0">
                <a:effectLst>
                  <a:outerShdw blurRad="38100" dist="38100" dir="2700000" algn="tl">
                    <a:srgbClr val="000000">
                      <a:alpha val="43137"/>
                    </a:srgbClr>
                  </a:outerShdw>
                </a:effectLst>
              </a:rPr>
              <a:t>c</a:t>
            </a:r>
          </a:p>
          <a:p>
            <a:r>
              <a:rPr lang="en-US" sz="2600" b="1" noProof="1" smtClean="0">
                <a:solidFill>
                  <a:schemeClr val="tx2">
                    <a:lumMod val="75000"/>
                  </a:schemeClr>
                </a:solidFill>
                <a:effectLst>
                  <a:outerShdw blurRad="38100" dist="38100" dir="2700000" algn="tl">
                    <a:srgbClr val="000000">
                      <a:alpha val="43137"/>
                    </a:srgbClr>
                  </a:outerShdw>
                </a:effectLst>
              </a:rPr>
              <a:t>LEFT </a:t>
            </a:r>
            <a:r>
              <a:rPr lang="en-US" sz="2600" b="1" noProof="1">
                <a:solidFill>
                  <a:schemeClr val="tx2">
                    <a:lumMod val="75000"/>
                  </a:schemeClr>
                </a:solidFill>
                <a:effectLst>
                  <a:outerShdw blurRad="38100" dist="38100" dir="2700000" algn="tl">
                    <a:srgbClr val="000000">
                      <a:alpha val="43137"/>
                    </a:srgbClr>
                  </a:outerShdw>
                </a:effectLst>
              </a:rPr>
              <a:t>JOIN </a:t>
            </a:r>
            <a:r>
              <a:rPr lang="en-US" sz="2600" b="1" noProof="1" smtClean="0">
                <a:effectLst>
                  <a:outerShdw blurRad="38100" dist="38100" dir="2700000" algn="tl">
                    <a:srgbClr val="000000">
                      <a:alpha val="43137"/>
                    </a:srgbClr>
                  </a:outerShdw>
                </a:effectLst>
              </a:rPr>
              <a:t>mountains_countries </a:t>
            </a:r>
            <a:r>
              <a:rPr lang="en-US" sz="2600" b="1" noProof="1">
                <a:effectLst>
                  <a:outerShdw blurRad="38100" dist="38100" dir="2700000" algn="tl">
                    <a:srgbClr val="000000">
                      <a:alpha val="43137"/>
                    </a:srgbClr>
                  </a:outerShdw>
                </a:effectLst>
              </a:rPr>
              <a:t>AS </a:t>
            </a:r>
            <a:r>
              <a:rPr lang="en-US" sz="2600" b="1" noProof="1" smtClean="0">
                <a:effectLst>
                  <a:outerShdw blurRad="38100" dist="38100" dir="2700000" algn="tl">
                    <a:srgbClr val="000000">
                      <a:alpha val="43137"/>
                    </a:srgbClr>
                  </a:outerShdw>
                </a:effectLst>
              </a:rPr>
              <a:t>mc</a:t>
            </a:r>
          </a:p>
          <a:p>
            <a:r>
              <a:rPr lang="en-US" sz="2600" b="1" noProof="1" smtClean="0">
                <a:solidFill>
                  <a:schemeClr val="tx2">
                    <a:lumMod val="75000"/>
                  </a:schemeClr>
                </a:solidFill>
                <a:effectLst>
                  <a:outerShdw blurRad="38100" dist="38100" dir="2700000" algn="tl">
                    <a:srgbClr val="000000">
                      <a:alpha val="43137"/>
                    </a:srgbClr>
                  </a:outerShdw>
                </a:effectLst>
              </a:rPr>
              <a:t>ON </a:t>
            </a:r>
            <a:r>
              <a:rPr lang="en-US" sz="2600" b="1" noProof="1" smtClean="0">
                <a:effectLst>
                  <a:outerShdw blurRad="38100" dist="38100" dir="2700000" algn="tl">
                    <a:srgbClr val="000000">
                      <a:alpha val="43137"/>
                    </a:srgbClr>
                  </a:outerShdw>
                </a:effectLst>
              </a:rPr>
              <a:t>c.country_code = mc.country_code</a:t>
            </a:r>
            <a:endParaRPr lang="en-US" sz="2600" b="1" noProof="1">
              <a:effectLst>
                <a:outerShdw blurRad="38100" dist="38100" dir="2700000" algn="tl">
                  <a:srgbClr val="000000">
                    <a:alpha val="43137"/>
                  </a:srgbClr>
                </a:outerShdw>
              </a:effectLst>
            </a:endParaRPr>
          </a:p>
          <a:p>
            <a:r>
              <a:rPr lang="en-US" sz="2600" b="1" noProof="1" smtClean="0">
                <a:solidFill>
                  <a:schemeClr val="tx2">
                    <a:lumMod val="75000"/>
                  </a:schemeClr>
                </a:solidFill>
                <a:effectLst>
                  <a:outerShdw blurRad="38100" dist="38100" dir="2700000" algn="tl">
                    <a:srgbClr val="000000">
                      <a:alpha val="43137"/>
                    </a:srgbClr>
                  </a:outerShdw>
                </a:effectLst>
              </a:rPr>
              <a:t>WHERE </a:t>
            </a:r>
            <a:r>
              <a:rPr lang="en-US" sz="2600" b="1" noProof="1">
                <a:effectLst>
                  <a:outerShdw blurRad="38100" dist="38100" dir="2700000" algn="tl">
                    <a:srgbClr val="000000">
                      <a:alpha val="43137"/>
                    </a:srgbClr>
                  </a:outerShdw>
                </a:effectLst>
              </a:rPr>
              <a:t>mc.mountain_id</a:t>
            </a:r>
            <a:r>
              <a:rPr lang="en-US" sz="2600" b="1" noProof="1" smtClean="0">
                <a:solidFill>
                  <a:schemeClr val="tx2">
                    <a:lumMod val="75000"/>
                  </a:schemeClr>
                </a:solidFill>
                <a:effectLst>
                  <a:outerShdw blurRad="38100" dist="38100" dir="2700000" algn="tl">
                    <a:srgbClr val="000000">
                      <a:alpha val="43137"/>
                    </a:srgbClr>
                  </a:outerShdw>
                </a:effectLst>
              </a:rPr>
              <a:t> IS NULL</a:t>
            </a:r>
            <a:r>
              <a:rPr lang="en-US" sz="2600" b="1" noProof="1" smtClean="0">
                <a:effectLst>
                  <a:outerShdw blurRad="38100" dist="38100" dir="2700000" algn="tl">
                    <a:srgbClr val="000000">
                      <a:alpha val="43137"/>
                    </a:srgbClr>
                  </a:outerShdw>
                </a:effectLst>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https://judge.softuni.bg/Contests/Practice/Index/606#15</a:t>
            </a:r>
            <a:endParaRPr lang="en-US" dirty="0"/>
          </a:p>
        </p:txBody>
      </p:sp>
    </p:spTree>
    <p:extLst>
      <p:ext uri="{BB962C8B-B14F-4D97-AF65-F5344CB8AC3E}">
        <p14:creationId xmlns:p14="http://schemas.microsoft.com/office/powerpoint/2010/main" val="26100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animEffect transition="in" filter="fade">
                                      <p:cBhvr>
                                        <p:cTn id="7" dur="500"/>
                                        <p:tgtEl>
                                          <p:spTgt spid="540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6">
                                            <p:txEl>
                                              <p:pRg st="1" end="1"/>
                                            </p:txEl>
                                          </p:spTgt>
                                        </p:tgtEl>
                                        <p:attrNameLst>
                                          <p:attrName>style.visibility</p:attrName>
                                        </p:attrNameLst>
                                      </p:cBhvr>
                                      <p:to>
                                        <p:strVal val="visible"/>
                                      </p:to>
                                    </p:set>
                                    <p:animEffect transition="in" filter="fade">
                                      <p:cBhvr>
                                        <p:cTn id="12" dur="500"/>
                                        <p:tgtEl>
                                          <p:spTgt spid="5406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6">
                                            <p:txEl>
                                              <p:pRg st="2" end="2"/>
                                            </p:txEl>
                                          </p:spTgt>
                                        </p:tgtEl>
                                        <p:attrNameLst>
                                          <p:attrName>style.visibility</p:attrName>
                                        </p:attrNameLst>
                                      </p:cBhvr>
                                      <p:to>
                                        <p:strVal val="visible"/>
                                      </p:to>
                                    </p:set>
                                    <p:animEffect transition="in" filter="fade">
                                      <p:cBhvr>
                                        <p:cTn id="17" dur="500"/>
                                        <p:tgtEl>
                                          <p:spTgt spid="5406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0676">
                                            <p:txEl>
                                              <p:pRg st="3" end="3"/>
                                            </p:txEl>
                                          </p:spTgt>
                                        </p:tgtEl>
                                        <p:attrNameLst>
                                          <p:attrName>style.visibility</p:attrName>
                                        </p:attrNameLst>
                                      </p:cBhvr>
                                      <p:to>
                                        <p:strVal val="visible"/>
                                      </p:to>
                                    </p:set>
                                    <p:animEffect transition="in" filter="fade">
                                      <p:cBhvr>
                                        <p:cTn id="22" dur="500"/>
                                        <p:tgtEl>
                                          <p:spTgt spid="5406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0676">
                                            <p:txEl>
                                              <p:pRg st="4" end="4"/>
                                            </p:txEl>
                                          </p:spTgt>
                                        </p:tgtEl>
                                        <p:attrNameLst>
                                          <p:attrName>style.visibility</p:attrName>
                                        </p:attrNameLst>
                                      </p:cBhvr>
                                      <p:to>
                                        <p:strVal val="visible"/>
                                      </p:to>
                                    </p:set>
                                    <p:animEffect transition="in" filter="fade">
                                      <p:cBhvr>
                                        <p:cTn id="27" dur="500"/>
                                        <p:tgtEl>
                                          <p:spTgt spid="5406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0676">
                                            <p:txEl>
                                              <p:pRg st="5" end="5"/>
                                            </p:txEl>
                                          </p:spTgt>
                                        </p:tgtEl>
                                        <p:attrNameLst>
                                          <p:attrName>style.visibility</p:attrName>
                                        </p:attrNameLst>
                                      </p:cBhvr>
                                      <p:to>
                                        <p:strVal val="visible"/>
                                      </p:to>
                                    </p:set>
                                    <p:animEffect transition="in" filter="fade">
                                      <p:cBhvr>
                                        <p:cTn id="32" dur="500"/>
                                        <p:tgtEl>
                                          <p:spTgt spid="5406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0676">
                                            <p:txEl>
                                              <p:pRg st="6" end="6"/>
                                            </p:txEl>
                                          </p:spTgt>
                                        </p:tgtEl>
                                        <p:attrNameLst>
                                          <p:attrName>style.visibility</p:attrName>
                                        </p:attrNameLst>
                                      </p:cBhvr>
                                      <p:to>
                                        <p:strVal val="visible"/>
                                      </p:to>
                                    </p:set>
                                    <p:animEffect transition="in" filter="fade">
                                      <p:cBhvr>
                                        <p:cTn id="37" dur="500"/>
                                        <p:tgtEl>
                                          <p:spTgt spid="5406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Subqueries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Query Manipulation on Multiple Levels</a:t>
            </a:r>
            <a:endParaRPr lang="bg-BG" dirty="0"/>
          </a:p>
        </p:txBody>
      </p:sp>
      <p:grpSp>
        <p:nvGrpSpPr>
          <p:cNvPr id="2" name="Групиране 1"/>
          <p:cNvGrpSpPr/>
          <p:nvPr/>
        </p:nvGrpSpPr>
        <p:grpSpPr>
          <a:xfrm>
            <a:off x="5789612" y="3422028"/>
            <a:ext cx="1052513" cy="992676"/>
            <a:chOff x="4418012" y="2590800"/>
            <a:chExt cx="609600" cy="533400"/>
          </a:xfrm>
        </p:grpSpPr>
        <p:sp>
          <p:nvSpPr>
            <p:cNvPr id="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16"/>
            <p:cNvSpPr txBox="1"/>
            <p:nvPr/>
          </p:nvSpPr>
          <p:spPr>
            <a:xfrm>
              <a:off x="4418012" y="2768600"/>
              <a:ext cx="609600" cy="272895"/>
            </a:xfrm>
            <a:prstGeom prst="rect">
              <a:avLst/>
            </a:prstGeom>
            <a:noFill/>
          </p:spPr>
          <p:txBody>
            <a:bodyPr wrap="square" rtlCol="0">
              <a:spAutoFit/>
            </a:bodyPr>
            <a:lstStyle/>
            <a:p>
              <a:pPr algn="ctr"/>
              <a:r>
                <a:rPr lang="en-US" sz="3200" b="1" dirty="0">
                  <a:latin typeface="Consolas" panose="020B0609020204030204" pitchFamily="49" charset="0"/>
                </a:rPr>
                <a:t>☰</a:t>
              </a:r>
              <a:endParaRPr lang="en-US" sz="1200" b="1" dirty="0">
                <a:latin typeface="Consolas" panose="020B0609020204030204" pitchFamily="49" charset="0"/>
              </a:endParaRPr>
            </a:p>
          </p:txBody>
        </p:sp>
      </p:grpSp>
      <p:cxnSp>
        <p:nvCxnSpPr>
          <p:cNvPr id="8" name="Straight Arrow Connector 50"/>
          <p:cNvCxnSpPr>
            <a:cxnSpLocks/>
          </p:cNvCxnSpPr>
          <p:nvPr/>
        </p:nvCxnSpPr>
        <p:spPr>
          <a:xfrm>
            <a:off x="6895603" y="39243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Folded Corner 15"/>
          <p:cNvSpPr/>
          <p:nvPr/>
        </p:nvSpPr>
        <p:spPr>
          <a:xfrm rot="10800000">
            <a:off x="7904163" y="4241178"/>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extBox 16"/>
          <p:cNvSpPr txBox="1"/>
          <p:nvPr/>
        </p:nvSpPr>
        <p:spPr>
          <a:xfrm>
            <a:off x="7789863" y="4414704"/>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nvGrpSpPr>
          <p:cNvPr id="15" name="Групиране 14"/>
          <p:cNvGrpSpPr/>
          <p:nvPr/>
        </p:nvGrpSpPr>
        <p:grpSpPr>
          <a:xfrm>
            <a:off x="3260725" y="2427820"/>
            <a:ext cx="1966913" cy="1737158"/>
            <a:chOff x="4418012" y="2590800"/>
            <a:chExt cx="609600" cy="533400"/>
          </a:xfrm>
        </p:grpSpPr>
        <p:sp>
          <p:nvSpPr>
            <p:cNvPr id="1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4418012" y="2768600"/>
              <a:ext cx="609600" cy="255160"/>
            </a:xfrm>
            <a:prstGeom prst="rect">
              <a:avLst/>
            </a:prstGeom>
            <a:noFill/>
          </p:spPr>
          <p:txBody>
            <a:bodyPr wrap="square" rtlCol="0">
              <a:spAutoFit/>
            </a:bodyPr>
            <a:lstStyle/>
            <a:p>
              <a:pPr algn="ctr"/>
              <a:r>
                <a:rPr lang="en-US" sz="4800" b="1" dirty="0">
                  <a:latin typeface="Consolas" panose="020B0609020204030204" pitchFamily="49" charset="0"/>
                </a:rPr>
                <a:t>☰</a:t>
              </a:r>
              <a:endParaRPr lang="en-US" sz="1200" b="1" dirty="0">
                <a:latin typeface="Consolas" panose="020B0609020204030204" pitchFamily="49" charset="0"/>
              </a:endParaRPr>
            </a:p>
          </p:txBody>
        </p:sp>
      </p:grpSp>
      <p:cxnSp>
        <p:nvCxnSpPr>
          <p:cNvPr id="18" name="Straight Arrow Connector 50"/>
          <p:cNvCxnSpPr>
            <a:cxnSpLocks/>
          </p:cNvCxnSpPr>
          <p:nvPr/>
        </p:nvCxnSpPr>
        <p:spPr>
          <a:xfrm>
            <a:off x="4994125" y="32004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p:cNvCxnSpPr>
          <p:nvPr/>
        </p:nvCxnSpPr>
        <p:spPr>
          <a:xfrm flipH="1" flipV="1">
            <a:off x="6883898" y="4234153"/>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0"/>
          <p:cNvCxnSpPr>
            <a:cxnSpLocks/>
          </p:cNvCxnSpPr>
          <p:nvPr/>
        </p:nvCxnSpPr>
        <p:spPr>
          <a:xfrm flipH="1" flipV="1">
            <a:off x="5024535" y="3559761"/>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500"/>
                                        <p:tgtEl>
                                          <p:spTgt spid="19"/>
                                        </p:tgtEl>
                                      </p:cBhvr>
                                    </p:animEffect>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72068964"/>
              </p:ext>
            </p:extLst>
          </p:nvPr>
        </p:nvGraphicFramePr>
        <p:xfrm>
          <a:off x="760412" y="1752600"/>
          <a:ext cx="4343400" cy="1828800"/>
        </p:xfrm>
        <a:graphic>
          <a:graphicData uri="http://schemas.openxmlformats.org/drawingml/2006/table">
            <a:tbl>
              <a:tblPr firstRow="1" bandRow="1">
                <a:tableStyleId>{7DF18680-E054-41AD-8BC1-D1AEF772440D}</a:tableStyleId>
              </a:tblPr>
              <a:tblGrid>
                <a:gridCol w="2209800">
                  <a:extLst>
                    <a:ext uri="{9D8B030D-6E8A-4147-A177-3AD203B41FA5}">
                      <a16:colId xmlns:a16="http://schemas.microsoft.com/office/drawing/2014/main" val="1594468805"/>
                    </a:ext>
                  </a:extLst>
                </a:gridCol>
                <a:gridCol w="2133600">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a:t>s</a:t>
                      </a:r>
                      <a:r>
                        <a:rPr lang="en-US" noProof="1" smtClean="0"/>
                        <a:t>alary</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59</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19,000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71</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43,300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968156586"/>
                  </a:ext>
                </a:extLst>
              </a:tr>
              <a:tr h="457200">
                <a:tc>
                  <a:txBody>
                    <a:bodyPr/>
                    <a:lstStyle/>
                    <a:p>
                      <a:r>
                        <a:rPr lang="bg-BG" dirty="0">
                          <a:solidFill>
                            <a:schemeClr val="tx1"/>
                          </a:solidFill>
                        </a:rPr>
                        <a:t>...</a:t>
                      </a:r>
                    </a:p>
                  </a:txBody>
                  <a:tcPr>
                    <a:solidFill>
                      <a:schemeClr val="accent5">
                        <a:lumMod val="40000"/>
                        <a:lumOff val="60000"/>
                        <a:alpha val="20000"/>
                      </a:schemeClr>
                    </a:solidFill>
                  </a:tcPr>
                </a:tc>
                <a:tc>
                  <a:txBody>
                    <a:bodyPr/>
                    <a:lstStyle/>
                    <a:p>
                      <a:r>
                        <a:rPr lang="bg-BG" dirty="0">
                          <a:solidFill>
                            <a:schemeClr val="tx1"/>
                          </a:solidFill>
                        </a:rPr>
                        <a:t>...</a:t>
                      </a:r>
                    </a:p>
                  </a:txBody>
                  <a:tcPr>
                    <a:solidFill>
                      <a:schemeClr val="accent5">
                        <a:lumMod val="40000"/>
                        <a:lumOff val="60000"/>
                        <a:alpha val="20000"/>
                      </a:schemeClr>
                    </a:solidFill>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2070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2712908836"/>
              </p:ext>
            </p:extLst>
          </p:nvPr>
        </p:nvGraphicFramePr>
        <p:xfrm>
          <a:off x="7008812" y="45720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name</a:t>
                      </a:r>
                      <a:endParaRPr lang="en-US"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10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Finance</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bl>
          </a:graphicData>
        </a:graphic>
      </p:graphicFrame>
      <p:sp>
        <p:nvSpPr>
          <p:cNvPr id="2" name="Rectangle 1"/>
          <p:cNvSpPr/>
          <p:nvPr/>
        </p:nvSpPr>
        <p:spPr>
          <a:xfrm>
            <a:off x="684212" y="4572000"/>
            <a:ext cx="4495798"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noProof="1" smtClean="0">
                <a:solidFill>
                  <a:srgbClr val="000000"/>
                </a:solidFill>
                <a:highlight>
                  <a:srgbClr val="FFFFFF"/>
                </a:highlight>
                <a:latin typeface="Consolas" panose="020B0609020204030204" pitchFamily="49" charset="0"/>
              </a:rPr>
              <a:t>department_id</a:t>
            </a:r>
            <a:r>
              <a:rPr lang="en-GB" sz="2800" dirty="0" smtClean="0">
                <a:solidFill>
                  <a:srgbClr val="000000"/>
                </a:solidFill>
                <a:highlight>
                  <a:srgbClr val="FFFFFF"/>
                </a:highlight>
                <a:latin typeface="Consolas" panose="020B0609020204030204" pitchFamily="49" charset="0"/>
              </a:rPr>
              <a:t> </a:t>
            </a:r>
            <a:r>
              <a:rPr lang="en-GB" sz="2800" dirty="0">
                <a:solidFill>
                  <a:srgbClr val="808080"/>
                </a:solidFill>
                <a:highlight>
                  <a:srgbClr val="FFFFFF"/>
                </a:highlight>
                <a:latin typeface="Consolas" panose="020B0609020204030204" pitchFamily="49" charset="0"/>
              </a:rPr>
              <a:t>IN</a:t>
            </a:r>
            <a:r>
              <a:rPr lang="en-GB" sz="2800" dirty="0">
                <a:solidFill>
                  <a:srgbClr val="000000"/>
                </a:solidFill>
                <a:highlight>
                  <a:srgbClr val="FFFFFF"/>
                </a:highlight>
                <a:latin typeface="Consolas" panose="020B0609020204030204" pitchFamily="49" charset="0"/>
              </a:rPr>
              <a:t> </a:t>
            </a:r>
            <a:endParaRPr lang="bg-BG" sz="2800" dirty="0"/>
          </a:p>
        </p:txBody>
      </p:sp>
      <p:sp>
        <p:nvSpPr>
          <p:cNvPr id="10" name="Up Arrow 9"/>
          <p:cNvSpPr/>
          <p:nvPr/>
        </p:nvSpPr>
        <p:spPr>
          <a:xfrm rot="10800000">
            <a:off x="2844047" y="3903441"/>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5930147" y="4809249"/>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5408612" y="1360901"/>
            <a:ext cx="2362987" cy="644481"/>
          </a:xfrm>
          <a:prstGeom prst="wedgeRoundRectCallout">
            <a:avLst>
              <a:gd name="adj1" fmla="val -54956"/>
              <a:gd name="adj2" fmla="val 1041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Query</a:t>
            </a:r>
          </a:p>
        </p:txBody>
      </p:sp>
      <p:sp>
        <p:nvSpPr>
          <p:cNvPr id="14" name="AutoShape 7"/>
          <p:cNvSpPr>
            <a:spLocks noChangeArrowheads="1"/>
          </p:cNvSpPr>
          <p:nvPr/>
        </p:nvSpPr>
        <p:spPr bwMode="auto">
          <a:xfrm>
            <a:off x="7403425" y="3444229"/>
            <a:ext cx="2362987" cy="644481"/>
          </a:xfrm>
          <a:prstGeom prst="wedgeRoundRectCallout">
            <a:avLst>
              <a:gd name="adj1" fmla="val -32025"/>
              <a:gd name="adj2" fmla="val 1120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Subquery</a:t>
            </a:r>
          </a:p>
        </p:txBody>
      </p:sp>
    </p:spTree>
    <p:extLst>
      <p:ext uri="{BB962C8B-B14F-4D97-AF65-F5344CB8AC3E}">
        <p14:creationId xmlns:p14="http://schemas.microsoft.com/office/powerpoint/2010/main" val="18214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6457" y="1936518"/>
            <a:ext cx="9674224"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e.department_id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d.department_id</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FROM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departments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AS d</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WHERE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d.name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'Finance'</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8" name="AutoShape 7"/>
          <p:cNvSpPr>
            <a:spLocks noChangeArrowheads="1"/>
          </p:cNvSpPr>
          <p:nvPr/>
        </p:nvSpPr>
        <p:spPr bwMode="auto">
          <a:xfrm>
            <a:off x="7694612" y="3660513"/>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2436812" y="5676205"/>
            <a:ext cx="1714943" cy="585140"/>
          </a:xfrm>
          <a:prstGeom prst="wedgeRoundRectCallout">
            <a:avLst>
              <a:gd name="adj1" fmla="val -65583"/>
              <a:gd name="adj2" fmla="val -1258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4577669" y="12192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Tree>
    <p:extLst>
      <p:ext uri="{BB962C8B-B14F-4D97-AF65-F5344CB8AC3E}">
        <p14:creationId xmlns:p14="http://schemas.microsoft.com/office/powerpoint/2010/main" val="40269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animEffect transition="in" filter="fade">
                                      <p:cBhvr>
                                        <p:cTn id="11" dur="500"/>
                                        <p:tgtEl>
                                          <p:spTgt spid="17">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xEl>
                                              <p:pRg st="5" end="5"/>
                                            </p:txEl>
                                          </p:spTgt>
                                        </p:tgtEl>
                                        <p:attrNameLst>
                                          <p:attrName>style.visibility</p:attrName>
                                        </p:attrNameLst>
                                      </p:cBhvr>
                                      <p:to>
                                        <p:strVal val="visible"/>
                                      </p:to>
                                    </p:set>
                                    <p:animEffect transition="in" filter="fade">
                                      <p:cBhvr>
                                        <p:cTn id="14" dur="500"/>
                                        <p:tgtEl>
                                          <p:spTgt spid="17">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xEl>
                                              <p:pRg st="4" end="4"/>
                                            </p:txEl>
                                          </p:spTgt>
                                        </p:tgtEl>
                                        <p:attrNameLst>
                                          <p:attrName>style.visibility</p:attrName>
                                        </p:attrNameLst>
                                      </p:cBhvr>
                                      <p:to>
                                        <p:strVal val="visible"/>
                                      </p:to>
                                    </p:set>
                                    <p:animEffect transition="in" filter="fade">
                                      <p:cBhvr>
                                        <p:cTn id="22" dur="500"/>
                                        <p:tgtEl>
                                          <p:spTgt spid="1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lowest average salary of all departments.</a:t>
            </a:r>
          </a:p>
          <a:p>
            <a:pPr lvl="1">
              <a:lnSpc>
                <a:spcPct val="100000"/>
              </a:lnSpc>
            </a:pPr>
            <a:r>
              <a:rPr lang="en-US" dirty="0"/>
              <a:t>Calculate average salary for each department.</a:t>
            </a:r>
          </a:p>
          <a:p>
            <a:pPr lvl="1">
              <a:lnSpc>
                <a:spcPct val="100000"/>
              </a:lnSpc>
            </a:pPr>
            <a:r>
              <a:rPr lang="en-US" dirty="0"/>
              <a:t>Then show the value of smallest one.</a:t>
            </a:r>
          </a:p>
        </p:txBody>
      </p:sp>
      <p:sp>
        <p:nvSpPr>
          <p:cNvPr id="1068034" name="Rectangle 2"/>
          <p:cNvSpPr>
            <a:spLocks noGrp="1" noChangeArrowheads="1"/>
          </p:cNvSpPr>
          <p:nvPr>
            <p:ph type="title"/>
          </p:nvPr>
        </p:nvSpPr>
        <p:spPr/>
        <p:txBody>
          <a:bodyPr/>
          <a:lstStyle/>
          <a:p>
            <a:r>
              <a:rPr lang="en-US" dirty="0"/>
              <a:t>Problem: Min Average Salary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https://judge.softuni.bg/Contests/Practice/Index/606#10</a:t>
            </a:r>
            <a:endParaRPr lang="en-US" dirty="0"/>
          </a:p>
        </p:txBody>
      </p:sp>
      <p:pic>
        <p:nvPicPr>
          <p:cNvPr id="7"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065212" y="3558930"/>
            <a:ext cx="4202574" cy="1241670"/>
          </a:xfrm>
          <a:prstGeom prst="rect">
            <a:avLst/>
          </a:prstGeom>
        </p:spPr>
      </p:pic>
    </p:spTree>
    <p:extLst>
      <p:ext uri="{BB962C8B-B14F-4D97-AF65-F5344CB8AC3E}">
        <p14:creationId xmlns:p14="http://schemas.microsoft.com/office/powerpoint/2010/main" val="645132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760412" y="1371600"/>
            <a:ext cx="10363200"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MIN(</a:t>
            </a:r>
            <a:r>
              <a:rPr lang="en-US" sz="3200" b="1" noProof="1" smtClean="0">
                <a:solidFill>
                  <a:schemeClr val="tx2">
                    <a:lumMod val="75000"/>
                  </a:schemeClr>
                </a:solidFill>
                <a:latin typeface="Consolas" panose="020B0609020204030204" pitchFamily="49" charset="0"/>
              </a:rPr>
              <a:t>a.average_salary</a:t>
            </a:r>
            <a:r>
              <a:rPr lang="en-US" sz="3200" b="1" noProof="1">
                <a:solidFill>
                  <a:schemeClr val="tx2"/>
                </a:solidFill>
                <a:latin typeface="Consolas" panose="020B0609020204030204" pitchFamily="49" charset="0"/>
              </a:rPr>
              <a:t>) AS </a:t>
            </a:r>
            <a:r>
              <a:rPr lang="en-US" sz="3200" b="1" noProof="1" smtClean="0">
                <a:solidFill>
                  <a:schemeClr val="tx2"/>
                </a:solidFill>
                <a:latin typeface="Consolas" panose="020B0609020204030204" pitchFamily="49" charset="0"/>
              </a:rPr>
              <a:t>min_average_salary</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tx2"/>
                </a:solidFill>
                <a:latin typeface="Consolas" panose="020B0609020204030204" pitchFamily="49" charset="0"/>
              </a:rPr>
              <a:t>SELECT </a:t>
            </a:r>
            <a:r>
              <a:rPr lang="en-US" sz="3200" b="1" noProof="1" smtClean="0">
                <a:solidFill>
                  <a:schemeClr val="tx2"/>
                </a:solidFill>
                <a:latin typeface="Consolas" panose="020B0609020204030204" pitchFamily="49" charset="0"/>
              </a:rPr>
              <a:t>e.department_id, </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AVG(e.salary</a:t>
            </a:r>
            <a:r>
              <a:rPr lang="en-US" sz="3200" b="1" noProof="1">
                <a:solidFill>
                  <a:schemeClr val="tx2"/>
                </a:solidFill>
                <a:latin typeface="Consolas" panose="020B0609020204030204" pitchFamily="49" charset="0"/>
              </a:rPr>
              <a:t>) AS </a:t>
            </a:r>
            <a:r>
              <a:rPr lang="en-US" sz="3200" b="1" noProof="1" smtClean="0">
                <a:solidFill>
                  <a:schemeClr val="tx2"/>
                </a:solidFill>
                <a:latin typeface="Consolas" panose="020B0609020204030204" pitchFamily="49" charset="0"/>
              </a:rPr>
              <a:t>average_salary</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FROM </a:t>
            </a:r>
            <a:r>
              <a:rPr lang="en-US" sz="3200" b="1" noProof="1" smtClean="0">
                <a:solidFill>
                  <a:schemeClr val="tx2"/>
                </a:solidFill>
                <a:latin typeface="Consolas" panose="020B0609020204030204" pitchFamily="49" charset="0"/>
              </a:rPr>
              <a:t>employees </a:t>
            </a:r>
            <a:r>
              <a:rPr lang="en-US" sz="3200" b="1" noProof="1">
                <a:solidFill>
                  <a:schemeClr val="tx2"/>
                </a:solidFill>
                <a:latin typeface="Consolas" panose="020B0609020204030204" pitchFamily="49" charset="0"/>
              </a:rPr>
              <a:t>AS e</a:t>
            </a:r>
          </a:p>
          <a:p>
            <a:r>
              <a:rPr lang="en-US" sz="3200" b="1" noProof="1">
                <a:solidFill>
                  <a:schemeClr val="tx2"/>
                </a:solidFill>
                <a:latin typeface="Consolas" panose="020B0609020204030204" pitchFamily="49" charset="0"/>
              </a:rPr>
              <a:t>	   GROUP BY </a:t>
            </a:r>
            <a:r>
              <a:rPr lang="en-US" sz="3200" b="1" noProof="1" smtClean="0">
                <a:solidFill>
                  <a:schemeClr val="tx2"/>
                </a:solidFill>
                <a:latin typeface="Consolas" panose="020B0609020204030204" pitchFamily="49" charset="0"/>
              </a:rPr>
              <a:t>e.department_id</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smtClean="0">
                <a:solidFill>
                  <a:schemeClr val="tx2">
                    <a:lumMod val="75000"/>
                  </a:schemeClr>
                </a:solidFill>
                <a:latin typeface="Consolas" panose="020B0609020204030204" pitchFamily="49" charset="0"/>
              </a:rPr>
              <a:t>a;</a:t>
            </a:r>
            <a:endParaRPr lang="en-US" sz="3200" noProof="1">
              <a:solidFill>
                <a:schemeClr val="tx2">
                  <a:lumMod val="75000"/>
                </a:schemeClr>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12" name="AutoShape 7"/>
          <p:cNvSpPr>
            <a:spLocks noChangeArrowheads="1"/>
          </p:cNvSpPr>
          <p:nvPr/>
        </p:nvSpPr>
        <p:spPr bwMode="auto">
          <a:xfrm>
            <a:off x="74612" y="3505200"/>
            <a:ext cx="1714943" cy="565268"/>
          </a:xfrm>
          <a:prstGeom prst="wedgeRoundRectCallout">
            <a:avLst>
              <a:gd name="adj1" fmla="val 49054"/>
              <a:gd name="adj2" fmla="val 1087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8594612" y="4419600"/>
            <a:ext cx="2971800" cy="558485"/>
          </a:xfrm>
          <a:prstGeom prst="wedgeRoundRectCallout">
            <a:avLst>
              <a:gd name="adj1" fmla="val -111590"/>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8"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https://judge.softuni.bg/Contests/Practice/Index/606#10</a:t>
            </a:r>
            <a:endParaRPr lang="en-US" dirty="0"/>
          </a:p>
        </p:txBody>
      </p:sp>
    </p:spTree>
    <p:extLst>
      <p:ext uri="{BB962C8B-B14F-4D97-AF65-F5344CB8AC3E}">
        <p14:creationId xmlns:p14="http://schemas.microsoft.com/office/powerpoint/2010/main" val="2186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7" end="7"/>
                                            </p:txEl>
                                          </p:spTgt>
                                        </p:tgtEl>
                                        <p:attrNameLst>
                                          <p:attrName>style.visibility</p:attrName>
                                        </p:attrNameLst>
                                      </p:cBhvr>
                                      <p:to>
                                        <p:strVal val="visible"/>
                                      </p:to>
                                    </p:set>
                                    <p:animEffect transition="in" filter="fade">
                                      <p:cBhvr>
                                        <p:cTn id="16" dur="500"/>
                                        <p:tgtEl>
                                          <p:spTgt spid="10">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fade">
                                      <p:cBhvr>
                                        <p:cTn id="24" dur="500"/>
                                        <p:tgtEl>
                                          <p:spTgt spid="10">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fade">
                                      <p:cBhvr>
                                        <p:cTn id="30" dur="5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smtClean="0"/>
              <a:t>Indices</a:t>
            </a:r>
            <a:endParaRPr lang="bg-BG" dirty="0"/>
          </a:p>
        </p:txBody>
      </p:sp>
      <p:sp>
        <p:nvSpPr>
          <p:cNvPr id="4" name="Subtitle 3"/>
          <p:cNvSpPr>
            <a:spLocks noGrp="1"/>
          </p:cNvSpPr>
          <p:nvPr>
            <p:ph type="body" idx="1"/>
          </p:nvPr>
        </p:nvSpPr>
        <p:spPr>
          <a:xfrm>
            <a:off x="554884" y="5658678"/>
            <a:ext cx="10721128" cy="719034"/>
          </a:xfrm>
        </p:spPr>
        <p:txBody>
          <a:bodyPr/>
          <a:lstStyle/>
          <a:p>
            <a:r>
              <a:rPr lang="en-US" dirty="0"/>
              <a:t>Clustered and Non-Clustered </a:t>
            </a:r>
            <a:r>
              <a:rPr lang="en-US" dirty="0" smtClean="0"/>
              <a:t>Indices</a:t>
            </a:r>
            <a:endParaRPr lang="en-US" dirty="0"/>
          </a:p>
        </p:txBody>
      </p:sp>
      <p:pic>
        <p:nvPicPr>
          <p:cNvPr id="5" name="Picture 2" descr="http://www.buchanindustries.com/img/mtindexes/mt-index-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316" y="1295400"/>
            <a:ext cx="4462264" cy="3390690"/>
          </a:xfrm>
          <a:prstGeom prst="roundRect">
            <a:avLst>
              <a:gd name="adj" fmla="val 4655"/>
            </a:avLst>
          </a:prstGeom>
          <a:noFill/>
          <a:effectLst>
            <a:softEdge rad="63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206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solidFill>
                  <a:schemeClr val="tx2">
                    <a:lumMod val="75000"/>
                  </a:schemeClr>
                </a:solidFill>
              </a:rPr>
              <a:t>Indices </a:t>
            </a:r>
            <a:r>
              <a:rPr lang="en-US" dirty="0"/>
              <a:t>speed up searching of values in a certain column or group of columns.</a:t>
            </a:r>
          </a:p>
          <a:p>
            <a:pPr lvl="1">
              <a:spcBef>
                <a:spcPct val="25000"/>
              </a:spcBef>
            </a:pPr>
            <a:r>
              <a:rPr lang="en-US" dirty="0"/>
              <a:t>Usually implemented as </a:t>
            </a:r>
            <a:r>
              <a:rPr lang="en-US" dirty="0">
                <a:solidFill>
                  <a:schemeClr val="tx2">
                    <a:lumMod val="75000"/>
                  </a:schemeClr>
                </a:solidFill>
              </a:rPr>
              <a:t>B-trees</a:t>
            </a:r>
            <a:r>
              <a:rPr lang="en-US" dirty="0"/>
              <a:t>.</a:t>
            </a:r>
            <a:endParaRPr lang="bg-BG" dirty="0"/>
          </a:p>
          <a:p>
            <a:pPr>
              <a:spcBef>
                <a:spcPct val="25000"/>
              </a:spcBef>
            </a:pPr>
            <a:r>
              <a:rPr lang="en-US" dirty="0"/>
              <a:t>Indices can be built-in the table (</a:t>
            </a:r>
            <a:r>
              <a:rPr lang="en-US" dirty="0">
                <a:solidFill>
                  <a:schemeClr val="accent5">
                    <a:lumMod val="20000"/>
                    <a:lumOff val="80000"/>
                  </a:schemeClr>
                </a:solidFill>
              </a:rPr>
              <a:t>clustered</a:t>
            </a:r>
            <a:r>
              <a:rPr lang="en-US" dirty="0"/>
              <a:t>) or stored externally (</a:t>
            </a:r>
            <a:r>
              <a:rPr lang="en-US" dirty="0">
                <a:solidFill>
                  <a:schemeClr val="accent5">
                    <a:lumMod val="20000"/>
                    <a:lumOff val="80000"/>
                  </a:schemeClr>
                </a:solidFill>
              </a:rPr>
              <a:t>non-clustered</a:t>
            </a:r>
            <a:r>
              <a:rPr lang="en-US" dirty="0"/>
              <a:t>).</a:t>
            </a:r>
            <a:endParaRPr lang="bg-BG" dirty="0"/>
          </a:p>
          <a:p>
            <a:pPr>
              <a:spcBef>
                <a:spcPct val="25000"/>
              </a:spcBef>
            </a:pPr>
            <a:r>
              <a:rPr lang="en-US" dirty="0"/>
              <a:t>Adding and deleting records in indexed tables is slower!</a:t>
            </a:r>
          </a:p>
          <a:p>
            <a:pPr lvl="1">
              <a:spcBef>
                <a:spcPct val="25000"/>
              </a:spcBef>
            </a:pPr>
            <a:r>
              <a:rPr lang="en-US" dirty="0"/>
              <a:t>Indices should be used for big tables only (e.g. </a:t>
            </a:r>
            <a:r>
              <a:rPr lang="en-US" dirty="0">
                <a:latin typeface="Consolas" pitchFamily="49" charset="0"/>
                <a:cs typeface="Consolas" pitchFamily="49" charset="0"/>
              </a:rPr>
              <a:t>50</a:t>
            </a:r>
            <a:r>
              <a:rPr lang="en-US" dirty="0"/>
              <a:t> </a:t>
            </a:r>
            <a:r>
              <a:rPr lang="en-US" dirty="0">
                <a:latin typeface="Consolas" pitchFamily="49" charset="0"/>
                <a:cs typeface="Consolas" pitchFamily="49" charset="0"/>
              </a:rPr>
              <a:t>000</a:t>
            </a:r>
            <a:r>
              <a:rPr lang="en-US" dirty="0"/>
              <a:t>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Tree>
    <p:extLst>
      <p:ext uri="{BB962C8B-B14F-4D97-AF65-F5344CB8AC3E}">
        <p14:creationId xmlns:p14="http://schemas.microsoft.com/office/powerpoint/2010/main" val="12334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739">
                                            <p:txEl>
                                              <p:pRg st="3" end="3"/>
                                            </p:txEl>
                                          </p:spTgt>
                                        </p:tgtEl>
                                        <p:attrNameLst>
                                          <p:attrName>style.visibility</p:attrName>
                                        </p:attrNameLst>
                                      </p:cBhvr>
                                      <p:to>
                                        <p:strVal val="visible"/>
                                      </p:to>
                                    </p:set>
                                    <p:animEffect transition="in" filter="fade">
                                      <p:cBhvr>
                                        <p:cTn id="17" dur="500"/>
                                        <p:tgtEl>
                                          <p:spTgt spid="500739">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0739">
                                            <p:txEl>
                                              <p:pRg st="4" end="4"/>
                                            </p:txEl>
                                          </p:spTgt>
                                        </p:tgtEl>
                                        <p:attrNameLst>
                                          <p:attrName>style.visibility</p:attrName>
                                        </p:attrNameLst>
                                      </p:cBhvr>
                                      <p:to>
                                        <p:strVal val="visible"/>
                                      </p:to>
                                    </p:set>
                                    <p:animEffect transition="in" filter="fade">
                                      <p:cBhvr>
                                        <p:cTn id="20" dur="500"/>
                                        <p:tgtEl>
                                          <p:spTgt spid="500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1361" y="3698172"/>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Tree>
    <p:extLst>
      <p:ext uri="{BB962C8B-B14F-4D97-AF65-F5344CB8AC3E}">
        <p14:creationId xmlns:p14="http://schemas.microsoft.com/office/powerpoint/2010/main" val="14278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fade">
                                      <p:cBhvr>
                                        <p:cTn id="7" dur="500"/>
                                        <p:tgtEl>
                                          <p:spTgt spid="525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2" end="2"/>
                                            </p:txEl>
                                          </p:spTgt>
                                        </p:tgtEl>
                                        <p:attrNameLst>
                                          <p:attrName>style.visibility</p:attrName>
                                        </p:attrNameLst>
                                      </p:cBhvr>
                                      <p:to>
                                        <p:strVal val="visible"/>
                                      </p:to>
                                    </p:set>
                                    <p:animEffect transition="in" filter="fade">
                                      <p:cBhvr>
                                        <p:cTn id="12" dur="500"/>
                                        <p:tgtEl>
                                          <p:spTgt spid="525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57"/>
                                        </p:tgtEl>
                                        <p:attrNameLst>
                                          <p:attrName>style.visibility</p:attrName>
                                        </p:attrNameLst>
                                      </p:cBhvr>
                                      <p:to>
                                        <p:strVal val="visible"/>
                                      </p:to>
                                    </p:set>
                                    <p:animEffect transition="in" filter="fade">
                                      <p:cBhvr>
                                        <p:cTn id="17" dur="500"/>
                                        <p:tgtEl>
                                          <p:spTgt spid="4505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fade">
                                      <p:cBhvr>
                                        <p:cTn id="23" dur="500"/>
                                        <p:tgtEl>
                                          <p:spTgt spid="45061"/>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45063"/>
                                        </p:tgtEl>
                                        <p:attrNameLst>
                                          <p:attrName>style.visibility</p:attrName>
                                        </p:attrNameLst>
                                      </p:cBhvr>
                                      <p:to>
                                        <p:strVal val="visible"/>
                                      </p:to>
                                    </p:set>
                                    <p:animEffect transition="in" filter="fade">
                                      <p:cBhvr>
                                        <p:cTn id="29" dur="500"/>
                                        <p:tgtEl>
                                          <p:spTgt spid="45063"/>
                                        </p:tgtEl>
                                      </p:cBhvr>
                                    </p:animEffect>
                                  </p:childTnLst>
                                </p:cTn>
                              </p:par>
                              <p:par>
                                <p:cTn id="30" presetID="10" presetClass="entr" presetSubtype="0" fill="hold" nodeType="withEffect">
                                  <p:stCondLst>
                                    <p:cond delay="0"/>
                                  </p:stCondLst>
                                  <p:childTnLst>
                                    <p:set>
                                      <p:cBhvr>
                                        <p:cTn id="31" dur="1" fill="hold">
                                          <p:stCondLst>
                                            <p:cond delay="0"/>
                                          </p:stCondLst>
                                        </p:cTn>
                                        <p:tgtEl>
                                          <p:spTgt spid="45059"/>
                                        </p:tgtEl>
                                        <p:attrNameLst>
                                          <p:attrName>style.visibility</p:attrName>
                                        </p:attrNameLst>
                                      </p:cBhvr>
                                      <p:to>
                                        <p:strVal val="visible"/>
                                      </p:to>
                                    </p:set>
                                    <p:animEffect transition="in" filter="fade">
                                      <p:cBhvr>
                                        <p:cTn id="3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300"/>
              </a:spcBef>
              <a:spcAft>
                <a:spcPts val="300"/>
              </a:spcAft>
            </a:pPr>
            <a:r>
              <a:rPr lang="en-US" b="1" dirty="0">
                <a:solidFill>
                  <a:schemeClr val="tx2">
                    <a:lumMod val="75000"/>
                  </a:schemeClr>
                </a:solidFill>
              </a:rPr>
              <a:t>Clustered index is actually the data itself.</a:t>
            </a:r>
            <a:endParaRPr lang="en-US" dirty="0"/>
          </a:p>
          <a:p>
            <a:pPr lvl="1">
              <a:spcBef>
                <a:spcPts val="300"/>
              </a:spcBef>
              <a:spcAft>
                <a:spcPts val="300"/>
              </a:spcAft>
            </a:pPr>
            <a:r>
              <a:rPr lang="en-US" dirty="0"/>
              <a:t>Very useful for fast execution of </a:t>
            </a:r>
            <a:r>
              <a:rPr lang="en-US" b="1" dirty="0">
                <a:solidFill>
                  <a:schemeClr val="tx2">
                    <a:lumMod val="75000"/>
                  </a:schemeClr>
                </a:solidFill>
                <a:latin typeface="Consolas" panose="020B0609020204030204" pitchFamily="49" charset="0"/>
                <a:cs typeface="Consolas" panose="020B0609020204030204" pitchFamily="49" charset="0"/>
              </a:rPr>
              <a:t>WHERE</a:t>
            </a:r>
            <a:r>
              <a:rPr lang="en-US" dirty="0"/>
              <a:t>,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and </a:t>
            </a:r>
            <a:r>
              <a:rPr lang="en-US" b="1" dirty="0">
                <a:solidFill>
                  <a:schemeClr val="tx2">
                    <a:lumMod val="75000"/>
                  </a:schemeClr>
                </a:solidFill>
                <a:latin typeface="Consolas" panose="020B0609020204030204" pitchFamily="49" charset="0"/>
                <a:cs typeface="Consolas" panose="020B0609020204030204" pitchFamily="49" charset="0"/>
              </a:rPr>
              <a:t>GROUP</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clauses.</a:t>
            </a:r>
          </a:p>
          <a:p>
            <a:pPr>
              <a:spcBef>
                <a:spcPts val="300"/>
              </a:spcBef>
              <a:spcAft>
                <a:spcPts val="300"/>
              </a:spcAft>
            </a:pPr>
            <a:r>
              <a:rPr lang="en-US" dirty="0"/>
              <a:t>Maximum </a:t>
            </a:r>
            <a:r>
              <a:rPr lang="en-US" dirty="0">
                <a:latin typeface="Consolas" pitchFamily="49" charset="0"/>
                <a:cs typeface="Consolas" pitchFamily="49" charset="0"/>
              </a:rPr>
              <a:t>1</a:t>
            </a:r>
            <a:r>
              <a:rPr lang="en-US" dirty="0"/>
              <a:t> clustered index per table</a:t>
            </a:r>
          </a:p>
          <a:p>
            <a:pPr lvl="1">
              <a:spcBef>
                <a:spcPts val="300"/>
              </a:spcBef>
              <a:spcAft>
                <a:spcPts val="300"/>
              </a:spcAft>
            </a:pPr>
            <a:r>
              <a:rPr lang="en-US" dirty="0"/>
              <a:t>If a table has no clustered index, </a:t>
            </a:r>
            <a:br>
              <a:rPr lang="en-US" dirty="0"/>
            </a:br>
            <a:r>
              <a:rPr lang="en-US" dirty="0"/>
              <a:t>its data rows are stored in an </a:t>
            </a:r>
            <a:br>
              <a:rPr lang="en-US" dirty="0"/>
            </a:br>
            <a:r>
              <a:rPr lang="en-US" dirty="0"/>
              <a:t>unordered structure (heap).</a:t>
            </a:r>
          </a:p>
        </p:txBody>
      </p:sp>
      <p:sp>
        <p:nvSpPr>
          <p:cNvPr id="4" name="Title 3"/>
          <p:cNvSpPr>
            <a:spLocks noGrp="1"/>
          </p:cNvSpPr>
          <p:nvPr>
            <p:ph type="title"/>
          </p:nvPr>
        </p:nvSpPr>
        <p:spPr/>
        <p:txBody>
          <a:bodyPr/>
          <a:lstStyle/>
          <a:p>
            <a:r>
              <a:rPr lang="en-US" dirty="0"/>
              <a:t>Clustered </a:t>
            </a:r>
            <a:r>
              <a:rPr lang="en-US" dirty="0" smtClean="0"/>
              <a:t>Indices</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
        <p:nvSpPr>
          <p:cNvPr id="6" name="Rectangle 9"/>
          <p:cNvSpPr/>
          <p:nvPr/>
        </p:nvSpPr>
        <p:spPr>
          <a:xfrm>
            <a:off x="8380412" y="35052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7" name="Group 39"/>
          <p:cNvGrpSpPr/>
          <p:nvPr/>
        </p:nvGrpSpPr>
        <p:grpSpPr>
          <a:xfrm>
            <a:off x="5896290" y="5433826"/>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276566" y="43966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1" name="Rectangle 41"/>
          <p:cNvSpPr/>
          <p:nvPr/>
        </p:nvSpPr>
        <p:spPr>
          <a:xfrm>
            <a:off x="6798735" y="43966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2" name="Rectangle 42"/>
          <p:cNvSpPr/>
          <p:nvPr/>
        </p:nvSpPr>
        <p:spPr>
          <a:xfrm>
            <a:off x="9633633" y="43966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3" name="Connector: Elbow 44"/>
          <p:cNvCxnSpPr>
            <a:cxnSpLocks/>
            <a:stCxn id="6" idx="1"/>
            <a:endCxn id="31" idx="0"/>
          </p:cNvCxnSpPr>
          <p:nvPr/>
        </p:nvCxnSpPr>
        <p:spPr>
          <a:xfrm rot="10800000" flipV="1">
            <a:off x="7496364" y="37719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447212" y="37719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8913812" y="40386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191215" y="49300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496363" y="49300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371136" y="49300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8913812" y="49300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8913812" y="49300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141019" y="49300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334706" y="49300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par>
                                <p:cTn id="26" presetID="22" presetClass="entr" presetSubtype="1"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par>
                                <p:cTn id="29" presetID="2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1"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par>
                                <p:cTn id="56" presetID="22" presetClass="entr" presetSubtype="1"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up)">
                                      <p:cBhvr>
                                        <p:cTn id="58" dur="500"/>
                                        <p:tgtEl>
                                          <p:spTgt spid="40"/>
                                        </p:tgtEl>
                                      </p:cBhvr>
                                    </p:animEffect>
                                  </p:childTnLst>
                                </p:cTn>
                              </p:par>
                              <p:par>
                                <p:cTn id="59" presetID="22" presetClass="entr" presetSubtype="1"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up)">
                                      <p:cBhvr>
                                        <p:cTn id="61" dur="500"/>
                                        <p:tgtEl>
                                          <p:spTgt spid="41"/>
                                        </p:tgtEl>
                                      </p:cBhvr>
                                    </p:animEffect>
                                  </p:childTnLst>
                                </p:cTn>
                              </p:par>
                              <p:par>
                                <p:cTn id="62" presetID="22" presetClass="entr" presetSubtype="1"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up)">
                                      <p:cBhvr>
                                        <p:cTn id="64" dur="500"/>
                                        <p:tgtEl>
                                          <p:spTgt spid="42"/>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a:t>
            </a:r>
            <a:r>
              <a:rPr lang="en-US" dirty="0" smtClean="0"/>
              <a:t>Indices </a:t>
            </a:r>
            <a:r>
              <a:rPr lang="en-US" dirty="0"/>
              <a:t>(1)</a:t>
            </a:r>
          </a:p>
        </p:txBody>
      </p:sp>
      <p:sp>
        <p:nvSpPr>
          <p:cNvPr id="3" name="Content Placeholder 2"/>
          <p:cNvSpPr>
            <a:spLocks noGrp="1"/>
          </p:cNvSpPr>
          <p:nvPr>
            <p:ph idx="1"/>
          </p:nvPr>
        </p:nvSpPr>
        <p:spPr/>
        <p:txBody>
          <a:bodyPr/>
          <a:lstStyle/>
          <a:p>
            <a:pPr>
              <a:lnSpc>
                <a:spcPct val="100000"/>
              </a:lnSpc>
            </a:pPr>
            <a:r>
              <a:rPr lang="en-US" dirty="0"/>
              <a:t>Useful for </a:t>
            </a:r>
            <a:r>
              <a:rPr lang="en-US" dirty="0">
                <a:solidFill>
                  <a:schemeClr val="tx2">
                    <a:lumMod val="75000"/>
                  </a:schemeClr>
                </a:solidFill>
              </a:rPr>
              <a:t>fast</a:t>
            </a:r>
            <a:r>
              <a:rPr lang="en-US" dirty="0"/>
              <a:t> </a:t>
            </a:r>
            <a:r>
              <a:rPr lang="en-US" dirty="0">
                <a:solidFill>
                  <a:schemeClr val="tx2">
                    <a:lumMod val="75000"/>
                  </a:schemeClr>
                </a:solidFill>
              </a:rPr>
              <a:t>retrieving</a:t>
            </a:r>
            <a:r>
              <a:rPr lang="en-US" dirty="0"/>
              <a:t> a single record or a range of records</a:t>
            </a:r>
          </a:p>
          <a:p>
            <a:pPr>
              <a:lnSpc>
                <a:spcPct val="100000"/>
              </a:lnSpc>
            </a:pPr>
            <a:r>
              <a:rPr lang="en-US" dirty="0"/>
              <a:t>Maintained in a separate structure in the DB</a:t>
            </a:r>
          </a:p>
          <a:p>
            <a:pPr>
              <a:lnSpc>
                <a:spcPct val="100000"/>
              </a:lnSpc>
            </a:pPr>
            <a:r>
              <a:rPr lang="en-US" dirty="0"/>
              <a:t>Tend to be much narrower than the base table</a:t>
            </a:r>
          </a:p>
          <a:p>
            <a:pPr lvl="1">
              <a:lnSpc>
                <a:spcPct val="100000"/>
              </a:lnSpc>
            </a:pPr>
            <a:r>
              <a:rPr lang="en-US" dirty="0"/>
              <a:t>Can locate the exact record(s) with less I/O</a:t>
            </a:r>
          </a:p>
          <a:p>
            <a:pPr>
              <a:lnSpc>
                <a:spcPct val="100000"/>
              </a:lnSpc>
            </a:pPr>
            <a:r>
              <a:rPr lang="en-US" dirty="0"/>
              <a:t>Has at least one </a:t>
            </a:r>
            <a:r>
              <a:rPr lang="en-US" dirty="0">
                <a:solidFill>
                  <a:schemeClr val="tx2">
                    <a:lumMod val="75000"/>
                  </a:schemeClr>
                </a:solidFill>
              </a:rPr>
              <a:t>more</a:t>
            </a:r>
            <a:r>
              <a:rPr lang="en-US" dirty="0"/>
              <a:t> intermediate level than the clustered index</a:t>
            </a:r>
          </a:p>
          <a:p>
            <a:pPr lvl="1">
              <a:lnSpc>
                <a:spcPct val="100000"/>
              </a:lnSpc>
            </a:pPr>
            <a:r>
              <a:rPr lang="en-US" dirty="0"/>
              <a:t>Much </a:t>
            </a:r>
            <a:r>
              <a:rPr lang="en-US" dirty="0">
                <a:solidFill>
                  <a:schemeClr val="tx2">
                    <a:lumMod val="75000"/>
                  </a:schemeClr>
                </a:solidFill>
              </a:rPr>
              <a:t>less</a:t>
            </a:r>
            <a:r>
              <a:rPr lang="en-US" dirty="0"/>
              <a:t> valuable if table doesn’t have a clustered index</a:t>
            </a:r>
          </a:p>
        </p:txBody>
      </p:sp>
      <p:sp>
        <p:nvSpPr>
          <p:cNvPr id="4" name="Slide Number Placeholder 3"/>
          <p:cNvSpPr>
            <a:spLocks noGrp="1"/>
          </p:cNvSpPr>
          <p:nvPr>
            <p:ph type="sldNum" sz="quarter" idx="4"/>
          </p:nvPr>
        </p:nvSpPr>
        <p:spPr/>
        <p:txBody>
          <a:bodyPr/>
          <a:lstStyle/>
          <a:p>
            <a:fld id="{C014DD1E-5D91-48A3-AD6D-45FBA980D106}" type="slidenum">
              <a:rPr lang="en-US" smtClean="0"/>
              <a:pPr/>
              <a:t>41</a:t>
            </a:fld>
            <a:endParaRPr lang="en-US" dirty="0"/>
          </a:p>
        </p:txBody>
      </p:sp>
    </p:spTree>
    <p:extLst>
      <p:ext uri="{BB962C8B-B14F-4D97-AF65-F5344CB8AC3E}">
        <p14:creationId xmlns:p14="http://schemas.microsoft.com/office/powerpoint/2010/main" val="4188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p:txBody>
          <a:bodyPr/>
          <a:lstStyle/>
          <a:p>
            <a:r>
              <a:rPr lang="en-US" dirty="0"/>
              <a:t>A non-clustered has pointers to the actual data rows (pointers to the clustered index if there is one).</a:t>
            </a:r>
          </a:p>
        </p:txBody>
      </p:sp>
      <p:sp>
        <p:nvSpPr>
          <p:cNvPr id="4" name="Заглавие 3"/>
          <p:cNvSpPr>
            <a:spLocks noGrp="1"/>
          </p:cNvSpPr>
          <p:nvPr>
            <p:ph type="title"/>
          </p:nvPr>
        </p:nvSpPr>
        <p:spPr/>
        <p:txBody>
          <a:bodyPr/>
          <a:lstStyle/>
          <a:p>
            <a:r>
              <a:rPr lang="en-US" dirty="0"/>
              <a:t>Non-Clustered </a:t>
            </a:r>
            <a:r>
              <a:rPr lang="en-US" dirty="0" smtClean="0"/>
              <a:t>Indices </a:t>
            </a:r>
            <a:r>
              <a:rPr lang="en-US" dirty="0"/>
              <a:t>(2)</a:t>
            </a:r>
          </a:p>
        </p:txBody>
      </p:sp>
      <p:sp>
        <p:nvSpPr>
          <p:cNvPr id="5" name="Rectangle 9"/>
          <p:cNvSpPr/>
          <p:nvPr/>
        </p:nvSpPr>
        <p:spPr>
          <a:xfrm>
            <a:off x="2817812" y="2803521"/>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6" name="Group 39"/>
          <p:cNvGrpSpPr/>
          <p:nvPr/>
        </p:nvGrpSpPr>
        <p:grpSpPr>
          <a:xfrm>
            <a:off x="333690" y="4732147"/>
            <a:ext cx="5194074" cy="836369"/>
            <a:chOff x="5561012" y="5334000"/>
            <a:chExt cx="5194074" cy="836369"/>
          </a:xfrm>
        </p:grpSpPr>
        <p:sp>
          <p:nvSpPr>
            <p:cNvPr id="7"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8" name="Group 14"/>
            <p:cNvGrpSpPr/>
            <p:nvPr/>
          </p:nvGrpSpPr>
          <p:grpSpPr>
            <a:xfrm>
              <a:off x="6551136" y="5499904"/>
              <a:ext cx="609600" cy="533400"/>
              <a:chOff x="3998912" y="2209800"/>
              <a:chExt cx="609600" cy="533400"/>
            </a:xfrm>
          </p:grpSpPr>
          <p:sp>
            <p:nvSpPr>
              <p:cNvPr id="27"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8"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 name="Group 17"/>
            <p:cNvGrpSpPr/>
            <p:nvPr/>
          </p:nvGrpSpPr>
          <p:grpSpPr>
            <a:xfrm>
              <a:off x="7141097" y="5499904"/>
              <a:ext cx="609600" cy="533400"/>
              <a:chOff x="3998912" y="2209800"/>
              <a:chExt cx="609600" cy="533400"/>
            </a:xfrm>
          </p:grpSpPr>
          <p:sp>
            <p:nvSpPr>
              <p:cNvPr id="25"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20"/>
            <p:cNvGrpSpPr/>
            <p:nvPr/>
          </p:nvGrpSpPr>
          <p:grpSpPr>
            <a:xfrm>
              <a:off x="7731058" y="5499904"/>
              <a:ext cx="609600" cy="533400"/>
              <a:chOff x="3998912" y="2209800"/>
              <a:chExt cx="609600" cy="533400"/>
            </a:xfrm>
          </p:grpSpPr>
          <p:sp>
            <p:nvSpPr>
              <p:cNvPr id="23"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3"/>
            <p:cNvGrpSpPr/>
            <p:nvPr/>
          </p:nvGrpSpPr>
          <p:grpSpPr>
            <a:xfrm>
              <a:off x="8321019" y="5499904"/>
              <a:ext cx="609600" cy="533400"/>
              <a:chOff x="3998912" y="2209800"/>
              <a:chExt cx="609600" cy="533400"/>
            </a:xfrm>
          </p:grpSpPr>
          <p:sp>
            <p:nvSpPr>
              <p:cNvPr id="21"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6"/>
            <p:cNvGrpSpPr/>
            <p:nvPr/>
          </p:nvGrpSpPr>
          <p:grpSpPr>
            <a:xfrm>
              <a:off x="8910980" y="5499904"/>
              <a:ext cx="609600" cy="533400"/>
              <a:chOff x="3998912" y="2209800"/>
              <a:chExt cx="609600" cy="533400"/>
            </a:xfrm>
          </p:grpSpPr>
          <p:sp>
            <p:nvSpPr>
              <p:cNvPr id="19"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33"/>
            <p:cNvGrpSpPr/>
            <p:nvPr/>
          </p:nvGrpSpPr>
          <p:grpSpPr>
            <a:xfrm>
              <a:off x="9500941" y="5499904"/>
              <a:ext cx="609600" cy="533400"/>
              <a:chOff x="3998912" y="2209800"/>
              <a:chExt cx="609600" cy="533400"/>
            </a:xfrm>
          </p:grpSpPr>
          <p:sp>
            <p:nvSpPr>
              <p:cNvPr id="17"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6"/>
            <p:cNvGrpSpPr/>
            <p:nvPr/>
          </p:nvGrpSpPr>
          <p:grpSpPr>
            <a:xfrm>
              <a:off x="10090901" y="5499904"/>
              <a:ext cx="609600" cy="533400"/>
              <a:chOff x="3998912" y="2209800"/>
              <a:chExt cx="609600" cy="533400"/>
            </a:xfrm>
          </p:grpSpPr>
          <p:sp>
            <p:nvSpPr>
              <p:cNvPr id="15"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29" name="Rectangle 40"/>
          <p:cNvSpPr/>
          <p:nvPr/>
        </p:nvSpPr>
        <p:spPr>
          <a:xfrm>
            <a:off x="2713966" y="3694961"/>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0" name="Rectangle 41"/>
          <p:cNvSpPr/>
          <p:nvPr/>
        </p:nvSpPr>
        <p:spPr>
          <a:xfrm>
            <a:off x="1236135" y="3694961"/>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1" name="Rectangle 42"/>
          <p:cNvSpPr/>
          <p:nvPr/>
        </p:nvSpPr>
        <p:spPr>
          <a:xfrm>
            <a:off x="4071033" y="3694961"/>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2" name="Connector: Elbow 44"/>
          <p:cNvCxnSpPr>
            <a:cxnSpLocks/>
            <a:stCxn id="5" idx="1"/>
            <a:endCxn id="30" idx="0"/>
          </p:cNvCxnSpPr>
          <p:nvPr/>
        </p:nvCxnSpPr>
        <p:spPr>
          <a:xfrm rot="10800000" flipV="1">
            <a:off x="1933764" y="3070221"/>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4612" y="3070221"/>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1212" y="3336921"/>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28615" y="4228361"/>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3763" y="4228361"/>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08536" y="4228361"/>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1212" y="4228361"/>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1212" y="4228361"/>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78419" y="4228361"/>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2106" y="4228361"/>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2738" y="2803521"/>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43" name="Group 83"/>
          <p:cNvGrpSpPr/>
          <p:nvPr/>
        </p:nvGrpSpPr>
        <p:grpSpPr>
          <a:xfrm>
            <a:off x="6188616" y="4732147"/>
            <a:ext cx="5194074" cy="836369"/>
            <a:chOff x="5561012" y="5334000"/>
            <a:chExt cx="5194074" cy="836369"/>
          </a:xfrm>
          <a:solidFill>
            <a:srgbClr val="00B050">
              <a:alpha val="20000"/>
            </a:srgbClr>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45" name="Group 85"/>
            <p:cNvGrpSpPr/>
            <p:nvPr/>
          </p:nvGrpSpPr>
          <p:grpSpPr>
            <a:xfrm>
              <a:off x="6551136" y="5499904"/>
              <a:ext cx="609600" cy="533400"/>
              <a:chOff x="3998912" y="2209800"/>
              <a:chExt cx="609600" cy="533400"/>
            </a:xfrm>
            <a:grpFill/>
          </p:grpSpPr>
          <p:sp>
            <p:nvSpPr>
              <p:cNvPr id="64"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5"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6" name="Group 86"/>
            <p:cNvGrpSpPr/>
            <p:nvPr/>
          </p:nvGrpSpPr>
          <p:grpSpPr>
            <a:xfrm>
              <a:off x="7141097" y="5499904"/>
              <a:ext cx="609600" cy="533400"/>
              <a:chOff x="3998912" y="2209800"/>
              <a:chExt cx="609600" cy="533400"/>
            </a:xfrm>
            <a:grpFill/>
          </p:grpSpPr>
          <p:sp>
            <p:nvSpPr>
              <p:cNvPr id="62"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7" name="Group 87"/>
            <p:cNvGrpSpPr/>
            <p:nvPr/>
          </p:nvGrpSpPr>
          <p:grpSpPr>
            <a:xfrm>
              <a:off x="7731058" y="5499904"/>
              <a:ext cx="609600" cy="533400"/>
              <a:chOff x="3998912" y="2209800"/>
              <a:chExt cx="609600" cy="533400"/>
            </a:xfrm>
            <a:grpFill/>
          </p:grpSpPr>
          <p:sp>
            <p:nvSpPr>
              <p:cNvPr id="60"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8" name="Group 88"/>
            <p:cNvGrpSpPr/>
            <p:nvPr/>
          </p:nvGrpSpPr>
          <p:grpSpPr>
            <a:xfrm>
              <a:off x="8321019" y="5499904"/>
              <a:ext cx="609600" cy="533400"/>
              <a:chOff x="3998912" y="2209800"/>
              <a:chExt cx="609600" cy="533400"/>
            </a:xfrm>
            <a:grpFill/>
          </p:grpSpPr>
          <p:sp>
            <p:nvSpPr>
              <p:cNvPr id="58"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9"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9" name="Group 89"/>
            <p:cNvGrpSpPr/>
            <p:nvPr/>
          </p:nvGrpSpPr>
          <p:grpSpPr>
            <a:xfrm>
              <a:off x="8910980" y="5499904"/>
              <a:ext cx="609600" cy="533400"/>
              <a:chOff x="3998912" y="2209800"/>
              <a:chExt cx="609600" cy="533400"/>
            </a:xfrm>
            <a:grpFill/>
          </p:grpSpPr>
          <p:sp>
            <p:nvSpPr>
              <p:cNvPr id="56"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0" name="Group 90"/>
            <p:cNvGrpSpPr/>
            <p:nvPr/>
          </p:nvGrpSpPr>
          <p:grpSpPr>
            <a:xfrm>
              <a:off x="9500941" y="5499904"/>
              <a:ext cx="609600" cy="533400"/>
              <a:chOff x="3998912" y="2209800"/>
              <a:chExt cx="609600" cy="533400"/>
            </a:xfrm>
            <a:grpFill/>
          </p:grpSpPr>
          <p:sp>
            <p:nvSpPr>
              <p:cNvPr id="54"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1" name="Group 91"/>
            <p:cNvGrpSpPr/>
            <p:nvPr/>
          </p:nvGrpSpPr>
          <p:grpSpPr>
            <a:xfrm>
              <a:off x="10090901" y="5499904"/>
              <a:ext cx="609600" cy="533400"/>
              <a:chOff x="3998912" y="2209800"/>
              <a:chExt cx="609600" cy="533400"/>
            </a:xfrm>
            <a:grpFill/>
          </p:grpSpPr>
          <p:sp>
            <p:nvSpPr>
              <p:cNvPr id="52"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66" name="Group 121"/>
          <p:cNvGrpSpPr/>
          <p:nvPr/>
        </p:nvGrpSpPr>
        <p:grpSpPr>
          <a:xfrm>
            <a:off x="7091061" y="3694961"/>
            <a:ext cx="4237044" cy="533400"/>
            <a:chOff x="7289183" y="4701440"/>
            <a:chExt cx="4237044" cy="533400"/>
          </a:xfrm>
        </p:grpSpPr>
        <p:sp>
          <p:nvSpPr>
            <p:cNvPr id="6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6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6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70" name="Group 120"/>
          <p:cNvGrpSpPr/>
          <p:nvPr/>
        </p:nvGrpSpPr>
        <p:grpSpPr>
          <a:xfrm>
            <a:off x="7788690" y="3070221"/>
            <a:ext cx="2838342" cy="624740"/>
            <a:chOff x="7788690" y="3070221"/>
            <a:chExt cx="2838342" cy="624740"/>
          </a:xfrm>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3541" y="4228361"/>
            <a:ext cx="3539764" cy="669690"/>
            <a:chOff x="7483541" y="4228361"/>
            <a:chExt cx="3539764" cy="669690"/>
          </a:xfrm>
        </p:grpSpPr>
        <p:cxnSp>
          <p:nvCxnSpPr>
            <p:cNvPr id="75" name="Straight Arrow Connector 112"/>
            <p:cNvCxnSpPr>
              <a:cxnSpLocks/>
              <a:stCxn id="68" idx="2"/>
            </p:cNvCxnSpPr>
            <p:nvPr/>
          </p:nvCxnSpPr>
          <p:spPr>
            <a:xfrm flipH="1">
              <a:off x="7483541" y="4228361"/>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96320" y="4895111"/>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9"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42</a:t>
            </a:fld>
            <a:endParaRPr lang="en-US" dirty="0"/>
          </a:p>
        </p:txBody>
      </p:sp>
    </p:spTree>
    <p:extLst>
      <p:ext uri="{BB962C8B-B14F-4D97-AF65-F5344CB8AC3E}">
        <p14:creationId xmlns:p14="http://schemas.microsoft.com/office/powerpoint/2010/main" val="12198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par>
                                <p:cTn id="13" presetID="2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1"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22" presetClass="entr" presetSubtype="1"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up)">
                                      <p:cBhvr>
                                        <p:cTn id="31" dur="500"/>
                                        <p:tgtEl>
                                          <p:spTgt spid="35"/>
                                        </p:tgtEl>
                                      </p:cBhvr>
                                    </p:animEffect>
                                  </p:childTnLst>
                                </p:cTn>
                              </p:par>
                              <p:par>
                                <p:cTn id="32" presetID="22" presetClass="entr" presetSubtype="1"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par>
                                <p:cTn id="38" presetID="22" presetClass="entr" presetSubtype="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par>
                                <p:cTn id="41" presetID="22" presetClass="entr" presetSubtype="1"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up)">
                                      <p:cBhvr>
                                        <p:cTn id="43" dur="500"/>
                                        <p:tgtEl>
                                          <p:spTgt spid="39"/>
                                        </p:tgtEl>
                                      </p:cBhvr>
                                    </p:animEffect>
                                  </p:childTnLst>
                                </p:cTn>
                              </p:par>
                              <p:par>
                                <p:cTn id="44" presetID="22" presetClass="entr" presetSubtype="1"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up)">
                                      <p:cBhvr>
                                        <p:cTn id="46" dur="500"/>
                                        <p:tgtEl>
                                          <p:spTgt spid="40"/>
                                        </p:tgtEl>
                                      </p:cBhvr>
                                    </p:animEffect>
                                  </p:childTnLst>
                                </p:cTn>
                              </p:par>
                              <p:par>
                                <p:cTn id="47" presetID="22" presetClass="entr" presetSubtype="1"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wipe(up)">
                                      <p:cBhvr>
                                        <p:cTn id="62" dur="500"/>
                                        <p:tgtEl>
                                          <p:spTgt spid="70"/>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childTnLst>
                          </p:cTn>
                        </p:par>
                        <p:par>
                          <p:cTn id="67" fill="hold">
                            <p:stCondLst>
                              <p:cond delay="1500"/>
                            </p:stCondLst>
                            <p:childTnLst>
                              <p:par>
                                <p:cTn id="68" presetID="22" presetClass="entr" presetSubtype="1" fill="hold"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up)">
                                      <p:cBhvr>
                                        <p:cTn id="70" dur="500"/>
                                        <p:tgtEl>
                                          <p:spTgt spid="74"/>
                                        </p:tgtEl>
                                      </p:cBhvr>
                                    </p:animEffect>
                                  </p:childTnLst>
                                </p:cTn>
                              </p:par>
                            </p:childTnLst>
                          </p:cTn>
                        </p:par>
                        <p:par>
                          <p:cTn id="71" fill="hold">
                            <p:stCondLst>
                              <p:cond delay="2000"/>
                            </p:stCondLst>
                            <p:childTnLst>
                              <p:par>
                                <p:cTn id="72" presetID="10" presetClass="entr" presetSubtype="0" fill="hold"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2414" y="2667000"/>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tx2">
                    <a:lumMod val="75000"/>
                  </a:schemeClr>
                </a:solidFill>
                <a:latin typeface="Consolas" panose="020B0609020204030204" pitchFamily="49" charset="0"/>
              </a:rPr>
              <a:t>CREATE </a:t>
            </a:r>
            <a:r>
              <a:rPr lang="en-US" sz="3200" b="1" noProof="1" smtClean="0">
                <a:solidFill>
                  <a:schemeClr val="tx2">
                    <a:lumMod val="75000"/>
                  </a:schemeClr>
                </a:solidFill>
                <a:latin typeface="Consolas" panose="020B0609020204030204" pitchFamily="49" charset="0"/>
              </a:rPr>
              <a:t>INDEX</a:t>
            </a:r>
            <a:r>
              <a:rPr lang="en-US" sz="3200" b="1" noProof="1" smtClean="0">
                <a:solidFill>
                  <a:schemeClr val="tx2"/>
                </a:solidFill>
                <a:latin typeface="Consolas" panose="020B0609020204030204" pitchFamily="49" charset="0"/>
              </a:rPr>
              <a:t> ix_users_first_name_last_name</a:t>
            </a:r>
            <a:endParaRPr lang="en-US" sz="3200" b="1" noProof="1">
              <a:solidFill>
                <a:schemeClr val="tx2"/>
              </a:solidFill>
              <a:latin typeface="Consolas" panose="020B0609020204030204" pitchFamily="49" charset="0"/>
            </a:endParaRPr>
          </a:p>
          <a:p>
            <a:pPr lvl="1"/>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users(first_name</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last_name);</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531812" y="4792829"/>
            <a:ext cx="2932706" cy="564085"/>
          </a:xfrm>
          <a:prstGeom prst="wedgeRoundRectCallout">
            <a:avLst>
              <a:gd name="adj1" fmla="val 45776"/>
              <a:gd name="adj2" fmla="val -1577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p>
        </p:txBody>
      </p:sp>
      <p:sp>
        <p:nvSpPr>
          <p:cNvPr id="11" name="AutoShape 7"/>
          <p:cNvSpPr>
            <a:spLocks noChangeArrowheads="1"/>
          </p:cNvSpPr>
          <p:nvPr/>
        </p:nvSpPr>
        <p:spPr bwMode="auto">
          <a:xfrm>
            <a:off x="6892924" y="4532685"/>
            <a:ext cx="2932706" cy="564085"/>
          </a:xfrm>
          <a:prstGeom prst="wedgeRoundRectCallout">
            <a:avLst>
              <a:gd name="adj1" fmla="val -50336"/>
              <a:gd name="adj2" fmla="val -9704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Columns</a:t>
            </a:r>
          </a:p>
        </p:txBody>
      </p:sp>
    </p:spTree>
    <p:extLst>
      <p:ext uri="{BB962C8B-B14F-4D97-AF65-F5344CB8AC3E}">
        <p14:creationId xmlns:p14="http://schemas.microsoft.com/office/powerpoint/2010/main" val="229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a:solidFill>
                  <a:schemeClr val="tx2">
                    <a:lumMod val="75000"/>
                  </a:schemeClr>
                </a:solidFill>
              </a:rPr>
              <a:t>Inner join</a:t>
            </a:r>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Left (or right) outer join</a:t>
            </a:r>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Full outer join</a:t>
            </a:r>
          </a:p>
          <a:p>
            <a:pPr lvl="1">
              <a:lnSpc>
                <a:spcPct val="100000"/>
              </a:lnSpc>
            </a:pPr>
            <a:r>
              <a:rPr lang="en-US" dirty="0"/>
              <a:t>Returns the results of an inner join along with all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3492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animEffect transition="in" filter="fade">
                                      <p:cBhvr>
                                        <p:cTn id="7" dur="500"/>
                                        <p:tgtEl>
                                          <p:spTgt spid="531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1459">
                                            <p:txEl>
                                              <p:pRg st="2" end="2"/>
                                            </p:txEl>
                                          </p:spTgt>
                                        </p:tgtEl>
                                        <p:attrNameLst>
                                          <p:attrName>style.visibility</p:attrName>
                                        </p:attrNameLst>
                                      </p:cBhvr>
                                      <p:to>
                                        <p:strVal val="visible"/>
                                      </p:to>
                                    </p:set>
                                    <p:animEffect transition="in" filter="fade">
                                      <p:cBhvr>
                                        <p:cTn id="12" dur="500"/>
                                        <p:tgtEl>
                                          <p:spTgt spid="53145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31459">
                                            <p:txEl>
                                              <p:pRg st="3" end="3"/>
                                            </p:txEl>
                                          </p:spTgt>
                                        </p:tgtEl>
                                        <p:attrNameLst>
                                          <p:attrName>style.visibility</p:attrName>
                                        </p:attrNameLst>
                                      </p:cBhvr>
                                      <p:to>
                                        <p:strVal val="visible"/>
                                      </p:to>
                                    </p:set>
                                    <p:animEffect transition="in" filter="fade">
                                      <p:cBhvr>
                                        <p:cTn id="16" dur="500"/>
                                        <p:tgtEl>
                                          <p:spTgt spid="531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1459">
                                            <p:txEl>
                                              <p:pRg st="4" end="4"/>
                                            </p:txEl>
                                          </p:spTgt>
                                        </p:tgtEl>
                                        <p:attrNameLst>
                                          <p:attrName>style.visibility</p:attrName>
                                        </p:attrNameLst>
                                      </p:cBhvr>
                                      <p:to>
                                        <p:strVal val="visible"/>
                                      </p:to>
                                    </p:set>
                                    <p:animEffect transition="in" filter="fade">
                                      <p:cBhvr>
                                        <p:cTn id="21" dur="500"/>
                                        <p:tgtEl>
                                          <p:spTgt spid="531459">
                                            <p:txEl>
                                              <p:pRg st="4" end="4"/>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31459">
                                            <p:txEl>
                                              <p:pRg st="5" end="5"/>
                                            </p:txEl>
                                          </p:spTgt>
                                        </p:tgtEl>
                                        <p:attrNameLst>
                                          <p:attrName>style.visibility</p:attrName>
                                        </p:attrNameLst>
                                      </p:cBhvr>
                                      <p:to>
                                        <p:strVal val="visible"/>
                                      </p:to>
                                    </p:set>
                                    <p:animEffect transition="in" filter="fade">
                                      <p:cBhvr>
                                        <p:cTn id="25" dur="500"/>
                                        <p:tgtEl>
                                          <p:spTgt spid="531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noProof="1" smtClean="0"/>
              <a:pPr>
                <a:defRPr/>
              </a:pPr>
              <a:t>6</a:t>
            </a:fld>
            <a:endParaRPr lang="en-US" noProof="1"/>
          </a:p>
        </p:txBody>
      </p:sp>
      <p:sp>
        <p:nvSpPr>
          <p:cNvPr id="465922" name="Rectangle 2"/>
          <p:cNvSpPr>
            <a:spLocks noGrp="1" noChangeArrowheads="1"/>
          </p:cNvSpPr>
          <p:nvPr>
            <p:ph type="title"/>
          </p:nvPr>
        </p:nvSpPr>
        <p:spPr/>
        <p:txBody>
          <a:bodyPr/>
          <a:lstStyle/>
          <a:p>
            <a:r>
              <a:rPr lang="en-US" noProof="1"/>
              <a:t>Inner Join</a:t>
            </a:r>
          </a:p>
        </p:txBody>
      </p:sp>
      <p:graphicFrame>
        <p:nvGraphicFramePr>
          <p:cNvPr id="2" name="Table 1"/>
          <p:cNvGraphicFramePr>
            <a:graphicFrameLocks noGrp="1"/>
          </p:cNvGraphicFramePr>
          <p:nvPr>
            <p:extLst>
              <p:ext uri="{D42A27DB-BD31-4B8C-83A1-F6EECF244321}">
                <p14:modId xmlns:p14="http://schemas.microsoft.com/office/powerpoint/2010/main" val="1160021486"/>
              </p:ext>
            </p:extLst>
          </p:nvPr>
        </p:nvGraphicFramePr>
        <p:xfrm>
          <a:off x="455612" y="1795979"/>
          <a:ext cx="4267200" cy="1371600"/>
        </p:xfrm>
        <a:graphic>
          <a:graphicData uri="http://schemas.openxmlformats.org/drawingml/2006/table">
            <a:tbl>
              <a:tblPr firstRow="1" bandRow="1">
                <a:tableStyleId>{7DF18680-E054-41AD-8BC1-D1AEF772440D}</a:tableStyleId>
              </a:tblPr>
              <a:tblGrid>
                <a:gridCol w="1864663">
                  <a:extLst>
                    <a:ext uri="{9D8B030D-6E8A-4147-A177-3AD203B41FA5}">
                      <a16:colId xmlns:a16="http://schemas.microsoft.com/office/drawing/2014/main" val="1594468805"/>
                    </a:ext>
                  </a:extLst>
                </a:gridCol>
                <a:gridCol w="2402537">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143000"/>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ext uri="{D42A27DB-BD31-4B8C-83A1-F6EECF244321}">
                <p14:modId xmlns:p14="http://schemas.microsoft.com/office/powerpoint/2010/main" val="565865061"/>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066800"/>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2733962737"/>
              </p:ext>
            </p:extLst>
          </p:nvPr>
        </p:nvGraphicFramePr>
        <p:xfrm>
          <a:off x="1293812" y="4790577"/>
          <a:ext cx="8915401" cy="914400"/>
        </p:xfrm>
        <a:graphic>
          <a:graphicData uri="http://schemas.openxmlformats.org/drawingml/2006/table">
            <a:tbl>
              <a:tblPr firstRow="1" bandRow="1">
                <a:tableStyleId>{7DF18680-E054-41AD-8BC1-D1AEF772440D}</a:tableStyleId>
              </a:tblPr>
              <a:tblGrid>
                <a:gridCol w="1981200">
                  <a:extLst>
                    <a:ext uri="{9D8B030D-6E8A-4147-A177-3AD203B41FA5}">
                      <a16:colId xmlns:a16="http://schemas.microsoft.com/office/drawing/2014/main" val="187285565"/>
                    </a:ext>
                  </a:extLst>
                </a:gridCol>
                <a:gridCol w="2133600">
                  <a:extLst>
                    <a:ext uri="{9D8B030D-6E8A-4147-A177-3AD203B41FA5}">
                      <a16:colId xmlns:a16="http://schemas.microsoft.com/office/drawing/2014/main" val="184855798"/>
                    </a:ext>
                  </a:extLst>
                </a:gridCol>
                <a:gridCol w="2133600">
                  <a:extLst>
                    <a:ext uri="{9D8B030D-6E8A-4147-A177-3AD203B41FA5}">
                      <a16:colId xmlns:a16="http://schemas.microsoft.com/office/drawing/2014/main" val="1774347793"/>
                    </a:ext>
                  </a:extLst>
                </a:gridCol>
                <a:gridCol w="2667001">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4999399" y="4267357"/>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320550" y="2189440"/>
            <a:ext cx="2342731" cy="53355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11529" y="2177580"/>
            <a:ext cx="2102283" cy="54541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968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employees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INNER JOIN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departments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e.department_id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d.department_id;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8" name="AutoShape 7"/>
          <p:cNvSpPr>
            <a:spLocks noChangeArrowheads="1"/>
          </p:cNvSpPr>
          <p:nvPr/>
        </p:nvSpPr>
        <p:spPr bwMode="auto">
          <a:xfrm>
            <a:off x="8612722" y="2968716"/>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Inner </a:t>
            </a:r>
            <a:br>
              <a:rPr lang="en-US" sz="2800" noProof="1">
                <a:solidFill>
                  <a:srgbClr val="FFFFFF"/>
                </a:solidFill>
              </a:rPr>
            </a:br>
            <a:r>
              <a:rPr lang="en-US" sz="2800" noProof="1">
                <a:solidFill>
                  <a:srgbClr val="FFFFFF"/>
                </a:solidFill>
              </a:rPr>
              <a:t>Join</a:t>
            </a:r>
          </a:p>
        </p:txBody>
      </p:sp>
      <p:sp>
        <p:nvSpPr>
          <p:cNvPr id="13" name="AutoShape 7"/>
          <p:cNvSpPr>
            <a:spLocks noChangeArrowheads="1"/>
          </p:cNvSpPr>
          <p:nvPr/>
        </p:nvSpPr>
        <p:spPr bwMode="auto">
          <a:xfrm>
            <a:off x="4409808" y="197436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5561012" y="4452453"/>
            <a:ext cx="2150007" cy="737683"/>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val="14923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p:txBody>
          <a:bodyPr/>
          <a:lstStyle/>
          <a:p>
            <a:r>
              <a:rPr lang="en-US" dirty="0"/>
              <a:t>Left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196978736"/>
              </p:ext>
            </p:extLst>
          </p:nvPr>
        </p:nvGraphicFramePr>
        <p:xfrm>
          <a:off x="608012" y="1795979"/>
          <a:ext cx="4114800" cy="1371600"/>
        </p:xfrm>
        <a:graphic>
          <a:graphicData uri="http://schemas.openxmlformats.org/drawingml/2006/table">
            <a:tbl>
              <a:tblPr firstRow="1" bandRow="1">
                <a:tableStyleId>{7DF18680-E054-41AD-8BC1-D1AEF772440D}</a:tableStyleId>
              </a:tblPr>
              <a:tblGrid>
                <a:gridCol w="1983921">
                  <a:extLst>
                    <a:ext uri="{9D8B030D-6E8A-4147-A177-3AD203B41FA5}">
                      <a16:colId xmlns:a16="http://schemas.microsoft.com/office/drawing/2014/main" val="1594468805"/>
                    </a:ext>
                  </a:extLst>
                </a:gridCol>
                <a:gridCol w="2130879">
                  <a:extLst>
                    <a:ext uri="{9D8B030D-6E8A-4147-A177-3AD203B41FA5}">
                      <a16:colId xmlns:a16="http://schemas.microsoft.com/office/drawing/2014/main" val="683614382"/>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140152308"/>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273513911"/>
              </p:ext>
            </p:extLst>
          </p:nvPr>
        </p:nvGraphicFramePr>
        <p:xfrm>
          <a:off x="1370013" y="4741047"/>
          <a:ext cx="9039283" cy="1371600"/>
        </p:xfrm>
        <a:graphic>
          <a:graphicData uri="http://schemas.openxmlformats.org/drawingml/2006/table">
            <a:tbl>
              <a:tblPr firstRow="1" bandRow="1">
                <a:tableStyleId>{7DF18680-E054-41AD-8BC1-D1AEF772440D}</a:tableStyleId>
              </a:tblPr>
              <a:tblGrid>
                <a:gridCol w="1828799">
                  <a:extLst>
                    <a:ext uri="{9D8B030D-6E8A-4147-A177-3AD203B41FA5}">
                      <a16:colId xmlns:a16="http://schemas.microsoft.com/office/drawing/2014/main" val="187285565"/>
                    </a:ext>
                  </a:extLst>
                </a:gridCol>
                <a:gridCol w="2101528">
                  <a:extLst>
                    <a:ext uri="{9D8B030D-6E8A-4147-A177-3AD203B41FA5}">
                      <a16:colId xmlns:a16="http://schemas.microsoft.com/office/drawing/2014/main" val="184855798"/>
                    </a:ext>
                  </a:extLst>
                </a:gridCol>
                <a:gridCol w="2122182">
                  <a:extLst>
                    <a:ext uri="{9D8B030D-6E8A-4147-A177-3AD203B41FA5}">
                      <a16:colId xmlns:a16="http://schemas.microsoft.com/office/drawing/2014/main" val="1774347793"/>
                    </a:ext>
                  </a:extLst>
                </a:gridCol>
                <a:gridCol w="2986774">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6926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employees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OUTER</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JOIN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departments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e.department_id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d.department_id;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8" name="AutoShape 7"/>
          <p:cNvSpPr>
            <a:spLocks noChangeArrowheads="1"/>
          </p:cNvSpPr>
          <p:nvPr/>
        </p:nvSpPr>
        <p:spPr bwMode="auto">
          <a:xfrm>
            <a:off x="8848117" y="2718113"/>
            <a:ext cx="2932706" cy="558487"/>
          </a:xfrm>
          <a:prstGeom prst="wedgeRoundRectCallout">
            <a:avLst>
              <a:gd name="adj1" fmla="val -65271"/>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408612" y="2034536"/>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4570412" y="4510395"/>
            <a:ext cx="2150007" cy="856462"/>
          </a:xfrm>
          <a:prstGeom prst="wedgeRoundRectCallout">
            <a:avLst>
              <a:gd name="adj1" fmla="val 34769"/>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6"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Left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21628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6"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5336</TotalTime>
  <Words>2597</Words>
  <Application>Microsoft Office PowerPoint</Application>
  <PresentationFormat>Custom</PresentationFormat>
  <Paragraphs>889</Paragraphs>
  <Slides>43</Slides>
  <Notes>28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Courier New</vt:lpstr>
      <vt:lpstr>Wingdings</vt:lpstr>
      <vt:lpstr>SoftUni 16x9</vt:lpstr>
      <vt:lpstr>Data from Multiple Tables</vt:lpstr>
      <vt:lpstr>Cartesian Product (1)</vt:lpstr>
      <vt:lpstr>Cartesian Product (2)</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Cross Join</vt:lpstr>
      <vt:lpstr>Cross Join Syntax</vt:lpstr>
      <vt:lpstr>Join Overview</vt:lpstr>
      <vt:lpstr>Join Overview</vt:lpstr>
      <vt:lpstr>Join Overview</vt:lpstr>
      <vt:lpstr>Join Overview</vt:lpstr>
      <vt:lpstr>Join Overview</vt:lpstr>
      <vt:lpstr>Join Overview</vt:lpstr>
      <vt:lpstr>Join Overview</vt:lpstr>
      <vt:lpstr>Join Overview</vt:lpstr>
      <vt:lpstr>Join Overview</vt:lpstr>
      <vt:lpstr>Problem: Addresses with Towns</vt:lpstr>
      <vt:lpstr>Solution: Addresses with Towns</vt:lpstr>
      <vt:lpstr>Problem: Sales Employees</vt:lpstr>
      <vt:lpstr>Solution: Sales Employees</vt:lpstr>
      <vt:lpstr>Problem: Employees Hired After</vt:lpstr>
      <vt:lpstr>Solution: Employees Hired After</vt:lpstr>
      <vt:lpstr>Problem: Countries without any Mountains</vt:lpstr>
      <vt:lpstr>Solution: Countries without any Mountains</vt:lpstr>
      <vt:lpstr>Subqueries</vt:lpstr>
      <vt:lpstr>Subqueries</vt:lpstr>
      <vt:lpstr>Subquery Syntax</vt:lpstr>
      <vt:lpstr>Problem: Min Average Salary</vt:lpstr>
      <vt:lpstr>Solution: Min Average Salary</vt:lpstr>
      <vt:lpstr>Indices</vt:lpstr>
      <vt:lpstr>Indices</vt:lpstr>
      <vt:lpstr>Clustered Indices</vt:lpstr>
      <vt:lpstr>Non-Clustered Indices (1)</vt:lpstr>
      <vt:lpstr>Non-Clustered Indices (2)</vt:lpstr>
      <vt:lpstr>Indices Syntax</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Subquries, CTE and Indices</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Zhivko Nedyalkov</cp:lastModifiedBy>
  <cp:revision>236</cp:revision>
  <dcterms:created xsi:type="dcterms:W3CDTF">2014-01-02T17:00:34Z</dcterms:created>
  <dcterms:modified xsi:type="dcterms:W3CDTF">2017-06-12T17:15:01Z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