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722" r:id="rId4"/>
    <p:sldId id="723" r:id="rId5"/>
    <p:sldId id="576" r:id="rId6"/>
    <p:sldId id="707" r:id="rId7"/>
    <p:sldId id="709" r:id="rId8"/>
    <p:sldId id="708" r:id="rId9"/>
    <p:sldId id="710" r:id="rId10"/>
    <p:sldId id="711" r:id="rId11"/>
    <p:sldId id="727" r:id="rId12"/>
    <p:sldId id="713" r:id="rId13"/>
    <p:sldId id="714" r:id="rId14"/>
    <p:sldId id="715" r:id="rId15"/>
    <p:sldId id="716" r:id="rId16"/>
    <p:sldId id="717" r:id="rId17"/>
    <p:sldId id="718" r:id="rId18"/>
    <p:sldId id="720" r:id="rId19"/>
    <p:sldId id="721" r:id="rId20"/>
    <p:sldId id="457" r:id="rId21"/>
    <p:sldId id="724" r:id="rId22"/>
    <p:sldId id="725" r:id="rId23"/>
    <p:sldId id="726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722"/>
            <p14:sldId id="723"/>
          </p14:sldIdLst>
        </p14:section>
        <p14:section name="JSON" id="{813DF7E2-74AB-4E3A-9B46-2566DC216237}">
          <p14:sldIdLst>
            <p14:sldId id="576"/>
            <p14:sldId id="707"/>
            <p14:sldId id="709"/>
            <p14:sldId id="708"/>
            <p14:sldId id="710"/>
            <p14:sldId id="711"/>
          </p14:sldIdLst>
        </p14:section>
        <p14:section name="GSON" id="{BAD0698F-0F93-4A52-BCA6-9AE0DB7E1D17}">
          <p14:sldIdLst>
            <p14:sldId id="727"/>
            <p14:sldId id="713"/>
            <p14:sldId id="714"/>
            <p14:sldId id="715"/>
            <p14:sldId id="716"/>
            <p14:sldId id="717"/>
            <p14:sldId id="718"/>
            <p14:sldId id="720"/>
            <p14:sldId id="721"/>
          </p14:sldIdLst>
        </p14:section>
        <p14:section name="Summary" id="{BD60B6E9-85E7-49E8-9F66-AE28A5DD5D66}">
          <p14:sldIdLst>
            <p14:sldId id="457"/>
            <p14:sldId id="724"/>
            <p14:sldId id="725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5050"/>
    <a:srgbClr val="E85C0E"/>
    <a:srgbClr val="FBEEDC"/>
    <a:srgbClr val="CC0000"/>
    <a:srgbClr val="F0A22E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4" autoAdjust="0"/>
    <p:restoredTop sz="79484" autoAdjust="0"/>
  </p:normalViewPr>
  <p:slideViewPr>
    <p:cSldViewPr>
      <p:cViewPr varScale="1">
        <p:scale>
          <a:sx n="86" d="100"/>
          <a:sy n="86" d="100"/>
        </p:scale>
        <p:origin x="23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09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6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9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3714290" y="3441576"/>
            <a:ext cx="2306763" cy="732991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0BBAC01-0F89-49E4-9B75-C92010BB57B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790">
            <a:off x="58407" y="2545558"/>
            <a:ext cx="2446729" cy="25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7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slide" Target="slide4.xml"/><Relationship Id="rId4" Type="http://schemas.openxmlformats.org/officeDocument/2006/relationships/image" Target="../media/image12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94012" y="914400"/>
            <a:ext cx="8417755" cy="1087372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08413" y="1676400"/>
            <a:ext cx="7538712" cy="1142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Exporting and Importing Data from JSON format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57" y="1853373"/>
            <a:ext cx="2172351" cy="54308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60" y="3956478"/>
            <a:ext cx="2133598" cy="23103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4815690" y="3495262"/>
            <a:ext cx="1759328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 Frameworks</a:t>
            </a:r>
          </a:p>
        </p:txBody>
      </p:sp>
      <p:grpSp>
        <p:nvGrpSpPr>
          <p:cNvPr id="16" name="Групиране 15">
            <a:extLst>
              <a:ext uri="{FF2B5EF4-FFF2-40B4-BE49-F238E27FC236}">
                <a16:creationId xmlns:a16="http://schemas.microsoft.com/office/drawing/2014/main" id="{145C101C-8711-4D1A-BD98-8103C87F05B9}"/>
              </a:ext>
            </a:extLst>
          </p:cNvPr>
          <p:cNvGrpSpPr/>
          <p:nvPr/>
        </p:nvGrpSpPr>
        <p:grpSpPr>
          <a:xfrm>
            <a:off x="7954744" y="3353217"/>
            <a:ext cx="3581399" cy="2770421"/>
            <a:chOff x="6930459" y="2396460"/>
            <a:chExt cx="4686108" cy="3834013"/>
          </a:xfrm>
        </p:grpSpPr>
        <p:pic>
          <p:nvPicPr>
            <p:cNvPr id="4" name="Картина 3">
              <a:extLst>
                <a:ext uri="{FF2B5EF4-FFF2-40B4-BE49-F238E27FC236}">
                  <a16:creationId xmlns:a16="http://schemas.microsoft.com/office/drawing/2014/main" id="{B71EA248-AA4E-4640-A50F-5DBDDF2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5091" y="3658997"/>
              <a:ext cx="2571476" cy="2571476"/>
            </a:xfrm>
            <a:prstGeom prst="rect">
              <a:avLst/>
            </a:prstGeom>
          </p:spPr>
        </p:pic>
        <p:pic>
          <p:nvPicPr>
            <p:cNvPr id="10" name="Картина 9">
              <a:extLst>
                <a:ext uri="{FF2B5EF4-FFF2-40B4-BE49-F238E27FC236}">
                  <a16:creationId xmlns:a16="http://schemas.microsoft.com/office/drawing/2014/main" id="{8E1AC587-56C5-4C0D-BF3A-6D2D045A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59" y="2396460"/>
              <a:ext cx="2718491" cy="2718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252396" y="4412192"/>
            <a:ext cx="1755144" cy="1201106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GSON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4812" y="5371767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r>
              <a:rPr lang="en-US" sz="3500" spc="200" dirty="0">
                <a:solidFill>
                  <a:schemeClr val="accent1"/>
                </a:solidFill>
              </a:rPr>
              <a:t>Serialize and </a:t>
            </a:r>
            <a:r>
              <a:rPr lang="en-US" sz="3500" spc="200" dirty="0" err="1">
                <a:solidFill>
                  <a:schemeClr val="accent1"/>
                </a:solidFill>
              </a:rPr>
              <a:t>deserialize</a:t>
            </a:r>
            <a:r>
              <a:rPr lang="en-US" sz="3500" spc="200" dirty="0">
                <a:solidFill>
                  <a:schemeClr val="accent1"/>
                </a:solidFill>
              </a:rPr>
              <a:t>  objects with Java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D84077-A25F-431A-95FA-E13F34046B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447800"/>
            <a:ext cx="2819400" cy="27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276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01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easy to use mechanisms to convert Java to JSON and vice-versa</a:t>
            </a:r>
          </a:p>
          <a:p>
            <a:pPr lvl="1"/>
            <a:r>
              <a:rPr lang="en-US" dirty="0"/>
              <a:t>Originally developed by Google</a:t>
            </a:r>
          </a:p>
          <a:p>
            <a:r>
              <a:rPr lang="en-US" dirty="0"/>
              <a:t>Generate compact and readability JSON output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47850" y="4463580"/>
            <a:ext cx="7689962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&lt;groupId&gt;com.google.code.gson&lt;/groupId&gt;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&lt;artifactId&gt;gson&lt;/artifactId&gt;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1" y="3918064"/>
            <a:ext cx="7694277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534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039879"/>
          </a:xfrm>
        </p:spPr>
        <p:txBody>
          <a:bodyPr>
            <a:normAutofit fontScale="85000" lnSpcReduction="20000"/>
          </a:bodyPr>
          <a:lstStyle/>
          <a:p>
            <a:r>
              <a:rPr lang="en-US" noProof="1"/>
              <a:t>Gson</a:t>
            </a:r>
            <a:r>
              <a:rPr lang="en-US" dirty="0"/>
              <a:t> objects are responsible for the JSON manipulations</a:t>
            </a:r>
          </a:p>
          <a:p>
            <a:pPr lvl="1"/>
            <a:r>
              <a:rPr lang="en-US" noProof="1"/>
              <a:t>GsonBuilder</a:t>
            </a:r>
            <a:r>
              <a:rPr lang="en-US" dirty="0"/>
              <a:t> creates an instance of GSON</a:t>
            </a:r>
          </a:p>
          <a:p>
            <a:pPr lvl="1"/>
            <a:r>
              <a:rPr lang="en-GB" noProof="1"/>
              <a:t>excludeFieldsWithoutExposeAnnotation</a:t>
            </a:r>
            <a:r>
              <a:rPr lang="en-GB" dirty="0"/>
              <a:t>() – excludes fields without </a:t>
            </a:r>
            <a:r>
              <a:rPr lang="en-GB" dirty="0">
                <a:solidFill>
                  <a:srgbClr val="F3CD60"/>
                </a:solidFill>
              </a:rPr>
              <a:t>@Expose </a:t>
            </a:r>
            <a:r>
              <a:rPr lang="en-GB" dirty="0"/>
              <a:t>annotation</a:t>
            </a:r>
          </a:p>
          <a:p>
            <a:pPr lvl="1"/>
            <a:r>
              <a:rPr lang="en-GB" noProof="1"/>
              <a:t>setPrettyPrinting</a:t>
            </a:r>
            <a:r>
              <a:rPr lang="en-GB" dirty="0"/>
              <a:t>() – aligns and justifies the created JSON format</a:t>
            </a:r>
          </a:p>
          <a:p>
            <a:pPr lvl="1"/>
            <a:r>
              <a:rPr lang="en-GB" dirty="0"/>
              <a:t>create() – creates an instance of </a:t>
            </a:r>
            <a:r>
              <a:rPr lang="en-GB" dirty="0" err="1"/>
              <a:t>Gson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 Initialization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450" y="5004058"/>
            <a:ext cx="747575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Gson gson = new GsonBuilder()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excludeFieldsWithoutExposeAnnotation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setPrettyPrinting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9212" y="4458542"/>
            <a:ext cx="74799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</p:spTree>
    <p:extLst>
      <p:ext uri="{BB962C8B-B14F-4D97-AF65-F5344CB8AC3E}">
        <p14:creationId xmlns:p14="http://schemas.microsoft.com/office/powerpoint/2010/main" val="12048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450" y="1696637"/>
            <a:ext cx="6713758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street;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89212" y="1151121"/>
            <a:ext cx="6717525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98881" y="5320574"/>
            <a:ext cx="70947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new AddressJsonDto();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addressJsonDto.setCountry("Bulgaria");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addressJsonDto.setCity("Sofia");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addressJsonDto.setStreet("Mladost 4");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02980" y="4788484"/>
            <a:ext cx="709873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942012" y="2253326"/>
            <a:ext cx="2514600" cy="67315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field will be imported/exported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64839" y="5765066"/>
            <a:ext cx="1981200" cy="572010"/>
          </a:xfrm>
          <a:prstGeom prst="wedgeRoundRectCallout">
            <a:avLst>
              <a:gd name="adj1" fmla="val -57399"/>
              <a:gd name="adj2" fmla="val 464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Creates JSON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24051" y="2023342"/>
            <a:ext cx="633558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new AddressJsonDto();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addressJsonDto.setCountry("Bulgaria");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addressJsonDto.setCity("Sofia");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addressJsonDto.setStreet("Mladost 4");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17812" y="1477826"/>
            <a:ext cx="633914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28664" y="3945371"/>
            <a:ext cx="325172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430487" y="4490887"/>
            <a:ext cx="3249903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4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4504" y="1553664"/>
            <a:ext cx="6755103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List&lt;AddressJsonDto&gt; addressJsonDtos = new ArrayList&lt;&gt;();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addressJsonDtos.add(addressJsonDtoBulgaria);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addressJsonDtos.add(addressJsonDtoSpain);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 = this.gson.toJson(addressJsonDtos);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89212" y="1008148"/>
            <a:ext cx="675224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60812" y="2876013"/>
            <a:ext cx="408810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67050" y="3421529"/>
            <a:ext cx="4088103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"Las Ramblas"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09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76450" y="1616226"/>
            <a:ext cx="6332758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street;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70212" y="1070710"/>
            <a:ext cx="633631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9854" y="5270509"/>
            <a:ext cx="11118958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this.gson.fromJson(AddressJsonDto.class, "/files/input/json/address.json");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3616" y="4724993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4212" y="2081331"/>
            <a:ext cx="2571072" cy="649963"/>
          </a:xfrm>
          <a:prstGeom prst="wedgeRoundRectCallout">
            <a:avLst>
              <a:gd name="adj1" fmla="val 58076"/>
              <a:gd name="adj2" fmla="val -149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field will be imported/exported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3616" y="2321807"/>
            <a:ext cx="4808758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street;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616" y="1745514"/>
            <a:ext cx="4814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38850" y="3160007"/>
            <a:ext cx="4808758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32612" y="2583714"/>
            <a:ext cx="4814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89412" y="3575779"/>
            <a:ext cx="3048000" cy="76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60812" y="3949702"/>
            <a:ext cx="3301516" cy="4642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62654" y="4320055"/>
            <a:ext cx="3199674" cy="9158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2309" y="1600200"/>
            <a:ext cx="11118958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AddressJsonDto[] addressJsonDtos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this.gson.fromJson(AddressJsonDto[].class, "/files/input/json/addresses.json");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87017" y="1054684"/>
            <a:ext cx="111142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56012" y="2614543"/>
            <a:ext cx="477390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62250" y="3160059"/>
            <a:ext cx="4773903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"Las Ramblas"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2210570"/>
            <a:ext cx="1752600" cy="364019"/>
          </a:xfrm>
          <a:prstGeom prst="wedgeRoundRectCallout">
            <a:avLst>
              <a:gd name="adj1" fmla="val 3743"/>
              <a:gd name="adj2" fmla="val -772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Array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JSON is a very easy to use and understand format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GSON is a java library to operate with JSON files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Easy import and export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04" y="2971800"/>
            <a:ext cx="3745216" cy="32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2946" y="1981200"/>
            <a:ext cx="3053465" cy="3937222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C9E7F8FA-7C7F-4D88-94D5-F6B39F903B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8852987"/>
                  </p:ext>
                </p:extLst>
              </p:nvPr>
            </p:nvGraphicFramePr>
            <p:xfrm>
              <a:off x="2549100" y="1151121"/>
              <a:ext cx="4232231" cy="2381250"/>
            </p:xfrm>
            <a:graphic>
              <a:graphicData uri="http://schemas.microsoft.com/office/powerpoint/2016/sectionzoom">
                <psez:sectionZm>
                  <psez:sectionZmObj sectionId="{813DF7E2-74AB-4E3A-9B46-2566DC216237}">
                    <psez:zmPr id="{95E18041-9818-4CEB-8A3D-7499ADC138E2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Мащабиране на раздел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9E7F8FA-7C7F-4D88-94D5-F6B39F903B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9100" y="1151121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Мащабиране на раздел 6">
                <a:extLst>
                  <a:ext uri="{FF2B5EF4-FFF2-40B4-BE49-F238E27FC236}">
                    <a16:creationId xmlns:a16="http://schemas.microsoft.com/office/drawing/2014/main" id="{9A80AE85-0021-4A4C-AD38-9BC75943C6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6718402"/>
                  </p:ext>
                </p:extLst>
              </p:nvPr>
            </p:nvGraphicFramePr>
            <p:xfrm>
              <a:off x="2552061" y="3765772"/>
              <a:ext cx="4232231" cy="2381250"/>
            </p:xfrm>
            <a:graphic>
              <a:graphicData uri="http://schemas.microsoft.com/office/powerpoint/2016/sectionzoom">
                <psez:sectionZm>
                  <psez:sectionZmObj sectionId="{BAD0698F-0F93-4A52-BCA6-9AE0DB7E1D17}">
                    <psez:zmPr id="{D5782638-09A1-4172-8166-5116278142AC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Мащабиране на раздел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A80AE85-0021-4A4C-AD38-9BC75943C6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2061" y="3765772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4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7864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121396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>
                <a:solidFill>
                  <a:schemeClr val="tx2"/>
                </a:solidFill>
              </a:rPr>
              <a:t>#db-advanced</a:t>
            </a:r>
            <a:endParaRPr lang="en-US" sz="6000" b="1" noProof="1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5393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329868" y="4457367"/>
            <a:ext cx="16002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JSON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4812" y="5371767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r>
              <a:rPr lang="en-US" sz="3500" spc="200" dirty="0">
                <a:solidFill>
                  <a:schemeClr val="accent1"/>
                </a:solidFill>
              </a:rPr>
              <a:t>Transmitting data objects via attribute-value pairs</a:t>
            </a:r>
          </a:p>
        </p:txBody>
      </p:sp>
      <p:grpSp>
        <p:nvGrpSpPr>
          <p:cNvPr id="22" name="Групиране 21">
            <a:extLst>
              <a:ext uri="{FF2B5EF4-FFF2-40B4-BE49-F238E27FC236}">
                <a16:creationId xmlns:a16="http://schemas.microsoft.com/office/drawing/2014/main" id="{7AD28C45-47CB-461F-8ED6-5B48E80340CA}"/>
              </a:ext>
            </a:extLst>
          </p:cNvPr>
          <p:cNvGrpSpPr/>
          <p:nvPr/>
        </p:nvGrpSpPr>
        <p:grpSpPr>
          <a:xfrm>
            <a:off x="2741612" y="1911696"/>
            <a:ext cx="6517844" cy="2540736"/>
            <a:chOff x="2319768" y="1421664"/>
            <a:chExt cx="7279845" cy="3065273"/>
          </a:xfrm>
        </p:grpSpPr>
        <p:pic>
          <p:nvPicPr>
            <p:cNvPr id="14" name="Картина 13">
              <a:extLst>
                <a:ext uri="{FF2B5EF4-FFF2-40B4-BE49-F238E27FC236}">
                  <a16:creationId xmlns:a16="http://schemas.microsoft.com/office/drawing/2014/main" id="{61DAC549-CA74-44AE-ADC1-F0ECEFBD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212" y="3037480"/>
              <a:ext cx="1160860" cy="1160860"/>
            </a:xfrm>
            <a:prstGeom prst="rect">
              <a:avLst/>
            </a:prstGeom>
          </p:spPr>
        </p:pic>
        <p:pic>
          <p:nvPicPr>
            <p:cNvPr id="16" name="Картина 15">
              <a:extLst>
                <a:ext uri="{FF2B5EF4-FFF2-40B4-BE49-F238E27FC236}">
                  <a16:creationId xmlns:a16="http://schemas.microsoft.com/office/drawing/2014/main" id="{6BBC91A6-3CF6-4375-BC95-237E5B962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768" y="1619484"/>
              <a:ext cx="2867453" cy="2867453"/>
            </a:xfrm>
            <a:prstGeom prst="rect">
              <a:avLst/>
            </a:prstGeom>
          </p:spPr>
        </p:pic>
        <p:sp>
          <p:nvSpPr>
            <p:cNvPr id="17" name="Стрелка надясно 16">
              <a:extLst>
                <a:ext uri="{FF2B5EF4-FFF2-40B4-BE49-F238E27FC236}">
                  <a16:creationId xmlns:a16="http://schemas.microsoft.com/office/drawing/2014/main" id="{996E1D27-39C1-4775-AD8E-B19337EDF79A}"/>
                </a:ext>
              </a:extLst>
            </p:cNvPr>
            <p:cNvSpPr/>
            <p:nvPr/>
          </p:nvSpPr>
          <p:spPr>
            <a:xfrm>
              <a:off x="5364703" y="2780110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itle 4">
              <a:extLst>
                <a:ext uri="{FF2B5EF4-FFF2-40B4-BE49-F238E27FC236}">
                  <a16:creationId xmlns:a16="http://schemas.microsoft.com/office/drawing/2014/main" id="{36867BAB-F57C-4533-8C0C-990925F9861B}"/>
                </a:ext>
              </a:extLst>
            </p:cNvPr>
            <p:cNvSpPr txBox="1">
              <a:spLocks/>
            </p:cNvSpPr>
            <p:nvPr/>
          </p:nvSpPr>
          <p:spPr>
            <a:xfrm>
              <a:off x="5462475" y="1537985"/>
              <a:ext cx="937307" cy="1419963"/>
            </a:xfrm>
            <a:prstGeom prst="rect">
              <a:avLst/>
            </a:prstGeom>
          </p:spPr>
          <p:txBody>
            <a:bodyPr vert="horz" lIns="108000" tIns="36000" rIns="108000" bIns="36000" rtlCol="0" anchor="ctr" anchorCtr="0">
              <a:normAutofit fontScale="92500" lnSpcReduction="10000"/>
            </a:bodyPr>
            <a:lstStyle>
              <a:lvl1pPr algn="l" defTabSz="12189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F3BE60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600" dirty="0"/>
                <a:t>?</a:t>
              </a:r>
            </a:p>
          </p:txBody>
        </p:sp>
        <p:pic>
          <p:nvPicPr>
            <p:cNvPr id="20" name="Картина 19">
              <a:extLst>
                <a:ext uri="{FF2B5EF4-FFF2-40B4-BE49-F238E27FC236}">
                  <a16:creationId xmlns:a16="http://schemas.microsoft.com/office/drawing/2014/main" id="{50665E24-AE3A-497A-9E15-0281CB840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767" y="1421664"/>
              <a:ext cx="1891846" cy="1891846"/>
            </a:xfrm>
            <a:prstGeom prst="rect">
              <a:avLst/>
            </a:prstGeom>
          </p:spPr>
        </p:pic>
        <p:sp>
          <p:nvSpPr>
            <p:cNvPr id="21" name="Стрелка надясно 20">
              <a:extLst>
                <a:ext uri="{FF2B5EF4-FFF2-40B4-BE49-F238E27FC236}">
                  <a16:creationId xmlns:a16="http://schemas.microsoft.com/office/drawing/2014/main" id="{55ED0185-A4DA-41C3-AC14-EAA56B80E41C}"/>
                </a:ext>
              </a:extLst>
            </p:cNvPr>
            <p:cNvSpPr/>
            <p:nvPr/>
          </p:nvSpPr>
          <p:spPr>
            <a:xfrm flipH="1">
              <a:off x="5364703" y="3352038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3CD60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rgbClr val="F3CD60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rgbClr val="F3CD60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F3CD60"/>
                </a:solidFill>
              </a:rPr>
              <a:t>N</a:t>
            </a:r>
            <a:r>
              <a:rPr lang="en-US" dirty="0"/>
              <a:t>otation</a:t>
            </a:r>
          </a:p>
          <a:p>
            <a:pPr lvl="1"/>
            <a:r>
              <a:rPr lang="en-US" dirty="0"/>
              <a:t>Human-readable format to transmit </a:t>
            </a:r>
            <a:r>
              <a:rPr lang="en-US" dirty="0">
                <a:solidFill>
                  <a:srgbClr val="F3CD60"/>
                </a:solidFill>
              </a:rPr>
              <a:t>data objects </a:t>
            </a:r>
            <a:r>
              <a:rPr lang="en-US" dirty="0"/>
              <a:t>consisting of </a:t>
            </a:r>
            <a:r>
              <a:rPr lang="en-US" dirty="0">
                <a:solidFill>
                  <a:srgbClr val="F3CD60"/>
                </a:solidFill>
              </a:rPr>
              <a:t>attribute–value pairs </a:t>
            </a:r>
            <a:r>
              <a:rPr lang="en-US" dirty="0"/>
              <a:t>and </a:t>
            </a:r>
            <a:r>
              <a:rPr lang="en-US" dirty="0">
                <a:solidFill>
                  <a:srgbClr val="F3CD60"/>
                </a:solidFill>
              </a:rPr>
              <a:t>arrays</a:t>
            </a:r>
          </a:p>
          <a:p>
            <a:pPr lvl="1"/>
            <a:r>
              <a:rPr lang="en-US" dirty="0"/>
              <a:t>Subset of JavaScript syntax</a:t>
            </a:r>
          </a:p>
          <a:p>
            <a:r>
              <a:rPr lang="en-US" dirty="0"/>
              <a:t>Supports several data types:</a:t>
            </a:r>
          </a:p>
          <a:p>
            <a:pPr lvl="1"/>
            <a:r>
              <a:rPr lang="en-US" dirty="0"/>
              <a:t>Number, String, Boolean, Array, Object,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9584" y="2591602"/>
            <a:ext cx="47244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"Daniel",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"Sempre",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"age"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"isMarried"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09584" y="2046086"/>
            <a:ext cx="47270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1812" y="3247556"/>
            <a:ext cx="800197" cy="512479"/>
          </a:xfrm>
          <a:prstGeom prst="wedgeRoundRectCallout">
            <a:avLst>
              <a:gd name="adj1" fmla="val 62198"/>
              <a:gd name="adj2" fmla="val 259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853167" y="2525011"/>
            <a:ext cx="1066800" cy="503003"/>
          </a:xfrm>
          <a:prstGeom prst="wedgeRoundRectCallout">
            <a:avLst>
              <a:gd name="adj1" fmla="val -61970"/>
              <a:gd name="adj2" fmla="val 577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33B24E2-F43D-47F8-8093-7AA76B547CAD}"/>
              </a:ext>
            </a:extLst>
          </p:cNvPr>
          <p:cNvSpPr txBox="1">
            <a:spLocks/>
          </p:cNvSpPr>
          <p:nvPr/>
        </p:nvSpPr>
        <p:spPr>
          <a:xfrm>
            <a:off x="6323012" y="1536116"/>
            <a:ext cx="472440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"Daniel",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"Sempre",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"age"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"courses"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"Java DB",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"HTML",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BC9D3FA-7D7D-4AD7-8966-C068DC78B055}"/>
              </a:ext>
            </a:extLst>
          </p:cNvPr>
          <p:cNvSpPr txBox="1">
            <a:spLocks/>
          </p:cNvSpPr>
          <p:nvPr/>
        </p:nvSpPr>
        <p:spPr>
          <a:xfrm>
            <a:off x="6323012" y="990600"/>
            <a:ext cx="47270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student.json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27A25E0-3F5C-4486-94E3-26F6AA8D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212" y="2776512"/>
            <a:ext cx="1828800" cy="744287"/>
          </a:xfrm>
          <a:prstGeom prst="wedgeRoundRectCallout">
            <a:avLst>
              <a:gd name="adj1" fmla="val -58146"/>
              <a:gd name="adj2" fmla="val -733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type value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JSON Function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598612" y="2438400"/>
            <a:ext cx="2057400" cy="2971800"/>
          </a:xfrm>
          <a:prstGeom prst="rect">
            <a:avLst/>
          </a:prstGeom>
          <a:noFill/>
          <a:ln>
            <a:solidFill>
              <a:srgbClr val="F3C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Client</a:t>
            </a:r>
            <a:endParaRPr lang="bg-BG" sz="2000" dirty="0"/>
          </a:p>
        </p:txBody>
      </p:sp>
      <p:sp>
        <p:nvSpPr>
          <p:cNvPr id="6" name="Rectangle 5"/>
          <p:cNvSpPr/>
          <p:nvPr/>
        </p:nvSpPr>
        <p:spPr>
          <a:xfrm>
            <a:off x="1903412" y="3200400"/>
            <a:ext cx="1447800" cy="914400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person.js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1908450" y="4267200"/>
            <a:ext cx="1447800" cy="914400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  <a:r>
              <a:rPr lang="en-US"/>
              <a:t>.js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7492333" y="2438400"/>
            <a:ext cx="3408055" cy="2617695"/>
          </a:xfrm>
          <a:prstGeom prst="rect">
            <a:avLst/>
          </a:prstGeom>
          <a:noFill/>
          <a:ln>
            <a:solidFill>
              <a:srgbClr val="F3C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/>
              <a:t>Server</a:t>
            </a:r>
            <a:endParaRPr lang="bg-BG" sz="2800" dirty="0"/>
          </a:p>
        </p:txBody>
      </p:sp>
      <p:sp>
        <p:nvSpPr>
          <p:cNvPr id="10" name="Rectangle 9"/>
          <p:cNvSpPr/>
          <p:nvPr/>
        </p:nvSpPr>
        <p:spPr>
          <a:xfrm>
            <a:off x="7756514" y="3079122"/>
            <a:ext cx="2879692" cy="611138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PersonController.java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7932077" y="3989861"/>
            <a:ext cx="2566487" cy="611138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CarController.java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4297189" y="3203782"/>
            <a:ext cx="1954999" cy="480391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person.json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4626225" y="4245547"/>
            <a:ext cx="1323320" cy="480391"/>
          </a:xfrm>
          <a:prstGeom prst="rect">
            <a:avLst/>
          </a:prstGeom>
          <a:solidFill>
            <a:srgbClr val="F3CD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car.json</a:t>
            </a:r>
            <a:endParaRPr lang="bg-BG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35310" y="1584882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JavaScript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892767" y="1553817"/>
            <a:ext cx="2093221" cy="54330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Java, PHP, C#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5998900" y="2312895"/>
            <a:ext cx="955322" cy="548697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JSON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6" name="Стрелка надясно 15">
            <a:extLst>
              <a:ext uri="{FF2B5EF4-FFF2-40B4-BE49-F238E27FC236}">
                <a16:creationId xmlns:a16="http://schemas.microsoft.com/office/drawing/2014/main" id="{3C92AF19-37DB-484C-A069-6A312217182A}"/>
              </a:ext>
            </a:extLst>
          </p:cNvPr>
          <p:cNvSpPr/>
          <p:nvPr/>
        </p:nvSpPr>
        <p:spPr>
          <a:xfrm>
            <a:off x="4858193" y="5369177"/>
            <a:ext cx="859384" cy="34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Стрелка надясно 26">
            <a:extLst>
              <a:ext uri="{FF2B5EF4-FFF2-40B4-BE49-F238E27FC236}">
                <a16:creationId xmlns:a16="http://schemas.microsoft.com/office/drawing/2014/main" id="{6EFC2359-72A7-44C1-9172-1C7C0084E1E4}"/>
              </a:ext>
            </a:extLst>
          </p:cNvPr>
          <p:cNvSpPr/>
          <p:nvPr/>
        </p:nvSpPr>
        <p:spPr>
          <a:xfrm flipH="1">
            <a:off x="4844996" y="4881573"/>
            <a:ext cx="859384" cy="34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Стрелка надясно 27">
            <a:extLst>
              <a:ext uri="{FF2B5EF4-FFF2-40B4-BE49-F238E27FC236}">
                <a16:creationId xmlns:a16="http://schemas.microsoft.com/office/drawing/2014/main" id="{5C9829BF-9F05-4264-9F19-EB32C504D5A8}"/>
              </a:ext>
            </a:extLst>
          </p:cNvPr>
          <p:cNvSpPr/>
          <p:nvPr/>
        </p:nvSpPr>
        <p:spPr>
          <a:xfrm>
            <a:off x="4808741" y="2614363"/>
            <a:ext cx="859384" cy="34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Стрелка надясно 28">
            <a:extLst>
              <a:ext uri="{FF2B5EF4-FFF2-40B4-BE49-F238E27FC236}">
                <a16:creationId xmlns:a16="http://schemas.microsoft.com/office/drawing/2014/main" id="{27C77C0E-0363-4D69-B901-8C453CB73015}"/>
              </a:ext>
            </a:extLst>
          </p:cNvPr>
          <p:cNvSpPr/>
          <p:nvPr/>
        </p:nvSpPr>
        <p:spPr>
          <a:xfrm flipH="1">
            <a:off x="4761125" y="2126759"/>
            <a:ext cx="859384" cy="34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967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1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64565" y="3974516"/>
            <a:ext cx="58674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stNa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"Daniel"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"Sempre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"age"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"isMarried"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58327" y="3429000"/>
            <a:ext cx="58706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05689" y="3785316"/>
            <a:ext cx="743847" cy="447837"/>
          </a:xfrm>
          <a:prstGeom prst="wedgeRoundRectCallout">
            <a:avLst>
              <a:gd name="adj1" fmla="val -40270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19160" y="3931433"/>
            <a:ext cx="1143000" cy="344803"/>
          </a:xfrm>
          <a:prstGeom prst="wedgeRoundRectCallout">
            <a:avLst>
              <a:gd name="adj1" fmla="val -43748"/>
              <a:gd name="adj2" fmla="val 923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65212" y="3464507"/>
            <a:ext cx="1967715" cy="510009"/>
          </a:xfrm>
          <a:prstGeom prst="wedgeRoundRectCallout">
            <a:avLst>
              <a:gd name="adj1" fmla="val 57205"/>
              <a:gd name="adj2" fmla="val 987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holder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313387"/>
          </a:xfrm>
        </p:spPr>
        <p:txBody>
          <a:bodyPr/>
          <a:lstStyle/>
          <a:p>
            <a:r>
              <a:rPr lang="en-US" dirty="0"/>
              <a:t>Data is represented in </a:t>
            </a:r>
            <a:r>
              <a:rPr lang="en-US" dirty="0">
                <a:solidFill>
                  <a:srgbClr val="F3CD60"/>
                </a:solidFill>
              </a:rPr>
              <a:t>name/value </a:t>
            </a:r>
            <a:r>
              <a:rPr lang="en-US" dirty="0"/>
              <a:t>pairs</a:t>
            </a:r>
          </a:p>
          <a:p>
            <a:r>
              <a:rPr lang="en-GB" dirty="0"/>
              <a:t>Curly braces hold objects</a:t>
            </a:r>
          </a:p>
          <a:p>
            <a:r>
              <a:rPr lang="en-GB" dirty="0"/>
              <a:t>Square brackets hold </a:t>
            </a:r>
            <a:r>
              <a:rPr lang="en-GB" dirty="0">
                <a:solidFill>
                  <a:srgbClr val="F3CD60"/>
                </a:solidFill>
              </a:rPr>
              <a:t>arrays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13612" y="5155215"/>
            <a:ext cx="2913495" cy="407385"/>
          </a:xfrm>
          <a:prstGeom prst="wedgeRoundRectCallout">
            <a:avLst>
              <a:gd name="adj1" fmla="val -55191"/>
              <a:gd name="adj2" fmla="val -5324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Comma separated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09850" y="1605016"/>
            <a:ext cx="557075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"John",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"Snow",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"address"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"country"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"city"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"street"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"Barcelona"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"phoneNumbers"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"1e341341"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"542152"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03612" y="1059500"/>
            <a:ext cx="5573883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50993" y="1605017"/>
            <a:ext cx="955737" cy="423814"/>
          </a:xfrm>
          <a:prstGeom prst="wedgeRoundRectCallout">
            <a:avLst>
              <a:gd name="adj1" fmla="val 68387"/>
              <a:gd name="adj2" fmla="val 556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08049" y="1744196"/>
            <a:ext cx="1143000" cy="344803"/>
          </a:xfrm>
          <a:prstGeom prst="wedgeRoundRectCallout">
            <a:avLst>
              <a:gd name="adj1" fmla="val -61658"/>
              <a:gd name="adj2" fmla="val 2902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8753" y="2725995"/>
            <a:ext cx="1770753" cy="404873"/>
          </a:xfrm>
          <a:prstGeom prst="wedgeRoundRectCallout">
            <a:avLst>
              <a:gd name="adj1" fmla="val -57634"/>
              <a:gd name="adj2" fmla="val -1588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holder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522293" y="2482726"/>
            <a:ext cx="2057400" cy="486538"/>
          </a:xfrm>
          <a:prstGeom prst="wedgeRoundRectCallout">
            <a:avLst>
              <a:gd name="adj1" fmla="val 58700"/>
              <a:gd name="adj2" fmla="val -263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Nested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79549" y="4604910"/>
            <a:ext cx="2139063" cy="762000"/>
          </a:xfrm>
          <a:prstGeom prst="wedgeRoundRectCallout">
            <a:avLst>
              <a:gd name="adj1" fmla="val -55962"/>
              <a:gd name="adj2" fmla="val -423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Nested array of objects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08299" y="3733800"/>
            <a:ext cx="1919713" cy="417215"/>
          </a:xfrm>
          <a:prstGeom prst="wedgeRoundRectCallout">
            <a:avLst>
              <a:gd name="adj1" fmla="val -59343"/>
              <a:gd name="adj2" fmla="val -99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holder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1151</Words>
  <Application>Microsoft Office PowerPoint</Application>
  <PresentationFormat>Custom</PresentationFormat>
  <Paragraphs>278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JSON</vt:lpstr>
      <vt:lpstr>Table of Contents</vt:lpstr>
      <vt:lpstr>Questions</vt:lpstr>
      <vt:lpstr>PowerPoint Presentation</vt:lpstr>
      <vt:lpstr>JSON</vt:lpstr>
      <vt:lpstr>JSON Example</vt:lpstr>
      <vt:lpstr>JSON Function</vt:lpstr>
      <vt:lpstr>JSON Structure</vt:lpstr>
      <vt:lpstr>JSON Structure</vt:lpstr>
      <vt:lpstr>PowerPoint Presentation</vt:lpstr>
      <vt:lpstr>GSON</vt:lpstr>
      <vt:lpstr>GSON Initialization</vt:lpstr>
      <vt:lpstr>Export Single Object to JSON</vt:lpstr>
      <vt:lpstr>Export Single Object to JSON</vt:lpstr>
      <vt:lpstr>Export Multiple Object to JSON</vt:lpstr>
      <vt:lpstr>Import Single Object to JSON</vt:lpstr>
      <vt:lpstr>Import Single Object to JSON</vt:lpstr>
      <vt:lpstr>Import Multiple Object to JSON</vt:lpstr>
      <vt:lpstr>Summary</vt:lpstr>
      <vt:lpstr>JSON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Processing</dc:title>
  <dc:subject>Databases Advanced – Hibernate and Spring Data Practical Course @ Softuni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2018-04-05T13:27:16Z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