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735" r:id="rId4"/>
    <p:sldId id="736" r:id="rId5"/>
    <p:sldId id="576" r:id="rId6"/>
    <p:sldId id="707" r:id="rId7"/>
    <p:sldId id="709" r:id="rId8"/>
    <p:sldId id="710" r:id="rId9"/>
    <p:sldId id="727" r:id="rId10"/>
    <p:sldId id="737" r:id="rId11"/>
    <p:sldId id="713" r:id="rId12"/>
    <p:sldId id="738" r:id="rId13"/>
    <p:sldId id="728" r:id="rId14"/>
    <p:sldId id="714" r:id="rId15"/>
    <p:sldId id="715" r:id="rId16"/>
    <p:sldId id="739" r:id="rId17"/>
    <p:sldId id="716" r:id="rId18"/>
    <p:sldId id="717" r:id="rId19"/>
    <p:sldId id="729" r:id="rId20"/>
    <p:sldId id="730" r:id="rId21"/>
    <p:sldId id="731" r:id="rId22"/>
    <p:sldId id="721" r:id="rId23"/>
    <p:sldId id="457" r:id="rId24"/>
    <p:sldId id="732" r:id="rId25"/>
    <p:sldId id="733" r:id="rId26"/>
    <p:sldId id="73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735"/>
            <p14:sldId id="736"/>
          </p14:sldIdLst>
        </p14:section>
        <p14:section name="XML" id="{813DF7E2-74AB-4E3A-9B46-2566DC216237}">
          <p14:sldIdLst>
            <p14:sldId id="576"/>
            <p14:sldId id="707"/>
            <p14:sldId id="709"/>
            <p14:sldId id="710"/>
            <p14:sldId id="727"/>
          </p14:sldIdLst>
        </p14:section>
        <p14:section name="JAXB" id="{65FC036B-56A5-41CF-9D87-2ED4D9C27BAE}">
          <p14:sldIdLst>
            <p14:sldId id="737"/>
            <p14:sldId id="713"/>
            <p14:sldId id="738"/>
            <p14:sldId id="728"/>
            <p14:sldId id="714"/>
            <p14:sldId id="715"/>
            <p14:sldId id="739"/>
            <p14:sldId id="716"/>
            <p14:sldId id="717"/>
            <p14:sldId id="729"/>
            <p14:sldId id="730"/>
            <p14:sldId id="731"/>
            <p14:sldId id="721"/>
          </p14:sldIdLst>
        </p14:section>
        <p14:section name="Summary" id="{BD60B6E9-85E7-49E8-9F66-AE28A5DD5D66}">
          <p14:sldIdLst>
            <p14:sldId id="457"/>
            <p14:sldId id="732"/>
            <p14:sldId id="733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68" autoAdjust="0"/>
    <p:restoredTop sz="79484" autoAdjust="0"/>
  </p:normalViewPr>
  <p:slideViewPr>
    <p:cSldViewPr>
      <p:cViewPr varScale="1">
        <p:scale>
          <a:sx n="66" d="100"/>
          <a:sy n="66" d="100"/>
        </p:scale>
        <p:origin x="66" y="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1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7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7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1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2501814" y="3427013"/>
            <a:ext cx="5165421" cy="654701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A09BCBE-45DD-4E68-BB1D-53522FA88D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588">
            <a:off x="394568" y="2488998"/>
            <a:ext cx="2431884" cy="25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4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781598"/>
            <a:ext cx="7919713" cy="9573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Exporting and Importing Data From XML Format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3682465"/>
            <a:ext cx="2506291" cy="27139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246182" y="3348527"/>
            <a:ext cx="1864731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</a:p>
        </p:txBody>
      </p:sp>
      <p:grpSp>
        <p:nvGrpSpPr>
          <p:cNvPr id="16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7694612" y="3335435"/>
            <a:ext cx="4063458" cy="3020308"/>
            <a:chOff x="8126140" y="3632351"/>
            <a:chExt cx="3631930" cy="2723391"/>
          </a:xfrm>
        </p:grpSpPr>
        <p:pic>
          <p:nvPicPr>
            <p:cNvPr id="10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4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/>
          <a:lstStyle/>
          <a:p>
            <a:r>
              <a:rPr lang="en-US" dirty="0"/>
              <a:t>Processes the schema of the XML document into a set of Java classes that represent it</a:t>
            </a:r>
          </a:p>
          <a:p>
            <a:r>
              <a:rPr lang="en-US" dirty="0"/>
              <a:t>Generates compact and readable XML 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4127534"/>
            <a:ext cx="6934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&lt;groupId&gt;com.sun.xml.bind&lt;/groupId&gt;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&lt;artifactId&gt;jaxb-impl&lt;/artifactId&gt;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9212" y="3582018"/>
            <a:ext cx="693090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3CD60"/>
                </a:solidFill>
              </a:rPr>
              <a:t>Marshalling</a:t>
            </a:r>
            <a:r>
              <a:rPr lang="en-US" dirty="0"/>
              <a:t> - converting a Java Object to XML</a:t>
            </a:r>
          </a:p>
          <a:p>
            <a:r>
              <a:rPr lang="en-US" noProof="1">
                <a:solidFill>
                  <a:srgbClr val="F3CD60"/>
                </a:solidFill>
              </a:rPr>
              <a:t>Unmarshalling</a:t>
            </a:r>
            <a:r>
              <a:rPr lang="bg-BG" dirty="0"/>
              <a:t> - </a:t>
            </a:r>
            <a:r>
              <a:rPr lang="en-US" dirty="0"/>
              <a:t>converting XML to Java Object</a:t>
            </a:r>
            <a:endParaRPr lang="bg-BG" dirty="0"/>
          </a:p>
          <a:p>
            <a:r>
              <a:rPr lang="en-US" dirty="0"/>
              <a:t>We need to annotate</a:t>
            </a:r>
            <a:r>
              <a:rPr lang="bg-BG" dirty="0"/>
              <a:t> </a:t>
            </a:r>
            <a:r>
              <a:rPr lang="en-US" dirty="0"/>
              <a:t>the Java Object to provide instructions for XML creation: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2924668" y="3094869"/>
            <a:ext cx="6336311" cy="3430133"/>
            <a:chOff x="3049097" y="2991156"/>
            <a:chExt cx="6336311" cy="34301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50" y="3505894"/>
              <a:ext cx="6332758" cy="29153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@XmlRootElement(name = "address")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@XmlAccessorType(XmlAccessType.FIELD)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AddressDto implements Serializable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@XmlAttribute(name = "country")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country;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@XmlElement(name = "city")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city;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49097" y="2991156"/>
              <a:ext cx="633631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AddressDto.java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9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54" y="1165635"/>
            <a:ext cx="11375999" cy="5021079"/>
          </a:xfrm>
        </p:spPr>
        <p:txBody>
          <a:bodyPr>
            <a:noAutofit/>
          </a:bodyPr>
          <a:lstStyle/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@XmlRootElement </a:t>
            </a:r>
            <a:r>
              <a:rPr lang="bg-BG" sz="2800" dirty="0"/>
              <a:t>– </a:t>
            </a:r>
            <a:r>
              <a:rPr lang="en-US" sz="2800" dirty="0"/>
              <a:t>defines XML root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</a:rPr>
              <a:t>XmlAccessorType</a:t>
            </a:r>
            <a:r>
              <a:rPr lang="bg-BG" sz="2800" dirty="0"/>
              <a:t> </a:t>
            </a:r>
            <a:endParaRPr lang="en-US" sz="2800" dirty="0"/>
          </a:p>
          <a:p>
            <a:pPr lvl="1"/>
            <a:r>
              <a:rPr lang="bg-BG" sz="2400" noProof="1"/>
              <a:t>XmlAccessType</a:t>
            </a:r>
            <a:r>
              <a:rPr lang="bg-BG" sz="2400" dirty="0"/>
              <a:t>.</a:t>
            </a:r>
            <a:r>
              <a:rPr lang="bg-BG" sz="2400" noProof="1">
                <a:solidFill>
                  <a:srgbClr val="F3CD60"/>
                </a:solidFill>
              </a:rPr>
              <a:t>FIELD</a:t>
            </a:r>
            <a:r>
              <a:rPr lang="en-US" sz="2400" dirty="0"/>
              <a:t>, </a:t>
            </a:r>
            <a:r>
              <a:rPr lang="en-US" sz="2400" noProof="1"/>
              <a:t>XmlAccessType</a:t>
            </a:r>
            <a:r>
              <a:rPr lang="en-US" sz="2400" dirty="0"/>
              <a:t>.</a:t>
            </a:r>
            <a:r>
              <a:rPr lang="en-US" sz="2400" noProof="1">
                <a:solidFill>
                  <a:srgbClr val="F3CD60"/>
                </a:solidFill>
              </a:rPr>
              <a:t>PROPERTY</a:t>
            </a:r>
            <a:r>
              <a:rPr lang="en-US" sz="2400" dirty="0"/>
              <a:t>, </a:t>
            </a:r>
            <a:r>
              <a:rPr lang="en-US" sz="2400" noProof="1"/>
              <a:t>XmlAccessType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F3CD60"/>
                </a:solidFill>
              </a:rPr>
              <a:t>PUBLIC_MEMBER</a:t>
            </a:r>
            <a:endParaRPr lang="bg-BG" sz="2600" dirty="0">
              <a:solidFill>
                <a:srgbClr val="F3CD60"/>
              </a:solidFill>
            </a:endParaRP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@XmlAttribute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</a:t>
            </a:r>
            <a:r>
              <a:rPr lang="en-US" sz="2800" dirty="0"/>
              <a:t>field</a:t>
            </a:r>
            <a:r>
              <a:rPr lang="bg-BG" sz="2800" dirty="0"/>
              <a:t> </a:t>
            </a:r>
            <a:r>
              <a:rPr lang="en-US" sz="2800" dirty="0"/>
              <a:t>as</a:t>
            </a:r>
            <a:r>
              <a:rPr lang="bg-BG" sz="2800" dirty="0"/>
              <a:t> </a:t>
            </a:r>
            <a:r>
              <a:rPr lang="en-US" sz="2800" dirty="0"/>
              <a:t>an attribute to the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field as an element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@XmlElementWrapper(name =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bg-BG" sz="2800" dirty="0"/>
              <a:t> – wraps the </a:t>
            </a:r>
            <a:r>
              <a:rPr lang="bg-BG" sz="2800" dirty="0" err="1"/>
              <a:t>array</a:t>
            </a:r>
            <a:r>
              <a:rPr lang="bg-BG" sz="2800" dirty="0"/>
              <a:t> </a:t>
            </a:r>
            <a:r>
              <a:rPr lang="bg-BG" sz="2800" noProof="1"/>
              <a:t>of</a:t>
            </a:r>
            <a:r>
              <a:rPr lang="bg-BG" sz="2800" dirty="0"/>
              <a:t> </a:t>
            </a:r>
            <a:r>
              <a:rPr lang="en-US" sz="2800" dirty="0"/>
              <a:t>objects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@XmlTransient </a:t>
            </a:r>
            <a:r>
              <a:rPr lang="bg-BG" sz="2800" dirty="0"/>
              <a:t>– the field won’t 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03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039879"/>
          </a:xfrm>
        </p:spPr>
        <p:txBody>
          <a:bodyPr>
            <a:normAutofit lnSpcReduction="10000"/>
          </a:bodyPr>
          <a:lstStyle/>
          <a:p>
            <a:r>
              <a:rPr lang="en-US" noProof="1">
                <a:solidFill>
                  <a:srgbClr val="F3CD60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r>
              <a:rPr lang="en-US" dirty="0">
                <a:solidFill>
                  <a:srgbClr val="F3CD60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r>
              <a:rPr lang="en-GB" noProof="1">
                <a:solidFill>
                  <a:srgbClr val="F3CD60"/>
                </a:solidFill>
              </a:rPr>
              <a:t>object</a:t>
            </a:r>
            <a:r>
              <a:rPr lang="en-GB" dirty="0">
                <a:solidFill>
                  <a:srgbClr val="F3CD60"/>
                </a:solidFill>
              </a:rPr>
              <a:t>.</a:t>
            </a:r>
            <a:r>
              <a:rPr lang="en-GB" noProof="1">
                <a:solidFill>
                  <a:srgbClr val="F3CD60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/>
            <a:r>
              <a:rPr lang="en-US" dirty="0"/>
              <a:t>E.g. User, Address, Employee…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7433" y="4827874"/>
            <a:ext cx="10744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7572" y="4282358"/>
            <a:ext cx="1074201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-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9976" y="1663980"/>
            <a:ext cx="44958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"age")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Integer age;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getName()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9977" y="1118464"/>
            <a:ext cx="449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8013" y="5519728"/>
            <a:ext cx="677556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JAXBContext context = JAXBContext.newInstance(User.class);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Marshaller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marshaller = context.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createMarshaller()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4985098"/>
            <a:ext cx="677936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58675" y="6122253"/>
            <a:ext cx="2209800" cy="639983"/>
          </a:xfrm>
          <a:prstGeom prst="wedgeRoundRectCallout">
            <a:avLst>
              <a:gd name="adj1" fmla="val -57901"/>
              <a:gd name="adj2" fmla="val -400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XML file "users.xml"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7534798" y="32766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8449818" y="3182903"/>
            <a:ext cx="3144035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8449818" y="2637387"/>
            <a:ext cx="3144035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users.xml</a:t>
            </a: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4250" y="1570814"/>
            <a:ext cx="63327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"country")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"city")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025298"/>
            <a:ext cx="633631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6363" y="4915053"/>
            <a:ext cx="789872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Marshaller jaxbMarshaller = jaxbContext.createMarshaller();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jaxbMarshaller.setProperty(Marshaller.JAXB_FORMATTED_OUTPUT, true);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 outputStream = new FileOutputStream(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BufferedWriter bfw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BufferedWriter(new OutputStreamWriter(outputStream));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jaxbMarshaller.marshal(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6363" y="4369537"/>
            <a:ext cx="789871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2926523"/>
            <a:ext cx="2057400" cy="426277"/>
          </a:xfrm>
          <a:prstGeom prst="wedgeRoundRectCallout">
            <a:avLst>
              <a:gd name="adj1" fmla="val -57901"/>
              <a:gd name="adj2" fmla="val -400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Object attribute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89811" y="2394816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4212" y="1869178"/>
            <a:ext cx="352413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4211" y="2414694"/>
            <a:ext cx="3524134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encoding="UTF-8"?&gt;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country="Bulgaria"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26" y="5213417"/>
            <a:ext cx="2830186" cy="1277141"/>
          </a:xfrm>
          <a:prstGeom prst="wedgeRoundRectCallout">
            <a:avLst>
              <a:gd name="adj1" fmla="val -55720"/>
              <a:gd name="adj2" fmla="val -376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Format XML output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(Analogically to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setPrettyPrinting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in JSON parsing)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773795" y="4769335"/>
            <a:ext cx="5248267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773795" y="5314851"/>
            <a:ext cx="5245324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country="Bulgaria"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128850" y="1673006"/>
            <a:ext cx="6546962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"country")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"city")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22612" y="1127490"/>
            <a:ext cx="6550635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2108" y="1993316"/>
            <a:ext cx="7229904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AddressesDto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List&lt;AddressDto&gt; addressJsonDtos;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13012" y="1447800"/>
            <a:ext cx="724049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AddressesDto.java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93601" y="5111432"/>
            <a:ext cx="6004552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 addressDtos = new AddressesDto();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198812" y="4565916"/>
            <a:ext cx="600792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85854" y="2883484"/>
            <a:ext cx="662048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4012" y="3429000"/>
            <a:ext cx="6612325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"Bulgaria"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"Spain"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Barcelona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909260" y="1971735"/>
            <a:ext cx="6605235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 addressDtos = new AddressesDto();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909260" y="1426219"/>
            <a:ext cx="660894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</p:spTree>
    <p:extLst>
      <p:ext uri="{BB962C8B-B14F-4D97-AF65-F5344CB8AC3E}">
        <p14:creationId xmlns:p14="http://schemas.microsoft.com/office/powerpoint/2010/main" val="20714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00250" y="1509185"/>
            <a:ext cx="64851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"country")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"city")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00250" y="963669"/>
            <a:ext cx="64851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1012" y="4887754"/>
            <a:ext cx="89916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JAXBContext jaxbContext = JAXBContext.newInstance(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AddressDto.class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inputStream = getClass().getResourceAsStream("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/files/input/xml/address.xml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BufferedReader bfr = new BufferedReader(new InputStreamReader(inputStream));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Unmarshaller unmarshaller = jaxbContext.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createUnmarshaller();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751012" y="4342238"/>
            <a:ext cx="8991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42412" y="5959957"/>
            <a:ext cx="1905000" cy="364019"/>
          </a:xfrm>
          <a:prstGeom prst="wedgeRoundRectCallout">
            <a:avLst>
              <a:gd name="adj1" fmla="val -55502"/>
              <a:gd name="adj2" fmla="val -139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7613" y="2339752"/>
            <a:ext cx="2952682" cy="3807270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EF0FA5AD-AC71-499A-91F3-32414AA656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7884787"/>
                  </p:ext>
                </p:extLst>
              </p:nvPr>
            </p:nvGraphicFramePr>
            <p:xfrm>
              <a:off x="2980121" y="1151121"/>
              <a:ext cx="4402705" cy="2477167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1F92C0C8-8288-49DB-A527-4C2D31293B3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02705" cy="24771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F0FA5AD-AC71-499A-91F3-32414AA65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0121" y="1151121"/>
                <a:ext cx="4402705" cy="24771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BD95067D-3F93-478F-8858-6DC7DC0ED9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6535366"/>
                  </p:ext>
                </p:extLst>
              </p:nvPr>
            </p:nvGraphicFramePr>
            <p:xfrm>
              <a:off x="2980121" y="3771232"/>
              <a:ext cx="4402705" cy="2477167"/>
            </p:xfrm>
            <a:graphic>
              <a:graphicData uri="http://schemas.microsoft.com/office/powerpoint/2016/sectionzoom">
                <psez:sectionZm>
                  <psez:sectionZmObj sectionId="{65FC036B-56A5-41CF-9D87-2ED4D9C27BAE}">
                    <psez:zmPr id="{ECEEA87B-AA8E-4145-8658-84FA1C8D1FF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02705" cy="24771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Мащабиране на раздел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D95067D-3F93-478F-8858-6DC7DC0ED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0121" y="3771232"/>
                <a:ext cx="4402705" cy="24771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4478" y="2900034"/>
            <a:ext cx="6270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@XmlRootElement(name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@XmlAccessorType(XmlAccessType.FIELD)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@XmlAttribute(name = "country")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@XmlElement(name = "city")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00" y="2354518"/>
            <a:ext cx="627447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89812" y="3276600"/>
            <a:ext cx="445140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 country="Bulgaria"&gt;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5444" y="2731084"/>
            <a:ext cx="445390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730596" y="3964857"/>
            <a:ext cx="3659216" cy="3664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49596" y="4228346"/>
            <a:ext cx="4497416" cy="8297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6" y="40341"/>
            <a:ext cx="8115968" cy="1110780"/>
          </a:xfrm>
        </p:spPr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1898960"/>
            <a:ext cx="107298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JAXBContext jaxbContext = JAXBContext.newInstance(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AddressesDto.class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getClass().getResourceAsStream("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/files/input/xml/addresses.xml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BufferedReader bfr = new BufferedReader(new InputStreamReader(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Unmarshaller unmarshaller = jaxbContext.createUnmarshaller();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2" y="1353444"/>
            <a:ext cx="10731115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4012" y="3548231"/>
            <a:ext cx="645030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0250" y="4093747"/>
            <a:ext cx="6450303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standalone="yes"?&gt;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country="Bulgaria"&gt;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&lt;city&gt;Sofia&lt;/city&gt;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 country="Spain"&gt;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&lt;city&gt;Barcelona&lt;/city&gt;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&lt;/addresses&gt;</a:t>
            </a: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XML document's format consists of </a:t>
            </a:r>
            <a:r>
              <a:rPr lang="en-US" sz="3200" dirty="0">
                <a:solidFill>
                  <a:srgbClr val="F3CD60"/>
                </a:solidFill>
              </a:rPr>
              <a:t>markup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3CD60"/>
                </a:solidFill>
              </a:rPr>
              <a:t>content</a:t>
            </a:r>
            <a:r>
              <a:rPr lang="en-US" sz="3200" dirty="0"/>
              <a:t> elements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JAXB is a library which helps us to read XML files and parse them to Java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07" y="3425535"/>
            <a:ext cx="3745216" cy="3204331"/>
          </a:xfrm>
          <a:prstGeom prst="rect">
            <a:avLst/>
          </a:prstGeom>
        </p:spPr>
      </p:pic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DAC1CC36-6D91-459F-8F90-A7AE7BA324E8}"/>
              </a:ext>
            </a:extLst>
          </p:cNvPr>
          <p:cNvGrpSpPr/>
          <p:nvPr/>
        </p:nvGrpSpPr>
        <p:grpSpPr>
          <a:xfrm>
            <a:off x="836612" y="4254193"/>
            <a:ext cx="4335010" cy="1547014"/>
            <a:chOff x="6657168" y="4342376"/>
            <a:chExt cx="4335010" cy="1547014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F53595DF-1F54-4B86-B43D-CB908051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168" y="4406348"/>
              <a:ext cx="1392566" cy="1392566"/>
            </a:xfrm>
            <a:prstGeom prst="rect">
              <a:avLst/>
            </a:prstGeom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D62019C6-7667-4FD3-9F6B-C78B37D84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99612" y="4425366"/>
              <a:ext cx="1392566" cy="1392566"/>
            </a:xfrm>
            <a:prstGeom prst="rect">
              <a:avLst/>
            </a:prstGeom>
          </p:spPr>
        </p:pic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73B922D2-9AA8-438A-BCF8-FDDFAEE48A62}"/>
                </a:ext>
              </a:extLst>
            </p:cNvPr>
            <p:cNvSpPr txBox="1">
              <a:spLocks/>
            </p:cNvSpPr>
            <p:nvPr/>
          </p:nvSpPr>
          <p:spPr>
            <a:xfrm>
              <a:off x="7725622" y="4342376"/>
              <a:ext cx="2737073" cy="1547014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dirty="0"/>
                <a:t>XML</a:t>
              </a:r>
              <a:endParaRPr lang="bg-BG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XML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624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94517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76" y="2710717"/>
            <a:ext cx="2734422" cy="36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042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3213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XML Processing 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2374" y="5519691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200" dirty="0">
                <a:solidFill>
                  <a:schemeClr val="accent1"/>
                </a:solidFill>
              </a:rPr>
              <a:t>Exporting and Importing Data From XML Format</a:t>
            </a: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2741612" y="2041694"/>
            <a:ext cx="6216216" cy="2503802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E</a:t>
            </a:r>
            <a:r>
              <a:rPr lang="en-GB" noProof="1">
                <a:solidFill>
                  <a:srgbClr val="F3CD60"/>
                </a:solidFill>
              </a:rPr>
              <a:t>X</a:t>
            </a:r>
            <a:r>
              <a:rPr lang="en-GB" noProof="1"/>
              <a:t>tensible</a:t>
            </a:r>
            <a:r>
              <a:rPr lang="en-GB" dirty="0"/>
              <a:t> </a:t>
            </a:r>
            <a:r>
              <a:rPr lang="en-GB" dirty="0">
                <a:solidFill>
                  <a:srgbClr val="F3CD60"/>
                </a:solidFill>
              </a:rPr>
              <a:t>M</a:t>
            </a:r>
            <a:r>
              <a:rPr lang="en-GB" dirty="0"/>
              <a:t>ark-up </a:t>
            </a:r>
            <a:r>
              <a:rPr lang="en-GB" dirty="0">
                <a:solidFill>
                  <a:srgbClr val="F3CD60"/>
                </a:solidFill>
              </a:rPr>
              <a:t>L</a:t>
            </a:r>
            <a:r>
              <a:rPr lang="en-GB" dirty="0"/>
              <a:t>anguage</a:t>
            </a:r>
          </a:p>
          <a:p>
            <a:pPr lvl="1"/>
            <a:r>
              <a:rPr lang="en-GB" dirty="0"/>
              <a:t>L</a:t>
            </a:r>
            <a:r>
              <a:rPr lang="en-US" noProof="1"/>
              <a:t>ightweight</a:t>
            </a:r>
            <a:r>
              <a:rPr lang="en-US" dirty="0"/>
              <a:t> format that is used for </a:t>
            </a:r>
            <a:r>
              <a:rPr lang="en-US" dirty="0">
                <a:solidFill>
                  <a:srgbClr val="F3CD60"/>
                </a:solidFill>
              </a:rPr>
              <a:t>data interchanging</a:t>
            </a:r>
          </a:p>
          <a:p>
            <a:pPr lvl="1"/>
            <a:r>
              <a:rPr lang="en-US" dirty="0"/>
              <a:t>XML</a:t>
            </a:r>
            <a:r>
              <a:rPr lang="en-GB" dirty="0"/>
              <a:t> is language independent</a:t>
            </a:r>
          </a:p>
          <a:p>
            <a:r>
              <a:rPr lang="en-US" dirty="0"/>
              <a:t>Primarily used to transmit data between a server and web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7091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rgbClr val="F3C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rgbClr val="F3CD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person.js</a:t>
              </a:r>
              <a:endParaRPr lang="bg-BG" dirty="0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rgbClr val="F3CD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car.js</a:t>
              </a:r>
              <a:endParaRPr lang="bg-BG" dirty="0"/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599351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rgbClr val="F3C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rgbClr val="F3CD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PersonController.java</a:t>
              </a:r>
              <a:endParaRPr lang="bg-BG" dirty="0"/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rgbClr val="F3CD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CarController.java</a:t>
              </a:r>
              <a:endParaRPr lang="bg-BG" dirty="0"/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160" y="4007506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JavaScript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507" y="3750350"/>
            <a:ext cx="16569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Java, PHP, C#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360" y="4278120"/>
            <a:ext cx="1524000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format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8395" y="5057322"/>
            <a:ext cx="1650200" cy="1089990"/>
            <a:chOff x="4977612" y="3147392"/>
            <a:chExt cx="1650200" cy="1089990"/>
          </a:xfrm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rgbClr val="F3CD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person.xml</a:t>
              </a:r>
              <a:endParaRPr lang="bg-BG" dirty="0"/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rgbClr val="F3CD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car.xml</a:t>
              </a:r>
              <a:endParaRPr lang="bg-BG" dirty="0"/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3060" y="4642403"/>
            <a:ext cx="762000" cy="287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2494" y="6204502"/>
            <a:ext cx="762000" cy="287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84" y="1151124"/>
            <a:ext cx="11998412" cy="5570355"/>
          </a:xfrm>
        </p:spPr>
        <p:txBody>
          <a:bodyPr/>
          <a:lstStyle/>
          <a:p>
            <a:r>
              <a:rPr lang="en-US" noProof="1"/>
              <a:t>An XML document consists of strings that:</a:t>
            </a:r>
          </a:p>
          <a:p>
            <a:pPr lvl="1"/>
            <a:r>
              <a:rPr lang="en-US" dirty="0"/>
              <a:t>Constitute </a:t>
            </a:r>
            <a:r>
              <a:rPr lang="en-US" dirty="0">
                <a:solidFill>
                  <a:srgbClr val="F3CD60"/>
                </a:solidFill>
              </a:rPr>
              <a:t>markup</a:t>
            </a:r>
            <a:r>
              <a:rPr lang="en-US" dirty="0"/>
              <a:t> – usually begin with </a:t>
            </a:r>
            <a:r>
              <a:rPr lang="en-US" sz="4000" b="1" dirty="0">
                <a:solidFill>
                  <a:srgbClr val="F3CD60"/>
                </a:solidFill>
              </a:rPr>
              <a:t>&lt;</a:t>
            </a:r>
            <a:r>
              <a:rPr lang="en-US" dirty="0"/>
              <a:t> and end with </a:t>
            </a:r>
            <a:r>
              <a:rPr lang="en-US" sz="4000" b="1" dirty="0">
                <a:solidFill>
                  <a:srgbClr val="F3CD60"/>
                </a:solidFill>
              </a:rPr>
              <a:t>&gt;</a:t>
            </a:r>
          </a:p>
          <a:p>
            <a:pPr lvl="1"/>
            <a:r>
              <a:rPr lang="en-US" dirty="0"/>
              <a:t>Are </a:t>
            </a:r>
            <a:r>
              <a:rPr lang="en-US" dirty="0">
                <a:solidFill>
                  <a:srgbClr val="F3CD60"/>
                </a:solidFill>
              </a:rPr>
              <a:t>content</a:t>
            </a:r>
            <a:r>
              <a:rPr lang="en-US" dirty="0"/>
              <a:t> – placed between markup(</a:t>
            </a:r>
            <a:r>
              <a:rPr lang="en-US" dirty="0">
                <a:solidFill>
                  <a:srgbClr val="F3CD60"/>
                </a:solidFill>
              </a:rPr>
              <a:t>tags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F3CD60"/>
                </a:solidFill>
              </a:rPr>
              <a:t>E.g.: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30647" y="4279316"/>
            <a:ext cx="653581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&lt;firstName&gt;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&lt;/firstName&gt;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30646" y="3733800"/>
            <a:ext cx="653581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6612" y="4473870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Markup tags for Person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994849" y="5488932"/>
            <a:ext cx="2133600" cy="659468"/>
          </a:xfrm>
          <a:prstGeom prst="wedgeRoundRectCallout">
            <a:avLst>
              <a:gd name="adj1" fmla="val -58464"/>
              <a:gd name="adj2" fmla="val -5371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Content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(Person Name)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20101" y="4003946"/>
            <a:ext cx="54864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Teodor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&lt;/firstName&gt;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&lt;country&gt;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Bulgaria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&lt;/country&gt;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&lt;city&gt;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Stara Zagora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&lt;/address&gt;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0101" y="3458430"/>
            <a:ext cx="548947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16849" y="4092011"/>
            <a:ext cx="1000174" cy="392272"/>
          </a:xfrm>
          <a:prstGeom prst="wedgeRoundRectCallout">
            <a:avLst>
              <a:gd name="adj1" fmla="val 65237"/>
              <a:gd name="adj2" fmla="val 491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32924" y="4920462"/>
            <a:ext cx="2052488" cy="334762"/>
          </a:xfrm>
          <a:prstGeom prst="wedgeRoundRectCallout">
            <a:avLst>
              <a:gd name="adj1" fmla="val -62055"/>
              <a:gd name="adj2" fmla="val -448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Element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667778" y="3985010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313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 documents are formed as </a:t>
            </a:r>
            <a:r>
              <a:rPr lang="en-US" dirty="0">
                <a:solidFill>
                  <a:srgbClr val="F3CD60"/>
                </a:solidFill>
              </a:rPr>
              <a:t>element trees</a:t>
            </a:r>
          </a:p>
          <a:p>
            <a:r>
              <a:rPr lang="en-US" dirty="0"/>
              <a:t>An XML tree starts at a </a:t>
            </a:r>
            <a:r>
              <a:rPr lang="en-US" dirty="0">
                <a:solidFill>
                  <a:srgbClr val="F3CD60"/>
                </a:solidFill>
              </a:rPr>
              <a:t>root element </a:t>
            </a:r>
            <a:r>
              <a:rPr lang="en-US" dirty="0"/>
              <a:t>and branches from the root to </a:t>
            </a:r>
            <a:r>
              <a:rPr lang="en-US" dirty="0">
                <a:solidFill>
                  <a:srgbClr val="F3CD60"/>
                </a:solidFill>
              </a:rPr>
              <a:t>sub elements</a:t>
            </a:r>
          </a:p>
          <a:p>
            <a:pPr lvl="1"/>
            <a:r>
              <a:rPr lang="en-US" dirty="0"/>
              <a:t>All elements can have child ones: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24267" y="5421210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Child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4401" y="5632300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046412" y="4809138"/>
            <a:ext cx="772139" cy="456126"/>
          </a:xfrm>
          <a:prstGeom prst="wedgeRoundRectCallout">
            <a:avLst>
              <a:gd name="adj1" fmla="val 57587"/>
              <a:gd name="adj2" fmla="val -318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39507" y="1917116"/>
            <a:ext cx="7230923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phoneNumbers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phoneNumber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&lt;number&gt;08983248798&lt;/number&gt;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/phoneNumber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phoneNumber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&lt;number&gt;08983243143&lt;/number&gt;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/phoneNumber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/phoneNumbers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31430" y="1371600"/>
            <a:ext cx="723498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094412" y="2653294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Wrapper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B0B090C9-380D-48E5-8F11-3A4A75C9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A5F58EA-108D-4B1E-BCBA-5EFCB670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XML to Java Objects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EFF209A-8DDC-4D35-A176-0D751D983E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2741612" y="1752600"/>
            <a:ext cx="6184493" cy="3098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16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1727</Words>
  <Application>Microsoft Office PowerPoint</Application>
  <PresentationFormat>По избор</PresentationFormat>
  <Paragraphs>318</Paragraphs>
  <Slides>25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XML Processing </vt:lpstr>
      <vt:lpstr>Table of Contents</vt:lpstr>
      <vt:lpstr>Questions</vt:lpstr>
      <vt:lpstr>Презентация на PowerPoint</vt:lpstr>
      <vt:lpstr>XML Specifics</vt:lpstr>
      <vt:lpstr>XML Markup and Content</vt:lpstr>
      <vt:lpstr>XML Structure</vt:lpstr>
      <vt:lpstr>XML Structure (2)</vt:lpstr>
      <vt:lpstr>JAXB</vt:lpstr>
      <vt:lpstr>JAXB</vt:lpstr>
      <vt:lpstr>JAXB Basics</vt:lpstr>
      <vt:lpstr>JAXB Annotations</vt:lpstr>
      <vt:lpstr>JAXB Initialization</vt:lpstr>
      <vt:lpstr>Export Single Object to XML -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XML Processing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2017-11-23T15:42:45Z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