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8"/>
  </p:notesMasterIdLst>
  <p:handoutMasterIdLst>
    <p:handoutMasterId r:id="rId49"/>
  </p:handoutMasterIdLst>
  <p:sldIdLst>
    <p:sldId id="394" r:id="rId3"/>
    <p:sldId id="395" r:id="rId4"/>
    <p:sldId id="477" r:id="rId5"/>
    <p:sldId id="485" r:id="rId6"/>
    <p:sldId id="493" r:id="rId7"/>
    <p:sldId id="507" r:id="rId8"/>
    <p:sldId id="499" r:id="rId9"/>
    <p:sldId id="494" r:id="rId10"/>
    <p:sldId id="506" r:id="rId11"/>
    <p:sldId id="496" r:id="rId12"/>
    <p:sldId id="512" r:id="rId13"/>
    <p:sldId id="529" r:id="rId14"/>
    <p:sldId id="530" r:id="rId15"/>
    <p:sldId id="519" r:id="rId16"/>
    <p:sldId id="520" r:id="rId17"/>
    <p:sldId id="523" r:id="rId18"/>
    <p:sldId id="488" r:id="rId19"/>
    <p:sldId id="501" r:id="rId20"/>
    <p:sldId id="502" r:id="rId21"/>
    <p:sldId id="521" r:id="rId22"/>
    <p:sldId id="522" r:id="rId23"/>
    <p:sldId id="524" r:id="rId24"/>
    <p:sldId id="527" r:id="rId25"/>
    <p:sldId id="525" r:id="rId26"/>
    <p:sldId id="528" r:id="rId27"/>
    <p:sldId id="486" r:id="rId28"/>
    <p:sldId id="503" r:id="rId29"/>
    <p:sldId id="509" r:id="rId30"/>
    <p:sldId id="505" r:id="rId31"/>
    <p:sldId id="504" r:id="rId32"/>
    <p:sldId id="531" r:id="rId33"/>
    <p:sldId id="532" r:id="rId34"/>
    <p:sldId id="489" r:id="rId35"/>
    <p:sldId id="510" r:id="rId36"/>
    <p:sldId id="534" r:id="rId37"/>
    <p:sldId id="511" r:id="rId38"/>
    <p:sldId id="513" r:id="rId39"/>
    <p:sldId id="516" r:id="rId40"/>
    <p:sldId id="517" r:id="rId41"/>
    <p:sldId id="518" r:id="rId42"/>
    <p:sldId id="533" r:id="rId43"/>
    <p:sldId id="421" r:id="rId44"/>
    <p:sldId id="535" r:id="rId45"/>
    <p:sldId id="472" r:id="rId46"/>
    <p:sldId id="393" r:id="rId4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9F0AB"/>
    <a:srgbClr val="F9E6AB"/>
    <a:srgbClr val="F9FAAB"/>
    <a:srgbClr val="767691"/>
    <a:srgbClr val="7676A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8610" autoAdjust="0"/>
  </p:normalViewPr>
  <p:slideViewPr>
    <p:cSldViewPr>
      <p:cViewPr varScale="1">
        <p:scale>
          <a:sx n="74" d="100"/>
          <a:sy n="74" d="100"/>
        </p:scale>
        <p:origin x="52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51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40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30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8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498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1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29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30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34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9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9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95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2598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62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5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6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0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066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hibernate" TargetMode="External"/><Relationship Id="rId7" Type="http://schemas.openxmlformats.org/officeDocument/2006/relationships/image" Target="../media/image28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java-book/" TargetMode="Externa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341723"/>
            <a:ext cx="8215099" cy="1171552"/>
          </a:xfrm>
        </p:spPr>
        <p:txBody>
          <a:bodyPr>
            <a:normAutofit/>
          </a:bodyPr>
          <a:lstStyle/>
          <a:p>
            <a:r>
              <a:rPr lang="en-US" dirty="0"/>
              <a:t>Java OOP Overview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12570" y="1571825"/>
            <a:ext cx="7382341" cy="12359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Classes and Objects, Members and Class Definition, Access Modifier, Encapsulation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687435"/>
            <a:ext cx="2152473" cy="2362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441241">
            <a:off x="5479996" y="3535668"/>
            <a:ext cx="1255665" cy="61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Java OOP</a:t>
            </a:r>
          </a:p>
          <a:p>
            <a:pPr algn="ctr">
              <a:lnSpc>
                <a:spcPct val="85000"/>
              </a:lnSpc>
            </a:pPr>
            <a:r>
              <a: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Overview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11" y="3451224"/>
            <a:ext cx="4762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dirty="0"/>
              <a:t> for describing and creating objects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dirty="0"/>
              <a:t>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instance of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5749924" y="5357044"/>
            <a:ext cx="685800" cy="659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3" name="Rectangle: Rounded Corners 22"/>
          <p:cNvSpPr/>
          <p:nvPr/>
        </p:nvSpPr>
        <p:spPr>
          <a:xfrm>
            <a:off x="2970212" y="5274232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 (Class)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6777079" y="5274231"/>
            <a:ext cx="2438400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D6 Dice (Object)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970212" y="2775699"/>
            <a:ext cx="2080752" cy="2080752"/>
            <a:chOff x="5054036" y="2819400"/>
            <a:chExt cx="2080752" cy="2080752"/>
          </a:xfrm>
        </p:grpSpPr>
        <p:sp>
          <p:nvSpPr>
            <p:cNvPr id="13" name="Oval 12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6982286" y="2764263"/>
            <a:ext cx="2027986" cy="2027986"/>
            <a:chOff x="8814219" y="2845783"/>
            <a:chExt cx="2027986" cy="2027986"/>
          </a:xfrm>
        </p:grpSpPr>
        <p:sp>
          <p:nvSpPr>
            <p:cNvPr id="16" name="Oval 15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4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 (2)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170612" y="838200"/>
            <a:ext cx="0" cy="5686802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008812" y="1963003"/>
            <a:ext cx="4191000" cy="1999397"/>
            <a:chOff x="9294812" y="1741724"/>
            <a:chExt cx="2133600" cy="1999397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diceD6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"six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46964" y="2819400"/>
            <a:ext cx="2909248" cy="2548839"/>
            <a:chOff x="455612" y="2077297"/>
            <a:chExt cx="2375848" cy="257497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55612" y="2077297"/>
              <a:ext cx="2375848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class</a:t>
              </a:r>
              <a:r>
                <a:rPr lang="en-US" sz="2800" b="1" noProof="1">
                  <a:latin typeface="Consolas" panose="020B0609020204030204" pitchFamily="49" charset="0"/>
                </a:rPr>
                <a:t> 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55612" y="3078773"/>
              <a:ext cx="2375848" cy="9465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455612" y="4025320"/>
              <a:ext cx="2375848" cy="62694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06372" y="5409276"/>
            <a:ext cx="2293059" cy="1033751"/>
          </a:xfrm>
          <a:prstGeom prst="wedgeRoundRectCallout">
            <a:avLst>
              <a:gd name="adj1" fmla="val 66131"/>
              <a:gd name="adj2" fmla="val -6238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actions</a:t>
            </a:r>
            <a:r>
              <a:rPr lang="en-US" sz="3000" dirty="0">
                <a:solidFill>
                  <a:srgbClr val="FFFFFF"/>
                </a:solidFill>
              </a:rPr>
              <a:t> (methods)</a:t>
            </a:r>
            <a:endParaRPr lang="bg-BG" sz="3000" dirty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9741794" y="1588789"/>
            <a:ext cx="2352080" cy="589903"/>
          </a:xfrm>
          <a:prstGeom prst="wedgeRoundRectCallout">
            <a:avLst>
              <a:gd name="adj1" fmla="val -47330"/>
              <a:gd name="adj2" fmla="val 1090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9881814" y="3573328"/>
            <a:ext cx="2157751" cy="598015"/>
          </a:xfrm>
          <a:prstGeom prst="wedgeRoundRectCallout">
            <a:avLst>
              <a:gd name="adj1" fmla="val -72375"/>
              <a:gd name="adj2" fmla="val -41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Object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4753" y="2005925"/>
            <a:ext cx="2375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8412" y="11678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Objects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6082" y="2349156"/>
            <a:ext cx="2293059" cy="578882"/>
          </a:xfrm>
          <a:prstGeom prst="wedgeRoundRectCallout">
            <a:avLst>
              <a:gd name="adj1" fmla="val 67783"/>
              <a:gd name="adj2" fmla="val 52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8815" y="3805837"/>
            <a:ext cx="1870882" cy="640472"/>
          </a:xfrm>
          <a:prstGeom prst="wedgeRoundRectCallout">
            <a:avLst>
              <a:gd name="adj1" fmla="val 68729"/>
              <a:gd name="adj2" fmla="val -69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Class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bg-BG" sz="3000" dirty="0">
              <a:solidFill>
                <a:srgbClr val="FFFF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008812" y="4325203"/>
            <a:ext cx="4191000" cy="1999397"/>
            <a:chOff x="9294812" y="1741724"/>
            <a:chExt cx="2133600" cy="1999397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diceD8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99792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type = 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"eight sided"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sides =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28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Class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Storing Data Inside a Class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75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fields have type and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507544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1969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Class Bank Account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0375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61167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579515" y="290031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Class methods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14" y="2363707"/>
            <a:ext cx="5049801" cy="3427493"/>
          </a:xfrm>
          <a:prstGeom prst="roundRect">
            <a:avLst>
              <a:gd name="adj" fmla="val 2494"/>
            </a:avLst>
          </a:prstGeom>
        </p:spPr>
      </p:pic>
    </p:spTree>
    <p:extLst>
      <p:ext uri="{BB962C8B-B14F-4D97-AF65-F5344CB8AC3E}">
        <p14:creationId xmlns:p14="http://schemas.microsoft.com/office/powerpoint/2010/main" val="23918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Class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2286000"/>
            <a:ext cx="1066799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600" dirty="0"/>
              <a:t>public class BankAccount {</a:t>
            </a:r>
          </a:p>
          <a:p>
            <a:r>
              <a:rPr lang="en-GB" sz="3600" dirty="0"/>
              <a:t>  int id;</a:t>
            </a:r>
          </a:p>
          <a:p>
            <a:r>
              <a:rPr lang="en-GB" sz="3600" dirty="0"/>
              <a:t>  double balance;</a:t>
            </a:r>
          </a:p>
          <a:p>
            <a:r>
              <a:rPr lang="en-GB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33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24200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int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roll(int amount);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3" y="2631463"/>
            <a:ext cx="2738520" cy="525391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289092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8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Defining a Class' Behaviour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60644" y="914400"/>
            <a:ext cx="5638935" cy="3486878"/>
            <a:chOff x="3160644" y="914400"/>
            <a:chExt cx="5638935" cy="3486878"/>
          </a:xfrm>
        </p:grpSpPr>
        <p:grpSp>
          <p:nvGrpSpPr>
            <p:cNvPr id="30" name="Group 29"/>
            <p:cNvGrpSpPr/>
            <p:nvPr/>
          </p:nvGrpSpPr>
          <p:grpSpPr>
            <a:xfrm>
              <a:off x="3160644" y="914400"/>
              <a:ext cx="5638935" cy="3486878"/>
              <a:chOff x="3160644" y="914400"/>
              <a:chExt cx="5638935" cy="34868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0644" y="914400"/>
                <a:ext cx="5638935" cy="3486878"/>
              </a:xfrm>
              <a:prstGeom prst="roundRect">
                <a:avLst>
                  <a:gd name="adj" fmla="val 1624"/>
                </a:avLst>
              </a:prstGeom>
            </p:spPr>
          </p:pic>
          <p:sp>
            <p:nvSpPr>
              <p:cNvPr id="3" name="Oval 2"/>
              <p:cNvSpPr/>
              <p:nvPr/>
            </p:nvSpPr>
            <p:spPr>
              <a:xfrm rot="551640">
                <a:off x="6498858" y="2691587"/>
                <a:ext cx="222299" cy="37353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0" name="Oval 9"/>
              <p:cNvSpPr/>
              <p:nvPr/>
            </p:nvSpPr>
            <p:spPr>
              <a:xfrm rot="5400000">
                <a:off x="5889136" y="1556663"/>
                <a:ext cx="161738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1" name="Oval 10"/>
              <p:cNvSpPr/>
              <p:nvPr/>
            </p:nvSpPr>
            <p:spPr>
              <a:xfrm rot="5400000">
                <a:off x="5878756" y="1841747"/>
                <a:ext cx="182497" cy="4012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4" name="Oval 13"/>
              <p:cNvSpPr/>
              <p:nvPr/>
            </p:nvSpPr>
            <p:spPr>
              <a:xfrm rot="20524110">
                <a:off x="5378296" y="264920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6" name="Oval 15"/>
              <p:cNvSpPr/>
              <p:nvPr/>
            </p:nvSpPr>
            <p:spPr>
              <a:xfrm rot="20524110">
                <a:off x="4995149" y="2456518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19" name="Oval 18"/>
              <p:cNvSpPr/>
              <p:nvPr/>
            </p:nvSpPr>
            <p:spPr>
              <a:xfrm rot="20524110">
                <a:off x="5378296" y="3060983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sp>
            <p:nvSpPr>
              <p:cNvPr id="22" name="Oval 21"/>
              <p:cNvSpPr/>
              <p:nvPr/>
            </p:nvSpPr>
            <p:spPr>
              <a:xfrm rot="20524110">
                <a:off x="4995150" y="2868295"/>
                <a:ext cx="251239" cy="3237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</p:grpSp>
        <p:sp>
          <p:nvSpPr>
            <p:cNvPr id="23" name="Arc 22"/>
            <p:cNvSpPr/>
            <p:nvPr/>
          </p:nvSpPr>
          <p:spPr>
            <a:xfrm rot="13884984">
              <a:off x="4542743" y="1203968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/>
            <p:cNvSpPr/>
            <p:nvPr/>
          </p:nvSpPr>
          <p:spPr>
            <a:xfrm rot="3095802">
              <a:off x="5365181" y="895203"/>
              <a:ext cx="1922345" cy="3152060"/>
            </a:xfrm>
            <a:prstGeom prst="arc">
              <a:avLst>
                <a:gd name="adj1" fmla="val 15472451"/>
                <a:gd name="adj2" fmla="val 18010623"/>
              </a:avLst>
            </a:prstGeom>
            <a:noFill/>
            <a:ln w="127000" cap="sq" cmpd="sng">
              <a:solidFill>
                <a:schemeClr val="bg1">
                  <a:alpha val="86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4029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executable code</a:t>
            </a:r>
            <a:r>
              <a:rPr lang="en-US" dirty="0"/>
              <a:t> 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99611"/>
            <a:ext cx="11260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GB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roll()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Random rnd = new Random();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int rollResult = </a:t>
            </a:r>
            <a:r>
              <a:rPr lang="en-US" sz="3200" dirty="0"/>
              <a:t>rnd.</a:t>
            </a:r>
            <a:r>
              <a:rPr lang="en-US" sz="3200" dirty="0">
                <a:solidFill>
                  <a:schemeClr val="tx2"/>
                </a:solidFill>
              </a:rPr>
              <a:t>nextInt(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200" dirty="0">
                <a:solidFill>
                  <a:schemeClr val="tx2"/>
                </a:solidFill>
              </a:rPr>
              <a:t>.sides) + 1;        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3200" dirty="0">
                <a:solidFill>
                  <a:schemeClr val="tx2"/>
                </a:solidFill>
              </a:rPr>
              <a:t> rollResult;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37612" y="2455620"/>
            <a:ext cx="3048000" cy="987119"/>
          </a:xfrm>
          <a:prstGeom prst="wedgeRoundRectCallout">
            <a:avLst>
              <a:gd name="adj1" fmla="val -53694"/>
              <a:gd name="adj2" fmla="val 1472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points to the current instance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61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2800" dirty="0">
                <a:solidFill>
                  <a:schemeClr val="tx2"/>
                </a:solidFill>
              </a:rPr>
              <a:t>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int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getSides()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return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.sides;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2800" dirty="0">
                <a:solidFill>
                  <a:schemeClr val="tx2"/>
                </a:solidFill>
              </a:rPr>
              <a:t> void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setSides(</a:t>
            </a:r>
            <a:r>
              <a:rPr lang="en-US" sz="2800" dirty="0">
                <a:solidFill>
                  <a:schemeClr val="tx2"/>
                </a:solidFill>
              </a:rPr>
              <a:t>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>
                <a:solidFill>
                  <a:schemeClr val="tx2"/>
                </a:solidFill>
              </a:rPr>
              <a:t>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5612" y="1790452"/>
            <a:ext cx="2590800" cy="522232"/>
          </a:xfrm>
          <a:prstGeom prst="wedgeRoundRectCallout">
            <a:avLst>
              <a:gd name="adj1" fmla="val -56407"/>
              <a:gd name="adj2" fmla="val 440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Field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is hidden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25040" y="2804185"/>
            <a:ext cx="2827789" cy="990600"/>
          </a:xfrm>
          <a:prstGeom prst="wedgeRoundRectCallout">
            <a:avLst>
              <a:gd name="adj1" fmla="val -58792"/>
              <a:gd name="adj2" fmla="val -23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 provides access to 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075612" y="4495800"/>
            <a:ext cx="2545245" cy="990600"/>
          </a:xfrm>
          <a:prstGeom prst="wedgeRoundRectCallout">
            <a:avLst>
              <a:gd name="adj1" fmla="val -58185"/>
              <a:gd name="adj2" fmla="val -213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 provide field change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89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Getters and Setters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286736"/>
            <a:chOff x="-306388" y="2077297"/>
            <a:chExt cx="3137848" cy="328673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BankAccount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-id:int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64251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+setId():void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+getBalance():double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+deposit(double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+withdraw(double amount):void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36612" y="5812652"/>
            <a:ext cx="1854572" cy="426137"/>
          </a:xfrm>
          <a:prstGeom prst="wedgeRoundRectCallout">
            <a:avLst>
              <a:gd name="adj1" fmla="val -44045"/>
              <a:gd name="adj2" fmla="val -1338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03212" y="2108277"/>
            <a:ext cx="1878799" cy="426137"/>
          </a:xfrm>
          <a:prstGeom prst="wedgeRoundRectCallout">
            <a:avLst>
              <a:gd name="adj1" fmla="val -21423"/>
              <a:gd name="adj2" fmla="val 1611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- == private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743" y="2098752"/>
            <a:ext cx="5023669" cy="3680384"/>
          </a:xfrm>
          <a:prstGeom prst="roundRect">
            <a:avLst>
              <a:gd name="adj" fmla="val 2950"/>
            </a:avLst>
          </a:prstGeom>
        </p:spPr>
      </p:pic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81572" y="3936297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return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481364" y="5181600"/>
            <a:ext cx="1600200" cy="757535"/>
          </a:xfrm>
          <a:prstGeom prst="wedgeRoundRectCallout">
            <a:avLst>
              <a:gd name="adj1" fmla="val -265"/>
              <a:gd name="adj2" fmla="val -1232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Override </a:t>
            </a:r>
            <a:br>
              <a:rPr lang="en-GB" noProof="1">
                <a:solidFill>
                  <a:schemeClr val="tx1"/>
                </a:solidFill>
                <a:latin typeface="+mj-lt"/>
              </a:rPr>
            </a:br>
            <a:r>
              <a:rPr lang="en-GB" noProof="1">
                <a:solidFill>
                  <a:schemeClr val="tx1"/>
                </a:solidFill>
                <a:latin typeface="+mj-lt"/>
              </a:rPr>
              <a:t>toString()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55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95400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BankAccount {</a:t>
            </a:r>
          </a:p>
          <a:p>
            <a:r>
              <a:rPr lang="en-GB" sz="2800" dirty="0"/>
              <a:t>  private int id;</a:t>
            </a:r>
          </a:p>
          <a:p>
            <a:r>
              <a:rPr lang="en-GB" sz="2800" dirty="0"/>
              <a:t>  private double balance;</a:t>
            </a:r>
          </a:p>
          <a:p>
            <a:endParaRPr lang="en-GB" sz="2800" dirty="0"/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setId(</a:t>
            </a:r>
            <a:r>
              <a:rPr lang="en-GB" sz="2800" dirty="0"/>
              <a:t>int 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</a:t>
            </a:r>
            <a:r>
              <a:rPr lang="bg-BG" sz="2800" dirty="0"/>
              <a:t> </a:t>
            </a:r>
            <a:r>
              <a:rPr lang="en-GB" sz="2800" dirty="0"/>
              <a:t>return this.id; }</a:t>
            </a:r>
          </a:p>
          <a:p>
            <a:r>
              <a:rPr lang="en-GB" sz="2800" dirty="0"/>
              <a:t>  public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getBalance()</a:t>
            </a:r>
            <a:r>
              <a:rPr lang="en-GB" sz="2800" dirty="0"/>
              <a:t> { return this.balance;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deposit(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public void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withdraw(</a:t>
            </a:r>
            <a:r>
              <a:rPr lang="en-GB" sz="2800" dirty="0"/>
              <a:t>double amount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//TODO:</a:t>
            </a:r>
            <a:r>
              <a:rPr lang="en-GB" sz="2800" dirty="0"/>
              <a:t> }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@Override</a:t>
            </a:r>
          </a:p>
          <a:p>
            <a:r>
              <a:rPr lang="en-GB" sz="2800" dirty="0"/>
              <a:t>  public String toString() {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return "ID" + this.id;</a:t>
            </a:r>
            <a:r>
              <a:rPr lang="en-GB" sz="2800" dirty="0"/>
              <a:t>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232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 client </a:t>
            </a:r>
            <a:r>
              <a:rPr lang="en-US" dirty="0"/>
              <a:t>that tests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r>
              <a:rPr lang="en-US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 commands: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Create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Deposit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Withdraw {Id} {Amount}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Print {Id}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Client</a:t>
            </a:r>
          </a:p>
        </p:txBody>
      </p:sp>
      <p:sp>
        <p:nvSpPr>
          <p:cNvPr id="30" name="Right Arrow 7"/>
          <p:cNvSpPr/>
          <p:nvPr/>
        </p:nvSpPr>
        <p:spPr>
          <a:xfrm rot="5400000">
            <a:off x="8214992" y="4518352"/>
            <a:ext cx="327663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59424" y="1828800"/>
            <a:ext cx="5638800" cy="2640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30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Withdraw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 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559424" y="4953000"/>
            <a:ext cx="5638800" cy="11541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already exists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Insufficient balance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</a:t>
            </a: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ID1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balance 10.00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9142412" y="5115257"/>
            <a:ext cx="762000" cy="376732"/>
          </a:xfrm>
          <a:prstGeom prst="wedgeRoundRectCallout">
            <a:avLst>
              <a:gd name="adj1" fmla="val -48598"/>
              <a:gd name="adj2" fmla="val 100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.2f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8342423" y="2743698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Insufficient balance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618412" y="2028024"/>
            <a:ext cx="2781189" cy="405463"/>
          </a:xfrm>
          <a:prstGeom prst="wedgeRoundRectCallout">
            <a:avLst>
              <a:gd name="adj1" fmla="val -75021"/>
              <a:gd name="adj2" fmla="val 352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noProof="1">
                <a:solidFill>
                  <a:schemeClr val="tx1"/>
                </a:solidFill>
                <a:latin typeface="+mj-lt"/>
              </a:rPr>
              <a:t>Exsisting account</a:t>
            </a:r>
            <a:endParaRPr lang="en-US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Scanner scanner = new Scanner(System.in);</a:t>
            </a:r>
          </a:p>
          <a:p>
            <a:r>
              <a:rPr lang="en-GB" dirty="0"/>
              <a:t>HashMap&lt;Integer, BankAccount&gt; accounts = new HashMap&lt;&gt;();</a:t>
            </a:r>
          </a:p>
          <a:p>
            <a:endParaRPr lang="en-GB" dirty="0"/>
          </a:p>
          <a:p>
            <a:r>
              <a:rPr lang="en-GB" dirty="0"/>
              <a:t>String command = scanner.nextLine();</a:t>
            </a:r>
          </a:p>
          <a:p>
            <a:r>
              <a:rPr lang="en-GB" dirty="0"/>
              <a:t>while (!command.equals("End"))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arguments (cmdArgs[])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switch (</a:t>
            </a:r>
            <a:r>
              <a:rPr lang="en-GB" dirty="0"/>
              <a:t>cmdType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dirty="0"/>
              <a:t> 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"Crete": execCreate(cmdArgs,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"Deposit": execDeposit(cmdArgs,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"Withdraw": execWithdraw(cmdArgs,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case</a:t>
            </a:r>
            <a:r>
              <a:rPr lang="en-GB" dirty="0"/>
              <a:t> "Print": execPrint(cmdArgs, accounts);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break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8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Client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073079"/>
            <a:ext cx="1066799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i="1" dirty="0">
                <a:solidFill>
                  <a:schemeClr val="tx2">
                    <a:lumMod val="75000"/>
                  </a:schemeClr>
                </a:solidFill>
              </a:rPr>
              <a:t>// Account creation</a:t>
            </a:r>
          </a:p>
          <a:p>
            <a:r>
              <a:rPr lang="en-GB" sz="2800" dirty="0"/>
              <a:t>int id = Integer.valueOf(cmdArgs[1]);</a:t>
            </a:r>
          </a:p>
          <a:p>
            <a:r>
              <a:rPr lang="en-GB" sz="2800" dirty="0"/>
              <a:t>if (accounts.containsKey(id)) {</a:t>
            </a:r>
          </a:p>
          <a:p>
            <a:r>
              <a:rPr lang="en-GB" sz="2800" dirty="0"/>
              <a:t>  System.out.println(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"Account already exists"</a:t>
            </a:r>
            <a:r>
              <a:rPr lang="en-GB" sz="2800" dirty="0"/>
              <a:t>);</a:t>
            </a:r>
          </a:p>
          <a:p>
            <a:r>
              <a:rPr lang="en-GB" sz="2800" dirty="0"/>
              <a:t>} else {</a:t>
            </a:r>
          </a:p>
          <a:p>
            <a:r>
              <a:rPr lang="en-GB" sz="2800" dirty="0"/>
              <a:t>  BankAccount account =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new BankAccount()</a:t>
            </a:r>
            <a:r>
              <a:rPr lang="en-GB" sz="2800" dirty="0"/>
              <a:t>;</a:t>
            </a:r>
          </a:p>
          <a:p>
            <a:r>
              <a:rPr lang="en-GB" sz="2800" dirty="0"/>
              <a:t>  account.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setId(</a:t>
            </a:r>
            <a:r>
              <a:rPr lang="en-GB" sz="2800" dirty="0"/>
              <a:t>id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  accounts.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put(</a:t>
            </a:r>
            <a:r>
              <a:rPr lang="en-GB" sz="2800" dirty="0"/>
              <a:t>id, account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GB" sz="2800" dirty="0"/>
              <a:t>;</a:t>
            </a:r>
          </a:p>
          <a:p>
            <a:r>
              <a:rPr lang="en-GB" sz="2800" dirty="0"/>
              <a:t>}</a:t>
            </a:r>
          </a:p>
          <a:p>
            <a:endParaRPr lang="en-GB" sz="2800" dirty="0"/>
          </a:p>
          <a:p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// TODO: Implement other commands…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1731873" y="2418980"/>
            <a:ext cx="1509430" cy="1509430"/>
            <a:chOff x="5054036" y="2819400"/>
            <a:chExt cx="2080752" cy="2080752"/>
          </a:xfrm>
        </p:grpSpPr>
        <p:sp>
          <p:nvSpPr>
            <p:cNvPr id="31" name="Oval 30"/>
            <p:cNvSpPr/>
            <p:nvPr/>
          </p:nvSpPr>
          <p:spPr>
            <a:xfrm>
              <a:off x="5054036" y="2819400"/>
              <a:ext cx="2080752" cy="208075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3162" y="2956820"/>
              <a:ext cx="1919324" cy="1805910"/>
            </a:xfrm>
            <a:prstGeom prst="roundRect">
              <a:avLst>
                <a:gd name="adj" fmla="val 41984"/>
              </a:avLst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319095" y="2438399"/>
            <a:ext cx="1471152" cy="1471152"/>
            <a:chOff x="8814219" y="2845783"/>
            <a:chExt cx="2027986" cy="2027986"/>
          </a:xfrm>
        </p:grpSpPr>
        <p:sp>
          <p:nvSpPr>
            <p:cNvPr id="34" name="Oval 33"/>
            <p:cNvSpPr/>
            <p:nvPr/>
          </p:nvSpPr>
          <p:spPr>
            <a:xfrm>
              <a:off x="8814219" y="2845783"/>
              <a:ext cx="2027986" cy="2027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1">
                  <a:lumMod val="7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612" y="3249790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35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Constructors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 Initialization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33634" y="1143000"/>
            <a:ext cx="5892956" cy="3505200"/>
            <a:chOff x="3033634" y="1143000"/>
            <a:chExt cx="5892956" cy="3505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" name="Oval 4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6" name="Oval 5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8" name="Oval 7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9" name="Oval 8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3003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274896"/>
            <a:ext cx="1069377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7212" y="3704020"/>
            <a:ext cx="3138677" cy="1051947"/>
          </a:xfrm>
          <a:prstGeom prst="wedgeRoundRectCallout">
            <a:avLst>
              <a:gd name="adj1" fmla="val -68096"/>
              <a:gd name="adj2" fmla="val -79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Overloading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37852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828800"/>
            <a:ext cx="10693778" cy="46624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6;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endParaRPr lang="en-US" sz="3200" dirty="0">
              <a:solidFill>
                <a:schemeClr val="tx2"/>
              </a:solidFill>
            </a:endParaRP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389812" y="4648200"/>
            <a:ext cx="3138677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84812" y="2971800"/>
            <a:ext cx="3276600" cy="1051947"/>
          </a:xfrm>
          <a:prstGeom prst="wedgeRoundRectCallout">
            <a:avLst>
              <a:gd name="adj1" fmla="val -65321"/>
              <a:gd name="adj2" fmla="val -183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Constructor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without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390323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object's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initial state</a:t>
            </a:r>
            <a:endParaRPr lang="en-GB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634" y="1899611"/>
            <a:ext cx="10693778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int[] rollFrequency;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Dice(</a:t>
            </a:r>
            <a:r>
              <a:rPr lang="en-US" sz="3200" dirty="0">
                <a:solidFill>
                  <a:schemeClr val="tx2"/>
                </a:solidFill>
              </a:rPr>
              <a:t>int 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this.rollFrequency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int[</a:t>
            </a:r>
            <a:r>
              <a:rPr lang="en-US" sz="3200" dirty="0">
                <a:solidFill>
                  <a:schemeClr val="tx2"/>
                </a:solidFill>
              </a:rPr>
              <a:t>sides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436406" y="3810000"/>
            <a:ext cx="2660012" cy="950226"/>
          </a:xfrm>
          <a:prstGeom prst="wedgeRoundRectCallout">
            <a:avLst>
              <a:gd name="adj1" fmla="val -60119"/>
              <a:gd name="adj2" fmla="val 5516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Always ensure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correct state</a:t>
            </a:r>
          </a:p>
        </p:txBody>
      </p:sp>
    </p:spTree>
    <p:extLst>
      <p:ext uri="{BB962C8B-B14F-4D97-AF65-F5344CB8AC3E}">
        <p14:creationId xmlns:p14="http://schemas.microsoft.com/office/powerpoint/2010/main" val="3407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#JavaDB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860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Dice()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this(</a:t>
            </a:r>
            <a:r>
              <a:rPr lang="en-US" sz="2800" dirty="0">
                <a:solidFill>
                  <a:schemeClr val="tx2"/>
                </a:solidFill>
              </a:rPr>
              <a:t>6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2800" dirty="0">
                <a:solidFill>
                  <a:schemeClr val="tx2"/>
                </a:solidFill>
              </a:rPr>
              <a:t>(int sides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800" dirty="0">
                <a:solidFill>
                  <a:schemeClr val="tx2"/>
                </a:solidFill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this.sides =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960812" y="1828800"/>
            <a:ext cx="3026612" cy="918284"/>
          </a:xfrm>
          <a:prstGeom prst="wedgeRoundRectCallout">
            <a:avLst>
              <a:gd name="adj1" fmla="val -59371"/>
              <a:gd name="adj2" fmla="val 5302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Calls constructor with parameters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817812" y="3775777"/>
            <a:ext cx="152400" cy="7200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084458" y="3356115"/>
            <a:ext cx="3448353" cy="999846"/>
          </a:xfrm>
          <a:prstGeom prst="wedgeRoundRectCallout">
            <a:avLst>
              <a:gd name="adj1" fmla="val -99410"/>
              <a:gd name="adj2" fmla="val -362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6 should be declared in a final variable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0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Person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9643" y="2390482"/>
            <a:ext cx="5029200" cy="3553118"/>
            <a:chOff x="-306388" y="2077297"/>
            <a:chExt cx="3137848" cy="361957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Person</a:t>
              </a:r>
              <a:endPara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-accounts:List&lt;BankAccount&gt;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978181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+Person(String name, int age, </a:t>
              </a:r>
              <a:br>
                <a:rPr lang="en-US" sz="2000" b="1" noProof="1">
                  <a:latin typeface="Consolas" panose="020B0609020204030204" pitchFamily="49" charset="0"/>
                </a:rPr>
              </a:br>
              <a:r>
                <a:rPr lang="en-US" sz="2000" b="1" noProof="1">
                  <a:latin typeface="Consolas" panose="020B0609020204030204" pitchFamily="49" charset="0"/>
                </a:rPr>
                <a:t>    List&lt;BankAccount&gt; accounts)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+getBalance():double</a:t>
              </a:r>
              <a:endParaRPr lang="en-US" sz="16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55" y="3905156"/>
            <a:ext cx="5148570" cy="2038444"/>
          </a:xfrm>
          <a:prstGeom prst="rect">
            <a:avLst/>
          </a:prstGeom>
        </p:spPr>
      </p:pic>
      <p:sp>
        <p:nvSpPr>
          <p:cNvPr id="10" name="Arrow: Bent-Up 9"/>
          <p:cNvSpPr/>
          <p:nvPr/>
        </p:nvSpPr>
        <p:spPr>
          <a:xfrm rot="10800000" flipH="1">
            <a:off x="6336844" y="2847682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55696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Person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430743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>
                <a:solidFill>
                  <a:schemeClr val="tx2"/>
                </a:solidFill>
              </a:rPr>
              <a:t>public Person(String name, int age) {</a:t>
            </a:r>
          </a:p>
          <a:p>
            <a:r>
              <a:rPr lang="en-GB" dirty="0">
                <a:solidFill>
                  <a:schemeClr val="tx2"/>
                </a:solidFill>
              </a:rPr>
              <a:t>  this.name = name;</a:t>
            </a:r>
          </a:p>
          <a:p>
            <a:r>
              <a:rPr lang="en-GB" dirty="0">
                <a:solidFill>
                  <a:schemeClr val="tx2"/>
                </a:solidFill>
              </a:rPr>
              <a:t>  this.age = age;</a:t>
            </a:r>
          </a:p>
          <a:p>
            <a:r>
              <a:rPr lang="en-GB" dirty="0">
                <a:solidFill>
                  <a:schemeClr val="tx2"/>
                </a:solidFill>
              </a:rPr>
              <a:t>  this.accounts = new ArrayList&lt;&gt;();</a:t>
            </a:r>
          </a:p>
          <a:p>
            <a:r>
              <a:rPr lang="en-GB" dirty="0">
                <a:solidFill>
                  <a:schemeClr val="tx2"/>
                </a:solidFill>
              </a:rPr>
              <a:t>}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public Person(String name, int age, List&lt;BankAccount&gt; accs) {</a:t>
            </a:r>
          </a:p>
          <a:p>
            <a:r>
              <a:rPr lang="en-GB" dirty="0">
                <a:solidFill>
                  <a:schemeClr val="tx2"/>
                </a:solidFill>
              </a:rPr>
              <a:t>  this.name = name;</a:t>
            </a:r>
          </a:p>
          <a:p>
            <a:r>
              <a:rPr lang="en-GB" dirty="0">
                <a:solidFill>
                  <a:schemeClr val="tx2"/>
                </a:solidFill>
              </a:rPr>
              <a:t>  this.age = age;</a:t>
            </a:r>
          </a:p>
          <a:p>
            <a:r>
              <a:rPr lang="en-GB" dirty="0">
                <a:solidFill>
                  <a:schemeClr val="tx2"/>
                </a:solidFill>
              </a:rPr>
              <a:t>  this.accounts = accs;</a:t>
            </a:r>
          </a:p>
          <a:p>
            <a:r>
              <a:rPr lang="en-GB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509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Static Members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GB" dirty="0"/>
              <a:t>Members Common for the Class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13094" y="1021045"/>
            <a:ext cx="5976918" cy="3481973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20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BankAccount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int accountsCount;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BankAccount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accountsCount++;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4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members are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shared class-wide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133600"/>
            <a:ext cx="10693778" cy="40849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BankAccount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private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double interestRate;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setInterestRate(doube rate)</a:t>
            </a:r>
            <a:r>
              <a:rPr lang="en-US" sz="3200" dirty="0">
                <a:solidFill>
                  <a:schemeClr val="tx2"/>
                </a:solidFill>
              </a:rPr>
              <a:t>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interestRate = rate;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2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 static members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through the class name</a:t>
            </a:r>
          </a:p>
          <a:p>
            <a:r>
              <a:rPr lang="en-GB" dirty="0"/>
              <a:t>You don't need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802581"/>
            <a:ext cx="10693778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main(String[] args) { 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BankAccount.setInterestRate(</a:t>
            </a:r>
            <a:r>
              <a:rPr lang="en-US" sz="3200" dirty="0">
                <a:solidFill>
                  <a:schemeClr val="tx2"/>
                </a:solidFill>
              </a:rPr>
              <a:t>2.2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323012" y="4648200"/>
            <a:ext cx="3033600" cy="1051947"/>
          </a:xfrm>
          <a:prstGeom prst="wedgeRoundRectCallout">
            <a:avLst>
              <a:gd name="adj1" fmla="val -48719"/>
              <a:gd name="adj2" fmla="val -700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latin typeface="+mj-lt"/>
              </a:rPr>
              <a:t>Sets the rate for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all</a:t>
            </a:r>
            <a:r>
              <a:rPr lang="en-US" sz="2800" noProof="1">
                <a:solidFill>
                  <a:schemeClr val="tx1"/>
                </a:solidFill>
                <a:latin typeface="+mj-lt"/>
              </a:rPr>
              <a:t> bank accounts</a:t>
            </a:r>
          </a:p>
        </p:txBody>
      </p:sp>
    </p:spTree>
    <p:extLst>
      <p:ext uri="{BB962C8B-B14F-4D97-AF65-F5344CB8AC3E}">
        <p14:creationId xmlns:p14="http://schemas.microsoft.com/office/powerpoint/2010/main" val="41719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Create a class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BankAccount</a:t>
            </a:r>
          </a:p>
          <a:p>
            <a:pPr>
              <a:lnSpc>
                <a:spcPct val="100000"/>
              </a:lnSpc>
            </a:pPr>
            <a:r>
              <a:rPr lang="en-US" noProof="1"/>
              <a:t>Support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commands: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Create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Deposit</a:t>
            </a:r>
            <a:r>
              <a:rPr lang="en-US" noProof="1"/>
              <a:t> {ID} {Amount}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SetInterest</a:t>
            </a:r>
            <a:r>
              <a:rPr lang="en-US" noProof="1"/>
              <a:t> {Interest} 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GetInterest</a:t>
            </a:r>
            <a:r>
              <a:rPr lang="en-US" noProof="1"/>
              <a:t> {ID} {Years}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Static Id and Rate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54563" y="1092711"/>
            <a:ext cx="5450049" cy="3326889"/>
            <a:chOff x="-306388" y="2077297"/>
            <a:chExt cx="3137848" cy="332688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1"/>
              <a:ext cx="3137848" cy="14202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88314"/>
              <a:ext cx="3137848" cy="1315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03812" y="4648200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69237" y="4649808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it-IT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08524" y="5257800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7212" y="566812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(20 * 0.02) * 10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273280" y="2203264"/>
            <a:ext cx="2507543" cy="387536"/>
          </a:xfrm>
          <a:prstGeom prst="wedgeRoundRectCallout">
            <a:avLst>
              <a:gd name="adj1" fmla="val -65516"/>
              <a:gd name="adj2" fmla="val 639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tx1"/>
                </a:solidFill>
                <a:latin typeface="+mj-lt"/>
              </a:rPr>
              <a:t>underline ==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3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227712"/>
            <a:ext cx="10667998" cy="47158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/>
              <a:t>public class BankAccount {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final static</a:t>
            </a:r>
            <a:r>
              <a:rPr lang="en-US" sz="2700" dirty="0"/>
              <a:t> double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 = 0.02;</a:t>
            </a:r>
          </a:p>
          <a:p>
            <a:endParaRPr lang="en-US" sz="2700" dirty="0"/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double rate =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DEFAULT_INTEREST</a:t>
            </a:r>
            <a:r>
              <a:rPr lang="en-US" sz="2700" dirty="0"/>
              <a:t>;</a:t>
            </a:r>
          </a:p>
          <a:p>
            <a:r>
              <a:rPr lang="en-US" sz="2700" dirty="0"/>
              <a:t>  private </a:t>
            </a:r>
            <a:r>
              <a:rPr lang="en-US" sz="27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700" dirty="0"/>
              <a:t> int bankAccountsCount;</a:t>
            </a:r>
          </a:p>
          <a:p>
            <a:endParaRPr lang="en-US" sz="2700" dirty="0"/>
          </a:p>
          <a:p>
            <a:r>
              <a:rPr lang="en-US" sz="2700" dirty="0"/>
              <a:t>  private int id;</a:t>
            </a:r>
          </a:p>
          <a:p>
            <a:r>
              <a:rPr lang="en-US" sz="2700" dirty="0"/>
              <a:t>  private double balance;</a:t>
            </a:r>
          </a:p>
          <a:p>
            <a:endParaRPr lang="en-US" sz="2700" dirty="0"/>
          </a:p>
          <a:p>
            <a:r>
              <a:rPr lang="en-US" sz="2700" dirty="0"/>
              <a:t>  </a:t>
            </a:r>
            <a:r>
              <a:rPr lang="en-US" sz="2700" i="1" dirty="0">
                <a:solidFill>
                  <a:schemeClr val="tx2">
                    <a:lumMod val="75000"/>
                  </a:schemeClr>
                </a:solidFill>
              </a:rPr>
              <a:t>// constructor and methods…</a:t>
            </a:r>
          </a:p>
          <a:p>
            <a:r>
              <a:rPr lang="en-US" sz="27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181545"/>
            <a:ext cx="10667998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public class BankAccount {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continued…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BankAccount()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this.id = ++bankAccountsCount;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public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void setInterest(double interest) {</a:t>
            </a:r>
            <a:endParaRPr lang="en-US" sz="2000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rate = interest;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override toString()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// TODO: void deposit(double amount) </a:t>
            </a:r>
            <a:br>
              <a:rPr lang="en-US" sz="20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  // TODO: double getInterest(int years)</a:t>
            </a: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867117"/>
            <a:ext cx="101346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Defining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/>
              <a:t>Creating Class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59" y="1225382"/>
            <a:ext cx="5943905" cy="3270418"/>
          </a:xfrm>
          <a:prstGeom prst="roundRect">
            <a:avLst>
              <a:gd name="adj" fmla="val 1387"/>
            </a:avLst>
          </a:prstGeom>
        </p:spPr>
      </p:pic>
    </p:spTree>
    <p:extLst>
      <p:ext uri="{BB962C8B-B14F-4D97-AF65-F5344CB8AC3E}">
        <p14:creationId xmlns:p14="http://schemas.microsoft.com/office/powerpoint/2010/main" val="3268337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1371600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dirty="0"/>
              <a:t>HashMap&lt;String, BankAccount&gt; bankAccounts = new HashMap&lt;&gt;();</a:t>
            </a:r>
          </a:p>
          <a:p>
            <a:r>
              <a:rPr lang="en-GB" dirty="0"/>
              <a:t>while (!command.equals("End"))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// TODO: Get command args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switch (cmdType) {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"Create":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"Deposit":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"SetInterest":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case "GetInterest":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// TODO</a:t>
            </a:r>
          </a:p>
          <a:p>
            <a:endParaRPr lang="en-US" i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  // TODO: Read command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084" y="5011645"/>
            <a:ext cx="9806728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GB" dirty="0"/>
              <a:t>Constructors and Static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12084" y="5831062"/>
            <a:ext cx="9806728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86" y="941696"/>
            <a:ext cx="3524026" cy="363756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005282" y="2370852"/>
            <a:ext cx="2461476" cy="1433982"/>
            <a:chOff x="3013094" y="1021045"/>
            <a:chExt cx="5976918" cy="3481973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1141412" y="2372483"/>
            <a:ext cx="2413704" cy="1435700"/>
            <a:chOff x="3033634" y="1143000"/>
            <a:chExt cx="5892956" cy="3505200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5"/>
            <a:srcRect t="3852" r="2931" b="7549"/>
            <a:stretch/>
          </p:blipFill>
          <p:spPr>
            <a:xfrm>
              <a:off x="3033634" y="1143000"/>
              <a:ext cx="5892956" cy="3505200"/>
            </a:xfrm>
            <a:prstGeom prst="roundRect">
              <a:avLst>
                <a:gd name="adj" fmla="val 3002"/>
              </a:avLst>
            </a:prstGeom>
          </p:spPr>
        </p:pic>
        <p:sp>
          <p:nvSpPr>
            <p:cNvPr id="51" name="Oval 50"/>
            <p:cNvSpPr/>
            <p:nvPr/>
          </p:nvSpPr>
          <p:spPr>
            <a:xfrm rot="16200000">
              <a:off x="4711881" y="389079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2" name="Oval 51"/>
            <p:cNvSpPr/>
            <p:nvPr/>
          </p:nvSpPr>
          <p:spPr>
            <a:xfrm rot="16200000">
              <a:off x="3462214" y="3893974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3" name="Oval 52"/>
            <p:cNvSpPr/>
            <p:nvPr/>
          </p:nvSpPr>
          <p:spPr>
            <a:xfrm rot="16200000">
              <a:off x="4502040" y="4060290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sp>
          <p:nvSpPr>
            <p:cNvPr id="54" name="Oval 53"/>
            <p:cNvSpPr/>
            <p:nvPr/>
          </p:nvSpPr>
          <p:spPr>
            <a:xfrm rot="16200000">
              <a:off x="4191950" y="3715752"/>
              <a:ext cx="251239" cy="323752"/>
            </a:xfrm>
            <a:prstGeom prst="ellipse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2922843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specific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structure</a:t>
            </a:r>
            <a:r>
              <a:rPr lang="en-US" sz="3200" dirty="0"/>
              <a:t> for objects</a:t>
            </a:r>
          </a:p>
          <a:p>
            <a:pPr marL="706438" lvl="1" indent="-358775">
              <a:lnSpc>
                <a:spcPct val="110000"/>
              </a:lnSpc>
            </a:pPr>
            <a:r>
              <a:rPr lang="en-US" sz="3000" dirty="0"/>
              <a:t>Objects are particular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instances of a class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Classes define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br>
              <a:rPr lang="en-US" sz="3200" dirty="0"/>
            </a:br>
            <a:r>
              <a:rPr lang="en-US" sz="3200" dirty="0"/>
              <a:t>and other members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are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sz="3200" dirty="0"/>
              <a:t> when creating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class instances</a:t>
            </a:r>
          </a:p>
          <a:p>
            <a:pPr marL="358775" indent="-358775">
              <a:lnSpc>
                <a:spcPct val="110000"/>
              </a:lnSpc>
            </a:pPr>
            <a:r>
              <a:rPr lang="en-US" sz="3200" dirty="0"/>
              <a:t>Constructors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initialize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object's initial state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375553"/>
            <a:ext cx="3178806" cy="235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 </a:t>
            </a:r>
            <a:r>
              <a:rPr lang="en-GB"/>
              <a:t>OOP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https://softuni.bg/courses/databases-advanced-hibernate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32752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Java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69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concrete implementation</a:t>
            </a:r>
            <a:endParaRPr lang="en-US" dirty="0"/>
          </a:p>
          <a:p>
            <a:r>
              <a:rPr lang="en-US" dirty="0"/>
              <a:t>Classes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 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5052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class Dice </a:t>
            </a:r>
            <a:r>
              <a:rPr lang="en-US" sz="4800" dirty="0"/>
              <a:t>{</a:t>
            </a:r>
          </a:p>
          <a:p>
            <a:r>
              <a:rPr lang="en-US" sz="4800" dirty="0"/>
              <a:t>  …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70007" y="3077761"/>
            <a:ext cx="1911020" cy="542811"/>
          </a:xfrm>
          <a:prstGeom prst="wedgeRoundRectCallout">
            <a:avLst>
              <a:gd name="adj1" fmla="val -59943"/>
              <a:gd name="adj2" fmla="val 517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56480" y="2749518"/>
            <a:ext cx="1656513" cy="501316"/>
          </a:xfrm>
          <a:prstGeom prst="wedgeRoundRectCallout">
            <a:avLst>
              <a:gd name="adj1" fmla="val -25693"/>
              <a:gd name="adj2" fmla="val 1217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523412" y="3681861"/>
            <a:ext cx="2360255" cy="921534"/>
          </a:xfrm>
          <a:prstGeom prst="wedgeRoundRectCallout">
            <a:avLst>
              <a:gd name="adj1" fmla="val -63851"/>
              <a:gd name="adj2" fmla="val 529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109179" y="5165589"/>
            <a:ext cx="1838744" cy="568254"/>
          </a:xfrm>
          <a:prstGeom prst="wedgeRoundRectCallout">
            <a:avLst>
              <a:gd name="adj1" fmla="val -49213"/>
              <a:gd name="adj2" fmla="val -972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Class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body</a:t>
            </a:r>
            <a:endParaRPr lang="en-US" sz="28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4730578"/>
            <a:ext cx="3305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5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11804822" cy="5570355"/>
          </a:xfrm>
        </p:spPr>
        <p:txBody>
          <a:bodyPr/>
          <a:lstStyle/>
          <a:p>
            <a:r>
              <a:rPr lang="en-US" dirty="0"/>
              <a:t>Classes should be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PascalCase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Use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descriptive nouns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 abbreviations </a:t>
            </a:r>
            <a:r>
              <a:rPr lang="en-GB" dirty="0"/>
              <a:t>(except widely known, e.g. URL, HTTP, etc.)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17786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IntegerCalculator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2162" y="3506704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734634" y="4902536"/>
            <a:ext cx="1069377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TPMF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bankaccount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class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intcalc</a:t>
            </a:r>
            <a:r>
              <a:rPr lang="en-US" sz="3200" dirty="0">
                <a:solidFill>
                  <a:schemeClr val="tx2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220" y="518160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behavior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dirty="0"/>
              <a:t>Fields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store state</a:t>
            </a:r>
          </a:p>
          <a:p>
            <a:r>
              <a:rPr lang="en-GB" dirty="0"/>
              <a:t>Methods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describe behaviour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94212" y="3741849"/>
            <a:ext cx="1290720" cy="533400"/>
          </a:xfrm>
          <a:prstGeom prst="wedgeRoundRectCallout">
            <a:avLst>
              <a:gd name="adj1" fmla="val -85006"/>
              <a:gd name="adj2" fmla="val 454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Method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2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instances</a:t>
            </a:r>
            <a:r>
              <a:rPr lang="en-US" dirty="0"/>
              <a:t> (objects)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355066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public static void main(String </a:t>
            </a:r>
            <a:r>
              <a:rPr lang="en-US" sz="3200" dirty="0" err="1">
                <a:solidFill>
                  <a:schemeClr val="tx2"/>
                </a:solidFill>
              </a:rPr>
              <a:t>args</a:t>
            </a:r>
            <a:r>
              <a:rPr lang="en-US" sz="3200" dirty="0">
                <a:solidFill>
                  <a:schemeClr val="tx2"/>
                </a:solidFill>
              </a:rPr>
              <a:t>) {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  Dice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diceD8</a:t>
            </a:r>
            <a:r>
              <a:rPr lang="en-US" sz="3200" dirty="0">
                <a:solidFill>
                  <a:schemeClr val="tx2"/>
                </a:solidFill>
              </a:rPr>
              <a:t>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200" dirty="0">
                <a:solidFill>
                  <a:schemeClr val="tx2"/>
                </a:solidFill>
              </a:rPr>
              <a:t> Dice();</a:t>
            </a:r>
          </a:p>
          <a:p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r>
              <a:rPr lang="en-US" sz="3200" dirty="0">
                <a:solidFill>
                  <a:schemeClr val="tx2"/>
                </a:solidFill>
              </a:rPr>
              <a:t>}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05" y="4884781"/>
            <a:ext cx="2823034" cy="1613162"/>
          </a:xfrm>
          <a:prstGeom prst="rect">
            <a:avLst/>
          </a:prstGeom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40051" y="4818456"/>
            <a:ext cx="2131655" cy="921534"/>
          </a:xfrm>
          <a:prstGeom prst="wedgeRoundRectCallout">
            <a:avLst>
              <a:gd name="adj1" fmla="val -32390"/>
              <a:gd name="adj2" fmla="val -934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795671" y="4815521"/>
            <a:ext cx="2407036" cy="921534"/>
          </a:xfrm>
          <a:prstGeom prst="wedgeRoundRectCallout">
            <a:avLst>
              <a:gd name="adj1" fmla="val 32665"/>
              <a:gd name="adj2" fmla="val -975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Variable stores 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reference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9636961" y="4645360"/>
            <a:ext cx="2360255" cy="921534"/>
          </a:xfrm>
          <a:prstGeom prst="wedgeRoundRectCallout">
            <a:avLst>
              <a:gd name="adj1" fmla="val -61721"/>
              <a:gd name="adj2" fmla="val -86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Application </a:t>
            </a:r>
            <a:r>
              <a:rPr lang="en-US" sz="2800" dirty="0">
                <a:solidFill>
                  <a:schemeClr val="tx1"/>
                </a:solidFill>
              </a:rPr>
              <a:t>in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separate file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 variable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in the stack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 allocates memory on the heap</a:t>
            </a:r>
          </a:p>
          <a:p>
            <a:endParaRPr lang="en-US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783490" y="3581400"/>
            <a:ext cx="3091722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2500996"/>
            <a:ext cx="10693778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Dice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diceD6</a:t>
            </a:r>
            <a:r>
              <a:rPr lang="en-US" sz="3600" dirty="0">
                <a:solidFill>
                  <a:schemeClr val="tx2"/>
                </a:solidFill>
              </a:rPr>
              <a:t> =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3600" dirty="0">
                <a:solidFill>
                  <a:schemeClr val="tx2"/>
                </a:solidFill>
              </a:rPr>
              <a:t> Dice();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07627" y="3429370"/>
            <a:ext cx="2646996" cy="921534"/>
          </a:xfrm>
          <a:prstGeom prst="wedgeRoundRectCallout">
            <a:avLst>
              <a:gd name="adj1" fmla="val 57571"/>
              <a:gd name="adj2" fmla="val 457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Reference has a fixed size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158347" y="4731904"/>
            <a:ext cx="2385552" cy="95479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diceD6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(1540e19d)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6246812" y="3581400"/>
            <a:ext cx="4815935" cy="28956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6468289" y="3750440"/>
            <a:ext cx="2499264" cy="112148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= null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 = 0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cxnSpLocks/>
            <a:stCxn id="10" idx="3"/>
            <a:endCxn id="11" idx="1"/>
          </p:cNvCxnSpPr>
          <p:nvPr/>
        </p:nvCxnSpPr>
        <p:spPr>
          <a:xfrm flipV="1">
            <a:off x="4543899" y="4311180"/>
            <a:ext cx="1924390" cy="89812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9346650" y="5048078"/>
            <a:ext cx="2434173" cy="921534"/>
          </a:xfrm>
          <a:prstGeom prst="wedgeRoundRectCallout">
            <a:avLst>
              <a:gd name="adj1" fmla="val -60867"/>
              <a:gd name="adj2" fmla="val -499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State is kept in the heap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2566</Words>
  <Application>Microsoft Office PowerPoint</Application>
  <PresentationFormat>Custom</PresentationFormat>
  <Paragraphs>542</Paragraphs>
  <Slides>45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 16x9</vt:lpstr>
      <vt:lpstr>Java OOP Overview</vt:lpstr>
      <vt:lpstr>Table of Contents</vt:lpstr>
      <vt:lpstr>Questions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Classes vs. Objects (2)</vt:lpstr>
      <vt:lpstr>Class Data</vt:lpstr>
      <vt:lpstr>Fields</vt:lpstr>
      <vt:lpstr>Problem: Define Class Bank Account</vt:lpstr>
      <vt:lpstr>Solution: Define Class Bank Account</vt:lpstr>
      <vt:lpstr>Modifiers</vt:lpstr>
      <vt:lpstr>Methods</vt:lpstr>
      <vt:lpstr>Methods</vt:lpstr>
      <vt:lpstr>Getters and Setters</vt:lpstr>
      <vt:lpstr>Problem: Getters and Setters</vt:lpstr>
      <vt:lpstr>Solution: Getters and Setters</vt:lpstr>
      <vt:lpstr>Problem: Test Client</vt:lpstr>
      <vt:lpstr>Solution: Test Client</vt:lpstr>
      <vt:lpstr>Solution: Test Client (2)</vt:lpstr>
      <vt:lpstr>Defining Classes</vt:lpstr>
      <vt:lpstr>Constructors</vt:lpstr>
      <vt:lpstr>Constructors</vt:lpstr>
      <vt:lpstr>Constructors (2)</vt:lpstr>
      <vt:lpstr>Object Initial State</vt:lpstr>
      <vt:lpstr>Constructor Chaining</vt:lpstr>
      <vt:lpstr>Problem: Define Person Class</vt:lpstr>
      <vt:lpstr>Solution: Define Person Class</vt:lpstr>
      <vt:lpstr>Static Members</vt:lpstr>
      <vt:lpstr>Static Members</vt:lpstr>
      <vt:lpstr>Static Members (2)</vt:lpstr>
      <vt:lpstr>Accessing Static Members</vt:lpstr>
      <vt:lpstr>Problem: Static Id and Rate</vt:lpstr>
      <vt:lpstr>Solution: Bank Account</vt:lpstr>
      <vt:lpstr>Solution: Bank Account (2)</vt:lpstr>
      <vt:lpstr>Solution: Bank Account (2)</vt:lpstr>
      <vt:lpstr>Constructors and Static Members</vt:lpstr>
      <vt:lpstr>Summary</vt:lpstr>
      <vt:lpstr>Java OOP Overview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Java OOP Basics Course</dc:subject>
  <dc:creator/>
  <cp:keywords>OOP, programming, course, SoftUni, Software University; Java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2018-03-09T08:30:01Z</dcterms:modified>
  <cp:category>programming,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