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74" r:id="rId3"/>
    <p:sldId id="750" r:id="rId4"/>
    <p:sldId id="751" r:id="rId5"/>
    <p:sldId id="576" r:id="rId6"/>
    <p:sldId id="757" r:id="rId7"/>
    <p:sldId id="708" r:id="rId8"/>
    <p:sldId id="735" r:id="rId9"/>
    <p:sldId id="761" r:id="rId10"/>
    <p:sldId id="758" r:id="rId11"/>
    <p:sldId id="736" r:id="rId12"/>
    <p:sldId id="737" r:id="rId13"/>
    <p:sldId id="759" r:id="rId14"/>
    <p:sldId id="760" r:id="rId15"/>
    <p:sldId id="740" r:id="rId16"/>
    <p:sldId id="747" r:id="rId17"/>
    <p:sldId id="762" r:id="rId18"/>
    <p:sldId id="745" r:id="rId19"/>
    <p:sldId id="748" r:id="rId20"/>
    <p:sldId id="749" r:id="rId21"/>
    <p:sldId id="756" r:id="rId22"/>
    <p:sldId id="457" r:id="rId23"/>
    <p:sldId id="752" r:id="rId24"/>
    <p:sldId id="753" r:id="rId25"/>
    <p:sldId id="75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750"/>
            <p14:sldId id="751"/>
          </p14:sldIdLst>
        </p14:section>
        <p14:section name="Data Transfer Objects" id="{813DF7E2-74AB-4E3A-9B46-2566DC216237}">
          <p14:sldIdLst>
            <p14:sldId id="576"/>
            <p14:sldId id="757"/>
            <p14:sldId id="708"/>
            <p14:sldId id="735"/>
          </p14:sldIdLst>
        </p14:section>
        <p14:section name="Model Mapping" id="{995328A6-D972-4DD4-B71F-C80E04EDD2DE}">
          <p14:sldIdLst>
            <p14:sldId id="761"/>
            <p14:sldId id="758"/>
            <p14:sldId id="736"/>
            <p14:sldId id="737"/>
            <p14:sldId id="759"/>
            <p14:sldId id="760"/>
            <p14:sldId id="740"/>
            <p14:sldId id="747"/>
            <p14:sldId id="762"/>
            <p14:sldId id="745"/>
            <p14:sldId id="748"/>
            <p14:sldId id="749"/>
            <p14:sldId id="756"/>
          </p14:sldIdLst>
        </p14:section>
        <p14:section name="Summary" id="{BD60B6E9-85E7-49E8-9F66-AE28A5DD5D66}">
          <p14:sldIdLst>
            <p14:sldId id="457"/>
            <p14:sldId id="752"/>
            <p14:sldId id="753"/>
            <p14:sldId id="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3CD2E"/>
    <a:srgbClr val="CC0000"/>
    <a:srgbClr val="FF5050"/>
    <a:srgbClr val="E85C0E"/>
    <a:srgbClr val="FBEEDC"/>
    <a:srgbClr val="F0A22E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4" autoAdjust="0"/>
    <p:restoredTop sz="79484" autoAdjust="0"/>
  </p:normalViewPr>
  <p:slideViewPr>
    <p:cSldViewPr>
      <p:cViewPr>
        <p:scale>
          <a:sx n="70" d="100"/>
          <a:sy n="70" d="100"/>
        </p:scale>
        <p:origin x="9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866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941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4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5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2848988" y="3564288"/>
            <a:ext cx="3895005" cy="651189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2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72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340071"/>
            <a:ext cx="2050131" cy="51253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CCFBB96-5A6C-4983-8C52-B4E58045F44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0038">
            <a:off x="-6062" y="2383199"/>
            <a:ext cx="2636923" cy="27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slide" Target="slide4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2" y="822517"/>
            <a:ext cx="8417755" cy="1087372"/>
          </a:xfrm>
        </p:spPr>
        <p:txBody>
          <a:bodyPr>
            <a:normAutofit/>
          </a:bodyPr>
          <a:lstStyle/>
          <a:p>
            <a:r>
              <a:rPr lang="en-US" dirty="0"/>
              <a:t>Auto Mapping Objects DTO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801219"/>
            <a:ext cx="8229601" cy="1266401"/>
          </a:xfrm>
        </p:spPr>
        <p:txBody>
          <a:bodyPr>
            <a:normAutofit/>
          </a:bodyPr>
          <a:lstStyle/>
          <a:p>
            <a:r>
              <a:rPr lang="en-US" sz="3100" dirty="0"/>
              <a:t>Auto Mapping – DTOs and domain objects, </a:t>
            </a:r>
          </a:p>
          <a:p>
            <a:r>
              <a:rPr lang="en-US" sz="3100" noProof="1"/>
              <a:t>ModelMapper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157" y="2123913"/>
            <a:ext cx="2172351" cy="54308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3956479"/>
            <a:ext cx="2133598" cy="23103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4912360" y="3605707"/>
            <a:ext cx="168879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 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Frameworks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68D6DD26-75D1-45F1-8306-35BBD594FF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3542274"/>
            <a:ext cx="3009831" cy="30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Mapper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8696100" y="1981200"/>
            <a:ext cx="2510518" cy="29138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Entities</a:t>
            </a:r>
            <a:endParaRPr lang="bg-BG" sz="2000" dirty="0"/>
          </a:p>
        </p:txBody>
      </p:sp>
      <p:sp>
        <p:nvSpPr>
          <p:cNvPr id="26" name="Rectangle 25"/>
          <p:cNvSpPr/>
          <p:nvPr/>
        </p:nvSpPr>
        <p:spPr>
          <a:xfrm>
            <a:off x="8985298" y="2580543"/>
            <a:ext cx="1992720" cy="695308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Address</a:t>
            </a:r>
            <a:br>
              <a:rPr lang="en-US" sz="1800" dirty="0"/>
            </a:br>
            <a:r>
              <a:rPr lang="en-US" sz="1800" dirty="0"/>
              <a:t>Entity</a:t>
            </a:r>
            <a:endParaRPr lang="bg-BG" sz="1800" dirty="0"/>
          </a:p>
        </p:txBody>
      </p:sp>
      <p:sp>
        <p:nvSpPr>
          <p:cNvPr id="27" name="Rectangle 26"/>
          <p:cNvSpPr/>
          <p:nvPr/>
        </p:nvSpPr>
        <p:spPr>
          <a:xfrm>
            <a:off x="8985298" y="3695641"/>
            <a:ext cx="1992720" cy="746162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Person</a:t>
            </a:r>
            <a:br>
              <a:rPr lang="en-US" sz="1800" dirty="0"/>
            </a:br>
            <a:r>
              <a:rPr lang="en-US" sz="1800" dirty="0"/>
              <a:t>Entity</a:t>
            </a:r>
            <a:endParaRPr lang="bg-BG" sz="1800" dirty="0"/>
          </a:p>
        </p:txBody>
      </p:sp>
      <p:sp>
        <p:nvSpPr>
          <p:cNvPr id="31" name="Rectangle 30"/>
          <p:cNvSpPr/>
          <p:nvPr/>
        </p:nvSpPr>
        <p:spPr>
          <a:xfrm>
            <a:off x="1065212" y="2580543"/>
            <a:ext cx="1918914" cy="1516081"/>
          </a:xfrm>
          <a:prstGeom prst="rect">
            <a:avLst/>
          </a:prstGeom>
          <a:noFill/>
          <a:ln>
            <a:solidFill>
              <a:srgbClr val="F3C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DTO</a:t>
            </a:r>
            <a:endParaRPr lang="bg-BG" sz="2000" dirty="0"/>
          </a:p>
        </p:txBody>
      </p:sp>
      <p:sp>
        <p:nvSpPr>
          <p:cNvPr id="22" name="Rectangle 21"/>
          <p:cNvSpPr/>
          <p:nvPr/>
        </p:nvSpPr>
        <p:spPr>
          <a:xfrm>
            <a:off x="1220083" y="3113942"/>
            <a:ext cx="1528486" cy="697689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Person</a:t>
            </a:r>
            <a:br>
              <a:rPr lang="en-US" sz="1800"/>
            </a:br>
            <a:r>
              <a:rPr lang="en-US" sz="1800"/>
              <a:t>DTO</a:t>
            </a:r>
            <a:endParaRPr lang="bg-BG" sz="1800" dirty="0"/>
          </a:p>
        </p:txBody>
      </p:sp>
      <p:sp>
        <p:nvSpPr>
          <p:cNvPr id="23" name="Rectangle 22"/>
          <p:cNvSpPr/>
          <p:nvPr/>
        </p:nvSpPr>
        <p:spPr>
          <a:xfrm>
            <a:off x="4312728" y="3124201"/>
            <a:ext cx="2819400" cy="5333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Model Mapper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396618" y="3258008"/>
            <a:ext cx="9048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96620" y="3469515"/>
            <a:ext cx="904801" cy="17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9418" y="3276600"/>
            <a:ext cx="9048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129420" y="3488107"/>
            <a:ext cx="904801" cy="17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AAAA956-890E-46B5-A1C5-99CFA552B178}"/>
              </a:ext>
            </a:extLst>
          </p:cNvPr>
          <p:cNvSpPr txBox="1"/>
          <p:nvPr/>
        </p:nvSpPr>
        <p:spPr>
          <a:xfrm>
            <a:off x="3195327" y="3855514"/>
            <a:ext cx="5237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Mapper analyzes object model and </a:t>
            </a:r>
          </a:p>
          <a:p>
            <a:pPr algn="ctr"/>
            <a:r>
              <a:rPr lang="en-US" dirty="0"/>
              <a:t>determines how data should be mapped</a:t>
            </a:r>
          </a:p>
          <a:p>
            <a:pPr algn="ctr"/>
            <a:r>
              <a:rPr lang="en-US" dirty="0"/>
              <a:t>(bidirectional)</a:t>
            </a:r>
          </a:p>
        </p:txBody>
      </p:sp>
    </p:spTree>
    <p:extLst>
      <p:ext uri="{BB962C8B-B14F-4D97-AF65-F5344CB8AC3E}">
        <p14:creationId xmlns:p14="http://schemas.microsoft.com/office/powerpoint/2010/main" val="112281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0B4FAD-C8D9-46A5-AB9E-A4688CF3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Add as maven dependency: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Create object: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ModelMapper</a:t>
            </a:r>
            <a:endParaRPr lang="bg-BG" dirty="0"/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2012D6E1-396F-4B4F-894C-E0A64F73DEDE}"/>
              </a:ext>
            </a:extLst>
          </p:cNvPr>
          <p:cNvGrpSpPr/>
          <p:nvPr/>
        </p:nvGrpSpPr>
        <p:grpSpPr>
          <a:xfrm>
            <a:off x="909135" y="1656256"/>
            <a:ext cx="6556877" cy="2075917"/>
            <a:chOff x="909135" y="1734083"/>
            <a:chExt cx="6556877" cy="2075917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912812" y="2279599"/>
              <a:ext cx="6553200" cy="15304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&lt;dependency&gt;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&lt;groupId&gt;org.modelmapper&lt;/groupId&gt;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&lt;artifactId&gt;modelmapper&lt;/artifactId&gt;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&lt;version&gt;1.1.0&lt;/version&gt;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&lt;/dependency&gt;</a:t>
              </a:r>
            </a:p>
          </p:txBody>
        </p:sp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909135" y="1734083"/>
              <a:ext cx="6556877" cy="5455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pom.xml</a:t>
              </a:r>
            </a:p>
          </p:txBody>
        </p:sp>
      </p:grp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3D6BAA-0DDB-463C-9C3D-531B072C671A}"/>
              </a:ext>
            </a:extLst>
          </p:cNvPr>
          <p:cNvSpPr txBox="1">
            <a:spLocks/>
          </p:cNvSpPr>
          <p:nvPr/>
        </p:nvSpPr>
        <p:spPr>
          <a:xfrm>
            <a:off x="909135" y="4888916"/>
            <a:ext cx="92346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 employeeDto = modelMapper.map(employee, EmployeeDto.class);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857C38-AEF6-44D9-B2D5-49EB8BAD996E}"/>
              </a:ext>
            </a:extLst>
          </p:cNvPr>
          <p:cNvSpPr txBox="1">
            <a:spLocks/>
          </p:cNvSpPr>
          <p:nvPr/>
        </p:nvSpPr>
        <p:spPr>
          <a:xfrm>
            <a:off x="918433" y="4343400"/>
            <a:ext cx="923978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ConsoleRunner.java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6ED3024-EC31-48F1-9E90-3229D0A0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335" y="5687155"/>
            <a:ext cx="1676400" cy="781900"/>
          </a:xfrm>
          <a:prstGeom prst="wedgeRoundRectCallout">
            <a:avLst>
              <a:gd name="adj1" fmla="val 59795"/>
              <a:gd name="adj2" fmla="val -5889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information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FD2A405-DDD1-4515-A9EE-30E6E1B7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935" y="5672641"/>
            <a:ext cx="1676400" cy="714117"/>
          </a:xfrm>
          <a:prstGeom prst="wedgeRoundRectCallout">
            <a:avLst>
              <a:gd name="adj1" fmla="val -61416"/>
              <a:gd name="adj2" fmla="val -5492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Destination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object(DTO)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9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Simple Mapping Entity to DTO</a:t>
            </a:r>
            <a:endParaRPr lang="bg-BG" dirty="0"/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C60CF171-7D2E-42DA-8C8A-F96DE3FC9F26}"/>
              </a:ext>
            </a:extLst>
          </p:cNvPr>
          <p:cNvGrpSpPr/>
          <p:nvPr/>
        </p:nvGrpSpPr>
        <p:grpSpPr>
          <a:xfrm>
            <a:off x="5800888" y="845076"/>
            <a:ext cx="3968821" cy="3264293"/>
            <a:chOff x="4722812" y="1008339"/>
            <a:chExt cx="3968821" cy="3264293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726195" y="1541903"/>
              <a:ext cx="3965438" cy="27307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@Entity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@Table(name = "employees")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Employee {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//…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@Column(name = "first_name")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String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firstName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@Column(name = "salary")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BigDecimal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salary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@ManyToOne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@JoinColumn(name = “address_id")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Adress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address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4722812" y="1008339"/>
              <a:ext cx="3968735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EA0163B2-2FD3-4ADF-B98C-E1F9AD600B44}"/>
              </a:ext>
            </a:extLst>
          </p:cNvPr>
          <p:cNvGrpSpPr/>
          <p:nvPr/>
        </p:nvGrpSpPr>
        <p:grpSpPr>
          <a:xfrm>
            <a:off x="5800888" y="4341982"/>
            <a:ext cx="3965524" cy="2379497"/>
            <a:chOff x="4726109" y="4360873"/>
            <a:chExt cx="3965524" cy="2379497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726195" y="4871415"/>
              <a:ext cx="3965438" cy="18689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@Entity</a:t>
              </a:r>
              <a:b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</a:b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@Table(name = "addresses")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</a:t>
              </a:r>
              <a:r>
                <a:rPr lang="en-US" sz="1400" b="1" noProof="1">
                  <a:solidFill>
                    <a:srgbClr val="F3CD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Address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//…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@Basic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String </a:t>
              </a:r>
              <a:r>
                <a:rPr lang="en-US" sz="1400" b="1" noProof="1">
                  <a:solidFill>
                    <a:srgbClr val="F3CD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city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//…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4726109" y="4360873"/>
              <a:ext cx="3965438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Address.java</a:t>
              </a:r>
            </a:p>
          </p:txBody>
        </p:sp>
      </p:grpSp>
      <p:grpSp>
        <p:nvGrpSpPr>
          <p:cNvPr id="7" name="Групиране 6">
            <a:extLst>
              <a:ext uri="{FF2B5EF4-FFF2-40B4-BE49-F238E27FC236}">
                <a16:creationId xmlns:a16="http://schemas.microsoft.com/office/drawing/2014/main" id="{3C0A7C50-1D39-4A6B-A32B-E4A8A49A97E9}"/>
              </a:ext>
            </a:extLst>
          </p:cNvPr>
          <p:cNvGrpSpPr/>
          <p:nvPr/>
        </p:nvGrpSpPr>
        <p:grpSpPr>
          <a:xfrm>
            <a:off x="2060174" y="2553802"/>
            <a:ext cx="3377163" cy="2383693"/>
            <a:chOff x="202649" y="2341733"/>
            <a:chExt cx="3377163" cy="2383693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202735" y="2856471"/>
              <a:ext cx="3377077" cy="18689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EmployeeDto {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endPara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String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firstName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endPara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BigDecimal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salary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endPara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String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addressCity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202649" y="2341733"/>
              <a:ext cx="3377163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EmployeeDto.java</a:t>
              </a:r>
            </a:p>
          </p:txBody>
        </p:sp>
      </p:grp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5313201" y="3839428"/>
            <a:ext cx="975202" cy="618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5253407" y="3338463"/>
            <a:ext cx="1008204" cy="6507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5156185" y="2726931"/>
            <a:ext cx="1014430" cy="8959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>
            <a:off x="8837612" y="3927912"/>
            <a:ext cx="314952" cy="12686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noProof="1"/>
              <a:t>ModelMapper</a:t>
            </a:r>
            <a:r>
              <a:rPr lang="en-US" sz="3200" dirty="0"/>
              <a:t> uses </a:t>
            </a:r>
            <a:r>
              <a:rPr lang="en-US" sz="3200" dirty="0">
                <a:solidFill>
                  <a:srgbClr val="F3CD60"/>
                </a:solidFill>
              </a:rPr>
              <a:t>conventions</a:t>
            </a:r>
            <a:r>
              <a:rPr lang="en-US" sz="3200" dirty="0"/>
              <a:t> to map objects </a:t>
            </a:r>
          </a:p>
          <a:p>
            <a:pPr lvl="1"/>
            <a:r>
              <a:rPr lang="en-US" sz="3000" dirty="0"/>
              <a:t>Sometimes fields differ and mapping </a:t>
            </a:r>
            <a:r>
              <a:rPr lang="en-US" sz="3000" dirty="0">
                <a:solidFill>
                  <a:srgbClr val="F3CD60"/>
                </a:solidFill>
              </a:rPr>
              <a:t>won't be done properly</a:t>
            </a:r>
          </a:p>
          <a:p>
            <a:pPr lvl="1"/>
            <a:r>
              <a:rPr lang="en-US" sz="3000" dirty="0"/>
              <a:t>In this case some manual mapping is needed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pic>
        <p:nvPicPr>
          <p:cNvPr id="5" name="Picture 2" descr="Резултат с изображение за processing icon">
            <a:extLst>
              <a:ext uri="{FF2B5EF4-FFF2-40B4-BE49-F238E27FC236}">
                <a16:creationId xmlns:a16="http://schemas.microsoft.com/office/drawing/2014/main" id="{B8A9969E-71AF-42B7-B209-B0D19048E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048000"/>
            <a:ext cx="2862509" cy="286250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3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</a:t>
            </a:r>
            <a:endParaRPr lang="bg-BG" dirty="0"/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C60CF171-7D2E-42DA-8C8A-F96DE3FC9F26}"/>
              </a:ext>
            </a:extLst>
          </p:cNvPr>
          <p:cNvGrpSpPr/>
          <p:nvPr/>
        </p:nvGrpSpPr>
        <p:grpSpPr>
          <a:xfrm>
            <a:off x="4096639" y="998423"/>
            <a:ext cx="3955889" cy="3264293"/>
            <a:chOff x="4722812" y="1008339"/>
            <a:chExt cx="3968821" cy="3264293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726195" y="1541903"/>
              <a:ext cx="3965438" cy="27307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@Entity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@Table(name = "employees")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Employee {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//…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@Column(name = "first_name")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String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firstName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@Column(name = "salary")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BigDecimal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salary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@ManyToOne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@JoinColumn(name = “address_id")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Adress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address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4722812" y="1008339"/>
              <a:ext cx="3968735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EA0163B2-2FD3-4ADF-B98C-E1F9AD600B44}"/>
              </a:ext>
            </a:extLst>
          </p:cNvPr>
          <p:cNvGrpSpPr/>
          <p:nvPr/>
        </p:nvGrpSpPr>
        <p:grpSpPr>
          <a:xfrm>
            <a:off x="4087090" y="4341982"/>
            <a:ext cx="3965524" cy="2379497"/>
            <a:chOff x="4726109" y="4360873"/>
            <a:chExt cx="3965524" cy="2379497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726195" y="4871415"/>
              <a:ext cx="3965438" cy="18689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@Entity</a:t>
              </a:r>
              <a:b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</a:b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@Table(name = "addresses")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</a:t>
              </a:r>
              <a:r>
                <a:rPr lang="en-US" sz="1400" b="1" noProof="1">
                  <a:solidFill>
                    <a:srgbClr val="F3CD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Address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//…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@Basic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City </a:t>
              </a:r>
              <a:r>
                <a:rPr lang="en-US" sz="1400" b="1" noProof="1">
                  <a:solidFill>
                    <a:srgbClr val="F3CD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city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//…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4726109" y="4360873"/>
              <a:ext cx="3965438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Address.java</a:t>
              </a:r>
            </a:p>
          </p:txBody>
        </p:sp>
      </p:grpSp>
      <p:grpSp>
        <p:nvGrpSpPr>
          <p:cNvPr id="7" name="Групиране 6">
            <a:extLst>
              <a:ext uri="{FF2B5EF4-FFF2-40B4-BE49-F238E27FC236}">
                <a16:creationId xmlns:a16="http://schemas.microsoft.com/office/drawing/2014/main" id="{3C0A7C50-1D39-4A6B-A32B-E4A8A49A97E9}"/>
              </a:ext>
            </a:extLst>
          </p:cNvPr>
          <p:cNvGrpSpPr/>
          <p:nvPr/>
        </p:nvGrpSpPr>
        <p:grpSpPr>
          <a:xfrm>
            <a:off x="373622" y="2498173"/>
            <a:ext cx="3377163" cy="2383693"/>
            <a:chOff x="202649" y="2341733"/>
            <a:chExt cx="3377163" cy="2383693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202735" y="2856471"/>
              <a:ext cx="3377077" cy="18689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EmployeeDto {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endPara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String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firstName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endPara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BigDecimal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salary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endPara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String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addressCity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202649" y="2341733"/>
              <a:ext cx="3377163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EmployeeDto.java</a:t>
              </a:r>
            </a:p>
          </p:txBody>
        </p:sp>
      </p:grp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3593309" y="3864107"/>
            <a:ext cx="975202" cy="618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3475858" y="3311131"/>
            <a:ext cx="1008204" cy="6507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3469633" y="2671302"/>
            <a:ext cx="1014430" cy="8959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иране 17">
            <a:extLst>
              <a:ext uri="{FF2B5EF4-FFF2-40B4-BE49-F238E27FC236}">
                <a16:creationId xmlns:a16="http://schemas.microsoft.com/office/drawing/2014/main" id="{E519AFCD-F894-4803-B848-78C610EB2056}"/>
              </a:ext>
            </a:extLst>
          </p:cNvPr>
          <p:cNvGrpSpPr/>
          <p:nvPr/>
        </p:nvGrpSpPr>
        <p:grpSpPr>
          <a:xfrm>
            <a:off x="8456612" y="2491918"/>
            <a:ext cx="2720127" cy="2379497"/>
            <a:chOff x="8098685" y="2869635"/>
            <a:chExt cx="2720127" cy="2379497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E0FE1358-F6B1-4ABB-8C11-C61D567CE2FC}"/>
                </a:ext>
              </a:extLst>
            </p:cNvPr>
            <p:cNvSpPr txBox="1">
              <a:spLocks/>
            </p:cNvSpPr>
            <p:nvPr/>
          </p:nvSpPr>
          <p:spPr>
            <a:xfrm>
              <a:off x="8098771" y="3380177"/>
              <a:ext cx="2720041" cy="18689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@Entity</a:t>
              </a:r>
              <a:b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</a:b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@Table(name = "cities")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</a:t>
              </a:r>
              <a:r>
                <a:rPr lang="en-US" sz="1400" b="1" noProof="1">
                  <a:solidFill>
                    <a:srgbClr val="F3CD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Address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//…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@Basic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String </a:t>
              </a:r>
              <a:r>
                <a:rPr lang="en-US" sz="1400" b="1" noProof="1">
                  <a:solidFill>
                    <a:srgbClr val="F3CD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//…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AE1C3B23-F0B2-4F32-A0A8-247D42211314}"/>
                </a:ext>
              </a:extLst>
            </p:cNvPr>
            <p:cNvSpPr txBox="1">
              <a:spLocks/>
            </p:cNvSpPr>
            <p:nvPr/>
          </p:nvSpPr>
          <p:spPr>
            <a:xfrm>
              <a:off x="8098685" y="2869635"/>
              <a:ext cx="2720041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City.java</a:t>
              </a:r>
            </a:p>
          </p:txBody>
        </p:sp>
      </p:grp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V="1">
            <a:off x="6551612" y="5029200"/>
            <a:ext cx="1828800" cy="1066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(2)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22190" y="2298116"/>
            <a:ext cx="11463422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PropertyMap&lt;EmployeeDto, Employee&gt; employeeMap = new PropertyMap&lt;EmployeeDto, Employee&gt;()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protected void configure() {</a:t>
            </a:r>
            <a:b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map().setFirstName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.getName());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// Add mappings for other fields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map().setAddressCity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getAddress()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getCity()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getName())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.addMappings(employeeMap).map(employeeDto,employee)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15952" y="1752600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ConsoleRunner.java</a:t>
            </a:r>
          </a:p>
        </p:txBody>
      </p:sp>
    </p:spTree>
    <p:extLst>
      <p:ext uri="{BB962C8B-B14F-4D97-AF65-F5344CB8AC3E}">
        <p14:creationId xmlns:p14="http://schemas.microsoft.com/office/powerpoint/2010/main" val="269466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– Java 8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79390" y="2983916"/>
            <a:ext cx="10396622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TypeMap&lt;EmployeeDto, Employee&gt; typeMap = mapper.createTypeMap(EmployeeDto.class, Employee.class);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typeMap.addMappings(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 -&gt; m.map(src -&gt; src.getName(), Employee::setFirtsName)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typeMap.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map(employeeDto)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873152" y="2438400"/>
            <a:ext cx="1040227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ConsoleRunner.java (ModelMappper v1.1.0)</a:t>
            </a:r>
          </a:p>
        </p:txBody>
      </p:sp>
    </p:spTree>
    <p:extLst>
      <p:ext uri="{BB962C8B-B14F-4D97-AF65-F5344CB8AC3E}">
        <p14:creationId xmlns:p14="http://schemas.microsoft.com/office/powerpoint/2010/main" val="125126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230088" y="2109203"/>
            <a:ext cx="876300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modelMapper.createTypeMap(EmployeeDto.class, Employee.class);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modelMapper.validate();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223850" y="1563687"/>
            <a:ext cx="876776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ConsoleRunner.java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3850" y="4184599"/>
            <a:ext cx="10064638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Unmapped destination properties found in TypeMap[EmployeeDto -&gt; Employee]: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com.persons.domain.entities.Employee.setAddress()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com.persons.domain.entities.Employee.setId()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com.persons.domain.entities.Employee.setBirthday()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23851" y="3639083"/>
            <a:ext cx="1006463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07734" y="2770430"/>
            <a:ext cx="1066800" cy="392427"/>
          </a:xfrm>
          <a:prstGeom prst="wedgeRoundRectCallout">
            <a:avLst>
              <a:gd name="adj1" fmla="val -59201"/>
              <a:gd name="adj2" fmla="val -533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Source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770812" y="2810076"/>
            <a:ext cx="1828800" cy="362466"/>
          </a:xfrm>
          <a:prstGeom prst="wedgeRoundRectCallout">
            <a:avLst>
              <a:gd name="adj1" fmla="val -57708"/>
              <a:gd name="adj2" fmla="val -454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Destination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4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Properties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09450" y="1840916"/>
            <a:ext cx="11463422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PropertyMap&lt;EmployeeDto, Employee&gt; employeeMap = new PropertyMap&lt;EmployeeDto, Employee&gt;()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protected void configure()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skip().setSalary(null);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03212" y="1295400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ConsoleRunner.java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27412" y="3733800"/>
            <a:ext cx="1179540" cy="368884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Skip Salary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5043" y="5734613"/>
            <a:ext cx="8384169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typeMap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addMappings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(mapper -&gt;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mapper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.skip(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::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setSalary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typeMap.map(employeeDto);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827212" y="5181600"/>
            <a:ext cx="838873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ConsoleRunner.java – Java 8</a:t>
            </a:r>
          </a:p>
        </p:txBody>
      </p:sp>
    </p:spTree>
    <p:extLst>
      <p:ext uri="{BB962C8B-B14F-4D97-AF65-F5344CB8AC3E}">
        <p14:creationId xmlns:p14="http://schemas.microsoft.com/office/powerpoint/2010/main" val="38950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7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03212" y="1600200"/>
            <a:ext cx="11463422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  <a:b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Converter&lt;String, String&gt;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stringConverter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AbstractConverter&lt;String, String&gt;()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protected String convert(String 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return s == null ? null : s.toUpperCase();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PropertyMap&lt;EmployeeDto, Employee&gt; employeeMap = new PropertyMap&lt;EmployeeDto, Employee&gt;()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protected void configure()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using(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stringConverter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).map().setFirstName(source.getName());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96974" y="1054684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Terminal.java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56412" y="3048000"/>
            <a:ext cx="2286000" cy="609600"/>
          </a:xfrm>
          <a:prstGeom prst="wedgeRoundRectCallout">
            <a:avLst>
              <a:gd name="adj1" fmla="val -57211"/>
              <a:gd name="adj2" fmla="val -434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Convert Strings to Upper Case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046412" y="5334000"/>
            <a:ext cx="2057400" cy="381000"/>
          </a:xfrm>
          <a:prstGeom prst="wedgeRoundRectCallout">
            <a:avLst>
              <a:gd name="adj1" fmla="val -56713"/>
              <a:gd name="adj2" fmla="val -5423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Use Convertion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2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6577" y="2023772"/>
            <a:ext cx="3112561" cy="4013422"/>
          </a:xfrm>
          <a:prstGeom prst="rect">
            <a:avLst/>
          </a:prstGeom>
        </p:spPr>
      </p:pic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Мащабиране на раздел 4">
                <a:extLst>
                  <a:ext uri="{FF2B5EF4-FFF2-40B4-BE49-F238E27FC236}">
                    <a16:creationId xmlns:a16="http://schemas.microsoft.com/office/drawing/2014/main" id="{B1008B1E-BDD1-464B-8842-BE1C9044B1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2566776"/>
                  </p:ext>
                </p:extLst>
              </p:nvPr>
            </p:nvGraphicFramePr>
            <p:xfrm>
              <a:off x="1968671" y="1312460"/>
              <a:ext cx="4167589" cy="2293897"/>
            </p:xfrm>
            <a:graphic>
              <a:graphicData uri="http://schemas.microsoft.com/office/powerpoint/2016/sectionzoom">
                <psez:sectionZm>
                  <psez:sectionZmObj sectionId="{813DF7E2-74AB-4E3A-9B46-2566DC216237}">
                    <psez:zmPr id="{5ABE5F34-543D-46A8-A556-97A4060387AE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67589" cy="229389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Мащабиране на раздел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1008B1E-BDD1-464B-8842-BE1C9044B1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671" y="1312460"/>
                <a:ext cx="4167589" cy="229389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Мащабиране на раздел 6">
                <a:extLst>
                  <a:ext uri="{FF2B5EF4-FFF2-40B4-BE49-F238E27FC236}">
                    <a16:creationId xmlns:a16="http://schemas.microsoft.com/office/drawing/2014/main" id="{044F0BAD-ED16-4FD2-B52B-76149F0A0D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8090295"/>
                  </p:ext>
                </p:extLst>
              </p:nvPr>
            </p:nvGraphicFramePr>
            <p:xfrm>
              <a:off x="1979611" y="4030483"/>
              <a:ext cx="4167589" cy="2217918"/>
            </p:xfrm>
            <a:graphic>
              <a:graphicData uri="http://schemas.microsoft.com/office/powerpoint/2016/sectionzoom">
                <psez:sectionZm>
                  <psez:sectionZmObj sectionId="{995328A6-D972-4DD4-B71F-C80E04EDD2DE}">
                    <psez:zmPr id="{D6DA9739-1FFB-4F3C-A9C1-31B12080E148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67589" cy="221791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Мащабиране на раздел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44F0BAD-ED16-4FD2-B52B-76149F0A0D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79611" y="4030483"/>
                <a:ext cx="4167589" cy="221791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67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8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85650" y="2526716"/>
            <a:ext cx="11463422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ModelMapper modelMapper = new ModelMapper();</a:t>
            </a:r>
            <a:b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Converter&lt;String, String&gt;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toUppercase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ctx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-&gt;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ctx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getSource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== null ? null : 	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ctx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getSource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toUppercase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TypeMap&lt;EmployeeDto, Employee&gt; typeMap = mapper.createTypeMap(EmployeeDto.class, Employee.class).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addMappings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(mapper -&gt;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mapper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.using(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toUppercase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).map(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EmployeeDto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::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::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setFirstName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typeMap.map(employeeDto);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85650" y="1981200"/>
            <a:ext cx="114696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ConsoleRunner.java</a:t>
            </a:r>
          </a:p>
        </p:txBody>
      </p:sp>
    </p:spTree>
    <p:extLst>
      <p:ext uri="{BB962C8B-B14F-4D97-AF65-F5344CB8AC3E}">
        <p14:creationId xmlns:p14="http://schemas.microsoft.com/office/powerpoint/2010/main" val="233212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We should not expose full data about our entities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Present only those which should be visible to the outside world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Mapping is easily done with </a:t>
            </a:r>
            <a:r>
              <a:rPr lang="en-US" sz="3200" noProof="1"/>
              <a:t>ModelMapper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Allows us to map all or single fields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Allows us to convert field values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16" y="3124200"/>
            <a:ext cx="3803896" cy="32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 Mapping Objects DTO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9947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656540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14" y="1768274"/>
            <a:ext cx="1273838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852595"/>
            <a:ext cx="2269870" cy="56746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2853665"/>
            <a:ext cx="2519523" cy="33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3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>
                <a:solidFill>
                  <a:schemeClr val="tx2"/>
                </a:solidFill>
              </a:rPr>
              <a:t>#JavaDB</a:t>
            </a:r>
            <a:endParaRPr lang="en-US" sz="6000" b="1" noProof="1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7401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8107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 Transfer Objects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8212" y="4648200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2132012" y="5557782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spc="200" dirty="0">
                <a:solidFill>
                  <a:schemeClr val="accent1"/>
                </a:solidFill>
              </a:rPr>
              <a:t>Transmitting aggregated data from entities</a:t>
            </a:r>
            <a:endParaRPr lang="en-US" sz="3100" noProof="1"/>
          </a:p>
        </p:txBody>
      </p:sp>
      <p:grpSp>
        <p:nvGrpSpPr>
          <p:cNvPr id="13" name="Групиране 12">
            <a:extLst>
              <a:ext uri="{FF2B5EF4-FFF2-40B4-BE49-F238E27FC236}">
                <a16:creationId xmlns:a16="http://schemas.microsoft.com/office/drawing/2014/main" id="{33934F17-E5B9-488E-9DEF-B47FE12EDEFB}"/>
              </a:ext>
            </a:extLst>
          </p:cNvPr>
          <p:cNvGrpSpPr/>
          <p:nvPr/>
        </p:nvGrpSpPr>
        <p:grpSpPr>
          <a:xfrm>
            <a:off x="2589212" y="1447800"/>
            <a:ext cx="6554054" cy="2944678"/>
            <a:chOff x="2722562" y="1609745"/>
            <a:chExt cx="6554054" cy="2944678"/>
          </a:xfrm>
        </p:grpSpPr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2806F554-84E2-4694-BD29-33727B0D9921}"/>
                </a:ext>
              </a:extLst>
            </p:cNvPr>
            <p:cNvSpPr/>
            <p:nvPr/>
          </p:nvSpPr>
          <p:spPr>
            <a:xfrm>
              <a:off x="2722562" y="1609745"/>
              <a:ext cx="3086100" cy="2944678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en-US" b="1" dirty="0">
                  <a:solidFill>
                    <a:srgbClr val="F3BE60"/>
                  </a:solidFill>
                  <a:latin typeface="Consolas" panose="020B0609020204030204" pitchFamily="49" charset="0"/>
                </a:rPr>
                <a:t>Entity</a:t>
              </a:r>
              <a:endParaRPr lang="en-US" sz="3200" b="1" dirty="0">
                <a:solidFill>
                  <a:srgbClr val="F3BE60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2000" dirty="0"/>
                <a:t>name</a:t>
              </a:r>
            </a:p>
            <a:p>
              <a:pPr algn="ctr"/>
              <a:r>
                <a:rPr lang="en-US" sz="2000" noProof="1"/>
                <a:t>registeredOn</a:t>
              </a:r>
            </a:p>
            <a:p>
              <a:pPr algn="ctr"/>
              <a:r>
                <a:rPr lang="en-US" sz="2000" noProof="1"/>
                <a:t>bornOn</a:t>
              </a:r>
            </a:p>
            <a:p>
              <a:pPr algn="ctr"/>
              <a:r>
                <a:rPr lang="en-US" sz="2000" noProof="1"/>
                <a:t>isDeleted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DFDF0650-DBE8-4D90-A0BE-5EA4373FD6B5}"/>
                </a:ext>
              </a:extLst>
            </p:cNvPr>
            <p:cNvSpPr/>
            <p:nvPr/>
          </p:nvSpPr>
          <p:spPr>
            <a:xfrm>
              <a:off x="6837362" y="2033954"/>
              <a:ext cx="2439254" cy="21760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en-US" b="1" noProof="1">
                  <a:solidFill>
                    <a:srgbClr val="F3BE60"/>
                  </a:solidFill>
                  <a:latin typeface="Consolas" panose="020B0609020204030204" pitchFamily="49" charset="0"/>
                </a:rPr>
                <a:t>EntityDto</a:t>
              </a:r>
              <a:endParaRPr lang="en-US" sz="3200" b="1" noProof="1">
                <a:solidFill>
                  <a:srgbClr val="F3BE60"/>
                </a:solidFill>
                <a:latin typeface="Consolas" panose="020B0609020204030204" pitchFamily="49" charset="0"/>
              </a:endParaRPr>
            </a:p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en-US" sz="2000" dirty="0"/>
                <a:t>name</a:t>
              </a:r>
            </a:p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en-US" sz="2000" noProof="1"/>
                <a:t>bornOn</a:t>
              </a:r>
            </a:p>
          </p:txBody>
        </p:sp>
        <p:sp>
          <p:nvSpPr>
            <p:cNvPr id="5" name="Стрелка надясно 4">
              <a:extLst>
                <a:ext uri="{FF2B5EF4-FFF2-40B4-BE49-F238E27FC236}">
                  <a16:creationId xmlns:a16="http://schemas.microsoft.com/office/drawing/2014/main" id="{0CC48FE4-89C9-4A6D-A931-2CC909349041}"/>
                </a:ext>
              </a:extLst>
            </p:cNvPr>
            <p:cNvSpPr/>
            <p:nvPr/>
          </p:nvSpPr>
          <p:spPr>
            <a:xfrm>
              <a:off x="6018212" y="2866321"/>
              <a:ext cx="609600" cy="4315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complex applications we do not want to expose unnecessary data in the display layer</a:t>
            </a:r>
          </a:p>
          <a:p>
            <a:r>
              <a:rPr lang="en-US" sz="3200" dirty="0"/>
              <a:t>Domain objects are mapped to view models – </a:t>
            </a:r>
            <a:r>
              <a:rPr lang="en-US" sz="3200" dirty="0">
                <a:solidFill>
                  <a:srgbClr val="F3CD60"/>
                </a:solidFill>
              </a:rPr>
              <a:t>DTO</a:t>
            </a:r>
            <a:r>
              <a:rPr lang="en-US" sz="3200" dirty="0"/>
              <a:t>s</a:t>
            </a:r>
          </a:p>
          <a:p>
            <a:pPr lvl="1"/>
            <a:r>
              <a:rPr lang="en-US" sz="2800" dirty="0"/>
              <a:t>A DTO is nothing more than a </a:t>
            </a:r>
            <a:r>
              <a:rPr lang="en-US" sz="2800" dirty="0">
                <a:solidFill>
                  <a:srgbClr val="F3CD60"/>
                </a:solidFill>
              </a:rPr>
              <a:t>container class</a:t>
            </a:r>
          </a:p>
          <a:p>
            <a:pPr lvl="1"/>
            <a:r>
              <a:rPr lang="en-US" sz="2800" dirty="0"/>
              <a:t>Exposes only properties, </a:t>
            </a:r>
            <a:r>
              <a:rPr lang="en-US" sz="2800" dirty="0">
                <a:solidFill>
                  <a:srgbClr val="F3CD60"/>
                </a:solidFill>
              </a:rPr>
              <a:t>not methods</a:t>
            </a:r>
          </a:p>
          <a:p>
            <a:r>
              <a:rPr lang="en-US" sz="3200" dirty="0"/>
              <a:t>In </a:t>
            </a:r>
            <a:r>
              <a:rPr lang="en-US" sz="3200" dirty="0">
                <a:solidFill>
                  <a:srgbClr val="F3CD60"/>
                </a:solidFill>
              </a:rPr>
              <a:t>simple</a:t>
            </a:r>
            <a:r>
              <a:rPr lang="en-US" sz="3200" dirty="0"/>
              <a:t> applications domain objects can be used in the meaning of DTOs</a:t>
            </a:r>
          </a:p>
          <a:p>
            <a:pPr lvl="1"/>
            <a:r>
              <a:rPr lang="en-US" sz="2800" dirty="0"/>
              <a:t>Otherwise we accomplish nothing but </a:t>
            </a:r>
            <a:r>
              <a:rPr lang="en-US" sz="2800" dirty="0">
                <a:solidFill>
                  <a:srgbClr val="F3CD60"/>
                </a:solidFill>
              </a:rPr>
              <a:t>object replication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 Concept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181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Usage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87623" y="2333405"/>
            <a:ext cx="1940381" cy="2971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Web Layer</a:t>
            </a:r>
            <a:endParaRPr lang="bg-BG" sz="2000" dirty="0"/>
          </a:p>
        </p:txBody>
      </p:sp>
      <p:sp>
        <p:nvSpPr>
          <p:cNvPr id="6" name="Rectangle 5"/>
          <p:cNvSpPr/>
          <p:nvPr/>
        </p:nvSpPr>
        <p:spPr>
          <a:xfrm>
            <a:off x="733913" y="3412726"/>
            <a:ext cx="1447800" cy="914400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Person</a:t>
            </a:r>
            <a:br>
              <a:rPr lang="en-US" sz="1800" dirty="0"/>
            </a:br>
            <a:r>
              <a:rPr lang="en-US" sz="1800" dirty="0"/>
              <a:t>View</a:t>
            </a:r>
            <a:endParaRPr lang="bg-BG" sz="1800" dirty="0"/>
          </a:p>
        </p:txBody>
      </p:sp>
      <p:sp>
        <p:nvSpPr>
          <p:cNvPr id="9" name="Rectangle 8"/>
          <p:cNvSpPr/>
          <p:nvPr/>
        </p:nvSpPr>
        <p:spPr>
          <a:xfrm>
            <a:off x="4170239" y="2353664"/>
            <a:ext cx="3629011" cy="2971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Service</a:t>
            </a:r>
            <a:endParaRPr lang="bg-BG" sz="2000" dirty="0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8249641" y="3689956"/>
            <a:ext cx="10864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29643" y="3712567"/>
            <a:ext cx="12090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8284584" y="4132347"/>
            <a:ext cx="10864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729644" y="4132347"/>
            <a:ext cx="12090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48338" y="3167869"/>
            <a:ext cx="1261103" cy="692172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Address</a:t>
            </a:r>
            <a:br>
              <a:rPr lang="en-US" sz="1800" dirty="0"/>
            </a:br>
            <a:r>
              <a:rPr lang="en-US" sz="1800" dirty="0"/>
              <a:t>Entity</a:t>
            </a:r>
            <a:endParaRPr lang="bg-BG" sz="1800" dirty="0"/>
          </a:p>
        </p:txBody>
      </p:sp>
      <p:sp>
        <p:nvSpPr>
          <p:cNvPr id="27" name="Rectangle 26"/>
          <p:cNvSpPr/>
          <p:nvPr/>
        </p:nvSpPr>
        <p:spPr>
          <a:xfrm>
            <a:off x="6148338" y="4327126"/>
            <a:ext cx="1261103" cy="692172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Person</a:t>
            </a:r>
            <a:br>
              <a:rPr lang="en-US" sz="1800" dirty="0"/>
            </a:br>
            <a:r>
              <a:rPr lang="en-US" sz="1800" dirty="0"/>
              <a:t>Entity</a:t>
            </a:r>
            <a:endParaRPr lang="bg-BG" sz="1800" dirty="0"/>
          </a:p>
        </p:txBody>
      </p:sp>
      <p:sp>
        <p:nvSpPr>
          <p:cNvPr id="28" name="Rectangle 27"/>
          <p:cNvSpPr/>
          <p:nvPr/>
        </p:nvSpPr>
        <p:spPr>
          <a:xfrm>
            <a:off x="4556489" y="3185436"/>
            <a:ext cx="1261103" cy="1833861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</a:t>
            </a:r>
            <a:endParaRPr lang="bg-BG" sz="1800" dirty="0"/>
          </a:p>
        </p:txBody>
      </p:sp>
      <p:sp>
        <p:nvSpPr>
          <p:cNvPr id="29" name="Rectangle 28"/>
          <p:cNvSpPr/>
          <p:nvPr/>
        </p:nvSpPr>
        <p:spPr>
          <a:xfrm>
            <a:off x="9753101" y="2353664"/>
            <a:ext cx="1940381" cy="29718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Repository Layer</a:t>
            </a:r>
            <a:endParaRPr lang="bg-BG" sz="2000" dirty="0"/>
          </a:p>
        </p:txBody>
      </p:sp>
      <p:sp>
        <p:nvSpPr>
          <p:cNvPr id="16" name="Can 15"/>
          <p:cNvSpPr/>
          <p:nvPr/>
        </p:nvSpPr>
        <p:spPr>
          <a:xfrm>
            <a:off x="10123752" y="3748826"/>
            <a:ext cx="1199078" cy="145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DB</a:t>
            </a:r>
            <a:endParaRPr lang="bg-BG" sz="280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AB0CECA-A81B-4868-8CBD-CD943E3A477F}"/>
              </a:ext>
            </a:extLst>
          </p:cNvPr>
          <p:cNvSpPr txBox="1"/>
          <p:nvPr/>
        </p:nvSpPr>
        <p:spPr>
          <a:xfrm>
            <a:off x="1596413" y="1355326"/>
            <a:ext cx="322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in the form of DTO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225DF3A4-DF67-4DCD-9717-ADBE69557B7D}"/>
              </a:ext>
            </a:extLst>
          </p:cNvPr>
          <p:cNvSpPr txBox="1"/>
          <p:nvPr/>
        </p:nvSpPr>
        <p:spPr>
          <a:xfrm>
            <a:off x="3938709" y="5402396"/>
            <a:ext cx="409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aggregated and entities are mapped to corresponding DTOs</a:t>
            </a:r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948F3F6C-B104-4593-8149-55D2F6302567}"/>
              </a:ext>
            </a:extLst>
          </p:cNvPr>
          <p:cNvSpPr txBox="1"/>
          <p:nvPr/>
        </p:nvSpPr>
        <p:spPr>
          <a:xfrm>
            <a:off x="7181917" y="1377430"/>
            <a:ext cx="322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by domain objects(entities)</a:t>
            </a:r>
          </a:p>
        </p:txBody>
      </p:sp>
    </p:spTree>
    <p:extLst>
      <p:ext uri="{BB962C8B-B14F-4D97-AF65-F5344CB8AC3E}">
        <p14:creationId xmlns:p14="http://schemas.microsoft.com/office/powerpoint/2010/main" val="149672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</a:t>
            </a:r>
            <a:endParaRPr lang="bg-BG" dirty="0"/>
          </a:p>
        </p:txBody>
      </p: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8BB7B471-3912-49DB-BFDA-7552AA47DAD4}"/>
              </a:ext>
            </a:extLst>
          </p:cNvPr>
          <p:cNvGrpSpPr/>
          <p:nvPr/>
        </p:nvGrpSpPr>
        <p:grpSpPr>
          <a:xfrm>
            <a:off x="583239" y="1095250"/>
            <a:ext cx="5460580" cy="3276245"/>
            <a:chOff x="583239" y="1095250"/>
            <a:chExt cx="5460580" cy="3276245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587861" y="1640766"/>
              <a:ext cx="5455958" cy="27307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@Entity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@Table(name = "employees")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Employee {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//…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@Column(name = "first_name")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String firstName;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@Column(name = "salary")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BigDecimal salary;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@ManyToOne</a:t>
              </a:r>
              <a:endPara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@JoinColumn(name = “address_id")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Address address;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583239" y="1095250"/>
              <a:ext cx="5460494" cy="5455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F791A2E8-BFAD-47E7-804C-4AE87085F6F6}"/>
              </a:ext>
            </a:extLst>
          </p:cNvPr>
          <p:cNvGrpSpPr/>
          <p:nvPr/>
        </p:nvGrpSpPr>
        <p:grpSpPr>
          <a:xfrm>
            <a:off x="6323012" y="1095250"/>
            <a:ext cx="5460494" cy="2414471"/>
            <a:chOff x="6323012" y="1095250"/>
            <a:chExt cx="5460494" cy="2414471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6323012" y="1640766"/>
              <a:ext cx="5460494" cy="18689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@Entity</a:t>
              </a:r>
              <a:b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</a:b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@Table(name = "addresses")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Address {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//…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@Basic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String city;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//…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6327548" y="1095250"/>
              <a:ext cx="5455958" cy="5455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Address.java</a:t>
              </a:r>
            </a:p>
          </p:txBody>
        </p:sp>
      </p:grp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E4A67973-316A-4749-BEE4-AE0E721E20F4}"/>
              </a:ext>
            </a:extLst>
          </p:cNvPr>
          <p:cNvGrpSpPr/>
          <p:nvPr/>
        </p:nvGrpSpPr>
        <p:grpSpPr>
          <a:xfrm>
            <a:off x="6323012" y="4023450"/>
            <a:ext cx="5460494" cy="2434226"/>
            <a:chOff x="6323012" y="4023450"/>
            <a:chExt cx="5460494" cy="2434226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323012" y="4588721"/>
              <a:ext cx="5455958" cy="18689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EmployeeDto {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endPara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String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firstName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endPara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BigDecimal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salary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endPara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private String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addressCity</a:t>
              </a: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1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6323012" y="4023450"/>
              <a:ext cx="5460494" cy="5455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EmployeeDTO.java</a:t>
              </a:r>
            </a:p>
          </p:txBody>
        </p:sp>
      </p:grpSp>
      <p:sp>
        <p:nvSpPr>
          <p:cNvPr id="7" name="Стрелка: наляво и нагоре 6">
            <a:extLst>
              <a:ext uri="{FF2B5EF4-FFF2-40B4-BE49-F238E27FC236}">
                <a16:creationId xmlns:a16="http://schemas.microsoft.com/office/drawing/2014/main" id="{AC239A31-EADB-4E06-881A-26ADB4103C10}"/>
              </a:ext>
            </a:extLst>
          </p:cNvPr>
          <p:cNvSpPr/>
          <p:nvPr/>
        </p:nvSpPr>
        <p:spPr>
          <a:xfrm flipH="1">
            <a:off x="5280306" y="4604763"/>
            <a:ext cx="842119" cy="10668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9503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8107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Model Mapping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8212" y="4648200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1888847" y="5527891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100" spc="200" dirty="0">
                <a:solidFill>
                  <a:schemeClr val="accent1"/>
                </a:solidFill>
              </a:rPr>
              <a:t>Converting Entity objects to DTOs</a:t>
            </a:r>
            <a:endParaRPr lang="en-US" sz="3100" noProof="1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E9AC50F5-A45B-44D5-8894-3CDB6F2C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48" y="2247476"/>
            <a:ext cx="874395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29911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often want to map data between objects with </a:t>
            </a:r>
            <a:r>
              <a:rPr lang="en-US" sz="3200" dirty="0">
                <a:solidFill>
                  <a:srgbClr val="F3CD60"/>
                </a:solidFill>
              </a:rPr>
              <a:t>similar structure</a:t>
            </a:r>
          </a:p>
          <a:p>
            <a:pPr lvl="1"/>
            <a:r>
              <a:rPr lang="en-US" sz="3000" dirty="0">
                <a:solidFill>
                  <a:srgbClr val="F3CD60"/>
                </a:solidFill>
              </a:rPr>
              <a:t>Model mapping </a:t>
            </a:r>
            <a:r>
              <a:rPr lang="en-US" sz="3000" dirty="0"/>
              <a:t>is an easy way to convert one model to another</a:t>
            </a:r>
          </a:p>
          <a:p>
            <a:pPr lvl="1"/>
            <a:r>
              <a:rPr lang="en-US" sz="3000" dirty="0"/>
              <a:t>Separate models must </a:t>
            </a:r>
            <a:r>
              <a:rPr lang="en-US" sz="3000" dirty="0">
                <a:solidFill>
                  <a:srgbClr val="F3CD60"/>
                </a:solidFill>
              </a:rPr>
              <a:t>remain segregated</a:t>
            </a:r>
          </a:p>
          <a:p>
            <a:r>
              <a:rPr lang="en-US" sz="3200" dirty="0"/>
              <a:t>We can map entities objects to DTOs using </a:t>
            </a:r>
            <a:r>
              <a:rPr lang="en-US" sz="3200" noProof="1">
                <a:solidFill>
                  <a:srgbClr val="F3CD60"/>
                </a:solidFill>
              </a:rPr>
              <a:t>ModelMapper</a:t>
            </a:r>
            <a:r>
              <a:rPr lang="en-US" sz="3200" dirty="0"/>
              <a:t> </a:t>
            </a:r>
          </a:p>
          <a:p>
            <a:pPr lvl="1"/>
            <a:r>
              <a:rPr lang="en-US" dirty="0"/>
              <a:t>Uses </a:t>
            </a:r>
            <a:r>
              <a:rPr lang="en-US" dirty="0">
                <a:solidFill>
                  <a:srgbClr val="F3CD60"/>
                </a:solidFill>
              </a:rPr>
              <a:t>conventions</a:t>
            </a:r>
            <a:r>
              <a:rPr lang="en-US" dirty="0"/>
              <a:t> to determine how properties and values are mapped to each other</a:t>
            </a:r>
            <a:endParaRPr lang="en-US" sz="30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827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1184</Words>
  <Application>Microsoft Office PowerPoint</Application>
  <PresentationFormat>По избор</PresentationFormat>
  <Paragraphs>308</Paragraphs>
  <Slides>24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Auto Mapping Objects DTO</vt:lpstr>
      <vt:lpstr>Table of Contents</vt:lpstr>
      <vt:lpstr>Questions</vt:lpstr>
      <vt:lpstr>Презентация на PowerPoint</vt:lpstr>
      <vt:lpstr>Data Transfer Object Concept</vt:lpstr>
      <vt:lpstr>Entity Usage</vt:lpstr>
      <vt:lpstr>DTO Usage</vt:lpstr>
      <vt:lpstr>Презентация на PowerPoint</vt:lpstr>
      <vt:lpstr>Model Mapping</vt:lpstr>
      <vt:lpstr>Model Mapper</vt:lpstr>
      <vt:lpstr>Adding ModelMapper</vt:lpstr>
      <vt:lpstr>Simple Mapping Entity to DTO</vt:lpstr>
      <vt:lpstr>Model Mapping</vt:lpstr>
      <vt:lpstr>Explicit Mapping DTO to Entity</vt:lpstr>
      <vt:lpstr>Explicit Mapping DTO to Entity (2)</vt:lpstr>
      <vt:lpstr>Explicit Mapping DTO to Entity – Java 8</vt:lpstr>
      <vt:lpstr>Validation</vt:lpstr>
      <vt:lpstr>Skipping Properties</vt:lpstr>
      <vt:lpstr>Converting Properties – Java 7</vt:lpstr>
      <vt:lpstr>Converting Properties – Java 8</vt:lpstr>
      <vt:lpstr>Summary</vt:lpstr>
      <vt:lpstr>Auto Mapping Objects DTO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2017-11-15T15:34:03Z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