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685" r:id="rId4"/>
    <p:sldId id="686" r:id="rId5"/>
    <p:sldId id="576" r:id="rId6"/>
    <p:sldId id="694" r:id="rId7"/>
    <p:sldId id="695" r:id="rId8"/>
    <p:sldId id="696" r:id="rId9"/>
    <p:sldId id="657" r:id="rId10"/>
    <p:sldId id="658" r:id="rId11"/>
    <p:sldId id="659" r:id="rId12"/>
    <p:sldId id="693" r:id="rId13"/>
    <p:sldId id="697" r:id="rId14"/>
    <p:sldId id="698" r:id="rId15"/>
    <p:sldId id="699" r:id="rId16"/>
    <p:sldId id="702" r:id="rId17"/>
    <p:sldId id="700" r:id="rId18"/>
    <p:sldId id="667" r:id="rId19"/>
    <p:sldId id="703" r:id="rId20"/>
    <p:sldId id="704" r:id="rId21"/>
    <p:sldId id="705" r:id="rId22"/>
    <p:sldId id="706" r:id="rId23"/>
    <p:sldId id="707" r:id="rId24"/>
    <p:sldId id="708" r:id="rId25"/>
    <p:sldId id="709" r:id="rId26"/>
    <p:sldId id="710" r:id="rId27"/>
    <p:sldId id="711" r:id="rId28"/>
    <p:sldId id="679" r:id="rId29"/>
    <p:sldId id="671" r:id="rId30"/>
    <p:sldId id="712" r:id="rId31"/>
    <p:sldId id="713" r:id="rId32"/>
    <p:sldId id="681" r:id="rId33"/>
    <p:sldId id="673" r:id="rId34"/>
    <p:sldId id="682" r:id="rId35"/>
    <p:sldId id="674" r:id="rId36"/>
    <p:sldId id="677" r:id="rId37"/>
    <p:sldId id="678" r:id="rId38"/>
    <p:sldId id="714" r:id="rId39"/>
    <p:sldId id="715" r:id="rId40"/>
    <p:sldId id="716" r:id="rId41"/>
    <p:sldId id="691" r:id="rId42"/>
    <p:sldId id="457" r:id="rId43"/>
    <p:sldId id="687" r:id="rId44"/>
    <p:sldId id="688" r:id="rId45"/>
    <p:sldId id="689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85"/>
            <p14:sldId id="686"/>
          </p14:sldIdLst>
        </p14:section>
        <p14:section name="Inheritance" id="{813DF7E2-74AB-4E3A-9B46-2566DC216237}">
          <p14:sldIdLst>
            <p14:sldId id="576"/>
            <p14:sldId id="694"/>
            <p14:sldId id="695"/>
          </p14:sldIdLst>
        </p14:section>
        <p14:section name="TABLE_PER_CLASS" id="{45DC2AD1-C0B0-4CA7-A0AE-51EF0B9DB377}">
          <p14:sldIdLst>
            <p14:sldId id="696"/>
            <p14:sldId id="657"/>
            <p14:sldId id="658"/>
            <p14:sldId id="659"/>
            <p14:sldId id="693"/>
          </p14:sldIdLst>
        </p14:section>
        <p14:section name="JOINED" id="{7B6568D9-61D5-4E9A-975C-BA410D73F40A}">
          <p14:sldIdLst>
            <p14:sldId id="697"/>
            <p14:sldId id="698"/>
            <p14:sldId id="699"/>
            <p14:sldId id="702"/>
            <p14:sldId id="700"/>
            <p14:sldId id="667"/>
            <p14:sldId id="703"/>
          </p14:sldIdLst>
        </p14:section>
        <p14:section name="SINGLE_TABLE" id="{CB7D19F3-EECF-4244-B976-58FB14D3465A}">
          <p14:sldIdLst>
            <p14:sldId id="704"/>
            <p14:sldId id="705"/>
            <p14:sldId id="706"/>
            <p14:sldId id="707"/>
            <p14:sldId id="708"/>
            <p14:sldId id="709"/>
          </p14:sldIdLst>
        </p14:section>
        <p14:section name="Relations" id="{75B9F352-2C03-4EE4-A0F2-5FF15BE98F0E}">
          <p14:sldIdLst>
            <p14:sldId id="710"/>
            <p14:sldId id="711"/>
          </p14:sldIdLst>
        </p14:section>
        <p14:section name="Relations" id="{BD60B6E9-85E7-49E8-9F66-AE28A5DD5D66}">
          <p14:sldIdLst>
            <p14:sldId id="679"/>
            <p14:sldId id="671"/>
            <p14:sldId id="712"/>
            <p14:sldId id="713"/>
            <p14:sldId id="681"/>
            <p14:sldId id="673"/>
            <p14:sldId id="682"/>
            <p14:sldId id="674"/>
            <p14:sldId id="677"/>
            <p14:sldId id="678"/>
            <p14:sldId id="714"/>
            <p14:sldId id="715"/>
            <p14:sldId id="716"/>
            <p14:sldId id="691"/>
            <p14:sldId id="457"/>
            <p14:sldId id="687"/>
            <p14:sldId id="688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5050"/>
    <a:srgbClr val="E85C0E"/>
    <a:srgbClr val="FBEEDC"/>
    <a:srgbClr val="CC0000"/>
    <a:srgbClr val="F0A22E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9926" autoAdjust="0"/>
  </p:normalViewPr>
  <p:slideViewPr>
    <p:cSldViewPr>
      <p:cViewPr varScale="1">
        <p:scale>
          <a:sx n="65" d="100"/>
          <a:sy n="65" d="100"/>
        </p:scale>
        <p:origin x="28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5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81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1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9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7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230">
            <a:off x="280933" y="2077819"/>
            <a:ext cx="3017211" cy="301721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7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80708" y="589337"/>
            <a:ext cx="7035859" cy="1412435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 Entity Relations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691" y="1957914"/>
            <a:ext cx="5705941" cy="686636"/>
          </a:xfrm>
        </p:spPr>
        <p:txBody>
          <a:bodyPr>
            <a:normAutofit/>
          </a:bodyPr>
          <a:lstStyle/>
          <a:p>
            <a:r>
              <a:rPr lang="en-US" dirty="0"/>
              <a:t>Advanced Mapping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1853373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66" y="3901556"/>
            <a:ext cx="2133598" cy="23103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4725363" y="3566336"/>
            <a:ext cx="168879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 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DF58AD9-61B0-44F4-AEA4-99B05E04B0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621165"/>
            <a:ext cx="2872279" cy="25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(3)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812A5-594A-4D5B-A51F-D5A092810864}"/>
              </a:ext>
            </a:extLst>
          </p:cNvPr>
          <p:cNvSpPr txBox="1">
            <a:spLocks/>
          </p:cNvSpPr>
          <p:nvPr/>
        </p:nvSpPr>
        <p:spPr>
          <a:xfrm>
            <a:off x="684212" y="1836000"/>
            <a:ext cx="617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bike = new Bike();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car = new Car();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em.persist(bike);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em.persist(car);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7338D0-328D-41DC-87B6-2DF2EA1AF38E}"/>
              </a:ext>
            </a:extLst>
          </p:cNvPr>
          <p:cNvSpPr txBox="1">
            <a:spLocks/>
          </p:cNvSpPr>
          <p:nvPr/>
        </p:nvSpPr>
        <p:spPr>
          <a:xfrm>
            <a:off x="684212" y="1295400"/>
            <a:ext cx="6172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17A03FA6-8A06-4A7F-9863-9533F28A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r>
              <a:rPr lang="en-US" dirty="0">
                <a:solidFill>
                  <a:srgbClr val="F3CD60"/>
                </a:solidFill>
              </a:rPr>
              <a:t>Result:</a:t>
            </a:r>
          </a:p>
          <a:p>
            <a:pPr marL="0" indent="0">
              <a:buNone/>
            </a:pPr>
            <a:endParaRPr lang="en-US" dirty="0">
              <a:solidFill>
                <a:srgbClr val="F3CD60"/>
              </a:solidFill>
            </a:endParaRPr>
          </a:p>
        </p:txBody>
      </p:sp>
      <p:graphicFrame>
        <p:nvGraphicFramePr>
          <p:cNvPr id="13" name="Group 49">
            <a:extLst>
              <a:ext uri="{FF2B5EF4-FFF2-40B4-BE49-F238E27FC236}">
                <a16:creationId xmlns:a16="http://schemas.microsoft.com/office/drawing/2014/main" id="{16C517A5-BD8D-485E-A897-298AEC3F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898154"/>
              </p:ext>
            </p:extLst>
          </p:nvPr>
        </p:nvGraphicFramePr>
        <p:xfrm>
          <a:off x="1522412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bikes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"BIKE"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14" name="Group 49">
            <a:extLst>
              <a:ext uri="{FF2B5EF4-FFF2-40B4-BE49-F238E27FC236}">
                <a16:creationId xmlns:a16="http://schemas.microsoft.com/office/drawing/2014/main" id="{8D17C8D4-8560-41F4-B147-D49274B51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129815"/>
              </p:ext>
            </p:extLst>
          </p:nvPr>
        </p:nvGraphicFramePr>
        <p:xfrm>
          <a:off x="6246812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"CAR"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9085" y="1054418"/>
            <a:ext cx="1179614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/>
              <a:t>Repeating information in each table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/>
              <a:t>Changes in super class involves changes in all subclass tables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/>
              <a:t>No foreign keys involved (unrelated tables)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/>
              <a:t>No NULL values – no unneeded fields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/>
              <a:t>Simple style to implement inheritance mapping</a:t>
            </a: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Conclusion</a:t>
            </a:r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C5808D2-6DA5-447E-A53D-39144115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7120" y="3876916"/>
            <a:ext cx="2442618" cy="26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is defined for each class in the inheritance hierarchy</a:t>
            </a:r>
          </a:p>
          <a:p>
            <a:pPr lvl="1"/>
            <a:r>
              <a:rPr lang="en-US" dirty="0"/>
              <a:t>Storing of that class </a:t>
            </a:r>
            <a:r>
              <a:rPr lang="en-US" dirty="0">
                <a:solidFill>
                  <a:srgbClr val="F3CD60"/>
                </a:solidFill>
              </a:rPr>
              <a:t>only the local attributes </a:t>
            </a:r>
          </a:p>
          <a:p>
            <a:pPr lvl="1"/>
            <a:r>
              <a:rPr lang="en-US" dirty="0"/>
              <a:t>Each table must store object's </a:t>
            </a:r>
            <a:r>
              <a:rPr lang="en-US" dirty="0">
                <a:solidFill>
                  <a:srgbClr val="F3CD60"/>
                </a:solidFill>
              </a:rPr>
              <a:t>primary key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Joined</a:t>
            </a:r>
          </a:p>
        </p:txBody>
      </p:sp>
      <p:pic>
        <p:nvPicPr>
          <p:cNvPr id="5" name="Picture 4" descr="Резултат с изображение за hierarchy icon">
            <a:extLst>
              <a:ext uri="{FF2B5EF4-FFF2-40B4-BE49-F238E27FC236}">
                <a16:creationId xmlns:a16="http://schemas.microsoft.com/office/drawing/2014/main" id="{332841A3-CC32-4697-BD75-009763F4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3200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4812" y="1651648"/>
            <a:ext cx="73152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"vehicles")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InheritanceType.JOINED)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@GeneratedValue(strategy = GenerationType.TABLE)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model;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Vehicle() {}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Vehicle(String model)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this.model = model;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74812" y="1065058"/>
            <a:ext cx="7315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14761" y="192413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Inheritance type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93491" y="3675665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 table generator is used for each table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2110590"/>
            <a:ext cx="10972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@MappedSuperclass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TransportationVehicle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loadCapacity;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Getters and setters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524000"/>
            <a:ext cx="109728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TransportationVehicle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52406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612" y="1881990"/>
            <a:ext cx="9510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@MappedSuperclass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PassengerVehicle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noOfpassengers;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PassengerVehicle(String model)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Getters and setters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60612" y="1295400"/>
            <a:ext cx="9510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PassengerVehicle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273199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711968"/>
            <a:ext cx="8077200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Truck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TransportationVehicle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final static String model = "CAR";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noOfContainers;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Getters and setters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125378"/>
            <a:ext cx="8077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Truck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B9323D7-F008-4099-B355-9D8B74AF7556}"/>
              </a:ext>
            </a:extLst>
          </p:cNvPr>
          <p:cNvSpPr txBox="1">
            <a:spLocks/>
          </p:cNvSpPr>
          <p:nvPr/>
        </p:nvSpPr>
        <p:spPr>
          <a:xfrm>
            <a:off x="2055812" y="4201423"/>
            <a:ext cx="80772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PassengerVehicle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final static String model = "CAR";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Car(){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super(model);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4BD726-4A5B-4AC7-8FDF-57CF81DA4821}"/>
              </a:ext>
            </a:extLst>
          </p:cNvPr>
          <p:cNvSpPr txBox="1">
            <a:spLocks/>
          </p:cNvSpPr>
          <p:nvPr/>
        </p:nvSpPr>
        <p:spPr>
          <a:xfrm>
            <a:off x="2055812" y="3660823"/>
            <a:ext cx="8077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Car.java</a:t>
            </a:r>
          </a:p>
        </p:txBody>
      </p:sp>
    </p:spTree>
    <p:extLst>
      <p:ext uri="{BB962C8B-B14F-4D97-AF65-F5344CB8AC3E}">
        <p14:creationId xmlns:p14="http://schemas.microsoft.com/office/powerpoint/2010/main" val="241372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82" y="1094174"/>
            <a:ext cx="11804822" cy="557035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5474917" y="4057916"/>
            <a:ext cx="254801" cy="53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375360" y="2899932"/>
            <a:ext cx="485910" cy="2623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9">
            <a:extLst>
              <a:ext uri="{FF2B5EF4-FFF2-40B4-BE49-F238E27FC236}">
                <a16:creationId xmlns:a16="http://schemas.microsoft.com/office/drawing/2014/main" id="{124970C2-1BDC-4B7B-B65B-B3BCB9922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318246"/>
              </p:ext>
            </p:extLst>
          </p:nvPr>
        </p:nvGraphicFramePr>
        <p:xfrm>
          <a:off x="5093917" y="1905000"/>
          <a:ext cx="3849688" cy="1755648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95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model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262039"/>
                  </a:ext>
                </a:extLst>
              </a:tr>
            </a:tbl>
          </a:graphicData>
        </a:graphic>
      </p:graphicFrame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01DD6741-518D-4D6C-B866-9FE6284CA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212812"/>
              </p:ext>
            </p:extLst>
          </p:nvPr>
        </p:nvGraphicFramePr>
        <p:xfrm>
          <a:off x="531812" y="327768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195841"/>
              </p:ext>
            </p:extLst>
          </p:nvPr>
        </p:nvGraphicFramePr>
        <p:xfrm>
          <a:off x="5866968" y="3936048"/>
          <a:ext cx="5943600" cy="1316736"/>
        </p:xfrm>
        <a:graphic>
          <a:graphicData uri="http://schemas.openxmlformats.org/drawingml/2006/table">
            <a:tbl>
              <a:tblPr/>
              <a:tblGrid>
                <a:gridCol w="843945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3745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</a:tblGrid>
              <a:tr h="27074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trucks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55A0A55E-7A84-4D52-9B44-E573B0F39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82" y="1094174"/>
            <a:ext cx="11804822" cy="557035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Disadvantages</a:t>
            </a:r>
            <a:r>
              <a:rPr lang="en-US" sz="3200" dirty="0"/>
              <a:t>: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pPr marL="761946" lvl="1" indent="-457200"/>
            <a:r>
              <a:rPr lang="en-US" sz="3000" dirty="0"/>
              <a:t>Multiple JOINS - for deep hierarchies it may give poor performance</a:t>
            </a:r>
            <a:endParaRPr lang="en-US" sz="3000" dirty="0">
              <a:solidFill>
                <a:schemeClr val="accent1"/>
              </a:solidFill>
            </a:endParaRPr>
          </a:p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n-US" sz="3200" dirty="0"/>
              <a:t>: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pPr marL="761946" lvl="1" indent="-457200"/>
            <a:r>
              <a:rPr lang="en-US" sz="3000" dirty="0"/>
              <a:t>No NULL values</a:t>
            </a:r>
          </a:p>
          <a:p>
            <a:pPr marL="761946" lvl="1" indent="-457200"/>
            <a:r>
              <a:rPr lang="en-US" sz="3000" dirty="0"/>
              <a:t>No repeating information</a:t>
            </a:r>
          </a:p>
          <a:p>
            <a:pPr marL="761946" lvl="1" indent="-457200"/>
            <a:r>
              <a:rPr lang="en-US" dirty="0"/>
              <a:t>Foreign keys involved</a:t>
            </a:r>
          </a:p>
          <a:p>
            <a:pPr marL="761946" lvl="1" indent="-457200"/>
            <a:r>
              <a:rPr lang="en-US" dirty="0"/>
              <a:t>Reduced changes in schema on superclass changes</a:t>
            </a:r>
            <a:endParaRPr lang="bg-BG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2AFFE13-AA0A-46B4-8B55-F7F8F997F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2325" y="3072938"/>
            <a:ext cx="2701323" cy="29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CD60"/>
                </a:solidFill>
              </a:rPr>
              <a:t>Simplest</a:t>
            </a:r>
            <a:r>
              <a:rPr lang="en-US" dirty="0"/>
              <a:t> and typically the best performing and best solution</a:t>
            </a:r>
          </a:p>
          <a:p>
            <a:pPr lvl="1"/>
            <a:r>
              <a:rPr lang="en-US" dirty="0"/>
              <a:t>A single table is used to store all of the instances of the </a:t>
            </a:r>
            <a:r>
              <a:rPr lang="en-US" dirty="0">
                <a:solidFill>
                  <a:srgbClr val="F3CD60"/>
                </a:solidFill>
              </a:rPr>
              <a:t>entire inheritance hierarchy</a:t>
            </a:r>
          </a:p>
          <a:p>
            <a:pPr lvl="1"/>
            <a:r>
              <a:rPr lang="en-US" dirty="0"/>
              <a:t>A column for every attribute of every class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3CD60"/>
                </a:solidFill>
              </a:rPr>
              <a:t>discriminator column </a:t>
            </a:r>
            <a:r>
              <a:rPr lang="en-US" dirty="0"/>
              <a:t>is used to determine which class the particular row belongs to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Single Table</a:t>
            </a:r>
          </a:p>
        </p:txBody>
      </p:sp>
    </p:spTree>
    <p:extLst>
      <p:ext uri="{BB962C8B-B14F-4D97-AF65-F5344CB8AC3E}">
        <p14:creationId xmlns:p14="http://schemas.microsoft.com/office/powerpoint/2010/main" val="107838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3212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Мащабиране на раздел 2">
                <a:extLst>
                  <a:ext uri="{FF2B5EF4-FFF2-40B4-BE49-F238E27FC236}">
                    <a16:creationId xmlns:a16="http://schemas.microsoft.com/office/drawing/2014/main" id="{0CE40039-4450-4006-9D72-2E52A9A59B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642113"/>
                  </p:ext>
                </p:extLst>
              </p:nvPr>
            </p:nvGraphicFramePr>
            <p:xfrm>
              <a:off x="816653" y="2337627"/>
              <a:ext cx="4875530" cy="2743200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1180E575-E667-4DF4-B1D4-0C4FE87F7E8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5530" cy="2743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Мащабиране на раздел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E40039-4450-4006-9D72-2E52A9A59B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53" y="2337627"/>
                <a:ext cx="4875530" cy="27432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DE0826B0-1215-45D3-A66F-313056BEB4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5852596"/>
                  </p:ext>
                </p:extLst>
              </p:nvPr>
            </p:nvGraphicFramePr>
            <p:xfrm>
              <a:off x="6205623" y="2337627"/>
              <a:ext cx="4875530" cy="2743200"/>
            </p:xfrm>
            <a:graphic>
              <a:graphicData uri="http://schemas.microsoft.com/office/powerpoint/2016/sectionzoom">
                <psez:sectionZm>
                  <psez:sectionZmObj sectionId="{75B9F352-2C03-4EE4-A0F2-5FF15BE98F0E}">
                    <psez:zmPr id="{38AE9665-E74E-4058-831A-7FB3DE9B360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5530" cy="2743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Мащабиране на раздел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E0826B0-1215-45D3-A66F-313056BEB4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623" y="2337627"/>
                <a:ext cx="4875530" cy="27432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4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4812" y="1651648"/>
            <a:ext cx="7315200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"vehicles")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@GeneratedValue(strategy = GenerationType.TABLE)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model;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Vehicle() {}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Vehicle(String model)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this.model = model;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74812" y="1065058"/>
            <a:ext cx="7315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14761" y="192413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Inheritance type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93491" y="3675665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 table generator is used for each table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2169407"/>
            <a:ext cx="8077200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@MappedSuperclass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TransportationVehicle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loadCapacity;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Getters and setters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582817"/>
            <a:ext cx="8077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TransportationVehicle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62524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2169407"/>
            <a:ext cx="80772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@MappedSuperclass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PassengerVehicle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noOfpassengers;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PassengerVehicle(String model)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Getters and setters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582817"/>
            <a:ext cx="8077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PassengerVehicle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126021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617510"/>
            <a:ext cx="80772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@DiscriminatorValue(values = "truck")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Truck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TransportationVehicle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final static String model = "TRUCK";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noOfContainers;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Getters and setters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125378"/>
            <a:ext cx="8077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Truck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B9323D7-F008-4099-B355-9D8B74AF7556}"/>
              </a:ext>
            </a:extLst>
          </p:cNvPr>
          <p:cNvSpPr txBox="1">
            <a:spLocks/>
          </p:cNvSpPr>
          <p:nvPr/>
        </p:nvSpPr>
        <p:spPr>
          <a:xfrm>
            <a:off x="2055812" y="4327961"/>
            <a:ext cx="8077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@DiscriminatorValue(values = "car")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PassengerVehicle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final static String model = "CAR";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Car(){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super(model);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4BD726-4A5B-4AC7-8FDF-57CF81DA4821}"/>
              </a:ext>
            </a:extLst>
          </p:cNvPr>
          <p:cNvSpPr txBox="1">
            <a:spLocks/>
          </p:cNvSpPr>
          <p:nvPr/>
        </p:nvSpPr>
        <p:spPr>
          <a:xfrm>
            <a:off x="2055812" y="3813223"/>
            <a:ext cx="8077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Car.java</a:t>
            </a:r>
          </a:p>
        </p:txBody>
      </p:sp>
    </p:spTree>
    <p:extLst>
      <p:ext uri="{BB962C8B-B14F-4D97-AF65-F5344CB8AC3E}">
        <p14:creationId xmlns:p14="http://schemas.microsoft.com/office/powerpoint/2010/main" val="72349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82" y="1094174"/>
            <a:ext cx="11804822" cy="557035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556909"/>
              </p:ext>
            </p:extLst>
          </p:nvPr>
        </p:nvGraphicFramePr>
        <p:xfrm>
          <a:off x="788789" y="1981200"/>
          <a:ext cx="10777623" cy="1758168"/>
        </p:xfrm>
        <a:graphic>
          <a:graphicData uri="http://schemas.openxmlformats.org/drawingml/2006/table">
            <a:tbl>
              <a:tblPr/>
              <a:tblGrid>
                <a:gridCol w="85261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137467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98281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  <a:gridCol w="2670847">
                  <a:extLst>
                    <a:ext uri="{9D8B030D-6E8A-4147-A177-3AD203B41FA5}">
                      <a16:colId xmlns:a16="http://schemas.microsoft.com/office/drawing/2014/main" val="3655739698"/>
                    </a:ext>
                  </a:extLst>
                </a:gridCol>
                <a:gridCol w="2881200">
                  <a:extLst>
                    <a:ext uri="{9D8B030D-6E8A-4147-A177-3AD203B41FA5}">
                      <a16:colId xmlns:a16="http://schemas.microsoft.com/office/drawing/2014/main" val="3865767395"/>
                    </a:ext>
                  </a:extLst>
                </a:gridCol>
              </a:tblGrid>
              <a:tr h="44143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59524"/>
                  </a:ext>
                </a:extLst>
              </a:tr>
            </a:tbl>
          </a:graphicData>
        </a:graphic>
      </p:graphicFrame>
      <p:sp>
        <p:nvSpPr>
          <p:cNvPr id="10" name="AutoShape 7">
            <a:extLst>
              <a:ext uri="{FF2B5EF4-FFF2-40B4-BE49-F238E27FC236}">
                <a16:creationId xmlns:a16="http://schemas.microsoft.com/office/drawing/2014/main" id="{A8AF3D7E-0E35-424A-B988-C4A82124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3986847"/>
            <a:ext cx="3124200" cy="582600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Discriminator column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D55090-24FE-485A-92BE-ED458EF6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Table Relations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92569C-E47A-4FD7-84DB-EF672EE0CDE6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One-to-One, One-to-Many, Many-to-Many</a:t>
            </a:r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24C85D0-5515-4A4C-9F7A-F232F222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2" y="1943100"/>
            <a:ext cx="937062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66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lang="en" sz="40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3212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C63332-7A0B-47DE-BC46-D9C4875CC35A}"/>
              </a:ext>
            </a:extLst>
          </p:cNvPr>
          <p:cNvSpPr txBox="1">
            <a:spLocks noChangeArrowheads="1"/>
          </p:cNvSpPr>
          <p:nvPr/>
        </p:nvSpPr>
        <p:spPr>
          <a:xfrm>
            <a:off x="184769" y="1297458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sz="3200" dirty="0"/>
              <a:t>There are several types of database relationships: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dirty="0">
                <a:solidFill>
                  <a:srgbClr val="F3CD60"/>
                </a:solidFill>
              </a:rPr>
              <a:t>One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dirty="0">
                <a:solidFill>
                  <a:srgbClr val="F3CD60"/>
                </a:solidFill>
              </a:rPr>
              <a:t>One to Many </a:t>
            </a:r>
            <a:r>
              <a:rPr lang="en-US" dirty="0"/>
              <a:t>and </a:t>
            </a:r>
            <a:r>
              <a:rPr lang="en-US" dirty="0">
                <a:solidFill>
                  <a:srgbClr val="F3CD60"/>
                </a:solidFill>
              </a:rPr>
              <a:t>Many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dirty="0">
                <a:solidFill>
                  <a:srgbClr val="F3CD60"/>
                </a:solidFill>
              </a:rPr>
              <a:t>Many to Many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dirty="0">
                <a:solidFill>
                  <a:srgbClr val="F3CD60"/>
                </a:solidFill>
              </a:rPr>
              <a:t>Self Referencing </a:t>
            </a:r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975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52031" y="3165060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8231" y="2982034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4431" y="2982034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19031" y="2982034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5231" y="2982034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577" y="2636760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409060"/>
              </p:ext>
            </p:extLst>
          </p:nvPr>
        </p:nvGraphicFramePr>
        <p:xfrm>
          <a:off x="684212" y="2362200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623928"/>
              </p:ext>
            </p:extLst>
          </p:nvPr>
        </p:nvGraphicFramePr>
        <p:xfrm>
          <a:off x="8055188" y="2362200"/>
          <a:ext cx="3282624" cy="1531620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// Getters and setters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1727414"/>
            <a:ext cx="83820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"label_id",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BasicLabel label;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412" y="1151121"/>
            <a:ext cx="8382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70212" y="3510810"/>
            <a:ext cx="2831299" cy="378044"/>
          </a:xfrm>
          <a:prstGeom prst="wedgeRoundRectCallout">
            <a:avLst>
              <a:gd name="adj1" fmla="val -53820"/>
              <a:gd name="adj2" fmla="val 493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782209"/>
            <a:ext cx="2362200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82643" y="4573518"/>
            <a:ext cx="2057400" cy="597454"/>
          </a:xfrm>
          <a:prstGeom prst="wedgeRoundRectCallout">
            <a:avLst>
              <a:gd name="adj1" fmla="val -56515"/>
              <a:gd name="adj2" fmla="val -27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labels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5324434"/>
            <a:ext cx="2438400" cy="596575"/>
          </a:xfrm>
          <a:prstGeom prst="wedgeRoundRectCallout">
            <a:avLst>
              <a:gd name="adj1" fmla="val -54633"/>
              <a:gd name="adj2" fmla="val -426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52031" y="3098692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8231" y="291566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4431" y="291566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19031" y="291566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5231" y="2915666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577" y="2570392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129268"/>
              </p:ext>
            </p:extLst>
          </p:nvPr>
        </p:nvGraphicFramePr>
        <p:xfrm>
          <a:off x="684212" y="2295832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004835"/>
              </p:ext>
            </p:extLst>
          </p:nvPr>
        </p:nvGraphicFramePr>
        <p:xfrm>
          <a:off x="8234455" y="2286000"/>
          <a:ext cx="3282624" cy="3163824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393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06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id: int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name: String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shampoo: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getShampoo():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setShampoo(): void </a:t>
                      </a:r>
                      <a:endParaRPr kumimoji="1" lang="bg-BG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33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#JavaDB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86455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7212" y="1891058"/>
            <a:ext cx="86106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"labels")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BasicLabel implements Label{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@OneToOne(mappedBy = "label",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BasicShampoo basicShampoo;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7212" y="1314765"/>
            <a:ext cx="8610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BasicLabel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13212" y="3333135"/>
            <a:ext cx="4038600" cy="433351"/>
          </a:xfrm>
          <a:prstGeom prst="wedgeRoundRectCallout">
            <a:avLst>
              <a:gd name="adj1" fmla="val -53855"/>
              <a:gd name="adj2" fmla="val 4152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467663" y="4495800"/>
            <a:ext cx="3124200" cy="533849"/>
          </a:xfrm>
          <a:prstGeom prst="wedgeRoundRectCallout">
            <a:avLst>
              <a:gd name="adj1" fmla="val -54633"/>
              <a:gd name="adj2" fmla="val -446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97234" y="2966066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810886" y="2966066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10886" y="2825137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64234" y="2783040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540434" y="2783040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2634" y="2442846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25834" y="2794511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7038ABD4-9666-4D4E-AC81-B67120C81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899972"/>
              </p:ext>
            </p:extLst>
          </p:nvPr>
        </p:nvGraphicFramePr>
        <p:xfrm>
          <a:off x="477634" y="2485210"/>
          <a:ext cx="4876800" cy="1792224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productionBatch: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115BAF2B-49DB-4825-B49F-AD7C7B66E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644876"/>
              </p:ext>
            </p:extLst>
          </p:nvPr>
        </p:nvGraphicFramePr>
        <p:xfrm>
          <a:off x="8968887" y="2438400"/>
          <a:ext cx="3014578" cy="809484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id: int</a:t>
                      </a:r>
                      <a:endParaRPr kumimoji="1" lang="bg-BG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6212" y="2104875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@ManyToOne(optional = false)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@JoinColumn(name = "batch_id", referencedColumnName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ProductionBatch batch;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446212" y="1528582"/>
            <a:ext cx="9220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426290" y="3736756"/>
            <a:ext cx="2971800" cy="378044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Many-To-One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22910" y="3719017"/>
            <a:ext cx="2324102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Runtime evaluation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75412" y="5255849"/>
            <a:ext cx="2362202" cy="910708"/>
          </a:xfrm>
          <a:prstGeom prst="wedgeRoundRectCallout">
            <a:avLst>
              <a:gd name="adj1" fmla="val -48297"/>
              <a:gd name="adj2" fmla="val -710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shampoos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39052" y="4957561"/>
            <a:ext cx="2971800" cy="596575"/>
          </a:xfrm>
          <a:prstGeom prst="wedgeRoundRectCallout">
            <a:avLst>
              <a:gd name="adj1" fmla="val -55129"/>
              <a:gd name="adj2" fmla="val -549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in </a:t>
            </a:r>
            <a:b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batches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04612" y="64770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CD7F8A76-96C7-486B-A85F-DFB8E1BC1847}"/>
              </a:ext>
            </a:extLst>
          </p:cNvPr>
          <p:cNvCxnSpPr/>
          <p:nvPr/>
        </p:nvCxnSpPr>
        <p:spPr>
          <a:xfrm>
            <a:off x="5621580" y="2656820"/>
            <a:ext cx="2819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B31B747B-4846-4B83-9F69-7AFA486CA2AB}"/>
              </a:ext>
            </a:extLst>
          </p:cNvPr>
          <p:cNvCxnSpPr/>
          <p:nvPr/>
        </p:nvCxnSpPr>
        <p:spPr>
          <a:xfrm flipH="1">
            <a:off x="5635232" y="2656820"/>
            <a:ext cx="144879" cy="1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AD07A69B-5183-48EF-9532-8036EFE7B35D}"/>
              </a:ext>
            </a:extLst>
          </p:cNvPr>
          <p:cNvCxnSpPr/>
          <p:nvPr/>
        </p:nvCxnSpPr>
        <p:spPr>
          <a:xfrm>
            <a:off x="5635232" y="2515891"/>
            <a:ext cx="152400" cy="152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C3991DE1-6319-44E6-9C04-0C2A6CADC8CF}"/>
              </a:ext>
            </a:extLst>
          </p:cNvPr>
          <p:cNvCxnSpPr/>
          <p:nvPr/>
        </p:nvCxnSpPr>
        <p:spPr>
          <a:xfrm>
            <a:off x="8288580" y="2473794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D2D7B6E4-DE98-4865-AE4C-090B3FF5B667}"/>
              </a:ext>
            </a:extLst>
          </p:cNvPr>
          <p:cNvCxnSpPr/>
          <p:nvPr/>
        </p:nvCxnSpPr>
        <p:spPr>
          <a:xfrm>
            <a:off x="8364780" y="2473794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">
            <a:extLst>
              <a:ext uri="{FF2B5EF4-FFF2-40B4-BE49-F238E27FC236}">
                <a16:creationId xmlns:a16="http://schemas.microsoft.com/office/drawing/2014/main" id="{3C6F5E51-58CA-445D-98E3-EEFC2CB282AE}"/>
              </a:ext>
            </a:extLst>
          </p:cNvPr>
          <p:cNvSpPr txBox="1"/>
          <p:nvPr/>
        </p:nvSpPr>
        <p:spPr>
          <a:xfrm>
            <a:off x="6016980" y="213360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FA8AB829-CC3C-443D-9D7F-93A7E5135BF7}"/>
              </a:ext>
            </a:extLst>
          </p:cNvPr>
          <p:cNvCxnSpPr/>
          <p:nvPr/>
        </p:nvCxnSpPr>
        <p:spPr>
          <a:xfrm>
            <a:off x="5850180" y="2485265"/>
            <a:ext cx="0" cy="3660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9">
            <a:extLst>
              <a:ext uri="{FF2B5EF4-FFF2-40B4-BE49-F238E27FC236}">
                <a16:creationId xmlns:a16="http://schemas.microsoft.com/office/drawing/2014/main" id="{A6AD0B75-3598-436A-BE54-29117FCC6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19585"/>
              </p:ext>
            </p:extLst>
          </p:nvPr>
        </p:nvGraphicFramePr>
        <p:xfrm>
          <a:off x="530580" y="1981200"/>
          <a:ext cx="4876800" cy="1792224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productionBatch: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38" name="Group 49">
            <a:extLst>
              <a:ext uri="{FF2B5EF4-FFF2-40B4-BE49-F238E27FC236}">
                <a16:creationId xmlns:a16="http://schemas.microsoft.com/office/drawing/2014/main" id="{13B8F54E-B4F3-495D-BD27-CD001CDB7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835524"/>
              </p:ext>
            </p:extLst>
          </p:nvPr>
        </p:nvGraphicFramePr>
        <p:xfrm>
          <a:off x="8642434" y="1981200"/>
          <a:ext cx="3014578" cy="2903220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id: int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shampoos: 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getShampoos():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+ setBasicShampoos():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void</a:t>
                      </a:r>
                      <a:endParaRPr kumimoji="1" lang="bg-BG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099160"/>
            <a:ext cx="11125196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"batches")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ProductionBatch implements Batch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@OneToMany(mappedBy = "batch", targetEntity = BasicShampoo.class,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fetch = FetchType.LAZY, cascade = CascadeType.ALL)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Set&lt;Shampoo&gt; shampoos;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1522867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35269" y="3279556"/>
            <a:ext cx="3276600" cy="378044"/>
          </a:xfrm>
          <a:prstGeom prst="wedgeRoundRectCallout">
            <a:avLst>
              <a:gd name="adj1" fmla="val -52055"/>
              <a:gd name="adj2" fmla="val 4542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28012" y="3119050"/>
            <a:ext cx="2743200" cy="386150"/>
          </a:xfrm>
          <a:prstGeom prst="wedgeRoundRectCallout">
            <a:avLst>
              <a:gd name="adj1" fmla="val -45753"/>
              <a:gd name="adj2" fmla="val 1020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13412" y="4343400"/>
            <a:ext cx="1765685" cy="378044"/>
          </a:xfrm>
          <a:prstGeom prst="wedgeRoundRectCallout">
            <a:avLst>
              <a:gd name="adj1" fmla="val -55037"/>
              <a:gd name="adj2" fmla="val -395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Fetching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75612" y="4346356"/>
            <a:ext cx="1828800" cy="378044"/>
          </a:xfrm>
          <a:prstGeom prst="wedgeRoundRectCallout">
            <a:avLst>
              <a:gd name="adj1" fmla="val -57897"/>
              <a:gd name="adj2" fmla="val -395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Cascade type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Unidirectional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7012" y="1638745"/>
            <a:ext cx="11658604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"shampoos")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BasicShampoo implements Shampoo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@ManyToMany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@JoinTable(name = "shampoos_ingredients",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joinColumns = @JoinColumn(name = "shampoo_id", referencedColumnName = "id"),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inverseJoinColumns = @JoinColumn(name = "ingredient_id", referencedColumnName = "id"))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Set&lt;BasicIngredient&gt; ingredients;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7012" y="1062452"/>
            <a:ext cx="116586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187985" y="3434912"/>
            <a:ext cx="3226601" cy="378044"/>
          </a:xfrm>
          <a:prstGeom prst="wedgeRoundRectCallout">
            <a:avLst>
              <a:gd name="adj1" fmla="val -53468"/>
              <a:gd name="adj2" fmla="val 493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Many-To-Many relationship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32497" y="3778492"/>
            <a:ext cx="1994295" cy="378044"/>
          </a:xfrm>
          <a:prstGeom prst="wedgeRoundRectCallout">
            <a:avLst>
              <a:gd name="adj1" fmla="val -56652"/>
              <a:gd name="adj2" fmla="val 473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85012" y="5139697"/>
            <a:ext cx="3024335" cy="360541"/>
          </a:xfrm>
          <a:prstGeom prst="wedgeRoundRectCallout">
            <a:avLst>
              <a:gd name="adj1" fmla="val -53148"/>
              <a:gd name="adj2" fmla="val -506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mapping table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929942" y="3974147"/>
            <a:ext cx="2459252" cy="407553"/>
          </a:xfrm>
          <a:prstGeom prst="wedgeRoundRectCallout">
            <a:avLst>
              <a:gd name="adj1" fmla="val -54796"/>
              <a:gd name="adj2" fmla="val 4515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shampoos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560338" y="3987990"/>
            <a:ext cx="2543189" cy="299935"/>
          </a:xfrm>
          <a:prstGeom prst="wedgeRoundRectCallout">
            <a:avLst>
              <a:gd name="adj1" fmla="val 40"/>
              <a:gd name="adj2" fmla="val 10400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in ingredients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Bidirectional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7608" y="1891058"/>
            <a:ext cx="8991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"ingredients")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InheritanceType.SINGLE_TABLE)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@DiscriminatorColumn(name = "type", discriminatorType = DiscriminatorType.STRING)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BasicIngredient implements Ingredient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@ManyToMany(mappedBy = "ingredients", targetEntity = BasicShampoo.class)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Set&lt;BasicShampoo&gt; shampoos;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7608" y="1314765"/>
            <a:ext cx="89916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89612" y="3984463"/>
            <a:ext cx="3276600" cy="374422"/>
          </a:xfrm>
          <a:prstGeom prst="wedgeRoundRectCallout">
            <a:avLst>
              <a:gd name="adj1" fmla="val -54755"/>
              <a:gd name="adj2" fmla="val 493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in entity BasicShampoo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89412" y="4724400"/>
            <a:ext cx="2590800" cy="283423"/>
          </a:xfrm>
          <a:prstGeom prst="wedgeRoundRectCallout">
            <a:avLst>
              <a:gd name="adj1" fmla="val -55431"/>
              <a:gd name="adj2" fmla="val 2825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Entity for the mapping 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524000"/>
            <a:ext cx="11804822" cy="5570355"/>
          </a:xfrm>
        </p:spPr>
        <p:txBody>
          <a:bodyPr/>
          <a:lstStyle/>
          <a:p>
            <a:r>
              <a:rPr lang="en-US" dirty="0"/>
              <a:t>Fetching – retrieve objects from the database</a:t>
            </a:r>
          </a:p>
          <a:p>
            <a:pPr lvl="1"/>
            <a:r>
              <a:rPr lang="en-US" dirty="0"/>
              <a:t>Fetched entities are stored in the </a:t>
            </a:r>
            <a:r>
              <a:rPr lang="en-US" dirty="0">
                <a:solidFill>
                  <a:srgbClr val="F3CD60"/>
                </a:solidFill>
              </a:rPr>
              <a:t>Persistence Context </a:t>
            </a:r>
            <a:r>
              <a:rPr lang="en-US" dirty="0"/>
              <a:t>as cache</a:t>
            </a:r>
          </a:p>
          <a:p>
            <a:r>
              <a:rPr lang="en-US" dirty="0"/>
              <a:t>Retrieval of an entity object might cause automatic retrieval of </a:t>
            </a:r>
            <a:r>
              <a:rPr lang="en-US" dirty="0">
                <a:solidFill>
                  <a:srgbClr val="F3CD60"/>
                </a:solidFill>
              </a:rPr>
              <a:t>additional</a:t>
            </a:r>
            <a:r>
              <a:rPr lang="en-US" dirty="0"/>
              <a:t> entity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Fetch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53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Fetching Strategies</a:t>
            </a:r>
          </a:p>
          <a:p>
            <a:pPr lvl="1"/>
            <a:r>
              <a:rPr lang="en-US" dirty="0"/>
              <a:t>EAGER – retrieves all entity objects reachable through fetched entity</a:t>
            </a:r>
          </a:p>
          <a:p>
            <a:pPr lvl="2"/>
            <a:r>
              <a:rPr lang="en-US" dirty="0"/>
              <a:t>Can cause </a:t>
            </a:r>
            <a:r>
              <a:rPr lang="en-US" dirty="0">
                <a:solidFill>
                  <a:srgbClr val="F3CD60"/>
                </a:solidFill>
              </a:rPr>
              <a:t>slowdown</a:t>
            </a:r>
            <a:r>
              <a:rPr lang="en-US" dirty="0"/>
              <a:t> when used with a big data source	</a:t>
            </a:r>
            <a:r>
              <a:rPr lang="en-US" dirty="0">
                <a:solidFill>
                  <a:srgbClr val="F3CD60"/>
                </a:solidFill>
              </a:rPr>
              <a:t>	</a:t>
            </a:r>
          </a:p>
          <a:p>
            <a:pPr lvl="1"/>
            <a:r>
              <a:rPr lang="en-US" dirty="0">
                <a:solidFill>
                  <a:srgbClr val="F3CD60"/>
                </a:solidFill>
              </a:rPr>
              <a:t>LAZY </a:t>
            </a:r>
            <a:r>
              <a:rPr lang="en-US" dirty="0"/>
              <a:t>– retrieves all reachable entity objects </a:t>
            </a:r>
            <a:r>
              <a:rPr lang="en-US" dirty="0">
                <a:solidFill>
                  <a:srgbClr val="F3CD60"/>
                </a:solidFill>
              </a:rPr>
              <a:t>only when fetched entity's getter method is called</a:t>
            </a:r>
            <a:endParaRPr lang="bg-BG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Strategies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4007A1D-0DAC-4359-BAAF-F4D436F0DC7E}"/>
              </a:ext>
            </a:extLst>
          </p:cNvPr>
          <p:cNvSpPr txBox="1">
            <a:spLocks/>
          </p:cNvSpPr>
          <p:nvPr/>
        </p:nvSpPr>
        <p:spPr>
          <a:xfrm>
            <a:off x="570827" y="4876800"/>
            <a:ext cx="1116238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University university = em.find((long) 1);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this.students = null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collection holding the students is populated when the getter is called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university.getStudents();</a:t>
            </a:r>
          </a:p>
        </p:txBody>
      </p:sp>
    </p:spTree>
    <p:extLst>
      <p:ext uri="{BB962C8B-B14F-4D97-AF65-F5344CB8AC3E}">
        <p14:creationId xmlns:p14="http://schemas.microsoft.com/office/powerpoint/2010/main" val="24463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56" y="1052885"/>
            <a:ext cx="11582856" cy="5570355"/>
          </a:xfrm>
        </p:spPr>
        <p:txBody>
          <a:bodyPr>
            <a:normAutofit/>
          </a:bodyPr>
          <a:lstStyle/>
          <a:p>
            <a:r>
              <a:rPr lang="en-US" noProof="1"/>
              <a:t>JPA translates </a:t>
            </a:r>
            <a:r>
              <a:rPr lang="en-US" noProof="1">
                <a:solidFill>
                  <a:srgbClr val="F3CD60"/>
                </a:solidFill>
              </a:rPr>
              <a:t>entity state transitions</a:t>
            </a:r>
            <a:r>
              <a:rPr lang="en-US" noProof="1"/>
              <a:t> to database </a:t>
            </a:r>
            <a:r>
              <a:rPr lang="en-US" noProof="1">
                <a:solidFill>
                  <a:srgbClr val="F3CD60"/>
                </a:solidFill>
              </a:rPr>
              <a:t>DML</a:t>
            </a:r>
            <a:r>
              <a:rPr lang="en-US" noProof="1"/>
              <a:t> statements</a:t>
            </a:r>
          </a:p>
          <a:p>
            <a:pPr lvl="1"/>
            <a:r>
              <a:rPr lang="en-US" dirty="0"/>
              <a:t>This behavior is configured through the </a:t>
            </a:r>
            <a:r>
              <a:rPr lang="en-US" dirty="0">
                <a:solidFill>
                  <a:srgbClr val="F3CD60"/>
                </a:solidFill>
              </a:rPr>
              <a:t>CascadeType</a:t>
            </a:r>
            <a:r>
              <a:rPr lang="en-US" dirty="0"/>
              <a:t> mappings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CascadeType.PERSIST</a:t>
            </a:r>
            <a:r>
              <a:rPr lang="en-US" sz="3200" noProof="1"/>
              <a:t>: means that save() or persist() operations cascade to related entities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CascadeType.MERGE</a:t>
            </a:r>
            <a:r>
              <a:rPr lang="en-US" sz="3200" noProof="1"/>
              <a:t>: means that related entities are merged into managed state when the owning entity is merged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CascadeType.REFRESH</a:t>
            </a:r>
            <a:r>
              <a:rPr lang="en-US" sz="3200" noProof="1"/>
              <a:t>: does the same thing for the refresh() operation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6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D55090-24FE-485A-92BE-ED458EF6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Java Persistence API Inheritance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92569C-E47A-4FD7-84DB-EF672EE0CDE6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Fundamental Inheritance Concepts</a:t>
            </a:r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9F96E13-DBB9-400C-9592-2E746786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2159159"/>
            <a:ext cx="7238523" cy="24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CascadeType.REMOVE</a:t>
            </a:r>
            <a:r>
              <a:rPr lang="en-US" noProof="1"/>
              <a:t>: removes all related entities association with this setting when the owning entity is deleted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CascadeType.DETACH</a:t>
            </a:r>
            <a:r>
              <a:rPr lang="en-US" noProof="1"/>
              <a:t>: detaches all related entities if a “manual detach” occurs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CascadeType.ALL</a:t>
            </a:r>
            <a:r>
              <a:rPr lang="en-US" noProof="1"/>
              <a:t>: is shorthand for all of the above cascade operations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56" y="3581400"/>
            <a:ext cx="3429000" cy="25438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28E70-97F8-493E-B5F9-13437A5C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Relational databases don't support inheritance</a:t>
            </a:r>
          </a:p>
          <a:p>
            <a:pPr lvl="1"/>
            <a:r>
              <a:rPr lang="en-US" noProof="1"/>
              <a:t>It is implemented by JPA:</a:t>
            </a:r>
          </a:p>
          <a:p>
            <a:pPr lvl="2"/>
            <a:r>
              <a:rPr lang="en-US" noProof="1">
                <a:solidFill>
                  <a:srgbClr val="F3CD60"/>
                </a:solidFill>
              </a:rPr>
              <a:t>SINGLE_TABLE</a:t>
            </a:r>
          </a:p>
          <a:p>
            <a:pPr lvl="2"/>
            <a:r>
              <a:rPr lang="en-US" noProof="1">
                <a:solidFill>
                  <a:srgbClr val="F3CD60"/>
                </a:solidFill>
              </a:rPr>
              <a:t>TABLE_PER_CLASS</a:t>
            </a:r>
          </a:p>
          <a:p>
            <a:pPr lvl="2"/>
            <a:r>
              <a:rPr lang="en-US" noProof="1">
                <a:solidFill>
                  <a:srgbClr val="F3CD60"/>
                </a:solidFill>
              </a:rPr>
              <a:t>JOINED</a:t>
            </a:r>
          </a:p>
          <a:p>
            <a:r>
              <a:rPr lang="en-US" noProof="1"/>
              <a:t>Table relations are Un/Bidirectional</a:t>
            </a:r>
          </a:p>
          <a:p>
            <a:pPr lvl="1"/>
            <a:r>
              <a:rPr lang="en-US" noProof="1"/>
              <a:t>One-to-One </a:t>
            </a:r>
          </a:p>
          <a:p>
            <a:pPr lvl="1"/>
            <a:r>
              <a:rPr lang="en-US" noProof="1"/>
              <a:t>Many-to-One </a:t>
            </a:r>
          </a:p>
          <a:p>
            <a:pPr lvl="1"/>
            <a:r>
              <a:rPr lang="en-US" noProof="1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Entity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77098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39974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06" y="1594686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620688"/>
            <a:ext cx="2269870" cy="56746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4" y="2637225"/>
            <a:ext cx="2844904" cy="37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fundamental concept in most programming languages</a:t>
            </a:r>
          </a:p>
          <a:p>
            <a:pPr lvl="1"/>
            <a:r>
              <a:rPr lang="en-US" dirty="0"/>
              <a:t>SQL does not support this kind of relationships</a:t>
            </a:r>
          </a:p>
          <a:p>
            <a:r>
              <a:rPr lang="en-US" dirty="0"/>
              <a:t>Implemented by any JPA framework by </a:t>
            </a:r>
            <a:r>
              <a:rPr lang="en-US" dirty="0">
                <a:solidFill>
                  <a:srgbClr val="F3CD60"/>
                </a:solidFill>
              </a:rPr>
              <a:t>inheriting</a:t>
            </a:r>
            <a:r>
              <a:rPr lang="en-US" dirty="0"/>
              <a:t> and </a:t>
            </a:r>
            <a:r>
              <a:rPr lang="en-US" dirty="0">
                <a:solidFill>
                  <a:srgbClr val="F3CD60"/>
                </a:solidFill>
              </a:rPr>
              <a:t>mapping Entities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9280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by the </a:t>
            </a:r>
            <a:r>
              <a:rPr lang="en-US" sz="2800" b="1" noProof="1">
                <a:solidFill>
                  <a:srgbClr val="F3CD60"/>
                </a:solidFill>
                <a:latin typeface="Consolas" panose="020B0609020204030204" pitchFamily="49" charset="0"/>
              </a:rPr>
              <a:t>javax</a:t>
            </a:r>
            <a:r>
              <a:rPr lang="en-US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rgbClr val="F3CD60"/>
                </a:solidFill>
                <a:latin typeface="Consolas" panose="020B0609020204030204" pitchFamily="49" charset="0"/>
              </a:rPr>
              <a:t>persistence</a:t>
            </a:r>
            <a:r>
              <a:rPr lang="en-US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.Inheritance </a:t>
            </a:r>
            <a:r>
              <a:rPr lang="en-US" dirty="0"/>
              <a:t>annotation</a:t>
            </a:r>
          </a:p>
          <a:p>
            <a:r>
              <a:rPr lang="en-US" dirty="0"/>
              <a:t>The following mapping strategies are used to map the entity data to the underlying database: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3CD60"/>
                </a:solidFill>
              </a:rPr>
              <a:t>single table </a:t>
            </a:r>
            <a:r>
              <a:rPr lang="en-US" dirty="0"/>
              <a:t>per </a:t>
            </a:r>
            <a:r>
              <a:rPr lang="en-US" dirty="0">
                <a:solidFill>
                  <a:srgbClr val="F3CD60"/>
                </a:solidFill>
              </a:rPr>
              <a:t>class hierarchy</a:t>
            </a:r>
          </a:p>
          <a:p>
            <a:pPr lvl="1"/>
            <a:r>
              <a:rPr lang="en-US" dirty="0"/>
              <a:t>A table per </a:t>
            </a:r>
            <a:r>
              <a:rPr lang="en-US" dirty="0">
                <a:solidFill>
                  <a:srgbClr val="F3CD60"/>
                </a:solidFill>
              </a:rPr>
              <a:t>concrete entity class</a:t>
            </a:r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rgbClr val="F3CD60"/>
                </a:solidFill>
              </a:rPr>
              <a:t>Join</a:t>
            </a:r>
            <a:r>
              <a:rPr lang="en-US" dirty="0"/>
              <a:t>" strategy – mapping common fields in a single table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Inheritance Strategies</a:t>
            </a:r>
          </a:p>
        </p:txBody>
      </p:sp>
    </p:spTree>
    <p:extLst>
      <p:ext uri="{BB962C8B-B14F-4D97-AF65-F5344CB8AC3E}">
        <p14:creationId xmlns:p14="http://schemas.microsoft.com/office/powerpoint/2010/main" val="4742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CD60"/>
                </a:solidFill>
              </a:rPr>
              <a:t>Table creation for each entity</a:t>
            </a:r>
          </a:p>
          <a:p>
            <a:pPr lvl="1"/>
            <a:r>
              <a:rPr lang="en-US" dirty="0"/>
              <a:t>A table defined for each concrete class in the inheritance</a:t>
            </a:r>
          </a:p>
          <a:p>
            <a:pPr lvl="1"/>
            <a:r>
              <a:rPr lang="en-US" dirty="0"/>
              <a:t>Allows inheritance to be used in the object model, when it does not exist in the data model</a:t>
            </a:r>
          </a:p>
          <a:p>
            <a:r>
              <a:rPr lang="en-US" dirty="0"/>
              <a:t>Querying root or branch classes can be very difficult and </a:t>
            </a:r>
            <a:r>
              <a:rPr lang="en-US" dirty="0">
                <a:solidFill>
                  <a:srgbClr val="F3CD60"/>
                </a:solidFill>
              </a:rPr>
              <a:t>inefficient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</a:t>
            </a:r>
          </a:p>
        </p:txBody>
      </p:sp>
    </p:spTree>
    <p:extLst>
      <p:ext uri="{BB962C8B-B14F-4D97-AF65-F5344CB8AC3E}">
        <p14:creationId xmlns:p14="http://schemas.microsoft.com/office/powerpoint/2010/main" val="27151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651648"/>
            <a:ext cx="80010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@Inheritance(strategy = InheritanceType.TABLE_PER_CLASS)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@GeneratedValue(strategy = GenerationType.TABLE)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@Basic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model;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Vehicle() {}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Vehicle(String model)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this.model = model;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08212" y="1065058"/>
            <a:ext cx="80010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0212" y="1890468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Inheritance type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849393" y="3783386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 table generator is used for each table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70212" y="1687392"/>
            <a:ext cx="617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"bikes")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Bike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final static String model = "BIKE";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Bike(){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super(model);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70212" y="1156413"/>
            <a:ext cx="6172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Bike.java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968624" y="4514224"/>
            <a:ext cx="617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"cars")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Vehicle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final static String model = "CAR";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Car(){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super(model);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68624" y="3983245"/>
            <a:ext cx="6172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9612" y="1828152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4654984"/>
            <a:ext cx="1752600" cy="356477"/>
          </a:xfrm>
          <a:prstGeom prst="wedgeRoundRectCallout">
            <a:avLst>
              <a:gd name="adj1" fmla="val -54677"/>
              <a:gd name="adj2" fmla="val -40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2220</Words>
  <Application>Microsoft Office PowerPoint</Application>
  <PresentationFormat>По избор</PresentationFormat>
  <Paragraphs>546</Paragraphs>
  <Slides>44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Hibernate (JPA) Code First  Entity Relations</vt:lpstr>
      <vt:lpstr>Table of Contents</vt:lpstr>
      <vt:lpstr>Questions</vt:lpstr>
      <vt:lpstr>Java Persistence API Inheritance</vt:lpstr>
      <vt:lpstr>Inheritance</vt:lpstr>
      <vt:lpstr>JPA Inheritance Strategies</vt:lpstr>
      <vt:lpstr>Table Per Class</vt:lpstr>
      <vt:lpstr>Table Per Class strategy: Example</vt:lpstr>
      <vt:lpstr>Table Per Class strategy: Example (2)</vt:lpstr>
      <vt:lpstr>Table Per Class strategy: Example (3)</vt:lpstr>
      <vt:lpstr>Table Per Class strategy: Conclusion</vt:lpstr>
      <vt:lpstr>Table Per Class: Joined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- Joined strategy</vt:lpstr>
      <vt:lpstr>Results - Joined strategy</vt:lpstr>
      <vt:lpstr>Table Per Class: Single Table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- Joined strategy</vt:lpstr>
      <vt:lpstr>Table Relations</vt:lpstr>
      <vt:lpstr>Database Relationships</vt:lpstr>
      <vt:lpstr>One-To-One - Unidirectional</vt:lpstr>
      <vt:lpstr>One-To-One - Unidirectional</vt:lpstr>
      <vt:lpstr>One-To-One - Bidirectional</vt:lpstr>
      <vt:lpstr>One-To-One - Bidirectional</vt:lpstr>
      <vt:lpstr>Many-To-One - Unidirectional</vt:lpstr>
      <vt:lpstr>Many-To-One - Unidirectional</vt:lpstr>
      <vt:lpstr>One-To-Many - Bidirectional</vt:lpstr>
      <vt:lpstr>One-To-Many - Bidirectional</vt:lpstr>
      <vt:lpstr>Many-To-Many - Unidirectional</vt:lpstr>
      <vt:lpstr>Many-To-Many - Bidirectional</vt:lpstr>
      <vt:lpstr>Lazy Loading - Fetch Types</vt:lpstr>
      <vt:lpstr>Fetching Strategies</vt:lpstr>
      <vt:lpstr>Cascading</vt:lpstr>
      <vt:lpstr>Cascading (2)</vt:lpstr>
      <vt:lpstr>Summary</vt:lpstr>
      <vt:lpstr>Hibernate (JPA) Code First Entity Relations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2017-11-07T11:23:21Z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