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274" r:id="rId3"/>
    <p:sldId id="679" r:id="rId4"/>
    <p:sldId id="680" r:id="rId5"/>
    <p:sldId id="576" r:id="rId6"/>
    <p:sldId id="671" r:id="rId7"/>
    <p:sldId id="672" r:id="rId8"/>
    <p:sldId id="620" r:id="rId9"/>
    <p:sldId id="652" r:id="rId10"/>
    <p:sldId id="653" r:id="rId11"/>
    <p:sldId id="690" r:id="rId12"/>
    <p:sldId id="691" r:id="rId13"/>
    <p:sldId id="654" r:id="rId14"/>
    <p:sldId id="692" r:id="rId15"/>
    <p:sldId id="657" r:id="rId16"/>
    <p:sldId id="656" r:id="rId17"/>
    <p:sldId id="658" r:id="rId18"/>
    <p:sldId id="659" r:id="rId19"/>
    <p:sldId id="693" r:id="rId20"/>
    <p:sldId id="694" r:id="rId21"/>
    <p:sldId id="662" r:id="rId22"/>
    <p:sldId id="696" r:id="rId23"/>
    <p:sldId id="674" r:id="rId24"/>
    <p:sldId id="676" r:id="rId25"/>
    <p:sldId id="695" r:id="rId26"/>
    <p:sldId id="684" r:id="rId27"/>
    <p:sldId id="685" r:id="rId28"/>
    <p:sldId id="686" r:id="rId29"/>
    <p:sldId id="687" r:id="rId30"/>
    <p:sldId id="688" r:id="rId31"/>
    <p:sldId id="677" r:id="rId32"/>
    <p:sldId id="457" r:id="rId33"/>
    <p:sldId id="681" r:id="rId34"/>
    <p:sldId id="682" r:id="rId35"/>
    <p:sldId id="683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679"/>
            <p14:sldId id="680"/>
          </p14:sldIdLst>
        </p14:section>
        <p14:section name="Query Methods" id="{813DF7E2-74AB-4E3A-9B46-2566DC216237}">
          <p14:sldIdLst>
            <p14:sldId id="576"/>
            <p14:sldId id="671"/>
            <p14:sldId id="672"/>
            <p14:sldId id="620"/>
            <p14:sldId id="652"/>
            <p14:sldId id="653"/>
            <p14:sldId id="690"/>
            <p14:sldId id="691"/>
          </p14:sldIdLst>
        </p14:section>
        <p14:section name="JPQL" id="{1F470985-33D9-494D-98E7-4B09792F1D4B}">
          <p14:sldIdLst>
            <p14:sldId id="654"/>
            <p14:sldId id="692"/>
            <p14:sldId id="657"/>
            <p14:sldId id="656"/>
            <p14:sldId id="658"/>
            <p14:sldId id="659"/>
            <p14:sldId id="693"/>
            <p14:sldId id="694"/>
          </p14:sldIdLst>
        </p14:section>
        <p14:section name="Advanced Repositories" id="{4BCDD688-7B45-494B-AE3B-43D48CDFE7F7}">
          <p14:sldIdLst>
            <p14:sldId id="662"/>
            <p14:sldId id="696"/>
            <p14:sldId id="674"/>
            <p14:sldId id="676"/>
          </p14:sldIdLst>
        </p14:section>
        <p14:section name="Spring Custom Configuration" id="{97B20FC7-9995-4559-A3C5-C63F24D8058C}">
          <p14:sldIdLst>
            <p14:sldId id="695"/>
            <p14:sldId id="684"/>
            <p14:sldId id="685"/>
            <p14:sldId id="686"/>
            <p14:sldId id="687"/>
            <p14:sldId id="688"/>
            <p14:sldId id="677"/>
          </p14:sldIdLst>
        </p14:section>
        <p14:section name="Summary" id="{BD60B6E9-85E7-49E8-9F66-AE28A5DD5D66}">
          <p14:sldIdLst>
            <p14:sldId id="457"/>
            <p14:sldId id="681"/>
            <p14:sldId id="682"/>
            <p14:sldId id="6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8F8F8"/>
    <a:srgbClr val="F0A22E"/>
    <a:srgbClr val="FF5050"/>
    <a:srgbClr val="E85C0E"/>
    <a:srgbClr val="FBEEDC"/>
    <a:srgbClr val="CC0000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0" autoAdjust="0"/>
    <p:restoredTop sz="89926" autoAdjust="0"/>
  </p:normalViewPr>
  <p:slideViewPr>
    <p:cSldViewPr>
      <p:cViewPr varScale="1">
        <p:scale>
          <a:sx n="65" d="100"/>
          <a:sy n="65" d="100"/>
        </p:scale>
        <p:origin x="76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56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1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5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1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1166698" y="3285542"/>
            <a:ext cx="6371906" cy="1149827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340071"/>
            <a:ext cx="2050131" cy="512532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506D3988-C0B0-498E-9850-0B738BAF0E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319" y="2216640"/>
            <a:ext cx="3111960" cy="345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4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slide" Target="slide12.xml"/><Relationship Id="rId3" Type="http://schemas.openxmlformats.org/officeDocument/2006/relationships/image" Target="../media/image11.png"/><Relationship Id="rId7" Type="http://schemas.openxmlformats.org/officeDocument/2006/relationships/slide" Target="slide20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30.png"/><Relationship Id="rId5" Type="http://schemas.openxmlformats.org/officeDocument/2006/relationships/image" Target="../media/image110.png"/><Relationship Id="rId10" Type="http://schemas.openxmlformats.org/officeDocument/2006/relationships/slide" Target="slide24.xml"/><Relationship Id="rId4" Type="http://schemas.openxmlformats.org/officeDocument/2006/relationships/slide" Target="slide4.xml"/><Relationship Id="rId9" Type="http://schemas.openxmlformats.org/officeDocument/2006/relationships/image" Target="../media/image13.png"/><Relationship Id="rId14" Type="http://schemas.openxmlformats.org/officeDocument/2006/relationships/image" Target="../media/image14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telenor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4412" y="914400"/>
            <a:ext cx="9332155" cy="1087372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Data </a:t>
            </a:r>
            <a:br>
              <a:rPr lang="en-US" dirty="0"/>
            </a:br>
            <a:r>
              <a:rPr lang="en-US" dirty="0"/>
              <a:t>Advanced Querying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008812" y="2164324"/>
            <a:ext cx="4800600" cy="135444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Query Methods, JPQL </a:t>
            </a:r>
          </a:p>
          <a:p>
            <a:pPr>
              <a:lnSpc>
                <a:spcPct val="100000"/>
              </a:lnSpc>
            </a:pPr>
            <a:r>
              <a:rPr lang="en-US" dirty="0"/>
              <a:t>   Ad</a:t>
            </a:r>
            <a:r>
              <a:rPr lang="en-US" dirty="0">
                <a:solidFill>
                  <a:srgbClr val="F0A22E"/>
                </a:solidFill>
              </a:rPr>
              <a:t>van</a:t>
            </a:r>
            <a:r>
              <a:rPr lang="en-US" dirty="0"/>
              <a:t>ced Repositories</a:t>
            </a:r>
          </a:p>
          <a:p>
            <a:pPr>
              <a:lnSpc>
                <a:spcPct val="100000"/>
              </a:lnSpc>
            </a:pPr>
            <a:r>
              <a:rPr lang="en-US"/>
              <a:t>Spring Configuration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157" y="1853373"/>
            <a:ext cx="2172351" cy="54308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930" y="3663462"/>
            <a:ext cx="2579484" cy="27932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5150191" y="3398579"/>
            <a:ext cx="168879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Databases 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Frameworks</a:t>
            </a:r>
          </a:p>
        </p:txBody>
      </p:sp>
      <p:grpSp>
        <p:nvGrpSpPr>
          <p:cNvPr id="16" name="Групиране 15">
            <a:extLst>
              <a:ext uri="{FF2B5EF4-FFF2-40B4-BE49-F238E27FC236}">
                <a16:creationId xmlns:a16="http://schemas.microsoft.com/office/drawing/2014/main" id="{AE29F725-5793-41D2-B581-4765AD8EC50C}"/>
              </a:ext>
            </a:extLst>
          </p:cNvPr>
          <p:cNvGrpSpPr/>
          <p:nvPr/>
        </p:nvGrpSpPr>
        <p:grpSpPr>
          <a:xfrm>
            <a:off x="8244746" y="3840755"/>
            <a:ext cx="3540955" cy="2438626"/>
            <a:chOff x="8258722" y="3779485"/>
            <a:chExt cx="3540955" cy="2438626"/>
          </a:xfrm>
        </p:grpSpPr>
        <p:pic>
          <p:nvPicPr>
            <p:cNvPr id="4" name="Картина 3">
              <a:extLst>
                <a:ext uri="{FF2B5EF4-FFF2-40B4-BE49-F238E27FC236}">
                  <a16:creationId xmlns:a16="http://schemas.microsoft.com/office/drawing/2014/main" id="{335C733B-47FD-4ED9-A581-2A6370F54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112" y="3779485"/>
              <a:ext cx="2390565" cy="2390565"/>
            </a:xfrm>
            <a:prstGeom prst="rect">
              <a:avLst/>
            </a:prstGeom>
          </p:spPr>
        </p:pic>
        <p:pic>
          <p:nvPicPr>
            <p:cNvPr id="10" name="Картина 9">
              <a:extLst>
                <a:ext uri="{FF2B5EF4-FFF2-40B4-BE49-F238E27FC236}">
                  <a16:creationId xmlns:a16="http://schemas.microsoft.com/office/drawing/2014/main" id="{B8152D35-4212-4001-B1CC-4BCACE779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722" y="4357668"/>
              <a:ext cx="1860443" cy="1860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Select Shampoos by Size</a:t>
            </a:r>
            <a:endParaRPr lang="bg-BG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9350B99-85CA-4D70-9E42-C77367375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Write a method that selects all shampoos by input size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Order the result by shampoo id</a:t>
            </a:r>
          </a:p>
          <a:p>
            <a:pPr>
              <a:lnSpc>
                <a:spcPct val="100000"/>
              </a:lnSpc>
            </a:pPr>
            <a:r>
              <a:rPr lang="en-US" noProof="1"/>
              <a:t>Example input-output:</a:t>
            </a:r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2E2AF12B-D73B-4142-ADC6-AAC2BAD9E583}"/>
              </a:ext>
            </a:extLst>
          </p:cNvPr>
          <p:cNvSpPr txBox="1">
            <a:spLocks/>
          </p:cNvSpPr>
          <p:nvPr/>
        </p:nvSpPr>
        <p:spPr>
          <a:xfrm>
            <a:off x="989012" y="3642332"/>
            <a:ext cx="19050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MEDIUM</a:t>
            </a:r>
          </a:p>
        </p:txBody>
      </p:sp>
      <p:sp>
        <p:nvSpPr>
          <p:cNvPr id="8" name="Стрелка надясно 7">
            <a:extLst>
              <a:ext uri="{FF2B5EF4-FFF2-40B4-BE49-F238E27FC236}">
                <a16:creationId xmlns:a16="http://schemas.microsoft.com/office/drawing/2014/main" id="{E9529137-F42A-48A4-B61A-79C66FB8E5BB}"/>
              </a:ext>
            </a:extLst>
          </p:cNvPr>
          <p:cNvSpPr/>
          <p:nvPr/>
        </p:nvSpPr>
        <p:spPr>
          <a:xfrm>
            <a:off x="3122612" y="37626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981CB7E-48E2-40F7-9925-40FF0E9CC3C9}"/>
              </a:ext>
            </a:extLst>
          </p:cNvPr>
          <p:cNvSpPr txBox="1">
            <a:spLocks/>
          </p:cNvSpPr>
          <p:nvPr/>
        </p:nvSpPr>
        <p:spPr>
          <a:xfrm>
            <a:off x="3808412" y="3642332"/>
            <a:ext cx="7500600" cy="23921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effectLst/>
              </a:rPr>
              <a:t>Nature Moments Mediterranean Olive Oil &amp; Aloe Vera MEDIUM 6.50lv.</a:t>
            </a:r>
          </a:p>
          <a:p>
            <a:r>
              <a:rPr lang="en-US" dirty="0">
                <a:effectLst/>
              </a:rPr>
              <a:t>Volume &amp; Fullness Lavender MEDIUM 5.50lv.</a:t>
            </a:r>
          </a:p>
          <a:p>
            <a:r>
              <a:rPr lang="en-US" dirty="0">
                <a:effectLst/>
              </a:rPr>
              <a:t>Rose Shine &amp; Hydration MEDIUM 6.50lv.</a:t>
            </a:r>
          </a:p>
          <a:p>
            <a:r>
              <a:rPr lang="en-US" dirty="0">
                <a:effectLst/>
              </a:rPr>
              <a:t>Color Protection &amp; Radiance MEDIUM 6.75lv.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9968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 Shampoos by Size</a:t>
            </a:r>
            <a:endParaRPr lang="bg-BG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981CB7E-48E2-40F7-9925-40FF0E9CC3C9}"/>
              </a:ext>
            </a:extLst>
          </p:cNvPr>
          <p:cNvSpPr txBox="1">
            <a:spLocks/>
          </p:cNvSpPr>
          <p:nvPr/>
        </p:nvSpPr>
        <p:spPr>
          <a:xfrm>
            <a:off x="684212" y="2521196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>
                <a:solidFill>
                  <a:srgbClr val="F3CD60"/>
                </a:solidFill>
              </a:rPr>
              <a:t>Repository</a:t>
            </a:r>
          </a:p>
          <a:p>
            <a:r>
              <a:rPr lang="en-US" dirty="0">
                <a:effectLst/>
              </a:rPr>
              <a:t>public interface ShampooRepository extends CrudRepository&lt;BasicShampoo, Long&gt; {</a:t>
            </a:r>
          </a:p>
          <a:p>
            <a:r>
              <a:rPr lang="en-US" dirty="0">
                <a:effectLst/>
              </a:rPr>
              <a:t>    List&lt;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BasicShampoo</a:t>
            </a:r>
            <a:r>
              <a:rPr lang="en-US" dirty="0">
                <a:effectLst/>
              </a:rPr>
              <a:t>&gt;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getAllBySizeOrderById</a:t>
            </a:r>
            <a:r>
              <a:rPr lang="en-US" dirty="0">
                <a:effectLst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sizeValue</a:t>
            </a:r>
            <a:r>
              <a:rPr lang="en-US" dirty="0">
                <a:effectLst/>
              </a:rPr>
              <a:t>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F06C16-2111-44C8-8811-3083BE9EBEEF}"/>
              </a:ext>
            </a:extLst>
          </p:cNvPr>
          <p:cNvSpPr txBox="1">
            <a:spLocks/>
          </p:cNvSpPr>
          <p:nvPr/>
        </p:nvSpPr>
        <p:spPr>
          <a:xfrm>
            <a:off x="684212" y="1969084"/>
            <a:ext cx="10882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ShampooRepository.java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323177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C605459-A5A4-4A17-B006-2EE9AE113003}"/>
              </a:ext>
            </a:extLst>
          </p:cNvPr>
          <p:cNvSpPr txBox="1">
            <a:spLocks/>
          </p:cNvSpPr>
          <p:nvPr/>
        </p:nvSpPr>
        <p:spPr>
          <a:xfrm>
            <a:off x="4722812" y="4703828"/>
            <a:ext cx="2667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JPQL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66087C68-EE00-463E-9747-7CF856E0A276}"/>
              </a:ext>
            </a:extLst>
          </p:cNvPr>
          <p:cNvSpPr txBox="1">
            <a:spLocks/>
          </p:cNvSpPr>
          <p:nvPr/>
        </p:nvSpPr>
        <p:spPr>
          <a:xfrm>
            <a:off x="1674812" y="5574115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spc="200" dirty="0">
                <a:solidFill>
                  <a:srgbClr val="F0A22E"/>
                </a:solidFill>
              </a:rPr>
              <a:t>Java Persistence Query Language</a:t>
            </a:r>
          </a:p>
        </p:txBody>
      </p:sp>
      <p:grpSp>
        <p:nvGrpSpPr>
          <p:cNvPr id="13" name="Групиране 12">
            <a:extLst>
              <a:ext uri="{FF2B5EF4-FFF2-40B4-BE49-F238E27FC236}">
                <a16:creationId xmlns:a16="http://schemas.microsoft.com/office/drawing/2014/main" id="{22778237-8E41-4A25-992F-EFF3B02B24BF}"/>
              </a:ext>
            </a:extLst>
          </p:cNvPr>
          <p:cNvGrpSpPr/>
          <p:nvPr/>
        </p:nvGrpSpPr>
        <p:grpSpPr>
          <a:xfrm>
            <a:off x="3846512" y="1321919"/>
            <a:ext cx="4495800" cy="3429000"/>
            <a:chOff x="3656012" y="788677"/>
            <a:chExt cx="5372100" cy="4316723"/>
          </a:xfrm>
        </p:grpSpPr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4DF25DBC-88EC-4D4B-9962-7B4965AA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012" y="788677"/>
              <a:ext cx="3411141" cy="3718144"/>
            </a:xfrm>
            <a:prstGeom prst="rect">
              <a:avLst/>
            </a:prstGeom>
          </p:spPr>
        </p:pic>
        <p:pic>
          <p:nvPicPr>
            <p:cNvPr id="12" name="Картина 11">
              <a:extLst>
                <a:ext uri="{FF2B5EF4-FFF2-40B4-BE49-F238E27FC236}">
                  <a16:creationId xmlns:a16="http://schemas.microsoft.com/office/drawing/2014/main" id="{D33214C7-A816-4AFD-B628-47CC631B6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0612" y="2247900"/>
              <a:ext cx="2857500" cy="285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873583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</a:t>
            </a:r>
            <a:endParaRPr lang="bg-BG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9350B99-85CA-4D70-9E42-C77367375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114733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rgbClr val="F3CD60"/>
                </a:solidFill>
              </a:rPr>
              <a:t>Object-oriented</a:t>
            </a:r>
            <a:r>
              <a:rPr lang="en-US" noProof="1"/>
              <a:t> query language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Part of the Java Persistence API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Used to make queries against entities stored in a relational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SQL syntax </a:t>
            </a:r>
            <a:r>
              <a:rPr lang="en-US" dirty="0">
                <a:solidFill>
                  <a:srgbClr val="F3CD60"/>
                </a:solidFill>
              </a:rPr>
              <a:t>operating with entities</a:t>
            </a:r>
            <a:r>
              <a:rPr lang="en-US" dirty="0"/>
              <a:t>, not tables in the data source</a:t>
            </a:r>
            <a:endParaRPr lang="en-US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0152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Functionalities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4475255" y="1389623"/>
            <a:ext cx="3276600" cy="9906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JPQL</a:t>
            </a:r>
            <a:endParaRPr lang="bg-BG" sz="4400" dirty="0"/>
          </a:p>
        </p:txBody>
      </p:sp>
      <p:sp>
        <p:nvSpPr>
          <p:cNvPr id="6" name="Rectangle 5"/>
          <p:cNvSpPr/>
          <p:nvPr/>
        </p:nvSpPr>
        <p:spPr>
          <a:xfrm>
            <a:off x="531812" y="3896375"/>
            <a:ext cx="3276600" cy="9906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SELECT</a:t>
            </a:r>
            <a:endParaRPr lang="bg-BG" sz="4400" dirty="0"/>
          </a:p>
        </p:txBody>
      </p:sp>
      <p:sp>
        <p:nvSpPr>
          <p:cNvPr id="7" name="Rectangle 6"/>
          <p:cNvSpPr/>
          <p:nvPr/>
        </p:nvSpPr>
        <p:spPr>
          <a:xfrm>
            <a:off x="4510046" y="4477504"/>
            <a:ext cx="3276600" cy="9906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UPDATE</a:t>
            </a:r>
            <a:endParaRPr lang="bg-BG" sz="4400" dirty="0"/>
          </a:p>
        </p:txBody>
      </p:sp>
      <p:sp>
        <p:nvSpPr>
          <p:cNvPr id="8" name="Rectangle 7"/>
          <p:cNvSpPr/>
          <p:nvPr/>
        </p:nvSpPr>
        <p:spPr>
          <a:xfrm>
            <a:off x="8488280" y="3896375"/>
            <a:ext cx="3276600" cy="9906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DELETE</a:t>
            </a:r>
            <a:endParaRPr lang="bg-BG" sz="4400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3732212" y="2618725"/>
            <a:ext cx="1133107" cy="8864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7361188" y="2641699"/>
            <a:ext cx="943024" cy="8924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113253" y="2641699"/>
            <a:ext cx="0" cy="139690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6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Select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188815" y="3128211"/>
            <a:ext cx="11804822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"SELECT </a:t>
            </a:r>
            <a:r>
              <a:rPr lang="en-US" sz="27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7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7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</a:t>
            </a:r>
            <a:r>
              <a:rPr lang="en-US" sz="27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b.name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27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:names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14826" y="2957502"/>
            <a:ext cx="2136786" cy="547698"/>
          </a:xfrm>
          <a:prstGeom prst="wedgeRoundRectCallout">
            <a:avLst>
              <a:gd name="adj1" fmla="val -58147"/>
              <a:gd name="adj2" fmla="val 4999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Class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1212" y="4139120"/>
            <a:ext cx="1143000" cy="584964"/>
          </a:xfrm>
          <a:prstGeom prst="wedgeRoundRectCallout">
            <a:avLst>
              <a:gd name="adj1" fmla="val -70526"/>
              <a:gd name="adj2" fmla="val -5123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Aalias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360612" y="4047039"/>
            <a:ext cx="1371600" cy="456568"/>
          </a:xfrm>
          <a:prstGeom prst="wedgeRoundRectCallout">
            <a:avLst>
              <a:gd name="adj1" fmla="val -64226"/>
              <a:gd name="adj2" fmla="val -5097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982100" y="2923166"/>
            <a:ext cx="1070756" cy="456568"/>
          </a:xfrm>
          <a:prstGeom prst="wedgeRoundRectCallout">
            <a:avLst>
              <a:gd name="adj1" fmla="val -32641"/>
              <a:gd name="adj2" fmla="val 8751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102675" y="4198965"/>
            <a:ext cx="1900361" cy="609284"/>
          </a:xfrm>
          <a:prstGeom prst="wedgeRoundRectCallout">
            <a:avLst>
              <a:gd name="adj1" fmla="val 46180"/>
              <a:gd name="adj2" fmla="val -8219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Parameter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Join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2120192" y="2818452"/>
            <a:ext cx="7124797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"SELECT s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INNER JOIN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s.batch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b.batchDate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:batchDate"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12867" y="2590168"/>
            <a:ext cx="1069986" cy="456568"/>
          </a:xfrm>
          <a:prstGeom prst="wedgeRoundRectCallout">
            <a:avLst>
              <a:gd name="adj1" fmla="val -28301"/>
              <a:gd name="adj2" fmla="val 1066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Class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13203" y="4692280"/>
            <a:ext cx="1040423" cy="456568"/>
          </a:xfrm>
          <a:prstGeom prst="wedgeRoundRectCallout">
            <a:avLst>
              <a:gd name="adj1" fmla="val 49760"/>
              <a:gd name="adj2" fmla="val -8146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436812" y="2247742"/>
            <a:ext cx="1269023" cy="456568"/>
          </a:xfrm>
          <a:prstGeom prst="wedgeRoundRectCallout">
            <a:avLst>
              <a:gd name="adj1" fmla="val 69938"/>
              <a:gd name="adj2" fmla="val 6299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775647" y="3265584"/>
            <a:ext cx="888023" cy="456568"/>
          </a:xfrm>
          <a:prstGeom prst="wedgeRoundRectCallout">
            <a:avLst>
              <a:gd name="adj1" fmla="val -108899"/>
              <a:gd name="adj2" fmla="val 5536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679664" y="4616416"/>
            <a:ext cx="1968011" cy="456568"/>
          </a:xfrm>
          <a:prstGeom prst="wedgeRoundRectCallout">
            <a:avLst>
              <a:gd name="adj1" fmla="val -55650"/>
              <a:gd name="adj2" fmla="val -5097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2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989012" y="1915209"/>
            <a:ext cx="6210397" cy="13919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"UPDATE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b.price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b.price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*1.10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b.name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7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:names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48129" y="3144004"/>
            <a:ext cx="1676400" cy="456568"/>
          </a:xfrm>
          <a:prstGeom prst="wedgeRoundRectCallout">
            <a:avLst>
              <a:gd name="adj1" fmla="val -62169"/>
              <a:gd name="adj2" fmla="val -434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Parameter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3DA2C27-CDF7-4940-967E-1BB61AC38706}"/>
              </a:ext>
            </a:extLst>
          </p:cNvPr>
          <p:cNvSpPr txBox="1">
            <a:spLocks/>
          </p:cNvSpPr>
          <p:nvPr/>
        </p:nvSpPr>
        <p:spPr>
          <a:xfrm>
            <a:off x="989012" y="4509997"/>
            <a:ext cx="6635517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marL="304747" indent="0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400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"DELETE FROM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b.name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:name"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FAF517A-D8FB-4D0A-8CF1-4095DA5484DE}"/>
              </a:ext>
            </a:extLst>
          </p:cNvPr>
          <p:cNvSpPr txBox="1">
            <a:spLocks/>
          </p:cNvSpPr>
          <p:nvPr/>
        </p:nvSpPr>
        <p:spPr>
          <a:xfrm>
            <a:off x="259899" y="1039681"/>
            <a:ext cx="11473313" cy="563937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noProof="1"/>
              <a:t>Update: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noProof="1"/>
              <a:t>Delete:</a:t>
            </a:r>
          </a:p>
        </p:txBody>
      </p:sp>
    </p:spTree>
    <p:extLst>
      <p:ext uri="{BB962C8B-B14F-4D97-AF65-F5344CB8AC3E}">
        <p14:creationId xmlns:p14="http://schemas.microsoft.com/office/powerpoint/2010/main" val="207123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Select Shampoos by Ingredients</a:t>
            </a:r>
            <a:endParaRPr lang="bg-BG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9350B99-85CA-4D70-9E42-C77367375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Write a method that selects all shampoos with ingredients in a given list</a:t>
            </a:r>
          </a:p>
          <a:p>
            <a:pPr>
              <a:lnSpc>
                <a:spcPct val="100000"/>
              </a:lnSpc>
            </a:pPr>
            <a:r>
              <a:rPr lang="en-US" noProof="1"/>
              <a:t>Example input-output:</a:t>
            </a:r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2E2AF12B-D73B-4142-ADC6-AAC2BAD9E583}"/>
              </a:ext>
            </a:extLst>
          </p:cNvPr>
          <p:cNvSpPr txBox="1">
            <a:spLocks/>
          </p:cNvSpPr>
          <p:nvPr/>
        </p:nvSpPr>
        <p:spPr>
          <a:xfrm>
            <a:off x="531812" y="3242096"/>
            <a:ext cx="28194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effectLst/>
              </a:rPr>
              <a:t>Berry</a:t>
            </a:r>
          </a:p>
          <a:p>
            <a:r>
              <a:rPr lang="en-US" dirty="0">
                <a:effectLst/>
              </a:rPr>
              <a:t>Mineral-Colagen</a:t>
            </a:r>
            <a:endParaRPr lang="en-US" sz="5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Стрелка надясно 7">
            <a:extLst>
              <a:ext uri="{FF2B5EF4-FFF2-40B4-BE49-F238E27FC236}">
                <a16:creationId xmlns:a16="http://schemas.microsoft.com/office/drawing/2014/main" id="{E9529137-F42A-48A4-B61A-79C66FB8E5BB}"/>
              </a:ext>
            </a:extLst>
          </p:cNvPr>
          <p:cNvSpPr/>
          <p:nvPr/>
        </p:nvSpPr>
        <p:spPr>
          <a:xfrm>
            <a:off x="3601412" y="341422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981CB7E-48E2-40F7-9925-40FF0E9CC3C9}"/>
              </a:ext>
            </a:extLst>
          </p:cNvPr>
          <p:cNvSpPr txBox="1">
            <a:spLocks/>
          </p:cNvSpPr>
          <p:nvPr/>
        </p:nvSpPr>
        <p:spPr>
          <a:xfrm>
            <a:off x="4242334" y="3200400"/>
            <a:ext cx="7500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effectLst/>
              </a:rPr>
              <a:t>Color Protection &amp; Radiance</a:t>
            </a:r>
          </a:p>
          <a:p>
            <a:r>
              <a:rPr lang="en-US" dirty="0">
                <a:effectLst/>
              </a:rPr>
              <a:t>Fresh it Up!</a:t>
            </a:r>
          </a:p>
          <a:p>
            <a:r>
              <a:rPr lang="en-US" dirty="0">
                <a:effectLst/>
              </a:rPr>
              <a:t>Nectar Nutrition</a:t>
            </a:r>
          </a:p>
          <a:p>
            <a:r>
              <a:rPr lang="en-US" dirty="0">
                <a:effectLst/>
              </a:rPr>
              <a:t>Superfruit Nutrition</a:t>
            </a:r>
          </a:p>
          <a:p>
            <a:r>
              <a:rPr lang="en-US" dirty="0">
                <a:effectLst/>
              </a:rPr>
              <a:t>Color Protection &amp; Radiance</a:t>
            </a:r>
          </a:p>
          <a:p>
            <a:r>
              <a:rPr lang="en-US" dirty="0">
                <a:effectLst/>
              </a:rPr>
              <a:t>Nectar Nutrition</a:t>
            </a:r>
          </a:p>
          <a:p>
            <a:r>
              <a:rPr lang="en-US" dirty="0">
                <a:effectLst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5618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Select Shampoos by Ingredients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CEAAC0E-D3EC-442C-BC58-FDE1F6CD2396}"/>
              </a:ext>
            </a:extLst>
          </p:cNvPr>
          <p:cNvSpPr txBox="1">
            <a:spLocks/>
          </p:cNvSpPr>
          <p:nvPr/>
        </p:nvSpPr>
        <p:spPr>
          <a:xfrm>
            <a:off x="608011" y="2110828"/>
            <a:ext cx="11118959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BasicIngredientDao extends JpaRepository&lt;BasicIngredient, Long&gt;{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@Query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 = "</a:t>
            </a:r>
            <a:r>
              <a:rPr lang="en-US" sz="2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 from BasicShampoo s " 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"join s.ingredients i where i in :ingredients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List&lt;BasicShampoo&gt; </a:t>
            </a:r>
            <a:r>
              <a:rPr lang="en-US" sz="2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findByIngredientsIn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@Param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 = "</a:t>
            </a:r>
            <a:r>
              <a:rPr lang="en-US" sz="2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ingredients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  Set&lt;BasicIngredient&gt; ingredients);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EB566FF-6E0C-4EB0-8358-0BA156C79401}"/>
              </a:ext>
            </a:extLst>
          </p:cNvPr>
          <p:cNvSpPr txBox="1">
            <a:spLocks/>
          </p:cNvSpPr>
          <p:nvPr/>
        </p:nvSpPr>
        <p:spPr>
          <a:xfrm>
            <a:off x="601774" y="1576641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ShampooRepository.java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212299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4294967295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 dirty="0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Мащабиране на раздел 4">
                <a:extLst>
                  <a:ext uri="{FF2B5EF4-FFF2-40B4-BE49-F238E27FC236}">
                    <a16:creationId xmlns:a16="http://schemas.microsoft.com/office/drawing/2014/main" id="{40D69CC8-DFAE-4B74-8E1A-C08E5F5AD4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3501548"/>
                  </p:ext>
                </p:extLst>
              </p:nvPr>
            </p:nvGraphicFramePr>
            <p:xfrm>
              <a:off x="1772348" y="1363761"/>
              <a:ext cx="4169664" cy="2346047"/>
            </p:xfrm>
            <a:graphic>
              <a:graphicData uri="http://schemas.microsoft.com/office/powerpoint/2016/sectionzoom">
                <psez:sectionZm>
                  <psez:sectionZmObj sectionId="{813DF7E2-74AB-4E3A-9B46-2566DC216237}">
                    <psez:zmPr id="{35FCD3FB-2300-463E-9871-D2F9E0C5E384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69664" cy="234604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Мащабиране на раздел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0D69CC8-DFAE-4B74-8E1A-C08E5F5AD4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2348" y="1363761"/>
                <a:ext cx="4169664" cy="234604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Мащабиране на раздел 6">
                <a:extLst>
                  <a:ext uri="{FF2B5EF4-FFF2-40B4-BE49-F238E27FC236}">
                    <a16:creationId xmlns:a16="http://schemas.microsoft.com/office/drawing/2014/main" id="{D4B2A1DF-562E-4538-90C9-665E6932DD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30663"/>
                  </p:ext>
                </p:extLst>
              </p:nvPr>
            </p:nvGraphicFramePr>
            <p:xfrm>
              <a:off x="1757428" y="3875987"/>
              <a:ext cx="4168866" cy="2345598"/>
            </p:xfrm>
            <a:graphic>
              <a:graphicData uri="http://schemas.microsoft.com/office/powerpoint/2016/sectionzoom">
                <psez:sectionZm>
                  <psez:sectionZmObj sectionId="{4BCDD688-7B45-494B-AE3B-43D48CDFE7F7}">
                    <psez:zmPr id="{8BB2DD8D-C450-4112-8260-9A9708BC28BE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68866" cy="234559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Мащабиране на раздел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4B2A1DF-562E-4538-90C9-665E6932DD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57428" y="3875987"/>
                <a:ext cx="4168866" cy="234559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" name="Мащабиране на раздел 9">
                <a:extLst>
                  <a:ext uri="{FF2B5EF4-FFF2-40B4-BE49-F238E27FC236}">
                    <a16:creationId xmlns:a16="http://schemas.microsoft.com/office/drawing/2014/main" id="{8D2CC3CF-1650-4A86-90BA-089BB0647A6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7542318"/>
                  </p:ext>
                </p:extLst>
              </p:nvPr>
            </p:nvGraphicFramePr>
            <p:xfrm>
              <a:off x="6246812" y="3871577"/>
              <a:ext cx="4176704" cy="2350008"/>
            </p:xfrm>
            <a:graphic>
              <a:graphicData uri="http://schemas.microsoft.com/office/powerpoint/2016/sectionzoom">
                <psez:sectionZm>
                  <psez:sectionZmObj sectionId="{97B20FC7-9995-4559-A3C5-C63F24D8058C}">
                    <psez:zmPr id="{60CC9E80-1A2E-46F7-A849-1ED2D1610B14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76704" cy="23500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" name="Мащабиране на раздел 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8D2CC3CF-1650-4A86-90BA-089BB0647A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46812" y="3871577"/>
                <a:ext cx="4176704" cy="23500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2" name="Мащабиране на раздел 11">
                <a:extLst>
                  <a:ext uri="{FF2B5EF4-FFF2-40B4-BE49-F238E27FC236}">
                    <a16:creationId xmlns:a16="http://schemas.microsoft.com/office/drawing/2014/main" id="{F97CDD79-E2EC-4819-BB1A-321B9F8B5E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4328384"/>
                  </p:ext>
                </p:extLst>
              </p:nvPr>
            </p:nvGraphicFramePr>
            <p:xfrm>
              <a:off x="6246812" y="1363760"/>
              <a:ext cx="4169664" cy="2346047"/>
            </p:xfrm>
            <a:graphic>
              <a:graphicData uri="http://schemas.microsoft.com/office/powerpoint/2016/sectionzoom">
                <psez:sectionZm>
                  <psez:sectionZmObj sectionId="{1F470985-33D9-494D-98E7-4B09792F1D4B}">
                    <psez:zmPr id="{E1CCA3EB-FAE0-4576-82EE-C22D6E657E64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69664" cy="234604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2" name="Мащабиране на раздел 11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F97CDD79-E2EC-4819-BB1A-321B9F8B5E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46812" y="1363760"/>
                <a:ext cx="4169664" cy="234604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688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5AC3A41-0821-4B40-BCDB-E0F7186DA50A}"/>
              </a:ext>
            </a:extLst>
          </p:cNvPr>
          <p:cNvSpPr txBox="1">
            <a:spLocks/>
          </p:cNvSpPr>
          <p:nvPr/>
        </p:nvSpPr>
        <p:spPr>
          <a:xfrm>
            <a:off x="2817812" y="4703828"/>
            <a:ext cx="66294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Advanced Repositories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0DE114F-59EA-41BA-8419-795B405CECD3}"/>
              </a:ext>
            </a:extLst>
          </p:cNvPr>
          <p:cNvSpPr txBox="1">
            <a:spLocks/>
          </p:cNvSpPr>
          <p:nvPr/>
        </p:nvSpPr>
        <p:spPr>
          <a:xfrm>
            <a:off x="1674812" y="5574115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spc="200" dirty="0">
                <a:solidFill>
                  <a:srgbClr val="F0A22E"/>
                </a:solidFill>
              </a:rPr>
              <a:t>Repository Inheritance</a:t>
            </a:r>
          </a:p>
        </p:txBody>
      </p:sp>
      <p:grpSp>
        <p:nvGrpSpPr>
          <p:cNvPr id="14" name="Групиране 13">
            <a:extLst>
              <a:ext uri="{FF2B5EF4-FFF2-40B4-BE49-F238E27FC236}">
                <a16:creationId xmlns:a16="http://schemas.microsoft.com/office/drawing/2014/main" id="{D0F5DBFE-23B7-4E14-9E08-9DC8CEFD23B7}"/>
              </a:ext>
            </a:extLst>
          </p:cNvPr>
          <p:cNvGrpSpPr/>
          <p:nvPr/>
        </p:nvGrpSpPr>
        <p:grpSpPr>
          <a:xfrm>
            <a:off x="2795945" y="1484019"/>
            <a:ext cx="6675558" cy="2933700"/>
            <a:chOff x="3076454" y="1770128"/>
            <a:chExt cx="5932608" cy="2628900"/>
          </a:xfrm>
        </p:grpSpPr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E939E056-52BD-4B0B-906C-140AE8C8E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454" y="1770128"/>
              <a:ext cx="2628900" cy="2628900"/>
            </a:xfrm>
            <a:prstGeom prst="rect">
              <a:avLst/>
            </a:prstGeom>
          </p:spPr>
        </p:pic>
        <p:pic>
          <p:nvPicPr>
            <p:cNvPr id="12" name="Картина 11">
              <a:extLst>
                <a:ext uri="{FF2B5EF4-FFF2-40B4-BE49-F238E27FC236}">
                  <a16:creationId xmlns:a16="http://schemas.microsoft.com/office/drawing/2014/main" id="{C8F2D8DA-BD00-4D6A-ADBB-624AA5CD0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2017778"/>
              <a:ext cx="2381250" cy="2381250"/>
            </a:xfrm>
            <a:prstGeom prst="rect">
              <a:avLst/>
            </a:prstGeom>
          </p:spPr>
        </p:pic>
        <p:sp>
          <p:nvSpPr>
            <p:cNvPr id="13" name="Стрелка надясно 12">
              <a:extLst>
                <a:ext uri="{FF2B5EF4-FFF2-40B4-BE49-F238E27FC236}">
                  <a16:creationId xmlns:a16="http://schemas.microsoft.com/office/drawing/2014/main" id="{538C48B5-88AB-4D92-964A-216E4828616D}"/>
                </a:ext>
              </a:extLst>
            </p:cNvPr>
            <p:cNvSpPr/>
            <p:nvPr/>
          </p:nvSpPr>
          <p:spPr>
            <a:xfrm>
              <a:off x="5918933" y="2955999"/>
              <a:ext cx="495300" cy="504807"/>
            </a:xfrm>
            <a:prstGeom prst="rightArrow">
              <a:avLst>
                <a:gd name="adj1" fmla="val 36329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4920485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 Inheritance</a:t>
            </a:r>
            <a:endParaRPr lang="bg-BG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9350B99-85CA-4D70-9E42-C77367375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11735335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In bigger applications we have similar entities extending an abstract class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Their base attributes and actions towards them are the same regardless differences</a:t>
            </a:r>
          </a:p>
          <a:p>
            <a:pPr>
              <a:lnSpc>
                <a:spcPct val="100000"/>
              </a:lnSpc>
            </a:pPr>
            <a:r>
              <a:rPr lang="en-US" noProof="1"/>
              <a:t>We can set up a </a:t>
            </a:r>
            <a:r>
              <a:rPr lang="en-US" noProof="1">
                <a:solidFill>
                  <a:srgbClr val="F3CD60"/>
                </a:solidFill>
              </a:rPr>
              <a:t>base repository </a:t>
            </a:r>
            <a:r>
              <a:rPr lang="en-US" noProof="1"/>
              <a:t>to reduce query and code duplication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It can be inherited to clear up specifics</a:t>
            </a:r>
          </a:p>
          <a:p>
            <a:pPr lvl="1">
              <a:lnSpc>
                <a:spcPct val="100000"/>
              </a:lnSpc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63886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Repository Inheritance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612" y="1785421"/>
            <a:ext cx="9677400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@NoRepositoryBean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IngredientRepository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 extends Ingredient&gt; extends JpaRepository&lt;T, Long&gt;{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7612" y="1219200"/>
            <a:ext cx="967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IngredientRepository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5536" y="1363242"/>
            <a:ext cx="2362200" cy="456568"/>
          </a:xfrm>
          <a:prstGeom prst="wedgeRoundRectCallout">
            <a:avLst>
              <a:gd name="adj1" fmla="val 58612"/>
              <a:gd name="adj2" fmla="val 5138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Not a repository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601774" y="4335511"/>
            <a:ext cx="11118958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ChemicalIngredientRepository extends IngredientRepository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&lt;BasicChemicalIngredient&gt;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List&lt;ChemicalIngredient&gt; findByChemicalFormula(String chemicalFormula);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95536" y="3801324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ChemicalIngredientRepository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</a:p>
        </p:txBody>
      </p:sp>
    </p:spTree>
    <p:extLst>
      <p:ext uri="{BB962C8B-B14F-4D97-AF65-F5344CB8AC3E}">
        <p14:creationId xmlns:p14="http://schemas.microsoft.com/office/powerpoint/2010/main" val="337961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Repository Inheritance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2612" y="1435637"/>
            <a:ext cx="6705600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CustomShampooRepository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create(BasicShampoo basicShampoo);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22612" y="901450"/>
            <a:ext cx="6705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CustomShampooRepository.java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967136" y="3542495"/>
            <a:ext cx="8769238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CustomShampooDaoImpl implements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CustomShampooRepository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@PersistenceContext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EntityManager entityManager;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@Transactional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create(BasicShampoo basicShampoo){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entityManager.persist(basicShampoo);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967136" y="2971800"/>
            <a:ext cx="877415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CustomShampooRepositoryImpl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8815" y="4530920"/>
            <a:ext cx="2301343" cy="837852"/>
          </a:xfrm>
          <a:prstGeom prst="wedgeRoundRectCallout">
            <a:avLst>
              <a:gd name="adj1" fmla="val 47933"/>
              <a:gd name="adj2" fmla="val -6944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Inject 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Manager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66012" y="5095835"/>
            <a:ext cx="2590800" cy="478027"/>
          </a:xfrm>
          <a:prstGeom prst="wedgeRoundRectCallout">
            <a:avLst>
              <a:gd name="adj1" fmla="val -58649"/>
              <a:gd name="adj2" fmla="val 5138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Single Transaction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1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5AC3A41-0821-4B40-BCDB-E0F7186DA50A}"/>
              </a:ext>
            </a:extLst>
          </p:cNvPr>
          <p:cNvSpPr txBox="1">
            <a:spLocks/>
          </p:cNvSpPr>
          <p:nvPr/>
        </p:nvSpPr>
        <p:spPr>
          <a:xfrm>
            <a:off x="2290148" y="4671485"/>
            <a:ext cx="8001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Spring Custom Configuration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0DE114F-59EA-41BA-8419-795B405CECD3}"/>
              </a:ext>
            </a:extLst>
          </p:cNvPr>
          <p:cNvSpPr txBox="1">
            <a:spLocks/>
          </p:cNvSpPr>
          <p:nvPr/>
        </p:nvSpPr>
        <p:spPr>
          <a:xfrm>
            <a:off x="1674812" y="5574115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spc="200" dirty="0">
                <a:solidFill>
                  <a:srgbClr val="F0A22E"/>
                </a:solidFill>
              </a:rPr>
              <a:t>Java-Based Setup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FA689E5F-ECA0-4FBB-91A5-20066AE5EC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266693"/>
            <a:ext cx="3440472" cy="343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2736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Properties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881758"/>
            <a:ext cx="1111895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#Data Source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spring.datasource.driverClassName = com.mysql.jdbc.Driver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spring.datasource.url = jdbc:mysql://localhost:3306/neck_and_elbow?useSSL=false&amp;createDatabaseIfNotExist=true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spring.datasource.username = 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spring.datasource.password = 1234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2347571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application.properties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89612" y="4419600"/>
            <a:ext cx="3206640" cy="456568"/>
          </a:xfrm>
          <a:prstGeom prst="wedgeRoundRectCallout">
            <a:avLst>
              <a:gd name="adj1" fmla="val -54634"/>
              <a:gd name="adj2" fmla="val -5354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Connection properties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FE995B5-FFFD-4E8E-89B6-CE258B4166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So far we've configured our project with a spring properties file:</a:t>
            </a:r>
          </a:p>
        </p:txBody>
      </p:sp>
    </p:spTree>
    <p:extLst>
      <p:ext uri="{BB962C8B-B14F-4D97-AF65-F5344CB8AC3E}">
        <p14:creationId xmlns:p14="http://schemas.microsoft.com/office/powerpoint/2010/main" val="243480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08212" y="2729358"/>
            <a:ext cx="9076052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@EnableJpaRepositories(basePackages = "com.neckandelbows.dao")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@EnableTransactionManagement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@PropertySource(value = "application.properties" 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JavaConfig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//Add 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01974" y="2195171"/>
            <a:ext cx="908114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021853" y="1951224"/>
            <a:ext cx="2119200" cy="688306"/>
          </a:xfrm>
          <a:prstGeom prst="wedgeRoundRectCallout">
            <a:avLst>
              <a:gd name="adj1" fmla="val -60286"/>
              <a:gd name="adj2" fmla="val 4371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Configuration 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Class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00151" y="2271551"/>
            <a:ext cx="2039803" cy="735957"/>
          </a:xfrm>
          <a:prstGeom prst="wedgeRoundRectCallout">
            <a:avLst>
              <a:gd name="adj1" fmla="val -58745"/>
              <a:gd name="adj2" fmla="val 4621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Repositories 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Directory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858753" y="4038600"/>
            <a:ext cx="1861299" cy="456568"/>
          </a:xfrm>
          <a:prstGeom prst="wedgeRoundRectCallout">
            <a:avLst>
              <a:gd name="adj1" fmla="val -60246"/>
              <a:gd name="adj2" fmla="val -393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Property File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47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Environment environment;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@Bean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DataSource dataSource()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DriverManagerDataSource driverManagerDataSource = new DriverManagerDataSource();     driverManagerDataSource.setDriverClassName(environment.getProperty("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spring.datasource.driverClassName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driverManagerDataSource.setUrl(environment.getProperty("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spring.datasource.url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driverManagerDataSource.setUsername(environment.getProperty("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spring.datasource.username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driverManagerDataSource.setPassword(environment.getProperty("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spring.datasource.password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driverManagerDataSource;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81105" y="2486375"/>
            <a:ext cx="3358667" cy="352143"/>
          </a:xfrm>
          <a:prstGeom prst="wedgeRoundRectCallout">
            <a:avLst>
              <a:gd name="adj1" fmla="val -55036"/>
              <a:gd name="adj2" fmla="val 876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 Source Connection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4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48236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@Bean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EntityManagerFactory entityManagerFactory()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HibernateJpaVendorAdapter vendorAdapter = new HibernateJpaVendorAdapter();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vendorAdapter.setDatabase(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Database.MYSQL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vendorAdapter.setGenerateDdl(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vendorAdapter.setShowSql(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LocalContainerEntityManagerFactoryBean factory = new LocalContainerEntityManagerFactoryBean();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factory.setJpaVendorAdapter(vendorAdapter);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factory.setPackagesToScan(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"com.neckandelbows.domain"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factory.setDataSource(dataSource());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Properties jpaProperties = new Properties();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jpaProperties.setProperty(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"hibernate.hbm2ddl.auto","validate"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jpaProperties.setProperty(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"hibernate.format_sql", "true"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factory.setJpaProperties(jpaProperties);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factory.afterPropertiesSet();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factory.getObject();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7413" y="1759099"/>
            <a:ext cx="2529000" cy="487956"/>
          </a:xfrm>
          <a:prstGeom prst="wedgeRoundRectCallout">
            <a:avLst>
              <a:gd name="adj1" fmla="val -55036"/>
              <a:gd name="adj2" fmla="val 876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JPA Configuration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847012" y="4038600"/>
            <a:ext cx="2438400" cy="457200"/>
          </a:xfrm>
          <a:prstGeom prst="wedgeRoundRectCallout">
            <a:avLst>
              <a:gd name="adj1" fmla="val -57866"/>
              <a:gd name="adj2" fmla="val 210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Models Package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23850" y="2162204"/>
            <a:ext cx="8458200" cy="26383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@Bean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PlatformTransactionManager transactionManager()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JpaTransactionManager txManager = new JpaTransactionManager();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txManager.setEntityManagerFactory(entityManagerFactory());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txManager;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7612" y="1628017"/>
            <a:ext cx="8462945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22156" y="2821127"/>
            <a:ext cx="3358667" cy="726978"/>
          </a:xfrm>
          <a:prstGeom prst="wedgeRoundRectCallout">
            <a:avLst>
              <a:gd name="adj1" fmla="val -55429"/>
              <a:gd name="adj2" fmla="val -3870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Transaction Manager Configuration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1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accent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>
                <a:solidFill>
                  <a:schemeClr val="tx2"/>
                </a:solidFill>
              </a:rPr>
              <a:t>#JavaDB</a:t>
            </a:r>
            <a:endParaRPr lang="en-US" sz="6000" b="1" noProof="1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23234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8650" y="1952475"/>
            <a:ext cx="9518762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@EnableJpaRepositories(basePackages = "com.neckandelbows.dao")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@EnableTransactionManagement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@PropertySource(value = "application.properties" 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JavaConfig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//Add 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@Bean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CustomShampooDaoImpl shampooDaoImpl(){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new CustomShampooDaoImpl();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2412" y="1418288"/>
            <a:ext cx="952410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19850" y="3879026"/>
            <a:ext cx="2286000" cy="456568"/>
          </a:xfrm>
          <a:prstGeom prst="wedgeRoundRectCallout">
            <a:avLst>
              <a:gd name="adj1" fmla="val -56385"/>
              <a:gd name="adj2" fmla="val 5138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Bean Definition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6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Spring Data translates methods to SQL Queries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We can write custom queries 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JPQL syntax on entity classes</a:t>
            </a:r>
          </a:p>
          <a:p>
            <a:pPr marL="457200" indent="-457200">
              <a:lnSpc>
                <a:spcPct val="100000"/>
              </a:lnSpc>
            </a:pPr>
            <a:r>
              <a:rPr lang="en-US" sz="3600" dirty="0"/>
              <a:t>Repositories can be inherited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Reduces code duplication for </a:t>
            </a:r>
          </a:p>
          <a:p>
            <a:pPr marL="304746" lvl="1" indent="0">
              <a:lnSpc>
                <a:spcPct val="100000"/>
              </a:lnSpc>
              <a:buNone/>
            </a:pPr>
            <a:r>
              <a:rPr lang="en-US" dirty="0"/>
              <a:t>     inherited entities</a:t>
            </a:r>
          </a:p>
          <a:p>
            <a:pPr marL="749246" lvl="1" indent="-444500">
              <a:lnSpc>
                <a:spcPct val="100000"/>
              </a:lnSpc>
              <a:buFontTx/>
              <a:buAutoNum type="arabicPeriod"/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40" y="2971800"/>
            <a:ext cx="3737483" cy="319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Data Advanced Querying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42135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996640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06" y="1594686"/>
            <a:ext cx="1273838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620688"/>
            <a:ext cx="2269870" cy="56746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607" y="2590800"/>
            <a:ext cx="2734491" cy="363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7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2E3B0B8-1374-48CB-95EA-3C59A2A5BC09}"/>
              </a:ext>
            </a:extLst>
          </p:cNvPr>
          <p:cNvSpPr txBox="1">
            <a:spLocks/>
          </p:cNvSpPr>
          <p:nvPr/>
        </p:nvSpPr>
        <p:spPr>
          <a:xfrm>
            <a:off x="4722812" y="4703828"/>
            <a:ext cx="2667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Querying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81831273-39E3-45B5-AFE4-56DAFFA719BD}"/>
              </a:ext>
            </a:extLst>
          </p:cNvPr>
          <p:cNvSpPr txBox="1">
            <a:spLocks/>
          </p:cNvSpPr>
          <p:nvPr/>
        </p:nvSpPr>
        <p:spPr>
          <a:xfrm>
            <a:off x="1674812" y="5574115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spc="200" dirty="0">
                <a:solidFill>
                  <a:srgbClr val="F0A22E"/>
                </a:solidFill>
              </a:rPr>
              <a:t>Retrieving Data by Custom Queries</a:t>
            </a:r>
          </a:p>
        </p:txBody>
      </p:sp>
      <p:grpSp>
        <p:nvGrpSpPr>
          <p:cNvPr id="13" name="Групиране 12">
            <a:extLst>
              <a:ext uri="{FF2B5EF4-FFF2-40B4-BE49-F238E27FC236}">
                <a16:creationId xmlns:a16="http://schemas.microsoft.com/office/drawing/2014/main" id="{D3A61DD6-13ED-434F-A83F-69B4AFD6A437}"/>
              </a:ext>
            </a:extLst>
          </p:cNvPr>
          <p:cNvGrpSpPr/>
          <p:nvPr/>
        </p:nvGrpSpPr>
        <p:grpSpPr>
          <a:xfrm>
            <a:off x="3808412" y="1153386"/>
            <a:ext cx="4572000" cy="3550442"/>
            <a:chOff x="3637549" y="1066800"/>
            <a:chExt cx="4742863" cy="3647214"/>
          </a:xfrm>
        </p:grpSpPr>
        <p:pic>
          <p:nvPicPr>
            <p:cNvPr id="12" name="Картина 11">
              <a:extLst>
                <a:ext uri="{FF2B5EF4-FFF2-40B4-BE49-F238E27FC236}">
                  <a16:creationId xmlns:a16="http://schemas.microsoft.com/office/drawing/2014/main" id="{67521B94-7F91-4F0E-BBD6-D466A93D7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787" y="1066800"/>
              <a:ext cx="2970625" cy="3237981"/>
            </a:xfrm>
            <a:prstGeom prst="rect">
              <a:avLst/>
            </a:prstGeom>
          </p:spPr>
        </p:pic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7818EC00-3F67-434D-9430-7A0715646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549" y="2351814"/>
              <a:ext cx="2362200" cy="236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</a:t>
            </a:r>
            <a:endParaRPr lang="bg-BG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C378E66-9161-4528-8362-A7FBA3DD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2133600"/>
            <a:ext cx="8989684" cy="292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8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 (2)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4921F39-0DC6-4462-8793-73C99975B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151121"/>
            <a:ext cx="5810250" cy="5202201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C280351-C3D0-4654-975E-AA124640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337" y="3200400"/>
            <a:ext cx="57721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4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methods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BasicShampooDao extends JpaRepository&lt;BasicShampoo, Long&gt;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List&lt;BasicShampoo&gt; 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findByBrand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brand);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ShampooRepository.java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209150" y="2449012"/>
            <a:ext cx="2133600" cy="456568"/>
          </a:xfrm>
          <a:prstGeom prst="wedgeRoundRectCallout">
            <a:avLst>
              <a:gd name="adj1" fmla="val -54600"/>
              <a:gd name="adj2" fmla="val 3952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Query method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75794" y="4750228"/>
            <a:ext cx="3511438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shampoos AS 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s.brand = ?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875794" y="4216041"/>
            <a:ext cx="351143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609012" y="2988262"/>
            <a:ext cx="1600200" cy="417758"/>
          </a:xfrm>
          <a:prstGeom prst="wedgeRoundRectCallout">
            <a:avLst>
              <a:gd name="adj1" fmla="val -62923"/>
              <a:gd name="adj2" fmla="val -3363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0001342" y="5772935"/>
            <a:ext cx="1565070" cy="456568"/>
          </a:xfrm>
          <a:prstGeom prst="wedgeRoundRectCallout">
            <a:avLst>
              <a:gd name="adj1" fmla="val -59754"/>
              <a:gd name="adj2" fmla="val -507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Стрелка: наляво и нагоре 7">
            <a:extLst>
              <a:ext uri="{FF2B5EF4-FFF2-40B4-BE49-F238E27FC236}">
                <a16:creationId xmlns:a16="http://schemas.microsoft.com/office/drawing/2014/main" id="{F5B2EF47-9C96-4096-A0E4-57820300B169}"/>
              </a:ext>
            </a:extLst>
          </p:cNvPr>
          <p:cNvSpPr/>
          <p:nvPr/>
        </p:nvSpPr>
        <p:spPr>
          <a:xfrm flipH="1">
            <a:off x="5933050" y="4075185"/>
            <a:ext cx="685800" cy="88935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0BBDC474-DB2D-4435-923E-B82152B8060B}"/>
              </a:ext>
            </a:extLst>
          </p:cNvPr>
          <p:cNvSpPr txBox="1"/>
          <p:nvPr/>
        </p:nvSpPr>
        <p:spPr>
          <a:xfrm>
            <a:off x="2128788" y="4137361"/>
            <a:ext cx="35473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method translates </a:t>
            </a:r>
          </a:p>
          <a:p>
            <a:r>
              <a:rPr lang="en-US" sz="2800" dirty="0"/>
              <a:t>to the following query: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718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8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Lookup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1905000"/>
            <a:ext cx="915972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List&lt;BasicShampoo&gt; findByBrand(String brand);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681134" y="2557708"/>
            <a:ext cx="2286000" cy="456568"/>
          </a:xfrm>
          <a:prstGeom prst="wedgeRoundRectCallout">
            <a:avLst>
              <a:gd name="adj1" fmla="val -56789"/>
              <a:gd name="adj2" fmla="val -4571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Return Type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4412" y="1360404"/>
            <a:ext cx="0" cy="15603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176934" y="1113120"/>
            <a:ext cx="1378841" cy="456568"/>
          </a:xfrm>
          <a:prstGeom prst="wedgeRoundRectCallout">
            <a:avLst>
              <a:gd name="adj1" fmla="val -33563"/>
              <a:gd name="adj2" fmla="val 8911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065212" y="4059817"/>
            <a:ext cx="8877397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List&lt;BasicShampoo&gt; findByBrandAndSize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brand, Size size);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4412" y="3850845"/>
            <a:ext cx="0" cy="780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08812" y="3850845"/>
            <a:ext cx="0" cy="780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18412" y="3850845"/>
            <a:ext cx="0" cy="780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328834" y="1113120"/>
            <a:ext cx="2590800" cy="494569"/>
          </a:xfrm>
          <a:prstGeom prst="wedgeRoundRectCallout">
            <a:avLst>
              <a:gd name="adj1" fmla="val 44708"/>
              <a:gd name="adj2" fmla="val 9290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Query Prefix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3160712" y="3442802"/>
            <a:ext cx="2438400" cy="478417"/>
          </a:xfrm>
          <a:prstGeom prst="wedgeRoundRectCallout">
            <a:avLst>
              <a:gd name="adj1" fmla="val 52107"/>
              <a:gd name="adj2" fmla="val 10259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Query Prefix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361112" y="3368102"/>
            <a:ext cx="1295400" cy="456568"/>
          </a:xfrm>
          <a:prstGeom prst="wedgeRoundRectCallout">
            <a:avLst>
              <a:gd name="adj1" fmla="val -33563"/>
              <a:gd name="adj2" fmla="val 8911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694612" y="4628093"/>
            <a:ext cx="3519600" cy="465080"/>
          </a:xfrm>
          <a:prstGeom prst="wedgeRoundRectCallout">
            <a:avLst>
              <a:gd name="adj1" fmla="val -58195"/>
              <a:gd name="adj2" fmla="val -5281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Predicate Keyword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555775" y="3964729"/>
            <a:ext cx="1210637" cy="456568"/>
          </a:xfrm>
          <a:prstGeom prst="wedgeRoundRectCallout">
            <a:avLst>
              <a:gd name="adj1" fmla="val -56721"/>
              <a:gd name="adj2" fmla="val -575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0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methods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BasicShampooDao extends JpaRepository&lt;BasicShampoo, Long&gt;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List&lt;BasicShampoo&gt; 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findByBrandAndSize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brand, Size size);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ShampooRepository.java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75212" y="2390533"/>
            <a:ext cx="2133600" cy="456568"/>
          </a:xfrm>
          <a:prstGeom prst="wedgeRoundRectCallout">
            <a:avLst>
              <a:gd name="adj1" fmla="val -55982"/>
              <a:gd name="adj2" fmla="val 4598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Query method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960812" y="4496587"/>
            <a:ext cx="3663838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shampoos AS 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s.brand = ?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AND s.size = ?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960812" y="3962400"/>
            <a:ext cx="366383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913812" y="2439032"/>
            <a:ext cx="1676400" cy="456568"/>
          </a:xfrm>
          <a:prstGeom prst="wedgeRoundRectCallout">
            <a:avLst>
              <a:gd name="adj1" fmla="val -66114"/>
              <a:gd name="adj2" fmla="val 5006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7153054" y="3348612"/>
            <a:ext cx="1204801" cy="20517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7153054" y="3234992"/>
            <a:ext cx="2141758" cy="255620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954879" y="3348612"/>
            <a:ext cx="1800000" cy="456568"/>
          </a:xfrm>
          <a:prstGeom prst="wedgeRoundRectCallout">
            <a:avLst>
              <a:gd name="adj1" fmla="val -60332"/>
              <a:gd name="adj2" fmla="val -3811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9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1424</Words>
  <Application>Microsoft Office PowerPoint</Application>
  <PresentationFormat>По избор</PresentationFormat>
  <Paragraphs>332</Paragraphs>
  <Slides>34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Spring Data  Advanced Querying</vt:lpstr>
      <vt:lpstr>Table of Contents</vt:lpstr>
      <vt:lpstr>Questions</vt:lpstr>
      <vt:lpstr>Презентация на PowerPoint</vt:lpstr>
      <vt:lpstr>Spring Project</vt:lpstr>
      <vt:lpstr>Spring Project (2)</vt:lpstr>
      <vt:lpstr>Query methods</vt:lpstr>
      <vt:lpstr>Query Lookup</vt:lpstr>
      <vt:lpstr>Query methods</vt:lpstr>
      <vt:lpstr>Problem: Select Shampoos by Size</vt:lpstr>
      <vt:lpstr>Solution: Select Shampoos by Size</vt:lpstr>
      <vt:lpstr>Презентация на PowerPoint</vt:lpstr>
      <vt:lpstr>JPQL</vt:lpstr>
      <vt:lpstr>JPQL Functionalities</vt:lpstr>
      <vt:lpstr>JPQL Select Syntax</vt:lpstr>
      <vt:lpstr>JPQL Join Syntax</vt:lpstr>
      <vt:lpstr>JPQL Syntax</vt:lpstr>
      <vt:lpstr>Problem: Select Shampoos by Ingredients</vt:lpstr>
      <vt:lpstr>Solution: Select Shampoos by Ingredients</vt:lpstr>
      <vt:lpstr>Презентация на PowerPoint</vt:lpstr>
      <vt:lpstr>Repository Inheritance</vt:lpstr>
      <vt:lpstr>Example: Repository Inheritance</vt:lpstr>
      <vt:lpstr>Example: Repository Inheritance</vt:lpstr>
      <vt:lpstr>Презентация на PowerPoint</vt:lpstr>
      <vt:lpstr>Application Properties</vt:lpstr>
      <vt:lpstr>Java-Based Configuration</vt:lpstr>
      <vt:lpstr>Java-Based Configuration</vt:lpstr>
      <vt:lpstr>Java-Based Configuration</vt:lpstr>
      <vt:lpstr>Java-Based Configuration</vt:lpstr>
      <vt:lpstr>Java-Based Configuration</vt:lpstr>
      <vt:lpstr>Summary</vt:lpstr>
      <vt:lpstr>Spring Data Advanced Querying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Advanced Querying</dc:title>
  <dc:subject>Databases Frameworks – Hibernate and Spring Data Practical Course @ SoftUni</dc:subject>
  <dc:creator/>
  <cp:keywords>softuni, databases, hibernate, ef, ORM, JDBC</cp:keywords>
  <dc:description>https://softuni.bg/courses/databases-advanced-hibernate</dc:description>
  <cp:lastModifiedBy/>
  <cp:revision>1</cp:revision>
  <dcterms:created xsi:type="dcterms:W3CDTF">2014-01-02T17:00:34Z</dcterms:created>
  <dcterms:modified xsi:type="dcterms:W3CDTF">2017-11-14T08:38:33Z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