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3"/>
    <p:sldId id="268" r:id="rId4"/>
    <p:sldId id="267" r:id="rId5"/>
    <p:sldId id="269" r:id="rId6"/>
    <p:sldId id="270" r:id="rId7"/>
    <p:sldId id="272" r:id="rId8"/>
    <p:sldId id="273" r:id="rId9"/>
    <p:sldId id="271" r:id="rId10"/>
    <p:sldId id="274" r:id="rId11"/>
    <p:sldId id="275" r:id="rId1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509a90-0f2a-4ec3-9228-53da5c85bfdf}">
          <p14:sldIdLst>
            <p14:sldId id="268"/>
            <p14:sldId id="269"/>
            <p14:sldId id="270"/>
            <p14:sldId id="272"/>
            <p14:sldId id="273"/>
            <p14:sldId id="271"/>
            <p14:sldId id="274"/>
            <p14:sldId id="267"/>
            <p14:sldId id="266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buildings4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378000" y="386033"/>
            <a:ext cx="11436000" cy="608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" name="Google Shape;12;p2"/>
          <p:cNvCxnSpPr/>
          <p:nvPr/>
        </p:nvCxnSpPr>
        <p:spPr>
          <a:xfrm>
            <a:off x="1069411" y="2388324"/>
            <a:ext cx="313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914400" y="2452567"/>
            <a:ext cx="80488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photo">
  <p:cSld name="BLANK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378000" y="386033"/>
            <a:ext cx="11436000" cy="608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11"/>
          <p:cNvSpPr txBox="1"/>
          <p:nvPr>
            <p:ph type="sldNum" idx="12"/>
          </p:nvPr>
        </p:nvSpPr>
        <p:spPr>
          <a:xfrm>
            <a:off x="609600" y="5585576"/>
            <a:ext cx="731600" cy="7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buildings3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378000" y="386033"/>
            <a:ext cx="11436000" cy="608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7" name="Google Shape;17;p3"/>
          <p:cNvCxnSpPr/>
          <p:nvPr/>
        </p:nvCxnSpPr>
        <p:spPr>
          <a:xfrm>
            <a:off x="1069411" y="2286724"/>
            <a:ext cx="313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 txBox="1"/>
          <p:nvPr>
            <p:ph type="ctrTitle"/>
          </p:nvPr>
        </p:nvSpPr>
        <p:spPr>
          <a:xfrm>
            <a:off x="914400" y="2415933"/>
            <a:ext cx="66512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type="subTitle" idx="1"/>
          </p:nvPr>
        </p:nvSpPr>
        <p:spPr>
          <a:xfrm>
            <a:off x="914400" y="4091533"/>
            <a:ext cx="6651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9pPr>
          </a:lstStyle>
          <a:p/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 descr="buildings1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/>
          <p:nvPr/>
        </p:nvSpPr>
        <p:spPr>
          <a:xfrm>
            <a:off x="378000" y="386033"/>
            <a:ext cx="11436000" cy="608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3" name="Google Shape;23;p4"/>
          <p:cNvCxnSpPr/>
          <p:nvPr/>
        </p:nvCxnSpPr>
        <p:spPr>
          <a:xfrm>
            <a:off x="2554467" y="1153600"/>
            <a:ext cx="0" cy="4550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24;p4"/>
          <p:cNvSpPr txBox="1"/>
          <p:nvPr>
            <p:ph type="body" idx="1"/>
          </p:nvPr>
        </p:nvSpPr>
        <p:spPr>
          <a:xfrm>
            <a:off x="3373267" y="1351000"/>
            <a:ext cx="7738000" cy="41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600" lvl="0" indent="-558800" rtl="0">
              <a:spcBef>
                <a:spcPts val="800"/>
              </a:spcBef>
              <a:spcAft>
                <a:spcPts val="0"/>
              </a:spcAft>
              <a:buSzPts val="3000"/>
              <a:buChar char="▫"/>
              <a:defRPr sz="4000" i="1"/>
            </a:lvl1pPr>
            <a:lvl2pPr marL="1219200" lvl="1" indent="-558800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2pPr>
            <a:lvl3pPr marL="1828800" lvl="2" indent="-558800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3pPr>
            <a:lvl4pPr marL="2438400" lvl="3" indent="-558800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4pPr>
            <a:lvl5pPr marL="3048000" lvl="4" indent="-558800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5pPr>
            <a:lvl6pPr marL="3657600" lvl="5" indent="-558800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6pPr>
            <a:lvl7pPr marL="4267200" lvl="6" indent="-558800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7pPr>
            <a:lvl8pPr marL="4876800" lvl="7" indent="-558800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8pPr>
            <a:lvl9pPr marL="5486400" lvl="8" indent="-55880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78000" y="2485533"/>
            <a:ext cx="21764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6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Google Shape;26;p4"/>
          <p:cNvSpPr txBox="1"/>
          <p:nvPr>
            <p:ph type="sldNum" idx="12"/>
          </p:nvPr>
        </p:nvSpPr>
        <p:spPr>
          <a:xfrm>
            <a:off x="609600" y="5585576"/>
            <a:ext cx="731600" cy="7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 descr="buildings2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378000" y="386033"/>
            <a:ext cx="11436000" cy="608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30" name="Google Shape;30;p5"/>
          <p:cNvCxnSpPr/>
          <p:nvPr/>
        </p:nvCxnSpPr>
        <p:spPr>
          <a:xfrm>
            <a:off x="772067" y="1446791"/>
            <a:ext cx="313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5"/>
          <p:cNvSpPr txBox="1"/>
          <p:nvPr>
            <p:ph type="title"/>
          </p:nvPr>
        </p:nvSpPr>
        <p:spPr>
          <a:xfrm>
            <a:off x="609600" y="1528033"/>
            <a:ext cx="28728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body" idx="1"/>
          </p:nvPr>
        </p:nvSpPr>
        <p:spPr>
          <a:xfrm>
            <a:off x="3948733" y="1528033"/>
            <a:ext cx="7337200" cy="4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600" lvl="0" indent="-508000">
              <a:spcBef>
                <a:spcPts val="80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1pPr>
            <a:lvl2pPr marL="1219200" lvl="1" indent="-508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828800" lvl="2" indent="-508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2438400" lvl="3" indent="-508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3048000" lvl="4" indent="-508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3657600" lvl="5" indent="-508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6pPr>
            <a:lvl7pPr marL="4267200" lvl="6" indent="-508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7pPr>
            <a:lvl8pPr marL="4876800" lvl="7" indent="-508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8pPr>
            <a:lvl9pPr marL="5486400" lvl="8" indent="-508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type="sldNum" idx="12"/>
          </p:nvPr>
        </p:nvSpPr>
        <p:spPr>
          <a:xfrm>
            <a:off x="609600" y="5585576"/>
            <a:ext cx="731600" cy="7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 descr="buildings2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/>
          <p:nvPr/>
        </p:nvSpPr>
        <p:spPr>
          <a:xfrm>
            <a:off x="378000" y="386033"/>
            <a:ext cx="11436000" cy="608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37" name="Google Shape;37;p6"/>
          <p:cNvCxnSpPr/>
          <p:nvPr/>
        </p:nvCxnSpPr>
        <p:spPr>
          <a:xfrm>
            <a:off x="772067" y="1446791"/>
            <a:ext cx="313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 txBox="1"/>
          <p:nvPr>
            <p:ph type="title"/>
          </p:nvPr>
        </p:nvSpPr>
        <p:spPr>
          <a:xfrm>
            <a:off x="609600" y="1528033"/>
            <a:ext cx="28728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1"/>
          </p:nvPr>
        </p:nvSpPr>
        <p:spPr>
          <a:xfrm>
            <a:off x="3932267" y="1528033"/>
            <a:ext cx="3653600" cy="5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600" lvl="0" indent="-45720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2400"/>
            </a:lvl1pPr>
            <a:lvl2pPr marL="1219200" lvl="1" indent="-457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800" lvl="2" indent="-457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400" lvl="3" indent="-457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8000" lvl="4" indent="-457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600" lvl="5" indent="-457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200" lvl="6" indent="-457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800" lvl="7" indent="-457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400" lvl="8" indent="-457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/>
        </p:txBody>
      </p:sp>
      <p:sp>
        <p:nvSpPr>
          <p:cNvPr id="40" name="Google Shape;40;p6"/>
          <p:cNvSpPr txBox="1"/>
          <p:nvPr>
            <p:ph type="body" idx="2"/>
          </p:nvPr>
        </p:nvSpPr>
        <p:spPr>
          <a:xfrm>
            <a:off x="7805921" y="1528033"/>
            <a:ext cx="3653600" cy="5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600" lvl="0" indent="-45720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2400"/>
            </a:lvl1pPr>
            <a:lvl2pPr marL="1219200" lvl="1" indent="-457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800" lvl="2" indent="-457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400" lvl="3" indent="-457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8000" lvl="4" indent="-457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600" lvl="5" indent="-457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200" lvl="6" indent="-457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800" lvl="7" indent="-457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400" lvl="8" indent="-457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/>
        </p:txBody>
      </p:sp>
      <p:sp>
        <p:nvSpPr>
          <p:cNvPr id="41" name="Google Shape;41;p6"/>
          <p:cNvSpPr txBox="1"/>
          <p:nvPr>
            <p:ph type="sldNum" idx="12"/>
          </p:nvPr>
        </p:nvSpPr>
        <p:spPr>
          <a:xfrm>
            <a:off x="609600" y="5585576"/>
            <a:ext cx="731600" cy="7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 descr="buildings2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378000" y="386033"/>
            <a:ext cx="11436000" cy="608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5" name="Google Shape;45;p7"/>
          <p:cNvCxnSpPr/>
          <p:nvPr/>
        </p:nvCxnSpPr>
        <p:spPr>
          <a:xfrm>
            <a:off x="772067" y="1446791"/>
            <a:ext cx="313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7"/>
          <p:cNvSpPr txBox="1"/>
          <p:nvPr>
            <p:ph type="title"/>
          </p:nvPr>
        </p:nvSpPr>
        <p:spPr>
          <a:xfrm>
            <a:off x="609600" y="1528033"/>
            <a:ext cx="28728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type="body" idx="1"/>
          </p:nvPr>
        </p:nvSpPr>
        <p:spPr>
          <a:xfrm>
            <a:off x="3652767" y="1446800"/>
            <a:ext cx="2528400" cy="5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600" lvl="0" indent="-423545" rtl="0">
              <a:spcBef>
                <a:spcPts val="800"/>
              </a:spcBef>
              <a:spcAft>
                <a:spcPts val="0"/>
              </a:spcAft>
              <a:buSzPts val="1400"/>
              <a:buChar char="▫"/>
              <a:defRPr sz="1865"/>
            </a:lvl1pPr>
            <a:lvl2pPr marL="1219200" lvl="1" indent="-423545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865"/>
            </a:lvl2pPr>
            <a:lvl3pPr marL="1828800" lvl="2" indent="-423545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865"/>
            </a:lvl3pPr>
            <a:lvl4pPr marL="2438400" lvl="3" indent="-423545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865"/>
            </a:lvl4pPr>
            <a:lvl5pPr marL="3048000" lvl="4" indent="-423545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865"/>
            </a:lvl5pPr>
            <a:lvl6pPr marL="3657600" lvl="5" indent="-423545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865"/>
            </a:lvl6pPr>
            <a:lvl7pPr marL="4267200" lvl="6" indent="-423545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865"/>
            </a:lvl7pPr>
            <a:lvl8pPr marL="4876800" lvl="7" indent="-423545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865"/>
            </a:lvl8pPr>
            <a:lvl9pPr marL="5486400" lvl="8" indent="-423545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865"/>
            </a:lvl9pPr>
          </a:lstStyle>
          <a:p/>
        </p:txBody>
      </p:sp>
      <p:sp>
        <p:nvSpPr>
          <p:cNvPr id="48" name="Google Shape;48;p7"/>
          <p:cNvSpPr txBox="1"/>
          <p:nvPr>
            <p:ph type="body" idx="2"/>
          </p:nvPr>
        </p:nvSpPr>
        <p:spPr>
          <a:xfrm>
            <a:off x="6310645" y="1446800"/>
            <a:ext cx="2528400" cy="5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600" lvl="0" indent="-423545" rtl="0">
              <a:spcBef>
                <a:spcPts val="800"/>
              </a:spcBef>
              <a:spcAft>
                <a:spcPts val="0"/>
              </a:spcAft>
              <a:buSzPts val="1400"/>
              <a:buChar char="▫"/>
              <a:defRPr sz="1865"/>
            </a:lvl1pPr>
            <a:lvl2pPr marL="1219200" lvl="1" indent="-423545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865"/>
            </a:lvl2pPr>
            <a:lvl3pPr marL="1828800" lvl="2" indent="-423545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865"/>
            </a:lvl3pPr>
            <a:lvl4pPr marL="2438400" lvl="3" indent="-423545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865"/>
            </a:lvl4pPr>
            <a:lvl5pPr marL="3048000" lvl="4" indent="-423545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865"/>
            </a:lvl5pPr>
            <a:lvl6pPr marL="3657600" lvl="5" indent="-423545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865"/>
            </a:lvl6pPr>
            <a:lvl7pPr marL="4267200" lvl="6" indent="-423545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865"/>
            </a:lvl7pPr>
            <a:lvl8pPr marL="4876800" lvl="7" indent="-423545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865"/>
            </a:lvl8pPr>
            <a:lvl9pPr marL="5486400" lvl="8" indent="-423545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865"/>
            </a:lvl9pPr>
          </a:lstStyle>
          <a:p/>
        </p:txBody>
      </p:sp>
      <p:sp>
        <p:nvSpPr>
          <p:cNvPr id="49" name="Google Shape;49;p7"/>
          <p:cNvSpPr txBox="1"/>
          <p:nvPr>
            <p:ph type="body" idx="3"/>
          </p:nvPr>
        </p:nvSpPr>
        <p:spPr>
          <a:xfrm>
            <a:off x="8968524" y="1446800"/>
            <a:ext cx="2528400" cy="5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600" lvl="0" indent="-423545" rtl="0">
              <a:spcBef>
                <a:spcPts val="800"/>
              </a:spcBef>
              <a:spcAft>
                <a:spcPts val="0"/>
              </a:spcAft>
              <a:buSzPts val="1400"/>
              <a:buChar char="▫"/>
              <a:defRPr sz="1865"/>
            </a:lvl1pPr>
            <a:lvl2pPr marL="1219200" lvl="1" indent="-423545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865"/>
            </a:lvl2pPr>
            <a:lvl3pPr marL="1828800" lvl="2" indent="-423545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865"/>
            </a:lvl3pPr>
            <a:lvl4pPr marL="2438400" lvl="3" indent="-423545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865"/>
            </a:lvl4pPr>
            <a:lvl5pPr marL="3048000" lvl="4" indent="-423545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865"/>
            </a:lvl5pPr>
            <a:lvl6pPr marL="3657600" lvl="5" indent="-423545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865"/>
            </a:lvl6pPr>
            <a:lvl7pPr marL="4267200" lvl="6" indent="-423545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865"/>
            </a:lvl7pPr>
            <a:lvl8pPr marL="4876800" lvl="7" indent="-423545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865"/>
            </a:lvl8pPr>
            <a:lvl9pPr marL="5486400" lvl="8" indent="-423545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865"/>
            </a:lvl9pPr>
          </a:lstStyle>
          <a:p/>
        </p:txBody>
      </p:sp>
      <p:sp>
        <p:nvSpPr>
          <p:cNvPr id="50" name="Google Shape;50;p7"/>
          <p:cNvSpPr txBox="1"/>
          <p:nvPr>
            <p:ph type="sldNum" idx="12"/>
          </p:nvPr>
        </p:nvSpPr>
        <p:spPr>
          <a:xfrm>
            <a:off x="609600" y="5585576"/>
            <a:ext cx="731600" cy="7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 descr="buildings2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/>
          <p:nvPr/>
        </p:nvSpPr>
        <p:spPr>
          <a:xfrm>
            <a:off x="378000" y="386033"/>
            <a:ext cx="11436000" cy="608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4" name="Google Shape;54;p8"/>
          <p:cNvCxnSpPr/>
          <p:nvPr/>
        </p:nvCxnSpPr>
        <p:spPr>
          <a:xfrm>
            <a:off x="772067" y="1446791"/>
            <a:ext cx="313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/>
          <p:nvPr>
            <p:ph type="title"/>
          </p:nvPr>
        </p:nvSpPr>
        <p:spPr>
          <a:xfrm>
            <a:off x="609600" y="1528033"/>
            <a:ext cx="28728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type="sldNum" idx="12"/>
          </p:nvPr>
        </p:nvSpPr>
        <p:spPr>
          <a:xfrm>
            <a:off x="609600" y="5585576"/>
            <a:ext cx="731600" cy="7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 descr="buildings2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/>
          <p:nvPr/>
        </p:nvSpPr>
        <p:spPr>
          <a:xfrm>
            <a:off x="378000" y="386033"/>
            <a:ext cx="11436000" cy="608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60" name="Google Shape;60;p9"/>
          <p:cNvCxnSpPr/>
          <p:nvPr/>
        </p:nvCxnSpPr>
        <p:spPr>
          <a:xfrm>
            <a:off x="742600" y="5585557"/>
            <a:ext cx="10706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9"/>
          <p:cNvSpPr txBox="1"/>
          <p:nvPr>
            <p:ph type="body" idx="1"/>
          </p:nvPr>
        </p:nvSpPr>
        <p:spPr>
          <a:xfrm>
            <a:off x="609600" y="5585567"/>
            <a:ext cx="10972800" cy="8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600" lvl="0" indent="-304800" algn="ctr">
              <a:spcBef>
                <a:spcPts val="480"/>
              </a:spcBef>
              <a:spcAft>
                <a:spcPts val="0"/>
              </a:spcAft>
              <a:buSzPts val="1200"/>
              <a:buNone/>
              <a:defRPr sz="1600"/>
            </a:lvl1pPr>
          </a:lstStyle>
          <a:p/>
        </p:txBody>
      </p:sp>
      <p:sp>
        <p:nvSpPr>
          <p:cNvPr id="62" name="Google Shape;62;p9"/>
          <p:cNvSpPr txBox="1"/>
          <p:nvPr>
            <p:ph type="sldNum" idx="12"/>
          </p:nvPr>
        </p:nvSpPr>
        <p:spPr>
          <a:xfrm>
            <a:off x="609600" y="5585576"/>
            <a:ext cx="731600" cy="7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buildings2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/>
          <p:nvPr/>
        </p:nvSpPr>
        <p:spPr>
          <a:xfrm>
            <a:off x="378000" y="386033"/>
            <a:ext cx="11436000" cy="608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10"/>
          <p:cNvSpPr txBox="1"/>
          <p:nvPr>
            <p:ph type="sldNum" idx="12"/>
          </p:nvPr>
        </p:nvSpPr>
        <p:spPr>
          <a:xfrm>
            <a:off x="609600" y="5585576"/>
            <a:ext cx="731600" cy="7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86DB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1528033"/>
            <a:ext cx="28728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948733" y="1528033"/>
            <a:ext cx="7337200" cy="47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600" lvl="0" indent="-50800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3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1219200" lvl="1" indent="-508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3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828800" lvl="2" indent="-508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3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438400" lvl="3" indent="-508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3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048000" lvl="4" indent="-508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3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657600" lvl="5" indent="-508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3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4267200" lvl="6" indent="-508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3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876800" lvl="7" indent="-508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3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5486400" lvl="8" indent="-508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3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609600" y="5585576"/>
            <a:ext cx="7316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>
          <a:xfrm>
            <a:off x="2134235" y="2235200"/>
            <a:ext cx="7923530" cy="2387600"/>
          </a:xfrm>
        </p:spPr>
        <p:txBody>
          <a:bodyPr/>
          <a:p>
            <a:pPr algn="ctr"/>
            <a:r>
              <a:rPr lang="en-US" sz="720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2" charset="0"/>
                <a:cs typeface="Arial Black" panose="020B0A04020102020204" pitchFamily="2" charset="0"/>
                <a:sym typeface="+mn-ea"/>
              </a:rPr>
              <a:t>Hash-Based </a:t>
            </a:r>
            <a:br>
              <a:rPr lang="en-US" sz="720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2" charset="0"/>
                <a:cs typeface="Arial Black" panose="020B0A04020102020204" pitchFamily="2" charset="0"/>
                <a:sym typeface="+mn-ea"/>
              </a:rPr>
            </a:br>
            <a:r>
              <a:rPr lang="en-US" sz="720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2" charset="0"/>
                <a:cs typeface="Arial Black" panose="020B0A04020102020204" pitchFamily="2" charset="0"/>
                <a:sym typeface="+mn-ea"/>
              </a:rPr>
              <a:t>Indexing</a:t>
            </a:r>
            <a:endParaRPr lang="en-US" sz="7200">
              <a:latin typeface="Arial Black" panose="020B0A04020102020204" pitchFamily="2" charset="0"/>
              <a:cs typeface="Arial Black" panose="020B0A04020102020204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/>
          <p:nvPr>
            <p:ph type="subTitle" idx="1"/>
          </p:nvPr>
        </p:nvSpPr>
        <p:spPr>
          <a:xfrm>
            <a:off x="914400" y="2642235"/>
            <a:ext cx="5221605" cy="3554095"/>
          </a:xfrm>
        </p:spPr>
        <p:txBody>
          <a:bodyPr/>
          <a:p>
            <a:endParaRPr lang="en-US"/>
          </a:p>
          <a:p>
            <a:pPr>
              <a:buFont typeface="Arial" panose="02080604020202020204" pitchFamily="34" charset="0"/>
              <a:buChar char="•"/>
            </a:pPr>
            <a:r>
              <a:rPr lang="en-US"/>
              <a:t>Custom trigger for bucket splitting</a:t>
            </a:r>
            <a:br>
              <a:rPr lang="en-US"/>
            </a:br>
            <a:br>
              <a:rPr lang="en-US"/>
            </a:br>
            <a:endParaRPr lang="en-US"/>
          </a:p>
          <a:p>
            <a:pPr>
              <a:buFont typeface="Arial" panose="02080604020202020204" pitchFamily="34" charset="0"/>
              <a:buChar char="•"/>
            </a:pPr>
            <a:r>
              <a:rPr lang="" altLang="en-US"/>
              <a:t>Whenever a split is triggered, all buckets should be splitted</a:t>
            </a:r>
            <a:endParaRPr lang="" altLang="en-US"/>
          </a:p>
        </p:txBody>
      </p:sp>
      <p:sp>
        <p:nvSpPr>
          <p:cNvPr id="6" name="Title 5"/>
          <p:cNvSpPr/>
          <p:nvPr/>
        </p:nvSpPr>
        <p:spPr>
          <a:xfrm>
            <a:off x="908685" y="1158240"/>
            <a:ext cx="6650990" cy="8864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4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4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4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4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4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4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4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4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4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4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2" charset="0"/>
                <a:cs typeface="Arial Black" panose="020B0A04020102020204" pitchFamily="2" charset="0"/>
                <a:sym typeface="+mn-ea"/>
              </a:rPr>
              <a:t>Linear </a:t>
            </a:r>
            <a:r>
              <a:rPr altLang="en-GB" sz="4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2" charset="0"/>
                <a:cs typeface="Arial Black" panose="020B0A04020102020204" pitchFamily="2" charset="0"/>
                <a:sym typeface="+mn-ea"/>
              </a:rPr>
              <a:t>Hashing</a:t>
            </a:r>
            <a:br>
              <a:rPr altLang="en-GB" sz="4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2" charset="0"/>
                <a:cs typeface="Arial Black" panose="020B0A04020102020204" pitchFamily="2" charset="0"/>
              </a:rPr>
            </a:br>
            <a:endParaRPr lang="en-US" altLang="en-GB" sz="4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Black" panose="020B0A04020102020204" pitchFamily="2" charset="0"/>
              <a:cs typeface="Arial Black" panose="020B0A04020102020204" pitchFamily="2" charset="0"/>
            </a:endParaRPr>
          </a:p>
        </p:txBody>
      </p:sp>
      <p:pic>
        <p:nvPicPr>
          <p:cNvPr id="4" name="Picture 3" descr="Linear-has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5250" y="397510"/>
            <a:ext cx="5393055" cy="610743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1214735" y="2044700"/>
            <a:ext cx="606425" cy="271145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5000"/>
                    <a:lumOff val="3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1047730" y="2179320"/>
            <a:ext cx="16700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11000105" y="1830705"/>
            <a:ext cx="9931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overflow page</a:t>
            </a:r>
            <a:endParaRPr lang="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315065" y="1947545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...</a:t>
            </a:r>
            <a:endParaRPr lang="" altLang="en-US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>
          <a:xfrm>
            <a:off x="914400" y="1225550"/>
            <a:ext cx="6302375" cy="850265"/>
          </a:xfrm>
        </p:spPr>
        <p:txBody>
          <a:bodyPr/>
          <a:p>
            <a:r>
              <a:rPr lang="en-US" sz="4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2" charset="0"/>
                <a:cs typeface="Arial Black" panose="020B0A04020102020204" pitchFamily="2" charset="0"/>
              </a:rPr>
              <a:t>Hash-Based Indexing</a:t>
            </a:r>
            <a:endParaRPr lang="en-US" sz="4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Black" panose="020B0A04020102020204" pitchFamily="2" charset="0"/>
              <a:cs typeface="Arial Black" panose="020B0A04020102020204" pitchFamily="2" charset="0"/>
            </a:endParaRPr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692150" y="2388870"/>
            <a:ext cx="10356215" cy="3425825"/>
          </a:xfrm>
        </p:spPr>
        <p:txBody>
          <a:bodyPr/>
          <a:p>
            <a:pPr algn="l"/>
            <a:endParaRPr lang="en-US" sz="2000">
              <a:solidFill>
                <a:schemeClr val="bg1">
                  <a:lumMod val="95000"/>
                </a:schemeClr>
              </a:solidFill>
              <a:latin typeface="Liberation Sans" panose="020B0604020202020204" charset="0"/>
              <a:cs typeface="Liberation Sans" panose="020B0604020202020204" charset="0"/>
            </a:endParaRPr>
          </a:p>
          <a:p>
            <a:pPr algn="l"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bg1">
                    <a:lumMod val="95000"/>
                  </a:schemeClr>
                </a:solidFill>
                <a:latin typeface="Liberation Sans" panose="020B0604020202020204" charset="0"/>
                <a:cs typeface="Liberation Sans" panose="020B0604020202020204" charset="0"/>
              </a:rPr>
              <a:t>Hashing techniques prove to be very useful in implementing relational operations such as joins</a:t>
            </a:r>
            <a:endParaRPr lang="en-US" sz="2000">
              <a:solidFill>
                <a:schemeClr val="bg1">
                  <a:lumMod val="95000"/>
                </a:schemeClr>
              </a:solidFill>
              <a:latin typeface="Liberation Sans" panose="020B0604020202020204" charset="0"/>
              <a:cs typeface="Liberation Sans" panose="020B0604020202020204" charset="0"/>
            </a:endParaRPr>
          </a:p>
          <a:p>
            <a:pPr algn="l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altLang="en-GB" sz="2000">
                <a:solidFill>
                  <a:schemeClr val="bg1">
                    <a:lumMod val="95000"/>
                  </a:schemeClr>
                </a:solidFill>
                <a:latin typeface="Liberation Sans" panose="020B0604020202020204" charset="0"/>
                <a:cs typeface="Liberation Sans" panose="020B0604020202020204" charset="0"/>
                <a:sym typeface="+mn-ea"/>
              </a:rPr>
              <a:t>Static and dynamic hashing techniques exist</a:t>
            </a:r>
            <a:endParaRPr lang="en-US" sz="2000">
              <a:solidFill>
                <a:schemeClr val="bg1">
                  <a:lumMod val="95000"/>
                </a:schemeClr>
              </a:solidFill>
              <a:latin typeface="Liberation Sans" panose="020B0604020202020204" charset="0"/>
              <a:cs typeface="Liberation Sans" panose="020B0604020202020204" charset="0"/>
            </a:endParaRPr>
          </a:p>
          <a:p>
            <a:pPr algn="l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bg1">
                    <a:lumMod val="95000"/>
                  </a:schemeClr>
                </a:solidFill>
                <a:latin typeface="Liberation Sans" panose="020B0604020202020204" charset="0"/>
                <a:cs typeface="Liberation Sans" panose="020B0604020202020204" charset="0"/>
              </a:rPr>
              <a:t>Significant advantage for many equality selection queries</a:t>
            </a:r>
            <a:endParaRPr lang="en-US" sz="2000">
              <a:solidFill>
                <a:schemeClr val="bg1">
                  <a:lumMod val="95000"/>
                </a:schemeClr>
              </a:solidFill>
              <a:latin typeface="Liberation Sans" panose="020B0604020202020204" charset="0"/>
              <a:cs typeface="Liberation Sans" panose="020B0604020202020204" charset="0"/>
            </a:endParaRPr>
          </a:p>
          <a:p>
            <a:pPr algn="l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bg1">
                    <a:lumMod val="95000"/>
                  </a:schemeClr>
                </a:solidFill>
                <a:latin typeface="Liberation Sans" panose="020B0604020202020204" charset="0"/>
                <a:cs typeface="Liberation Sans" panose="020B0604020202020204" charset="0"/>
              </a:rPr>
              <a:t>Hash-based indexing techniques cannot support range searches like tree based</a:t>
            </a:r>
            <a:endParaRPr lang="en-US" sz="2000">
              <a:solidFill>
                <a:schemeClr val="bg1">
                  <a:lumMod val="95000"/>
                </a:schemeClr>
              </a:solidFill>
              <a:latin typeface="Liberation Sans" panose="020B0604020202020204" charset="0"/>
              <a:cs typeface="Liberation Sans" panose="020B0604020202020204" charset="0"/>
            </a:endParaRPr>
          </a:p>
          <a:p>
            <a:pPr algn="l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altLang="en-GB" sz="2000">
                <a:solidFill>
                  <a:schemeClr val="bg1">
                    <a:lumMod val="95000"/>
                  </a:schemeClr>
                </a:solidFill>
                <a:latin typeface="Liberation Sans" panose="020B0604020202020204" charset="0"/>
                <a:cs typeface="Liberation Sans" panose="020B0604020202020204" charset="0"/>
                <a:sym typeface="+mn-ea"/>
              </a:rPr>
              <a:t>Static and dynamic hashing techniques exist</a:t>
            </a:r>
            <a:endParaRPr lang="en-US" altLang="en-GB" sz="2000">
              <a:solidFill>
                <a:schemeClr val="bg1">
                  <a:lumMod val="95000"/>
                </a:schemeClr>
              </a:solidFill>
              <a:latin typeface="Liberation Sans" panose="020B0604020202020204" charset="0"/>
              <a:cs typeface="Liberation Sans" panose="020B0604020202020204" charset="0"/>
              <a:sym typeface="+mn-ea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908685" y="1247775"/>
            <a:ext cx="52927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2" charset="0"/>
                <a:cs typeface="Arial Black" panose="020B0A04020102020204" pitchFamily="2" charset="0"/>
              </a:rPr>
              <a:t>Static Hashing</a:t>
            </a:r>
            <a:endParaRPr lang="en-US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Black" panose="020B0A04020102020204" pitchFamily="2" charset="0"/>
              <a:cs typeface="Arial Black" panose="020B0A04020102020204" pitchFamily="2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25805" y="2620010"/>
            <a:ext cx="10741025" cy="3104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200">
                <a:solidFill>
                  <a:schemeClr val="bg1">
                    <a:lumMod val="95000"/>
                  </a:schemeClr>
                </a:solidFill>
                <a:latin typeface="Liberation Sans" panose="020B0604020202020204" charset="0"/>
                <a:cs typeface="Liberation Sans" panose="020B0604020202020204" charset="0"/>
                <a:sym typeface="+mn-ea"/>
              </a:rPr>
              <a:t>The number of buckets is </a:t>
            </a:r>
            <a:r>
              <a:rPr altLang="en-GB" sz="2200">
                <a:solidFill>
                  <a:schemeClr val="bg1">
                    <a:lumMod val="95000"/>
                  </a:schemeClr>
                </a:solidFill>
                <a:latin typeface="Liberation Sans" panose="020B0604020202020204" charset="0"/>
                <a:cs typeface="Liberation Sans" panose="020B0604020202020204" charset="0"/>
                <a:sym typeface="+mn-ea"/>
              </a:rPr>
              <a:t>fixed</a:t>
            </a:r>
            <a:endParaRPr altLang="en-GB" sz="2200">
              <a:solidFill>
                <a:schemeClr val="bg1">
                  <a:lumMod val="95000"/>
                </a:schemeClr>
              </a:solidFill>
              <a:latin typeface="Liberation Sans" panose="020B0604020202020204" charset="0"/>
              <a:cs typeface="Liberation Sans" panose="020B06040202020202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endParaRPr altLang="en-GB" sz="2200">
              <a:solidFill>
                <a:schemeClr val="bg1">
                  <a:lumMod val="95000"/>
                </a:schemeClr>
              </a:solidFill>
              <a:latin typeface="Liberation Sans" panose="020B0604020202020204" charset="0"/>
              <a:cs typeface="Liberation Sans" panose="020B0604020202020204" charset="0"/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200">
                <a:solidFill>
                  <a:schemeClr val="bg1">
                    <a:lumMod val="95000"/>
                  </a:schemeClr>
                </a:solidFill>
                <a:latin typeface="Liberation Sans" panose="020B0604020202020204" charset="0"/>
                <a:cs typeface="Liberation Sans" panose="020B0604020202020204" charset="0"/>
                <a:sym typeface="+mn-ea"/>
              </a:rPr>
              <a:t>Creating overflow page when the bucket is full</a:t>
            </a:r>
            <a:endParaRPr altLang="en-GB" sz="2200">
              <a:solidFill>
                <a:schemeClr val="bg1">
                  <a:lumMod val="95000"/>
                </a:schemeClr>
              </a:solidFill>
              <a:latin typeface="Liberation Sans" panose="020B0604020202020204" charset="0"/>
              <a:cs typeface="Liberation Sans" panose="020B0604020202020204" charset="0"/>
              <a:sym typeface="+mn-ea"/>
            </a:endParaRPr>
          </a:p>
          <a:p>
            <a:pPr marL="285750" indent="-285750">
              <a:lnSpc>
                <a:spcPct val="190000"/>
              </a:lnSpc>
              <a:buFont typeface="Arial" panose="02080604020202020204" pitchFamily="34" charset="0"/>
              <a:buChar char="•"/>
            </a:pPr>
            <a:endParaRPr lang="en-US" altLang="en-GB" sz="2200">
              <a:solidFill>
                <a:schemeClr val="bg1">
                  <a:lumMod val="95000"/>
                </a:schemeClr>
              </a:solidFill>
              <a:latin typeface="Liberation Sans" panose="020B0604020202020204" charset="0"/>
              <a:cs typeface="Liberation Sans" panose="020B0604020202020204" charset="0"/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200">
                <a:solidFill>
                  <a:schemeClr val="bg1">
                    <a:lumMod val="95000"/>
                  </a:schemeClr>
                </a:solidFill>
                <a:latin typeface="Liberation Sans" panose="020B0604020202020204" charset="0"/>
                <a:cs typeface="Liberation Sans" panose="020B0604020202020204" charset="0"/>
              </a:rPr>
              <a:t>Inefficient for storing big amounts of data, due to the long overflow chains</a:t>
            </a:r>
            <a:endParaRPr lang="en-US" sz="2200">
              <a:solidFill>
                <a:schemeClr val="bg1">
                  <a:lumMod val="95000"/>
                </a:schemeClr>
              </a:solidFill>
              <a:latin typeface="Liberation Sans" panose="020B0604020202020204" charset="0"/>
              <a:cs typeface="Liberation Sans" panose="020B0604020202020204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2200">
              <a:solidFill>
                <a:schemeClr val="bg1">
                  <a:lumMod val="95000"/>
                </a:schemeClr>
              </a:solidFill>
              <a:latin typeface="Liberation Sans" panose="020B0604020202020204" charset="0"/>
              <a:cs typeface="Liberation Sans" panose="020B0604020202020204" charset="0"/>
            </a:endParaRPr>
          </a:p>
          <a:p>
            <a:pPr indent="0">
              <a:buFont typeface="Arial" panose="02080604020202020204" pitchFamily="34" charset="0"/>
              <a:buNone/>
            </a:pPr>
            <a:endParaRPr lang="en-US" sz="2200">
              <a:solidFill>
                <a:schemeClr val="bg1">
                  <a:lumMod val="95000"/>
                </a:schemeClr>
              </a:solidFill>
              <a:latin typeface="Liberation Sans" panose="020B0604020202020204" charset="0"/>
              <a:cs typeface="Liberation Sans" panose="020B060402020202020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4220" y="2454910"/>
            <a:ext cx="6024880" cy="401066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60070" y="2331085"/>
            <a:ext cx="5264150" cy="2928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80604020202020204" pitchFamily="34" charset="0"/>
              <a:buNone/>
            </a:pPr>
            <a:endParaRPr lang="en-US" sz="2400" b="1">
              <a:solidFill>
                <a:schemeClr val="bg1">
                  <a:lumMod val="95000"/>
                </a:schemeClr>
              </a:solidFill>
              <a:latin typeface="Liberation Sans" panose="020B0604020202020204" charset="0"/>
              <a:cs typeface="Liberation Sans" panose="020B0604020202020204" charset="0"/>
              <a:sym typeface="+mn-ea"/>
            </a:endParaRPr>
          </a:p>
          <a:p>
            <a:pPr indent="0" algn="l">
              <a:buFont typeface="Arial" panose="02080604020202020204" pitchFamily="34" charset="0"/>
              <a:buNone/>
            </a:pPr>
            <a:r>
              <a:rPr lang="en-US" sz="2400" b="1">
                <a:solidFill>
                  <a:schemeClr val="bg1">
                    <a:lumMod val="95000"/>
                  </a:schemeClr>
                </a:solidFill>
                <a:latin typeface="Liberation Sans" panose="020B0604020202020204" charset="0"/>
                <a:cs typeface="Liberation Sans" panose="020B0604020202020204" charset="0"/>
                <a:sym typeface="+mn-ea"/>
              </a:rPr>
              <a:t>Soultions</a:t>
            </a:r>
            <a:r>
              <a:rPr lang="en-US">
                <a:solidFill>
                  <a:schemeClr val="bg1">
                    <a:lumMod val="95000"/>
                  </a:schemeClr>
                </a:solidFill>
                <a:latin typeface="Liberation Sans" panose="020B0604020202020204" charset="0"/>
                <a:cs typeface="Liberation Sans" panose="020B0604020202020204" charset="0"/>
                <a:sym typeface="+mn-ea"/>
              </a:rPr>
              <a:t>:</a:t>
            </a:r>
            <a:endParaRPr lang="en-US">
              <a:solidFill>
                <a:schemeClr val="bg1">
                  <a:lumMod val="95000"/>
                </a:schemeClr>
              </a:solidFill>
              <a:latin typeface="Liberation Sans" panose="020B0604020202020204" charset="0"/>
              <a:cs typeface="Liberation Sans" panose="020B0604020202020204" charset="0"/>
              <a:sym typeface="+mn-ea"/>
            </a:endParaRPr>
          </a:p>
          <a:p>
            <a:pPr indent="0" algn="l">
              <a:buFont typeface="Arial" panose="02080604020202020204" pitchFamily="34" charset="0"/>
              <a:buNone/>
            </a:pPr>
            <a:r>
              <a:rPr lang="en-US">
                <a:solidFill>
                  <a:schemeClr val="bg1">
                    <a:lumMod val="95000"/>
                  </a:schemeClr>
                </a:solidFill>
                <a:latin typeface="Liberation Sans" panose="020B0604020202020204" charset="0"/>
                <a:cs typeface="Liberation Sans" panose="020B0604020202020204" charset="0"/>
                <a:sym typeface="+mn-ea"/>
              </a:rPr>
              <a:t> </a:t>
            </a:r>
            <a:endParaRPr lang="en-US">
              <a:solidFill>
                <a:schemeClr val="bg1">
                  <a:lumMod val="95000"/>
                </a:schemeClr>
              </a:solidFill>
              <a:latin typeface="Liberation Sans" panose="020B0604020202020204" charset="0"/>
              <a:cs typeface="Liberation Sans" panose="020B0604020202020204" charset="0"/>
              <a:sym typeface="+mn-ea"/>
            </a:endParaRPr>
          </a:p>
          <a:p>
            <a:pPr indent="0" algn="l">
              <a:buFont typeface="Arial" panose="02080604020202020204" pitchFamily="34" charset="0"/>
              <a:buNone/>
            </a:pPr>
            <a:r>
              <a:rPr lang="en-US">
                <a:solidFill>
                  <a:schemeClr val="bg1">
                    <a:lumMod val="95000"/>
                  </a:schemeClr>
                </a:solidFill>
                <a:latin typeface="Liberation Sans" panose="020B0604020202020204" charset="0"/>
                <a:cs typeface="Liberation Sans" panose="020B0604020202020204" charset="0"/>
                <a:sym typeface="+mn-ea"/>
              </a:rPr>
              <a:t>  -  </a:t>
            </a:r>
            <a:r>
              <a:rPr lang="en-US" sz="2000">
                <a:solidFill>
                  <a:schemeClr val="bg1">
                    <a:lumMod val="95000"/>
                  </a:schemeClr>
                </a:solidFill>
                <a:latin typeface="Liberation Sans" panose="020B0604020202020204" charset="0"/>
                <a:cs typeface="Liberation Sans" panose="020B0604020202020204" charset="0"/>
                <a:sym typeface="+mn-ea"/>
              </a:rPr>
              <a:t>Periodic rehashing</a:t>
            </a:r>
            <a:endParaRPr lang="en-US">
              <a:solidFill>
                <a:schemeClr val="bg1">
                  <a:lumMod val="95000"/>
                </a:schemeClr>
              </a:solidFill>
              <a:latin typeface="Liberation Sans" panose="020B0604020202020204" charset="0"/>
              <a:cs typeface="Liberation Sans" panose="020B0604020202020204" charset="0"/>
            </a:endParaRPr>
          </a:p>
          <a:p>
            <a:pPr indent="0" algn="l">
              <a:buFont typeface="Arial" panose="02080604020202020204" pitchFamily="34" charset="0"/>
              <a:buNone/>
            </a:pPr>
            <a:r>
              <a:rPr lang="en-US">
                <a:solidFill>
                  <a:schemeClr val="bg1">
                    <a:lumMod val="95000"/>
                  </a:schemeClr>
                </a:solidFill>
                <a:latin typeface="Liberation Sans" panose="020B0604020202020204" charset="0"/>
                <a:cs typeface="Liberation Sans" panose="020B0604020202020204" charset="0"/>
                <a:sym typeface="+mn-ea"/>
              </a:rPr>
              <a:t>     ( takes too much time  to rehash  the storage </a:t>
            </a:r>
            <a:endParaRPr lang="en-US">
              <a:solidFill>
                <a:schemeClr val="bg1">
                  <a:lumMod val="95000"/>
                </a:schemeClr>
              </a:solidFill>
              <a:latin typeface="Liberation Sans" panose="020B0604020202020204" charset="0"/>
              <a:cs typeface="Liberation Sans" panose="020B0604020202020204" charset="0"/>
              <a:sym typeface="+mn-ea"/>
            </a:endParaRPr>
          </a:p>
          <a:p>
            <a:pPr indent="0" algn="l">
              <a:buFont typeface="Arial" panose="02080604020202020204" pitchFamily="34" charset="0"/>
              <a:buNone/>
            </a:pPr>
            <a:r>
              <a:rPr lang="en-US">
                <a:solidFill>
                  <a:schemeClr val="bg1">
                    <a:lumMod val="95000"/>
                  </a:schemeClr>
                </a:solidFill>
                <a:latin typeface="Liberation Sans" panose="020B0604020202020204" charset="0"/>
                <a:cs typeface="Liberation Sans" panose="020B0604020202020204" charset="0"/>
                <a:sym typeface="+mn-ea"/>
              </a:rPr>
              <a:t>       and the indexes can not be used in this time )</a:t>
            </a:r>
            <a:endParaRPr lang="en-US">
              <a:solidFill>
                <a:schemeClr val="bg1">
                  <a:lumMod val="95000"/>
                </a:schemeClr>
              </a:solidFill>
              <a:latin typeface="Liberation Sans" panose="020B0604020202020204" charset="0"/>
              <a:cs typeface="Liberation Sans" panose="020B0604020202020204" charset="0"/>
            </a:endParaRPr>
          </a:p>
          <a:p>
            <a:pPr indent="0" algn="l">
              <a:lnSpc>
                <a:spcPct val="60000"/>
              </a:lnSpc>
              <a:buFont typeface="Arial" panose="02080604020202020204" pitchFamily="34" charset="0"/>
              <a:buNone/>
            </a:pPr>
            <a:r>
              <a:rPr lang="en-US">
                <a:solidFill>
                  <a:schemeClr val="bg1">
                    <a:lumMod val="95000"/>
                  </a:schemeClr>
                </a:solidFill>
                <a:latin typeface="Liberation Sans" panose="020B0604020202020204" charset="0"/>
                <a:cs typeface="Liberation Sans" panose="020B0604020202020204" charset="0"/>
                <a:sym typeface="+mn-ea"/>
              </a:rPr>
              <a:t>       </a:t>
            </a:r>
            <a:endParaRPr lang="en-US">
              <a:solidFill>
                <a:schemeClr val="bg1">
                  <a:lumMod val="95000"/>
                </a:schemeClr>
              </a:solidFill>
              <a:latin typeface="Liberation Sans" panose="020B0604020202020204" charset="0"/>
              <a:cs typeface="Liberation Sans" panose="020B0604020202020204" charset="0"/>
              <a:sym typeface="+mn-ea"/>
            </a:endParaRPr>
          </a:p>
          <a:p>
            <a:pPr indent="0" algn="l">
              <a:lnSpc>
                <a:spcPct val="60000"/>
              </a:lnSpc>
              <a:buFont typeface="Arial" panose="02080604020202020204" pitchFamily="34" charset="0"/>
              <a:buNone/>
            </a:pPr>
            <a:r>
              <a:rPr lang="en-US">
                <a:solidFill>
                  <a:schemeClr val="bg1">
                    <a:lumMod val="95000"/>
                  </a:schemeClr>
                </a:solidFill>
                <a:latin typeface="Liberation Sans" panose="020B0604020202020204" charset="0"/>
                <a:cs typeface="Liberation Sans" panose="020B0604020202020204" charset="0"/>
                <a:sym typeface="+mn-ea"/>
              </a:rPr>
              <a:t>  </a:t>
            </a:r>
            <a:endParaRPr lang="en-US">
              <a:solidFill>
                <a:schemeClr val="bg1">
                  <a:lumMod val="95000"/>
                </a:schemeClr>
              </a:solidFill>
              <a:latin typeface="Liberation Sans" panose="020B0604020202020204" charset="0"/>
              <a:cs typeface="Liberation Sans" panose="020B0604020202020204" charset="0"/>
              <a:sym typeface="+mn-ea"/>
            </a:endParaRPr>
          </a:p>
          <a:p>
            <a:pPr indent="0" algn="l">
              <a:lnSpc>
                <a:spcPct val="60000"/>
              </a:lnSpc>
              <a:buFont typeface="Arial" panose="02080604020202020204" pitchFamily="34" charset="0"/>
              <a:buNone/>
            </a:pPr>
            <a:endParaRPr lang="en-US">
              <a:solidFill>
                <a:schemeClr val="bg1">
                  <a:lumMod val="95000"/>
                </a:schemeClr>
              </a:solidFill>
              <a:latin typeface="Liberation Sans" panose="020B0604020202020204" charset="0"/>
              <a:cs typeface="Liberation Sans" panose="020B0604020202020204" charset="0"/>
              <a:sym typeface="+mn-ea"/>
            </a:endParaRPr>
          </a:p>
          <a:p>
            <a:pPr indent="0" algn="l">
              <a:lnSpc>
                <a:spcPct val="60000"/>
              </a:lnSpc>
              <a:buFont typeface="Arial" panose="02080604020202020204" pitchFamily="34" charset="0"/>
              <a:buNone/>
            </a:pPr>
            <a:r>
              <a:rPr lang="en-US">
                <a:solidFill>
                  <a:schemeClr val="bg1">
                    <a:lumMod val="95000"/>
                  </a:schemeClr>
                </a:solidFill>
                <a:latin typeface="Liberation Sans" panose="020B0604020202020204" charset="0"/>
                <a:cs typeface="Liberation Sans" panose="020B0604020202020204" charset="0"/>
                <a:sym typeface="+mn-ea"/>
              </a:rPr>
              <a:t>  -  </a:t>
            </a:r>
            <a:r>
              <a:rPr lang="en-US" sz="2000">
                <a:solidFill>
                  <a:schemeClr val="bg1">
                    <a:lumMod val="95000"/>
                  </a:schemeClr>
                </a:solidFill>
                <a:latin typeface="Liberation Sans" panose="020B0604020202020204" charset="0"/>
                <a:cs typeface="Liberation Sans" panose="020B0604020202020204" charset="0"/>
                <a:sym typeface="+mn-ea"/>
              </a:rPr>
              <a:t>Use dynamic hashing</a:t>
            </a:r>
            <a:endParaRPr lang="en-US">
              <a:solidFill>
                <a:schemeClr val="bg1">
                  <a:lumMod val="95000"/>
                </a:schemeClr>
              </a:solidFill>
              <a:latin typeface="Liberation Sans" panose="020B0604020202020204" charset="0"/>
              <a:cs typeface="Liberation Sans" panose="020B0604020202020204" charset="0"/>
            </a:endParaRPr>
          </a:p>
          <a:p>
            <a:pPr indent="0" algn="l">
              <a:buNone/>
            </a:pP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908685" y="1247775"/>
            <a:ext cx="52927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2" charset="0"/>
                <a:cs typeface="Arial Black" panose="020B0A04020102020204" pitchFamily="2" charset="0"/>
              </a:rPr>
              <a:t>Static Hashing</a:t>
            </a:r>
            <a:endParaRPr lang="en-US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Black" panose="020B0A04020102020204" pitchFamily="2" charset="0"/>
              <a:cs typeface="Arial Black" panose="020B0A04020102020204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>
          <a:xfrm>
            <a:off x="908685" y="1158240"/>
            <a:ext cx="7350125" cy="886460"/>
          </a:xfrm>
        </p:spPr>
        <p:txBody>
          <a:bodyPr/>
          <a:p>
            <a:r>
              <a:rPr altLang="en-GB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2" charset="0"/>
                <a:cs typeface="Arial Black" panose="020B0A04020102020204" pitchFamily="2" charset="0"/>
                <a:sym typeface="+mn-ea"/>
              </a:rPr>
              <a:t>Extendible Hashing</a:t>
            </a:r>
            <a:br>
              <a:rPr altLang="en-GB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2" charset="0"/>
                <a:cs typeface="Arial Black" panose="020B0A04020102020204" pitchFamily="2" charset="0"/>
              </a:rPr>
            </a:br>
            <a:endParaRPr lang="en-US" altLang="en-GB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Black" panose="020B0A04020102020204" pitchFamily="2" charset="0"/>
              <a:cs typeface="Arial Black" panose="020B0A04020102020204" pitchFamily="2" charset="0"/>
            </a:endParaRPr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908685" y="2287905"/>
            <a:ext cx="10149205" cy="3303905"/>
          </a:xfrm>
        </p:spPr>
        <p:txBody>
          <a:bodyPr/>
          <a:p>
            <a:pPr marL="101600" indent="0">
              <a:buFont typeface="Arial" panose="02080604020202020204" pitchFamily="34" charset="0"/>
            </a:pPr>
            <a:endParaRPr lang="en-US"/>
          </a:p>
          <a:p>
            <a:pPr marL="444500" indent="-3429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/>
              <a:t>Extendible hashing uses directory of pointers to buckets</a:t>
            </a:r>
            <a:endParaRPr lang="en-US"/>
          </a:p>
          <a:p>
            <a:pPr marL="444500" indent="-342900">
              <a:buFont typeface="Arial" panose="02080604020202020204" pitchFamily="34" charset="0"/>
              <a:buChar char="•"/>
            </a:pPr>
            <a:endParaRPr lang="en-US"/>
          </a:p>
          <a:p>
            <a:pPr marL="444500" indent="-342900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1860">
                <a:sym typeface="+mn-ea"/>
              </a:rPr>
              <a:t>D</a:t>
            </a:r>
            <a:r>
              <a:rPr altLang="en-GB" sz="1860">
                <a:sym typeface="+mn-ea"/>
              </a:rPr>
              <a:t>ouble </a:t>
            </a:r>
            <a:r>
              <a:rPr lang="en-US" sz="1860">
                <a:sym typeface="+mn-ea"/>
              </a:rPr>
              <a:t>the number</a:t>
            </a:r>
            <a:r>
              <a:rPr altLang="en-GB" sz="1860">
                <a:sym typeface="+mn-ea"/>
              </a:rPr>
              <a:t> of buckets by </a:t>
            </a:r>
            <a:r>
              <a:rPr altLang="en-GB" sz="1860" i="1">
                <a:sym typeface="+mn-ea"/>
              </a:rPr>
              <a:t>doubling the director</a:t>
            </a:r>
            <a:r>
              <a:rPr lang="en-US" sz="1860" i="1">
                <a:sym typeface="+mn-ea"/>
              </a:rPr>
              <a:t>y pointers</a:t>
            </a:r>
            <a:endParaRPr lang="en-US" sz="1860" i="1">
              <a:sym typeface="+mn-ea"/>
            </a:endParaRPr>
          </a:p>
          <a:p>
            <a:pPr marL="444500" indent="-342900">
              <a:buFont typeface="Arial" panose="02080604020202020204" pitchFamily="34" charset="0"/>
              <a:buChar char="•"/>
            </a:pPr>
            <a:endParaRPr lang="en-US" sz="1860">
              <a:sym typeface="+mn-ea"/>
            </a:endParaRPr>
          </a:p>
          <a:p>
            <a:pPr marL="444500" indent="-342900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1860">
                <a:sym typeface="+mn-ea"/>
              </a:rPr>
              <a:t>S</a:t>
            </a:r>
            <a:r>
              <a:rPr altLang="en-GB" sz="1860">
                <a:sym typeface="+mn-ea"/>
              </a:rPr>
              <a:t>plitting just the bucket that overflowed</a:t>
            </a:r>
            <a:endParaRPr altLang="en-GB" sz="1860">
              <a:sym typeface="+mn-ea"/>
            </a:endParaRPr>
          </a:p>
          <a:p>
            <a:pPr marL="444500" indent="-342900">
              <a:buFont typeface="Arial" panose="02080604020202020204" pitchFamily="34" charset="0"/>
              <a:buChar char="•"/>
            </a:pPr>
            <a:endParaRPr lang="en-US" sz="1860">
              <a:sym typeface="+mn-ea"/>
            </a:endParaRPr>
          </a:p>
          <a:p>
            <a:pPr marL="444500" indent="-342900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1860">
                <a:sym typeface="+mn-ea"/>
              </a:rPr>
              <a:t>No overflow pages</a:t>
            </a:r>
            <a:endParaRPr lang="en-US" sz="1860">
              <a:sym typeface="+mn-ea"/>
            </a:endParaRPr>
          </a:p>
          <a:p>
            <a:pPr marL="444500" indent="-342900">
              <a:buFont typeface="Arial" panose="02080604020202020204" pitchFamily="34" charset="0"/>
              <a:buChar char="•"/>
            </a:pPr>
            <a:endParaRPr lang="en-US" sz="1860">
              <a:sym typeface="+mn-ea"/>
            </a:endParaRPr>
          </a:p>
          <a:p>
            <a:pPr marL="444500" indent="-342900">
              <a:buFont typeface="Arial" panose="02080604020202020204" pitchFamily="34" charset="0"/>
              <a:buChar char="•"/>
            </a:pPr>
            <a:endParaRPr lang="en-US" sz="1860">
              <a:sym typeface="+mn-ea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/>
          <p:nvPr>
            <p:ph type="subTitle" idx="1"/>
          </p:nvPr>
        </p:nvSpPr>
        <p:spPr>
          <a:xfrm>
            <a:off x="914400" y="2366645"/>
            <a:ext cx="5290820" cy="2694940"/>
          </a:xfrm>
        </p:spPr>
        <p:txBody>
          <a:bodyPr/>
          <a:p>
            <a:pPr>
              <a:buFont typeface="Arial" panose="02080604020202020204" pitchFamily="34" charset="0"/>
              <a:buChar char="•"/>
            </a:pPr>
            <a:r>
              <a:rPr altLang="en-GB" sz="2000" b="1" i="1" u="sng">
                <a:solidFill>
                  <a:schemeClr val="bg1"/>
                </a:solidFill>
                <a:sym typeface="+mn-ea"/>
              </a:rPr>
              <a:t>Global depth of directory:</a:t>
            </a:r>
            <a:r>
              <a:rPr altLang="en-GB" sz="1860" i="1" u="sng">
                <a:solidFill>
                  <a:schemeClr val="accent2"/>
                </a:solidFill>
                <a:sym typeface="+mn-ea"/>
              </a:rPr>
              <a:t> </a:t>
            </a:r>
            <a:r>
              <a:rPr altLang="en-GB" sz="1860">
                <a:solidFill>
                  <a:schemeClr val="accent2"/>
                </a:solidFill>
                <a:sym typeface="+mn-ea"/>
              </a:rPr>
              <a:t> </a:t>
            </a:r>
            <a:br>
              <a:rPr altLang="en-GB" sz="1860">
                <a:solidFill>
                  <a:schemeClr val="accent2"/>
                </a:solidFill>
                <a:sym typeface="+mn-ea"/>
              </a:rPr>
            </a:br>
            <a:r>
              <a:rPr altLang="en-GB" sz="1860">
                <a:sym typeface="+mn-ea"/>
              </a:rPr>
              <a:t>Max </a:t>
            </a:r>
            <a:r>
              <a:rPr lang="en-US" sz="1860">
                <a:sym typeface="+mn-ea"/>
              </a:rPr>
              <a:t>number</a:t>
            </a:r>
            <a:r>
              <a:rPr altLang="en-GB" sz="1860">
                <a:sym typeface="+mn-ea"/>
              </a:rPr>
              <a:t> of  bits </a:t>
            </a:r>
            <a:r>
              <a:rPr lang="" sz="1860">
                <a:sym typeface="+mn-ea"/>
              </a:rPr>
              <a:t>used </a:t>
            </a:r>
            <a:r>
              <a:rPr lang="" sz="1860">
                <a:sym typeface="+mn-ea"/>
              </a:rPr>
              <a:t>for pointer</a:t>
            </a:r>
            <a:endParaRPr altLang="en-GB" sz="1860">
              <a:sym typeface="+mn-ea"/>
            </a:endParaRPr>
          </a:p>
          <a:p>
            <a:pPr>
              <a:buFont typeface="Arial" panose="02080604020202020204" pitchFamily="34" charset="0"/>
              <a:buChar char="•"/>
            </a:pPr>
            <a:endParaRPr lang="en-US"/>
          </a:p>
          <a:p>
            <a:pPr>
              <a:buFont typeface="Arial" panose="02080604020202020204" pitchFamily="34" charset="0"/>
              <a:buChar char="•"/>
            </a:pPr>
            <a:endParaRPr lang="en-US"/>
          </a:p>
          <a:p>
            <a:pPr>
              <a:buFont typeface="Arial" panose="02080604020202020204" pitchFamily="34" charset="0"/>
              <a:buChar char="•"/>
            </a:pPr>
            <a:r>
              <a:rPr altLang="en-GB" sz="2000" b="1" i="1" u="sng">
                <a:solidFill>
                  <a:schemeClr val="bg1"/>
                </a:solidFill>
                <a:sym typeface="+mn-ea"/>
              </a:rPr>
              <a:t>Local depth of a bucket:</a:t>
            </a:r>
            <a:br>
              <a:rPr altLang="en-GB" sz="1860" b="1" i="1" u="sng">
                <a:solidFill>
                  <a:schemeClr val="bg1"/>
                </a:solidFill>
                <a:sym typeface="+mn-ea"/>
              </a:rPr>
            </a:br>
            <a:r>
              <a:rPr lang="en-US" sz="1860">
                <a:sym typeface="+mn-ea"/>
              </a:rPr>
              <a:t>Number</a:t>
            </a:r>
            <a:r>
              <a:rPr altLang="en-GB" sz="1860">
                <a:sym typeface="+mn-ea"/>
              </a:rPr>
              <a:t> of bits used to determine if an entry belongs to this bucket</a:t>
            </a:r>
            <a:endParaRPr lang="en-US"/>
          </a:p>
        </p:txBody>
      </p:sp>
      <p:pic>
        <p:nvPicPr>
          <p:cNvPr id="5" name="Picture 4" descr="depth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6520" y="422275"/>
            <a:ext cx="5349875" cy="6070600"/>
          </a:xfrm>
          <a:prstGeom prst="rect">
            <a:avLst/>
          </a:prstGeom>
        </p:spPr>
      </p:pic>
      <p:sp>
        <p:nvSpPr>
          <p:cNvPr id="6" name="Title 5"/>
          <p:cNvSpPr/>
          <p:nvPr>
            <p:ph type="ctrTitle"/>
          </p:nvPr>
        </p:nvSpPr>
        <p:spPr>
          <a:xfrm>
            <a:off x="702945" y="1158240"/>
            <a:ext cx="5743575" cy="886460"/>
          </a:xfrm>
        </p:spPr>
        <p:txBody>
          <a:bodyPr/>
          <a:p>
            <a:r>
              <a:rPr altLang="en-GB" sz="4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2" charset="0"/>
                <a:cs typeface="Arial Black" panose="020B0A04020102020204" pitchFamily="2" charset="0"/>
                <a:sym typeface="+mn-ea"/>
              </a:rPr>
              <a:t>Extendible Hashing</a:t>
            </a:r>
            <a:br>
              <a:rPr altLang="en-GB" sz="4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2" charset="0"/>
                <a:cs typeface="Arial Black" panose="020B0A04020102020204" pitchFamily="2" charset="0"/>
              </a:rPr>
            </a:br>
            <a:endParaRPr lang="en-US" altLang="en-GB" sz="4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Black" panose="020B0A04020102020204" pitchFamily="2" charset="0"/>
              <a:cs typeface="Arial Black" panose="020B0A04020102020204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/>
          <p:nvPr>
            <p:ph type="subTitle" idx="1"/>
          </p:nvPr>
        </p:nvSpPr>
        <p:spPr>
          <a:xfrm>
            <a:off x="904240" y="2698115"/>
            <a:ext cx="5271770" cy="3397250"/>
          </a:xfrm>
        </p:spPr>
        <p:txBody>
          <a:bodyPr/>
          <a:p>
            <a:pPr marL="444500" indent="-342900" eaLnBrk="0" hangingPunct="0">
              <a:buClr>
                <a:schemeClr val="tx1"/>
              </a:buClr>
              <a:buFont typeface="Arial" panose="02080604020202020204" pitchFamily="34" charset="0"/>
              <a:buChar char="•"/>
            </a:pPr>
            <a:r>
              <a:rPr lang="" sz="1860">
                <a:solidFill>
                  <a:schemeClr val="bg1"/>
                </a:solidFill>
                <a:latin typeface="Book Antiqua" charset="0"/>
                <a:sym typeface="+mn-ea"/>
              </a:rPr>
              <a:t>For increasing capacity we are</a:t>
            </a:r>
            <a:r>
              <a:rPr altLang="en-GB" sz="1860">
                <a:solidFill>
                  <a:schemeClr val="bg1"/>
                </a:solidFill>
                <a:latin typeface="Book Antiqua" charset="0"/>
                <a:sym typeface="+mn-ea"/>
              </a:rPr>
              <a:t> double the directory.</a:t>
            </a:r>
            <a:endParaRPr altLang="en-GB" sz="1860">
              <a:solidFill>
                <a:schemeClr val="bg1"/>
              </a:solidFill>
              <a:latin typeface="Book Antiqua" charset="0"/>
              <a:sym typeface="+mn-ea"/>
            </a:endParaRPr>
          </a:p>
          <a:p>
            <a:pPr marL="101600" indent="0" eaLnBrk="0" hangingPunct="0">
              <a:buClr>
                <a:schemeClr val="tx1"/>
              </a:buClr>
              <a:buFont typeface="Arial" panose="02080604020202020204" pitchFamily="34" charset="0"/>
            </a:pPr>
            <a:endParaRPr altLang="en-GB" sz="1860">
              <a:solidFill>
                <a:schemeClr val="bg1"/>
              </a:solidFill>
              <a:latin typeface="Book Antiqua" charset="0"/>
              <a:sym typeface="+mn-ea"/>
            </a:endParaRPr>
          </a:p>
          <a:p>
            <a:pPr marL="444500" indent="-342900" eaLnBrk="0" hangingPunct="0">
              <a:buClr>
                <a:schemeClr val="tx1"/>
              </a:buClr>
              <a:buFont typeface="Arial" panose="02080604020202020204" pitchFamily="34" charset="0"/>
              <a:buChar char="•"/>
            </a:pPr>
            <a:r>
              <a:rPr lang="en-US" sz="1860">
                <a:solidFill>
                  <a:schemeClr val="bg1"/>
                </a:solidFill>
                <a:latin typeface="Book Antiqua" charset="0"/>
                <a:sym typeface="+mn-ea"/>
              </a:rPr>
              <a:t>S</a:t>
            </a:r>
            <a:r>
              <a:rPr altLang="en-GB" sz="1860">
                <a:solidFill>
                  <a:schemeClr val="bg1"/>
                </a:solidFill>
                <a:latin typeface="Book Antiqua" charset="0"/>
                <a:sym typeface="+mn-ea"/>
              </a:rPr>
              <a:t>plitting a bucket does not always require doubling</a:t>
            </a:r>
            <a:endParaRPr altLang="en-GB" sz="1860">
              <a:solidFill>
                <a:schemeClr val="bg1"/>
              </a:solidFill>
              <a:latin typeface="Book Antiqua" charset="0"/>
            </a:endParaRPr>
          </a:p>
          <a:p>
            <a:pPr>
              <a:buFont typeface="Arial" panose="02080604020202020204" pitchFamily="34" charset="0"/>
              <a:buChar char="•"/>
            </a:pPr>
            <a:endParaRPr lang="en-US" altLang="en-GB" sz="1860">
              <a:solidFill>
                <a:schemeClr val="bg1"/>
              </a:solidFill>
              <a:latin typeface="Book Antiqua" charset="0"/>
            </a:endParaRPr>
          </a:p>
        </p:txBody>
      </p:sp>
      <p:pic>
        <p:nvPicPr>
          <p:cNvPr id="5" name="Picture 4" descr="depth-2-spli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5250" y="393700"/>
            <a:ext cx="5372735" cy="6086475"/>
          </a:xfrm>
          <a:prstGeom prst="rect">
            <a:avLst/>
          </a:prstGeom>
        </p:spPr>
      </p:pic>
      <p:sp>
        <p:nvSpPr>
          <p:cNvPr id="6" name="Title 5"/>
          <p:cNvSpPr/>
          <p:nvPr>
            <p:ph type="ctrTitle"/>
          </p:nvPr>
        </p:nvSpPr>
        <p:spPr>
          <a:xfrm>
            <a:off x="704215" y="1169670"/>
            <a:ext cx="5741035" cy="886460"/>
          </a:xfrm>
        </p:spPr>
        <p:txBody>
          <a:bodyPr/>
          <a:p>
            <a:r>
              <a:rPr altLang="en-GB" sz="4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2" charset="0"/>
                <a:cs typeface="Arial Black" panose="020B0A04020102020204" pitchFamily="2" charset="0"/>
                <a:sym typeface="+mn-ea"/>
              </a:rPr>
              <a:t>Extendible Hashing</a:t>
            </a:r>
            <a:br>
              <a:rPr altLang="en-GB" sz="4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2" charset="0"/>
                <a:cs typeface="Arial Black" panose="020B0A04020102020204" pitchFamily="2" charset="0"/>
              </a:rPr>
            </a:br>
            <a:endParaRPr lang="en-US" altLang="en-GB" sz="4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Black" panose="020B0A04020102020204" pitchFamily="2" charset="0"/>
              <a:cs typeface="Arial Black" panose="020B0A04020102020204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/>
          <p:nvPr>
            <p:ph type="subTitle" idx="1"/>
          </p:nvPr>
        </p:nvSpPr>
        <p:spPr>
          <a:xfrm>
            <a:off x="831215" y="2713990"/>
            <a:ext cx="5339715" cy="3239135"/>
          </a:xfrm>
        </p:spPr>
        <p:txBody>
          <a:bodyPr/>
          <a:p>
            <a:pPr>
              <a:buFont typeface="Arial" panose="02080604020202020204" pitchFamily="34" charset="0"/>
              <a:buChar char="•"/>
            </a:pPr>
            <a:r>
              <a:rPr lang="en-US"/>
              <a:t>Directory</a:t>
            </a:r>
            <a:r>
              <a:rPr lang="" altLang="en-US"/>
              <a:t>'s capacity</a:t>
            </a:r>
            <a:r>
              <a:rPr lang="en-US"/>
              <a:t> is doubled when </a:t>
            </a:r>
            <a:r>
              <a:rPr lang="" altLang="en-US"/>
              <a:t>we </a:t>
            </a:r>
            <a:r>
              <a:rPr lang="en-US"/>
              <a:t>split a bucket which have </a:t>
            </a:r>
            <a:r>
              <a:rPr lang="" altLang="en-US"/>
              <a:t>local </a:t>
            </a:r>
            <a:r>
              <a:rPr lang="en-US"/>
              <a:t>depth equal to the </a:t>
            </a:r>
            <a:r>
              <a:rPr lang="" altLang="en-US"/>
              <a:t>global </a:t>
            </a:r>
            <a:r>
              <a:rPr lang="en-US"/>
              <a:t>depth</a:t>
            </a:r>
            <a:endParaRPr lang="en-US"/>
          </a:p>
          <a:p>
            <a:pPr>
              <a:buFont typeface="Arial" panose="02080604020202020204" pitchFamily="34" charset="0"/>
              <a:buChar char="•"/>
            </a:pPr>
            <a:endParaRPr lang="en-US"/>
          </a:p>
          <a:p>
            <a:pPr>
              <a:buFont typeface="Arial" panose="02080604020202020204" pitchFamily="34" charset="0"/>
              <a:buChar char="•"/>
            </a:pPr>
            <a:endParaRPr lang="en-US"/>
          </a:p>
        </p:txBody>
      </p:sp>
      <p:pic>
        <p:nvPicPr>
          <p:cNvPr id="12" name="Picture 11" descr="depth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2070" y="387985"/>
            <a:ext cx="5408930" cy="6099810"/>
          </a:xfrm>
          <a:prstGeom prst="rect">
            <a:avLst/>
          </a:prstGeom>
        </p:spPr>
      </p:pic>
      <p:sp>
        <p:nvSpPr>
          <p:cNvPr id="13" name="Title 12"/>
          <p:cNvSpPr/>
          <p:nvPr>
            <p:ph type="ctrTitle"/>
          </p:nvPr>
        </p:nvSpPr>
        <p:spPr>
          <a:xfrm>
            <a:off x="601345" y="1158240"/>
            <a:ext cx="5800090" cy="886460"/>
          </a:xfrm>
        </p:spPr>
        <p:txBody>
          <a:bodyPr/>
          <a:p>
            <a:r>
              <a:rPr altLang="en-GB" sz="4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2" charset="0"/>
                <a:cs typeface="Arial Black" panose="020B0A04020102020204" pitchFamily="2" charset="0"/>
                <a:sym typeface="+mn-ea"/>
              </a:rPr>
              <a:t>Extendible Hashing</a:t>
            </a:r>
            <a:br>
              <a:rPr altLang="en-GB" sz="4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2" charset="0"/>
                <a:cs typeface="Arial Black" panose="020B0A04020102020204" pitchFamily="2" charset="0"/>
              </a:rPr>
            </a:br>
            <a:endParaRPr lang="en-US" altLang="en-GB" sz="4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Black" panose="020B0A04020102020204" pitchFamily="2" charset="0"/>
              <a:cs typeface="Arial Black" panose="020B0A04020102020204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/>
          <p:nvPr>
            <p:ph type="subTitle" idx="1"/>
          </p:nvPr>
        </p:nvSpPr>
        <p:spPr>
          <a:xfrm>
            <a:off x="914400" y="2840355"/>
            <a:ext cx="9745980" cy="3321685"/>
          </a:xfrm>
        </p:spPr>
        <p:txBody>
          <a:bodyPr/>
          <a:p>
            <a:pPr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altLang="en-GB" sz="1860">
                <a:sym typeface="+mn-ea"/>
              </a:rPr>
              <a:t>This is another dynamic hashing scheme, an alternative to Extendible Hashing</a:t>
            </a:r>
            <a:br>
              <a:rPr altLang="en-GB" sz="1860">
                <a:sym typeface="+mn-ea"/>
              </a:rPr>
            </a:br>
            <a:br>
              <a:rPr altLang="en-GB" sz="1860">
                <a:sym typeface="+mn-ea"/>
              </a:rPr>
            </a:br>
            <a:endParaRPr altLang="en-GB" sz="1860">
              <a:sym typeface="+mn-ea"/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altLang="en-GB" sz="1860">
                <a:sym typeface="+mn-ea"/>
              </a:rPr>
              <a:t>L</a:t>
            </a:r>
            <a:r>
              <a:rPr lang="en-US" sz="1860">
                <a:sym typeface="+mn-ea"/>
              </a:rPr>
              <a:t>inear hashing</a:t>
            </a:r>
            <a:r>
              <a:rPr altLang="en-GB" sz="1860">
                <a:sym typeface="+mn-ea"/>
              </a:rPr>
              <a:t> handles the problem of long overflow chains without using a directory and handles duplicates</a:t>
            </a:r>
            <a:endParaRPr lang="en-US"/>
          </a:p>
        </p:txBody>
      </p:sp>
      <p:sp>
        <p:nvSpPr>
          <p:cNvPr id="4" name="Title 3"/>
          <p:cNvSpPr/>
          <p:nvPr>
            <p:ph type="ctrTitle"/>
          </p:nvPr>
        </p:nvSpPr>
        <p:spPr>
          <a:xfrm>
            <a:off x="908685" y="1158240"/>
            <a:ext cx="7350125" cy="886460"/>
          </a:xfrm>
        </p:spPr>
        <p:txBody>
          <a:bodyPr/>
          <a:p>
            <a:r>
              <a:rPr 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2" charset="0"/>
                <a:cs typeface="Arial Black" panose="020B0A04020102020204" pitchFamily="2" charset="0"/>
                <a:sym typeface="+mn-ea"/>
              </a:rPr>
              <a:t>Linear </a:t>
            </a:r>
            <a:r>
              <a:rPr altLang="en-GB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2" charset="0"/>
                <a:cs typeface="Arial Black" panose="020B0A04020102020204" pitchFamily="2" charset="0"/>
                <a:sym typeface="+mn-ea"/>
              </a:rPr>
              <a:t>Hashing</a:t>
            </a:r>
            <a:br>
              <a:rPr altLang="en-GB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2" charset="0"/>
                <a:cs typeface="Arial Black" panose="020B0A04020102020204" pitchFamily="2" charset="0"/>
              </a:rPr>
            </a:br>
            <a:endParaRPr lang="en-US" altLang="en-GB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Black" panose="020B0A04020102020204" pitchFamily="2" charset="0"/>
              <a:cs typeface="Arial Black" panose="020B0A04020102020204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Mari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1652</Words>
  <Application>WPS Presentation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SimSun</vt:lpstr>
      <vt:lpstr>Wingdings</vt:lpstr>
      <vt:lpstr>Montserrat</vt:lpstr>
      <vt:lpstr>Raleway</vt:lpstr>
      <vt:lpstr>Arial</vt:lpstr>
      <vt:lpstr>Arial Black</vt:lpstr>
      <vt:lpstr>Liberation Sans</vt:lpstr>
      <vt:lpstr>Book Antiqua</vt:lpstr>
      <vt:lpstr>DejaVu Sans</vt:lpstr>
      <vt:lpstr>微软雅黑</vt:lpstr>
      <vt:lpstr>Droid Sans Fallback</vt:lpstr>
      <vt:lpstr/>
      <vt:lpstr>Arial Unicode MS</vt:lpstr>
      <vt:lpstr>Gubbi</vt:lpstr>
      <vt:lpstr>Calibri</vt:lpstr>
      <vt:lpstr>OpenSymbol</vt:lpstr>
      <vt:lpstr>Marina template</vt:lpstr>
      <vt:lpstr>Hash-Based  Indexing</vt:lpstr>
      <vt:lpstr>Hash-Based Indexing</vt:lpstr>
      <vt:lpstr>PowerPoint 演示文稿</vt:lpstr>
      <vt:lpstr>PowerPoint 演示文稿</vt:lpstr>
      <vt:lpstr>Extendible Hashing </vt:lpstr>
      <vt:lpstr>Extendible Hashing </vt:lpstr>
      <vt:lpstr>Extendible Hashing </vt:lpstr>
      <vt:lpstr>Extendible Hashing </vt:lpstr>
      <vt:lpstr>Linear Hashing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Hashed based  indexing </dc:title>
  <dc:creator>Tsvetomir Markov</dc:creator>
  <cp:lastModifiedBy>tmarkov</cp:lastModifiedBy>
  <cp:revision>6</cp:revision>
  <dcterms:created xsi:type="dcterms:W3CDTF">2018-11-21T10:58:59Z</dcterms:created>
  <dcterms:modified xsi:type="dcterms:W3CDTF">2018-11-21T10:58:59Z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