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74" r:id="rId2"/>
    <p:sldId id="276" r:id="rId3"/>
    <p:sldId id="492" r:id="rId4"/>
    <p:sldId id="570" r:id="rId5"/>
    <p:sldId id="571" r:id="rId6"/>
    <p:sldId id="553" r:id="rId7"/>
    <p:sldId id="554" r:id="rId8"/>
    <p:sldId id="546" r:id="rId9"/>
    <p:sldId id="572" r:id="rId10"/>
    <p:sldId id="573" r:id="rId11"/>
    <p:sldId id="548" r:id="rId12"/>
    <p:sldId id="563" r:id="rId13"/>
    <p:sldId id="549" r:id="rId14"/>
    <p:sldId id="550" r:id="rId15"/>
    <p:sldId id="564" r:id="rId16"/>
    <p:sldId id="556" r:id="rId17"/>
    <p:sldId id="557" r:id="rId18"/>
    <p:sldId id="558" r:id="rId19"/>
    <p:sldId id="565" r:id="rId20"/>
    <p:sldId id="568" r:id="rId21"/>
    <p:sldId id="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70"/>
            <p14:sldId id="571"/>
          </p14:sldIdLst>
        </p14:section>
        <p14:section name="Introduction" id="{EDF3B302-6465-4AB1-A993-0C0284C32F67}">
          <p14:sldIdLst>
            <p14:sldId id="553"/>
            <p14:sldId id="554"/>
          </p14:sldIdLst>
        </p14:section>
        <p14:section name="Trainers and Team" id="{9F7907E7-0414-4C1E-A74E-B36E314E1990}">
          <p14:sldIdLst>
            <p14:sldId id="546"/>
            <p14:sldId id="572"/>
            <p14:sldId id="573"/>
            <p14:sldId id="548"/>
            <p14:sldId id="563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57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9" d="100"/>
          <a:sy n="89" d="100"/>
        </p:scale>
        <p:origin x="-331" y="-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://www.rebellioussoftware.com/" TargetMode="External"/><Relationship Id="rId4" Type="http://schemas.openxmlformats.org/officeDocument/2006/relationships/image" Target="../media/image6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79/JS-Fundamentals-Retake-Exam-5-Sept-2018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2.png"/><Relationship Id="rId10" Type="http://schemas.openxmlformats.org/officeDocument/2006/relationships/image" Target="../media/image4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7.gif"/><Relationship Id="rId5" Type="http://schemas.openxmlformats.org/officeDocument/2006/relationships/image" Target="../media/image5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jpeg"/><Relationship Id="rId4" Type="http://schemas.openxmlformats.org/officeDocument/2006/relationships/hyperlink" Target="http://www.world-of-myth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Групиране 3"/>
          <p:cNvGrpSpPr/>
          <p:nvPr/>
        </p:nvGrpSpPr>
        <p:grpSpPr>
          <a:xfrm>
            <a:off x="3322257" y="2387103"/>
            <a:ext cx="4056432" cy="2929646"/>
            <a:chOff x="7397069" y="3182758"/>
            <a:chExt cx="4056432" cy="2929646"/>
          </a:xfrm>
        </p:grpSpPr>
        <p:pic>
          <p:nvPicPr>
            <p:cNvPr id="8" name="Picture 2" descr="Резултат с изображение за javascrip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069" y="3182758"/>
              <a:ext cx="4056432" cy="292964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2"/>
            <p:cNvSpPr txBox="1"/>
            <p:nvPr/>
          </p:nvSpPr>
          <p:spPr>
            <a:xfrm>
              <a:off x="7539636" y="3257966"/>
              <a:ext cx="35802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spc="50" dirty="0" smtClean="0">
                  <a:ln w="952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Fundamentals</a:t>
              </a:r>
              <a:endParaRPr lang="en-US" sz="4400" b="1" spc="50" dirty="0">
                <a:ln w="952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b="1" dirty="0"/>
              <a:t>Online Collectible Card Game</a:t>
            </a:r>
            <a:endParaRPr lang="en-GB" b="1" dirty="0"/>
          </a:p>
          <a:p>
            <a:r>
              <a:rPr lang="en-GB" b="1" dirty="0"/>
              <a:t>Developed by </a:t>
            </a:r>
            <a:br>
              <a:rPr lang="en-GB" b="1" dirty="0"/>
            </a:br>
            <a:r>
              <a:rPr lang="en-GB" b="1" dirty="0"/>
              <a:t>Rebellious Software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Rebellious Software</a:t>
            </a:r>
            <a:endParaRPr lang="en-US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="" xmlns:a16="http://schemas.microsoft.com/office/drawing/2014/main" id="{66F6C589-40B8-40D2-A001-9F47A828C2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6093451" y="1196125"/>
            <a:ext cx="5908147" cy="354365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8" descr="No automatic alt text available.">
            <a:hlinkClick r:id="rId5"/>
            <a:extLst>
              <a:ext uri="{FF2B5EF4-FFF2-40B4-BE49-F238E27FC236}">
                <a16:creationId xmlns="" xmlns:a16="http://schemas.microsoft.com/office/drawing/2014/main" id="{3F50546B-02BA-4AB2-B09D-CA5804A8F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36" y="3486123"/>
            <a:ext cx="2911068" cy="2911068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2757AC3C-D80D-4D96-8F41-16A0E42A5F74}"/>
              </a:ext>
            </a:extLst>
          </p:cNvPr>
          <p:cNvSpPr txBox="1">
            <a:spLocks/>
          </p:cNvSpPr>
          <p:nvPr/>
        </p:nvSpPr>
        <p:spPr>
          <a:xfrm>
            <a:off x="3124735" y="4863330"/>
            <a:ext cx="8103803" cy="159709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The Rules of Battle Have Changed.</a:t>
            </a:r>
            <a:br>
              <a:rPr lang="en-US" b="1" dirty="0"/>
            </a:br>
            <a:r>
              <a:rPr lang="en-US" b="1" dirty="0"/>
              <a:t>Gain Control. Dare to Win.</a:t>
            </a:r>
          </a:p>
          <a:p>
            <a:pPr marL="0" indent="0" algn="ctr">
              <a:buNone/>
            </a:pPr>
            <a:r>
              <a:rPr lang="en-US" b="1" dirty="0"/>
              <a:t>Available soon on Steam and Mobile.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93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 smtClean="0"/>
              <a:t>4+ years experience in the IT (HTML,</a:t>
            </a:r>
            <a:br>
              <a:rPr lang="en-US" noProof="1" smtClean="0"/>
            </a:br>
            <a:r>
              <a:rPr lang="en-US" noProof="1" smtClean="0"/>
              <a:t>CSS, JavaScript, C#, SQL, Windows</a:t>
            </a:r>
            <a:br>
              <a:rPr lang="en-US" noProof="1" smtClean="0"/>
            </a:br>
            <a:r>
              <a:rPr lang="en-US" noProof="1" smtClean="0"/>
              <a:t>Server)</a:t>
            </a:r>
          </a:p>
          <a:p>
            <a:pPr>
              <a:lnSpc>
                <a:spcPct val="120000"/>
              </a:lnSpc>
            </a:pPr>
            <a:r>
              <a:rPr lang="en-US" noProof="1" smtClean="0"/>
              <a:t>Excellent Software University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 smtClean="0"/>
              <a:t>Technical Trainer in Software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6" name="Picture 2" descr="D:\Desktop\34200231_1778397618885016_2375297230299987968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72" y="2529556"/>
            <a:ext cx="4708092" cy="3137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403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 smtClean="0"/>
              <a:t>The team working on the materials: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Mladen Raykov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Bilyana Borislavova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Maya Boyadzhieva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Hristomir Asenov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Atanaska Kiricheva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Tanya Staneva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Behind the Scenes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74" name="Picture 2" descr="Ð ÐµÐ·ÑÐ»ÑÐ°Ñ Ñ Ð¸Ð·Ð¾Ð±ÑÐ°Ð¶ÐµÐ½Ð¸Ðµ Ð·Ð° tea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39" y="2435553"/>
            <a:ext cx="4640365" cy="4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15" y="1153683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1322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 smtClean="0">
                <a:latin typeface="+mj-lt"/>
              </a:rPr>
              <a:t>Learn the basic syntax in JavaScript (data types, loops)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+mj-lt"/>
              </a:rPr>
              <a:t>Learn how to work with data types (string, number, object,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etc.)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+mj-lt"/>
              </a:rPr>
              <a:t>Learn how to store more complicated data (using maps)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+mj-lt"/>
              </a:rPr>
              <a:t>Learn how to represent real objects in code</a:t>
            </a:r>
            <a:endParaRPr lang="en-US" sz="2400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12324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dirty="0" smtClean="0">
                <a:latin typeface="+mj-lt"/>
              </a:rPr>
              <a:t>Link to last </a:t>
            </a:r>
            <a:r>
              <a:rPr lang="en-US" dirty="0">
                <a:latin typeface="+mj-lt"/>
              </a:rPr>
              <a:t>JS-Fundamentals exam: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sz="2400" b="1" u="sng" dirty="0" smtClean="0">
                <a:solidFill>
                  <a:schemeClr val="bg1"/>
                </a:solidFill>
                <a:latin typeface="+mj-lt"/>
                <a:hlinkClick r:id="rId2"/>
              </a:rPr>
              <a:t>https</a:t>
            </a:r>
            <a:r>
              <a:rPr lang="en-US" sz="2400" b="1" u="sng" dirty="0">
                <a:solidFill>
                  <a:schemeClr val="bg1"/>
                </a:solidFill>
                <a:latin typeface="+mj-lt"/>
                <a:hlinkClick r:id="rId2"/>
              </a:rPr>
              <a:t>://</a:t>
            </a:r>
            <a:r>
              <a:rPr lang="en-US" sz="2400" b="1" u="sng" dirty="0" smtClean="0">
                <a:solidFill>
                  <a:schemeClr val="bg1"/>
                </a:solidFill>
                <a:latin typeface="+mj-lt"/>
                <a:hlinkClick r:id="rId2"/>
              </a:rPr>
              <a:t>judge.softuni.bg/Contests/1179/JS-Fundamentals-Retake-Exam-5-Sept-2018</a:t>
            </a:r>
            <a:endParaRPr lang="en-US" sz="2400" b="1" u="sng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3200" dirty="0" smtClean="0">
                <a:latin typeface="+mj-lt"/>
              </a:rPr>
              <a:t>Structure: 4 problems for 6 hours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dirty="0" smtClean="0">
                <a:latin typeface="+mj-lt"/>
              </a:rPr>
              <a:t>Problem One – if/else statements and for/while loops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dirty="0" smtClean="0">
                <a:latin typeface="+mj-lt"/>
              </a:rPr>
              <a:t>Problem Two – array manipulations (add/remove/modify elements)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dirty="0" smtClean="0">
                <a:latin typeface="+mj-lt"/>
              </a:rPr>
              <a:t>Problem Three – text processing and  regex (manipulating strings </a:t>
            </a:r>
            <a:br>
              <a:rPr lang="en-US" sz="3000" dirty="0" smtClean="0">
                <a:latin typeface="+mj-lt"/>
              </a:rPr>
            </a:br>
            <a:r>
              <a:rPr lang="en-US" sz="3000" dirty="0" smtClean="0">
                <a:latin typeface="+mj-lt"/>
              </a:rPr>
              <a:t>and extracting information from them)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dirty="0" smtClean="0">
                <a:latin typeface="+mj-lt"/>
              </a:rPr>
              <a:t>Problem Four – maps/objects (storing and manipulating more </a:t>
            </a:r>
            <a:br>
              <a:rPr lang="en-US" sz="3000" dirty="0" smtClean="0">
                <a:latin typeface="+mj-lt"/>
              </a:rPr>
            </a:br>
            <a:r>
              <a:rPr lang="en-US" sz="3000" dirty="0" smtClean="0">
                <a:latin typeface="+mj-lt"/>
              </a:rPr>
              <a:t>complicated data)</a:t>
            </a:r>
            <a:endParaRPr lang="en-US" sz="3000" dirty="0">
              <a:latin typeface="+mj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Organization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6" y="1185074"/>
            <a:ext cx="2923172" cy="29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Lectures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Learn new material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Exercises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6527" y="4402337"/>
            <a:ext cx="3049724" cy="19424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603727" y="1430537"/>
            <a:ext cx="2135324" cy="2662128"/>
          </a:xfrm>
          <a:prstGeom prst="roundRect">
            <a:avLst>
              <a:gd name="adj" fmla="val 749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83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Mandatory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Final exam – 85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 &amp; homework – 15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Bonuses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Presence in class – 5%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bonus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Forum activity – bonus up to 5%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5093" y="4031477"/>
            <a:ext cx="3243214" cy="20761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1864">
            <a:off x="8757388" y="1662714"/>
            <a:ext cx="3238074" cy="17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https://softuni.bg/trainings/2080/js-fundamentals-september-2018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Introduction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Training &amp; </a:t>
            </a:r>
            <a:r>
              <a:rPr lang="en-US" sz="3200" dirty="0" smtClean="0"/>
              <a:t>Team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Course </a:t>
            </a:r>
            <a:r>
              <a:rPr lang="en-US" sz="3200" dirty="0" smtClean="0"/>
              <a:t>Objectives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5113" y="5566366"/>
            <a:ext cx="22408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6077" y="5566366"/>
            <a:ext cx="55690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380" y="5566366"/>
            <a:ext cx="15934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39" y="3505306"/>
            <a:ext cx="25203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5079" y="3505306"/>
            <a:ext cx="2270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455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714" y="2067925"/>
            <a:ext cx="5024526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090" y="4064377"/>
            <a:ext cx="61421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201" y="2067925"/>
            <a:ext cx="1963289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1450" y="2067925"/>
            <a:ext cx="2400835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715" y="4064377"/>
            <a:ext cx="3383999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13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 Fundamentals Intro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4"/>
          <p:cNvGrpSpPr/>
          <p:nvPr/>
        </p:nvGrpSpPr>
        <p:grpSpPr>
          <a:xfrm>
            <a:off x="4835419" y="1563879"/>
            <a:ext cx="2537522" cy="2094797"/>
            <a:chOff x="3398354" y="762000"/>
            <a:chExt cx="4981574" cy="3597804"/>
          </a:xfrm>
        </p:grpSpPr>
        <p:pic>
          <p:nvPicPr>
            <p:cNvPr id="8" name="Picture 2" descr="Резултат с изображение за javascrip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354" y="762000"/>
              <a:ext cx="4981574" cy="3597804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3"/>
            <p:cNvSpPr txBox="1"/>
            <p:nvPr/>
          </p:nvSpPr>
          <p:spPr>
            <a:xfrm>
              <a:off x="3604791" y="902146"/>
              <a:ext cx="4660396" cy="898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Fundamentals</a:t>
              </a:r>
              <a:endPara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324312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In this course we are going to learn: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What are the data types in JavaScript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What is a function and how to create and use functions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What arrays and what is their purpose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What are matrices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What is  an object and  what is a </a:t>
            </a:r>
            <a:r>
              <a:rPr lang="en-US" dirty="0" err="1" smtClean="0"/>
              <a:t>json</a:t>
            </a:r>
            <a:r>
              <a:rPr lang="en-US" dirty="0" smtClean="0"/>
              <a:t>. What is their usage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Trainers and Team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171472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72" y="1196125"/>
            <a:ext cx="11530326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noProof="1"/>
              <a:t>Co-Founder and Lead Developer </a:t>
            </a:r>
            <a:br>
              <a:rPr lang="en-US" noProof="1"/>
            </a:br>
            <a:r>
              <a:rPr lang="en-US" noProof="1"/>
              <a:t>in Rebellious Software</a:t>
            </a:r>
          </a:p>
          <a:p>
            <a:pPr>
              <a:lnSpc>
                <a:spcPct val="120000"/>
              </a:lnSpc>
            </a:pPr>
            <a:r>
              <a:rPr lang="en-US" noProof="1" smtClean="0"/>
              <a:t>Principal </a:t>
            </a:r>
            <a:r>
              <a:rPr lang="en-US" noProof="1"/>
              <a:t>Software Engineer in Telerik</a:t>
            </a:r>
          </a:p>
          <a:p>
            <a:pPr>
              <a:lnSpc>
                <a:spcPct val="120000"/>
              </a:lnSpc>
            </a:pPr>
            <a:r>
              <a:rPr lang="en-US" noProof="1"/>
              <a:t>10 years experience in programming</a:t>
            </a:r>
          </a:p>
          <a:p>
            <a:pPr>
              <a:lnSpc>
                <a:spcPct val="120000"/>
              </a:lnSpc>
            </a:pPr>
            <a:r>
              <a:rPr lang="en-US" noProof="1"/>
              <a:t>Passionate about JavaScript</a:t>
            </a:r>
          </a:p>
          <a:p>
            <a:endParaRPr lang="en-US" dirty="0"/>
          </a:p>
        </p:txBody>
      </p:sp>
      <p:pic>
        <p:nvPicPr>
          <p:cNvPr id="2054" name="Picture 6" descr="http://i3.ytimg.com/vi/me_HhpRezLU/maxresdefault.jpg">
            <a:extLst>
              <a:ext uri="{FF2B5EF4-FFF2-40B4-BE49-F238E27FC236}">
                <a16:creationId xmlns="" xmlns:a16="http://schemas.microsoft.com/office/drawing/2014/main" id="{8C430E6A-519E-4548-8DC3-C17D859F7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1" t="108" r="4358" b="33454"/>
          <a:stretch/>
        </p:blipFill>
        <p:spPr bwMode="auto">
          <a:xfrm>
            <a:off x="7936076" y="1612784"/>
            <a:ext cx="3647113" cy="364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Pavel Kolev</a:t>
            </a:r>
            <a:endParaRPr lang="bg-BG" dirty="0"/>
          </a:p>
        </p:txBody>
      </p:sp>
      <p:pic>
        <p:nvPicPr>
          <p:cNvPr id="2056" name="Picture 8" descr="No automatic alt text available.">
            <a:extLst>
              <a:ext uri="{FF2B5EF4-FFF2-40B4-BE49-F238E27FC236}">
                <a16:creationId xmlns="" xmlns:a16="http://schemas.microsoft.com/office/drawing/2014/main" id="{B4D4EEC5-5630-4BC5-8D0D-B058DD3A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00" y="4654553"/>
            <a:ext cx="1686480" cy="168648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="" xmlns:a16="http://schemas.microsoft.com/office/drawing/2014/main" id="{DA1A68A2-114C-4774-9AE8-DBFD9B8EAE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9111860" y="4654553"/>
            <a:ext cx="2811778" cy="168648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4826</TotalTime>
  <Words>436</Words>
  <Application>Microsoft Office PowerPoint</Application>
  <PresentationFormat>По избор</PresentationFormat>
  <Paragraphs>125</Paragraphs>
  <Slides>21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1_SoftUni3_1</vt:lpstr>
      <vt:lpstr>JavaScript Fundamentals</vt:lpstr>
      <vt:lpstr>Table of Content</vt:lpstr>
      <vt:lpstr>Have a Question?</vt:lpstr>
      <vt:lpstr>SoftUni Diamond Partners</vt:lpstr>
      <vt:lpstr>SoftUni Organizational Partners</vt:lpstr>
      <vt:lpstr>Презентация на PowerPoint</vt:lpstr>
      <vt:lpstr>What are we going to learn?</vt:lpstr>
      <vt:lpstr>Презентация на PowerPoint</vt:lpstr>
      <vt:lpstr>Pavel Kolev</vt:lpstr>
      <vt:lpstr>Rebellious Software</vt:lpstr>
      <vt:lpstr>Ivaylo Dimitrov</vt:lpstr>
      <vt:lpstr>Behind the Scenes</vt:lpstr>
      <vt:lpstr>Презентация на PowerPoint</vt:lpstr>
      <vt:lpstr>Targets of the course</vt:lpstr>
      <vt:lpstr>Exam</vt:lpstr>
      <vt:lpstr>Презентация на PowerPoint</vt:lpstr>
      <vt:lpstr>Structure of the course</vt:lpstr>
      <vt:lpstr>Evaluation Criteria</vt:lpstr>
      <vt:lpstr>Презентация на PowerPoint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Course Intro</dc:title>
  <dc:creator>Alen Paunov</dc:creator>
  <cp:keywords>JS Fundamentals, Software University, SoftUni, programming, coding, software development, education, training, course</cp:keywords>
  <cp:lastModifiedBy>Tanya Staneva</cp:lastModifiedBy>
  <cp:revision>169</cp:revision>
  <dcterms:created xsi:type="dcterms:W3CDTF">2018-05-23T13:08:44Z</dcterms:created>
  <dcterms:modified xsi:type="dcterms:W3CDTF">2018-09-17T10:35:42Z</dcterms:modified>
  <cp:category>programming;computer programming;software development;web development</cp:category>
</cp:coreProperties>
</file>