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5"/>
  </p:notesMasterIdLst>
  <p:handoutMasterIdLst>
    <p:handoutMasterId r:id="rId56"/>
  </p:handoutMasterIdLst>
  <p:sldIdLst>
    <p:sldId id="494" r:id="rId3"/>
    <p:sldId id="488" r:id="rId4"/>
    <p:sldId id="495" r:id="rId5"/>
    <p:sldId id="496" r:id="rId6"/>
    <p:sldId id="499" r:id="rId7"/>
    <p:sldId id="629" r:id="rId8"/>
    <p:sldId id="630" r:id="rId9"/>
    <p:sldId id="504" r:id="rId10"/>
    <p:sldId id="505" r:id="rId11"/>
    <p:sldId id="631" r:id="rId12"/>
    <p:sldId id="632" r:id="rId13"/>
    <p:sldId id="628" r:id="rId14"/>
    <p:sldId id="633" r:id="rId15"/>
    <p:sldId id="634" r:id="rId16"/>
    <p:sldId id="508" r:id="rId17"/>
    <p:sldId id="513" r:id="rId18"/>
    <p:sldId id="635" r:id="rId19"/>
    <p:sldId id="636" r:id="rId20"/>
    <p:sldId id="637" r:id="rId21"/>
    <p:sldId id="671" r:id="rId22"/>
    <p:sldId id="645" r:id="rId23"/>
    <p:sldId id="672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56" r:id="rId34"/>
    <p:sldId id="657" r:id="rId35"/>
    <p:sldId id="658" r:id="rId36"/>
    <p:sldId id="659" r:id="rId37"/>
    <p:sldId id="674" r:id="rId38"/>
    <p:sldId id="661" r:id="rId39"/>
    <p:sldId id="662" r:id="rId40"/>
    <p:sldId id="663" r:id="rId41"/>
    <p:sldId id="664" r:id="rId42"/>
    <p:sldId id="665" r:id="rId43"/>
    <p:sldId id="666" r:id="rId44"/>
    <p:sldId id="667" r:id="rId45"/>
    <p:sldId id="668" r:id="rId46"/>
    <p:sldId id="669" r:id="rId47"/>
    <p:sldId id="670" r:id="rId48"/>
    <p:sldId id="349" r:id="rId49"/>
    <p:sldId id="675" r:id="rId50"/>
    <p:sldId id="676" r:id="rId51"/>
    <p:sldId id="677" r:id="rId52"/>
    <p:sldId id="678" r:id="rId53"/>
    <p:sldId id="679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Strings" id="{DE145E72-6F2E-4C7D-AB67-ED53E5ADFDA7}">
          <p14:sldIdLst>
            <p14:sldId id="496"/>
            <p14:sldId id="499"/>
            <p14:sldId id="629"/>
            <p14:sldId id="630"/>
          </p14:sldIdLst>
        </p14:section>
        <p14:section name="Manipulating Strings" id="{E1A23AF5-9A30-438B-971F-C25B5431BC57}">
          <p14:sldIdLst>
            <p14:sldId id="504"/>
            <p14:sldId id="505"/>
            <p14:sldId id="631"/>
            <p14:sldId id="632"/>
            <p14:sldId id="628"/>
            <p14:sldId id="633"/>
            <p14:sldId id="634"/>
            <p14:sldId id="508"/>
            <p14:sldId id="513"/>
            <p14:sldId id="635"/>
            <p14:sldId id="636"/>
            <p14:sldId id="637"/>
          </p14:sldIdLst>
        </p14:section>
        <p14:section name="Regex" id="{0E0E1D5C-E62E-4E16-80CD-45181F6650F5}">
          <p14:sldIdLst>
            <p14:sldId id="671"/>
            <p14:sldId id="645"/>
            <p14:sldId id="672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74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</p14:sldIdLst>
        </p14:section>
        <p14:section name="Conclusion" id="{EDD90C82-D61F-4F10-A8D0-89DA7BCB89B2}">
          <p14:sldIdLst>
            <p14:sldId id="349"/>
            <p14:sldId id="675"/>
            <p14:sldId id="676"/>
            <p14:sldId id="677"/>
            <p14:sldId id="678"/>
            <p14:sldId id="6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533" autoAdjust="0"/>
  </p:normalViewPr>
  <p:slideViewPr>
    <p:cSldViewPr>
      <p:cViewPr>
        <p:scale>
          <a:sx n="97" d="100"/>
          <a:sy n="97" d="100"/>
        </p:scale>
        <p:origin x="-466" y="-571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2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3.png"/><Relationship Id="rId10" Type="http://schemas.openxmlformats.org/officeDocument/2006/relationships/image" Target="../media/image3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8.gif"/><Relationship Id="rId5" Type="http://schemas.openxmlformats.org/officeDocument/2006/relationships/image" Target="../media/image4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7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Operations and </a:t>
            </a:r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Regular Expressions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Split / Replace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0182" y="1447800"/>
            <a:ext cx="104394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"I like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		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JS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910182" y="4953000"/>
            <a:ext cx="104394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 = "I like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 JS is cool";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('JS',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"C#"));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C#. JS is cool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(/JS/g,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#"));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C#. C# is cool</a:t>
            </a:r>
          </a:p>
        </p:txBody>
      </p:sp>
    </p:spTree>
    <p:extLst>
      <p:ext uri="{BB962C8B-B14F-4D97-AF65-F5344CB8AC3E}">
        <p14:creationId xmlns:p14="http://schemas.microsoft.com/office/powerpoint/2010/main" val="24773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dirty="0"/>
              <a:t>Count the number of times a string occurs in a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005" y="617023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489" y="1943426"/>
            <a:ext cx="20935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490" y="2466646"/>
            <a:ext cx="2093589" cy="22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quick brown fox jumps over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lazy dog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182199" y="1943426"/>
            <a:ext cx="8384213" cy="4013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700" dirty="0">
                <a:solidFill>
                  <a:schemeClr val="tx1"/>
                </a:solidFill>
                <a:effectLst/>
              </a:rPr>
              <a:t>function countStringInText(str, text) {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let count = 0;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let index = text.</a:t>
            </a:r>
            <a:r>
              <a:rPr lang="bg-BG" sz="2700" dirty="0">
                <a:solidFill>
                  <a:schemeClr val="bg1"/>
                </a:solidFill>
                <a:effectLst/>
              </a:rPr>
              <a:t>indexOf</a:t>
            </a:r>
            <a:r>
              <a:rPr lang="bg-BG" sz="2700" dirty="0">
                <a:solidFill>
                  <a:schemeClr val="tx1"/>
                </a:solidFill>
                <a:effectLst/>
              </a:rPr>
              <a:t>(str);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while (index &gt; -1) {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  count++;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  index = text.</a:t>
            </a:r>
            <a:r>
              <a:rPr lang="bg-BG" sz="2700" dirty="0">
                <a:solidFill>
                  <a:schemeClr val="bg1"/>
                </a:solidFill>
                <a:effectLst/>
              </a:rPr>
              <a:t>indexOf</a:t>
            </a:r>
            <a:r>
              <a:rPr lang="bg-BG" sz="2700" dirty="0">
                <a:solidFill>
                  <a:schemeClr val="tx1"/>
                </a:solidFill>
                <a:effectLst/>
              </a:rPr>
              <a:t>(str, index + 1);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  return count;</a:t>
            </a:r>
          </a:p>
          <a:p>
            <a:r>
              <a:rPr lang="bg-BG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37013" y="5430369"/>
            <a:ext cx="7529400" cy="5265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countStringInText('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am</a:t>
            </a:r>
            <a:r>
              <a:rPr lang="en-US" sz="2400" dirty="0">
                <a:solidFill>
                  <a:schemeClr val="tx1"/>
                </a:solidFill>
                <a:effectLst/>
              </a:rPr>
              <a:t>',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I am cool. Bam</a:t>
            </a:r>
            <a:r>
              <a:rPr lang="en-US" sz="2400" dirty="0">
                <a:solidFill>
                  <a:schemeClr val="tx1"/>
                </a:solidFill>
                <a:effectLst/>
              </a:rPr>
              <a:t>')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+mn-lt"/>
              </a:rPr>
              <a:t>// 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7489" y="5438852"/>
            <a:ext cx="20935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ctr"/>
            <a:r>
              <a:rPr lang="it-IT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581883" y="4875818"/>
            <a:ext cx="304800" cy="381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9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all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snippets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Parentheses cannot be nested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Text from Parentheses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1627" y="4495800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Bulgarian brandy, 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1216452" y="2615803"/>
            <a:ext cx="9675088" cy="1709477"/>
          </a:xfrm>
          <a:prstGeom prst="downArrowCallout">
            <a:avLst>
              <a:gd name="adj1" fmla="val 16568"/>
              <a:gd name="adj2" fmla="val 20784"/>
              <a:gd name="adj3" fmla="val 25000"/>
              <a:gd name="adj4" fmla="val 62505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5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cs typeface="Consolas" pitchFamily="49" charset="0"/>
              </a:rPr>
              <a:t>Rakiya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Bulgarian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brandy</a:t>
            </a:r>
            <a:r>
              <a:rPr lang="en-US" sz="2800" b="1" noProof="1">
                <a:cs typeface="Consolas" pitchFamily="49" charset="0"/>
              </a:rPr>
              <a:t>) is home-made liquor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alcoholic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drink</a:t>
            </a:r>
            <a:r>
              <a:rPr lang="en-US" sz="2800" b="1" noProof="1">
                <a:cs typeface="Consolas" pitchFamily="49" charset="0"/>
              </a:rPr>
              <a:t>). It can be made of grapes, plums or other fruits</a:t>
            </a:r>
            <a:r>
              <a:rPr lang="bg-BG" sz="2800" b="1" noProof="1"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even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apples</a:t>
            </a:r>
            <a:r>
              <a:rPr lang="en-US" sz="2800" b="1" noProof="1">
                <a:cs typeface="Consolas" pitchFamily="49" charset="0"/>
              </a:rPr>
              <a:t>).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41626" y="5187438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alcoholic drink,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41626" y="5881178"/>
            <a:ext cx="3224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even apples</a:t>
            </a:r>
          </a:p>
        </p:txBody>
      </p:sp>
    </p:spTree>
    <p:extLst>
      <p:ext uri="{BB962C8B-B14F-4D97-AF65-F5344CB8AC3E}">
        <p14:creationId xmlns:p14="http://schemas.microsoft.com/office/powerpoint/2010/main" val="2762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Text from Parentheses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848" y="618854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3057" y="1295400"/>
            <a:ext cx="10822712" cy="4820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550" dirty="0">
                <a:solidFill>
                  <a:schemeClr val="tx1"/>
                </a:solidFill>
                <a:effectLst/>
              </a:rPr>
              <a:t>extractTextFromParenthesis(text) {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let result = [];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let startIndex =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text.</a:t>
            </a:r>
            <a:r>
              <a:rPr lang="en-US" sz="2550" dirty="0" err="1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550" dirty="0">
                <a:solidFill>
                  <a:schemeClr val="tx1"/>
                </a:solidFill>
                <a:effectLst/>
              </a:rPr>
              <a:t>let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 =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text.</a:t>
            </a:r>
            <a:r>
              <a:rPr lang="en-US" sz="2550" dirty="0" err="1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>
                <a:solidFill>
                  <a:schemeClr val="bg1"/>
                </a:solidFill>
                <a:effectLst/>
              </a:rPr>
              <a:t>)</a:t>
            </a:r>
            <a:r>
              <a:rPr lang="en-US" sz="2550" dirty="0">
                <a:solidFill>
                  <a:schemeClr val="tx1"/>
                </a:solidFill>
                <a:effectLst/>
              </a:rPr>
              <a:t>',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startIndex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  while </a:t>
            </a:r>
            <a:r>
              <a:rPr lang="en-US" sz="2550" dirty="0">
                <a:solidFill>
                  <a:schemeClr val="tx1"/>
                </a:solidFill>
                <a:effectLst/>
              </a:rPr>
              <a:t>(startIndex &gt; -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1 </a:t>
            </a:r>
            <a:r>
              <a:rPr lang="en-US" sz="2550" dirty="0">
                <a:solidFill>
                  <a:schemeClr val="tx1"/>
                </a:solidFill>
                <a:effectLst/>
              </a:rPr>
              <a:t>&amp;&amp;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 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&gt; </a:t>
            </a:r>
            <a:r>
              <a:rPr lang="en-US" sz="2550" dirty="0">
                <a:solidFill>
                  <a:schemeClr val="tx1"/>
                </a:solidFill>
                <a:effectLst/>
              </a:rPr>
              <a:t>-1) {</a:t>
            </a:r>
          </a:p>
          <a:p>
            <a:r>
              <a:rPr lang="en-US" sz="255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550" dirty="0">
                <a:solidFill>
                  <a:schemeClr val="tx1"/>
                </a:solidFill>
                <a:effectLst/>
              </a:rPr>
              <a:t>let snippet = text.</a:t>
            </a:r>
            <a:r>
              <a:rPr lang="en-US" sz="2550" dirty="0">
                <a:solidFill>
                  <a:schemeClr val="bg1"/>
                </a:solidFill>
                <a:effectLst/>
              </a:rPr>
              <a:t>substring</a:t>
            </a:r>
            <a:r>
              <a:rPr lang="en-US" sz="2550" dirty="0">
                <a:solidFill>
                  <a:schemeClr val="tx1"/>
                </a:solidFill>
                <a:effectLst/>
              </a:rPr>
              <a:t>(startIndex + 1, endIndex);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  result.</a:t>
            </a:r>
            <a:r>
              <a:rPr lang="en-US" sz="2550" dirty="0">
                <a:solidFill>
                  <a:schemeClr val="bg1"/>
                </a:solidFill>
                <a:effectLst/>
              </a:rPr>
              <a:t>push</a:t>
            </a:r>
            <a:r>
              <a:rPr lang="en-US" sz="2550" dirty="0">
                <a:solidFill>
                  <a:schemeClr val="tx1"/>
                </a:solidFill>
                <a:effectLst/>
              </a:rPr>
              <a:t>(snippet);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  startIndex = text.</a:t>
            </a:r>
            <a:r>
              <a:rPr lang="en-US" sz="2550" dirty="0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>
                <a:solidFill>
                  <a:schemeClr val="bg1"/>
                </a:solidFill>
                <a:effectLst/>
              </a:rPr>
              <a:t>(</a:t>
            </a:r>
            <a:r>
              <a:rPr lang="en-US" sz="2550" dirty="0">
                <a:solidFill>
                  <a:schemeClr val="tx1"/>
                </a:solidFill>
                <a:effectLst/>
              </a:rPr>
              <a:t>',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   </a:t>
            </a:r>
            <a:r>
              <a:rPr lang="en-US" sz="2550" dirty="0" err="1" smtClean="0">
                <a:solidFill>
                  <a:schemeClr val="tx1"/>
                </a:solidFill>
                <a:effectLst/>
              </a:rPr>
              <a:t>endIndex</a:t>
            </a:r>
            <a:r>
              <a:rPr lang="en-US" sz="255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550" dirty="0">
                <a:solidFill>
                  <a:schemeClr val="tx1"/>
                </a:solidFill>
                <a:effectLst/>
              </a:rPr>
              <a:t>=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text.</a:t>
            </a:r>
            <a:r>
              <a:rPr lang="en-US" sz="2550" dirty="0" err="1">
                <a:solidFill>
                  <a:schemeClr val="bg1"/>
                </a:solidFill>
                <a:effectLst/>
              </a:rPr>
              <a:t>indexOf</a:t>
            </a:r>
            <a:r>
              <a:rPr lang="en-US" sz="2550" dirty="0">
                <a:solidFill>
                  <a:schemeClr val="tx1"/>
                </a:solidFill>
                <a:effectLst/>
              </a:rPr>
              <a:t>('</a:t>
            </a:r>
            <a:r>
              <a:rPr lang="en-US" sz="2550" dirty="0">
                <a:solidFill>
                  <a:schemeClr val="bg1"/>
                </a:solidFill>
                <a:effectLst/>
              </a:rPr>
              <a:t>)</a:t>
            </a:r>
            <a:r>
              <a:rPr lang="en-US" sz="2550" dirty="0">
                <a:solidFill>
                  <a:schemeClr val="tx1"/>
                </a:solidFill>
                <a:effectLst/>
              </a:rPr>
              <a:t>', </a:t>
            </a:r>
            <a:r>
              <a:rPr lang="en-US" sz="2550" dirty="0" err="1">
                <a:solidFill>
                  <a:schemeClr val="tx1"/>
                </a:solidFill>
                <a:effectLst/>
              </a:rPr>
              <a:t>startIndex</a:t>
            </a:r>
            <a:r>
              <a:rPr lang="en-US" sz="255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  console.log(result.</a:t>
            </a:r>
            <a:r>
              <a:rPr lang="en-US" sz="2550" dirty="0">
                <a:solidFill>
                  <a:schemeClr val="bg1"/>
                </a:solidFill>
                <a:effectLst/>
              </a:rPr>
              <a:t>join</a:t>
            </a:r>
            <a:r>
              <a:rPr lang="en-US" sz="2550" dirty="0">
                <a:solidFill>
                  <a:schemeClr val="tx1"/>
                </a:solidFill>
                <a:effectLst/>
              </a:rPr>
              <a:t>(', '));</a:t>
            </a:r>
          </a:p>
          <a:p>
            <a:r>
              <a:rPr lang="en-US" sz="255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r>
              <a:rPr lang="en-US" sz="3200" dirty="0"/>
              <a:t> and their combined </a:t>
            </a:r>
            <a:r>
              <a:rPr lang="en-US" sz="3200" b="1" dirty="0">
                <a:solidFill>
                  <a:schemeClr val="bg1"/>
                </a:solidFill>
              </a:rPr>
              <a:t>incomes</a:t>
            </a:r>
            <a:r>
              <a:rPr lang="en-US" sz="3200" dirty="0"/>
              <a:t> from a text table: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4624175"/>
            <a:ext cx="3354972" cy="1243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Sofia, Plovdiv, Varna, Yambol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1275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2138401"/>
            <a:ext cx="335497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['| Sofia           | 300',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'| </a:t>
            </a:r>
            <a:r>
              <a:rPr lang="en-US" b="1" dirty="0" err="1">
                <a:latin typeface="Consolas" panose="020B0609020204030204" pitchFamily="49" charset="0"/>
              </a:rPr>
              <a:t>Veliko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Tarnovo</a:t>
            </a:r>
            <a:r>
              <a:rPr lang="en-US" b="1" dirty="0">
                <a:latin typeface="Consolas" panose="020B0609020204030204" pitchFamily="49" charset="0"/>
              </a:rPr>
              <a:t>  | 500',</a:t>
            </a:r>
            <a:endParaRPr lang="bg-BG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'| Yambol          | 275']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113212" y="1912311"/>
            <a:ext cx="7696200" cy="4110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5" dirty="0">
                <a:solidFill>
                  <a:schemeClr val="tx1"/>
                </a:solidFill>
                <a:effectLst/>
              </a:rPr>
              <a:t>function aggregateTable(lines) {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let sum =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0;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 let </a:t>
            </a:r>
            <a:r>
              <a:rPr lang="en-US" sz="2555" dirty="0">
                <a:solidFill>
                  <a:schemeClr val="tx1"/>
                </a:solidFill>
                <a:effectLst/>
              </a:rPr>
              <a:t>list = [];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</a:t>
            </a:r>
            <a:r>
              <a:rPr lang="en-US" sz="2555" dirty="0">
                <a:solidFill>
                  <a:schemeClr val="bg1"/>
                </a:solidFill>
                <a:effectLst/>
              </a:rPr>
              <a:t>for</a:t>
            </a:r>
            <a:r>
              <a:rPr lang="en-US" sz="2555" dirty="0">
                <a:solidFill>
                  <a:schemeClr val="tx1"/>
                </a:solidFill>
                <a:effectLst/>
              </a:rPr>
              <a:t> (let line </a:t>
            </a:r>
            <a:r>
              <a:rPr lang="en-US" sz="2555" dirty="0">
                <a:solidFill>
                  <a:schemeClr val="bg1"/>
                </a:solidFill>
                <a:effectLst/>
              </a:rPr>
              <a:t>of</a:t>
            </a:r>
            <a:r>
              <a:rPr lang="en-US" sz="2555" dirty="0">
                <a:solidFill>
                  <a:schemeClr val="tx1"/>
                </a:solidFill>
                <a:effectLst/>
              </a:rPr>
              <a:t> lines) {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  let townData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=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 err="1">
                <a:solidFill>
                  <a:schemeClr val="tx1"/>
                </a:solidFill>
                <a:effectLst/>
              </a:rPr>
              <a:t>line.</a:t>
            </a:r>
            <a:r>
              <a:rPr lang="en-US" sz="2555" dirty="0" err="1">
                <a:solidFill>
                  <a:schemeClr val="bg1"/>
                </a:solidFill>
                <a:effectLst/>
              </a:rPr>
              <a:t>split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('</a:t>
            </a:r>
            <a:r>
              <a:rPr lang="en-US" sz="2555" dirty="0" smtClean="0">
                <a:solidFill>
                  <a:schemeClr val="bg1"/>
                </a:solidFill>
                <a:effectLst/>
              </a:rPr>
              <a:t>|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555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555" dirty="0" err="1" smtClean="0">
                <a:solidFill>
                  <a:schemeClr val="tx1"/>
                </a:solidFill>
                <a:effectLst/>
              </a:rPr>
              <a:t>list.</a:t>
            </a:r>
            <a:r>
              <a:rPr lang="en-US" sz="2555" dirty="0" err="1" smtClean="0">
                <a:solidFill>
                  <a:schemeClr val="bg1"/>
                </a:solidFill>
                <a:effectLst/>
              </a:rPr>
              <a:t>push</a:t>
            </a:r>
            <a:r>
              <a:rPr lang="en-US" sz="2555" dirty="0">
                <a:solidFill>
                  <a:schemeClr val="tx1"/>
                </a:solidFill>
                <a:effectLst/>
              </a:rPr>
              <a:t>(</a:t>
            </a:r>
            <a:r>
              <a:rPr lang="en-US" sz="2555" dirty="0" err="1">
                <a:solidFill>
                  <a:schemeClr val="tx1"/>
                </a:solidFill>
                <a:effectLst/>
              </a:rPr>
              <a:t>townData</a:t>
            </a:r>
            <a:r>
              <a:rPr lang="en-US" sz="2555" dirty="0">
                <a:solidFill>
                  <a:schemeClr val="tx1"/>
                </a:solidFill>
                <a:effectLst/>
              </a:rPr>
              <a:t>[1].</a:t>
            </a:r>
            <a:r>
              <a:rPr lang="en-US" sz="2555" dirty="0">
                <a:solidFill>
                  <a:schemeClr val="bg1"/>
                </a:solidFill>
                <a:effectLst/>
              </a:rPr>
              <a:t>trim</a:t>
            </a:r>
            <a:r>
              <a:rPr lang="en-US" sz="2555" dirty="0">
                <a:solidFill>
                  <a:schemeClr val="tx1"/>
                </a:solidFill>
                <a:effectLst/>
              </a:rPr>
              <a:t>());</a:t>
            </a:r>
            <a:endParaRPr lang="en-US" sz="2555" dirty="0" smtClean="0">
              <a:solidFill>
                <a:schemeClr val="tx1"/>
              </a:solidFill>
              <a:effectLst/>
            </a:endParaRPr>
          </a:p>
          <a:p>
            <a:r>
              <a:rPr lang="en-US" sz="2555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555" dirty="0">
                <a:solidFill>
                  <a:schemeClr val="tx1"/>
                </a:solidFill>
                <a:effectLst/>
              </a:rPr>
              <a:t>sum += Number(</a:t>
            </a:r>
            <a:r>
              <a:rPr lang="en-US" sz="2555" dirty="0" err="1">
                <a:solidFill>
                  <a:schemeClr val="tx1"/>
                </a:solidFill>
                <a:effectLst/>
              </a:rPr>
              <a:t>townData</a:t>
            </a:r>
            <a:r>
              <a:rPr lang="en-US" sz="2555" dirty="0">
                <a:solidFill>
                  <a:schemeClr val="tx1"/>
                </a:solidFill>
                <a:effectLst/>
              </a:rPr>
              <a:t>[2].</a:t>
            </a:r>
            <a:r>
              <a:rPr lang="en-US" sz="2555" dirty="0">
                <a:solidFill>
                  <a:schemeClr val="bg1"/>
                </a:solidFill>
                <a:effectLst/>
              </a:rPr>
              <a:t>trim</a:t>
            </a:r>
            <a:r>
              <a:rPr lang="en-US" sz="2555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 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555" dirty="0" err="1" smtClean="0">
                <a:solidFill>
                  <a:schemeClr val="tx1"/>
                </a:solidFill>
                <a:effectLst/>
              </a:rPr>
              <a:t>list.</a:t>
            </a:r>
            <a:r>
              <a:rPr lang="en-US" sz="2555" dirty="0" err="1" smtClean="0">
                <a:solidFill>
                  <a:schemeClr val="bg1"/>
                </a:solidFill>
                <a:effectLst/>
              </a:rPr>
              <a:t>join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(',</a:t>
            </a:r>
            <a:r>
              <a:rPr lang="en-US" sz="2555" dirty="0">
                <a:solidFill>
                  <a:schemeClr val="tx1"/>
                </a:solidFill>
                <a:effectLst/>
              </a:rPr>
              <a:t> </a:t>
            </a:r>
            <a:r>
              <a:rPr lang="en-US" sz="2555" dirty="0" smtClean="0">
                <a:solidFill>
                  <a:schemeClr val="tx1"/>
                </a:solidFill>
                <a:effectLst/>
              </a:rPr>
              <a:t>')</a:t>
            </a:r>
            <a:r>
              <a:rPr lang="en-US" sz="2555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+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'</a:t>
            </a:r>
            <a:r>
              <a:rPr lang="en-US" sz="2555" dirty="0">
                <a:solidFill>
                  <a:schemeClr val="bg1"/>
                </a:solidFill>
                <a:effectLst/>
              </a:rPr>
              <a:t>\n</a:t>
            </a:r>
            <a:r>
              <a:rPr lang="en-US" sz="2555" dirty="0">
                <a:solidFill>
                  <a:schemeClr val="tx1"/>
                </a:solidFill>
                <a:effectLst/>
              </a:rPr>
              <a:t>'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+</a:t>
            </a:r>
            <a:r>
              <a:rPr lang="en-US" sz="2555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555" dirty="0">
                <a:solidFill>
                  <a:schemeClr val="tx1"/>
                </a:solidFill>
                <a:effectLst/>
              </a:rPr>
              <a:t>sum);</a:t>
            </a:r>
          </a:p>
          <a:p>
            <a:r>
              <a:rPr lang="en-US" sz="2555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866398" y="3942253"/>
            <a:ext cx="533400" cy="62293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6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prints purchased </a:t>
            </a:r>
            <a:r>
              <a:rPr lang="en-US" sz="3200" b="1" dirty="0">
                <a:solidFill>
                  <a:schemeClr val="bg1"/>
                </a:solidFill>
              </a:rPr>
              <a:t>products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/>
              <a:t>comma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separated</a:t>
            </a:r>
            <a:r>
              <a:rPr lang="en-US" sz="3200" dirty="0"/>
              <a:t>) and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from a list of products and sums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given as string array):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Restaurant Bill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65212" y="2895600"/>
            <a:ext cx="9981456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printBill(input)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((x,i) =&gt; i%2==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((x,i) =&gt; i%2==1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8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reduce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((a,b) =&gt; a + b);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</a:t>
            </a:r>
            <a:r>
              <a:rPr lang="en-US" sz="2800" b="1" noProof="1">
                <a:cs typeface="Consolas" pitchFamily="49" charset="0"/>
              </a:rPr>
              <a:t>You purchased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${items.join(', ')}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b="1" noProof="1">
                <a:cs typeface="Consolas" pitchFamily="49" charset="0"/>
              </a:rPr>
              <a:t>for a total sum of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${sum}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182" y="616296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207469" y="5657107"/>
            <a:ext cx="8839200" cy="4728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printBill(['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1.35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Pancakes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are given a list of email addresses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JS program that generates usernames by combining: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Email’s </a:t>
            </a:r>
            <a:r>
              <a:rPr lang="en-US" sz="3000" b="1" dirty="0">
                <a:solidFill>
                  <a:schemeClr val="bg1"/>
                </a:solidFill>
              </a:rPr>
              <a:t>alias</a:t>
            </a:r>
            <a:r>
              <a:rPr lang="en-US" sz="3000" dirty="0"/>
              <a:t> (e.g. 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someone@domain.tld</a:t>
            </a:r>
            <a:r>
              <a:rPr lang="en-US" sz="3000" noProof="1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"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someone</a:t>
            </a:r>
            <a:r>
              <a:rPr lang="en-US" sz="3000" dirty="0">
                <a:sym typeface="Wingdings" panose="05000000000000000000" pitchFamily="2" charset="2"/>
              </a:rPr>
              <a:t>")</a:t>
            </a:r>
            <a:r>
              <a:rPr lang="en-US" sz="3000" dirty="0"/>
              <a:t>  +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000" dirty="0"/>
              <a:t>" +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 letters</a:t>
            </a:r>
            <a:r>
              <a:rPr lang="en-US" sz="3000" dirty="0"/>
              <a:t> of email's domain words (e.g. "</a:t>
            </a:r>
            <a:r>
              <a:rPr lang="en-US" sz="3000" b="1" dirty="0">
                <a:solidFill>
                  <a:schemeClr val="bg1"/>
                </a:solidFill>
              </a:rPr>
              <a:t>softuni.bg</a:t>
            </a:r>
            <a:r>
              <a:rPr lang="en-US" sz="3000" dirty="0"/>
              <a:t>"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noProof="1">
                <a:sym typeface="Wingdings" panose="05000000000000000000" pitchFamily="2" charset="2"/>
              </a:rPr>
              <a:t>"</a:t>
            </a:r>
            <a:r>
              <a:rPr lang="en-US" sz="3000" b="1" noProof="1">
                <a:solidFill>
                  <a:schemeClr val="bg1"/>
                </a:solidFill>
                <a:sym typeface="Wingdings" panose="05000000000000000000" pitchFamily="2" charset="2"/>
              </a:rPr>
              <a:t>sb</a:t>
            </a:r>
            <a:r>
              <a:rPr lang="en-US" sz="3000" noProof="1">
                <a:sym typeface="Wingdings" panose="05000000000000000000" pitchFamily="2" charset="2"/>
              </a:rPr>
              <a:t>")</a:t>
            </a:r>
            <a:endParaRPr lang="en-US" sz="3000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Username by Email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0929" y="3886616"/>
            <a:ext cx="464245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peshoo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om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todor_43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om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bay.ivan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sers.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57269" y="3886616"/>
            <a:ext cx="325674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peshoo.gc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todor_43.mdb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foo.bc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bay.ivan.usn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6551612" y="4648200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Username by Email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29685" y="1238267"/>
            <a:ext cx="1052945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extractUsernames(inputEmails)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results = [];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(let email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inputEmails)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alias, domain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email.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username = alias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domainParts = domain.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domainParts.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username += p[0]);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results.push(username);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console.log(results.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(', '));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182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370013" y="5624083"/>
            <a:ext cx="9989128" cy="499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extractUsernames(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['pesho@gmail.com', 'tod_or@mail.dir.bg']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91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text and a list of strings that need to be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censored</a:t>
            </a:r>
            <a:endParaRPr lang="en-US" sz="3200" dirty="0"/>
          </a:p>
          <a:p>
            <a:r>
              <a:rPr lang="en-US" sz="3200" dirty="0"/>
              <a:t>Write a JS program that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all occurrences of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banned </a:t>
            </a:r>
            <a:r>
              <a:rPr lang="en-US" sz="3200" dirty="0"/>
              <a:t>strings with dashes of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04897" y="3810000"/>
            <a:ext cx="687398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'roses are </a:t>
            </a:r>
            <a:r>
              <a:rPr lang="en-US" sz="2800" b="1" noProof="1">
                <a:solidFill>
                  <a:srgbClr val="FF717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sz="2800" b="1" noProof="1">
                <a:solidFill>
                  <a:srgbClr val="37A9FF"/>
                </a:solidFill>
                <a:latin typeface="Consolas" pitchFamily="49" charset="0"/>
                <a:cs typeface="Consolas" pitchFamily="49" charset="0"/>
              </a:rPr>
              <a:t>, violets 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blue',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['</a:t>
            </a:r>
            <a:r>
              <a:rPr lang="en-US" sz="2800" b="1" noProof="1">
                <a:solidFill>
                  <a:srgbClr val="37A9FF"/>
                </a:solidFill>
                <a:latin typeface="Consolas" pitchFamily="49" charset="0"/>
                <a:cs typeface="Consolas" pitchFamily="49" charset="0"/>
              </a:rPr>
              <a:t>, violets 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rgbClr val="FF717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04897" y="5997581"/>
            <a:ext cx="687398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roses are </a:t>
            </a:r>
            <a:r>
              <a:rPr lang="en-US" sz="2800" b="1" noProof="1">
                <a:solidFill>
                  <a:srgbClr val="FF7171"/>
                </a:solidFill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rgbClr val="37A9FF"/>
                </a:solidFill>
                <a:latin typeface="Consolas" pitchFamily="49" charset="0"/>
                <a:cs typeface="Consolas" pitchFamily="49" charset="0"/>
              </a:rPr>
              <a:t>-------------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blue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5851391" y="5432321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6410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88543" y="1676400"/>
            <a:ext cx="10529455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censor(text, words)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(let current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words)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replaced = '-'.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(current.length);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while (text.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(current) &gt; -1)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(current, replaced);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18012" y="4754166"/>
            <a:ext cx="6999986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censor('I like C#, HTML, JS and PHP',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['C#', 'HTML', 'PHP'])</a:t>
            </a:r>
          </a:p>
        </p:txBody>
      </p:sp>
    </p:spTree>
    <p:extLst>
      <p:ext uri="{BB962C8B-B14F-4D97-AF65-F5344CB8AC3E}">
        <p14:creationId xmlns:p14="http://schemas.microsoft.com/office/powerpoint/2010/main" val="32993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#JSCORE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Beauty of Modern String Processing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4970" y="1752600"/>
            <a:ext cx="1999614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 smtClean="0">
                <a:solidFill>
                  <a:schemeClr val="bg2"/>
                </a:solidFill>
              </a:rPr>
              <a:t>(.*)</a:t>
            </a:r>
            <a:endParaRPr lang="bg-BG" sz="9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Regular</a:t>
            </a:r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bg-BG" sz="3600" b="1" dirty="0">
                <a:solidFill>
                  <a:schemeClr val="bg1"/>
                </a:solidFill>
              </a:rPr>
              <a:t>expressions</a:t>
            </a:r>
            <a:r>
              <a:rPr lang="en-US" alt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bg-BG" sz="3600" dirty="0"/>
              <a:t>(regex)</a:t>
            </a:r>
          </a:p>
          <a:p>
            <a:pPr lvl="1">
              <a:buClr>
                <a:schemeClr val="tx1"/>
              </a:buClr>
            </a:pPr>
            <a:r>
              <a:rPr lang="en-US" altLang="bg-BG" dirty="0"/>
              <a:t>Match text by pattern</a:t>
            </a:r>
          </a:p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– matches 3-6 digits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noProof="1"/>
              <a:t>RegExp</a:t>
            </a:r>
            <a:r>
              <a:rPr lang="en-US" dirty="0"/>
              <a:t>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58561" y="1275569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matches non-digits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letters (Unicode)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non-letters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\+\d{1,3}([ -]*[0-9]){6,}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Matches international phone, e.g. </a:t>
            </a:r>
            <a:r>
              <a:rPr lang="en-US" sz="3200" b="1" dirty="0">
                <a:solidFill>
                  <a:schemeClr val="bg1"/>
                </a:solidFill>
              </a:rPr>
              <a:t>+359 2 123-456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by Regex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1293857"/>
            <a:ext cx="10033549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</a:t>
            </a:r>
            <a:r>
              <a:rPr lang="en-US" sz="3200" dirty="0"/>
              <a:t> matches start of text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/>
              <a:t> matches end of text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^\+\d{1,3}([ -]*[0-9]){6,}$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Validates international phone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+359 2 123-456 </a:t>
            </a:r>
            <a:r>
              <a:rPr lang="en-US" sz="3200" dirty="0"/>
              <a:t>is a valid phone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+359 (888) 123-456</a:t>
            </a:r>
            <a:r>
              <a:rPr lang="en-US" sz="3200" dirty="0"/>
              <a:t> is a invalid phone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73798" y="2941781"/>
            <a:ext cx="11804822" cy="677679"/>
          </a:xfrm>
        </p:spPr>
        <p:txBody>
          <a:bodyPr/>
          <a:lstStyle/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^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dirty="0"/>
              <a:t> in the regex validation patterns!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by </a:t>
            </a:r>
            <a:r>
              <a:rPr lang="en-US" noProof="1"/>
              <a:t>RegExp</a:t>
            </a:r>
            <a:r>
              <a:rPr lang="en-US"/>
              <a:t> in JS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3798" y="1613004"/>
            <a:ext cx="1083081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let emailPattern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/^[a-z0-9._%+-]+@[a-z0-9.-]+\.[a-z]{2,20}$/i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3798" y="3752061"/>
            <a:ext cx="1083081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test@abv.bg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a.hills@gtx.de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invalid@@mail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console.log(emailPattern.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err test@abv.bg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81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2970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Write a JS function that performs simple </a:t>
            </a:r>
            <a:r>
              <a:rPr lang="en-US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 smtClean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Invalid</a:t>
            </a:r>
            <a:r>
              <a:rPr lang="en-US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27921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3239" y="1150295"/>
            <a:ext cx="10851374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function validateEmail(email)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let 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/^[a-zA-Z0-9]+@[a-z]+(\.[a-z]+)+$/g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let result = pattern.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(email);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if (result)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9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182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0812" y="5366834"/>
            <a:ext cx="754452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validateEmail(['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bai.ivan@mail.sf.net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'])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75412" y="3224074"/>
            <a:ext cx="4191000" cy="1171852"/>
          </a:xfrm>
          <a:prstGeom prst="wedgeRoundRectCallout">
            <a:avLst>
              <a:gd name="adj1" fmla="val -58750"/>
              <a:gd name="adj2" fmla="val -5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</a:rPr>
              <a:t> if the email matches the pattern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Literals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80000" y="1332000"/>
            <a:ext cx="11812110" cy="52212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classical (Perl syntax) is: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/&lt;regex&gt;/&lt;options&gt;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/[a-z]+/gi</a:t>
            </a:r>
            <a:r>
              <a:rPr lang="en-US" sz="3200" noProof="1"/>
              <a:t> </a:t>
            </a:r>
            <a:r>
              <a:rPr lang="en-US" sz="3200" dirty="0"/>
              <a:t>matches all non-empty sequences of Latin </a:t>
            </a:r>
            <a:r>
              <a:rPr lang="en-US" sz="3200" dirty="0" smtClean="0"/>
              <a:t>letters</a:t>
            </a:r>
            <a:br>
              <a:rPr lang="en-US" sz="3200" dirty="0" smtClean="0"/>
            </a:br>
            <a:r>
              <a:rPr lang="en-US" sz="3200" dirty="0" smtClean="0"/>
              <a:t>, </a:t>
            </a:r>
            <a:r>
              <a:rPr lang="en-US" sz="3200" dirty="0"/>
              <a:t>case-insensitively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/[a-z0-9._%+-]+@[a-z0-9.-]+\.[a-z]{2,20}/gi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 smtClean="0">
                <a:solidFill>
                  <a:schemeClr val="bg1"/>
                </a:solidFill>
              </a:rPr>
              <a:t/>
            </a:r>
            <a:br>
              <a:rPr lang="en-US" sz="3200" noProof="1" smtClean="0">
                <a:solidFill>
                  <a:schemeClr val="bg1"/>
                </a:solidFill>
              </a:rPr>
            </a:br>
            <a:r>
              <a:rPr lang="en-US" sz="3200" dirty="0" smtClean="0"/>
              <a:t>matches </a:t>
            </a:r>
            <a:r>
              <a:rPr lang="en-US" sz="3200" dirty="0"/>
              <a:t>emails (simplified pattern)</a:t>
            </a:r>
          </a:p>
        </p:txBody>
      </p:sp>
    </p:spTree>
    <p:extLst>
      <p:ext uri="{BB962C8B-B14F-4D97-AF65-F5344CB8AC3E}">
        <p14:creationId xmlns:p14="http://schemas.microsoft.com/office/powerpoint/2010/main" val="2262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9006" y="1805041"/>
            <a:ext cx="10830814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towns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Sofia, Varna,Pleven,  Veliko Tarnovo;   Paris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 London--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Viena\n\n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Пловдив|Каспичан</a:t>
            </a:r>
            <a:r>
              <a:rPr lang="bg-BG" b="1" noProof="1" smtClean="0">
                <a:latin typeface="Consolas" pitchFamily="49" charset="0"/>
                <a:cs typeface="Consolas" pitchFamily="49" charset="0"/>
              </a:rPr>
              <a:t>";</a:t>
            </a: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console.log(towns.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/\W+/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incorrect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console.log(towns.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/\s*[.,|;\n\t-]+\s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*/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Strings in JavaScript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String Operations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Search, Substring, </a:t>
            </a:r>
            <a:r>
              <a:rPr lang="en-US" dirty="0" smtClean="0"/>
              <a:t>Trim, Replace</a:t>
            </a:r>
            <a:r>
              <a:rPr lang="en-US" dirty="0"/>
              <a:t>, Delete, Split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HTML Escaping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Regular Expressions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Validate, Find </a:t>
            </a:r>
            <a:r>
              <a:rPr lang="en-US" dirty="0" smtClean="0"/>
              <a:t>Matches, Groups</a:t>
            </a:r>
            <a:r>
              <a:rPr lang="en-US" dirty="0"/>
              <a:t>, Split, Replace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24000" y="1332000"/>
            <a:ext cx="11104412" cy="4840200"/>
          </a:xfrm>
        </p:spPr>
        <p:txBody>
          <a:bodyPr>
            <a:noAutofit/>
          </a:bodyPr>
          <a:lstStyle/>
          <a:p>
            <a:r>
              <a:rPr lang="en-US" sz="3200" dirty="0"/>
              <a:t>Write a JS function that </a:t>
            </a: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a given JS code into elements</a:t>
            </a:r>
          </a:p>
          <a:p>
            <a:pPr lvl="1"/>
            <a:r>
              <a:rPr lang="en-US" sz="3200" dirty="0"/>
              <a:t>All string literals will contain </a:t>
            </a:r>
            <a:r>
              <a:rPr lang="en-US" sz="3200" b="1" dirty="0">
                <a:solidFill>
                  <a:schemeClr val="bg1"/>
                </a:solidFill>
              </a:rPr>
              <a:t>only Latin letters</a:t>
            </a:r>
          </a:p>
          <a:p>
            <a:pPr lvl="1"/>
            <a:r>
              <a:rPr lang="en-US" sz="3200" dirty="0"/>
              <a:t>The code should be split on the following: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Whitespace</a:t>
            </a:r>
            <a:r>
              <a:rPr lang="en-US" sz="3200" dirty="0"/>
              <a:t> (including </a:t>
            </a:r>
            <a:r>
              <a:rPr lang="en-US" sz="3200" b="1" dirty="0">
                <a:solidFill>
                  <a:schemeClr val="bg1"/>
                </a:solidFill>
              </a:rPr>
              <a:t>tabulation</a:t>
            </a:r>
            <a:r>
              <a:rPr lang="en-US" sz="32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Parentheses</a:t>
            </a:r>
            <a:r>
              <a:rPr lang="en-US" sz="3200" dirty="0"/>
              <a:t> and control </a:t>
            </a:r>
            <a:r>
              <a:rPr lang="en-US" sz="3200" b="1" dirty="0">
                <a:solidFill>
                  <a:schemeClr val="bg1"/>
                </a:solidFill>
              </a:rPr>
              <a:t>punctuation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dirty="0" smtClean="0"/>
              <a:t>should </a:t>
            </a:r>
            <a:r>
              <a:rPr lang="en-US" sz="3200" dirty="0"/>
              <a:t>contain </a:t>
            </a:r>
            <a:r>
              <a:rPr lang="en-US" sz="3200" b="1" dirty="0">
                <a:solidFill>
                  <a:schemeClr val="bg1"/>
                </a:solidFill>
              </a:rPr>
              <a:t>no empty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Expression Split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4212" y="3886200"/>
            <a:ext cx="165792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spc="600" dirty="0">
                <a:solidFill>
                  <a:schemeClr val="bg1"/>
                </a:solidFill>
                <a:latin typeface="Consolas" panose="020B0609020204030204" pitchFamily="49" charset="0"/>
              </a:rPr>
              <a:t>(),;.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Expression Split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382316"/>
            <a:ext cx="8621478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expressionSplit(expression) {</a:t>
            </a:r>
          </a:p>
          <a:p>
            <a:pPr lvl="1">
              <a:lnSpc>
                <a:spcPct val="100000"/>
              </a:lnSpc>
            </a:pPr>
            <a:endParaRPr lang="en-US" sz="3000" noProof="1"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  let elements = expression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    .</a:t>
            </a:r>
            <a:r>
              <a:rPr lang="en-US" sz="3000" noProof="1">
                <a:solidFill>
                  <a:schemeClr val="bg1"/>
                </a:solidFill>
                <a:effectLst/>
              </a:rPr>
              <a:t>split</a:t>
            </a:r>
            <a:r>
              <a:rPr lang="en-US" sz="3000" noProof="1">
                <a:effectLst/>
              </a:rPr>
              <a:t>(</a:t>
            </a:r>
            <a:r>
              <a:rPr lang="en-US" sz="3000" noProof="1">
                <a:solidFill>
                  <a:schemeClr val="bg1"/>
                </a:solidFill>
                <a:effectLst/>
              </a:rPr>
              <a:t>/[\s.();,]+/</a:t>
            </a:r>
            <a:r>
              <a:rPr lang="en-US" sz="3000" noProof="1">
                <a:solidFill>
                  <a:schemeClr val="tx1"/>
                </a:solidFill>
                <a:effectLst/>
              </a:rPr>
              <a:t>);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  console.log(elements.join("</a:t>
            </a:r>
            <a:r>
              <a:rPr lang="en-US" sz="3000" noProof="1">
                <a:solidFill>
                  <a:schemeClr val="bg1"/>
                </a:solidFill>
                <a:effectLst/>
              </a:rPr>
              <a:t>\n</a:t>
            </a:r>
            <a:r>
              <a:rPr lang="en-US" sz="3000" noProof="1">
                <a:solidFill>
                  <a:schemeClr val="tx1"/>
                </a:solidFill>
                <a:effectLst/>
              </a:rPr>
              <a:t>"));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613969"/>
            <a:ext cx="8619912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chemeClr val="tx1"/>
                </a:solidFill>
                <a:effectLst/>
              </a:rPr>
              <a:t>expressionSplit</a:t>
            </a:r>
            <a:r>
              <a:rPr lang="en-US" sz="3000" noProof="1" smtClean="0">
                <a:solidFill>
                  <a:schemeClr val="tx1"/>
                </a:solidFill>
                <a:effectLst/>
              </a:rPr>
              <a:t>(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effectLst/>
              </a:rPr>
              <a:t>	</a:t>
            </a:r>
            <a:r>
              <a:rPr lang="en-US" sz="3000" noProof="1" smtClean="0">
                <a:effectLst/>
              </a:rPr>
              <a:t>'</a:t>
            </a:r>
            <a:r>
              <a:rPr lang="en-US" sz="3000" noProof="1" smtClean="0">
                <a:solidFill>
                  <a:schemeClr val="bg1"/>
                </a:solidFill>
                <a:effectLst/>
              </a:rPr>
              <a:t>let </a:t>
            </a:r>
            <a:r>
              <a:rPr lang="en-US" sz="3000" noProof="1">
                <a:solidFill>
                  <a:schemeClr val="bg1"/>
                </a:solidFill>
                <a:effectLst/>
              </a:rPr>
              <a:t>sum = 4 * 4,b = "wow</a:t>
            </a:r>
            <a:r>
              <a:rPr lang="en-US" sz="3000" noProof="1" smtClean="0">
                <a:solidFill>
                  <a:schemeClr val="bg1"/>
                </a:solidFill>
                <a:effectLst/>
              </a:rPr>
              <a:t>";</a:t>
            </a:r>
            <a:r>
              <a:rPr lang="en-US" sz="3000" noProof="1" smtClean="0">
                <a:solidFill>
                  <a:schemeClr val="tx1"/>
                </a:solidFill>
                <a:effectLst/>
              </a:rPr>
              <a:t>')</a:t>
            </a:r>
            <a:endParaRPr lang="en-US" sz="3000" noProof="1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183972" y="1382314"/>
            <a:ext cx="1379181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let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sum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=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4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*</a:t>
            </a:r>
          </a:p>
          <a:p>
            <a:r>
              <a:rPr lang="en-US" sz="3000" dirty="0" smtClean="0">
                <a:solidFill>
                  <a:schemeClr val="tx1"/>
                </a:solidFill>
                <a:effectLst/>
              </a:rPr>
              <a:t>4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b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=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"wow"</a:t>
            </a:r>
            <a:endParaRPr lang="en-US" sz="3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644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9599612" y="495300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0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Matches by </a:t>
            </a:r>
            <a:r>
              <a:rPr lang="en-US" noProof="1"/>
              <a:t>RegExp</a:t>
            </a:r>
            <a:r>
              <a:rPr lang="en-US" dirty="0"/>
              <a:t> in JS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4806" y="1357519"/>
            <a:ext cx="9459214" cy="5229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text = "I was born at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14-Jun-1980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 Today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29-Sep-2016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 Next year starts at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1-Jan-2017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and ends at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31-Dec-2017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.";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dateRegex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/\d{1,2}-\w{3}-\d{4}/g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console.log(text.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(dateRegex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["14-Jun-1980", "29-Sep-2016", "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1-Jan2017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", "31-Dec-2017"]</a:t>
            </a:r>
          </a:p>
        </p:txBody>
      </p:sp>
    </p:spTree>
    <p:extLst>
      <p:ext uri="{BB962C8B-B14F-4D97-AF65-F5344CB8AC3E}">
        <p14:creationId xmlns:p14="http://schemas.microsoft.com/office/powerpoint/2010/main" val="42268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Extract all word char sequences from given 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7419" y="3484835"/>
            <a:ext cx="7773988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matchAllWords(text)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words = 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/\w+/g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return words.join('|');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698" y="2057400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4629" y="2057399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89212" y="5132832"/>
            <a:ext cx="7391400" cy="539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matchAllWords("Hello, how are you?")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704107" y="2412830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8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Extract </a:t>
            </a:r>
            <a:r>
              <a:rPr lang="en-US" b="1" dirty="0">
                <a:solidFill>
                  <a:schemeClr val="bg1"/>
                </a:solidFill>
              </a:rPr>
              <a:t>all dates</a:t>
            </a:r>
            <a:r>
              <a:rPr lang="en-US" dirty="0"/>
              <a:t> from given text (array of strings)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55607" y="3238553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60000" y="5357611"/>
            <a:ext cx="945881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30-Dec-1994 (Day: 30, Month: Dec, Year: 1994)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9-Jul-1955 (Day: 9, Month: Jul, Year: 1955)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5898906" y="478851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7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 (Using Groups)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1441" y="1262730"/>
            <a:ext cx="10974969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function extractDates(inputSentences)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let pattern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/\b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[0-9]{1,2}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[A-Z][a-z]{2}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[0-9]{4}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\b/g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let dates = [], match;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(let sentence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inputSentences)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9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= pattern.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(sentence))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  dates.push(`${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match[0]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 (Day: 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match[1]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}, Month: 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match[2]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}, Year: ${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match[3]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})`);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console.log(dates.join("\n"));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182" y="612716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612" y="5465213"/>
            <a:ext cx="8824798" cy="47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extractDates(['1-Jun-2012 is before 14-Feb-2016'])</a:t>
            </a:r>
          </a:p>
        </p:txBody>
      </p:sp>
    </p:spTree>
    <p:extLst>
      <p:ext uri="{BB962C8B-B14F-4D97-AF65-F5344CB8AC3E}">
        <p14:creationId xmlns:p14="http://schemas.microsoft.com/office/powerpoint/2010/main" val="35758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Validate</a:t>
            </a:r>
            <a:r>
              <a:rPr lang="en-US" dirty="0" smtClean="0"/>
              <a:t> employee data and </a:t>
            </a:r>
            <a:r>
              <a:rPr lang="en-US" b="1" dirty="0" smtClean="0">
                <a:solidFill>
                  <a:schemeClr val="bg1"/>
                </a:solidFill>
              </a:rPr>
              <a:t>store</a:t>
            </a:r>
            <a:r>
              <a:rPr lang="en-US" dirty="0" smtClean="0"/>
              <a:t>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 format is: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Names contain only </a:t>
            </a:r>
            <a:r>
              <a:rPr lang="en-US" b="1" dirty="0" smtClean="0">
                <a:solidFill>
                  <a:schemeClr val="bg1"/>
                </a:solidFill>
              </a:rPr>
              <a:t>letters</a:t>
            </a:r>
            <a:r>
              <a:rPr lang="en-US" dirty="0" smtClean="0"/>
              <a:t> and are </a:t>
            </a:r>
            <a:r>
              <a:rPr lang="en-US" b="1" dirty="0" smtClean="0">
                <a:solidFill>
                  <a:schemeClr val="bg1"/>
                </a:solidFill>
              </a:rPr>
              <a:t>capitalized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Position is </a:t>
            </a:r>
            <a:r>
              <a:rPr lang="en-US" b="1" dirty="0" smtClean="0">
                <a:solidFill>
                  <a:schemeClr val="bg1"/>
                </a:solidFill>
              </a:rPr>
              <a:t>alphanumeric</a:t>
            </a:r>
            <a:r>
              <a:rPr lang="en-US" dirty="0" smtClean="0"/>
              <a:t> and may hold </a:t>
            </a:r>
            <a:r>
              <a:rPr lang="en-US" b="1" dirty="0" smtClean="0">
                <a:solidFill>
                  <a:schemeClr val="bg1"/>
                </a:solidFill>
              </a:rPr>
              <a:t>dashes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spaces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Salary is a positive integer </a:t>
            </a:r>
            <a:r>
              <a:rPr lang="en-US" b="1" dirty="0" smtClean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Invalid entries are </a:t>
            </a:r>
            <a:r>
              <a:rPr lang="en-US" b="1" dirty="0" smtClean="0">
                <a:solidFill>
                  <a:schemeClr val="bg1"/>
                </a:solidFill>
              </a:rPr>
              <a:t>ignored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Parse Employee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25563" y="1828800"/>
            <a:ext cx="5715000" cy="5651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- salary - position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3812" y="5127188"/>
            <a:ext cx="5257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Jonathan - 2000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Manager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Peter- 1000- Chuck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George - 1000 - Team Leader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74011" y="3926860"/>
            <a:ext cx="407820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Name: Jonathan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Position: Manager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Salary: 2000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Name: George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Position: Team Leader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Salary: 1000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6697863" y="558301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3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Valid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data: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Analysis: Parse Employee Data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1412" y="3414445"/>
            <a:ext cx="5569813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Jonathan - 2000 - Manager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08012" y="1904999"/>
            <a:ext cx="3143250" cy="1047235"/>
          </a:xfrm>
          <a:prstGeom prst="wedgeRoundRectCallout">
            <a:avLst>
              <a:gd name="adj1" fmla="val 14261"/>
              <a:gd name="adj2" fmla="val 1007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 name: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[A-Z][a-zA-Z]*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83680" y="2928466"/>
            <a:ext cx="3668531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Name: Jonathan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Position: Manager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Salary: 2000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22612" y="5379642"/>
            <a:ext cx="3760869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Peter- 1000-Chuck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091149" y="1904999"/>
            <a:ext cx="3143250" cy="1047235"/>
          </a:xfrm>
          <a:prstGeom prst="wedgeRoundRectCallout">
            <a:avLst>
              <a:gd name="adj1" fmla="val 14261"/>
              <a:gd name="adj2" fmla="val 1007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Position: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[a-zA-Z0-9 -]+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267633" y="4131936"/>
            <a:ext cx="2674507" cy="1047235"/>
          </a:xfrm>
          <a:prstGeom prst="wedgeRoundRectCallout">
            <a:avLst>
              <a:gd name="adj1" fmla="val 18891"/>
              <a:gd name="adj2" fmla="val -702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Salary: </a:t>
            </a:r>
            <a:r>
              <a:rPr lang="en-US" sz="2800" b="1" dirty="0" smtClean="0">
                <a:solidFill>
                  <a:srgbClr val="FFFFFF"/>
                </a:solidFill>
              </a:rPr>
              <a:t/>
            </a:r>
            <a:br>
              <a:rPr lang="en-US" sz="2800" b="1" dirty="0" smtClean="0">
                <a:solidFill>
                  <a:srgbClr val="FFFFFF"/>
                </a:solidFill>
              </a:rPr>
            </a:b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1-9][0-9]*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131434" y="5379642"/>
            <a:ext cx="2674507" cy="1047235"/>
          </a:xfrm>
          <a:prstGeom prst="wedgeRoundRectCallout">
            <a:avLst>
              <a:gd name="adj1" fmla="val -60884"/>
              <a:gd name="adj2" fmla="val -22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 spaces around the 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r>
              <a:rPr lang="en-US" dirty="0" smtClean="0"/>
              <a:t>43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6982387" y="3553712"/>
            <a:ext cx="43013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7" grpId="0" animBg="1"/>
      <p:bldP spid="14" grpId="0" animBg="1"/>
      <p:bldP spid="15" grpId="0" animBg="1"/>
      <p:bldP spid="17" grpId="0" animBg="1"/>
      <p:bldP spid="18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Parse Employee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902" y="1181640"/>
            <a:ext cx="10659096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parseEmployeeData(input)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regex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spc="-150" noProof="1">
                <a:latin typeface="Consolas" pitchFamily="49" charset="0"/>
                <a:cs typeface="Consolas" pitchFamily="49" charset="0"/>
              </a:rPr>
              <a:t>    /</a:t>
            </a:r>
            <a:r>
              <a:rPr lang="en-US" sz="2700" b="1" spc="-15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^([A-Z][a-zA-Z]*) - ([1-9][0-9]*) - ([a-zA-Z0-9 -]+)$</a:t>
            </a:r>
            <a:r>
              <a:rPr lang="en-US" sz="2700" b="1" spc="-150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element of 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= regex.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(element);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console.log(`Name: ${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[1]}\n` 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  `Position: ${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[3]}\n` 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  `Salary: ${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[2]} 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182" y="61531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32011" y="5424715"/>
            <a:ext cx="9285987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parseEmployeeData(['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Jeff - 1500 - Staff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600" b="1" noProof="1"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Ko - 150 - 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3233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Replace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43590" y="2058100"/>
            <a:ext cx="10295293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'&lt;img src="[imgSource]" /&gt;';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/\[imgSource\]/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'./smiley.gif');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2066" y="3886200"/>
            <a:ext cx="930469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'Visit &lt;link&gt;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http://fb.com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&lt;/link&gt; or &lt;link&gt;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&lt;/link&gt;.';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&lt;\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link&gt;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'&lt;a href="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"&gt;Link&lt;/a&gt;');</a:t>
            </a:r>
          </a:p>
        </p:txBody>
      </p:sp>
    </p:spTree>
    <p:extLst>
      <p:ext uri="{BB962C8B-B14F-4D97-AF65-F5344CB8AC3E}">
        <p14:creationId xmlns:p14="http://schemas.microsoft.com/office/powerpoint/2010/main" val="11070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812" y="1151121"/>
            <a:ext cx="11844423" cy="5478279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replaces </a:t>
            </a:r>
            <a:r>
              <a:rPr lang="en-US" b="1" dirty="0">
                <a:solidFill>
                  <a:schemeClr val="bg1"/>
                </a:solidFill>
              </a:rPr>
              <a:t>username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placeholders</a:t>
            </a:r>
            <a:r>
              <a:rPr lang="en-US" dirty="0" smtClean="0"/>
              <a:t> </a:t>
            </a:r>
            <a:r>
              <a:rPr lang="en-US" dirty="0"/>
              <a:t>with supplied values</a:t>
            </a:r>
          </a:p>
          <a:p>
            <a:pPr lvl="1"/>
            <a:r>
              <a:rPr lang="en-US" dirty="0"/>
              <a:t>Username placeholder: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&lt;!{letters}!&gt;</a:t>
            </a:r>
          </a:p>
          <a:p>
            <a:pPr lvl="1"/>
            <a:r>
              <a:rPr lang="en-US" dirty="0"/>
              <a:t>Email placeholder: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&lt;@{letters}@&gt; </a:t>
            </a:r>
          </a:p>
          <a:p>
            <a:pPr lvl="1"/>
            <a:r>
              <a:rPr lang="en-US" dirty="0"/>
              <a:t>Phone placeholder: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&lt;+{letters}+&gt;</a:t>
            </a:r>
          </a:p>
          <a:p>
            <a:pPr lvl="1"/>
            <a:r>
              <a:rPr lang="en-US" dirty="0">
                <a:cs typeface="Consolas" pitchFamily="49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{letters}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in the placeholders can hold only Latin letters</a:t>
            </a:r>
          </a:p>
          <a:p>
            <a:pPr lvl="1"/>
            <a:r>
              <a:rPr lang="en-US" dirty="0">
                <a:cs typeface="Consolas" pitchFamily="49" charset="0"/>
              </a:rPr>
              <a:t>Any placeholder that does not meet these restrictions is </a:t>
            </a:r>
            <a:r>
              <a:rPr lang="en-US" dirty="0" smtClean="0">
                <a:cs typeface="Consolas" pitchFamily="49" charset="0"/>
              </a:rPr>
              <a:t>invalid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and should be left as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Form Filler</a:t>
            </a:r>
          </a:p>
        </p:txBody>
      </p:sp>
    </p:spTree>
    <p:extLst>
      <p:ext uri="{BB962C8B-B14F-4D97-AF65-F5344CB8AC3E}">
        <p14:creationId xmlns:p14="http://schemas.microsoft.com/office/powerpoint/2010/main" val="32144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Filler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2311" y="1143000"/>
            <a:ext cx="107442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Pesho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pesho@gmail.com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90-60-90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Hello, &lt;!username!&gt;!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Welcome to your Personal profile.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Here you can modify your profile freely.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username is: &lt;!fdsfs!&gt;.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email is: &lt;@DasEmail@&gt;.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phone number is: &lt;+num+&gt;. Would you like to change it? (Y/N)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310" y="4362450"/>
            <a:ext cx="10744202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Hello, Pesho!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Welcome to your Personal profile.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Here you can modify your profile freely.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username is: Pesho.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email is: pesho@gmail.com. Would you like to change it? (Y/N)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Your current phone number is: 90-60-90. Would you like to change it? (Y/N)</a:t>
            </a:r>
          </a:p>
        </p:txBody>
      </p:sp>
      <p:sp>
        <p:nvSpPr>
          <p:cNvPr id="8" name="Freeform: Shape 41"/>
          <p:cNvSpPr/>
          <p:nvPr/>
        </p:nvSpPr>
        <p:spPr>
          <a:xfrm rot="6692633" flipV="1">
            <a:off x="34102" y="3825482"/>
            <a:ext cx="1161559" cy="454249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 Filler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43" y="1521728"/>
            <a:ext cx="107463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fillForm(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data.forEach(line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line = line.replace(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/&lt;![a-zA-Z]+!&gt;/g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username);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line = line.replace(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/&lt;@[a-zA-Z]+@&gt;/g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email);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line = line.replace(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/&lt;\+[a-zA-Z]+\+&gt;/g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phone);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console.log(line);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613" y="61890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2012" y="4685285"/>
            <a:ext cx="9296401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fillForm('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pit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600" b="1" noProof="1"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pit@pit.com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600" b="1" noProof="1"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032746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['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I am &lt;!user!&gt;, my email is &lt;@email@&gt;, my phone is &lt;+p+&gt;.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0348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99647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multiply numbers </a:t>
            </a:r>
            <a:r>
              <a:rPr lang="en-US" dirty="0"/>
              <a:t>in a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Replace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{num1}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{num2}</a:t>
            </a:r>
            <a:r>
              <a:rPr lang="en-US" dirty="0"/>
              <a:t> by their product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Multiplication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135" y="2400300"/>
            <a:ext cx="1052439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My bill: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2*2.50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(beer)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2* 1.20 </a:t>
            </a:r>
            <a:r>
              <a:rPr lang="en-US" sz="2600" b="1" noProof="1">
                <a:cs typeface="Consolas" pitchFamily="49" charset="0"/>
              </a:rPr>
              <a:t>(kepab)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-2  * 0.5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(deposit)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42323" y="3162300"/>
            <a:ext cx="10524392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My bill: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(beer)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2.4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(kepab)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cs typeface="Consolas" pitchFamily="49" charset="0"/>
              </a:rPr>
              <a:t>(deposit)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8319" y="3962400"/>
            <a:ext cx="10523894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performMultiplications(text)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(-?\d+)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\s*\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\s*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(-?\d+(\.\d+)?)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/g,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(match, num1, num2) =&gt; Number(num1) * Number(num2));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446" y="625776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4612" y="5739022"/>
            <a:ext cx="7467601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performMultiplications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cs typeface="Consolas" pitchFamily="49" charset="0"/>
              </a:rPr>
              <a:t>My bill: 2*2.50 (beer)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14" name="Freeform: Shape 41"/>
          <p:cNvSpPr/>
          <p:nvPr/>
        </p:nvSpPr>
        <p:spPr>
          <a:xfrm rot="6935261" flipV="1">
            <a:off x="416601" y="2890147"/>
            <a:ext cx="677627" cy="377119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7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287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create a </a:t>
            </a:r>
            <a:r>
              <a:rPr lang="en-US" b="1" noProof="1">
                <a:solidFill>
                  <a:schemeClr val="bg1"/>
                </a:solidFill>
              </a:rPr>
              <a:t>RegExp</a:t>
            </a:r>
            <a:r>
              <a:rPr lang="en-US" noProof="1"/>
              <a:t> </a:t>
            </a:r>
            <a:r>
              <a:rPr lang="en-US" dirty="0"/>
              <a:t>with an object </a:t>
            </a:r>
            <a:r>
              <a:rPr lang="en-US" b="1" dirty="0">
                <a:solidFill>
                  <a:schemeClr val="bg1"/>
                </a:solidFill>
              </a:rPr>
              <a:t>literal</a:t>
            </a:r>
            <a:r>
              <a:rPr lang="en-US" dirty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en-US" dirty="0"/>
              <a:t>To create a </a:t>
            </a:r>
            <a:r>
              <a:rPr lang="en-US" b="1" noProof="1">
                <a:solidFill>
                  <a:schemeClr val="bg1"/>
                </a:solidFill>
              </a:rPr>
              <a:t>RegExp</a:t>
            </a:r>
            <a:r>
              <a:rPr lang="en-US" noProof="1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dirty="0"/>
              <a:t>To get the matched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sub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(use in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7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RegExp</a:t>
            </a:r>
            <a:r>
              <a:rPr lang="en-US" dirty="0"/>
              <a:t> in JavaScript Recap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68363" y="1731789"/>
            <a:ext cx="41148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regex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/ab+c/ig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68363" y="3300836"/>
            <a:ext cx="7010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regex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/ab+c/</a:t>
            </a:r>
            <a:r>
              <a:rPr lang="en-US" sz="2600" b="1" noProof="1">
                <a:latin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'ig'</a:t>
            </a:r>
            <a:r>
              <a:rPr lang="en-US" sz="2600" b="1" noProof="1"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regex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RegExp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'ab+c'</a:t>
            </a:r>
            <a:r>
              <a:rPr lang="en-US" sz="2600" b="1" noProof="1">
                <a:latin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'ig'</a:t>
            </a:r>
            <a:r>
              <a:rPr lang="en-US" sz="2600" b="1" noProof="1"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68363" y="5125056"/>
            <a:ext cx="55626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(str);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[match, group1, group2, …]</a:t>
            </a:r>
          </a:p>
        </p:txBody>
      </p:sp>
    </p:spTree>
    <p:extLst>
      <p:ext uri="{BB962C8B-B14F-4D97-AF65-F5344CB8AC3E}">
        <p14:creationId xmlns:p14="http://schemas.microsoft.com/office/powerpoint/2010/main" val="13547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287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b="1" dirty="0">
                <a:solidFill>
                  <a:schemeClr val="bg1"/>
                </a:solidFill>
              </a:rPr>
              <a:t>matched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strings (use with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flag):</a:t>
            </a:r>
          </a:p>
          <a:p>
            <a:pPr>
              <a:lnSpc>
                <a:spcPct val="100000"/>
              </a:lnSpc>
              <a:spcBef>
                <a:spcPts val="108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string (use with </a:t>
            </a:r>
            <a:r>
              <a:rPr lang="en-US" b="1" dirty="0">
                <a:solidFill>
                  <a:schemeClr val="bg1"/>
                </a:solidFill>
              </a:rPr>
              <a:t>anchors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en-US" dirty="0"/>
              <a:t>Functional replace: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RegExp</a:t>
            </a:r>
            <a:r>
              <a:rPr lang="en-US" dirty="0"/>
              <a:t> in JavaScript Recap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2456" y="1748001"/>
            <a:ext cx="44196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(regex);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[match1, match2, …]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2456" y="3786592"/>
            <a:ext cx="62484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(str);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 | false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62456" y="5257800"/>
            <a:ext cx="84582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(regex,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params: match, [p1, p2, …] offset,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82256" y="4876799"/>
            <a:ext cx="2362200" cy="629573"/>
          </a:xfrm>
          <a:prstGeom prst="wedgeRoundRectCallout">
            <a:avLst>
              <a:gd name="adj1" fmla="val -74627"/>
              <a:gd name="adj2" fmla="val 98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groups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94819" y="137880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716561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 hold Unicode text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000" dirty="0">
                <a:solidFill>
                  <a:schemeClr val="bg2"/>
                </a:solidFill>
              </a:rPr>
              <a:t> and access by index </a:t>
            </a:r>
            <a:r>
              <a:rPr lang="en-US" sz="3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[]</a:t>
            </a:r>
            <a:endParaRPr lang="en-US" sz="3200" dirty="0" smtClean="0">
              <a:solidFill>
                <a:schemeClr val="bg2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2"/>
                </a:solidFill>
              </a:rPr>
              <a:t>String </a:t>
            </a:r>
            <a:r>
              <a:rPr lang="en-US" sz="3200" dirty="0">
                <a:solidFill>
                  <a:schemeClr val="bg2"/>
                </a:solidFill>
              </a:rPr>
              <a:t>operations: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noProof="1">
                <a:solidFill>
                  <a:schemeClr val="bg1"/>
                </a:solidFill>
              </a:rPr>
              <a:t>,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noProof="1" smtClean="0">
                <a:solidFill>
                  <a:schemeClr val="bg1"/>
                </a:solidFill>
              </a:rPr>
              <a:t>,</a:t>
            </a:r>
            <a:br>
              <a:rPr lang="en-US" sz="3000" noProof="1" smtClean="0">
                <a:solidFill>
                  <a:schemeClr val="bg1"/>
                </a:solidFill>
              </a:rPr>
            </a:br>
            <a:r>
              <a:rPr lang="en-US" sz="3000" noProof="1" smtClean="0">
                <a:solidFill>
                  <a:schemeClr val="bg1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noProof="1">
                <a:solidFill>
                  <a:schemeClr val="bg1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000" noProof="1">
                <a:solidFill>
                  <a:schemeClr val="bg1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000" noProof="1">
                <a:solidFill>
                  <a:schemeClr val="bg1"/>
                </a:solidFill>
              </a:rPr>
              <a:t>, …</a:t>
            </a:r>
          </a:p>
          <a:p>
            <a:r>
              <a:rPr lang="en-US" sz="3200" dirty="0">
                <a:solidFill>
                  <a:schemeClr val="bg2"/>
                </a:solidFill>
              </a:rPr>
              <a:t>Regular </a:t>
            </a:r>
            <a:r>
              <a:rPr lang="en-US" sz="3200" dirty="0" smtClean="0">
                <a:solidFill>
                  <a:schemeClr val="bg2"/>
                </a:solidFill>
              </a:rPr>
              <a:t>expressions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Patterns, groups</a:t>
            </a:r>
            <a:r>
              <a:rPr lang="en-US" sz="3000" smtClean="0">
                <a:solidFill>
                  <a:schemeClr val="bg2"/>
                </a:solidFill>
              </a:rPr>
              <a:t>, literals ...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954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in JS hold a sequence of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characters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by design </a:t>
            </a:r>
            <a:r>
              <a:rPr lang="en-US" sz="3200" dirty="0">
                <a:sym typeface="Wingdings" panose="05000000000000000000" pitchFamily="2" charset="2"/>
              </a:rPr>
              <a:t> cannot be changed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Like arrays have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>
                <a:sym typeface="Wingdings" panose="05000000000000000000" pitchFamily="2" charset="2"/>
              </a:rPr>
              <a:t> and provide access by </a:t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index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[]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98812" y="3810000"/>
            <a:ext cx="6795153" cy="2818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str1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Text in double quotes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str2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Text in single quotes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str1 + ' ' + str2;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(let i = 0; i &lt; </a:t>
            </a:r>
            <a:r>
              <a:rPr lang="en-US" dirty="0" err="1">
                <a:solidFill>
                  <a:schemeClr val="tx1"/>
                </a:solidFill>
              </a:rPr>
              <a:t>str.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${i} -&gt; ${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23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0400" y="2022086"/>
            <a:ext cx="29718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0400" y="2784465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str[0]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str[1]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o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str[2]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str[3]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str[4]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U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str[5]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str[6] -&gt;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243200" y="2022086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function printStringLetters(str) {</a:t>
            </a:r>
          </a:p>
          <a:p>
            <a:endParaRPr lang="en-US" sz="27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for</a:t>
            </a:r>
            <a:r>
              <a:rPr lang="en-US" sz="2800" dirty="0">
                <a:solidFill>
                  <a:schemeClr val="tx1"/>
                </a:solidFill>
                <a:effectLst/>
              </a:rPr>
              <a:t> (let i </a:t>
            </a:r>
            <a:r>
              <a:rPr lang="en-US" sz="2800" dirty="0">
                <a:solidFill>
                  <a:schemeClr val="bg1"/>
                </a:solidFill>
                <a:effectLst/>
              </a:rPr>
              <a:t>in</a:t>
            </a:r>
            <a:r>
              <a:rPr lang="en-US" sz="2800" dirty="0">
                <a:solidFill>
                  <a:schemeClr val="tx1"/>
                </a:solidFill>
                <a:effectLst/>
              </a:rPr>
              <a:t> str)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console.log(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`</a:t>
            </a:r>
            <a:r>
              <a:rPr lang="en-US" sz="2800" dirty="0">
                <a:solidFill>
                  <a:schemeClr val="tx1"/>
                </a:solidFill>
                <a:effectLst/>
              </a:rPr>
              <a:t>str[${i}] -&gt; ${str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i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r>
              <a:rPr lang="en-US" sz="2800" dirty="0">
                <a:solidFill>
                  <a:schemeClr val="bg1"/>
                </a:solidFill>
                <a:effectLst/>
              </a:rPr>
              <a:t>`</a:t>
            </a:r>
            <a:r>
              <a:rPr lang="en-US" sz="2800" dirty="0">
                <a:solidFill>
                  <a:schemeClr val="tx1"/>
                </a:solidFill>
                <a:effectLst/>
              </a:rPr>
              <a:t>);</a:t>
            </a:r>
            <a:endParaRPr lang="en-US" sz="2700" dirty="0">
              <a:solidFill>
                <a:schemeClr val="tx1"/>
              </a:solidFill>
              <a:effectLst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80012" y="4839856"/>
            <a:ext cx="6225987" cy="1053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printStringLetters('Hello');</a:t>
            </a:r>
          </a:p>
          <a:p>
            <a:pPr>
              <a:lnSpc>
                <a:spcPct val="120000"/>
              </a:lnSpc>
            </a:pPr>
            <a:r>
              <a:rPr lang="en-US" sz="2600" dirty="0" err="1">
                <a:solidFill>
                  <a:schemeClr val="tx1"/>
                </a:solidFill>
                <a:effectLst/>
              </a:rPr>
              <a:t>printStringLetters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('SoftUni');</a:t>
            </a:r>
            <a:endParaRPr lang="en-US" sz="2600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1" name="Freeform: Shape 41"/>
          <p:cNvSpPr/>
          <p:nvPr/>
        </p:nvSpPr>
        <p:spPr>
          <a:xfrm rot="7145469" flipV="1">
            <a:off x="512665" y="2452883"/>
            <a:ext cx="534288" cy="356362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562140" cy="5274678"/>
          </a:xfrm>
        </p:spPr>
        <p:txBody>
          <a:bodyPr>
            <a:normAutofit/>
          </a:bodyPr>
          <a:lstStyle/>
          <a:p>
            <a:r>
              <a:rPr lang="en-US" dirty="0"/>
              <a:t>Read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concatenate</a:t>
            </a:r>
            <a:r>
              <a:rPr lang="en-US" dirty="0"/>
              <a:t> them and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</a:t>
            </a:r>
            <a:r>
              <a:rPr lang="en-US" dirty="0" smtClean="0"/>
              <a:t>them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and Reverse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https://judge.softuni.bg/Contests/312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6512" y="4457252"/>
            <a:ext cx="230841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tnedutsmaI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6512" y="2743200"/>
            <a:ext cx="230841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am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student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505924" y="2199814"/>
            <a:ext cx="7924800" cy="3163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function concatenateAndReverse(arr)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allStrings = arr.</a:t>
            </a:r>
            <a:r>
              <a:rPr lang="en-US" sz="2800" dirty="0">
                <a:solidFill>
                  <a:schemeClr val="bg1"/>
                </a:solidFill>
                <a:effectLst/>
              </a:rPr>
              <a:t>join</a:t>
            </a:r>
            <a:r>
              <a:rPr lang="en-US" sz="2800" dirty="0">
                <a:solidFill>
                  <a:schemeClr val="tx1"/>
                </a:solidFill>
                <a:effectLst/>
              </a:rPr>
              <a:t>('');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chars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Array.from</a:t>
            </a:r>
            <a:r>
              <a:rPr lang="en-US" sz="2800" dirty="0">
                <a:solidFill>
                  <a:schemeClr val="tx1"/>
                </a:solidFill>
                <a:effectLst/>
              </a:rPr>
              <a:t>(allStrings);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revChars = chars.</a:t>
            </a:r>
            <a:r>
              <a:rPr lang="en-US" sz="2800" dirty="0">
                <a:solidFill>
                  <a:schemeClr val="bg1"/>
                </a:solidFill>
                <a:effectLst/>
              </a:rPr>
              <a:t>reverse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let revStr = revChars.</a:t>
            </a:r>
            <a:r>
              <a:rPr lang="en-US" sz="2800" dirty="0">
                <a:solidFill>
                  <a:schemeClr val="bg1"/>
                </a:solidFill>
                <a:effectLst/>
              </a:rPr>
              <a:t>join</a:t>
            </a:r>
            <a:r>
              <a:rPr lang="en-US" sz="2800" dirty="0">
                <a:solidFill>
                  <a:schemeClr val="tx1"/>
                </a:solidFill>
                <a:effectLst/>
              </a:rPr>
              <a:t>('');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revStr;</a:t>
            </a:r>
            <a:endParaRPr lang="en-US" sz="2700" dirty="0">
              <a:solidFill>
                <a:schemeClr val="tx1"/>
              </a:solidFill>
              <a:effectLst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505924" y="5363524"/>
            <a:ext cx="7924800" cy="503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450" dirty="0">
                <a:solidFill>
                  <a:schemeClr val="tx1"/>
                </a:solidFill>
                <a:effectLst/>
              </a:rPr>
              <a:t>concatenateAndReverse(['I',</a:t>
            </a:r>
            <a:r>
              <a:rPr lang="en-US" sz="245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50" dirty="0">
                <a:solidFill>
                  <a:schemeClr val="tx1"/>
                </a:solidFill>
                <a:effectLst/>
              </a:rPr>
              <a:t>'am',</a:t>
            </a:r>
            <a:r>
              <a:rPr lang="en-US" sz="245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50" dirty="0">
                <a:solidFill>
                  <a:schemeClr val="tx1"/>
                </a:solidFill>
                <a:effectLst/>
              </a:rPr>
              <a:t>'student'])</a:t>
            </a:r>
          </a:p>
        </p:txBody>
      </p:sp>
      <p:sp>
        <p:nvSpPr>
          <p:cNvPr id="16" name="Freeform: Shape 41"/>
          <p:cNvSpPr/>
          <p:nvPr/>
        </p:nvSpPr>
        <p:spPr>
          <a:xfrm rot="6692633" flipV="1">
            <a:off x="126112" y="3862660"/>
            <a:ext cx="1161559" cy="454249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Substring, Split, Join, IndexOf, </a:t>
            </a:r>
            <a:r>
              <a:rPr lang="en-US" noProof="1" smtClean="0"/>
              <a:t>…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75" y="1351657"/>
            <a:ext cx="2190274" cy="26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Operations: Index-Of / Sub-String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55612" y="3198406"/>
            <a:ext cx="11048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       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 smtClean="0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cs typeface="Consolas" pitchFamily="49" charset="0"/>
              </a:rPr>
              <a:t>JavaScript developer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5613" y="4953000"/>
            <a:ext cx="11048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 smtClean="0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cs typeface="Consolas" pitchFamily="49" charset="0"/>
              </a:rPr>
              <a:t>Java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5613" y="1443812"/>
            <a:ext cx="11048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2768</Words>
  <Application>Microsoft Office PowerPoint</Application>
  <PresentationFormat>По избор</PresentationFormat>
  <Paragraphs>548</Paragraphs>
  <Slides>52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SoftUni3_1</vt:lpstr>
      <vt:lpstr>Strings and Regular Expressions</vt:lpstr>
      <vt:lpstr>Questions?</vt:lpstr>
      <vt:lpstr>Table of Contents</vt:lpstr>
      <vt:lpstr>Презентация на PowerPoint</vt:lpstr>
      <vt:lpstr>Strings in JavaScript</vt:lpstr>
      <vt:lpstr>Problem: Print String Letters</vt:lpstr>
      <vt:lpstr>Problem: Concatenate and Reverse Strings</vt:lpstr>
      <vt:lpstr>Презентация на PowerPoint</vt:lpstr>
      <vt:lpstr>String Operations: Index-Of / Sub-String</vt:lpstr>
      <vt:lpstr>String Operations: Split / Replace</vt:lpstr>
      <vt:lpstr>Problem: Count Occurrences</vt:lpstr>
      <vt:lpstr>Problem: Extract Text from Parentheses</vt:lpstr>
      <vt:lpstr>Solution: Extract Text from Parentheses</vt:lpstr>
      <vt:lpstr>Problem: Aggregate Table</vt:lpstr>
      <vt:lpstr>Problem: Restaurant Bill</vt:lpstr>
      <vt:lpstr>Problem: Extract Username by Email</vt:lpstr>
      <vt:lpstr>Solution: Extract Username by Email</vt:lpstr>
      <vt:lpstr>Problem: Censorship</vt:lpstr>
      <vt:lpstr>Solution: Censorship</vt:lpstr>
      <vt:lpstr>Презентация на PowerPoint</vt:lpstr>
      <vt:lpstr>What are Regular Expressions?</vt:lpstr>
      <vt:lpstr>Презентация на PowerPoint</vt:lpstr>
      <vt:lpstr>More RegExp Patterns</vt:lpstr>
      <vt:lpstr>Validation by Regex</vt:lpstr>
      <vt:lpstr>Validation by RegExp in JS</vt:lpstr>
      <vt:lpstr>Problem: Email Validation</vt:lpstr>
      <vt:lpstr>Solution: Email Validation</vt:lpstr>
      <vt:lpstr>Regex Literals</vt:lpstr>
      <vt:lpstr>Split by RegExp in JS</vt:lpstr>
      <vt:lpstr>Problem: Expression Split</vt:lpstr>
      <vt:lpstr>Solution: Expression Split</vt:lpstr>
      <vt:lpstr>Find All Matches by RegExp in JS</vt:lpstr>
      <vt:lpstr>Problem: Match All Words</vt:lpstr>
      <vt:lpstr>Problem: Match Dates</vt:lpstr>
      <vt:lpstr>Solution: Match Dates (Using Groups)</vt:lpstr>
      <vt:lpstr>Problem: Parse Employee Data</vt:lpstr>
      <vt:lpstr>Analysis: Parse Employee Data</vt:lpstr>
      <vt:lpstr>Solution: Parse Employee Data</vt:lpstr>
      <vt:lpstr>Regex Replace</vt:lpstr>
      <vt:lpstr>Problem: Form Filler</vt:lpstr>
      <vt:lpstr>Example: Form Filler</vt:lpstr>
      <vt:lpstr>Solution: Form Filler </vt:lpstr>
      <vt:lpstr>Problem: Match Multiplication</vt:lpstr>
      <vt:lpstr>RegExp in JavaScript Recap</vt:lpstr>
      <vt:lpstr>RegExp in JavaScript Recap (2)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Strings and Text Processing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2018-10-02T11:57:35Z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