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466" r:id="rId4"/>
    <p:sldId id="506" r:id="rId5"/>
    <p:sldId id="561" r:id="rId6"/>
    <p:sldId id="562" r:id="rId7"/>
    <p:sldId id="559" r:id="rId8"/>
    <p:sldId id="526" r:id="rId9"/>
    <p:sldId id="527" r:id="rId10"/>
    <p:sldId id="529" r:id="rId11"/>
    <p:sldId id="563" r:id="rId12"/>
    <p:sldId id="564" r:id="rId13"/>
    <p:sldId id="565" r:id="rId14"/>
    <p:sldId id="508" r:id="rId15"/>
    <p:sldId id="569" r:id="rId16"/>
    <p:sldId id="566" r:id="rId17"/>
    <p:sldId id="570" r:id="rId18"/>
    <p:sldId id="56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F375BD-05B5-4DFE-936F-3ACEF2AEC11A}">
          <p14:sldIdLst>
            <p14:sldId id="394"/>
            <p14:sldId id="466"/>
          </p14:sldIdLst>
        </p14:section>
        <p14:section name="Objects" id="{C7726EF9-9E04-4323-AD2F-54F3133CD8DB}">
          <p14:sldIdLst>
            <p14:sldId id="506"/>
            <p14:sldId id="561"/>
            <p14:sldId id="562"/>
          </p14:sldIdLst>
        </p14:section>
        <p14:section name="What is OOP?" id="{498DBF25-FF60-42D0-BBD3-1BBB4DC77F1E}">
          <p14:sldIdLst>
            <p14:sldId id="559"/>
            <p14:sldId id="526"/>
            <p14:sldId id="527"/>
            <p14:sldId id="529"/>
            <p14:sldId id="563"/>
            <p14:sldId id="564"/>
            <p14:sldId id="565"/>
          </p14:sldIdLst>
        </p14:section>
        <p14:section name="Cohesion and Coupling" id="{EE744253-62E6-4029-AF35-EC0C9EF2A88D}">
          <p14:sldIdLst>
            <p14:sldId id="508"/>
            <p14:sldId id="569"/>
            <p14:sldId id="566"/>
          </p14:sldIdLst>
        </p14:section>
        <p14:section name="Conclusion" id="{74117E1B-3537-40BA-9951-C68D5C3C80E5}">
          <p14:sldIdLst>
            <p14:sldId id="570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B91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65" d="100"/>
          <a:sy n="65" d="100"/>
        </p:scale>
        <p:origin x="6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9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7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8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12AD4-7B0F-4E27-ADCF-9C775B852E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07897-A360-4AA7-945E-BC84C27736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8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00953"/>
            <a:ext cx="8125251" cy="1065047"/>
          </a:xfrm>
        </p:spPr>
        <p:txBody>
          <a:bodyPr>
            <a:normAutofit/>
          </a:bodyPr>
          <a:lstStyle/>
          <a:p>
            <a:r>
              <a:rPr lang="en-US" dirty="0"/>
              <a:t>OOP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740539"/>
            <a:ext cx="8125251" cy="1304135"/>
          </a:xfrm>
        </p:spPr>
        <p:txBody>
          <a:bodyPr>
            <a:normAutofit/>
          </a:bodyPr>
          <a:lstStyle/>
          <a:p>
            <a:r>
              <a:rPr lang="en-GB" dirty="0"/>
              <a:t>Course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Ventsislav Ivanov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193" y="3048835"/>
            <a:ext cx="2393316" cy="8373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986296">
            <a:off x="5399100" y="3820889"/>
            <a:ext cx="142936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6DCD39-3C2E-4D57-B4E6-9111DF5BCA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3733800"/>
            <a:ext cx="2253081" cy="2438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1" y="2285999"/>
            <a:ext cx="4953001" cy="4953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3622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94155"/>
          </a:xfrm>
        </p:spPr>
        <p:txBody>
          <a:bodyPr/>
          <a:lstStyle/>
          <a:p>
            <a:r>
              <a:rPr lang="en-US" dirty="0"/>
              <a:t>Process where one class acquires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of another</a:t>
            </a:r>
          </a:p>
          <a:p>
            <a:r>
              <a:rPr lang="en-US" dirty="0"/>
              <a:t>Information is made manageable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hierarchical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10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7DD1F834-B8DE-4707-A7E1-366E513E0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1" t="-9580" r="-4131" b="-9580"/>
          <a:stretch/>
        </p:blipFill>
        <p:spPr bwMode="auto">
          <a:xfrm>
            <a:off x="3449285" y="2743200"/>
            <a:ext cx="5562600" cy="3584673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9AFC4B0E-EC3E-4F06-AB5B-E1D63E8B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581400"/>
            <a:ext cx="3733800" cy="1516194"/>
          </a:xfrm>
          <a:prstGeom prst="wedgeRoundRectCallout">
            <a:avLst>
              <a:gd name="adj1" fmla="val 59289"/>
              <a:gd name="adj2" fmla="val 549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Car</a:t>
            </a:r>
            <a:r>
              <a:rPr lang="en-US" sz="3200" dirty="0">
                <a:solidFill>
                  <a:srgbClr val="FFFFFF"/>
                </a:solidFill>
              </a:rPr>
              <a:t> inherits all properties/methods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Vehicle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of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to take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 forms</a:t>
            </a:r>
          </a:p>
          <a:p>
            <a:r>
              <a:rPr lang="en-US" dirty="0"/>
              <a:t>Parent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is used to refer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child class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12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D4E70DF6-6F40-452C-8E2D-BF4622F47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1" t="-9580" r="-4131" b="-9580"/>
          <a:stretch/>
        </p:blipFill>
        <p:spPr bwMode="auto">
          <a:xfrm>
            <a:off x="3449285" y="2743200"/>
            <a:ext cx="5562600" cy="3584673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A9131C15-9AD9-4396-828D-8147DC0B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540198"/>
            <a:ext cx="2438400" cy="557396"/>
          </a:xfrm>
          <a:prstGeom prst="wedgeRoundRectCallout">
            <a:avLst>
              <a:gd name="adj1" fmla="val 59289"/>
              <a:gd name="adj2" fmla="val 549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 car is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car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ABDF81FC-823E-427C-B6FD-2EACE064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338109"/>
            <a:ext cx="2514600" cy="901511"/>
          </a:xfrm>
          <a:prstGeom prst="wedgeRoundRectCallout">
            <a:avLst>
              <a:gd name="adj1" fmla="val 69679"/>
              <a:gd name="adj2" fmla="val -381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 car is also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vehicle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Focus 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necessary</a:t>
            </a:r>
            <a:r>
              <a:rPr lang="en-US" sz="3200" dirty="0"/>
              <a:t> context for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10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2C2853D5-E615-4BE5-8412-8C81383F0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1" t="-9580" r="-4131" b="-9580"/>
          <a:stretch/>
        </p:blipFill>
        <p:spPr bwMode="auto">
          <a:xfrm>
            <a:off x="3449285" y="2743200"/>
            <a:ext cx="5562600" cy="3584673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1" name="AutoShape 6">
            <a:extLst>
              <a:ext uri="{FF2B5EF4-FFF2-40B4-BE49-F238E27FC236}">
                <a16:creationId xmlns:a16="http://schemas.microsoft.com/office/drawing/2014/main" id="{66F8D6C3-6F36-4ACC-AD25-D2EE96EA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187806"/>
            <a:ext cx="4495800" cy="1110781"/>
          </a:xfrm>
          <a:prstGeom prst="wedgeRoundRectCallout">
            <a:avLst>
              <a:gd name="adj1" fmla="val 59518"/>
              <a:gd name="adj2" fmla="val 40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 need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r>
              <a:rPr lang="en-US" sz="3200" dirty="0">
                <a:solidFill>
                  <a:srgbClr val="FFFFFF"/>
                </a:solidFill>
              </a:rPr>
              <a:t> of a Vehicle – can 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Vehicle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EEECE843-FFE2-40D2-8271-896BD8DD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1" y="3936298"/>
            <a:ext cx="4079857" cy="1090796"/>
          </a:xfrm>
          <a:prstGeom prst="wedgeRoundRectCallout">
            <a:avLst>
              <a:gd name="adj1" fmla="val 41450"/>
              <a:gd name="adj2" fmla="val 797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 need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Transmission Type</a:t>
            </a:r>
            <a:r>
              <a:rPr lang="en-US" sz="3200" dirty="0">
                <a:solidFill>
                  <a:srgbClr val="FFFFFF"/>
                </a:solidFill>
              </a:rPr>
              <a:t> – must 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Car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5062976"/>
            <a:ext cx="8938472" cy="820600"/>
          </a:xfrm>
        </p:spPr>
        <p:txBody>
          <a:bodyPr/>
          <a:lstStyle/>
          <a:p>
            <a:r>
              <a:rPr lang="en-US" dirty="0"/>
              <a:t>Cohesion and Coupling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941144"/>
            <a:ext cx="8938472" cy="688256"/>
          </a:xfrm>
        </p:spPr>
        <p:txBody>
          <a:bodyPr/>
          <a:lstStyle/>
          <a:p>
            <a:r>
              <a:rPr lang="en-US" dirty="0"/>
              <a:t>Strong Cohesion and Loose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7059" y="2357718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001" y="2362213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pic>
        <p:nvPicPr>
          <p:cNvPr id="10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8" y="2631456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178">
            <a:off x="9480615" y="2700405"/>
            <a:ext cx="1839282" cy="18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63" y="1054511"/>
            <a:ext cx="5612698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66801"/>
            <a:ext cx="1180642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Measures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strength of relationship</a:t>
            </a:r>
            <a:r>
              <a:rPr lang="en-US" sz="3200" dirty="0"/>
              <a:t> between pieces of functionality within a given module / class</a:t>
            </a:r>
            <a:endParaRPr lang="en-US" sz="33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1112C7-9301-4C6F-AB02-4EB61C8D3D36}"/>
              </a:ext>
            </a:extLst>
          </p:cNvPr>
          <p:cNvSpPr txBox="1">
            <a:spLocks/>
          </p:cNvSpPr>
          <p:nvPr/>
        </p:nvSpPr>
        <p:spPr>
          <a:xfrm>
            <a:off x="684212" y="3166177"/>
            <a:ext cx="518632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class Staff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setSalary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>
                <a:solidFill>
                  <a:schemeClr val="tx2"/>
                </a:solidFill>
                <a:effectLst/>
              </a:rPr>
              <a:t>double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getSalary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paySalary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D3D323-145F-42B9-AD75-0150AAAE9418}"/>
              </a:ext>
            </a:extLst>
          </p:cNvPr>
          <p:cNvSpPr txBox="1">
            <a:spLocks/>
          </p:cNvSpPr>
          <p:nvPr/>
        </p:nvSpPr>
        <p:spPr>
          <a:xfrm>
            <a:off x="6213475" y="3166177"/>
            <a:ext cx="5219657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class Staff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checkMail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GB" sz="3200" dirty="0">
                <a:solidFill>
                  <a:schemeClr val="tx2"/>
                </a:solidFill>
                <a:effectLst/>
              </a:rPr>
              <a:t>  </a:t>
            </a:r>
            <a:r>
              <a:rPr lang="bg-BG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sendMail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printMail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saveMailInDB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F3F6FF5E-73C0-4FC2-9828-B8DDCAE90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474" y="2659883"/>
            <a:ext cx="2133600" cy="1012587"/>
          </a:xfrm>
          <a:prstGeom prst="wedgeRoundRectCallout">
            <a:avLst>
              <a:gd name="adj1" fmla="val -62493"/>
              <a:gd name="adj2" fmla="val 45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US" sz="3200" dirty="0">
                <a:solidFill>
                  <a:srgbClr val="FFFFFF"/>
                </a:solidFill>
              </a:rPr>
              <a:t> Cohesion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CA910B43-4EC6-4AE7-B024-5EA20687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501" y="2659883"/>
            <a:ext cx="2133600" cy="1012587"/>
          </a:xfrm>
          <a:prstGeom prst="wedgeRoundRectCallout">
            <a:avLst>
              <a:gd name="adj1" fmla="val -62493"/>
              <a:gd name="adj2" fmla="val 45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Weak</a:t>
            </a:r>
            <a:r>
              <a:rPr lang="en-US" sz="3200" dirty="0">
                <a:solidFill>
                  <a:srgbClr val="FFFFFF"/>
                </a:solidFill>
              </a:rPr>
              <a:t> Cohesion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695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How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related</a:t>
            </a:r>
            <a:r>
              <a:rPr lang="en-US" sz="3200" dirty="0"/>
              <a:t> are two modules / classes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 class / module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cannot be used </a:t>
            </a:r>
            <a:r>
              <a:rPr lang="en-US" sz="3200" dirty="0"/>
              <a:t>without another class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 change in a class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will affect all classes</a:t>
            </a:r>
            <a:r>
              <a:rPr lang="en-US" sz="3200" dirty="0"/>
              <a:t> it is coupled to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3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5BE6C-BE18-42A1-9DF8-1D25F575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3200400"/>
            <a:ext cx="5334000" cy="3125579"/>
          </a:xfrm>
          <a:prstGeom prst="roundRect">
            <a:avLst>
              <a:gd name="adj" fmla="val 5490"/>
            </a:avLst>
          </a:prstGeom>
        </p:spPr>
      </p:pic>
    </p:spTree>
    <p:extLst>
      <p:ext uri="{BB962C8B-B14F-4D97-AF65-F5344CB8AC3E}">
        <p14:creationId xmlns:p14="http://schemas.microsoft.com/office/powerpoint/2010/main" val="10388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480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What are Objects?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What is OOP?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GB" dirty="0"/>
              <a:t>OOP Principles</a:t>
            </a:r>
            <a:endParaRPr lang="en-US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High Quality Classes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Cohesion and Coupling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4A4C9B6-AABC-4ABC-BA33-AB844FC5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70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Real-Life Objects in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39" y="1752600"/>
            <a:ext cx="3636273" cy="2563777"/>
          </a:xfrm>
          <a:prstGeom prst="roundRect">
            <a:avLst>
              <a:gd name="adj" fmla="val 5385"/>
            </a:avLst>
          </a:prstGeom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97886" y="1217286"/>
            <a:ext cx="497332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skinColor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List&lt;Clothes&gt;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clothes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86" y="1828800"/>
            <a:ext cx="2834805" cy="3947466"/>
          </a:xfrm>
          <a:prstGeom prst="roundRect">
            <a:avLst>
              <a:gd name="adj" fmla="val 3172"/>
            </a:avLst>
          </a:prstGeom>
        </p:spPr>
      </p:pic>
      <p:sp>
        <p:nvSpPr>
          <p:cNvPr id="12" name="Right Arrow 11"/>
          <p:cNvSpPr/>
          <p:nvPr/>
        </p:nvSpPr>
        <p:spPr>
          <a:xfrm>
            <a:off x="4951412" y="2098354"/>
            <a:ext cx="4319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97886" y="4087090"/>
            <a:ext cx="497332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Integer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hairColor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List&lt;Clothes&gt;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clothes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951412" y="4968158"/>
            <a:ext cx="43195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070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Object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1" y="2249366"/>
            <a:ext cx="76481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Person();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436856"/>
            <a:ext cx="1600200" cy="2068344"/>
          </a:xfr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6612" y="4512438"/>
            <a:ext cx="764813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new Person(27, "Brown");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3875353"/>
            <a:ext cx="1600200" cy="22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Object Oriented Programming </a:t>
            </a:r>
          </a:p>
        </p:txBody>
      </p:sp>
      <p:pic>
        <p:nvPicPr>
          <p:cNvPr id="1026" name="Picture 2" descr="Резултат с изображение за 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1447800"/>
            <a:ext cx="4762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497B81-DE9B-47D8-9073-D5F9C14D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524000"/>
            <a:ext cx="11695199" cy="5197476"/>
          </a:xfrm>
        </p:spPr>
        <p:txBody>
          <a:bodyPr/>
          <a:lstStyle/>
          <a:p>
            <a:pPr fontAlgn="base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OOP</a:t>
            </a:r>
            <a:r>
              <a:rPr lang="en-US" sz="3200" dirty="0"/>
              <a:t> is a programming paradigm based on the concept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endParaRPr lang="en-US" sz="3200" dirty="0"/>
          </a:p>
          <a:p>
            <a:pPr fontAlgn="base"/>
            <a:r>
              <a:rPr lang="en-US" sz="3200" dirty="0"/>
              <a:t>Objects consist of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(properties)</a:t>
            </a:r>
            <a:r>
              <a:rPr lang="en-US" sz="3200" dirty="0"/>
              <a:t> 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behavior (methods)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7612" y="3885191"/>
            <a:ext cx="4038600" cy="750806"/>
          </a:xfrm>
          <a:prstGeom prst="wedgeRoundRectCallout">
            <a:avLst>
              <a:gd name="adj1" fmla="val -39231"/>
              <a:gd name="adj2" fmla="val 21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noProof="1">
                <a:solidFill>
                  <a:srgbClr val="FFFFFF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4364732"/>
            <a:ext cx="4554336" cy="512068"/>
          </a:xfrm>
          <a:prstGeom prst="wedgeRoundRectCallout">
            <a:avLst>
              <a:gd name="adj1" fmla="val -39231"/>
              <a:gd name="adj2" fmla="val 21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3570748"/>
            <a:ext cx="4560259" cy="539266"/>
          </a:xfrm>
          <a:prstGeom prst="wedgeRoundRectCallout">
            <a:avLst>
              <a:gd name="adj1" fmla="val -39231"/>
              <a:gd name="adj2" fmla="val 21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Properties</a:t>
            </a:r>
          </a:p>
        </p:txBody>
      </p:sp>
      <p:cxnSp>
        <p:nvCxnSpPr>
          <p:cNvPr id="11" name="Straight Connector 10"/>
          <p:cNvCxnSpPr>
            <a:cxnSpLocks/>
            <a:stCxn id="7" idx="3"/>
            <a:endCxn id="9" idx="1"/>
          </p:cNvCxnSpPr>
          <p:nvPr/>
        </p:nvCxnSpPr>
        <p:spPr>
          <a:xfrm>
            <a:off x="5256212" y="4260594"/>
            <a:ext cx="1143000" cy="360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7" idx="3"/>
            <a:endCxn id="10" idx="1"/>
          </p:cNvCxnSpPr>
          <p:nvPr/>
        </p:nvCxnSpPr>
        <p:spPr>
          <a:xfrm flipV="1">
            <a:off x="5256212" y="3840381"/>
            <a:ext cx="1143000" cy="4202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 of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96C59B-6415-4BB4-BC88-1B66FC6AFFED}"/>
              </a:ext>
            </a:extLst>
          </p:cNvPr>
          <p:cNvGrpSpPr/>
          <p:nvPr/>
        </p:nvGrpSpPr>
        <p:grpSpPr>
          <a:xfrm>
            <a:off x="1979612" y="1447800"/>
            <a:ext cx="8240630" cy="4726710"/>
            <a:chOff x="1751012" y="1371600"/>
            <a:chExt cx="8639175" cy="49553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858B8E-EA99-414B-9BF1-5B9F65F85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012" y="1371600"/>
              <a:ext cx="8639175" cy="4955310"/>
            </a:xfrm>
            <a:prstGeom prst="roundRect">
              <a:avLst>
                <a:gd name="adj" fmla="val 1792"/>
              </a:avLst>
            </a:prstGeom>
          </p:spPr>
        </p:pic>
        <p:pic>
          <p:nvPicPr>
            <p:cNvPr id="1026" name="Picture 2" descr="Image result for oop coupling icon">
              <a:extLst>
                <a:ext uri="{FF2B5EF4-FFF2-40B4-BE49-F238E27FC236}">
                  <a16:creationId xmlns:a16="http://schemas.microsoft.com/office/drawing/2014/main" id="{D22AE411-B82D-446C-81B1-1B0B2FBA0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399" y="1487055"/>
              <a:ext cx="4724399" cy="4724399"/>
            </a:xfrm>
            <a:prstGeom prst="roundRect">
              <a:avLst>
                <a:gd name="adj" fmla="val 461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9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524000"/>
            <a:ext cx="11618999" cy="519747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Class data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only through 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5637" y="3663942"/>
            <a:ext cx="10748971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"Some text";</a:t>
            </a:r>
          </a:p>
          <a:p>
            <a:pPr fontAlgn="base"/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substring = text.substring(2, 4);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1CEF8BE-072B-4419-8B4D-0EF6C056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240" y="2738998"/>
            <a:ext cx="4225583" cy="1211394"/>
          </a:xfrm>
          <a:prstGeom prst="wedgeRoundRectCallout">
            <a:avLst>
              <a:gd name="adj1" fmla="val -46357"/>
              <a:gd name="adj2" fmla="val 67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algorithm is used to take the substring?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D0BCEAA-0498-4EB7-AE63-CEF57A1F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900538"/>
            <a:ext cx="6048390" cy="1213960"/>
          </a:xfrm>
          <a:prstGeom prst="wedgeRoundRectCallout">
            <a:avLst>
              <a:gd name="adj1" fmla="val 59939"/>
              <a:gd name="adj2" fmla="val -572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Don't know and don't care!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Won't even notice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if it changes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5785</TotalTime>
  <Words>460</Words>
  <Application>Microsoft Office PowerPoint</Application>
  <PresentationFormat>Custom</PresentationFormat>
  <Paragraphs>114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OOP Basics</vt:lpstr>
      <vt:lpstr>Table of Contents</vt:lpstr>
      <vt:lpstr>What are Objects?</vt:lpstr>
      <vt:lpstr>What are Objects?</vt:lpstr>
      <vt:lpstr>Initialization of Object</vt:lpstr>
      <vt:lpstr>What is OOP?</vt:lpstr>
      <vt:lpstr>What is Object-Oriented Programming?</vt:lpstr>
      <vt:lpstr>Four Pillars of OOP</vt:lpstr>
      <vt:lpstr>Encapsulation</vt:lpstr>
      <vt:lpstr>Inheritance</vt:lpstr>
      <vt:lpstr>Polymorphism</vt:lpstr>
      <vt:lpstr>Abstraction</vt:lpstr>
      <vt:lpstr>Cohesion and Coupling</vt:lpstr>
      <vt:lpstr>Cohesion</vt:lpstr>
      <vt:lpstr>Coupling</vt:lpstr>
      <vt:lpstr>Java Advanced – Course Overview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Trip</dc:title>
  <dc:subject>JavaScript Fundamentals - Practical Training Course @ SoftUni</dc:subject>
  <dc:creator>Software University Foundation</dc:creator>
  <cp:keywords>SoftUni, Software University, Java, OOP, programming,</cp:keywords>
  <dc:description>JavaScript Fundamentals Course @ SoftUni - https://softuni.bg/courses/javascript-fundamentals</dc:description>
  <cp:lastModifiedBy>Veronika</cp:lastModifiedBy>
  <cp:revision>219</cp:revision>
  <dcterms:created xsi:type="dcterms:W3CDTF">2014-01-02T17:00:34Z</dcterms:created>
  <dcterms:modified xsi:type="dcterms:W3CDTF">2018-06-11T07:32:01Z</dcterms:modified>
  <cp:category>Java, OOP, programming,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