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1"/>
  </p:notesMasterIdLst>
  <p:handoutMasterIdLst>
    <p:handoutMasterId r:id="rId42"/>
  </p:handoutMasterIdLst>
  <p:sldIdLst>
    <p:sldId id="394" r:id="rId3"/>
    <p:sldId id="423" r:id="rId4"/>
    <p:sldId id="552" r:id="rId5"/>
    <p:sldId id="508" r:id="rId6"/>
    <p:sldId id="446" r:id="rId7"/>
    <p:sldId id="512" r:id="rId8"/>
    <p:sldId id="527" r:id="rId9"/>
    <p:sldId id="556" r:id="rId10"/>
    <p:sldId id="528" r:id="rId11"/>
    <p:sldId id="529" r:id="rId12"/>
    <p:sldId id="509" r:id="rId13"/>
    <p:sldId id="510" r:id="rId14"/>
    <p:sldId id="518" r:id="rId15"/>
    <p:sldId id="538" r:id="rId16"/>
    <p:sldId id="559" r:id="rId17"/>
    <p:sldId id="537" r:id="rId18"/>
    <p:sldId id="532" r:id="rId19"/>
    <p:sldId id="514" r:id="rId20"/>
    <p:sldId id="515" r:id="rId21"/>
    <p:sldId id="517" r:id="rId22"/>
    <p:sldId id="535" r:id="rId23"/>
    <p:sldId id="536" r:id="rId24"/>
    <p:sldId id="530" r:id="rId25"/>
    <p:sldId id="531" r:id="rId26"/>
    <p:sldId id="519" r:id="rId27"/>
    <p:sldId id="540" r:id="rId28"/>
    <p:sldId id="543" r:id="rId29"/>
    <p:sldId id="553" r:id="rId30"/>
    <p:sldId id="542" r:id="rId31"/>
    <p:sldId id="520" r:id="rId32"/>
    <p:sldId id="545" r:id="rId33"/>
    <p:sldId id="546" r:id="rId34"/>
    <p:sldId id="547" r:id="rId35"/>
    <p:sldId id="548" r:id="rId36"/>
    <p:sldId id="521" r:id="rId37"/>
    <p:sldId id="522" r:id="rId38"/>
    <p:sldId id="558" r:id="rId39"/>
    <p:sldId id="557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BAB4C4-6B97-4C97-B06C-F02224AA83FE}">
          <p14:sldIdLst>
            <p14:sldId id="394"/>
            <p14:sldId id="423"/>
            <p14:sldId id="552"/>
          </p14:sldIdLst>
        </p14:section>
        <p14:section name="Lambda Expressions" id="{1FFEE213-0B20-499A-8D77-40242D4033FA}">
          <p14:sldIdLst>
            <p14:sldId id="508"/>
            <p14:sldId id="446"/>
            <p14:sldId id="512"/>
            <p14:sldId id="527"/>
            <p14:sldId id="556"/>
            <p14:sldId id="528"/>
            <p14:sldId id="529"/>
          </p14:sldIdLst>
        </p14:section>
        <p14:section name="Functions" id="{AD61A861-6132-44A0-959A-DCE59F8C929C}">
          <p14:sldIdLst>
            <p14:sldId id="509"/>
            <p14:sldId id="510"/>
            <p14:sldId id="518"/>
            <p14:sldId id="538"/>
            <p14:sldId id="559"/>
            <p14:sldId id="537"/>
          </p14:sldIdLst>
        </p14:section>
        <p14:section name="Other Functions" id="{414BE830-05EE-4E03-BD5E-4829A088DAC9}">
          <p14:sldIdLst>
            <p14:sldId id="532"/>
            <p14:sldId id="514"/>
            <p14:sldId id="515"/>
            <p14:sldId id="517"/>
            <p14:sldId id="535"/>
            <p14:sldId id="536"/>
            <p14:sldId id="530"/>
            <p14:sldId id="531"/>
            <p14:sldId id="519"/>
          </p14:sldIdLst>
        </p14:section>
        <p14:section name="BiFunctions" id="{28F43F4A-E872-4F9F-91FD-9D6C0A6AA777}">
          <p14:sldIdLst>
            <p14:sldId id="540"/>
            <p14:sldId id="543"/>
            <p14:sldId id="553"/>
            <p14:sldId id="542"/>
          </p14:sldIdLst>
        </p14:section>
        <p14:section name="Functions as Methods" id="{818BFF0D-B487-4886-BCB0-F5CDF07BF5B6}">
          <p14:sldIdLst>
            <p14:sldId id="520"/>
            <p14:sldId id="545"/>
            <p14:sldId id="546"/>
            <p14:sldId id="547"/>
            <p14:sldId id="548"/>
            <p14:sldId id="521"/>
          </p14:sldIdLst>
        </p14:section>
        <p14:section name="Summary" id="{A3E993C2-06F8-40DE-A7BA-CC244A9019ED}">
          <p14:sldIdLst>
            <p14:sldId id="522"/>
            <p14:sldId id="558"/>
            <p14:sldId id="5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3B0"/>
    <a:srgbClr val="A4A3A4"/>
    <a:srgbClr val="00B086"/>
    <a:srgbClr val="66FF33"/>
    <a:srgbClr val="33CC33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9" autoAdjust="0"/>
    <p:restoredTop sz="94660" autoAdjust="0"/>
  </p:normalViewPr>
  <p:slideViewPr>
    <p:cSldViewPr>
      <p:cViewPr varScale="1">
        <p:scale>
          <a:sx n="69" d="100"/>
          <a:sy n="69" d="100"/>
        </p:scale>
        <p:origin x="460" y="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31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5/31/2018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5DD86-E20B-4931-9ABE-DFC67D8EB85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12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E61EF-9B86-4737-BB0F-33274236F929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383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 programming </a:t>
            </a:r>
            <a:r>
              <a:rPr lang="en-US" dirty="0"/>
              <a:t>is a programming paradigm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Uses computations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mathematical functions </a:t>
            </a:r>
            <a:r>
              <a:rPr lang="en-US" dirty="0"/>
              <a:t>to build programs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Declarative programming </a:t>
            </a:r>
            <a:r>
              <a:rPr lang="en-US" dirty="0"/>
              <a:t>paradigm (not imperative)</a:t>
            </a:r>
          </a:p>
          <a:p>
            <a:pPr>
              <a:lnSpc>
                <a:spcPct val="110000"/>
              </a:lnSpc>
            </a:pPr>
            <a:r>
              <a:rPr lang="en-US" dirty="0"/>
              <a:t>Pure-functional languages (no variables and loops):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Haskell</a:t>
            </a:r>
          </a:p>
          <a:p>
            <a:pPr>
              <a:lnSpc>
                <a:spcPct val="110000"/>
              </a:lnSpc>
            </a:pPr>
            <a:r>
              <a:rPr lang="en-US" dirty="0"/>
              <a:t>Almost-functional: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Clojure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Lisp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Scheme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Scala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</a:p>
          <a:p>
            <a:pPr>
              <a:lnSpc>
                <a:spcPct val="110000"/>
              </a:lnSpc>
            </a:pPr>
            <a:r>
              <a:rPr lang="en-US" dirty="0"/>
              <a:t>Imperative with functional support: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Ruby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</a:p>
          <a:p>
            <a:pPr>
              <a:lnSpc>
                <a:spcPct val="110000"/>
              </a:lnSpc>
            </a:pPr>
            <a:r>
              <a:rPr lang="en-US" dirty="0"/>
              <a:t>Non-functional: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Pascal</a:t>
            </a:r>
            <a:r>
              <a:rPr lang="en-US" dirty="0"/>
              <a:t>, the old versions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C++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337959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 programming </a:t>
            </a:r>
            <a:r>
              <a:rPr lang="en-US" dirty="0"/>
              <a:t>is a programming paradigm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Uses computations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mathematical functions </a:t>
            </a:r>
            <a:r>
              <a:rPr lang="en-US" dirty="0"/>
              <a:t>to build programs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Declarative programming </a:t>
            </a:r>
            <a:r>
              <a:rPr lang="en-US" dirty="0"/>
              <a:t>paradigm (not imperative)</a:t>
            </a:r>
          </a:p>
          <a:p>
            <a:pPr>
              <a:lnSpc>
                <a:spcPct val="110000"/>
              </a:lnSpc>
            </a:pPr>
            <a:r>
              <a:rPr lang="en-US" dirty="0"/>
              <a:t>Pure-functional languages (no variables and loops):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Haskell</a:t>
            </a:r>
          </a:p>
          <a:p>
            <a:pPr>
              <a:lnSpc>
                <a:spcPct val="110000"/>
              </a:lnSpc>
            </a:pPr>
            <a:r>
              <a:rPr lang="en-US" dirty="0"/>
              <a:t>Almost-functional: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Clojure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Lisp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Scheme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Scala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</a:p>
          <a:p>
            <a:pPr>
              <a:lnSpc>
                <a:spcPct val="110000"/>
              </a:lnSpc>
            </a:pPr>
            <a:r>
              <a:rPr lang="en-US" dirty="0"/>
              <a:t>Imperative with functional support: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Ruby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</a:p>
          <a:p>
            <a:pPr>
              <a:lnSpc>
                <a:spcPct val="110000"/>
              </a:lnSpc>
            </a:pPr>
            <a:r>
              <a:rPr lang="en-US" dirty="0"/>
              <a:t>Non-functional: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Pascal</a:t>
            </a:r>
            <a:r>
              <a:rPr lang="en-US" dirty="0"/>
              <a:t>, the old versions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C++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902659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 programming </a:t>
            </a:r>
            <a:r>
              <a:rPr lang="en-US" dirty="0"/>
              <a:t>is a programming paradigm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Uses computations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mathematical functions </a:t>
            </a:r>
            <a:r>
              <a:rPr lang="en-US" dirty="0"/>
              <a:t>to build programs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Declarative programming </a:t>
            </a:r>
            <a:r>
              <a:rPr lang="en-US" dirty="0"/>
              <a:t>paradigm (not imperative)</a:t>
            </a:r>
          </a:p>
          <a:p>
            <a:pPr>
              <a:lnSpc>
                <a:spcPct val="110000"/>
              </a:lnSpc>
            </a:pPr>
            <a:r>
              <a:rPr lang="en-US" dirty="0"/>
              <a:t>Pure-functional languages (no variables and loops):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Haskell</a:t>
            </a:r>
          </a:p>
          <a:p>
            <a:pPr>
              <a:lnSpc>
                <a:spcPct val="110000"/>
              </a:lnSpc>
            </a:pPr>
            <a:r>
              <a:rPr lang="en-US" dirty="0"/>
              <a:t>Almost-functional: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Clojure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Lisp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Scheme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Scala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</a:p>
          <a:p>
            <a:pPr>
              <a:lnSpc>
                <a:spcPct val="110000"/>
              </a:lnSpc>
            </a:pPr>
            <a:r>
              <a:rPr lang="en-US" dirty="0"/>
              <a:t>Imperative with functional support: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Ruby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</a:p>
          <a:p>
            <a:pPr>
              <a:lnSpc>
                <a:spcPct val="110000"/>
              </a:lnSpc>
            </a:pPr>
            <a:r>
              <a:rPr lang="en-US" dirty="0"/>
              <a:t>Non-functional: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Pascal</a:t>
            </a:r>
            <a:r>
              <a:rPr lang="en-US" dirty="0"/>
              <a:t>, the old versions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C++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4186459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5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28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5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1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38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udge.softuni.bg/Contests/Practice/Index/1038#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38#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38#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38#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udge.softuni.bg/Contests/Practice/Index/1038#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38#3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udge.softuni.bg/Contests/Practice/Index/1038#1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38#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38#4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38#4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38#4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26.png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3" Type="http://schemas.openxmlformats.org/officeDocument/2006/relationships/hyperlink" Target="https://softuni.bg/curriculum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3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28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30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judge.softuni.bg/Contests/Practice/Index/1038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46713" y="841827"/>
            <a:ext cx="7986499" cy="1171552"/>
          </a:xfrm>
        </p:spPr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46713" y="2000728"/>
            <a:ext cx="7986499" cy="12758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Functions and Lambda </a:t>
            </a:r>
            <a:r>
              <a:rPr lang="en-US" dirty="0"/>
              <a:t>Expressions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9" name="Text Placeholder 6"/>
          <p:cNvSpPr>
            <a:spLocks noGrp="1"/>
          </p:cNvSpPr>
          <p:nvPr/>
        </p:nvSpPr>
        <p:spPr bwMode="auto">
          <a:xfrm>
            <a:off x="817613" y="4465165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SoftUni Team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 bwMode="auto">
          <a:xfrm>
            <a:off x="817614" y="4935064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Trainers</a:t>
            </a:r>
          </a:p>
        </p:txBody>
      </p:sp>
      <p:sp>
        <p:nvSpPr>
          <p:cNvPr id="21" name="Text Placeholder 10"/>
          <p:cNvSpPr>
            <a:spLocks noGrp="1"/>
          </p:cNvSpPr>
          <p:nvPr/>
        </p:nvSpPr>
        <p:spPr bwMode="auto">
          <a:xfrm>
            <a:off x="817613" y="5379565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University</a:t>
            </a:r>
          </a:p>
        </p:txBody>
      </p:sp>
      <p:sp>
        <p:nvSpPr>
          <p:cNvPr id="22" name="Text Placeholder 11"/>
          <p:cNvSpPr>
            <a:spLocks noGrp="1"/>
          </p:cNvSpPr>
          <p:nvPr/>
        </p:nvSpPr>
        <p:spPr bwMode="auto">
          <a:xfrm>
            <a:off x="817613" y="5720727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5"/>
              </a:rPr>
              <a:t>http://softuni.bg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76164">
            <a:off x="4582798" y="3866584"/>
            <a:ext cx="1389226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7CB0E2-8F82-4550-ABFA-E5CB5A5204F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6412" y="4191000"/>
            <a:ext cx="2253081" cy="2438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557B48-AB77-4399-8192-F3798B04A7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95" y="2286000"/>
            <a:ext cx="2212117" cy="551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30480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-36932"/>
            <a:ext cx="9577597" cy="1110780"/>
          </a:xfrm>
        </p:spPr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 smtClean="0"/>
              <a:t>Even Numbers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https://judge.softuni.bg/Contests/Practice/Index/1038#0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02277" y="1378223"/>
            <a:ext cx="11154736" cy="4031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//TODO: </a:t>
            </a:r>
            <a:r>
              <a:rPr lang="en-US" sz="2800" i="1" dirty="0" smtClean="0">
                <a:solidFill>
                  <a:schemeClr val="tx2"/>
                </a:solidFill>
              </a:rPr>
              <a:t>Read numbers and parse them to List Of Integers</a:t>
            </a:r>
          </a:p>
          <a:p>
            <a:endParaRPr lang="en-US" sz="2800" dirty="0" smtClean="0"/>
          </a:p>
          <a:p>
            <a:r>
              <a:rPr lang="en-US" sz="2800" dirty="0" err="1" smtClean="0">
                <a:solidFill>
                  <a:schemeClr val="tx2"/>
                </a:solidFill>
              </a:rPr>
              <a:t>numbers.removeIf</a:t>
            </a:r>
            <a:r>
              <a:rPr lang="en-US" sz="2800" dirty="0" smtClean="0">
                <a:solidFill>
                  <a:schemeClr val="tx2"/>
                </a:solidFill>
              </a:rPr>
              <a:t>(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 -&gt; n % 2 != 0</a:t>
            </a:r>
            <a:r>
              <a:rPr lang="en-US" sz="2800" dirty="0" smtClean="0">
                <a:solidFill>
                  <a:schemeClr val="tx2"/>
                </a:solidFill>
              </a:rPr>
              <a:t>);</a:t>
            </a:r>
          </a:p>
          <a:p>
            <a:endParaRPr lang="en-US" sz="2800" dirty="0" smtClean="0"/>
          </a:p>
          <a:p>
            <a:pPr lvl="0">
              <a:buClrTx/>
              <a:buSzTx/>
            </a:pPr>
            <a:r>
              <a:rPr lang="en-US" sz="2800" i="1" noProof="0" dirty="0" smtClean="0">
                <a:solidFill>
                  <a:srgbClr val="FBEEC9">
                    <a:lumMod val="75000"/>
                  </a:srgbClr>
                </a:solidFill>
                <a:effectLst/>
                <a:cs typeface="+mn-cs"/>
              </a:rPr>
              <a:t>// TODO</a:t>
            </a:r>
            <a:r>
              <a:rPr lang="en-US" sz="2800" i="1" noProof="0" dirty="0">
                <a:solidFill>
                  <a:srgbClr val="FBEEC9">
                    <a:lumMod val="75000"/>
                  </a:srgbClr>
                </a:solidFill>
                <a:effectLst/>
                <a:cs typeface="+mn-cs"/>
              </a:rPr>
              <a:t>: </a:t>
            </a:r>
            <a:r>
              <a:rPr lang="en-US" sz="2800" i="1" noProof="0" dirty="0">
                <a:solidFill>
                  <a:schemeClr val="tx2"/>
                </a:solidFill>
                <a:effectLst/>
                <a:cs typeface="+mn-cs"/>
              </a:rPr>
              <a:t>Print the </a:t>
            </a:r>
            <a:r>
              <a:rPr lang="en-US" sz="2800" i="1" noProof="0" dirty="0" smtClean="0">
                <a:solidFill>
                  <a:schemeClr val="tx2"/>
                </a:solidFill>
                <a:effectLst/>
                <a:cs typeface="+mn-cs"/>
              </a:rPr>
              <a:t>even numbers</a:t>
            </a:r>
            <a:endParaRPr lang="en-US" sz="2800" dirty="0">
              <a:solidFill>
                <a:schemeClr val="tx2"/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/>
              <a:t>numbers</a:t>
            </a:r>
            <a:r>
              <a:rPr lang="en-US" sz="2800" dirty="0" smtClean="0">
                <a:solidFill>
                  <a:schemeClr val="tx2"/>
                </a:solidFill>
              </a:rPr>
              <a:t>.sort(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(a, b) -&gt;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a.compareTo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(b)</a:t>
            </a:r>
            <a:r>
              <a:rPr lang="en-US" sz="2800" dirty="0" smtClean="0">
                <a:solidFill>
                  <a:schemeClr val="tx2"/>
                </a:solidFill>
              </a:rPr>
              <a:t>);</a:t>
            </a:r>
            <a:endParaRPr lang="en-US" sz="2800" dirty="0" smtClean="0">
              <a:solidFill>
                <a:schemeClr val="tx2"/>
              </a:solidFill>
            </a:endParaRPr>
          </a:p>
          <a:p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//TODO: </a:t>
            </a:r>
            <a:r>
              <a:rPr lang="en-US" sz="2800" i="1" dirty="0" smtClean="0">
                <a:solidFill>
                  <a:schemeClr val="tx2"/>
                </a:solidFill>
              </a:rPr>
              <a:t>Print the sorted numbers</a:t>
            </a:r>
          </a:p>
        </p:txBody>
      </p:sp>
    </p:spTree>
    <p:extLst>
      <p:ext uri="{BB962C8B-B14F-4D97-AF65-F5344CB8AC3E}">
        <p14:creationId xmlns:p14="http://schemas.microsoft.com/office/powerpoint/2010/main" val="3766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4746008"/>
            <a:ext cx="9959128" cy="8206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484" y="5624176"/>
            <a:ext cx="9959128" cy="719034"/>
          </a:xfrm>
        </p:spPr>
        <p:txBody>
          <a:bodyPr/>
          <a:lstStyle/>
          <a:p>
            <a:r>
              <a:rPr lang="en-US" dirty="0" smtClean="0"/>
              <a:t>Mathematical and Java Functions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383936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695199" cy="53258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 Java we can create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Analogical to mathematical functions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Functions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01202" y="3916918"/>
            <a:ext cx="9803676" cy="5548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Function&lt;Integer, </a:t>
            </a:r>
            <a:r>
              <a:rPr lang="sv-SE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Intger&gt; </a:t>
            </a:r>
            <a:r>
              <a:rPr lang="sv-SE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 = </a:t>
            </a:r>
            <a:r>
              <a:rPr lang="sv-SE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x*x;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932601" y="4854591"/>
            <a:ext cx="2414543" cy="666254"/>
          </a:xfrm>
          <a:prstGeom prst="wedgeRoundRectCallout">
            <a:avLst>
              <a:gd name="adj1" fmla="val 60592"/>
              <a:gd name="adj2" fmla="val -1114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Output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55612" y="4842250"/>
            <a:ext cx="2228850" cy="666254"/>
          </a:xfrm>
          <a:prstGeom prst="wedgeRoundRectCallout">
            <a:avLst>
              <a:gd name="adj1" fmla="val 96434"/>
              <a:gd name="adj2" fmla="val -1135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Input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595283" y="4839336"/>
            <a:ext cx="1485900" cy="666254"/>
          </a:xfrm>
          <a:prstGeom prst="wedgeRoundRectCallout">
            <a:avLst>
              <a:gd name="adj1" fmla="val 60621"/>
              <a:gd name="adj2" fmla="val -1039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9316560" y="2744281"/>
            <a:ext cx="465640" cy="1996596"/>
          </a:xfrm>
          <a:prstGeom prst="rightBrace">
            <a:avLst>
              <a:gd name="adj1" fmla="val 62577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650455" y="2644791"/>
            <a:ext cx="3811623" cy="666254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Lambda </a:t>
            </a:r>
            <a:r>
              <a:rPr lang="en-US" sz="3200" dirty="0" smtClean="0"/>
              <a:t>Expression</a:t>
            </a:r>
            <a:endParaRPr lang="bg-BG" sz="32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401387" y="5661045"/>
            <a:ext cx="3093615" cy="663555"/>
          </a:xfrm>
          <a:prstGeom prst="wedgeRoundRectCallout">
            <a:avLst>
              <a:gd name="adj1" fmla="val 53758"/>
              <a:gd name="adj2" fmla="val -2358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Input parameter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647159" y="5661045"/>
            <a:ext cx="3348319" cy="663555"/>
          </a:xfrm>
          <a:prstGeom prst="wedgeRoundRectCallout">
            <a:avLst>
              <a:gd name="adj1" fmla="val -14181"/>
              <a:gd name="adj2" fmla="val -2376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R</a:t>
            </a:r>
            <a:r>
              <a:rPr lang="en-US" sz="3200" dirty="0" smtClean="0"/>
              <a:t>eturn </a:t>
            </a:r>
            <a:r>
              <a:rPr lang="en-US" sz="3200" dirty="0"/>
              <a:t>expression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76771" y="2152471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(x) = x</a:t>
            </a:r>
            <a:r>
              <a:rPr lang="en-US" sz="7200" b="1" baseline="3000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Left Arrow 16"/>
          <p:cNvSpPr/>
          <p:nvPr/>
        </p:nvSpPr>
        <p:spPr>
          <a:xfrm rot="16200000">
            <a:off x="3690550" y="3199531"/>
            <a:ext cx="533398" cy="535139"/>
          </a:xfrm>
          <a:prstGeom prst="leftArrow">
            <a:avLst>
              <a:gd name="adj1" fmla="val 50000"/>
              <a:gd name="adj2" fmla="val 44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540183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3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/>
              <a:t> is </a:t>
            </a:r>
            <a:r>
              <a:rPr lang="en-US" dirty="0" smtClean="0"/>
              <a:t>an interface that </a:t>
            </a:r>
            <a:r>
              <a:rPr lang="en-US" dirty="0"/>
              <a:t>accepts a parameter of 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 and </a:t>
            </a:r>
            <a:r>
              <a:rPr lang="en-US" dirty="0" smtClean="0"/>
              <a:t>returns variable of </a:t>
            </a:r>
            <a:r>
              <a:rPr lang="en-US" dirty="0"/>
              <a:t>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We use function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.apply()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Function&lt;T</a:t>
            </a:r>
            <a:r>
              <a:rPr lang="en-US" dirty="0" smtClean="0"/>
              <a:t>, R</a:t>
            </a:r>
            <a:r>
              <a:rPr lang="en-US" dirty="0"/>
              <a:t>&gt;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438400"/>
            <a:ext cx="103632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increment(int 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number + 1;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4" y="4705632"/>
            <a:ext cx="103632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Function&lt;Integer, Integer&gt; increment = number -&gt; number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increment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.apply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increment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.apply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(a);</a:t>
            </a:r>
          </a:p>
        </p:txBody>
      </p:sp>
    </p:spTree>
    <p:extLst>
      <p:ext uri="{BB962C8B-B14F-4D97-AF65-F5344CB8AC3E}">
        <p14:creationId xmlns:p14="http://schemas.microsoft.com/office/powerpoint/2010/main" val="332037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Read numbers from the console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Print their count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Print their sum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Function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 dirty="0" smtClean="0"/>
              <a:t>: Sum Numbers </a:t>
            </a:r>
            <a:endParaRPr lang="en-US" dirty="0"/>
          </a:p>
        </p:txBody>
      </p:sp>
      <p:sp>
        <p:nvSpPr>
          <p:cNvPr id="13" name="Bent-Up Arrow 12"/>
          <p:cNvSpPr/>
          <p:nvPr/>
        </p:nvSpPr>
        <p:spPr>
          <a:xfrm rot="5400000">
            <a:off x="3761168" y="4432386"/>
            <a:ext cx="850392" cy="18227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74088" y="5110993"/>
            <a:ext cx="3329783" cy="9764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Count = 10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Sum = 41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6216" y="4115388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4, 2, 1, 3, 5, 7, 1,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2, 12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https://judge.softuni.bg/Contests/Practice/Index/1038#1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828800"/>
            <a:ext cx="1524000" cy="154546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1559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https://judge.softuni.bg/Contests/Practice/Index/1038#1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8815" y="1143000"/>
            <a:ext cx="11806419" cy="4915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//TODO: Read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input</a:t>
            </a:r>
            <a:endParaRPr lang="en-US" sz="2600" dirty="0" smtClean="0"/>
          </a:p>
          <a:p>
            <a:r>
              <a:rPr lang="en-US" sz="2600" dirty="0"/>
              <a:t>i</a:t>
            </a:r>
            <a:r>
              <a:rPr lang="en-US" sz="2600" dirty="0" smtClean="0"/>
              <a:t>f (</a:t>
            </a:r>
            <a:r>
              <a:rPr lang="en-US" sz="2600" dirty="0" smtClean="0"/>
              <a:t>input.length</a:t>
            </a:r>
            <a:r>
              <a:rPr lang="en-US" sz="2600" dirty="0" smtClean="0"/>
              <a:t> &lt; 2) {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  </a:t>
            </a:r>
            <a:r>
              <a:rPr lang="en-US" sz="2600" dirty="0" smtClean="0"/>
              <a:t>System.out.println</a:t>
            </a:r>
            <a:r>
              <a:rPr lang="en-US" sz="2600" dirty="0" smtClean="0"/>
              <a:t>("Count = </a:t>
            </a:r>
            <a:r>
              <a:rPr lang="en-US" sz="2600" dirty="0"/>
              <a:t>"</a:t>
            </a:r>
            <a:r>
              <a:rPr lang="en-US" sz="2600" dirty="0" smtClean="0"/>
              <a:t> + </a:t>
            </a:r>
            <a:r>
              <a:rPr lang="en-US" sz="2600" dirty="0" smtClean="0"/>
              <a:t>input.length</a:t>
            </a:r>
            <a:r>
              <a:rPr lang="en-US" sz="2600" dirty="0" smtClean="0"/>
              <a:t>);</a:t>
            </a:r>
          </a:p>
          <a:p>
            <a:r>
              <a:rPr lang="en-US" sz="2600" dirty="0" smtClean="0"/>
              <a:t>   </a:t>
            </a:r>
            <a:r>
              <a:rPr lang="en-US" sz="2600" dirty="0" smtClean="0"/>
              <a:t>System.out.println</a:t>
            </a:r>
            <a:r>
              <a:rPr lang="en-US" sz="2600" dirty="0" smtClean="0"/>
              <a:t>("Sum </a:t>
            </a:r>
            <a:r>
              <a:rPr lang="en-US" sz="2600" dirty="0"/>
              <a:t>= "</a:t>
            </a:r>
            <a:r>
              <a:rPr lang="en-US" sz="2600" dirty="0" smtClean="0"/>
              <a:t> </a:t>
            </a:r>
            <a:r>
              <a:rPr lang="en-US" sz="2600" dirty="0"/>
              <a:t>+ </a:t>
            </a:r>
            <a:r>
              <a:rPr lang="en-US" sz="2600" dirty="0" smtClean="0"/>
              <a:t>input[0]);</a:t>
            </a:r>
          </a:p>
          <a:p>
            <a:r>
              <a:rPr lang="en-US" sz="2600" dirty="0" smtClean="0"/>
              <a:t>} </a:t>
            </a:r>
            <a:r>
              <a:rPr lang="en-US" sz="2600" dirty="0"/>
              <a:t>else {</a:t>
            </a:r>
          </a:p>
          <a:p>
            <a:r>
              <a:rPr lang="en-US" sz="2600" dirty="0"/>
              <a:t>  </a:t>
            </a:r>
            <a:r>
              <a:rPr lang="en-US" sz="2600" dirty="0" smtClean="0"/>
              <a:t> Function&lt;String</a:t>
            </a:r>
            <a:r>
              <a:rPr lang="en-US" sz="2600" dirty="0"/>
              <a:t>, Integer&gt; parser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x -&gt;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Integer.parseInt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(x);</a:t>
            </a:r>
            <a:endParaRPr lang="en-US" sz="2600" dirty="0"/>
          </a:p>
          <a:p>
            <a:r>
              <a:rPr lang="en-US" sz="2600" dirty="0"/>
              <a:t>   </a:t>
            </a:r>
            <a:r>
              <a:rPr lang="en-US" sz="2600" dirty="0" smtClean="0"/>
              <a:t>int</a:t>
            </a:r>
            <a:r>
              <a:rPr lang="en-US" sz="2600" dirty="0" smtClean="0"/>
              <a:t> </a:t>
            </a:r>
            <a:r>
              <a:rPr lang="en-US" sz="2600" dirty="0"/>
              <a:t>sum = 0;</a:t>
            </a:r>
          </a:p>
          <a:p>
            <a:r>
              <a:rPr lang="en-US" sz="2600" dirty="0"/>
              <a:t>   for (String s : input) {</a:t>
            </a:r>
          </a:p>
          <a:p>
            <a:r>
              <a:rPr lang="en-US" sz="2600" dirty="0"/>
              <a:t>      sum += </a:t>
            </a:r>
            <a:r>
              <a:rPr lang="en-US" sz="2600" dirty="0" smtClean="0"/>
              <a:t>parser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.apply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600" dirty="0" smtClean="0"/>
              <a:t>s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600" dirty="0" smtClean="0"/>
              <a:t>;</a:t>
            </a:r>
            <a:endParaRPr lang="en-US" sz="2600" dirty="0"/>
          </a:p>
          <a:p>
            <a:r>
              <a:rPr lang="en-US" sz="2600" dirty="0"/>
              <a:t>   </a:t>
            </a:r>
            <a:r>
              <a:rPr lang="en-US" sz="2600" dirty="0" smtClean="0"/>
              <a:t>}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 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//TODO: Print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en-US" sz="2600" dirty="0"/>
          </a:p>
          <a:p>
            <a:r>
              <a:rPr lang="en-US" sz="2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031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84" y="4876800"/>
            <a:ext cx="11483128" cy="820600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Practice: Lambda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674812" y="5754968"/>
            <a:ext cx="8938472" cy="719034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sz="4000" dirty="0">
                <a:solidFill>
                  <a:schemeClr val="accent1"/>
                </a:solidFill>
              </a:rPr>
              <a:t>Exercises in </a:t>
            </a:r>
            <a:r>
              <a:rPr lang="en-US" sz="4000" dirty="0" smtClean="0">
                <a:solidFill>
                  <a:schemeClr val="accent1"/>
                </a:solidFill>
              </a:rPr>
              <a:t>class (Lab)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5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484" y="4746008"/>
            <a:ext cx="9959128" cy="820600"/>
          </a:xfrm>
        </p:spPr>
        <p:txBody>
          <a:bodyPr/>
          <a:lstStyle/>
          <a:p>
            <a:r>
              <a:rPr lang="en-US" dirty="0" smtClean="0"/>
              <a:t>Other Function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484" y="5624176"/>
            <a:ext cx="9959128" cy="719034"/>
          </a:xfrm>
        </p:spPr>
        <p:txBody>
          <a:bodyPr/>
          <a:lstStyle/>
          <a:p>
            <a:r>
              <a:rPr lang="en-US" dirty="0" smtClean="0"/>
              <a:t>Special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76" y="1676400"/>
            <a:ext cx="2558836" cy="255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Consumer&lt;T&gt;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void interface: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en-US" dirty="0"/>
              <a:t>use </a:t>
            </a:r>
            <a:r>
              <a:rPr lang="en-US" dirty="0" smtClean="0"/>
              <a:t>a Consumer </a:t>
            </a:r>
            <a:r>
              <a:rPr lang="en-US" dirty="0"/>
              <a:t>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.accept()</a:t>
            </a:r>
            <a:r>
              <a:rPr lang="en-US" b="1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5400" dirty="0" smtClean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2099176"/>
            <a:ext cx="1066641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message)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System.out.println(message);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4648200"/>
            <a:ext cx="1066641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Consumer&lt;String&gt; print = 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System.out.print(message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print.accept("pesho");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197" y="1691908"/>
            <a:ext cx="2062517" cy="204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Supplier&lt;T&gt;</a:t>
            </a:r>
            <a:r>
              <a:rPr lang="en-US" dirty="0"/>
              <a:t> takes no parameters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We use a Supplier </a:t>
            </a:r>
            <a:r>
              <a:rPr lang="en-US" dirty="0"/>
              <a:t>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get()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: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6000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19817" y="1813533"/>
            <a:ext cx="1054601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genRandomInt()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Random rnd = new Random();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rnd.nextInt(51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198" y="4189172"/>
            <a:ext cx="1054601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Supplier&lt;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genRandomInt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Random().nextInt(51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rnd = generateRandomInt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7027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dirty="0"/>
              <a:t>Lambda Expressions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What is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pPr marL="761946" lvl="1" indent="-457200" defTabSz="895350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Function&lt;T,R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Other Function Types</a:t>
            </a:r>
            <a:endParaRPr lang="bg-BG" dirty="0"/>
          </a:p>
          <a:p>
            <a:pPr marL="761946" lvl="1" indent="-457200" defTabSz="895350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Consumer&lt;T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761946" lvl="1" indent="-457200" defTabSz="895350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Supplier&lt;T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en-US" b="1" dirty="0"/>
          </a:p>
          <a:p>
            <a:pPr marL="761946" lvl="1" indent="-457200" defTabSz="895350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Predicate&lt;T&gt;</a:t>
            </a:r>
          </a:p>
          <a:p>
            <a:pPr marL="761946" lvl="1" indent="-457200" defTabSz="895350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BiFunction&lt;T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U, R&gt;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Passing </a:t>
            </a:r>
            <a:r>
              <a:rPr lang="en-US" dirty="0"/>
              <a:t>Functions to Methods</a:t>
            </a:r>
            <a:endParaRPr lang="bg-BG" dirty="0"/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66F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7698">
            <a:off x="6044849" y="3402363"/>
            <a:ext cx="1828800" cy="1828800"/>
          </a:xfrm>
          <a:prstGeom prst="rect">
            <a:avLst/>
          </a:prstGeom>
        </p:spPr>
      </p:pic>
      <p:pic>
        <p:nvPicPr>
          <p:cNvPr id="11" name="Picture 10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AD56F5D-E863-4567-BE5A-D74E3E0888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181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93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Predicate&lt;T&gt;</a:t>
            </a:r>
            <a:r>
              <a:rPr lang="en-US" b="1" dirty="0"/>
              <a:t> </a:t>
            </a:r>
            <a:r>
              <a:rPr lang="en-US" dirty="0"/>
              <a:t>evaluates a condition: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dirty="0" smtClean="0"/>
              <a:t>We </a:t>
            </a:r>
            <a:r>
              <a:rPr lang="en-US" dirty="0"/>
              <a:t>use </a:t>
            </a:r>
            <a:r>
              <a:rPr lang="en-US" dirty="0" smtClean="0"/>
              <a:t>the Predicate </a:t>
            </a:r>
            <a:r>
              <a:rPr lang="en-US" dirty="0"/>
              <a:t>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.test()</a:t>
            </a:r>
            <a:r>
              <a:rPr lang="en-US" b="1" dirty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b="1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886232"/>
            <a:ext cx="10882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isEven(int 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number % 2 ==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4336804"/>
            <a:ext cx="10882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Predicate&lt;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isEven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-&gt; number % 2 == 0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System.out.println(isEven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.test(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936" y="1452416"/>
            <a:ext cx="2176476" cy="21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70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Read text from the console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Find the words starting with an Uppercase letter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Print the count and the words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Predicate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 dirty="0" smtClean="0"/>
              <a:t>: Count Uppercase Words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141412" y="4265372"/>
            <a:ext cx="4343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The following example shows how to use Predicate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66012" y="4265372"/>
            <a:ext cx="3329783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Predicate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986208" y="47478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TextBox 8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https://judge.softuni.bg/Contests/Practice/Index/1038#2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4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https://judge.softuni.bg/Contests/Practice/Index/1038#2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7513" y="1143000"/>
            <a:ext cx="11353799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//TODO: Read text</a:t>
            </a:r>
          </a:p>
          <a:p>
            <a:r>
              <a:rPr lang="en-US" sz="2800" dirty="0" smtClean="0"/>
              <a:t>Predicate&lt;String&gt; checkerUpperCase = </a:t>
            </a:r>
          </a:p>
          <a:p>
            <a:r>
              <a:rPr lang="en-US" sz="2800" dirty="0" smtClean="0"/>
              <a:t>      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 -&gt; s.charAt(0) == s.toUpperCase().charAt(0);</a:t>
            </a:r>
          </a:p>
          <a:p>
            <a:endParaRPr lang="en-US" sz="2800" dirty="0" smtClean="0"/>
          </a:p>
          <a:p>
            <a:r>
              <a:rPr lang="en-US" sz="2800" dirty="0" smtClean="0"/>
              <a:t>ArrayList&lt;String&gt; result = new ArrayList&lt;&gt;();</a:t>
            </a:r>
          </a:p>
          <a:p>
            <a:r>
              <a:rPr lang="en-US" sz="2800" dirty="0" smtClean="0"/>
              <a:t>for (int i = 0; i &lt; textAsList.length; i++) {</a:t>
            </a:r>
          </a:p>
          <a:p>
            <a:r>
              <a:rPr lang="en-US" sz="2800" dirty="0" smtClean="0"/>
              <a:t>  if (checkerUpperCase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.test(textAsList[i])</a:t>
            </a:r>
            <a:r>
              <a:rPr lang="en-US" sz="2800" dirty="0" smtClean="0"/>
              <a:t>) {</a:t>
            </a:r>
          </a:p>
          <a:p>
            <a:r>
              <a:rPr lang="en-US" sz="2800" dirty="0" smtClean="0"/>
              <a:t>    result.add(textAsList[i]);</a:t>
            </a:r>
          </a:p>
          <a:p>
            <a:r>
              <a:rPr lang="en-US" sz="2800" dirty="0" smtClean="0"/>
              <a:t>  }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//TODO: Print results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38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Read some items’ prices from the console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Add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VAT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  <a:r>
              <a:rPr lang="en-US" dirty="0" smtClean="0"/>
              <a:t> to all of them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 dirty="0" smtClean="0"/>
              <a:t>: Add VAT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5874" y="3417635"/>
            <a:ext cx="3276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1.38, 2.56,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4.4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799012" y="4038600"/>
            <a:ext cx="3329783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Prices with VAT: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1,66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3,07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5,28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https://judge.softuni.bg/Contests/Practice/Index/1038#3</a:t>
            </a:r>
            <a:endParaRPr lang="en-US" dirty="0"/>
          </a:p>
        </p:txBody>
      </p:sp>
      <p:sp>
        <p:nvSpPr>
          <p:cNvPr id="13" name="Bent-Up Arrow 12"/>
          <p:cNvSpPr/>
          <p:nvPr/>
        </p:nvSpPr>
        <p:spPr>
          <a:xfrm rot="5400000">
            <a:off x="3049838" y="4134028"/>
            <a:ext cx="842772" cy="12839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333">
            <a:off x="8609012" y="1382662"/>
            <a:ext cx="2732138" cy="27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8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https://judge.softuni.bg/Contests/Practice/Index/1038#3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7513" y="990600"/>
            <a:ext cx="11353799" cy="51006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//TODO: Read input</a:t>
            </a:r>
          </a:p>
          <a:p>
            <a:r>
              <a:rPr lang="en-US" sz="2800" dirty="0" smtClean="0"/>
              <a:t>List&lt;Double&gt; numbers = new ArrayList&lt;&gt;();</a:t>
            </a:r>
          </a:p>
          <a:p>
            <a:r>
              <a:rPr lang="en-US" sz="2800" dirty="0" smtClean="0"/>
              <a:t>for (String s : input) {</a:t>
            </a:r>
          </a:p>
          <a:p>
            <a:r>
              <a:rPr lang="en-US" sz="2800" dirty="0" smtClean="0"/>
              <a:t>  numbers.add(Double.parseDouble(s));</a:t>
            </a:r>
          </a:p>
          <a:p>
            <a:r>
              <a:rPr lang="en-US" sz="2800" dirty="0" smtClean="0"/>
              <a:t>}</a:t>
            </a:r>
          </a:p>
          <a:p>
            <a:endParaRPr lang="en-US" sz="1050" dirty="0" smtClean="0"/>
          </a:p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UnaryOperator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&lt;Double&gt; </a:t>
            </a:r>
            <a:r>
              <a:rPr lang="en-US" sz="2800" dirty="0" smtClean="0"/>
              <a:t>addVat 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x -&gt; x * 1.2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System.out.println("Prices with VAT:");</a:t>
            </a:r>
          </a:p>
          <a:p>
            <a:r>
              <a:rPr lang="en-US" sz="2800" dirty="0" smtClean="0"/>
              <a:t>for (Double str : numbers) {</a:t>
            </a:r>
          </a:p>
          <a:p>
            <a:r>
              <a:rPr lang="en-US" sz="2800" dirty="0" smtClean="0"/>
              <a:t>  System.out.println(String.format("%1$.2f",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                              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addVat.apply(str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 smtClean="0"/>
              <a:t>));</a:t>
            </a:r>
            <a:endParaRPr lang="en-US" sz="2800" dirty="0" smtClean="0"/>
          </a:p>
          <a:p>
            <a:r>
              <a:rPr lang="en-US" sz="2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386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84" y="4876800"/>
            <a:ext cx="11483128" cy="8206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Practice: Other Function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651740" y="5754968"/>
            <a:ext cx="8938472" cy="719034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sz="4000" dirty="0">
                <a:solidFill>
                  <a:schemeClr val="accent1"/>
                </a:solidFill>
              </a:rPr>
              <a:t>Exercises in </a:t>
            </a:r>
            <a:r>
              <a:rPr lang="en-US" sz="4000" dirty="0" smtClean="0">
                <a:solidFill>
                  <a:schemeClr val="accent1"/>
                </a:solidFill>
              </a:rPr>
              <a:t>class (Lab)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986" y="11430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5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484" y="4746008"/>
            <a:ext cx="9959128" cy="820600"/>
          </a:xfrm>
        </p:spPr>
        <p:txBody>
          <a:bodyPr/>
          <a:lstStyle/>
          <a:p>
            <a:r>
              <a:rPr lang="en-US" dirty="0" smtClean="0"/>
              <a:t>Bi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484" y="5624176"/>
            <a:ext cx="9959128" cy="719034"/>
          </a:xfrm>
        </p:spPr>
        <p:txBody>
          <a:bodyPr/>
          <a:lstStyle/>
          <a:p>
            <a:r>
              <a:rPr lang="en-US" dirty="0" smtClean="0"/>
              <a:t>Using Functions With More Parameters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295400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380357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BiFunction &lt;T, U, R&gt;</a:t>
            </a:r>
          </a:p>
          <a:p>
            <a:pPr>
              <a:lnSpc>
                <a:spcPct val="100000"/>
              </a:lnSpc>
            </a:pP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Analogically you can use: 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BiConsumer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&lt;T, U&gt;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BiPredicate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lnSpc>
                <a:spcPct val="100000"/>
              </a:lnSpc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BiFunctions 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89792" y="1799070"/>
            <a:ext cx="1046242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BiFunction &lt;Integer, Integer, String&gt;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(x, y)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"Sum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is" 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+ y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082402" y="3124200"/>
            <a:ext cx="4038600" cy="762000"/>
          </a:xfrm>
          <a:prstGeom prst="wedgeRoundRectCallout">
            <a:avLst>
              <a:gd name="adj1" fmla="val -43986"/>
              <a:gd name="adj2" fmla="val -1216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Two input parameters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38862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56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Read numbers from the console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Print their count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Print their sum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BiFunctions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 dirty="0" smtClean="0"/>
              <a:t>: Sum Numbers </a:t>
            </a:r>
            <a:endParaRPr lang="en-US" dirty="0"/>
          </a:p>
        </p:txBody>
      </p:sp>
      <p:sp>
        <p:nvSpPr>
          <p:cNvPr id="13" name="Bent-Up Arrow 12"/>
          <p:cNvSpPr/>
          <p:nvPr/>
        </p:nvSpPr>
        <p:spPr>
          <a:xfrm rot="5400000">
            <a:off x="3761168" y="4432386"/>
            <a:ext cx="850392" cy="18227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74088" y="5110993"/>
            <a:ext cx="3329783" cy="9764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Count = 10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Sum = 41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6216" y="4115388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4, 2, 1, 3, 5, 7, 1,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2, 12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https://judge.softuni.bg/Contests/Practice/Index/1038#1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828800"/>
            <a:ext cx="1524000" cy="154546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650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Sum Numbers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https://judge.softuni.bg/Contests/Practice/Index/1038#1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7513" y="990600"/>
            <a:ext cx="1135379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//TODO: Read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input</a:t>
            </a:r>
          </a:p>
          <a:p>
            <a:r>
              <a:rPr lang="en-US" dirty="0"/>
              <a:t>if </a:t>
            </a:r>
            <a:r>
              <a:rPr lang="en-US" dirty="0" smtClean="0"/>
              <a:t>(</a:t>
            </a:r>
            <a:r>
              <a:rPr lang="en-US" dirty="0" smtClean="0"/>
              <a:t>input.length &lt; 2) {</a:t>
            </a:r>
          </a:p>
          <a:p>
            <a:r>
              <a:rPr lang="en-US" dirty="0" smtClean="0"/>
              <a:t>   System.out.println("Count = " + input.length);</a:t>
            </a:r>
          </a:p>
          <a:p>
            <a:r>
              <a:rPr lang="en-US" dirty="0" smtClean="0"/>
              <a:t>   System.out.println</a:t>
            </a:r>
            <a:r>
              <a:rPr lang="en-US" dirty="0" smtClean="0"/>
              <a:t>("</a:t>
            </a:r>
            <a:r>
              <a:rPr lang="en-US" dirty="0"/>
              <a:t>Sum = " + input[0]);</a:t>
            </a:r>
          </a:p>
          <a:p>
            <a:r>
              <a:rPr lang="en-US" dirty="0"/>
              <a:t>} else </a:t>
            </a:r>
            <a:r>
              <a:rPr lang="en-US" dirty="0" smtClean="0"/>
              <a:t>{</a:t>
            </a:r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BiFunction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&lt;String,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String, Integer&gt; </a:t>
            </a:r>
            <a:r>
              <a:rPr lang="en-US" dirty="0" smtClean="0"/>
              <a:t>parser = </a:t>
            </a:r>
          </a:p>
          <a:p>
            <a:r>
              <a:rPr lang="en-US" dirty="0" smtClean="0"/>
              <a:t>    </a:t>
            </a:r>
            <a:r>
              <a:rPr lang="en-US" dirty="0" smtClean="0"/>
              <a:t>  (</a:t>
            </a:r>
            <a:r>
              <a:rPr lang="en-US" dirty="0" smtClean="0"/>
              <a:t>x, y) -&gt; Integer.parseInt(x) + </a:t>
            </a:r>
            <a:r>
              <a:rPr lang="en-US" dirty="0" smtClean="0"/>
              <a:t>Integer.parseInt</a:t>
            </a:r>
            <a:r>
              <a:rPr lang="en-US" dirty="0" smtClean="0"/>
              <a:t>(y);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sum = 0;</a:t>
            </a:r>
          </a:p>
          <a:p>
            <a:r>
              <a:rPr lang="en-US" dirty="0" smtClean="0"/>
              <a:t>   for </a:t>
            </a:r>
            <a:r>
              <a:rPr lang="en-US" dirty="0" smtClean="0"/>
              <a:t>(int i = 0; i &lt; input.length - 1; </a:t>
            </a:r>
            <a:r>
              <a:rPr lang="en-US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+= 2) {</a:t>
            </a:r>
          </a:p>
          <a:p>
            <a:r>
              <a:rPr lang="en-US" dirty="0" smtClean="0"/>
              <a:t>  </a:t>
            </a:r>
            <a:r>
              <a:rPr lang="en-US" dirty="0" smtClean="0"/>
              <a:t>    sum </a:t>
            </a:r>
            <a:r>
              <a:rPr lang="en-US" dirty="0" smtClean="0"/>
              <a:t>+= parser.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apply</a:t>
            </a:r>
            <a:r>
              <a:rPr lang="en-US" dirty="0" smtClean="0"/>
              <a:t>(input[i], input[i + 1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}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//TODO: Read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input</a:t>
            </a:r>
            <a:endParaRPr lang="en-US" dirty="0" smtClean="0"/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631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#java-fund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7320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can use the method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7424" y="1905000"/>
            <a:ext cx="111108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operation(int number,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Function&lt;Integer, Integer&gt; function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function.apply(number);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7424" y="4147673"/>
            <a:ext cx="1111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-&gt; number * 5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//b 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-&gt; number - 3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//c = 2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-&gt; number % 2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//d = 1</a:t>
            </a:r>
          </a:p>
        </p:txBody>
      </p:sp>
    </p:spTree>
    <p:extLst>
      <p:ext uri="{BB962C8B-B14F-4D97-AF65-F5344CB8AC3E}">
        <p14:creationId xmlns:p14="http://schemas.microsoft.com/office/powerpoint/2010/main" val="4148863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Read from console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people with their 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Read a condition and an age so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filter </a:t>
            </a:r>
            <a:r>
              <a:rPr lang="en-US" dirty="0" smtClean="0"/>
              <a:t>them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Read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format type</a:t>
            </a:r>
            <a:r>
              <a:rPr lang="en-US" dirty="0" smtClean="0"/>
              <a:t> for the output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Print all people </a:t>
            </a:r>
            <a:r>
              <a:rPr lang="en-US" dirty="0"/>
              <a:t>that </a:t>
            </a:r>
            <a:r>
              <a:rPr lang="en-US" dirty="0" smtClean="0"/>
              <a:t>fulfill </a:t>
            </a:r>
            <a:r>
              <a:rPr lang="en-US" dirty="0"/>
              <a:t>the </a:t>
            </a:r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 dirty="0" smtClean="0"/>
              <a:t>: Filter by 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668738" y="1676400"/>
            <a:ext cx="2912074" cy="35814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4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841451"/>
              </p:ext>
            </p:extLst>
          </p:nvPr>
        </p:nvGraphicFramePr>
        <p:xfrm>
          <a:off x="8936757" y="1969150"/>
          <a:ext cx="2415455" cy="2995900"/>
        </p:xfrm>
        <a:graphic>
          <a:graphicData uri="http://schemas.openxmlformats.org/drawingml/2006/table">
            <a:tbl>
              <a:tblPr/>
              <a:tblGrid>
                <a:gridCol w="164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Pesho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Gosho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Radka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Mara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Izdislav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Content Placeholder 2"/>
          <p:cNvSpPr txBox="1">
            <a:spLocks/>
          </p:cNvSpPr>
          <p:nvPr/>
        </p:nvSpPr>
        <p:spPr>
          <a:xfrm>
            <a:off x="3600262" y="4672458"/>
            <a:ext cx="3691124" cy="4098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 rot="20729731">
            <a:off x="4802242" y="4635095"/>
            <a:ext cx="3532601" cy="144780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/>
              <a:t>Condition - "older"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/>
              <a:t>Age - 20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/>
              <a:t>Format - "name age"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87587" y="4343400"/>
            <a:ext cx="2920825" cy="22098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4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730905"/>
              </p:ext>
            </p:extLst>
          </p:nvPr>
        </p:nvGraphicFramePr>
        <p:xfrm>
          <a:off x="1124459" y="4565058"/>
          <a:ext cx="2459670" cy="179754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Pesho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Radka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Mara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Left Arrow 2"/>
          <p:cNvSpPr/>
          <p:nvPr/>
        </p:nvSpPr>
        <p:spPr>
          <a:xfrm rot="20734787">
            <a:off x="4077839" y="4325782"/>
            <a:ext cx="420360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23272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https://judge.softuni.bg/Contests/Practice/Index/1038#4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7513" y="1600200"/>
            <a:ext cx="11468099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//TODO: Read info from the console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Predicate</a:t>
            </a:r>
            <a:r>
              <a:rPr lang="en-US" sz="2800" dirty="0" smtClean="0"/>
              <a:t>&lt;Integer&gt; tester 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createTester(</a:t>
            </a:r>
            <a:r>
              <a:rPr lang="en-US" sz="2800" dirty="0" smtClean="0">
                <a:solidFill>
                  <a:schemeClr val="tx1"/>
                </a:solidFill>
              </a:rPr>
              <a:t>condition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</a:rPr>
              <a:t>age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Consumer</a:t>
            </a:r>
            <a:r>
              <a:rPr lang="en-US" sz="2800" dirty="0" smtClean="0"/>
              <a:t>&lt;Map.Entry&lt;String, Integer&gt;&gt; printer = </a:t>
            </a:r>
          </a:p>
          <a:p>
            <a:r>
              <a:rPr lang="en-US" sz="2800" dirty="0" smtClean="0"/>
              <a:t>                               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createPrinter(</a:t>
            </a:r>
            <a:r>
              <a:rPr lang="en-US" sz="2800" dirty="0" smtClean="0">
                <a:solidFill>
                  <a:schemeClr val="tx1"/>
                </a:solidFill>
              </a:rPr>
              <a:t>format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printFilteredStudent(</a:t>
            </a:r>
            <a:r>
              <a:rPr lang="en-US" sz="2800" dirty="0" smtClean="0">
                <a:solidFill>
                  <a:schemeClr val="tx1"/>
                </a:solidFill>
              </a:rPr>
              <a:t>people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</a:rPr>
              <a:t>tester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</a:rPr>
              <a:t>printer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0903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</a:t>
            </a:r>
            <a:r>
              <a:rPr lang="en-US" dirty="0" smtClean="0"/>
              <a:t>Age 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https://judge.softuni.bg/Contests/Practice/Index/1038#4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7513" y="1008547"/>
            <a:ext cx="11468099" cy="5131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/>
              <a:t>private static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Consumer&lt;Map.Entry&lt;String,Integer&gt;&gt; </a:t>
            </a:r>
            <a:r>
              <a:rPr lang="en-US" sz="2600" dirty="0" smtClean="0"/>
              <a:t>createPrinter(String format) </a:t>
            </a:r>
          </a:p>
          <a:p>
            <a:r>
              <a:rPr lang="en-US" sz="2600" dirty="0" smtClean="0"/>
              <a:t>  switch (format)  </a:t>
            </a:r>
          </a:p>
          <a:p>
            <a:r>
              <a:rPr lang="en-US" sz="2600" dirty="0" smtClean="0"/>
              <a:t>    case "name age":</a:t>
            </a:r>
          </a:p>
          <a:p>
            <a:r>
              <a:rPr lang="en-US" sz="2600" dirty="0" smtClean="0"/>
              <a:t>      return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person -&gt; System.out.printf("%s - %d%n", person.getKey(),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person.getValue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());</a:t>
            </a:r>
            <a:endParaRPr lang="en-US" sz="26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600" dirty="0" smtClean="0"/>
          </a:p>
          <a:p>
            <a:r>
              <a:rPr lang="en-US" sz="2600" dirty="0" smtClean="0"/>
              <a:t>private static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Predicate&lt;Integer&gt;</a:t>
            </a:r>
            <a:r>
              <a:rPr lang="en-US" sz="2600" dirty="0" smtClean="0"/>
              <a:t> createTester(String condition, Integer age) </a:t>
            </a:r>
          </a:p>
          <a:p>
            <a:r>
              <a:rPr lang="en-US" sz="2600" dirty="0" smtClean="0"/>
              <a:t>  switch (condition) </a:t>
            </a:r>
          </a:p>
          <a:p>
            <a:r>
              <a:rPr lang="en-US" sz="2600" dirty="0" smtClean="0"/>
              <a:t>    case "younger":</a:t>
            </a:r>
          </a:p>
          <a:p>
            <a:r>
              <a:rPr lang="en-US" sz="2600" dirty="0" smtClean="0"/>
              <a:t>      return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x -&gt; x &lt;= age;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094413" y="4267200"/>
            <a:ext cx="2895600" cy="781368"/>
          </a:xfrm>
          <a:prstGeom prst="wedgeRoundRectCallout">
            <a:avLst>
              <a:gd name="adj1" fmla="val -72038"/>
              <a:gd name="adj2" fmla="val 1072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</a:rPr>
              <a:t>Add more cases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</a:t>
            </a:r>
            <a:r>
              <a:rPr lang="en-US" dirty="0" smtClean="0"/>
              <a:t>Age (3)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https://judge.softuni.bg/Contests/Practice/Index/1038#4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9412" y="1413866"/>
            <a:ext cx="11468099" cy="43773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 smtClean="0"/>
              <a:t>public static void printFilteredStudent(</a:t>
            </a:r>
          </a:p>
          <a:p>
            <a:r>
              <a:rPr lang="en-US" sz="2500" dirty="0" smtClean="0"/>
              <a:t>        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LinkedHashMap&lt;String, Integer&gt; </a:t>
            </a:r>
            <a:r>
              <a:rPr lang="en-US" sz="2500" dirty="0" smtClean="0">
                <a:solidFill>
                  <a:schemeClr val="tx1"/>
                </a:solidFill>
              </a:rPr>
              <a:t>people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        Predicate&lt;Integer&gt; </a:t>
            </a:r>
            <a:r>
              <a:rPr lang="en-US" sz="2500" dirty="0" smtClean="0">
                <a:solidFill>
                  <a:schemeClr val="tx1"/>
                </a:solidFill>
              </a:rPr>
              <a:t>tester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        Consumer&lt;Map.Entry&lt;String, Integer&gt;&gt; </a:t>
            </a:r>
            <a:r>
              <a:rPr lang="en-US" sz="2500" dirty="0" smtClean="0">
                <a:solidFill>
                  <a:schemeClr val="tx1"/>
                </a:solidFill>
              </a:rPr>
              <a:t>printer</a:t>
            </a:r>
            <a:r>
              <a:rPr lang="en-US" sz="2500" dirty="0" smtClean="0"/>
              <a:t>) {</a:t>
            </a:r>
          </a:p>
          <a:p>
            <a:endParaRPr lang="en-US" sz="2500" dirty="0" smtClean="0"/>
          </a:p>
          <a:p>
            <a:r>
              <a:rPr lang="en-US" sz="2500" dirty="0" smtClean="0"/>
              <a:t>  for (Map.Entry&lt;String, Integer&gt; person : </a:t>
            </a:r>
            <a:r>
              <a:rPr lang="en-US" sz="2500" dirty="0" err="1" smtClean="0"/>
              <a:t>people.entrySet</a:t>
            </a:r>
            <a:r>
              <a:rPr lang="en-US" sz="2500" dirty="0" smtClean="0"/>
              <a:t>()) {</a:t>
            </a:r>
          </a:p>
          <a:p>
            <a:r>
              <a:rPr lang="en-US" sz="2500" dirty="0" smtClean="0"/>
              <a:t>    if (tester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.test</a:t>
            </a:r>
            <a:r>
              <a:rPr lang="en-US" sz="2500" dirty="0" smtClean="0"/>
              <a:t>(people.get(person.getKey()))) {</a:t>
            </a:r>
          </a:p>
          <a:p>
            <a:r>
              <a:rPr lang="en-US" sz="2500" dirty="0" smtClean="0"/>
              <a:t>      printer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.accept</a:t>
            </a:r>
            <a:r>
              <a:rPr lang="en-US" sz="2500" dirty="0" smtClean="0"/>
              <a:t>(person);</a:t>
            </a:r>
          </a:p>
          <a:p>
            <a:r>
              <a:rPr lang="en-US" sz="2500" dirty="0" smtClean="0"/>
              <a:t>    }</a:t>
            </a:r>
          </a:p>
          <a:p>
            <a:r>
              <a:rPr lang="en-US" sz="2500" dirty="0" smtClean="0"/>
              <a:t>  }</a:t>
            </a:r>
          </a:p>
          <a:p>
            <a:r>
              <a:rPr lang="en-US" sz="2500" dirty="0" smtClean="0"/>
              <a:t>}</a:t>
            </a:r>
            <a:endParaRPr lang="en-US" sz="25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9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4128903"/>
            <a:ext cx="11201400" cy="1568497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Practice: Passing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Functions to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sz="4000" dirty="0">
                <a:solidFill>
                  <a:schemeClr val="accent1"/>
                </a:solidFill>
              </a:rPr>
              <a:t>Exercises in </a:t>
            </a:r>
            <a:r>
              <a:rPr lang="en-US" sz="4000" dirty="0" smtClean="0">
                <a:solidFill>
                  <a:schemeClr val="accent1"/>
                </a:solidFill>
              </a:rPr>
              <a:t>class (Lab)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399" y="9144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5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59045"/>
            <a:ext cx="11542799" cy="5570355"/>
          </a:xfrm>
        </p:spPr>
        <p:txBody>
          <a:bodyPr>
            <a:noAutofit/>
          </a:bodyPr>
          <a:lstStyle/>
          <a:p>
            <a:pPr marL="358775" indent="-358775">
              <a:lnSpc>
                <a:spcPct val="95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Lambda expressions </a:t>
            </a:r>
            <a:r>
              <a:rPr lang="en-US" dirty="0"/>
              <a:t>are anonymous </a:t>
            </a:r>
            <a:r>
              <a:rPr lang="en-US" dirty="0" smtClean="0"/>
              <a:t>methods </a:t>
            </a:r>
          </a:p>
          <a:p>
            <a:pPr marL="358775" indent="-358775">
              <a:lnSpc>
                <a:spcPct val="95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Consumer&lt;T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void function</a:t>
            </a:r>
          </a:p>
          <a:p>
            <a:pPr marL="358775" indent="-358775">
              <a:lnSpc>
                <a:spcPct val="95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Supplier&lt;T&gt;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gets no parameters</a:t>
            </a:r>
          </a:p>
          <a:p>
            <a:pPr marL="358775" indent="-358775">
              <a:lnSpc>
                <a:spcPct val="95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Predicate&lt;T&gt;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evaluates a condition</a:t>
            </a:r>
          </a:p>
          <a:p>
            <a:pPr marL="358775" indent="-358775">
              <a:lnSpc>
                <a:spcPct val="95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function that 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/>
              <a:t> </a:t>
            </a:r>
            <a:r>
              <a:rPr lang="en-US" dirty="0" smtClean="0"/>
              <a:t>type</a:t>
            </a:r>
          </a:p>
          <a:p>
            <a:pPr marL="358775" indent="-358775">
              <a:lnSpc>
                <a:spcPct val="95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BiFunction&lt;T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U, R&gt;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accepts two parameters</a:t>
            </a:r>
          </a:p>
          <a:p>
            <a:pPr marL="358775" indent="-358775">
              <a:lnSpc>
                <a:spcPct val="95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dirty="0" smtClean="0"/>
              <a:t> can be passed like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variables</a:t>
            </a:r>
            <a:r>
              <a:rPr lang="en-US" dirty="0" smtClean="0"/>
              <a:t> to methods</a:t>
            </a:r>
          </a:p>
          <a:p>
            <a:pPr marL="358775" indent="-358775">
              <a:lnSpc>
                <a:spcPct val="95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863900"/>
            <a:ext cx="3248478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3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https://softuni.bg/curriculum</a:t>
            </a:r>
            <a:endParaRPr lang="en-US" dirty="0"/>
          </a:p>
        </p:txBody>
      </p:sp>
      <p:pic>
        <p:nvPicPr>
          <p:cNvPr id="35" name="Picture 34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9214" y="1451364"/>
            <a:ext cx="2553355" cy="555520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36" name="Picture 35">
            <a:hlinkClick r:id="rId6"/>
            <a:extLst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9188" y="2139879"/>
            <a:ext cx="2898399" cy="676293"/>
          </a:xfrm>
          <a:prstGeom prst="roundRect">
            <a:avLst>
              <a:gd name="adj" fmla="val 4155"/>
            </a:avLst>
          </a:prstGeom>
        </p:spPr>
      </p:pic>
      <p:pic>
        <p:nvPicPr>
          <p:cNvPr id="37" name="Picture 36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9188" y="2949166"/>
            <a:ext cx="1781120" cy="747246"/>
          </a:xfrm>
          <a:prstGeom prst="roundRect">
            <a:avLst>
              <a:gd name="adj" fmla="val 2634"/>
            </a:avLst>
          </a:prstGeom>
        </p:spPr>
      </p:pic>
      <p:pic>
        <p:nvPicPr>
          <p:cNvPr id="38" name="Picture 37">
            <a:hlinkClick r:id="rId10"/>
            <a:extLst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924" y="2949165"/>
            <a:ext cx="2898399" cy="747246"/>
          </a:xfrm>
          <a:prstGeom prst="roundRect">
            <a:avLst>
              <a:gd name="adj" fmla="val 5533"/>
            </a:avLst>
          </a:prstGeom>
        </p:spPr>
      </p:pic>
      <p:pic>
        <p:nvPicPr>
          <p:cNvPr id="39" name="Picture 38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3326" y="2139878"/>
            <a:ext cx="1780449" cy="676293"/>
          </a:xfrm>
          <a:prstGeom prst="roundRect">
            <a:avLst>
              <a:gd name="adj" fmla="val 3568"/>
            </a:avLst>
          </a:prstGeom>
        </p:spPr>
      </p:pic>
      <p:pic>
        <p:nvPicPr>
          <p:cNvPr id="40" name="Picture 39">
            <a:hlinkClick r:id="rId14"/>
            <a:extLst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188" y="1451364"/>
            <a:ext cx="2142317" cy="555520"/>
          </a:xfrm>
          <a:prstGeom prst="roundRect">
            <a:avLst>
              <a:gd name="adj" fmla="val 3378"/>
            </a:avLst>
          </a:prstGeom>
        </p:spPr>
      </p:pic>
      <p:pic>
        <p:nvPicPr>
          <p:cNvPr id="41" name="Picture 40">
            <a:hlinkClick r:id="rId16"/>
            <a:extLst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54" y="4626828"/>
            <a:ext cx="1853712" cy="1392971"/>
          </a:xfrm>
          <a:prstGeom prst="roundRect">
            <a:avLst>
              <a:gd name="adj" fmla="val 3461"/>
            </a:avLst>
          </a:prstGeom>
        </p:spPr>
      </p:pic>
      <p:pic>
        <p:nvPicPr>
          <p:cNvPr id="42" name="Picture 41">
            <a:extLst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002" y="3831652"/>
            <a:ext cx="1534364" cy="660629"/>
          </a:xfrm>
          <a:prstGeom prst="roundRect">
            <a:avLst>
              <a:gd name="adj" fmla="val 3586"/>
            </a:avLst>
          </a:prstGeom>
        </p:spPr>
      </p:pic>
      <p:pic>
        <p:nvPicPr>
          <p:cNvPr id="43" name="Picture 42">
            <a:hlinkClick r:id="rId19"/>
            <a:extLst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51" y="5405406"/>
            <a:ext cx="2798699" cy="614394"/>
          </a:xfrm>
          <a:prstGeom prst="roundRect">
            <a:avLst>
              <a:gd name="adj" fmla="val 5492"/>
            </a:avLst>
          </a:prstGeom>
        </p:spPr>
      </p:pic>
      <p:pic>
        <p:nvPicPr>
          <p:cNvPr id="44" name="Picture 43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3466" y="3822608"/>
            <a:ext cx="1482771" cy="669673"/>
          </a:xfrm>
          <a:prstGeom prst="roundRect">
            <a:avLst>
              <a:gd name="adj" fmla="val 4755"/>
            </a:avLst>
          </a:prstGeom>
        </p:spPr>
      </p:pic>
      <p:pic>
        <p:nvPicPr>
          <p:cNvPr id="45" name="Picture 44">
            <a:hlinkClick r:id="rId23"/>
            <a:extLst/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188" y="3813564"/>
            <a:ext cx="1512514" cy="678717"/>
          </a:xfrm>
          <a:prstGeom prst="roundRect">
            <a:avLst>
              <a:gd name="adj" fmla="val 6970"/>
            </a:avLst>
          </a:prstGeom>
        </p:spPr>
      </p:pic>
      <p:pic>
        <p:nvPicPr>
          <p:cNvPr id="46" name="Picture 45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651" y="4641647"/>
            <a:ext cx="2798699" cy="614393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21594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44462" y="103188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41299" y="1039813"/>
            <a:ext cx="9434513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2358288" y="1760186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(x) = x</a:t>
            </a:r>
            <a:r>
              <a:rPr lang="en-US" sz="7200" b="1" baseline="3000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62824" y="2261901"/>
            <a:ext cx="1485900" cy="666254"/>
          </a:xfrm>
          <a:prstGeom prst="wedgeRoundRectCallout">
            <a:avLst>
              <a:gd name="adj1" fmla="val 83891"/>
              <a:gd name="adj2" fmla="val -225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2358288" y="3270044"/>
            <a:ext cx="1485900" cy="666254"/>
          </a:xfrm>
          <a:prstGeom prst="wedgeRoundRectCallout">
            <a:avLst>
              <a:gd name="adj1" fmla="val 11952"/>
              <a:gd name="adj2" fmla="val -1288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Input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174058" y="3270044"/>
            <a:ext cx="1615553" cy="666254"/>
          </a:xfrm>
          <a:prstGeom prst="wedgeRoundRectCallout">
            <a:avLst>
              <a:gd name="adj1" fmla="val 2418"/>
              <a:gd name="adj2" fmla="val -1288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Output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02425" y="1676400"/>
            <a:ext cx="4878387" cy="40764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599106"/>
              </p:ext>
            </p:extLst>
          </p:nvPr>
        </p:nvGraphicFramePr>
        <p:xfrm>
          <a:off x="7230924" y="2507401"/>
          <a:ext cx="3821388" cy="299590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436695" y="1676401"/>
            <a:ext cx="136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x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292448" y="1676401"/>
            <a:ext cx="1483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 smtClean="0"/>
              <a:t>f</a:t>
            </a:r>
            <a:r>
              <a:rPr lang="en-US" sz="4800" dirty="0" smtClean="0"/>
              <a:t>(x)</a:t>
            </a:r>
            <a:endParaRPr lang="en-US" sz="28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7835" y="4270512"/>
            <a:ext cx="57081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4000" dirty="0"/>
              <a:t> is a special relationship where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each</a:t>
            </a:r>
            <a:r>
              <a:rPr lang="en-US" sz="4000" dirty="0"/>
              <a:t> input has a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sz="4000" dirty="0"/>
              <a:t> output.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536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740" y="4970600"/>
            <a:ext cx="8938472" cy="820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Lambda Expressions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74282"/>
            <a:ext cx="2815442" cy="30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17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371600"/>
            <a:ext cx="11771400" cy="5349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</a:t>
            </a:r>
            <a:r>
              <a:rPr lang="en-US" dirty="0" smtClean="0"/>
              <a:t>ambda expression -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unnamed function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Has parameters and a body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 the lambda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-&gt; </a:t>
            </a:r>
            <a:r>
              <a:rPr lang="en-US" sz="3400" dirty="0" smtClean="0"/>
              <a:t>Read as "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</a:rPr>
              <a:t>goes to</a:t>
            </a:r>
            <a:r>
              <a:rPr lang="en-US" sz="3400" dirty="0" smtClean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1827214" y="3131403"/>
            <a:ext cx="784859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parameters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body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031354" y="2467355"/>
            <a:ext cx="2895600" cy="656845"/>
          </a:xfrm>
          <a:prstGeom prst="wedgeRoundRectCallout">
            <a:avLst>
              <a:gd name="adj1" fmla="val -76069"/>
              <a:gd name="adj2" fmla="val 60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Lambda Syntax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274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Implicit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lambda expression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Explicit</a:t>
            </a:r>
            <a:r>
              <a:rPr lang="en-US" dirty="0"/>
              <a:t> lambda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Lambda </a:t>
            </a:r>
            <a:r>
              <a:rPr lang="en-US" dirty="0" smtClean="0"/>
              <a:t>Expressions (2)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17613" y="1893635"/>
            <a:ext cx="8839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</a:t>
            </a:r>
            <a:r>
              <a:rPr lang="en-US" sz="28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-&gt; { System.out.println(msg); 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17612" y="4713035"/>
            <a:ext cx="8991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msg -&gt;  System.out.println(msg); 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84212" y="5638800"/>
            <a:ext cx="4800600" cy="800100"/>
          </a:xfrm>
          <a:prstGeom prst="wedgeRoundRectCallout">
            <a:avLst>
              <a:gd name="adj1" fmla="val -26038"/>
              <a:gd name="adj2" fmla="val -1050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/>
              <a:t>Declares parameters' type 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170612" y="2667000"/>
            <a:ext cx="4800600" cy="1066800"/>
          </a:xfrm>
          <a:prstGeom prst="wedgeRoundRectCallout">
            <a:avLst>
              <a:gd name="adj1" fmla="val 429"/>
              <a:gd name="adj2" fmla="val -887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/>
              <a:t>The body </a:t>
            </a:r>
            <a:r>
              <a:rPr lang="en-US" sz="3000" dirty="0" smtClean="0"/>
              <a:t>can </a:t>
            </a:r>
            <a:r>
              <a:rPr lang="en-US" sz="3000" dirty="0"/>
              <a:t>be enclosed in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braces {}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912812" y="2667000"/>
            <a:ext cx="4800600" cy="1066800"/>
          </a:xfrm>
          <a:prstGeom prst="wedgeRoundRectCallout">
            <a:avLst>
              <a:gd name="adj1" fmla="val -31053"/>
              <a:gd name="adj2" fmla="val -768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/>
              <a:t>Parameters can be enclosed in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parentheses ()</a:t>
            </a:r>
          </a:p>
        </p:txBody>
      </p:sp>
    </p:spTree>
    <p:extLst>
      <p:ext uri="{BB962C8B-B14F-4D97-AF65-F5344CB8AC3E}">
        <p14:creationId xmlns:p14="http://schemas.microsoft.com/office/powerpoint/2010/main" val="3686391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Can have different number of parameters:</a:t>
            </a:r>
          </a:p>
          <a:p>
            <a:pPr lvl="1">
              <a:lnSpc>
                <a:spcPct val="100000"/>
              </a:lnSpc>
            </a:pP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Zero</a:t>
            </a:r>
            <a:r>
              <a:rPr lang="en-US" sz="3600" dirty="0" smtClean="0"/>
              <a:t> parameters </a:t>
            </a:r>
          </a:p>
          <a:p>
            <a:pPr>
              <a:lnSpc>
                <a:spcPct val="100000"/>
              </a:lnSpc>
            </a:pPr>
            <a:endParaRPr lang="en-US" sz="3600" dirty="0" smtClean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More</a:t>
            </a:r>
            <a:r>
              <a:rPr lang="en-US" sz="3600" dirty="0" smtClean="0"/>
              <a:t> parameters </a:t>
            </a:r>
            <a:endParaRPr lang="en-US" sz="3600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3175" y="2667000"/>
            <a:ext cx="10363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-&gt; { System.out.println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("Hello!");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-&gt; { System.out.println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ow are you?"); 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03175" y="4789235"/>
            <a:ext cx="10363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y) -&gt; { return x + y;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z)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{ return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– x) * z; 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00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Read Integers from the console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Print</a:t>
            </a:r>
            <a:r>
              <a:rPr lang="en-US" dirty="0"/>
              <a:t> </a:t>
            </a:r>
            <a:r>
              <a:rPr lang="en-US" dirty="0" smtClean="0"/>
              <a:t>the even numbers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Sort the even numbers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Print</a:t>
            </a:r>
            <a:r>
              <a:rPr lang="en-US" dirty="0" smtClean="0"/>
              <a:t> the sorted numbers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Sort</a:t>
            </a:r>
            <a:r>
              <a:rPr lang="bg-BG" dirty="0" smtClean="0"/>
              <a:t> </a:t>
            </a:r>
            <a:r>
              <a:rPr lang="en-US" dirty="0" smtClean="0"/>
              <a:t>Even Numbers 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18012" y="1871629"/>
            <a:ext cx="6248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4, 2, 1, 3, 5, 7, 1,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2, 12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55441" y="3538696"/>
            <a:ext cx="297353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2, 4, 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2, 12</a:t>
            </a:r>
          </a:p>
        </p:txBody>
      </p:sp>
      <p:sp>
        <p:nvSpPr>
          <p:cNvPr id="5" name="Left Arrow 4"/>
          <p:cNvSpPr/>
          <p:nvPr/>
        </p:nvSpPr>
        <p:spPr>
          <a:xfrm rot="16200000">
            <a:off x="8074742" y="2699098"/>
            <a:ext cx="685800" cy="535139"/>
          </a:xfrm>
          <a:prstGeom prst="leftArrow">
            <a:avLst>
              <a:gd name="adj1" fmla="val 50000"/>
              <a:gd name="adj2" fmla="val 44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55441" y="5198767"/>
            <a:ext cx="297353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2, 2, 4, 4, 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4" name="Left Arrow 13"/>
          <p:cNvSpPr/>
          <p:nvPr/>
        </p:nvSpPr>
        <p:spPr>
          <a:xfrm rot="16200000">
            <a:off x="8099310" y="4359845"/>
            <a:ext cx="685799" cy="535139"/>
          </a:xfrm>
          <a:prstGeom prst="leftArrow">
            <a:avLst>
              <a:gd name="adj1" fmla="val 50000"/>
              <a:gd name="adj2" fmla="val 44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3" name="TextBox 12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https://judge.softuni.bg/Contests/Practice/Index/1038#0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4053554"/>
            <a:ext cx="1524000" cy="166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6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5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2058</Words>
  <Application>Microsoft Office PowerPoint</Application>
  <PresentationFormat>Custom</PresentationFormat>
  <Paragraphs>432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 16x9</vt:lpstr>
      <vt:lpstr>Functional Programming</vt:lpstr>
      <vt:lpstr>Table of Contents</vt:lpstr>
      <vt:lpstr>Questions</vt:lpstr>
      <vt:lpstr>What is a Function?</vt:lpstr>
      <vt:lpstr>Lambda Expressions</vt:lpstr>
      <vt:lpstr>Lambda Expressions</vt:lpstr>
      <vt:lpstr>Lambda Expressions (2)</vt:lpstr>
      <vt:lpstr>Lambda Expressions (3)</vt:lpstr>
      <vt:lpstr>Problem: Sort Even Numbers </vt:lpstr>
      <vt:lpstr>Solution: Sort Even Numbers</vt:lpstr>
      <vt:lpstr>Functions</vt:lpstr>
      <vt:lpstr>Java Functions</vt:lpstr>
      <vt:lpstr>Function&lt;T, R&gt;</vt:lpstr>
      <vt:lpstr>Problem: Sum Numbers </vt:lpstr>
      <vt:lpstr>Solution: Sum Numbers</vt:lpstr>
      <vt:lpstr>Practice: Lambda Expressions</vt:lpstr>
      <vt:lpstr>Other Function Types</vt:lpstr>
      <vt:lpstr>Consumer&lt;T&gt;</vt:lpstr>
      <vt:lpstr>Supplier&lt;T&gt;</vt:lpstr>
      <vt:lpstr>Predicate&lt;T&gt;</vt:lpstr>
      <vt:lpstr>Problem: Count Uppercase Words</vt:lpstr>
      <vt:lpstr>Solution: Count Uppercase Words</vt:lpstr>
      <vt:lpstr>Problem: Add VAT</vt:lpstr>
      <vt:lpstr>Solution: Add VAT</vt:lpstr>
      <vt:lpstr>Practice: Other Function Types</vt:lpstr>
      <vt:lpstr>Bi Functions</vt:lpstr>
      <vt:lpstr>BiFunctions </vt:lpstr>
      <vt:lpstr>Problem: Sum Numbers </vt:lpstr>
      <vt:lpstr>Solution: Sum Numbers</vt:lpstr>
      <vt:lpstr>Passing Functions to Method</vt:lpstr>
      <vt:lpstr>Problem: Filter by Age</vt:lpstr>
      <vt:lpstr>Solution: Filter by Age</vt:lpstr>
      <vt:lpstr>Solution: Filter by Age (2)</vt:lpstr>
      <vt:lpstr>Solution: Filter by Age (3)</vt:lpstr>
      <vt:lpstr>Practice: Passing Functions to Methods</vt:lpstr>
      <vt:lpstr>Summary</vt:lpstr>
      <vt:lpstr>Functional Programming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subject>Java Advanced – Practical Training Course @ SoftUni</dc:subject>
  <dc:creator/>
  <cp:keywords>Java, programming, Software University, SoftUni, programming, coding, software development, education, training, course</cp:keywords>
  <dc:description>Java Advanced Course @ SoftUni – https://softuni.bg/courses/java-advanced</dc:description>
  <cp:lastModifiedBy/>
  <cp:revision>1</cp:revision>
  <dcterms:created xsi:type="dcterms:W3CDTF">2014-01-02T17:00:34Z</dcterms:created>
  <dcterms:modified xsi:type="dcterms:W3CDTF">2018-05-31T09:39:19Z</dcterms:modified>
  <cp:category>programming,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