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  <p:sldMasterId id="2147483668" r:id="rId3"/>
  </p:sldMasterIdLst>
  <p:notesMasterIdLst>
    <p:notesMasterId r:id="rId42"/>
  </p:notesMasterIdLst>
  <p:handoutMasterIdLst>
    <p:handoutMasterId r:id="rId43"/>
  </p:handoutMasterIdLst>
  <p:sldIdLst>
    <p:sldId id="394" r:id="rId4"/>
    <p:sldId id="452" r:id="rId5"/>
    <p:sldId id="723" r:id="rId6"/>
    <p:sldId id="632" r:id="rId7"/>
    <p:sldId id="719" r:id="rId8"/>
    <p:sldId id="699" r:id="rId9"/>
    <p:sldId id="665" r:id="rId10"/>
    <p:sldId id="593" r:id="rId11"/>
    <p:sldId id="695" r:id="rId12"/>
    <p:sldId id="696" r:id="rId13"/>
    <p:sldId id="697" r:id="rId14"/>
    <p:sldId id="698" r:id="rId15"/>
    <p:sldId id="684" r:id="rId16"/>
    <p:sldId id="700" r:id="rId17"/>
    <p:sldId id="701" r:id="rId18"/>
    <p:sldId id="702" r:id="rId19"/>
    <p:sldId id="703" r:id="rId20"/>
    <p:sldId id="704" r:id="rId21"/>
    <p:sldId id="628" r:id="rId22"/>
    <p:sldId id="643" r:id="rId23"/>
    <p:sldId id="705" r:id="rId24"/>
    <p:sldId id="706" r:id="rId25"/>
    <p:sldId id="707" r:id="rId26"/>
    <p:sldId id="708" r:id="rId27"/>
    <p:sldId id="709" r:id="rId28"/>
    <p:sldId id="711" r:id="rId29"/>
    <p:sldId id="712" r:id="rId30"/>
    <p:sldId id="713" r:id="rId31"/>
    <p:sldId id="714" r:id="rId32"/>
    <p:sldId id="715" r:id="rId33"/>
    <p:sldId id="716" r:id="rId34"/>
    <p:sldId id="718" r:id="rId35"/>
    <p:sldId id="717" r:id="rId36"/>
    <p:sldId id="722" r:id="rId37"/>
    <p:sldId id="486" r:id="rId38"/>
    <p:sldId id="724" r:id="rId39"/>
    <p:sldId id="721" r:id="rId40"/>
    <p:sldId id="514" r:id="rId4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D2A010"/>
    <a:srgbClr val="F6D18E"/>
    <a:srgbClr val="FFFFFF"/>
    <a:srgbClr val="C6C0AA"/>
    <a:srgbClr val="F9F0AB"/>
    <a:srgbClr val="F9E6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0" autoAdjust="0"/>
    <p:restoredTop sz="98670" autoAdjust="0"/>
  </p:normalViewPr>
  <p:slideViewPr>
    <p:cSldViewPr>
      <p:cViewPr varScale="1">
        <p:scale>
          <a:sx n="73" d="100"/>
          <a:sy n="73" d="100"/>
        </p:scale>
        <p:origin x="474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25-Jul-18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25-Jul-18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629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1368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7937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6941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4111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241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5124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81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90768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5371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529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561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92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839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478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963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67471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5B8B8C-437D-4307-8E18-1B92DCB2FE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49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11B091-C092-4FE9-AFFE-4B0E3F6CC19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763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688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9F432C-DAEA-400E-A53E-57A9FB8885F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55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749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uperhosting.bg/" TargetMode="External"/><Relationship Id="rId13" Type="http://schemas.openxmlformats.org/officeDocument/2006/relationships/image" Target="../media/image27.png"/><Relationship Id="rId18" Type="http://schemas.openxmlformats.org/officeDocument/2006/relationships/image" Target="../media/image30.png"/><Relationship Id="rId26" Type="http://schemas.openxmlformats.org/officeDocument/2006/relationships/image" Target="../media/image34.png"/><Relationship Id="rId3" Type="http://schemas.openxmlformats.org/officeDocument/2006/relationships/hyperlink" Target="https://softuni.bg/trainings/1976/java-oop-basics-june-2018#lesson-8735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image" Target="../media/image24.png"/><Relationship Id="rId12" Type="http://schemas.openxmlformats.org/officeDocument/2006/relationships/hyperlink" Target="http://xs-software.com/" TargetMode="External"/><Relationship Id="rId17" Type="http://schemas.openxmlformats.org/officeDocument/2006/relationships/image" Target="../media/image29.png"/><Relationship Id="rId25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15.xml"/><Relationship Id="rId16" Type="http://schemas.openxmlformats.org/officeDocument/2006/relationships/hyperlink" Target="https://aeternity.com/" TargetMode="External"/><Relationship Id="rId20" Type="http://schemas.openxmlformats.org/officeDocument/2006/relationships/image" Target="../media/image31.jpeg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www.softwaregroup-bg.com/" TargetMode="External"/><Relationship Id="rId11" Type="http://schemas.openxmlformats.org/officeDocument/2006/relationships/image" Target="../media/image26.png"/><Relationship Id="rId24" Type="http://schemas.openxmlformats.org/officeDocument/2006/relationships/image" Target="../media/image33.png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23" Type="http://schemas.openxmlformats.org/officeDocument/2006/relationships/hyperlink" Target="https://www.sbtech.com/" TargetMode="External"/><Relationship Id="rId10" Type="http://schemas.openxmlformats.org/officeDocument/2006/relationships/hyperlink" Target="https://netpeak.net/" TargetMode="External"/><Relationship Id="rId19" Type="http://schemas.openxmlformats.org/officeDocument/2006/relationships/hyperlink" Target="https://www.liebherr.com/en/deu/start/start-page.html" TargetMode="External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25.png"/><Relationship Id="rId14" Type="http://schemas.openxmlformats.org/officeDocument/2006/relationships/hyperlink" Target="http://www.indeavr.com/" TargetMode="External"/><Relationship Id="rId22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5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7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telerikacademy.com/Courses/Courses/Details/219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creativecommons.org/licenses/by-nc-sa/3.0/deed.en_U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lerikacademy.com/Courses/Courses/Details/81" TargetMode="Externa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java-book/" TargetMode="External"/><Relationship Id="rId9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808414" y="1142842"/>
            <a:ext cx="7757897" cy="987666"/>
          </a:xfrm>
        </p:spPr>
        <p:txBody>
          <a:bodyPr>
            <a:noAutofit/>
          </a:bodyPr>
          <a:lstStyle/>
          <a:p>
            <a:r>
              <a:rPr lang="en-US" sz="4800" dirty="0"/>
              <a:t>Object Communication and Events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32212" y="2284089"/>
            <a:ext cx="7910300" cy="778736"/>
          </a:xfrm>
        </p:spPr>
        <p:txBody>
          <a:bodyPr>
            <a:normAutofit/>
          </a:bodyPr>
          <a:lstStyle/>
          <a:p>
            <a:r>
              <a:rPr lang="en-US" dirty="0"/>
              <a:t>Behavioral Design Patterns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25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26" name="TextBox 25"/>
          <p:cNvSpPr txBox="1"/>
          <p:nvPr/>
        </p:nvSpPr>
        <p:spPr>
          <a:xfrm rot="576164">
            <a:off x="5116701" y="3806198"/>
            <a:ext cx="1494640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Java OOP</a:t>
            </a:r>
          </a:p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Advanced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Logger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600200"/>
            <a:ext cx="10840496" cy="22775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Handler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void handle(RequestType type, String message);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void setSuccessor(Handler handler);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64116" y="4025205"/>
            <a:ext cx="10840496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enum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RequestType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ATTACK, MAGIC, TARGET, ERROR, EVENT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781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Logger (2)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84212" y="1137821"/>
            <a:ext cx="10800304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class Logger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implements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Handler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Handler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successor;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setSuccessor(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Handler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successor)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this.successor = successor;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void passToSuccessor(…)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(this.successor != null)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this.successor.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handle(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type, message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void handle(…);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864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Logger (3)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84212" y="1137821"/>
            <a:ext cx="10800304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CombatLogger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extends Logger 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handle(…)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(type == RequestType.ATTACK)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System.out.println(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type.name() + ": " + message);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super.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passToSuccessor(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type, message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541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US" dirty="0"/>
              <a:t>Command Pattern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Encapsulate Requests as an Objects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60813" y="1808805"/>
            <a:ext cx="4267200" cy="2534595"/>
            <a:chOff x="3960813" y="2161702"/>
            <a:chExt cx="4267200" cy="2534595"/>
          </a:xfrm>
        </p:grpSpPr>
        <p:sp>
          <p:nvSpPr>
            <p:cNvPr id="7" name="Rectangle: Rounded Corners 6"/>
            <p:cNvSpPr/>
            <p:nvPr/>
          </p:nvSpPr>
          <p:spPr>
            <a:xfrm>
              <a:off x="3960813" y="2161702"/>
              <a:ext cx="4267200" cy="2534595"/>
            </a:xfrm>
            <a:prstGeom prst="roundRect">
              <a:avLst>
                <a:gd name="adj" fmla="val 422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19458" name="Picture 2" descr="Image result for command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5213" y="2209800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4027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Callbacks</a:t>
            </a:r>
            <a:r>
              <a:rPr lang="en-US" dirty="0"/>
              <a:t> are now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Object Oriented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Extending</a:t>
            </a:r>
            <a:r>
              <a:rPr lang="en-US" dirty="0"/>
              <a:t> behavior is more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flexible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Decouples</a:t>
            </a:r>
            <a:r>
              <a:rPr lang="en-GB" dirty="0"/>
              <a:t> the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Invoker</a:t>
            </a:r>
            <a:r>
              <a:rPr lang="en-GB" dirty="0"/>
              <a:t> from the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Receiver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Command Design Pattern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4116" y="3352800"/>
            <a:ext cx="10840496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Executor executor = new CommandExecutor();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Receiver receiver = new CommandReceiver</a:t>
            </a:r>
            <a:r>
              <a:rPr lang="en-GB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Request request = new Request(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receiver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executor.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execute(request)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184100" y="1351786"/>
            <a:ext cx="4343400" cy="496470"/>
          </a:xfrm>
          <a:prstGeom prst="wedgeRoundRectCallout">
            <a:avLst>
              <a:gd name="adj1" fmla="val -55422"/>
              <a:gd name="adj2" fmla="val -209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Callbacks == Functions/Methods</a:t>
            </a:r>
            <a:endParaRPr lang="bg-BG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1477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Invoker, Receiver</a:t>
            </a:r>
          </a:p>
          <a:p>
            <a:r>
              <a:rPr lang="en-US" dirty="0"/>
              <a:t>Command, ConcreteCommand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Command – UML</a:t>
            </a:r>
          </a:p>
        </p:txBody>
      </p:sp>
      <p:cxnSp>
        <p:nvCxnSpPr>
          <p:cNvPr id="10" name="Straight Arrow Connector 9"/>
          <p:cNvCxnSpPr>
            <a:cxnSpLocks/>
            <a:stCxn id="15" idx="3"/>
            <a:endCxn id="22" idx="1"/>
          </p:cNvCxnSpPr>
          <p:nvPr/>
        </p:nvCxnSpPr>
        <p:spPr>
          <a:xfrm>
            <a:off x="7344696" y="3429001"/>
            <a:ext cx="8382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21" idx="0"/>
            <a:endCxn id="22" idx="2"/>
          </p:cNvCxnSpPr>
          <p:nvPr/>
        </p:nvCxnSpPr>
        <p:spPr>
          <a:xfrm flipV="1">
            <a:off x="9440196" y="3886201"/>
            <a:ext cx="0" cy="90627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1293812" y="2971801"/>
            <a:ext cx="9601200" cy="3047999"/>
            <a:chOff x="2024728" y="2514600"/>
            <a:chExt cx="9601200" cy="3047999"/>
          </a:xfrm>
        </p:grpSpPr>
        <p:grpSp>
          <p:nvGrpSpPr>
            <p:cNvPr id="27" name="Group 26"/>
            <p:cNvGrpSpPr/>
            <p:nvPr/>
          </p:nvGrpSpPr>
          <p:grpSpPr>
            <a:xfrm>
              <a:off x="2024728" y="2514600"/>
              <a:ext cx="9601200" cy="3047999"/>
              <a:chOff x="2024728" y="2514600"/>
              <a:chExt cx="9601200" cy="3047999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2024728" y="2514600"/>
                <a:ext cx="9601200" cy="3047999"/>
                <a:chOff x="2024728" y="2514600"/>
                <a:chExt cx="9601200" cy="3047999"/>
              </a:xfrm>
            </p:grpSpPr>
            <p:grpSp>
              <p:nvGrpSpPr>
                <p:cNvPr id="39" name="Group 38"/>
                <p:cNvGrpSpPr/>
                <p:nvPr/>
              </p:nvGrpSpPr>
              <p:grpSpPr>
                <a:xfrm>
                  <a:off x="2024728" y="2514600"/>
                  <a:ext cx="9601200" cy="3047999"/>
                  <a:chOff x="1243678" y="3048000"/>
                  <a:chExt cx="9601200" cy="3047999"/>
                </a:xfrm>
              </p:grpSpPr>
              <p:sp>
                <p:nvSpPr>
                  <p:cNvPr id="15" name="Rectangle: Rounded Corners 14"/>
                  <p:cNvSpPr/>
                  <p:nvPr/>
                </p:nvSpPr>
                <p:spPr>
                  <a:xfrm>
                    <a:off x="4779962" y="3048000"/>
                    <a:ext cx="2514600" cy="914400"/>
                  </a:xfrm>
                  <a:prstGeom prst="roundRect">
                    <a:avLst>
                      <a:gd name="adj" fmla="val 8156"/>
                    </a:avLst>
                  </a:prstGeom>
                  <a:solidFill>
                    <a:schemeClr val="accent1">
                      <a:alpha val="30000"/>
                    </a:schemeClr>
                  </a:solidFill>
                  <a:ln w="38100">
                    <a:solidFill>
                      <a:schemeClr val="accent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Invoker</a:t>
                    </a:r>
                  </a:p>
                </p:txBody>
              </p:sp>
              <p:sp>
                <p:nvSpPr>
                  <p:cNvPr id="21" name="Rectangle: Rounded Corners 20"/>
                  <p:cNvSpPr/>
                  <p:nvPr/>
                </p:nvSpPr>
                <p:spPr>
                  <a:xfrm>
                    <a:off x="7935246" y="4868678"/>
                    <a:ext cx="2909632" cy="1227321"/>
                  </a:xfrm>
                  <a:prstGeom prst="roundRect">
                    <a:avLst>
                      <a:gd name="adj" fmla="val 8156"/>
                    </a:avLst>
                  </a:prstGeom>
                  <a:solidFill>
                    <a:schemeClr val="accent1">
                      <a:alpha val="30000"/>
                    </a:schemeClr>
                  </a:solidFill>
                  <a:ln w="38100">
                    <a:solidFill>
                      <a:schemeClr val="accent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ConcreteCommand</a:t>
                    </a:r>
                  </a:p>
                  <a:p>
                    <a:pPr algn="ctr"/>
                    <a:r>
                      <a:rPr lang="en-GB" dirty="0"/>
                      <a:t>-state</a:t>
                    </a:r>
                  </a:p>
                  <a:p>
                    <a:pPr algn="ctr"/>
                    <a:r>
                      <a:rPr lang="en-GB" dirty="0"/>
                      <a:t>+execute()</a:t>
                    </a:r>
                  </a:p>
                </p:txBody>
              </p:sp>
              <p:sp>
                <p:nvSpPr>
                  <p:cNvPr id="36" name="Rectangle: Rounded Corners 35"/>
                  <p:cNvSpPr/>
                  <p:nvPr/>
                </p:nvSpPr>
                <p:spPr>
                  <a:xfrm>
                    <a:off x="1243678" y="3048000"/>
                    <a:ext cx="2514600" cy="914400"/>
                  </a:xfrm>
                  <a:prstGeom prst="roundRect">
                    <a:avLst>
                      <a:gd name="adj" fmla="val 8156"/>
                    </a:avLst>
                  </a:prstGeom>
                  <a:solidFill>
                    <a:schemeClr val="accent1">
                      <a:alpha val="30000"/>
                    </a:schemeClr>
                  </a:solidFill>
                  <a:ln w="38100">
                    <a:solidFill>
                      <a:schemeClr val="accent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Client</a:t>
                    </a:r>
                  </a:p>
                </p:txBody>
              </p:sp>
              <p:sp>
                <p:nvSpPr>
                  <p:cNvPr id="22" name="Rectangle: Rounded Corners 21"/>
                  <p:cNvSpPr/>
                  <p:nvPr/>
                </p:nvSpPr>
                <p:spPr>
                  <a:xfrm>
                    <a:off x="8132762" y="3048000"/>
                    <a:ext cx="2514600" cy="914400"/>
                  </a:xfrm>
                  <a:prstGeom prst="roundRect">
                    <a:avLst>
                      <a:gd name="adj" fmla="val 8156"/>
                    </a:avLst>
                  </a:prstGeom>
                  <a:solidFill>
                    <a:schemeClr val="accent1">
                      <a:alpha val="30000"/>
                    </a:schemeClr>
                  </a:solidFill>
                  <a:ln w="38100">
                    <a:solidFill>
                      <a:schemeClr val="accent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Command</a:t>
                    </a:r>
                  </a:p>
                  <a:p>
                    <a:pPr algn="ctr"/>
                    <a:r>
                      <a:rPr lang="en-GB" dirty="0"/>
                      <a:t>+execute()</a:t>
                    </a:r>
                  </a:p>
                </p:txBody>
              </p:sp>
              <p:cxnSp>
                <p:nvCxnSpPr>
                  <p:cNvPr id="25" name="Straight Connector 24"/>
                  <p:cNvCxnSpPr>
                    <a:cxnSpLocks/>
                    <a:stCxn id="22" idx="1"/>
                    <a:endCxn id="22" idx="3"/>
                  </p:cNvCxnSpPr>
                  <p:nvPr/>
                </p:nvCxnSpPr>
                <p:spPr>
                  <a:xfrm>
                    <a:off x="8132762" y="3505200"/>
                    <a:ext cx="25146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" name="Rectangle: Rounded Corners 40"/>
                  <p:cNvSpPr/>
                  <p:nvPr/>
                </p:nvSpPr>
                <p:spPr>
                  <a:xfrm>
                    <a:off x="3548636" y="5025138"/>
                    <a:ext cx="2514600" cy="914400"/>
                  </a:xfrm>
                  <a:prstGeom prst="roundRect">
                    <a:avLst>
                      <a:gd name="adj" fmla="val 8156"/>
                    </a:avLst>
                  </a:prstGeom>
                  <a:solidFill>
                    <a:schemeClr val="accent1">
                      <a:alpha val="30000"/>
                    </a:schemeClr>
                  </a:solidFill>
                  <a:ln w="38100">
                    <a:solidFill>
                      <a:schemeClr val="accent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Receiver</a:t>
                    </a:r>
                  </a:p>
                  <a:p>
                    <a:pPr algn="ctr"/>
                    <a:r>
                      <a:rPr lang="en-GB" dirty="0"/>
                      <a:t>+action()</a:t>
                    </a:r>
                  </a:p>
                </p:txBody>
              </p:sp>
            </p:grpSp>
            <p:sp>
              <p:nvSpPr>
                <p:cNvPr id="40" name="Flowchart: Decision 39"/>
                <p:cNvSpPr/>
                <p:nvPr/>
              </p:nvSpPr>
              <p:spPr>
                <a:xfrm>
                  <a:off x="8056156" y="2898840"/>
                  <a:ext cx="230188" cy="152400"/>
                </a:xfrm>
                <a:prstGeom prst="flowChartDecision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/>
                </a:p>
              </p:txBody>
            </p:sp>
          </p:grpSp>
          <p:cxnSp>
            <p:nvCxnSpPr>
              <p:cNvPr id="32" name="Straight Connector 31"/>
              <p:cNvCxnSpPr>
                <a:cxnSpLocks/>
              </p:cNvCxnSpPr>
              <p:nvPr/>
            </p:nvCxnSpPr>
            <p:spPr>
              <a:xfrm>
                <a:off x="8716296" y="4781144"/>
                <a:ext cx="2909632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cxnSpLocks/>
              </p:cNvCxnSpPr>
              <p:nvPr/>
            </p:nvCxnSpPr>
            <p:spPr>
              <a:xfrm>
                <a:off x="8716296" y="5152416"/>
                <a:ext cx="2909632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/>
            <p:cNvCxnSpPr>
              <a:cxnSpLocks/>
              <a:stCxn id="41" idx="1"/>
              <a:endCxn id="41" idx="3"/>
            </p:cNvCxnSpPr>
            <p:nvPr/>
          </p:nvCxnSpPr>
          <p:spPr>
            <a:xfrm>
              <a:off x="4329686" y="4948938"/>
              <a:ext cx="25146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Straight Arrow Connector 45"/>
          <p:cNvCxnSpPr>
            <a:stCxn id="21" idx="1"/>
            <a:endCxn id="41" idx="3"/>
          </p:cNvCxnSpPr>
          <p:nvPr/>
        </p:nvCxnSpPr>
        <p:spPr>
          <a:xfrm flipH="1" flipV="1">
            <a:off x="6113370" y="5406139"/>
            <a:ext cx="187201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/>
          <p:cNvCxnSpPr>
            <a:stCxn id="36" idx="2"/>
            <a:endCxn id="41" idx="1"/>
          </p:cNvCxnSpPr>
          <p:nvPr/>
        </p:nvCxnSpPr>
        <p:spPr>
          <a:xfrm rot="16200000" flipH="1">
            <a:off x="2314972" y="4122341"/>
            <a:ext cx="1519938" cy="104765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50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 fontScale="92500" lnSpcReduction="10000"/>
          </a:bodyPr>
          <a:lstStyle/>
          <a:p>
            <a:r>
              <a:rPr lang="en-US" noProof="1">
                <a:latin typeface="+mj-lt"/>
              </a:rPr>
              <a:t>Create a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Command Pattern</a:t>
            </a:r>
            <a:r>
              <a:rPr lang="en-US" noProof="1">
                <a:latin typeface="+mj-lt"/>
              </a:rPr>
              <a:t> Executor and provide: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interface Command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void execute()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interface Executor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void executeCommand(Command command)</a:t>
            </a:r>
          </a:p>
          <a:p>
            <a:r>
              <a:rPr lang="en-US" noProof="1">
                <a:latin typeface="+mj-lt"/>
              </a:rPr>
              <a:t>Concrete Executor named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CommandExecutor</a:t>
            </a:r>
          </a:p>
          <a:p>
            <a:r>
              <a:rPr lang="en-US" noProof="1">
                <a:latin typeface="+mj-lt"/>
              </a:rPr>
              <a:t>Concrete Commands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TargetCommand(Attacker, Target)</a:t>
            </a:r>
            <a:endParaRPr lang="en-US" noProof="1">
              <a:latin typeface="+mj-lt"/>
            </a:endParaRP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AttackCommand(Attacker)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Command</a:t>
            </a:r>
          </a:p>
        </p:txBody>
      </p:sp>
    </p:spTree>
    <p:extLst>
      <p:ext uri="{BB962C8B-B14F-4D97-AF65-F5344CB8AC3E}">
        <p14:creationId xmlns:p14="http://schemas.microsoft.com/office/powerpoint/2010/main" val="77004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Command Executor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106031"/>
            <a:ext cx="1084049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interface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Command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void execute();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64116" y="2616636"/>
            <a:ext cx="1084049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Executor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void executeCommand(Command command);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4116" y="4134575"/>
            <a:ext cx="10840496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CommandExecutor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implements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Executor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executeCommand(Command command)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command.execute();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64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Command Executor (2)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84212" y="1137821"/>
            <a:ext cx="10800304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AttackCommand implements Command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Attacker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attacker;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AttackCommand(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Attacker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attacker)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this.attacker = attacker;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execute()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this.attacker.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attack()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999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US" dirty="0"/>
              <a:t>Chain of Responsibility, Command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88" y="997914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32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dirty="0"/>
              <a:t>Design Patterns</a:t>
            </a:r>
          </a:p>
          <a:p>
            <a:pPr marL="761946" lvl="1" indent="-457200">
              <a:lnSpc>
                <a:spcPct val="110000"/>
              </a:lnSpc>
            </a:pPr>
            <a:r>
              <a:rPr lang="en-GB" dirty="0"/>
              <a:t>Creational, Structural,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Behavioural</a:t>
            </a:r>
          </a:p>
          <a:p>
            <a:pPr>
              <a:lnSpc>
                <a:spcPct val="110000"/>
              </a:lnSpc>
            </a:pPr>
            <a:r>
              <a:rPr lang="en-GB" dirty="0"/>
              <a:t>Chain of Responsibility</a:t>
            </a:r>
          </a:p>
          <a:p>
            <a:pPr>
              <a:lnSpc>
                <a:spcPct val="110000"/>
              </a:lnSpc>
            </a:pPr>
            <a:r>
              <a:rPr lang="en-GB" dirty="0"/>
              <a:t>Command</a:t>
            </a:r>
          </a:p>
          <a:p>
            <a:pPr>
              <a:lnSpc>
                <a:spcPct val="110000"/>
              </a:lnSpc>
            </a:pPr>
            <a:r>
              <a:rPr lang="en-GB" dirty="0"/>
              <a:t>Mediator</a:t>
            </a:r>
            <a:endParaRPr lang="bg-BG" dirty="0"/>
          </a:p>
          <a:p>
            <a:pPr>
              <a:lnSpc>
                <a:spcPct val="110000"/>
              </a:lnSpc>
            </a:pPr>
            <a:r>
              <a:rPr lang="en-GB" dirty="0"/>
              <a:t>Observer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426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GB" dirty="0"/>
              <a:t>Mediator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Handling Groups of Colleagues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3960813" y="1808805"/>
            <a:ext cx="4267200" cy="2534595"/>
          </a:xfrm>
          <a:prstGeom prst="roundRect">
            <a:avLst>
              <a:gd name="adj" fmla="val 422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20482" name="Picture 2" descr="Image result for mediato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913" y="212360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862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Encapsulate</a:t>
            </a:r>
            <a:r>
              <a:rPr lang="en-US" dirty="0"/>
              <a:t> how a set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interact</a:t>
            </a:r>
          </a:p>
          <a:p>
            <a:pPr>
              <a:lnSpc>
                <a:spcPct val="100000"/>
              </a:lnSpc>
            </a:pP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Colleagues</a:t>
            </a:r>
            <a:r>
              <a:rPr lang="en-GB" dirty="0"/>
              <a:t> are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decoupled</a:t>
            </a:r>
            <a:r>
              <a:rPr lang="en-GB" dirty="0"/>
              <a:t> to one another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Mediator Design Pattern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4116" y="2895600"/>
            <a:ext cx="10840496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Mediator mediator = new GroupController();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mediator.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addColleague(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Colleague()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mediator.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addColleague(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Colleague</a:t>
            </a:r>
            <a:r>
              <a:rPr lang="en-GB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en-GB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mediator.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moveAll()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mediator.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updateAll()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1184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Mediator, Colleague</a:t>
            </a:r>
          </a:p>
          <a:p>
            <a:r>
              <a:rPr lang="en-US" dirty="0" err="1"/>
              <a:t>ConcreteMediator</a:t>
            </a:r>
            <a:r>
              <a:rPr lang="en-US" dirty="0"/>
              <a:t>, </a:t>
            </a:r>
            <a:r>
              <a:rPr lang="en-US" dirty="0" err="1"/>
              <a:t>ConcreteColleague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Mediator – UML</a:t>
            </a:r>
          </a:p>
        </p:txBody>
      </p:sp>
      <p:cxnSp>
        <p:nvCxnSpPr>
          <p:cNvPr id="18" name="Straight Arrow Connector 17"/>
          <p:cNvCxnSpPr>
            <a:cxnSpLocks/>
            <a:stCxn id="22" idx="1"/>
            <a:endCxn id="26" idx="3"/>
          </p:cNvCxnSpPr>
          <p:nvPr/>
        </p:nvCxnSpPr>
        <p:spPr>
          <a:xfrm flipH="1">
            <a:off x="3820981" y="3276600"/>
            <a:ext cx="28194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1205043" y="2819400"/>
            <a:ext cx="9778738" cy="2891538"/>
            <a:chOff x="913740" y="3048000"/>
            <a:chExt cx="9778738" cy="2891538"/>
          </a:xfrm>
        </p:grpSpPr>
        <p:sp>
          <p:nvSpPr>
            <p:cNvPr id="22" name="Rectangle: Rounded Corners 21"/>
            <p:cNvSpPr/>
            <p:nvPr/>
          </p:nvSpPr>
          <p:spPr>
            <a:xfrm>
              <a:off x="6349078" y="3048000"/>
              <a:ext cx="2514600" cy="914400"/>
            </a:xfrm>
            <a:prstGeom prst="roundRect">
              <a:avLst>
                <a:gd name="adj" fmla="val 8156"/>
              </a:avLst>
            </a:prstGeom>
            <a:solidFill>
              <a:schemeClr val="accent1">
                <a:alpha val="30000"/>
              </a:schemeClr>
            </a:solidFill>
            <a:ln w="3810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Colleague</a:t>
              </a:r>
            </a:p>
          </p:txBody>
        </p:sp>
        <p:sp>
          <p:nvSpPr>
            <p:cNvPr id="41" name="Rectangle: Rounded Corners 40"/>
            <p:cNvSpPr/>
            <p:nvPr/>
          </p:nvSpPr>
          <p:spPr>
            <a:xfrm>
              <a:off x="4606287" y="5025138"/>
              <a:ext cx="2913898" cy="914400"/>
            </a:xfrm>
            <a:prstGeom prst="roundRect">
              <a:avLst>
                <a:gd name="adj" fmla="val 8156"/>
              </a:avLst>
            </a:prstGeom>
            <a:solidFill>
              <a:schemeClr val="accent1">
                <a:alpha val="30000"/>
              </a:schemeClr>
            </a:solidFill>
            <a:ln w="381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ConcreteColleague</a:t>
              </a:r>
              <a:endParaRPr lang="en-GB" dirty="0"/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1015078" y="3048000"/>
              <a:ext cx="2514600" cy="914400"/>
            </a:xfrm>
            <a:prstGeom prst="roundRect">
              <a:avLst>
                <a:gd name="adj" fmla="val 8156"/>
              </a:avLst>
            </a:prstGeom>
            <a:solidFill>
              <a:schemeClr val="accent1">
                <a:alpha val="30000"/>
              </a:schemeClr>
            </a:solidFill>
            <a:ln w="3810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Mediator</a:t>
              </a:r>
            </a:p>
          </p:txBody>
        </p:sp>
        <p:sp>
          <p:nvSpPr>
            <p:cNvPr id="31" name="Rectangle: Rounded Corners 30"/>
            <p:cNvSpPr/>
            <p:nvPr/>
          </p:nvSpPr>
          <p:spPr>
            <a:xfrm>
              <a:off x="913740" y="5025138"/>
              <a:ext cx="2721900" cy="914400"/>
            </a:xfrm>
            <a:prstGeom prst="roundRect">
              <a:avLst>
                <a:gd name="adj" fmla="val 8156"/>
              </a:avLst>
            </a:prstGeom>
            <a:solidFill>
              <a:schemeClr val="accent1">
                <a:alpha val="30000"/>
              </a:schemeClr>
            </a:solidFill>
            <a:ln w="381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ConcreteMediator</a:t>
              </a:r>
              <a:endParaRPr lang="en-GB" dirty="0"/>
            </a:p>
          </p:txBody>
        </p:sp>
        <p:sp>
          <p:nvSpPr>
            <p:cNvPr id="35" name="Rectangle: Rounded Corners 34"/>
            <p:cNvSpPr/>
            <p:nvPr/>
          </p:nvSpPr>
          <p:spPr>
            <a:xfrm>
              <a:off x="7932668" y="5025138"/>
              <a:ext cx="2759810" cy="914400"/>
            </a:xfrm>
            <a:prstGeom prst="roundRect">
              <a:avLst>
                <a:gd name="adj" fmla="val 8156"/>
              </a:avLst>
            </a:prstGeom>
            <a:solidFill>
              <a:schemeClr val="accent1">
                <a:alpha val="30000"/>
              </a:schemeClr>
            </a:solidFill>
            <a:ln w="381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ConcreteColleague</a:t>
              </a:r>
              <a:endParaRPr lang="en-GB" dirty="0"/>
            </a:p>
          </p:txBody>
        </p:sp>
      </p:grpSp>
      <p:cxnSp>
        <p:nvCxnSpPr>
          <p:cNvPr id="38" name="Connector: Elbow 37"/>
          <p:cNvCxnSpPr>
            <a:cxnSpLocks/>
            <a:stCxn id="41" idx="0"/>
            <a:endCxn id="22" idx="2"/>
          </p:cNvCxnSpPr>
          <p:nvPr/>
        </p:nvCxnSpPr>
        <p:spPr>
          <a:xfrm rot="5400000" flipH="1" flipV="1">
            <a:off x="6594741" y="3493598"/>
            <a:ext cx="1062738" cy="1543142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/>
          <p:cNvCxnSpPr>
            <a:cxnSpLocks/>
            <a:stCxn id="35" idx="0"/>
            <a:endCxn id="22" idx="2"/>
          </p:cNvCxnSpPr>
          <p:nvPr/>
        </p:nvCxnSpPr>
        <p:spPr>
          <a:xfrm rot="16200000" flipV="1">
            <a:off x="8219410" y="3412071"/>
            <a:ext cx="1062738" cy="1706195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  <a:stCxn id="31" idx="0"/>
            <a:endCxn id="26" idx="2"/>
          </p:cNvCxnSpPr>
          <p:nvPr/>
        </p:nvCxnSpPr>
        <p:spPr>
          <a:xfrm flipH="1" flipV="1">
            <a:off x="2563681" y="3733800"/>
            <a:ext cx="2312" cy="106273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/>
          <p:cNvCxnSpPr>
            <a:cxnSpLocks/>
            <a:stCxn id="31" idx="2"/>
            <a:endCxn id="41" idx="2"/>
          </p:cNvCxnSpPr>
          <p:nvPr/>
        </p:nvCxnSpPr>
        <p:spPr>
          <a:xfrm rot="16200000" flipH="1">
            <a:off x="4460266" y="3816665"/>
            <a:ext cx="12700" cy="3788546"/>
          </a:xfrm>
          <a:prstGeom prst="bentConnector3">
            <a:avLst>
              <a:gd name="adj1" fmla="val 180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/>
          <p:cNvCxnSpPr>
            <a:cxnSpLocks/>
            <a:stCxn id="31" idx="2"/>
            <a:endCxn id="35" idx="2"/>
          </p:cNvCxnSpPr>
          <p:nvPr/>
        </p:nvCxnSpPr>
        <p:spPr>
          <a:xfrm rot="16200000" flipH="1">
            <a:off x="6084934" y="2191996"/>
            <a:ext cx="12700" cy="7037883"/>
          </a:xfrm>
          <a:prstGeom prst="bentConnector3">
            <a:avLst>
              <a:gd name="adj1" fmla="val 386807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0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 fontScale="92500" lnSpcReduction="10000"/>
          </a:bodyPr>
          <a:lstStyle/>
          <a:p>
            <a:r>
              <a:rPr lang="en-US" noProof="1">
                <a:latin typeface="+mj-lt"/>
              </a:rPr>
              <a:t>Create a Mediator and provide: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interface AttackGroup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void addMember(Attacker)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void groupTarget(Target)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void groupAttack()</a:t>
            </a:r>
          </a:p>
          <a:p>
            <a:r>
              <a:rPr lang="en-US" noProof="1">
                <a:latin typeface="+mj-lt"/>
              </a:rPr>
              <a:t>Concrete class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Group</a:t>
            </a:r>
            <a:r>
              <a:rPr lang="en-US" noProof="1">
                <a:latin typeface="+mj-lt"/>
              </a:rPr>
              <a:t> that implements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AttackGroup</a:t>
            </a:r>
            <a:endParaRPr lang="en-US" b="1" noProof="1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noProof="1">
                <a:latin typeface="+mj-lt"/>
              </a:rPr>
              <a:t>Concrete Commands: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GroupTargetCommand(AttackGroup, Target)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GroupAttackCommand(AttackGroup)</a:t>
            </a:r>
            <a:endParaRPr lang="en-US" b="1" noProof="1"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Group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9766412" y="4587310"/>
            <a:ext cx="1676400" cy="1421698"/>
            <a:chOff x="8761412" y="2514600"/>
            <a:chExt cx="1676400" cy="1421698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8761412" y="2514600"/>
              <a:ext cx="1676400" cy="142169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0012" y="2615849"/>
              <a:ext cx="1219200" cy="1219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481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Group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2199144"/>
            <a:ext cx="10840496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interface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AttackGroup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void addMember(Attacker attacker);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void groupTarget(Target target);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void groupAttack();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04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Group (2)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106031"/>
            <a:ext cx="10840496" cy="52014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Group implements AttackGroup </a:t>
            </a:r>
            <a:r>
              <a:rPr lang="en-GB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GB" sz="28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List&lt;Attacker&gt; attackers</a:t>
            </a:r>
            <a:r>
              <a:rPr lang="en-GB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GB" sz="28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Group()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this.attackers = new ArrayList&lt;&gt;();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GB" sz="28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addMember(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Attacker attacker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…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groupTarget(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Target target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…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groupAttack()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…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62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Group (3)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106031"/>
            <a:ext cx="1084049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GroupTargetCommand 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implements</a:t>
            </a: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Command</a:t>
            </a: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GB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AttackGroup group;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Target target</a:t>
            </a:r>
            <a:r>
              <a:rPr lang="en-GB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GB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GroupTargetCommand(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AttackGroup</a:t>
            </a: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group, 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Target</a:t>
            </a: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target)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this.group = group;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this.target = target;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GB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execute()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this.group.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groupTarget(</a:t>
            </a: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this.target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}</a:t>
            </a:r>
            <a:endParaRPr lang="en-US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99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GB" dirty="0"/>
              <a:t>Observer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Handle Events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60813" y="1808805"/>
            <a:ext cx="4267200" cy="2534595"/>
            <a:chOff x="3960813" y="1808805"/>
            <a:chExt cx="4267200" cy="2534595"/>
          </a:xfrm>
        </p:grpSpPr>
        <p:sp>
          <p:nvSpPr>
            <p:cNvPr id="7" name="Rectangle: Rounded Corners 6"/>
            <p:cNvSpPr/>
            <p:nvPr/>
          </p:nvSpPr>
          <p:spPr>
            <a:xfrm>
              <a:off x="3960813" y="1808805"/>
              <a:ext cx="4267200" cy="2534595"/>
            </a:xfrm>
            <a:prstGeom prst="roundRect">
              <a:avLst>
                <a:gd name="adj" fmla="val 422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21506" name="Picture 2" descr="Image result for observer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3812" y="2057400"/>
              <a:ext cx="2082054" cy="2082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0710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Define a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one-to-many</a:t>
            </a:r>
            <a:r>
              <a:rPr lang="en-GB" dirty="0"/>
              <a:t> relationship</a:t>
            </a:r>
          </a:p>
          <a:p>
            <a:pPr>
              <a:lnSpc>
                <a:spcPct val="100000"/>
              </a:lnSpc>
            </a:pP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Update observers</a:t>
            </a:r>
            <a:r>
              <a:rPr lang="en-GB" dirty="0"/>
              <a:t> once an event in the subject occurs 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Observer Design Pattern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4116" y="3124200"/>
            <a:ext cx="10840496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Subject subject = new Subject();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subject.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addObserver(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Observer()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mediator.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addObserver(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Observer()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observers are notified after a state change</a:t>
            </a:r>
          </a:p>
        </p:txBody>
      </p:sp>
    </p:spTree>
    <p:extLst>
      <p:ext uri="{BB962C8B-B14F-4D97-AF65-F5344CB8AC3E}">
        <p14:creationId xmlns:p14="http://schemas.microsoft.com/office/powerpoint/2010/main" val="416446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Subject, Observer</a:t>
            </a:r>
          </a:p>
          <a:p>
            <a:r>
              <a:rPr lang="en-US" dirty="0" err="1"/>
              <a:t>ConcreteObserver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Observer – UML</a:t>
            </a:r>
          </a:p>
        </p:txBody>
      </p:sp>
      <p:cxnSp>
        <p:nvCxnSpPr>
          <p:cNvPr id="23" name="Straight Connector 22"/>
          <p:cNvCxnSpPr>
            <a:cxnSpLocks/>
            <a:stCxn id="22" idx="1"/>
            <a:endCxn id="22" idx="3"/>
          </p:cNvCxnSpPr>
          <p:nvPr/>
        </p:nvCxnSpPr>
        <p:spPr>
          <a:xfrm>
            <a:off x="6640381" y="3737862"/>
            <a:ext cx="25146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151140" y="2899662"/>
            <a:ext cx="9832641" cy="3120138"/>
            <a:chOff x="1151140" y="2590800"/>
            <a:chExt cx="9832641" cy="3120138"/>
          </a:xfrm>
        </p:grpSpPr>
        <p:cxnSp>
          <p:nvCxnSpPr>
            <p:cNvPr id="38" name="Connector: Elbow 37"/>
            <p:cNvCxnSpPr>
              <a:cxnSpLocks/>
              <a:stCxn id="41" idx="0"/>
              <a:endCxn id="22" idx="2"/>
            </p:cNvCxnSpPr>
            <p:nvPr/>
          </p:nvCxnSpPr>
          <p:spPr>
            <a:xfrm rot="5400000" flipH="1" flipV="1">
              <a:off x="6670941" y="3569798"/>
              <a:ext cx="910338" cy="1543142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or: Elbow 42"/>
            <p:cNvCxnSpPr>
              <a:cxnSpLocks/>
              <a:stCxn id="35" idx="0"/>
              <a:endCxn id="22" idx="2"/>
            </p:cNvCxnSpPr>
            <p:nvPr/>
          </p:nvCxnSpPr>
          <p:spPr>
            <a:xfrm rot="16200000" flipV="1">
              <a:off x="8295610" y="3488271"/>
              <a:ext cx="910338" cy="1706195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cxnSpLocks/>
              <a:stCxn id="26" idx="3"/>
              <a:endCxn id="22" idx="1"/>
            </p:cNvCxnSpPr>
            <p:nvPr/>
          </p:nvCxnSpPr>
          <p:spPr>
            <a:xfrm>
              <a:off x="5332412" y="3429000"/>
              <a:ext cx="1307969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: Rounded Corners 21"/>
            <p:cNvSpPr/>
            <p:nvPr/>
          </p:nvSpPr>
          <p:spPr>
            <a:xfrm>
              <a:off x="6640381" y="2971800"/>
              <a:ext cx="2514600" cy="914400"/>
            </a:xfrm>
            <a:prstGeom prst="roundRect">
              <a:avLst>
                <a:gd name="adj" fmla="val 8156"/>
              </a:avLst>
            </a:prstGeom>
            <a:solidFill>
              <a:schemeClr val="accent1">
                <a:alpha val="30000"/>
              </a:schemeClr>
            </a:solidFill>
            <a:ln w="3810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Observer</a:t>
              </a:r>
            </a:p>
            <a:p>
              <a:pPr algn="ctr"/>
              <a:r>
                <a:rPr lang="en-GB" dirty="0"/>
                <a:t>+notify()</a:t>
              </a:r>
            </a:p>
          </p:txBody>
        </p:sp>
        <p:sp>
          <p:nvSpPr>
            <p:cNvPr id="41" name="Rectangle: Rounded Corners 40"/>
            <p:cNvSpPr/>
            <p:nvPr/>
          </p:nvSpPr>
          <p:spPr>
            <a:xfrm>
              <a:off x="4897590" y="4796538"/>
              <a:ext cx="2913898" cy="914400"/>
            </a:xfrm>
            <a:prstGeom prst="roundRect">
              <a:avLst>
                <a:gd name="adj" fmla="val 8156"/>
              </a:avLst>
            </a:prstGeom>
            <a:solidFill>
              <a:schemeClr val="accent1">
                <a:alpha val="30000"/>
              </a:schemeClr>
            </a:solidFill>
            <a:ln w="381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ConcreteObserver</a:t>
              </a:r>
              <a:endParaRPr lang="en-GB" dirty="0"/>
            </a:p>
          </p:txBody>
        </p:sp>
        <p:sp>
          <p:nvSpPr>
            <p:cNvPr id="35" name="Rectangle: Rounded Corners 34"/>
            <p:cNvSpPr/>
            <p:nvPr/>
          </p:nvSpPr>
          <p:spPr>
            <a:xfrm>
              <a:off x="8223971" y="4796538"/>
              <a:ext cx="2759810" cy="914400"/>
            </a:xfrm>
            <a:prstGeom prst="roundRect">
              <a:avLst>
                <a:gd name="adj" fmla="val 8156"/>
              </a:avLst>
            </a:prstGeom>
            <a:solidFill>
              <a:schemeClr val="accent1">
                <a:alpha val="30000"/>
              </a:schemeClr>
            </a:solidFill>
            <a:ln w="381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ConcreteObserver</a:t>
              </a:r>
              <a:endParaRPr lang="en-GB" dirty="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151140" y="2590800"/>
              <a:ext cx="4403952" cy="1676400"/>
              <a:chOff x="1151140" y="2819400"/>
              <a:chExt cx="4403952" cy="1676400"/>
            </a:xfrm>
          </p:grpSpPr>
          <p:sp>
            <p:nvSpPr>
              <p:cNvPr id="26" name="Rectangle: Rounded Corners 25"/>
              <p:cNvSpPr/>
              <p:nvPr/>
            </p:nvSpPr>
            <p:spPr>
              <a:xfrm>
                <a:off x="1163088" y="2819400"/>
                <a:ext cx="4169324" cy="1676400"/>
              </a:xfrm>
              <a:prstGeom prst="roundRect">
                <a:avLst>
                  <a:gd name="adj" fmla="val 8156"/>
                </a:avLst>
              </a:prstGeom>
              <a:solidFill>
                <a:schemeClr val="accent1">
                  <a:alpha val="30000"/>
                </a:schemeClr>
              </a:solidFill>
              <a:ln w="381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Subject</a:t>
                </a:r>
              </a:p>
              <a:p>
                <a:pPr algn="ctr"/>
                <a:r>
                  <a:rPr lang="en-GB" dirty="0"/>
                  <a:t>-ObserverCollection</a:t>
                </a:r>
              </a:p>
              <a:p>
                <a:pPr algn="ctr"/>
                <a:r>
                  <a:rPr lang="en-GB" dirty="0"/>
                  <a:t>+registerObserver(Observer)</a:t>
                </a:r>
              </a:p>
              <a:p>
                <a:pPr algn="ctr"/>
                <a:r>
                  <a:rPr lang="en-GB" dirty="0"/>
                  <a:t>+notifyObservers()</a:t>
                </a:r>
              </a:p>
            </p:txBody>
          </p:sp>
          <p:sp>
            <p:nvSpPr>
              <p:cNvPr id="24" name="Flowchart: Decision 23"/>
              <p:cNvSpPr/>
              <p:nvPr/>
            </p:nvSpPr>
            <p:spPr>
              <a:xfrm>
                <a:off x="5324904" y="3591128"/>
                <a:ext cx="230188" cy="152400"/>
              </a:xfrm>
              <a:prstGeom prst="flowChartDecisio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cxnSp>
            <p:nvCxnSpPr>
              <p:cNvPr id="30" name="Straight Connector 29"/>
              <p:cNvCxnSpPr>
                <a:cxnSpLocks/>
              </p:cNvCxnSpPr>
              <p:nvPr/>
            </p:nvCxnSpPr>
            <p:spPr>
              <a:xfrm>
                <a:off x="1163088" y="3276600"/>
                <a:ext cx="4169324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cxnSpLocks/>
              </p:cNvCxnSpPr>
              <p:nvPr/>
            </p:nvCxnSpPr>
            <p:spPr>
              <a:xfrm>
                <a:off x="1151140" y="3686784"/>
                <a:ext cx="4169324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9608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/>
              <a:t/>
            </a:r>
            <a:br>
              <a:rPr lang="en-US" sz="6000" b="1"/>
            </a:br>
            <a:r>
              <a:rPr lang="en-US" sz="9600" b="1" smtClean="0"/>
              <a:t>#java-fund</a:t>
            </a:r>
            <a:endParaRPr lang="en-US" sz="54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7542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noProof="1">
                <a:latin typeface="+mj-lt"/>
              </a:rPr>
              <a:t>Implement the following: </a:t>
            </a:r>
          </a:p>
          <a:p>
            <a:r>
              <a:rPr lang="en-US" noProof="1"/>
              <a:t>interface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Subject</a:t>
            </a:r>
            <a:endParaRPr lang="en-US" noProof="1">
              <a:latin typeface="+mj-lt"/>
            </a:endParaRP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void register(Observer)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void unregister(Observer)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void notifyObservers()</a:t>
            </a:r>
          </a:p>
          <a:p>
            <a:r>
              <a:rPr lang="en-US" noProof="1">
                <a:latin typeface="+mj-lt"/>
              </a:rPr>
              <a:t>interface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Observer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update(int)</a:t>
            </a:r>
          </a:p>
          <a:p>
            <a:r>
              <a:rPr lang="en-US" noProof="1">
                <a:latin typeface="+mj-lt"/>
              </a:rPr>
              <a:t>If a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Target</a:t>
            </a:r>
            <a:r>
              <a:rPr lang="en-US" noProof="1">
                <a:latin typeface="+mj-lt"/>
              </a:rPr>
              <a:t> dies, it should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send reward</a:t>
            </a:r>
            <a:r>
              <a:rPr lang="en-US" noProof="1">
                <a:latin typeface="+mj-lt"/>
              </a:rPr>
              <a:t> to all of its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Observers</a:t>
            </a:r>
            <a:r>
              <a:rPr lang="en-US" noProof="1">
                <a:latin typeface="+mj-lt"/>
              </a:rPr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Observer</a:t>
            </a:r>
          </a:p>
        </p:txBody>
      </p:sp>
      <p:pic>
        <p:nvPicPr>
          <p:cNvPr id="9218" name="Picture 2" descr="Image result for chest gol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612" y="3505200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23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Observer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447800"/>
            <a:ext cx="10840496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interface Subject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void register(Observer observer);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void unregister(Observer observer);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void notifyObservers();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4116" y="4495800"/>
            <a:ext cx="10840496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Target extends Subject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551612" y="5105400"/>
            <a:ext cx="3343231" cy="865853"/>
          </a:xfrm>
          <a:prstGeom prst="wedgeRoundRectCallout">
            <a:avLst>
              <a:gd name="adj1" fmla="val -57211"/>
              <a:gd name="adj2" fmla="val -541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* This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violation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ISP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, find a better solution</a:t>
            </a:r>
            <a:endParaRPr lang="bg-BG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757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Observer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64116" y="1917918"/>
            <a:ext cx="10840496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interface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Observer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void update(int val);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4116" y="3746718"/>
            <a:ext cx="10840496" cy="22775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class Hero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implements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Attacker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Observer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implementation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24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Observer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371600"/>
            <a:ext cx="10840496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register(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Observer observer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this.observers.add(observer);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</a:t>
            </a:r>
            <a:r>
              <a:rPr lang="en-GB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unregister(</a:t>
            </a:r>
            <a:r>
              <a:rPr lang="en-GB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Observer observer</a:t>
            </a:r>
            <a:r>
              <a:rPr lang="en-GB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this.observers.remove(observer);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		//Continues on next slide</a:t>
            </a:r>
            <a:endParaRPr lang="en-GB" sz="28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488639" y="2133600"/>
            <a:ext cx="3276600" cy="825918"/>
          </a:xfrm>
          <a:prstGeom prst="wedgeRoundRectCallout">
            <a:avLst>
              <a:gd name="adj1" fmla="val -56865"/>
              <a:gd name="adj2" fmla="val -423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Add methods to Dragon implementation</a:t>
            </a:r>
            <a:endParaRPr lang="bg-BG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165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smtClean="0"/>
              <a:t>Observer(2)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371600"/>
            <a:ext cx="10840496" cy="34470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notifyObservers()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(Observer observer : observers)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observer.update(this.reward);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409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138652"/>
            <a:ext cx="11804822" cy="533834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3200" dirty="0"/>
              <a:t>Design Patterns, are </a:t>
            </a:r>
            <a:r>
              <a:rPr lang="en-GB" sz="3200" b="1" dirty="0">
                <a:solidFill>
                  <a:schemeClr val="tx2">
                    <a:lumMod val="75000"/>
                  </a:schemeClr>
                </a:solidFill>
              </a:rPr>
              <a:t>common solutions</a:t>
            </a:r>
            <a:r>
              <a:rPr lang="en-GB" sz="3200" dirty="0"/>
              <a:t> to </a:t>
            </a:r>
            <a:r>
              <a:rPr lang="en-GB" sz="3200" b="1" dirty="0">
                <a:solidFill>
                  <a:schemeClr val="tx2">
                    <a:lumMod val="75000"/>
                  </a:schemeClr>
                </a:solidFill>
              </a:rPr>
              <a:t>common problems</a:t>
            </a:r>
          </a:p>
          <a:p>
            <a:pPr>
              <a:lnSpc>
                <a:spcPct val="100000"/>
              </a:lnSpc>
            </a:pPr>
            <a:r>
              <a:rPr lang="en-GB" sz="3200" dirty="0"/>
              <a:t>To learn more about </a:t>
            </a:r>
            <a:r>
              <a:rPr lang="en-GB" sz="3200" b="1" dirty="0">
                <a:solidFill>
                  <a:schemeClr val="tx2">
                    <a:lumMod val="75000"/>
                  </a:schemeClr>
                </a:solidFill>
              </a:rPr>
              <a:t>object communication</a:t>
            </a:r>
            <a:r>
              <a:rPr lang="en-GB" sz="32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GB" sz="3000" dirty="0"/>
              <a:t>Practice </a:t>
            </a:r>
            <a:r>
              <a:rPr lang="en-GB" sz="3000" b="1" dirty="0">
                <a:solidFill>
                  <a:schemeClr val="tx2">
                    <a:lumMod val="75000"/>
                  </a:schemeClr>
                </a:solidFill>
              </a:rPr>
              <a:t>behavioural design patterns</a:t>
            </a:r>
          </a:p>
          <a:p>
            <a:pPr lvl="1">
              <a:lnSpc>
                <a:spcPct val="100000"/>
              </a:lnSpc>
            </a:pPr>
            <a:r>
              <a:rPr lang="en-GB" sz="3000" b="1" dirty="0">
                <a:solidFill>
                  <a:schemeClr val="tx2">
                    <a:lumMod val="75000"/>
                  </a:schemeClr>
                </a:solidFill>
              </a:rPr>
              <a:t>Pick a pattern</a:t>
            </a:r>
            <a:r>
              <a:rPr lang="en-GB" sz="3000" dirty="0"/>
              <a:t> and think of a </a:t>
            </a:r>
            <a:r>
              <a:rPr lang="en-GB" sz="3000" b="1" dirty="0">
                <a:solidFill>
                  <a:schemeClr val="tx2">
                    <a:lumMod val="75000"/>
                  </a:schemeClr>
                </a:solidFill>
              </a:rPr>
              <a:t>specific problem</a:t>
            </a:r>
            <a:r>
              <a:rPr lang="en-GB" sz="3000" dirty="0"/>
              <a:t> where you can use it</a:t>
            </a:r>
          </a:p>
          <a:p>
            <a:pPr lvl="1">
              <a:lnSpc>
                <a:spcPct val="100000"/>
              </a:lnSpc>
            </a:pPr>
            <a:r>
              <a:rPr lang="en-GB" sz="3000" b="1" dirty="0">
                <a:solidFill>
                  <a:schemeClr val="tx2">
                    <a:lumMod val="75000"/>
                  </a:schemeClr>
                </a:solidFill>
              </a:rPr>
              <a:t>Code</a:t>
            </a:r>
            <a:r>
              <a:rPr lang="en-GB" sz="3000" dirty="0"/>
              <a:t> the solution that you've come up with</a:t>
            </a:r>
          </a:p>
          <a:p>
            <a:pPr>
              <a:lnSpc>
                <a:spcPct val="100000"/>
              </a:lnSpc>
            </a:pPr>
            <a:r>
              <a:rPr lang="en-GB" dirty="0"/>
              <a:t>The same applies for object creation (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Creational patterns</a:t>
            </a:r>
            <a:r>
              <a:rPr lang="en-GB" dirty="0"/>
              <a:t>) and class structure (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Structural patterns</a:t>
            </a:r>
            <a:r>
              <a:rPr lang="en-GB" dirty="0"/>
              <a:t>)</a:t>
            </a:r>
          </a:p>
          <a:p>
            <a:pPr>
              <a:lnSpc>
                <a:spcPct val="100000"/>
              </a:lnSpc>
            </a:pPr>
            <a:endParaRPr lang="en-GB" sz="3200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0849773" y="1447800"/>
            <a:ext cx="1339052" cy="144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6974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Advanced – Course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https://softuni.bg/trainings/1976/java-oop-basics-june-2018#lesson-8735</a:t>
            </a:r>
            <a:endParaRPr lang="en-US" dirty="0"/>
          </a:p>
        </p:txBody>
      </p:sp>
      <p:pic>
        <p:nvPicPr>
          <p:cNvPr id="35" name="Picture 34">
            <a:hlinkClick r:id="rId4"/>
            <a:extLst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39214" y="3886200"/>
            <a:ext cx="2553355" cy="555520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0"/>
          </a:effectLst>
        </p:spPr>
      </p:pic>
      <p:pic>
        <p:nvPicPr>
          <p:cNvPr id="36" name="Picture 35">
            <a:hlinkClick r:id="rId6"/>
            <a:extLst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99188" y="2139879"/>
            <a:ext cx="2898399" cy="676293"/>
          </a:xfrm>
          <a:prstGeom prst="roundRect">
            <a:avLst>
              <a:gd name="adj" fmla="val 4155"/>
            </a:avLst>
          </a:prstGeom>
        </p:spPr>
      </p:pic>
      <p:pic>
        <p:nvPicPr>
          <p:cNvPr id="37" name="Picture 36">
            <a:hlinkClick r:id="rId8"/>
            <a:extLst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99188" y="2949166"/>
            <a:ext cx="1781120" cy="747246"/>
          </a:xfrm>
          <a:prstGeom prst="roundRect">
            <a:avLst>
              <a:gd name="adj" fmla="val 2634"/>
            </a:avLst>
          </a:prstGeom>
        </p:spPr>
      </p:pic>
      <p:pic>
        <p:nvPicPr>
          <p:cNvPr id="38" name="Picture 37">
            <a:hlinkClick r:id="rId10"/>
            <a:extLst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924" y="2949165"/>
            <a:ext cx="2898399" cy="747246"/>
          </a:xfrm>
          <a:prstGeom prst="roundRect">
            <a:avLst>
              <a:gd name="adj" fmla="val 5533"/>
            </a:avLst>
          </a:prstGeom>
        </p:spPr>
      </p:pic>
      <p:pic>
        <p:nvPicPr>
          <p:cNvPr id="39" name="Picture 38">
            <a:hlinkClick r:id="rId12"/>
            <a:extLst/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13326" y="2139878"/>
            <a:ext cx="1780449" cy="676293"/>
          </a:xfrm>
          <a:prstGeom prst="roundRect">
            <a:avLst>
              <a:gd name="adj" fmla="val 3568"/>
            </a:avLst>
          </a:prstGeom>
        </p:spPr>
      </p:pic>
      <p:pic>
        <p:nvPicPr>
          <p:cNvPr id="40" name="Picture 39">
            <a:hlinkClick r:id="rId14"/>
            <a:extLst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188" y="3886200"/>
            <a:ext cx="2142317" cy="555520"/>
          </a:xfrm>
          <a:prstGeom prst="roundRect">
            <a:avLst>
              <a:gd name="adj" fmla="val 3378"/>
            </a:avLst>
          </a:prstGeom>
        </p:spPr>
      </p:pic>
      <p:pic>
        <p:nvPicPr>
          <p:cNvPr id="41" name="Picture 40">
            <a:hlinkClick r:id="rId16"/>
            <a:extLst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654" y="4626828"/>
            <a:ext cx="1853712" cy="1392971"/>
          </a:xfrm>
          <a:prstGeom prst="roundRect">
            <a:avLst>
              <a:gd name="adj" fmla="val 3461"/>
            </a:avLst>
          </a:prstGeom>
        </p:spPr>
      </p:pic>
      <p:pic>
        <p:nvPicPr>
          <p:cNvPr id="42" name="Picture 41">
            <a:extLst/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212" y="1313488"/>
            <a:ext cx="1534364" cy="660629"/>
          </a:xfrm>
          <a:prstGeom prst="roundRect">
            <a:avLst>
              <a:gd name="adj" fmla="val 3586"/>
            </a:avLst>
          </a:prstGeom>
        </p:spPr>
      </p:pic>
      <p:pic>
        <p:nvPicPr>
          <p:cNvPr id="43" name="Picture 42">
            <a:hlinkClick r:id="rId19"/>
            <a:extLst/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651" y="5405406"/>
            <a:ext cx="2798699" cy="614394"/>
          </a:xfrm>
          <a:prstGeom prst="roundRect">
            <a:avLst>
              <a:gd name="adj" fmla="val 5492"/>
            </a:avLst>
          </a:prstGeom>
        </p:spPr>
      </p:pic>
      <p:pic>
        <p:nvPicPr>
          <p:cNvPr id="44" name="Picture 43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05490" y="1304444"/>
            <a:ext cx="1482771" cy="669673"/>
          </a:xfrm>
          <a:prstGeom prst="roundRect">
            <a:avLst>
              <a:gd name="adj" fmla="val 4755"/>
            </a:avLst>
          </a:prstGeom>
        </p:spPr>
      </p:pic>
      <p:pic>
        <p:nvPicPr>
          <p:cNvPr id="45" name="Picture 44">
            <a:hlinkClick r:id="rId23"/>
            <a:extLst/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298" y="1295400"/>
            <a:ext cx="1512514" cy="678717"/>
          </a:xfrm>
          <a:prstGeom prst="roundRect">
            <a:avLst>
              <a:gd name="adj" fmla="val 6970"/>
            </a:avLst>
          </a:prstGeom>
        </p:spPr>
      </p:pic>
      <p:pic>
        <p:nvPicPr>
          <p:cNvPr id="46" name="Picture 45">
            <a:hlinkClick r:id="rId25"/>
            <a:extLst/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0651" y="4641647"/>
            <a:ext cx="2798699" cy="614393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308393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25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Java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6"/>
              </a:rPr>
              <a:t>C# Part I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7"/>
              </a:rPr>
              <a:t>CC-BY-NC-SA</a:t>
            </a:r>
            <a:r>
              <a:rPr lang="en-US" sz="2000" dirty="0"/>
              <a:t> license 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8"/>
              </a:rPr>
              <a:t>C# Part II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7"/>
              </a:rPr>
              <a:t>CC-BY-NC-SA</a:t>
            </a:r>
            <a:r>
              <a:rPr lang="en-US" sz="2000" dirty="0"/>
              <a:t>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99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US" dirty="0"/>
              <a:t>Design Pattern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Common Solutions to Common Problems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279896" y="2581739"/>
            <a:ext cx="5629032" cy="1228261"/>
            <a:chOff x="3275012" y="2552117"/>
            <a:chExt cx="5629032" cy="1228261"/>
          </a:xfrm>
        </p:grpSpPr>
        <p:grpSp>
          <p:nvGrpSpPr>
            <p:cNvPr id="7" name="Group 6"/>
            <p:cNvGrpSpPr/>
            <p:nvPr/>
          </p:nvGrpSpPr>
          <p:grpSpPr>
            <a:xfrm>
              <a:off x="3275012" y="2554290"/>
              <a:ext cx="1738200" cy="1226088"/>
              <a:chOff x="8471012" y="2106849"/>
              <a:chExt cx="2590800" cy="1668284"/>
            </a:xfrm>
          </p:grpSpPr>
          <p:sp>
            <p:nvSpPr>
              <p:cNvPr id="8" name="Rectangle: Rounded Corners 7"/>
              <p:cNvSpPr/>
              <p:nvPr/>
            </p:nvSpPr>
            <p:spPr>
              <a:xfrm>
                <a:off x="8471012" y="2106849"/>
                <a:ext cx="2590800" cy="166828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9" name="Picture 2" descr="Related imag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66312" y="2174933"/>
                <a:ext cx="1600200" cy="1600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5220428" y="2552117"/>
              <a:ext cx="1738200" cy="1226086"/>
              <a:chOff x="8821112" y="3124200"/>
              <a:chExt cx="1890600" cy="1336731"/>
            </a:xfrm>
          </p:grpSpPr>
          <p:sp>
            <p:nvSpPr>
              <p:cNvPr id="11" name="Rectangle: Rounded Corners 10"/>
              <p:cNvSpPr/>
              <p:nvPr/>
            </p:nvSpPr>
            <p:spPr>
              <a:xfrm>
                <a:off x="8821112" y="3124200"/>
                <a:ext cx="1890600" cy="1336731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12" name="Picture 6" descr="Image result for factory icon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53081" y="3276600"/>
                <a:ext cx="1026662" cy="10266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oup 12"/>
            <p:cNvGrpSpPr/>
            <p:nvPr/>
          </p:nvGrpSpPr>
          <p:grpSpPr>
            <a:xfrm>
              <a:off x="7165844" y="2552117"/>
              <a:ext cx="1738200" cy="1226086"/>
              <a:chOff x="8304212" y="5029200"/>
              <a:chExt cx="1890600" cy="1336731"/>
            </a:xfrm>
          </p:grpSpPr>
          <p:sp>
            <p:nvSpPr>
              <p:cNvPr id="14" name="Rectangle: Rounded Corners 13"/>
              <p:cNvSpPr/>
              <p:nvPr/>
            </p:nvSpPr>
            <p:spPr>
              <a:xfrm>
                <a:off x="8304212" y="5029200"/>
                <a:ext cx="1890600" cy="1336731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15" name="Picture 2" descr="Related imag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7170252">
                <a:off x="8559076" y="5134469"/>
                <a:ext cx="1126192" cy="11261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4" descr="Related image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879924">
                <a:off x="9455408" y="5213524"/>
                <a:ext cx="535715" cy="5357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56279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2989" y="990600"/>
            <a:ext cx="8567823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Structural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about Class and Object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composition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Creational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about Object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creation</a:t>
            </a:r>
            <a:r>
              <a:rPr lang="en-US" dirty="0"/>
              <a:t> mechanisms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Behavioral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about Object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communication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Design Patterns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31790" y="1715134"/>
            <a:ext cx="1738200" cy="1226088"/>
            <a:chOff x="8471012" y="2106849"/>
            <a:chExt cx="2590800" cy="1668284"/>
          </a:xfrm>
        </p:grpSpPr>
        <p:sp>
          <p:nvSpPr>
            <p:cNvPr id="5" name="Rectangle: Rounded Corners 4"/>
            <p:cNvSpPr/>
            <p:nvPr/>
          </p:nvSpPr>
          <p:spPr>
            <a:xfrm>
              <a:off x="8471012" y="2106849"/>
              <a:ext cx="2590800" cy="166828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16386" name="Picture 2" descr="Related imag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6312" y="2174933"/>
              <a:ext cx="1600200" cy="1600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1031790" y="3020423"/>
            <a:ext cx="1738200" cy="1226086"/>
            <a:chOff x="8821112" y="3124200"/>
            <a:chExt cx="1890600" cy="1336731"/>
          </a:xfrm>
        </p:grpSpPr>
        <p:sp>
          <p:nvSpPr>
            <p:cNvPr id="10" name="Rectangle: Rounded Corners 9"/>
            <p:cNvSpPr/>
            <p:nvPr/>
          </p:nvSpPr>
          <p:spPr>
            <a:xfrm>
              <a:off x="8821112" y="3124200"/>
              <a:ext cx="1890600" cy="1336731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16390" name="Picture 6" descr="Image result for factory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53081" y="3276600"/>
              <a:ext cx="1026662" cy="1026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1031790" y="4335279"/>
            <a:ext cx="1738200" cy="1226086"/>
            <a:chOff x="8304212" y="5029200"/>
            <a:chExt cx="1890600" cy="1336731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8304212" y="5029200"/>
              <a:ext cx="1890600" cy="1336731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16" name="Picture 2" descr="Related imag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170252">
              <a:off x="8559076" y="5134469"/>
              <a:ext cx="1126192" cy="1126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Related image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879924">
              <a:off x="9455408" y="5213524"/>
              <a:ext cx="535715" cy="535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6829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US" dirty="0"/>
              <a:t>Chain of Responsibility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Decoupling Requests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960812" y="1828800"/>
            <a:ext cx="4267200" cy="2534595"/>
            <a:chOff x="3960813" y="1524000"/>
            <a:chExt cx="4267200" cy="2534595"/>
          </a:xfrm>
        </p:grpSpPr>
        <p:sp>
          <p:nvSpPr>
            <p:cNvPr id="3" name="Rectangle: Rounded Corners 2"/>
            <p:cNvSpPr/>
            <p:nvPr/>
          </p:nvSpPr>
          <p:spPr>
            <a:xfrm>
              <a:off x="3960813" y="1524000"/>
              <a:ext cx="4267200" cy="2534595"/>
            </a:xfrm>
            <a:prstGeom prst="roundRect">
              <a:avLst>
                <a:gd name="adj" fmla="val 422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17410" name="Picture 2" descr="Image result for chain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5718" y="1742602"/>
              <a:ext cx="2097390" cy="2097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7130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Decouples</a:t>
            </a:r>
            <a:r>
              <a:rPr lang="en-US" dirty="0"/>
              <a:t> sender and receiver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Chains multiple receivers</a:t>
            </a:r>
            <a:r>
              <a:rPr lang="en-US" dirty="0"/>
              <a:t> that can handle a request</a:t>
            </a:r>
          </a:p>
          <a:p>
            <a:pPr>
              <a:lnSpc>
                <a:spcPct val="100000"/>
              </a:lnSpc>
            </a:pPr>
            <a:r>
              <a:rPr lang="en-US" dirty="0"/>
              <a:t>Supports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undoable requests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Chain of Responsibility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4116" y="3353812"/>
            <a:ext cx="10840496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Logger requestLogger = new Logger();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Logger messageLogger = new Logger</a:t>
            </a:r>
            <a:r>
              <a:rPr lang="en-GB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requestLogger.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next(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messageLogger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requestLogger.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log(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"…"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8656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Handler, ConcreteHandler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Chain of Responsibility – UML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2024728" y="2514600"/>
            <a:ext cx="8396840" cy="3124200"/>
            <a:chOff x="2024728" y="2514600"/>
            <a:chExt cx="8396840" cy="3124200"/>
          </a:xfrm>
        </p:grpSpPr>
        <p:grpSp>
          <p:nvGrpSpPr>
            <p:cNvPr id="39" name="Group 38"/>
            <p:cNvGrpSpPr/>
            <p:nvPr/>
          </p:nvGrpSpPr>
          <p:grpSpPr>
            <a:xfrm>
              <a:off x="2024728" y="2514600"/>
              <a:ext cx="8139368" cy="3124200"/>
              <a:chOff x="1243678" y="3048000"/>
              <a:chExt cx="8139368" cy="3124200"/>
            </a:xfrm>
          </p:grpSpPr>
          <p:sp>
            <p:nvSpPr>
              <p:cNvPr id="15" name="Rectangle: Rounded Corners 14"/>
              <p:cNvSpPr/>
              <p:nvPr/>
            </p:nvSpPr>
            <p:spPr>
              <a:xfrm>
                <a:off x="5408612" y="3048000"/>
                <a:ext cx="2514600" cy="914400"/>
              </a:xfrm>
              <a:prstGeom prst="roundRect">
                <a:avLst>
                  <a:gd name="adj" fmla="val 8156"/>
                </a:avLst>
              </a:prstGeom>
              <a:solidFill>
                <a:schemeClr val="accent1">
                  <a:alpha val="30000"/>
                </a:schemeClr>
              </a:solidFill>
              <a:ln w="38100"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Handler</a:t>
                </a:r>
              </a:p>
              <a:p>
                <a:pPr algn="ctr"/>
                <a:r>
                  <a:rPr lang="en-GB" dirty="0"/>
                  <a:t>+handleRequest()</a:t>
                </a:r>
              </a:p>
            </p:txBody>
          </p:sp>
          <p:cxnSp>
            <p:nvCxnSpPr>
              <p:cNvPr id="17" name="Straight Connector 16"/>
              <p:cNvCxnSpPr>
                <a:cxnSpLocks/>
                <a:stCxn id="15" idx="1"/>
                <a:endCxn id="15" idx="3"/>
              </p:cNvCxnSpPr>
              <p:nvPr/>
            </p:nvCxnSpPr>
            <p:spPr>
              <a:xfrm>
                <a:off x="5408612" y="3505200"/>
                <a:ext cx="25146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: Rounded Corners 19"/>
              <p:cNvSpPr/>
              <p:nvPr/>
            </p:nvSpPr>
            <p:spPr>
              <a:xfrm>
                <a:off x="3960812" y="5257800"/>
                <a:ext cx="2514600" cy="914400"/>
              </a:xfrm>
              <a:prstGeom prst="roundRect">
                <a:avLst>
                  <a:gd name="adj" fmla="val 8156"/>
                </a:avLst>
              </a:prstGeom>
              <a:solidFill>
                <a:schemeClr val="accent1">
                  <a:alpha val="30000"/>
                </a:schemeClr>
              </a:solidFill>
              <a:ln w="381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ConcreteHandler</a:t>
                </a:r>
              </a:p>
              <a:p>
                <a:pPr algn="ctr"/>
                <a:r>
                  <a:rPr lang="en-GB" dirty="0"/>
                  <a:t>+handleRequest()</a:t>
                </a:r>
              </a:p>
            </p:txBody>
          </p:sp>
          <p:sp>
            <p:nvSpPr>
              <p:cNvPr id="21" name="Rectangle: Rounded Corners 20"/>
              <p:cNvSpPr/>
              <p:nvPr/>
            </p:nvSpPr>
            <p:spPr>
              <a:xfrm>
                <a:off x="6868446" y="5257800"/>
                <a:ext cx="2514600" cy="914400"/>
              </a:xfrm>
              <a:prstGeom prst="roundRect">
                <a:avLst>
                  <a:gd name="adj" fmla="val 8156"/>
                </a:avLst>
              </a:prstGeom>
              <a:solidFill>
                <a:schemeClr val="accent1">
                  <a:alpha val="30000"/>
                </a:schemeClr>
              </a:solidFill>
              <a:ln w="381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ConcreteHandler</a:t>
                </a:r>
              </a:p>
              <a:p>
                <a:pPr algn="ctr"/>
                <a:r>
                  <a:rPr lang="en-GB" dirty="0"/>
                  <a:t>+handleRequest()</a:t>
                </a:r>
              </a:p>
            </p:txBody>
          </p:sp>
          <p:cxnSp>
            <p:nvCxnSpPr>
              <p:cNvPr id="23" name="Connector: Elbow 22"/>
              <p:cNvCxnSpPr>
                <a:stCxn id="20" idx="0"/>
                <a:endCxn id="15" idx="2"/>
              </p:cNvCxnSpPr>
              <p:nvPr/>
            </p:nvCxnSpPr>
            <p:spPr>
              <a:xfrm rot="5400000" flipH="1" flipV="1">
                <a:off x="5294312" y="3886200"/>
                <a:ext cx="1295400" cy="1447800"/>
              </a:xfrm>
              <a:prstGeom prst="bentConnector3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ctor: Elbow 23"/>
              <p:cNvCxnSpPr>
                <a:cxnSpLocks/>
                <a:stCxn id="21" idx="0"/>
                <a:endCxn id="15" idx="2"/>
              </p:cNvCxnSpPr>
              <p:nvPr/>
            </p:nvCxnSpPr>
            <p:spPr>
              <a:xfrm rot="16200000" flipV="1">
                <a:off x="6748129" y="3880183"/>
                <a:ext cx="1295400" cy="1459834"/>
              </a:xfrm>
              <a:prstGeom prst="bentConnector3">
                <a:avLst>
                  <a:gd name="adj1" fmla="val 50000"/>
                </a:avLst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or: Elbow 27"/>
              <p:cNvCxnSpPr>
                <a:cxnSpLocks/>
                <a:stCxn id="21" idx="3"/>
                <a:endCxn id="15" idx="3"/>
              </p:cNvCxnSpPr>
              <p:nvPr/>
            </p:nvCxnSpPr>
            <p:spPr>
              <a:xfrm flipH="1" flipV="1">
                <a:off x="7923212" y="3505200"/>
                <a:ext cx="1459834" cy="2209800"/>
              </a:xfrm>
              <a:prstGeom prst="bentConnector3">
                <a:avLst>
                  <a:gd name="adj1" fmla="val -29653"/>
                </a:avLst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tangle: Rounded Corners 35"/>
              <p:cNvSpPr/>
              <p:nvPr/>
            </p:nvSpPr>
            <p:spPr>
              <a:xfrm>
                <a:off x="1243678" y="3048000"/>
                <a:ext cx="2514600" cy="914400"/>
              </a:xfrm>
              <a:prstGeom prst="roundRect">
                <a:avLst>
                  <a:gd name="adj" fmla="val 8156"/>
                </a:avLst>
              </a:prstGeom>
              <a:solidFill>
                <a:schemeClr val="accent1">
                  <a:alpha val="30000"/>
                </a:schemeClr>
              </a:solidFill>
              <a:ln w="381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Client</a:t>
                </a:r>
              </a:p>
            </p:txBody>
          </p:sp>
          <p:cxnSp>
            <p:nvCxnSpPr>
              <p:cNvPr id="38" name="Straight Arrow Connector 37"/>
              <p:cNvCxnSpPr>
                <a:stCxn id="36" idx="3"/>
                <a:endCxn id="15" idx="1"/>
              </p:cNvCxnSpPr>
              <p:nvPr/>
            </p:nvCxnSpPr>
            <p:spPr>
              <a:xfrm>
                <a:off x="3758278" y="3505200"/>
                <a:ext cx="1650334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Flowchart: Decision 39"/>
            <p:cNvSpPr/>
            <p:nvPr/>
          </p:nvSpPr>
          <p:spPr>
            <a:xfrm>
              <a:off x="10191380" y="5111886"/>
              <a:ext cx="230188" cy="152400"/>
            </a:xfrm>
            <a:prstGeom prst="flowChartDecisi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208429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noProof="1">
                <a:latin typeface="+mj-lt"/>
              </a:rPr>
              <a:t>Create a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Chain of Responsibility</a:t>
            </a:r>
            <a:r>
              <a:rPr lang="en-US" noProof="1">
                <a:latin typeface="+mj-lt"/>
              </a:rPr>
              <a:t> Logger and provide: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enum LogType</a:t>
            </a:r>
            <a:r>
              <a:rPr lang="en-US" noProof="1">
                <a:latin typeface="+mj-lt"/>
              </a:rPr>
              <a:t> (</a:t>
            </a:r>
            <a:r>
              <a:rPr lang="en-GB" noProof="1">
                <a:latin typeface="+mj-lt"/>
              </a:rPr>
              <a:t>ATTACK, MAGIC, TARGET, ERROR, EVENT</a:t>
            </a:r>
            <a:r>
              <a:rPr lang="en-US" noProof="1">
                <a:latin typeface="+mj-lt"/>
              </a:rPr>
              <a:t>)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interface Handler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void handle(LogType, String)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b="1" noProof="1">
                <a:latin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setSuccessor(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Handler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noProof="1">
                <a:latin typeface="+mj-lt"/>
              </a:rPr>
              <a:t>Concrete loggers that log messages to console: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CombatLogger</a:t>
            </a:r>
            <a:r>
              <a:rPr lang="en-US" noProof="1">
                <a:latin typeface="+mj-lt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EventLogger</a:t>
            </a:r>
          </a:p>
          <a:p>
            <a:pPr lvl="1"/>
            <a:r>
              <a:rPr lang="en-US" noProof="1">
                <a:latin typeface="+mj-lt"/>
              </a:rPr>
              <a:t>Log in format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"TYPE: message"</a:t>
            </a:r>
            <a:r>
              <a:rPr lang="en-US" noProof="1">
                <a:latin typeface="+mj-lt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Logger</a:t>
            </a:r>
          </a:p>
        </p:txBody>
      </p:sp>
      <p:pic>
        <p:nvPicPr>
          <p:cNvPr id="5" name="Picture 2" descr="Image result for logge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812" y="4953000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29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1438</Words>
  <Application>Microsoft Office PowerPoint</Application>
  <PresentationFormat>Custom</PresentationFormat>
  <Paragraphs>376</Paragraphs>
  <Slides>38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Object Communication and Events</vt:lpstr>
      <vt:lpstr>Table of Contents</vt:lpstr>
      <vt:lpstr>Questions</vt:lpstr>
      <vt:lpstr>Design Pattern</vt:lpstr>
      <vt:lpstr>Design Patterns</vt:lpstr>
      <vt:lpstr>Chain of Responsibility</vt:lpstr>
      <vt:lpstr>Chain of Responsibility</vt:lpstr>
      <vt:lpstr>Chain of Responsibility – UML</vt:lpstr>
      <vt:lpstr>Problem: Logger</vt:lpstr>
      <vt:lpstr>Solution: Logger</vt:lpstr>
      <vt:lpstr>Solution: Logger (2)</vt:lpstr>
      <vt:lpstr>Solution: Logger (3)</vt:lpstr>
      <vt:lpstr>Command Pattern</vt:lpstr>
      <vt:lpstr>Command Design Pattern</vt:lpstr>
      <vt:lpstr>Command – UML</vt:lpstr>
      <vt:lpstr>Problem: Command</vt:lpstr>
      <vt:lpstr>Solution: Command Executor</vt:lpstr>
      <vt:lpstr>Solution: Command Executor (2)</vt:lpstr>
      <vt:lpstr>Chain of Responsibility, Command</vt:lpstr>
      <vt:lpstr>Mediator</vt:lpstr>
      <vt:lpstr>Mediator Design Pattern</vt:lpstr>
      <vt:lpstr>Mediator – UML</vt:lpstr>
      <vt:lpstr>Problem: Group</vt:lpstr>
      <vt:lpstr>Solution: Group</vt:lpstr>
      <vt:lpstr>Solution: Group (2)</vt:lpstr>
      <vt:lpstr>Solution: Group (3)</vt:lpstr>
      <vt:lpstr>Observer</vt:lpstr>
      <vt:lpstr>Observer Design Pattern</vt:lpstr>
      <vt:lpstr>Observer – UML</vt:lpstr>
      <vt:lpstr>Problem: Observer</vt:lpstr>
      <vt:lpstr>Solution: Observer</vt:lpstr>
      <vt:lpstr>Solution: Observer</vt:lpstr>
      <vt:lpstr>Solution: Observer</vt:lpstr>
      <vt:lpstr>Solution: Observer(2)</vt:lpstr>
      <vt:lpstr>Summary</vt:lpstr>
      <vt:lpstr>Java Advanced – Course Overview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Generics</dc:title>
  <dc:subject>C# Basics Course</dc:subject>
  <dc:creator/>
  <cp:keywords>Java, Unit Testing, Dependency Injection, Mocking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2018-07-25T13:58:53Z</dcterms:modified>
  <cp:category>programming, software engineering, java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