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/>
          <p:cNvPicPr/>
          <p:nvPr/>
        </p:nvPicPr>
        <p:blipFill>
          <a:blip r:embed="rId14"/>
          <a:srcRect r="949"/>
          <a:stretch/>
        </p:blipFill>
        <p:spPr>
          <a:xfrm>
            <a:off x="572940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6" name="Imagem 8"/>
          <p:cNvPicPr/>
          <p:nvPr/>
        </p:nvPicPr>
        <p:blipFill>
          <a:blip r:embed="rId14"/>
          <a:srcRect r="14274"/>
          <a:stretch/>
        </p:blipFill>
        <p:spPr>
          <a:xfrm>
            <a:off x="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2" name="Imagem 10"/>
          <p:cNvPicPr/>
          <p:nvPr/>
        </p:nvPicPr>
        <p:blipFill>
          <a:blip r:embed="rId14"/>
          <a:srcRect t="4945" r="14274"/>
          <a:stretch/>
        </p:blipFill>
        <p:spPr>
          <a:xfrm>
            <a:off x="0" y="1913641"/>
            <a:ext cx="12191400" cy="4943639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10"/>
          <p:cNvPicPr/>
          <p:nvPr/>
        </p:nvPicPr>
        <p:blipFill>
          <a:blip r:embed="rId14"/>
          <a:srcRect t="4945" r="1427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41" name="Imagem 7"/>
          <p:cNvPicPr/>
          <p:nvPr/>
        </p:nvPicPr>
        <p:blipFill>
          <a:blip r:embed="rId14"/>
          <a:srcRect r="949"/>
          <a:stretch/>
        </p:blipFill>
        <p:spPr>
          <a:xfrm>
            <a:off x="572940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42" name="Imagem 8"/>
          <p:cNvPicPr/>
          <p:nvPr/>
        </p:nvPicPr>
        <p:blipFill>
          <a:blip r:embed="rId14"/>
          <a:srcRect r="14274"/>
          <a:stretch/>
        </p:blipFill>
        <p:spPr>
          <a:xfrm>
            <a:off x="0" y="0"/>
            <a:ext cx="6462000" cy="22852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giuliana/bootcamp_itau_dado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welcomeonboard/Z0NLZkxLenFuT2U2R1dMWTNzeEdtNWV4Y2lNRk1BemtHeUs2ejA0dDNWQU1Lb204U0VXa1FKT2w0T0VsZXNpN3wzMDc0NDU3MzY0NDk5MjI2OTE3?invite_link_id=351759158152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10"/>
          <p:cNvPicPr/>
          <p:nvPr/>
        </p:nvPicPr>
        <p:blipFill>
          <a:blip r:embed="rId2"/>
          <a:stretch/>
        </p:blipFill>
        <p:spPr>
          <a:xfrm>
            <a:off x="3443400" y="2128680"/>
            <a:ext cx="5304600" cy="2599560"/>
          </a:xfrm>
          <a:prstGeom prst="rect">
            <a:avLst/>
          </a:prstGeom>
          <a:ln w="0">
            <a:noFill/>
          </a:ln>
        </p:spPr>
      </p:pic>
      <p:sp>
        <p:nvSpPr>
          <p:cNvPr id="83" name="CaixaDeTexto 4"/>
          <p:cNvSpPr/>
          <p:nvPr/>
        </p:nvSpPr>
        <p:spPr>
          <a:xfrm>
            <a:off x="0" y="6300000"/>
            <a:ext cx="5900400" cy="48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Repositório no GitHub</a:t>
            </a:r>
            <a:endParaRPr lang="pt-BR" sz="1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https://github.com/zgiuliana/bootcamp_itau_dados.git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latin typeface="Arial"/>
              </a:rPr>
              <a:t>Dados Gerais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5" name="Conector reto 84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aixaDeTexto 85"/>
          <p:cNvSpPr txBox="1"/>
          <p:nvPr/>
        </p:nvSpPr>
        <p:spPr>
          <a:xfrm>
            <a:off x="900000" y="1440000"/>
            <a:ext cx="7740000" cy="495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Iniciativa da DED para estimular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o poder de transformação das pessoas.</a:t>
            </a: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Grade desenvolvida em parceria da DED com a </a:t>
            </a:r>
            <a:r>
              <a:rPr lang="pt-BR" sz="2200" b="1" strike="noStrike" spc="-1" dirty="0" err="1">
                <a:latin typeface="Arial"/>
              </a:rPr>
              <a:t>Let’s</a:t>
            </a:r>
            <a:r>
              <a:rPr lang="pt-BR" sz="2200" b="1" strike="noStrike" spc="-1" dirty="0">
                <a:latin typeface="Arial"/>
              </a:rPr>
              <a:t> </a:t>
            </a:r>
            <a:r>
              <a:rPr lang="pt-BR" sz="2200" b="1" strike="noStrike" spc="-1" dirty="0" err="1">
                <a:latin typeface="Arial"/>
              </a:rPr>
              <a:t>Code</a:t>
            </a:r>
            <a:r>
              <a:rPr lang="pt-BR" sz="2200" b="1" strike="noStrike" spc="-1" dirty="0">
                <a:latin typeface="Arial"/>
              </a:rPr>
              <a:t>, totalizando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400h</a:t>
            </a:r>
            <a:r>
              <a:rPr lang="pt-BR" sz="2200" b="1" strike="noStrike" spc="-1" dirty="0">
                <a:latin typeface="Arial"/>
              </a:rPr>
              <a:t> de curso.</a:t>
            </a: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Turma piloto formada com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21</a:t>
            </a:r>
            <a:r>
              <a:rPr lang="pt-BR" sz="2200" b="1" strike="noStrike" spc="-1" dirty="0">
                <a:latin typeface="Arial"/>
              </a:rPr>
              <a:t> colaboradores do Itaú.</a:t>
            </a: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Nova turma aberta para o público, já conta com mais de </a:t>
            </a:r>
            <a:r>
              <a:rPr lang="pt-BR" sz="2200" b="1" spc="-1" dirty="0">
                <a:solidFill>
                  <a:srgbClr val="FF5900"/>
                </a:solidFill>
                <a:latin typeface="Arial"/>
              </a:rPr>
              <a:t>35.000</a:t>
            </a:r>
            <a:r>
              <a:rPr lang="pt-BR" sz="2200" b="1" strike="noStrike" spc="-1" dirty="0">
                <a:latin typeface="Arial"/>
              </a:rPr>
              <a:t> inscritos. (Última atualização </a:t>
            </a:r>
            <a:r>
              <a:rPr lang="pt-BR" sz="2200" b="1" spc="-1" dirty="0">
                <a:latin typeface="Arial"/>
              </a:rPr>
              <a:t>23</a:t>
            </a:r>
            <a:r>
              <a:rPr lang="pt-BR" sz="2200" b="1" strike="noStrike" spc="-1" dirty="0">
                <a:latin typeface="Arial"/>
              </a:rPr>
              <a:t>/09) </a:t>
            </a:r>
            <a:endParaRPr lang="pt-BR" sz="2200" b="1" strike="noStrike" spc="-1" dirty="0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 86"/>
          <p:cNvSpPr/>
          <p:nvPr/>
        </p:nvSpPr>
        <p:spPr>
          <a:xfrm>
            <a:off x="18000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latin typeface="Arial"/>
              </a:rPr>
              <a:t>Temas Abordados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8" name="Conector reto 87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AFEEB3C-3025-453C-9571-9E1F66E1AE26}"/>
              </a:ext>
            </a:extLst>
          </p:cNvPr>
          <p:cNvGrpSpPr/>
          <p:nvPr/>
        </p:nvGrpSpPr>
        <p:grpSpPr>
          <a:xfrm>
            <a:off x="900000" y="1741683"/>
            <a:ext cx="10800000" cy="4591077"/>
            <a:chOff x="900000" y="1741683"/>
            <a:chExt cx="10800000" cy="4591077"/>
          </a:xfrm>
        </p:grpSpPr>
        <p:sp>
          <p:nvSpPr>
            <p:cNvPr id="89" name="CaixaDeTexto 88"/>
            <p:cNvSpPr txBox="1"/>
            <p:nvPr/>
          </p:nvSpPr>
          <p:spPr>
            <a:xfrm>
              <a:off x="900000" y="2464200"/>
              <a:ext cx="2520000" cy="919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Versionamento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Shell </a:t>
              </a:r>
              <a:r>
                <a:rPr lang="pt-BR" sz="1300" b="0" strike="noStrike" spc="-1" dirty="0" err="1">
                  <a:latin typeface="Arial"/>
                </a:rPr>
                <a:t>Scripting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Conceitos Gerais de Linux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3660000" y="2464200"/>
              <a:ext cx="2520000" cy="119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Ambientes de utilização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Estrutura de Dados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Orientação a Objetos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Algoritmos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6420000" y="2464200"/>
              <a:ext cx="2520000" cy="720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SQL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Modelagem de Dados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9180000" y="2464200"/>
              <a:ext cx="2520000" cy="119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 err="1">
                  <a:latin typeface="Arial"/>
                </a:rPr>
                <a:t>Numpy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Pandas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 err="1">
                  <a:latin typeface="Arial"/>
                </a:rPr>
                <a:t>Seaborn</a:t>
              </a:r>
              <a:r>
                <a:rPr lang="pt-BR" sz="1300" b="0" strike="noStrike" spc="-1" dirty="0">
                  <a:latin typeface="Arial"/>
                </a:rPr>
                <a:t>/</a:t>
              </a:r>
              <a:r>
                <a:rPr lang="pt-BR" sz="1300" b="0" strike="noStrike" spc="-1" dirty="0" err="1">
                  <a:latin typeface="Arial"/>
                </a:rPr>
                <a:t>Matplotlib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 err="1">
                  <a:latin typeface="Arial"/>
                </a:rPr>
                <a:t>Plotly</a:t>
              </a:r>
              <a:endParaRPr lang="pt-BR" sz="1300" b="0" strike="noStrike" spc="-1" dirty="0">
                <a:latin typeface="Arial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900000" y="4860000"/>
              <a:ext cx="2520000" cy="119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Estatística Descritiva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Probabilidade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Inferência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Teste de Hipótese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3660000" y="4860000"/>
              <a:ext cx="2520000" cy="919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 err="1">
                  <a:latin typeface="Arial"/>
                </a:rPr>
                <a:t>Agile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Métricas e </a:t>
              </a:r>
              <a:r>
                <a:rPr lang="pt-BR" sz="1300" b="0" strike="noStrike" spc="-1" dirty="0" err="1">
                  <a:latin typeface="Arial"/>
                </a:rPr>
                <a:t>KPI’s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Power BI</a:t>
              </a: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420000" y="4860000"/>
              <a:ext cx="2520000" cy="1472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Conceitos de Big Dara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Hadoop, Hive e Spark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Streaming vs. Batch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Containers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AWS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9180000" y="4860000"/>
              <a:ext cx="2520000" cy="119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Regressões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Árvores de Decisão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Métodos de Emsemble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Algoritmos de Agrupamento</a:t>
              </a: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900000" y="20340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Linux e </a:t>
              </a:r>
              <a:r>
                <a:rPr lang="pt-BR" sz="1800" b="1" strike="noStrike" spc="-1" dirty="0" err="1">
                  <a:solidFill>
                    <a:schemeClr val="bg1"/>
                  </a:solidFill>
                  <a:latin typeface="Arial"/>
                </a:rPr>
                <a:t>Git</a:t>
              </a:r>
              <a:endParaRPr lang="pt-BR" sz="18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42DEBCA-2AC5-4E96-815D-A2CB7AA69668}"/>
                </a:ext>
              </a:extLst>
            </p:cNvPr>
            <p:cNvSpPr txBox="1"/>
            <p:nvPr/>
          </p:nvSpPr>
          <p:spPr>
            <a:xfrm>
              <a:off x="3660000" y="20329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Python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8C0C1F-E9C4-46CA-8FF5-F8602DB5BD92}"/>
                </a:ext>
              </a:extLst>
            </p:cNvPr>
            <p:cNvSpPr txBox="1"/>
            <p:nvPr/>
          </p:nvSpPr>
          <p:spPr>
            <a:xfrm>
              <a:off x="6420000" y="2033064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Banco de Dados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2607C2B-7457-448E-AFF8-186B00DAFFAA}"/>
                </a:ext>
              </a:extLst>
            </p:cNvPr>
            <p:cNvSpPr txBox="1"/>
            <p:nvPr/>
          </p:nvSpPr>
          <p:spPr>
            <a:xfrm>
              <a:off x="9180000" y="20329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Data Toolbox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38BA007-B17A-4C0B-8980-3A70DDFC893A}"/>
                </a:ext>
              </a:extLst>
            </p:cNvPr>
            <p:cNvSpPr txBox="1"/>
            <p:nvPr/>
          </p:nvSpPr>
          <p:spPr>
            <a:xfrm>
              <a:off x="900000" y="45136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400" b="1" spc="-1" dirty="0">
                  <a:solidFill>
                    <a:schemeClr val="bg1"/>
                  </a:solidFill>
                  <a:latin typeface="Arial"/>
                </a:rPr>
                <a:t>Matemática e Estatística</a:t>
              </a:r>
              <a:endParaRPr lang="pt-BR" sz="14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10DF709-1C21-4A72-8F1B-4EB343D4AF66}"/>
                </a:ext>
              </a:extLst>
            </p:cNvPr>
            <p:cNvSpPr txBox="1"/>
            <p:nvPr/>
          </p:nvSpPr>
          <p:spPr>
            <a:xfrm>
              <a:off x="3660000" y="45125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400" b="1" strike="noStrike" spc="-1" dirty="0" err="1">
                  <a:solidFill>
                    <a:schemeClr val="bg1"/>
                  </a:solidFill>
                  <a:latin typeface="Arial"/>
                </a:rPr>
                <a:t>Agile</a:t>
              </a:r>
              <a:r>
                <a:rPr lang="pt-BR" sz="1400" b="1" strike="noStrike" spc="-1" dirty="0">
                  <a:solidFill>
                    <a:schemeClr val="bg1"/>
                  </a:solidFill>
                  <a:latin typeface="Arial"/>
                </a:rPr>
                <a:t> e </a:t>
              </a:r>
              <a:r>
                <a:rPr lang="pt-BR" sz="1400" b="1" strike="noStrike" spc="-1" dirty="0" err="1">
                  <a:solidFill>
                    <a:schemeClr val="bg1"/>
                  </a:solidFill>
                  <a:latin typeface="Arial"/>
                </a:rPr>
                <a:t>Decision</a:t>
              </a:r>
              <a:r>
                <a:rPr lang="pt-BR" sz="1400" b="1" strike="noStrike" spc="-1" dirty="0">
                  <a:solidFill>
                    <a:schemeClr val="bg1"/>
                  </a:solidFill>
                  <a:latin typeface="Arial"/>
                </a:rPr>
                <a:t> Science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F83B297-E1D9-4AF6-9C27-17A76355DDDA}"/>
                </a:ext>
              </a:extLst>
            </p:cNvPr>
            <p:cNvSpPr txBox="1"/>
            <p:nvPr/>
          </p:nvSpPr>
          <p:spPr>
            <a:xfrm>
              <a:off x="6420000" y="4512664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Data </a:t>
              </a:r>
              <a:r>
                <a:rPr lang="pt-BR" sz="1800" b="1" strike="noStrike" spc="-1" dirty="0" err="1">
                  <a:solidFill>
                    <a:schemeClr val="bg1"/>
                  </a:solidFill>
                  <a:latin typeface="Arial"/>
                </a:rPr>
                <a:t>Engineering</a:t>
              </a:r>
              <a:endParaRPr lang="pt-BR" sz="18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C7C6107-3DDD-43ED-80B6-BE1B006376B7}"/>
                </a:ext>
              </a:extLst>
            </p:cNvPr>
            <p:cNvSpPr txBox="1"/>
            <p:nvPr/>
          </p:nvSpPr>
          <p:spPr>
            <a:xfrm>
              <a:off x="9180000" y="45125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Data Science</a:t>
              </a: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A92AFEB-5600-4423-B846-4D149A911618}"/>
                </a:ext>
              </a:extLst>
            </p:cNvPr>
            <p:cNvSpPr txBox="1"/>
            <p:nvPr/>
          </p:nvSpPr>
          <p:spPr>
            <a:xfrm>
              <a:off x="900000" y="174168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2 SEMANAS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410E792-FF2E-439B-A7DD-884F4245C958}"/>
                </a:ext>
              </a:extLst>
            </p:cNvPr>
            <p:cNvSpPr txBox="1"/>
            <p:nvPr/>
          </p:nvSpPr>
          <p:spPr>
            <a:xfrm>
              <a:off x="3660000" y="174168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4 SEMANAS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4EC53CE-EFD0-4FEE-B270-907576A09A4A}"/>
                </a:ext>
              </a:extLst>
            </p:cNvPr>
            <p:cNvSpPr txBox="1"/>
            <p:nvPr/>
          </p:nvSpPr>
          <p:spPr>
            <a:xfrm>
              <a:off x="6420000" y="174168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3 SEMANAS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283B5F8-E3C2-41F4-A189-F39D345BDB1F}"/>
                </a:ext>
              </a:extLst>
            </p:cNvPr>
            <p:cNvSpPr txBox="1"/>
            <p:nvPr/>
          </p:nvSpPr>
          <p:spPr>
            <a:xfrm>
              <a:off x="9180000" y="174168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2 SEMANAS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7326D32-1E51-4CA3-BEA1-B13A7A7B9F81}"/>
                </a:ext>
              </a:extLst>
            </p:cNvPr>
            <p:cNvSpPr txBox="1"/>
            <p:nvPr/>
          </p:nvSpPr>
          <p:spPr>
            <a:xfrm>
              <a:off x="900000" y="424696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3 SEMANAS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AA3B8E1-BE6E-43C8-BF7C-0BE98C40FF26}"/>
                </a:ext>
              </a:extLst>
            </p:cNvPr>
            <p:cNvSpPr txBox="1"/>
            <p:nvPr/>
          </p:nvSpPr>
          <p:spPr>
            <a:xfrm>
              <a:off x="3660000" y="424696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2 DIAS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C365B60-997D-4830-BFA3-24053AEECA33}"/>
                </a:ext>
              </a:extLst>
            </p:cNvPr>
            <p:cNvSpPr txBox="1"/>
            <p:nvPr/>
          </p:nvSpPr>
          <p:spPr>
            <a:xfrm>
              <a:off x="6420000" y="424696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4 SEMANAS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D708850-3377-4E1D-AD17-E4FF695D2545}"/>
                </a:ext>
              </a:extLst>
            </p:cNvPr>
            <p:cNvSpPr txBox="1"/>
            <p:nvPr/>
          </p:nvSpPr>
          <p:spPr>
            <a:xfrm>
              <a:off x="9180000" y="424696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4 SEMANAS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Agrupar 12"/>
          <p:cNvGrpSpPr/>
          <p:nvPr/>
        </p:nvGrpSpPr>
        <p:grpSpPr>
          <a:xfrm>
            <a:off x="7393320" y="3648240"/>
            <a:ext cx="4726440" cy="3242160"/>
            <a:chOff x="7393320" y="3648240"/>
            <a:chExt cx="4726440" cy="3242160"/>
          </a:xfrm>
        </p:grpSpPr>
        <p:pic>
          <p:nvPicPr>
            <p:cNvPr id="100" name="Picture 16" descr="Biblioteca Matplotlib do Python. Analisando o pacote do Python para… | by  Alysson Machado | Medium"/>
            <p:cNvPicPr/>
            <p:nvPr/>
          </p:nvPicPr>
          <p:blipFill>
            <a:blip r:embed="rId2"/>
            <a:stretch/>
          </p:blipFill>
          <p:spPr>
            <a:xfrm>
              <a:off x="8310240" y="4042800"/>
              <a:ext cx="2458080" cy="135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Picture 18" descr="Visualization with Seaborn - TheBitX"/>
            <p:cNvPicPr/>
            <p:nvPr/>
          </p:nvPicPr>
          <p:blipFill>
            <a:blip r:embed="rId3"/>
            <a:stretch/>
          </p:blipFill>
          <p:spPr>
            <a:xfrm>
              <a:off x="10504800" y="5063040"/>
              <a:ext cx="1567800" cy="1827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Picture 20" descr="Plotly – Wikipédia, a enciclopédia livre"/>
            <p:cNvPicPr/>
            <p:nvPr/>
          </p:nvPicPr>
          <p:blipFill>
            <a:blip r:embed="rId4"/>
            <a:stretch/>
          </p:blipFill>
          <p:spPr>
            <a:xfrm>
              <a:off x="7393320" y="5305320"/>
              <a:ext cx="3206160" cy="124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3" name="Retângulo: Cantos Arredondados 20"/>
            <p:cNvSpPr/>
            <p:nvPr/>
          </p:nvSpPr>
          <p:spPr>
            <a:xfrm>
              <a:off x="7719840" y="3648240"/>
              <a:ext cx="4399920" cy="32360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aixaDeTexto 11"/>
            <p:cNvSpPr/>
            <p:nvPr/>
          </p:nvSpPr>
          <p:spPr>
            <a:xfrm>
              <a:off x="7745040" y="3771000"/>
              <a:ext cx="41940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Visualização de Dados em Python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05" name="Agrupar 13"/>
          <p:cNvGrpSpPr/>
          <p:nvPr/>
        </p:nvGrpSpPr>
        <p:grpSpPr>
          <a:xfrm>
            <a:off x="193680" y="5090760"/>
            <a:ext cx="4092480" cy="1412280"/>
            <a:chOff x="193680" y="5090760"/>
            <a:chExt cx="4092480" cy="1412280"/>
          </a:xfrm>
        </p:grpSpPr>
        <p:pic>
          <p:nvPicPr>
            <p:cNvPr id="106" name="Picture 6" descr="Postgres is a great pub/sub &amp;amp; job server"/>
            <p:cNvPicPr/>
            <p:nvPr/>
          </p:nvPicPr>
          <p:blipFill>
            <a:blip r:embed="rId5"/>
            <a:srcRect l="15527" t="26695" r="14673" b="26952"/>
            <a:stretch/>
          </p:blipFill>
          <p:spPr>
            <a:xfrm>
              <a:off x="1159200" y="5462280"/>
              <a:ext cx="2787480" cy="104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Retângulo: Cantos Arredondados 22"/>
            <p:cNvSpPr/>
            <p:nvPr/>
          </p:nvSpPr>
          <p:spPr>
            <a:xfrm>
              <a:off x="193680" y="5090760"/>
              <a:ext cx="4092480" cy="13971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aixaDeTexto 23"/>
            <p:cNvSpPr/>
            <p:nvPr/>
          </p:nvSpPr>
          <p:spPr>
            <a:xfrm>
              <a:off x="225000" y="5144040"/>
              <a:ext cx="40302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Bancos de Dados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09" name="Agrupar 14"/>
          <p:cNvGrpSpPr/>
          <p:nvPr/>
        </p:nvGrpSpPr>
        <p:grpSpPr>
          <a:xfrm>
            <a:off x="7731360" y="1585080"/>
            <a:ext cx="4030200" cy="1409400"/>
            <a:chOff x="7731360" y="1585080"/>
            <a:chExt cx="4030200" cy="1409400"/>
          </a:xfrm>
        </p:grpSpPr>
        <p:pic>
          <p:nvPicPr>
            <p:cNvPr id="110" name="Picture 8"/>
            <p:cNvPicPr/>
            <p:nvPr/>
          </p:nvPicPr>
          <p:blipFill>
            <a:blip r:embed="rId6"/>
            <a:stretch/>
          </p:blipFill>
          <p:spPr>
            <a:xfrm>
              <a:off x="8088840" y="2265120"/>
              <a:ext cx="2160360" cy="55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Picture 22" descr="Amazon Web Services – Wikipédia, a enciclopédia livre"/>
            <p:cNvPicPr/>
            <p:nvPr/>
          </p:nvPicPr>
          <p:blipFill>
            <a:blip r:embed="rId7"/>
            <a:stretch/>
          </p:blipFill>
          <p:spPr>
            <a:xfrm>
              <a:off x="10560960" y="2309760"/>
              <a:ext cx="936000" cy="559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2" name="Retângulo: Cantos Arredondados 24"/>
            <p:cNvSpPr/>
            <p:nvPr/>
          </p:nvSpPr>
          <p:spPr>
            <a:xfrm>
              <a:off x="7777440" y="1585080"/>
              <a:ext cx="3938040" cy="14094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aixaDeTexto 25"/>
            <p:cNvSpPr/>
            <p:nvPr/>
          </p:nvSpPr>
          <p:spPr>
            <a:xfrm>
              <a:off x="7731360" y="1658160"/>
              <a:ext cx="40302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Data Engineering</a:t>
              </a: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114" name="CaixaDeTexto 15"/>
          <p:cNvSpPr/>
          <p:nvPr/>
        </p:nvSpPr>
        <p:spPr>
          <a:xfrm>
            <a:off x="0" y="137520"/>
            <a:ext cx="621828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Programas e Bibliotecas Utilizadas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115" name="Agrupar 16"/>
          <p:cNvGrpSpPr/>
          <p:nvPr/>
        </p:nvGrpSpPr>
        <p:grpSpPr>
          <a:xfrm>
            <a:off x="4798681" y="3910500"/>
            <a:ext cx="2300040" cy="2017440"/>
            <a:chOff x="4798800" y="3771000"/>
            <a:chExt cx="2300040" cy="2017440"/>
          </a:xfrm>
        </p:grpSpPr>
        <p:pic>
          <p:nvPicPr>
            <p:cNvPr id="116" name="Picture 24" descr="Treinamento corporativo - Power Bi"/>
            <p:cNvPicPr/>
            <p:nvPr/>
          </p:nvPicPr>
          <p:blipFill rotWithShape="1">
            <a:blip r:embed="rId8"/>
            <a:srcRect l="22140" t="23909" r="18915" b="16149"/>
            <a:stretch/>
          </p:blipFill>
          <p:spPr>
            <a:xfrm>
              <a:off x="5360059" y="4534376"/>
              <a:ext cx="1189180" cy="1209280"/>
            </a:xfrm>
            <a:prstGeom prst="roundRect">
              <a:avLst/>
            </a:prstGeom>
            <a:ln w="0">
              <a:noFill/>
            </a:ln>
          </p:spPr>
        </p:pic>
        <p:sp>
          <p:nvSpPr>
            <p:cNvPr id="117" name="Retângulo: Cantos Arredondados 31"/>
            <p:cNvSpPr/>
            <p:nvPr/>
          </p:nvSpPr>
          <p:spPr>
            <a:xfrm>
              <a:off x="4798800" y="3771000"/>
              <a:ext cx="2300040" cy="2017440"/>
            </a:xfrm>
            <a:prstGeom prst="roundRect">
              <a:avLst/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aixaDeTexto 32"/>
            <p:cNvSpPr/>
            <p:nvPr/>
          </p:nvSpPr>
          <p:spPr>
            <a:xfrm>
              <a:off x="4798800" y="3865680"/>
              <a:ext cx="2300040" cy="713481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Visualização de Dados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19" name="Agrupar 17"/>
          <p:cNvGrpSpPr/>
          <p:nvPr/>
        </p:nvGrpSpPr>
        <p:grpSpPr>
          <a:xfrm>
            <a:off x="-78480" y="1164600"/>
            <a:ext cx="3951000" cy="3419280"/>
            <a:chOff x="-78480" y="1164600"/>
            <a:chExt cx="3951000" cy="3419280"/>
          </a:xfrm>
        </p:grpSpPr>
        <p:pic>
          <p:nvPicPr>
            <p:cNvPr id="120" name="Picture 2" descr="Git] O que você precisa saber pra iniciar seus trabalhos com o git – Parte1  – ChurrOps on DevOps"/>
            <p:cNvPicPr/>
            <p:nvPr/>
          </p:nvPicPr>
          <p:blipFill>
            <a:blip r:embed="rId9"/>
            <a:stretch/>
          </p:blipFill>
          <p:spPr>
            <a:xfrm>
              <a:off x="-78480" y="1842840"/>
              <a:ext cx="1833480" cy="916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" name="Picture 4"/>
            <p:cNvSpPr/>
            <p:nvPr/>
          </p:nvSpPr>
          <p:spPr>
            <a:xfrm>
              <a:off x="1549080" y="2555280"/>
              <a:ext cx="2007360" cy="1501560"/>
            </a:xfrm>
            <a:prstGeom prst="roundRect">
              <a:avLst>
                <a:gd name="adj" fmla="val 16667"/>
              </a:avLst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aixaDeTexto 28"/>
            <p:cNvSpPr/>
            <p:nvPr/>
          </p:nvSpPr>
          <p:spPr>
            <a:xfrm>
              <a:off x="225000" y="1336320"/>
              <a:ext cx="347868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Versionamento e Distros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123" name="Retângulo: Cantos Arredondados 34"/>
            <p:cNvSpPr/>
            <p:nvPr/>
          </p:nvSpPr>
          <p:spPr>
            <a:xfrm>
              <a:off x="152280" y="1164600"/>
              <a:ext cx="3720240" cy="341928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4" name="Agrupar 18"/>
          <p:cNvGrpSpPr/>
          <p:nvPr/>
        </p:nvGrpSpPr>
        <p:grpSpPr>
          <a:xfrm>
            <a:off x="4334040" y="1028880"/>
            <a:ext cx="3129480" cy="2432520"/>
            <a:chOff x="4334040" y="1028880"/>
            <a:chExt cx="3129480" cy="2432520"/>
          </a:xfrm>
        </p:grpSpPr>
        <p:pic>
          <p:nvPicPr>
            <p:cNvPr id="125" name="Picture 4" descr="How to Install Anaconda + Python + Jupyter Notebook | Data science  learning, Machine learning, Data science"/>
            <p:cNvPicPr/>
            <p:nvPr/>
          </p:nvPicPr>
          <p:blipFill>
            <a:blip r:embed="rId11"/>
            <a:stretch/>
          </p:blipFill>
          <p:spPr>
            <a:xfrm>
              <a:off x="4613040" y="1858680"/>
              <a:ext cx="2617560" cy="147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Retângulo: Cantos Arredondados 5"/>
            <p:cNvSpPr/>
            <p:nvPr/>
          </p:nvSpPr>
          <p:spPr>
            <a:xfrm>
              <a:off x="4380120" y="1028880"/>
              <a:ext cx="3083400" cy="24325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aixaDeTexto 36"/>
            <p:cNvSpPr/>
            <p:nvPr/>
          </p:nvSpPr>
          <p:spPr>
            <a:xfrm>
              <a:off x="4334040" y="1132200"/>
              <a:ext cx="308340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Ferramentas para análise de Dados</a:t>
              </a: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31" name="Conector reto 30">
            <a:extLst>
              <a:ext uri="{FF2B5EF4-FFF2-40B4-BE49-F238E27FC236}">
                <a16:creationId xmlns:a16="http://schemas.microsoft.com/office/drawing/2014/main" id="{A95B35AB-57E5-4DEA-AC98-B5EB60585710}"/>
              </a:ext>
            </a:extLst>
          </p:cNvPr>
          <p:cNvSpPr/>
          <p:nvPr/>
        </p:nvSpPr>
        <p:spPr>
          <a:xfrm>
            <a:off x="180000" y="720000"/>
            <a:ext cx="5364000" cy="1440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A9871F-1B76-4B4D-82AE-AE90882F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9" y="1394279"/>
            <a:ext cx="5364000" cy="5377529"/>
          </a:xfrm>
          <a:prstGeom prst="roundRect">
            <a:avLst/>
          </a:prstGeom>
          <a:blipFill dpi="0" rotWithShape="0">
            <a:blip r:embed="rId3">
              <a:alphaModFix amt="47000"/>
            </a:blip>
            <a:srcRect/>
            <a:stretch>
              <a:fillRect/>
            </a:stretch>
          </a:blipFill>
        </p:spPr>
      </p:pic>
      <p:sp>
        <p:nvSpPr>
          <p:cNvPr id="128" name="Retângulo 127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pc="-1" dirty="0">
                <a:latin typeface="Arial"/>
              </a:rPr>
              <a:t>Feedbacks</a:t>
            </a:r>
            <a:r>
              <a:rPr lang="pt-BR" sz="2400" b="1" strike="noStrike" spc="-1" dirty="0">
                <a:latin typeface="Arial"/>
              </a:rPr>
              <a:t> Gerais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9" name="Conector reto 128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aixaDeTexto 131"/>
          <p:cNvSpPr txBox="1"/>
          <p:nvPr/>
        </p:nvSpPr>
        <p:spPr>
          <a:xfrm>
            <a:off x="6660000" y="1308240"/>
            <a:ext cx="4140000" cy="517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t-BR" sz="2200" b="1" strike="noStrike" spc="-1">
                <a:solidFill>
                  <a:srgbClr val="FF5900"/>
                </a:solidFill>
                <a:latin typeface="Arial"/>
              </a:rPr>
              <a:t>Pontos de Melhoria</a:t>
            </a:r>
            <a:endParaRPr lang="pt-BR" sz="22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Módulo de Decision Science foi bem fraco e poderia refletir melhor a realidade da área.</a:t>
            </a: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Alguns módulos poderiam ter alguns temas modificados, para dar mais espaço a temas de maior peso (Exemplo: SQL e Engenharia de Dados)</a:t>
            </a: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AWS poderia ter uma maios profundidade</a:t>
            </a: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>
              <a:latin typeface="Arial"/>
              <a:ea typeface="Noto Sans CJK SC"/>
            </a:endParaRPr>
          </a:p>
        </p:txBody>
      </p:sp>
      <p:sp>
        <p:nvSpPr>
          <p:cNvPr id="133" name="Conector reto 132"/>
          <p:cNvSpPr/>
          <p:nvPr/>
        </p:nvSpPr>
        <p:spPr>
          <a:xfrm>
            <a:off x="6095880" y="1080000"/>
            <a:ext cx="0" cy="540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06B11DF-A6EF-4EB4-84C0-2D97800AAF16}"/>
              </a:ext>
            </a:extLst>
          </p:cNvPr>
          <p:cNvSpPr/>
          <p:nvPr/>
        </p:nvSpPr>
        <p:spPr>
          <a:xfrm>
            <a:off x="0" y="1308240"/>
            <a:ext cx="5543993" cy="554976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/>
          <p:cNvSpPr txBox="1"/>
          <p:nvPr/>
        </p:nvSpPr>
        <p:spPr>
          <a:xfrm>
            <a:off x="1620000" y="1308240"/>
            <a:ext cx="4140000" cy="517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Pontos Fortes</a:t>
            </a: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latin typeface="Arial"/>
              </a:rPr>
              <a:t>Didática prática faz com que o conteúdo seja absorvido de forma mais eficiente.</a:t>
            </a: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latin typeface="Arial"/>
              </a:rPr>
              <a:t>Professores tem um bom domínio do assunto e sabem lidar com adaptações na didática.</a:t>
            </a: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latin typeface="Arial"/>
              </a:rPr>
              <a:t>Módulos básicos como Programação, Data Toolbox, SQL e Estatística tiveram um bom peso, o que garantiu base para temas mais complexos.</a:t>
            </a: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latin typeface="Arial"/>
              </a:rPr>
              <a:t>Espaço para Network durante o </a:t>
            </a:r>
            <a:r>
              <a:rPr lang="pt-BR" sz="1800" b="0" strike="noStrike" spc="-1" dirty="0" err="1">
                <a:latin typeface="Arial"/>
              </a:rPr>
              <a:t>Bootcamp</a:t>
            </a:r>
            <a:r>
              <a:rPr lang="pt-BR" sz="1800" b="0" strike="noStrike" spc="-1" dirty="0">
                <a:latin typeface="Arial"/>
              </a:rPr>
              <a:t> foi fantástico.</a:t>
            </a:r>
            <a:endParaRPr lang="pt-BR" sz="1800" b="1" strike="noStrike" spc="-1" dirty="0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33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latin typeface="Arial"/>
              </a:rPr>
              <a:t>Conclusão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35" name="Conector reto 134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aixaDeTexto 135"/>
          <p:cNvSpPr txBox="1"/>
          <p:nvPr/>
        </p:nvSpPr>
        <p:spPr>
          <a:xfrm>
            <a:off x="900000" y="1440360"/>
            <a:ext cx="7740000" cy="495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 err="1">
                <a:latin typeface="Arial"/>
              </a:rPr>
              <a:t>Bootcamp</a:t>
            </a:r>
            <a:r>
              <a:rPr lang="pt-BR" sz="2200" b="1" strike="noStrike" spc="-1" dirty="0">
                <a:latin typeface="Arial"/>
              </a:rPr>
              <a:t> de fato traz a possibilidade de estimular a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transformação de pessoas</a:t>
            </a:r>
            <a:r>
              <a:rPr lang="pt-BR" sz="2200" b="1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O contato com muitos assuntos abre portas para o aprendizado futuro.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Somos incentivados a pensar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“fora da caixa”</a:t>
            </a:r>
            <a:r>
              <a:rPr lang="pt-BR" sz="2200" b="1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Interação constante do Itaú com a turma do </a:t>
            </a:r>
            <a:r>
              <a:rPr lang="pt-BR" sz="2200" b="1" strike="noStrike" spc="-1" dirty="0" err="1">
                <a:latin typeface="Arial"/>
              </a:rPr>
              <a:t>Bootcamp</a:t>
            </a:r>
            <a:r>
              <a:rPr lang="pt-BR" sz="2200" b="1" strike="noStrike" spc="-1" dirty="0">
                <a:latin typeface="Arial"/>
              </a:rPr>
              <a:t> torna o processo muito mais rico e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abrange a noção que temos da DED como um todo</a:t>
            </a:r>
            <a:r>
              <a:rPr lang="pt-BR" sz="2200" b="1" strike="noStrike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</a:pPr>
            <a:endParaRPr lang="pt-BR" sz="2200" b="1" spc="-1" dirty="0">
              <a:latin typeface="Arial"/>
              <a:ea typeface="Noto Sans CJK SC"/>
            </a:endParaRP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t-BR" sz="2200" b="1" strike="noStrike" spc="-1" dirty="0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33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latin typeface="Arial"/>
              </a:rPr>
              <a:t>Case – Engenharia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35" name="Conector reto 134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aixaDeTexto 135"/>
          <p:cNvSpPr txBox="1"/>
          <p:nvPr/>
        </p:nvSpPr>
        <p:spPr>
          <a:xfrm>
            <a:off x="347340" y="951660"/>
            <a:ext cx="7740000" cy="34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lang="pt-BR" sz="2200" b="1" spc="-1" dirty="0">
                <a:latin typeface="Arial"/>
                <a:ea typeface="Noto Sans CJK SC"/>
              </a:rPr>
              <a:t>AWS: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83F493-EB31-4662-BE10-CBACE022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297620"/>
            <a:ext cx="9646417" cy="52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2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33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latin typeface="Arial"/>
              </a:rPr>
              <a:t>Case – Engenharia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35" name="Conector reto 134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aixaDeTexto 135"/>
          <p:cNvSpPr txBox="1"/>
          <p:nvPr/>
        </p:nvSpPr>
        <p:spPr>
          <a:xfrm>
            <a:off x="347340" y="951660"/>
            <a:ext cx="7740000" cy="34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lang="pt-BR" sz="2200" b="1" spc="-1" dirty="0">
                <a:latin typeface="Arial"/>
                <a:ea typeface="Noto Sans CJK SC"/>
              </a:rPr>
              <a:t>Acessando o API usando Python: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437FFA-1AB3-4C49-9661-DA788AF90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96"/>
          <a:stretch/>
        </p:blipFill>
        <p:spPr>
          <a:xfrm>
            <a:off x="347340" y="1823981"/>
            <a:ext cx="5520897" cy="4581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0243C5-C78A-48EB-8134-EB0602CE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91" y="1823981"/>
            <a:ext cx="5777639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33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latin typeface="Arial"/>
              </a:rPr>
              <a:t>Case – Ciência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35" name="Conector reto 134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aixaDeTexto 135"/>
          <p:cNvSpPr txBox="1"/>
          <p:nvPr/>
        </p:nvSpPr>
        <p:spPr>
          <a:xfrm>
            <a:off x="347340" y="951660"/>
            <a:ext cx="7740000" cy="34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lang="pt-BR" sz="2200" b="1" spc="-1" dirty="0">
                <a:latin typeface="Arial"/>
                <a:ea typeface="Noto Sans CJK SC"/>
              </a:rPr>
              <a:t>Miro:</a:t>
            </a:r>
          </a:p>
          <a:p>
            <a:pPr marL="673200" lvl="1" indent="-216000">
              <a:spcBef>
                <a:spcPts val="283"/>
              </a:spcBef>
              <a:spcAft>
                <a:spcPts val="283"/>
              </a:spcAft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lang="pt-BR" sz="2200" b="1" spc="-1" dirty="0">
                <a:latin typeface="Arial"/>
                <a:ea typeface="Noto Sans CJK SC"/>
                <a:hlinkClick r:id="rId2"/>
              </a:rPr>
              <a:t>https://miro.com/welcomeonboard/Z0NLZkxLenFuT2U2R1dMWTNzeEdtNWV4Y2lNRk1BemtHeUs2ejA0dDNWQU1Lb204U0VXa1FKT2w0T0VsZXNpN3wzMDc0NDU3MzY0NDk5MjI2OTE3?invite_link_id=351759158152</a:t>
            </a:r>
            <a:endParaRPr lang="pt-BR" sz="2200" b="1" spc="-1" dirty="0"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232954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427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Giuli Zainotte</dc:creator>
  <dc:description/>
  <cp:lastModifiedBy>Giuli Zainotte</cp:lastModifiedBy>
  <cp:revision>7</cp:revision>
  <dcterms:created xsi:type="dcterms:W3CDTF">2021-09-20T12:55:49Z</dcterms:created>
  <dcterms:modified xsi:type="dcterms:W3CDTF">2021-09-23T19:24:32Z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