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26899f75_0_1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b126899f7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e29374ca_0_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a7e29374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7e29374ca_0_1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a7e29374c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7e29374ca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a7e29374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7e29374ca_0_18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a7e29374c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7e29374ca_0_19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a7e29374c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7e29374ca_0_2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a7e29374c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7e29374ca_0_2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a7e29374c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7e29374ca_0_2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a7e29374c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7e29374ca_0_17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a7e29374c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26899f75_0_10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b126899f7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7e29374ca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a7e29374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e29374ca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a7e29374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26899f75_0_9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b126899f7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26899f75_0_1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b126899f7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e29374ca_0_9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a7e29374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e29374ca_0_10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a7e29374c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7e29374ca_0_1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a7e29374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5299400" y="105081"/>
            <a:ext cx="3703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CODING</a:t>
            </a:r>
            <a:endParaRPr i="0" sz="1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5299400" y="404781"/>
            <a:ext cx="3703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17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b="1" i="0" sz="1700" u="none" cap="none" strike="noStrike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3767300" y="1781500"/>
            <a:ext cx="4222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ESTATÍSTICA</a:t>
            </a:r>
            <a:endParaRPr b="0" i="0" sz="4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3767300" y="2386000"/>
            <a:ext cx="4222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42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NA PRÁTICA</a:t>
            </a:r>
            <a:endParaRPr b="1" i="0" sz="4200" u="none" cap="none" strike="noStrike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125" y="1469600"/>
            <a:ext cx="2444401" cy="24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4072100" y="3344475"/>
            <a:ext cx="4222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Walisson </a:t>
            </a:r>
            <a:r>
              <a:rPr b="1" lang="pt-BR" sz="17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Silva</a:t>
            </a:r>
            <a:endParaRPr b="1" i="0" sz="1700" u="none" cap="none" strike="noStrike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idx="1" type="subTitle"/>
          </p:nvPr>
        </p:nvSpPr>
        <p:spPr>
          <a:xfrm>
            <a:off x="781350" y="1618550"/>
            <a:ext cx="75813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4"/>
          <p:cNvSpPr txBox="1"/>
          <p:nvPr>
            <p:ph type="ctrTitle"/>
          </p:nvPr>
        </p:nvSpPr>
        <p:spPr>
          <a:xfrm>
            <a:off x="311700" y="587269"/>
            <a:ext cx="8520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DESBALANCEAMENTO DE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AMOSTRAS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1261775" y="2414775"/>
            <a:ext cx="77700" cy="86400"/>
          </a:xfrm>
          <a:prstGeom prst="ellipse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/>
          <p:nvPr>
            <p:ph idx="1" type="subTitle"/>
          </p:nvPr>
        </p:nvSpPr>
        <p:spPr>
          <a:xfrm>
            <a:off x="1402625" y="2244575"/>
            <a:ext cx="6544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Grande distorção na distribuição das amostras que compõem as nossas classes.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1261775" y="3099875"/>
            <a:ext cx="77700" cy="86400"/>
          </a:xfrm>
          <a:prstGeom prst="ellipse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 txBox="1"/>
          <p:nvPr>
            <p:ph idx="1" type="subTitle"/>
          </p:nvPr>
        </p:nvSpPr>
        <p:spPr>
          <a:xfrm>
            <a:off x="1402625" y="2929970"/>
            <a:ext cx="6544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algoritmo ignora (quase) completamente a classe minoritária.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1261775" y="3752575"/>
            <a:ext cx="77700" cy="86400"/>
          </a:xfrm>
          <a:prstGeom prst="ellipse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4"/>
          <p:cNvSpPr txBox="1"/>
          <p:nvPr>
            <p:ph idx="1" type="subTitle"/>
          </p:nvPr>
        </p:nvSpPr>
        <p:spPr>
          <a:xfrm>
            <a:off x="1402625" y="3582949"/>
            <a:ext cx="6544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Desprezando uma das classes, que geralmente é a classe que mais estamos interessados, o nosso modelo fica enviesado</a:t>
            </a: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idx="1" type="subTitle"/>
          </p:nvPr>
        </p:nvSpPr>
        <p:spPr>
          <a:xfrm>
            <a:off x="933750" y="1542350"/>
            <a:ext cx="75813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5"/>
          <p:cNvSpPr txBox="1"/>
          <p:nvPr>
            <p:ph type="ctrTitle"/>
          </p:nvPr>
        </p:nvSpPr>
        <p:spPr>
          <a:xfrm>
            <a:off x="311700" y="587269"/>
            <a:ext cx="8520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DESBALANCEAMENTO DE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AMOSTRAS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1261775" y="2262375"/>
            <a:ext cx="77700" cy="86400"/>
          </a:xfrm>
          <a:prstGeom prst="ellipse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5"/>
          <p:cNvSpPr txBox="1"/>
          <p:nvPr>
            <p:ph idx="1" type="subTitle"/>
          </p:nvPr>
        </p:nvSpPr>
        <p:spPr>
          <a:xfrm>
            <a:off x="1402625" y="2092175"/>
            <a:ext cx="4347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Estamos interessados em criar um modelo para classificar transações fraudulentas e não fraudulentas de cartões de crédito, a partir de um conjunto de observações.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1261775" y="3404675"/>
            <a:ext cx="77700" cy="86400"/>
          </a:xfrm>
          <a:prstGeom prst="ellipse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 txBox="1"/>
          <p:nvPr>
            <p:ph idx="1" type="subTitle"/>
          </p:nvPr>
        </p:nvSpPr>
        <p:spPr>
          <a:xfrm>
            <a:off x="1402625" y="3234775"/>
            <a:ext cx="4347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bem provável que tenhamos bem mais casos de transações honestas do que com fraudes.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1261775" y="4242875"/>
            <a:ext cx="77700" cy="86400"/>
          </a:xfrm>
          <a:prstGeom prst="ellipse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 txBox="1"/>
          <p:nvPr>
            <p:ph idx="1" type="subTitle"/>
          </p:nvPr>
        </p:nvSpPr>
        <p:spPr>
          <a:xfrm>
            <a:off x="1402625" y="4072975"/>
            <a:ext cx="4347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Desbalanceamento das amostras de treinamento</a:t>
            </a:r>
            <a:r>
              <a:rPr b="1"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050" y="2553825"/>
            <a:ext cx="2464275" cy="1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/>
          <p:nvPr/>
        </p:nvSpPr>
        <p:spPr>
          <a:xfrm>
            <a:off x="1255500" y="716250"/>
            <a:ext cx="6888000" cy="3708300"/>
          </a:xfrm>
          <a:prstGeom prst="roundRect">
            <a:avLst>
              <a:gd fmla="val 16667" name="adj"/>
            </a:avLst>
          </a:prstGeom>
          <a:solidFill>
            <a:srgbClr val="666666">
              <a:alpha val="1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752175" y="1015427"/>
            <a:ext cx="4922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VAMOS À</a:t>
            </a:r>
            <a:endParaRPr b="1" i="0" sz="5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425" y="1810925"/>
            <a:ext cx="4136100" cy="24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1658175" y="1889700"/>
            <a:ext cx="3153600" cy="725700"/>
          </a:xfrm>
          <a:prstGeom prst="rect">
            <a:avLst/>
          </a:prstGeom>
          <a:solidFill>
            <a:srgbClr val="F8B9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752175" y="1810935"/>
            <a:ext cx="4922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5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PRÁTICA!</a:t>
            </a:r>
            <a:endParaRPr b="1" i="0" sz="5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1443325" y="1547425"/>
            <a:ext cx="5907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MÉTODOS PARA</a:t>
            </a:r>
            <a:endParaRPr b="1" i="0" sz="3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1168075" y="2100750"/>
            <a:ext cx="6457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37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LIDAR</a:t>
            </a:r>
            <a:r>
              <a:rPr b="1" i="0" lang="pt-BR" sz="3700" u="none" cap="none" strike="noStrike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 O </a:t>
            </a:r>
            <a:r>
              <a:rPr b="1" lang="pt-BR" sz="37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VIÉS</a:t>
            </a:r>
            <a:r>
              <a:rPr b="1" lang="pt-BR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POR DESBALANCEAMENTO</a:t>
            </a:r>
            <a:r>
              <a:rPr b="1" lang="pt-BR" sz="37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 DAS AMOSTRAS</a:t>
            </a:r>
            <a:endParaRPr b="1" i="0" sz="3700" u="none" cap="none" strike="noStrike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325" y="197525"/>
            <a:ext cx="1181375" cy="14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/>
          <p:nvPr/>
        </p:nvSpPr>
        <p:spPr>
          <a:xfrm>
            <a:off x="3985900" y="1495500"/>
            <a:ext cx="919800" cy="231600"/>
          </a:xfrm>
          <a:prstGeom prst="rect">
            <a:avLst/>
          </a:prstGeom>
          <a:solidFill>
            <a:srgbClr val="F8B925"/>
          </a:solidFill>
          <a:ln cap="flat" cmpd="sng" w="9525">
            <a:solidFill>
              <a:srgbClr val="F8B9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 txBox="1"/>
          <p:nvPr>
            <p:ph type="ctrTitle"/>
          </p:nvPr>
        </p:nvSpPr>
        <p:spPr>
          <a:xfrm>
            <a:off x="311700" y="587269"/>
            <a:ext cx="8520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B925"/>
              </a:buClr>
              <a:buSzPts val="3000"/>
              <a:buFont typeface="Montserrat"/>
              <a:buAutoNum type="arabicPeriod"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UNDERSAMPLING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781350" y="1389950"/>
            <a:ext cx="7628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 forma simples, consiste em </a:t>
            </a:r>
            <a:r>
              <a:rPr b="1" lang="pt-BR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remover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as amostras da classe majoritária, até que se iguale ao número de amostras da classe minoritária. Temos dois tipos principais de undersampling: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254900" y="2293256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1" lang="pt-BR" sz="5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8"/>
          <p:cNvSpPr txBox="1"/>
          <p:nvPr>
            <p:ph idx="1" type="subTitle"/>
          </p:nvPr>
        </p:nvSpPr>
        <p:spPr>
          <a:xfrm>
            <a:off x="1665975" y="2482069"/>
            <a:ext cx="6638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Random Undersampling</a:t>
            </a:r>
            <a:endParaRPr b="1" sz="16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5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escolha dos dados da classe majoritária é feita de forma aleatória.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183750" y="3205331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1" lang="pt-BR" sz="5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8"/>
          <p:cNvSpPr txBox="1"/>
          <p:nvPr>
            <p:ph idx="1" type="subTitle"/>
          </p:nvPr>
        </p:nvSpPr>
        <p:spPr>
          <a:xfrm>
            <a:off x="1665975" y="3394144"/>
            <a:ext cx="6638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NearMiss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Elimina-se os pontos mais próximos, de modo a maximizar a variabilidade entre as classes e entre os dados que compõem a classe majoritária.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3985900" y="1495500"/>
            <a:ext cx="919800" cy="231600"/>
          </a:xfrm>
          <a:prstGeom prst="rect">
            <a:avLst/>
          </a:prstGeom>
          <a:solidFill>
            <a:srgbClr val="F8B925"/>
          </a:solidFill>
          <a:ln cap="flat" cmpd="sng" w="9525">
            <a:solidFill>
              <a:srgbClr val="F8B9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>
            <p:ph type="ctrTitle"/>
          </p:nvPr>
        </p:nvSpPr>
        <p:spPr>
          <a:xfrm>
            <a:off x="311700" y="587269"/>
            <a:ext cx="8520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B925"/>
              </a:buClr>
              <a:buSzPts val="3000"/>
              <a:buFont typeface="Montserrat"/>
              <a:buAutoNum type="arabicPeriod"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UNDERSAMPLING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9"/>
          <p:cNvSpPr txBox="1"/>
          <p:nvPr>
            <p:ph idx="1" type="subTitle"/>
          </p:nvPr>
        </p:nvSpPr>
        <p:spPr>
          <a:xfrm>
            <a:off x="781350" y="1389950"/>
            <a:ext cx="7628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 forma simples, consiste em </a:t>
            </a:r>
            <a:r>
              <a:rPr b="1" lang="pt-BR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remover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as amostras da classe majoritária, até que se iguale ao número de amostras da classe minoritária. Temos dois tipos principais de undersampling: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297" y="2571750"/>
            <a:ext cx="3112399" cy="22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 rotWithShape="1">
          <a:blip r:embed="rId5">
            <a:alphaModFix/>
          </a:blip>
          <a:srcRect b="0" l="0" r="31558" t="0"/>
          <a:stretch/>
        </p:blipFill>
        <p:spPr>
          <a:xfrm>
            <a:off x="1292300" y="2571750"/>
            <a:ext cx="2832718" cy="22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/>
          <p:nvPr/>
        </p:nvSpPr>
        <p:spPr>
          <a:xfrm>
            <a:off x="3985900" y="1495500"/>
            <a:ext cx="1013700" cy="231600"/>
          </a:xfrm>
          <a:prstGeom prst="rect">
            <a:avLst/>
          </a:prstGeom>
          <a:solidFill>
            <a:srgbClr val="F8B925"/>
          </a:solidFill>
          <a:ln cap="flat" cmpd="sng" w="9525">
            <a:solidFill>
              <a:srgbClr val="F8B9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>
            <p:ph type="ctrTitle"/>
          </p:nvPr>
        </p:nvSpPr>
        <p:spPr>
          <a:xfrm>
            <a:off x="311700" y="587269"/>
            <a:ext cx="8520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B925"/>
              </a:buClr>
              <a:buSzPts val="3000"/>
              <a:buFont typeface="Montserrat"/>
              <a:buAutoNum type="arabicPeriod" startAt="2"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SAMPLING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40"/>
          <p:cNvSpPr txBox="1"/>
          <p:nvPr>
            <p:ph idx="1" type="subTitle"/>
          </p:nvPr>
        </p:nvSpPr>
        <p:spPr>
          <a:xfrm>
            <a:off x="781350" y="1389950"/>
            <a:ext cx="7628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 forma simples, consiste em </a:t>
            </a:r>
            <a:r>
              <a:rPr b="1" lang="pt-BR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adicionar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novas amostras (sintéticas) na classe minoritária, até que se iguale ao número de amostras da classe majoritária. Temos dois tipos principais de oversampling: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1254900" y="2369456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1" lang="pt-BR" sz="5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0"/>
          <p:cNvSpPr txBox="1"/>
          <p:nvPr>
            <p:ph idx="1" type="subTitle"/>
          </p:nvPr>
        </p:nvSpPr>
        <p:spPr>
          <a:xfrm>
            <a:off x="1665975" y="2558269"/>
            <a:ext cx="6638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Random Oversampling</a:t>
            </a:r>
            <a:endParaRPr b="1" sz="16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5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dados da classe minoritária são, aleatoriamente, replicados.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1183750" y="3205331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1" lang="pt-BR" sz="5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subTitle"/>
          </p:nvPr>
        </p:nvSpPr>
        <p:spPr>
          <a:xfrm>
            <a:off x="1665975" y="3394144"/>
            <a:ext cx="6638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SMOTE (Synthetic Minority Over-sampling Technique)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Novas amostras sintéticas são geradas a partir das amostras vizinhas</a:t>
            </a: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/>
          <p:nvPr/>
        </p:nvSpPr>
        <p:spPr>
          <a:xfrm>
            <a:off x="3985900" y="1495500"/>
            <a:ext cx="1013700" cy="231600"/>
          </a:xfrm>
          <a:prstGeom prst="rect">
            <a:avLst/>
          </a:prstGeom>
          <a:solidFill>
            <a:srgbClr val="F8B925"/>
          </a:solidFill>
          <a:ln cap="flat" cmpd="sng" w="9525">
            <a:solidFill>
              <a:srgbClr val="F8B9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1"/>
          <p:cNvSpPr txBox="1"/>
          <p:nvPr>
            <p:ph type="ctrTitle"/>
          </p:nvPr>
        </p:nvSpPr>
        <p:spPr>
          <a:xfrm>
            <a:off x="311700" y="587269"/>
            <a:ext cx="8520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B925"/>
              </a:buClr>
              <a:buSzPts val="3000"/>
              <a:buFont typeface="Montserrat"/>
              <a:buAutoNum type="arabicPeriod" startAt="2"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OVERSAMPLING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41"/>
          <p:cNvSpPr txBox="1"/>
          <p:nvPr>
            <p:ph idx="1" type="subTitle"/>
          </p:nvPr>
        </p:nvSpPr>
        <p:spPr>
          <a:xfrm>
            <a:off x="781350" y="1389950"/>
            <a:ext cx="7628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 forma simples, consiste em </a:t>
            </a:r>
            <a:r>
              <a:rPr b="1" lang="pt-BR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adicionar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novas amostras (sintéticas) na classe minoritária, até que se iguale ao número de amostras da classe majoritária. Temos dois tipos principais de oversampling: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113" y="2575425"/>
            <a:ext cx="2847075" cy="20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 rotWithShape="1">
          <a:blip r:embed="rId5">
            <a:alphaModFix/>
          </a:blip>
          <a:srcRect b="0" l="37549" r="7125" t="0"/>
          <a:stretch/>
        </p:blipFill>
        <p:spPr>
          <a:xfrm>
            <a:off x="1843813" y="2575425"/>
            <a:ext cx="2157752" cy="20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/>
          <p:nvPr/>
        </p:nvSpPr>
        <p:spPr>
          <a:xfrm>
            <a:off x="3854500" y="1120050"/>
            <a:ext cx="1444800" cy="1451700"/>
          </a:xfrm>
          <a:prstGeom prst="rect">
            <a:avLst/>
          </a:prstGeom>
          <a:solidFill>
            <a:srgbClr val="F8B925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2"/>
          <p:cNvSpPr txBox="1"/>
          <p:nvPr/>
        </p:nvSpPr>
        <p:spPr>
          <a:xfrm>
            <a:off x="1855650" y="3566850"/>
            <a:ext cx="54327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ATÉ A PRÓXIMA!</a:t>
            </a:r>
            <a:endParaRPr b="0" i="0" sz="4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2134050" y="2804050"/>
            <a:ext cx="4875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42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b="1" i="0" sz="4200" u="none" cap="none" strike="noStrike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5299400" y="105081"/>
            <a:ext cx="3703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CODING</a:t>
            </a:r>
            <a:endParaRPr b="0" i="0" sz="1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5299400" y="404781"/>
            <a:ext cx="3703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17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b="1" i="0" sz="1700" u="none" cap="none" strike="noStrike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250" y="1172325"/>
            <a:ext cx="1255500" cy="12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1000100" y="2639125"/>
            <a:ext cx="2318700" cy="1426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814150" y="1358125"/>
            <a:ext cx="6210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28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CODING CHALLENGE</a:t>
            </a:r>
            <a:endParaRPr b="1" sz="28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415" y="2847139"/>
            <a:ext cx="530070" cy="53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/>
        </p:nvSpPr>
        <p:spPr>
          <a:xfrm>
            <a:off x="1000100" y="3428833"/>
            <a:ext cx="2318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Amplie</a:t>
            </a:r>
            <a:r>
              <a:rPr lang="pt-BR"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seu conhecimento</a:t>
            </a:r>
            <a:endParaRPr sz="10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sobre programação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3412650" y="2639125"/>
            <a:ext cx="2318700" cy="1426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 txBox="1"/>
          <p:nvPr/>
        </p:nvSpPr>
        <p:spPr>
          <a:xfrm>
            <a:off x="3412650" y="3379908"/>
            <a:ext cx="2318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Aplicação</a:t>
            </a:r>
            <a:r>
              <a:rPr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um </a:t>
            </a:r>
            <a:r>
              <a:rPr b="1"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case prático</a:t>
            </a:r>
            <a:r>
              <a:rPr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 a oportunidade de </a:t>
            </a:r>
            <a:r>
              <a:rPr b="1"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70% off</a:t>
            </a:r>
            <a:r>
              <a:rPr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em nossos cursos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5825200" y="2639125"/>
            <a:ext cx="2318700" cy="1426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/>
        </p:nvSpPr>
        <p:spPr>
          <a:xfrm>
            <a:off x="5825200" y="3428833"/>
            <a:ext cx="2318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Participe </a:t>
            </a:r>
            <a:r>
              <a:rPr b="1"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gratuitamente </a:t>
            </a:r>
            <a:r>
              <a:rPr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ganhe um </a:t>
            </a:r>
            <a:r>
              <a:rPr b="1"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brinde </a:t>
            </a:r>
            <a:r>
              <a:rPr lang="pt-BR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 Let’s Code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9950" y="2770550"/>
            <a:ext cx="424091" cy="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6313" y="2847138"/>
            <a:ext cx="596475" cy="5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814150" y="696200"/>
            <a:ext cx="50658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APRESENTAÇÃO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814150" y="696200"/>
            <a:ext cx="50658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APRESENTAÇÃO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814150" y="1434325"/>
            <a:ext cx="6210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28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PARTICIPANTES</a:t>
            </a:r>
            <a:endParaRPr b="1" sz="28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28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DO EVENTO</a:t>
            </a:r>
            <a:endParaRPr b="1" sz="28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200" y="1167200"/>
            <a:ext cx="3295400" cy="3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1618500" y="1261950"/>
            <a:ext cx="5907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ENTENDENDO O </a:t>
            </a:r>
            <a:endParaRPr b="0" i="0" sz="4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2720400" y="1885231"/>
            <a:ext cx="3703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pt-BR" sz="4200" u="none" cap="none" strike="noStrike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ASSUNTO </a:t>
            </a:r>
            <a:r>
              <a:rPr b="1" i="0" lang="pt-BR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 NOSSO</a:t>
            </a:r>
            <a:r>
              <a:rPr b="1" i="0" lang="pt-BR" sz="4200" u="none" cap="none" strike="noStrike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 MEETUP</a:t>
            </a:r>
            <a:endParaRPr b="1" i="0" sz="4200" u="none" cap="none" strike="noStrike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/>
          <p:nvPr/>
        </p:nvSpPr>
        <p:spPr>
          <a:xfrm rot="-1832">
            <a:off x="5314025" y="1489154"/>
            <a:ext cx="1689300" cy="241800"/>
          </a:xfrm>
          <a:prstGeom prst="rect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>
            <p:ph idx="1" type="subTitle"/>
          </p:nvPr>
        </p:nvSpPr>
        <p:spPr>
          <a:xfrm>
            <a:off x="781350" y="1389950"/>
            <a:ext cx="758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problema de viés pode estar presente em </a:t>
            </a:r>
            <a:r>
              <a:rPr b="1" lang="pt-BR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todas as etapas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 análise de dados: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0" y="511069"/>
            <a:ext cx="8520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PROBLEMAS DE VIÉS NA CIÊNCIA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DE DADOS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1254900" y="1988456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1" lang="pt-BR" sz="5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9"/>
          <p:cNvSpPr txBox="1"/>
          <p:nvPr>
            <p:ph idx="1" type="subTitle"/>
          </p:nvPr>
        </p:nvSpPr>
        <p:spPr>
          <a:xfrm>
            <a:off x="1665975" y="2101069"/>
            <a:ext cx="6638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GERAÇÃO DOS DADOS</a:t>
            </a:r>
            <a:r>
              <a:rPr b="1"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Processos de obtenção dos dados: seleção de amostras.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1183750" y="2900531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1" lang="pt-BR" sz="5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9"/>
          <p:cNvSpPr txBox="1"/>
          <p:nvPr>
            <p:ph idx="1" type="subTitle"/>
          </p:nvPr>
        </p:nvSpPr>
        <p:spPr>
          <a:xfrm>
            <a:off x="1665975" y="3013144"/>
            <a:ext cx="6638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IMPLEMENTAÇÃO DOS MODELOS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Desbalanceamento de amostras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1161150" y="3868069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1" lang="pt-BR" sz="5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>
            <p:ph idx="1" type="subTitle"/>
          </p:nvPr>
        </p:nvSpPr>
        <p:spPr>
          <a:xfrm>
            <a:off x="1719575" y="3904481"/>
            <a:ext cx="6638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INTERPRETAÇÃO DOS DADOS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Viés humano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subTitle"/>
          </p:nvPr>
        </p:nvSpPr>
        <p:spPr>
          <a:xfrm>
            <a:off x="5265825" y="753450"/>
            <a:ext cx="30894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David tem um podcast e ele está curioso em saber quantos ouvintes gostam de seu show. Ele decide começar uma pesquisa online. Ele pede para seus ouvintes visitarem seu website e participarem da pesquisa.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pesquisa mostra que </a:t>
            </a:r>
            <a:r>
              <a:rPr b="1" lang="pt-BR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89%</a:t>
            </a:r>
            <a:r>
              <a:rPr lang="pt-BR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dos 200 respondentes amam o seu show.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Qual é o problema nesse cenário?</a:t>
            </a:r>
            <a:endParaRPr b="1"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5138750" y="825600"/>
            <a:ext cx="91800" cy="2765700"/>
          </a:xfrm>
          <a:prstGeom prst="rect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 txBox="1"/>
          <p:nvPr>
            <p:ph type="ctrTitle"/>
          </p:nvPr>
        </p:nvSpPr>
        <p:spPr>
          <a:xfrm>
            <a:off x="753975" y="511075"/>
            <a:ext cx="3225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TIPOS DE VIÉS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623475" y="1297944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1" lang="pt-BR" sz="5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>
            <p:ph idx="1" type="subTitle"/>
          </p:nvPr>
        </p:nvSpPr>
        <p:spPr>
          <a:xfrm>
            <a:off x="1034550" y="1410550"/>
            <a:ext cx="2901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VIÉS DE SELEÇÃO</a:t>
            </a:r>
            <a:endParaRPr b="1" sz="16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OU AUTOSSELEÇÃO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Selecionando a amostra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950" y="2748950"/>
            <a:ext cx="2200307" cy="13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" type="subTitle"/>
          </p:nvPr>
        </p:nvSpPr>
        <p:spPr>
          <a:xfrm>
            <a:off x="5287000" y="438925"/>
            <a:ext cx="32856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Suponha que jornalista postou em seu twitter que iria realizar uma pesquisa eleitoral muito melhor que a de um certo jornal bem conhecido. Segundo ela, sua pesquisa contemplaria 2 milhões de pessoas — que seriam atingidas pela enquete em seu site -, ao invés de 2 mil.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5159925" y="511075"/>
            <a:ext cx="91800" cy="4237200"/>
          </a:xfrm>
          <a:prstGeom prst="rect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623475" y="1297944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1" lang="pt-BR" sz="5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>
            <p:ph idx="1" type="subTitle"/>
          </p:nvPr>
        </p:nvSpPr>
        <p:spPr>
          <a:xfrm>
            <a:off x="1034550" y="1410550"/>
            <a:ext cx="2901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VIÉS DE </a:t>
            </a: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SELEÇÃO</a:t>
            </a:r>
            <a:endParaRPr b="1" sz="16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OU AUTOSSELEÇÃO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Selecionando a amostra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950" y="2748950"/>
            <a:ext cx="2200307" cy="13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5287000" y="2495550"/>
            <a:ext cx="32856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Porém, se ela entrevistasse somente 2 milhões de usuários no Twitter, a pesquisa pouco refletiria a população como um todo, que inclui </a:t>
            </a:r>
            <a:r>
              <a:rPr b="1" lang="pt-BR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milhões de pessoas que não utilizam a plataforma</a:t>
            </a:r>
            <a:r>
              <a:rPr lang="pt-BR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Dessa forma, existem grandes chances de a pesquisa dela não refletir a realidade e trazer resultados enviesados e, portanto, incorretos.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31"/>
          <p:cNvSpPr txBox="1"/>
          <p:nvPr>
            <p:ph type="ctrTitle"/>
          </p:nvPr>
        </p:nvSpPr>
        <p:spPr>
          <a:xfrm>
            <a:off x="753975" y="511075"/>
            <a:ext cx="3225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TIPOS DE VIÉS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5287000" y="1048525"/>
            <a:ext cx="3285600" cy="3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Para Wald, a conclusão estava errada porque aqueles aviões haviam retornado à base, </a:t>
            </a:r>
            <a:r>
              <a:rPr b="1" i="1" lang="pt-BR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apesar</a:t>
            </a:r>
            <a:r>
              <a:rPr i="1" lang="pt-BR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de terem sido atingidos nos locais identificados</a:t>
            </a:r>
            <a:r>
              <a:rPr lang="pt-BR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Isto significava que aquelas partes — asas, cauda e centro da fuselagem — </a:t>
            </a:r>
            <a:r>
              <a:rPr b="1" i="1" lang="pt-BR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resistiam aos tiros</a:t>
            </a:r>
            <a:r>
              <a:rPr lang="pt-BR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e, portanto, não precisavam ser reforçadas. Seguindo os conselhos de Wald, os engenheiros colocaram blindagem adicional onde não havia buracos de balas e obtiveram resultados imediatos.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5159925" y="1178275"/>
            <a:ext cx="91800" cy="2921100"/>
          </a:xfrm>
          <a:prstGeom prst="rect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623475" y="1297944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i="1" lang="pt-BR" sz="5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32"/>
          <p:cNvSpPr txBox="1"/>
          <p:nvPr>
            <p:ph idx="1" type="subTitle"/>
          </p:nvPr>
        </p:nvSpPr>
        <p:spPr>
          <a:xfrm>
            <a:off x="1110750" y="1410550"/>
            <a:ext cx="2901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VIÉS DE SOBREVIVÊNCIA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Procurando erros analisando acertos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50" y="2768725"/>
            <a:ext cx="3480249" cy="15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>
            <p:ph type="ctrTitle"/>
          </p:nvPr>
        </p:nvSpPr>
        <p:spPr>
          <a:xfrm>
            <a:off x="753975" y="511075"/>
            <a:ext cx="3225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TIPOS DE VIÉS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623475" y="1297944"/>
            <a:ext cx="817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i="1" lang="pt-BR" sz="5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1" sz="5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3"/>
          <p:cNvSpPr txBox="1"/>
          <p:nvPr>
            <p:ph idx="1" type="subTitle"/>
          </p:nvPr>
        </p:nvSpPr>
        <p:spPr>
          <a:xfrm>
            <a:off x="1110750" y="1410550"/>
            <a:ext cx="2901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VARIÁVEIS OCULTAS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“what happened in the past will happen in the future”</a:t>
            </a:r>
            <a:endParaRPr i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88" y="2788944"/>
            <a:ext cx="3510376" cy="6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>
            <p:ph idx="1" type="subTitle"/>
          </p:nvPr>
        </p:nvSpPr>
        <p:spPr>
          <a:xfrm>
            <a:off x="5287000" y="438925"/>
            <a:ext cx="32856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Imagine que alguém lhe proponha um jogo: diante de uma sequência de três números, tente deduzir qual a regra que os rege e crie outras sequências para testar se a regra é válida. A sequência é “2, 4, 6”. O que você diria?</a:t>
            </a:r>
            <a:endParaRPr b="1"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5159925" y="511075"/>
            <a:ext cx="91800" cy="4237200"/>
          </a:xfrm>
          <a:prstGeom prst="rect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 txBox="1"/>
          <p:nvPr>
            <p:ph idx="1" type="subTitle"/>
          </p:nvPr>
        </p:nvSpPr>
        <p:spPr>
          <a:xfrm>
            <a:off x="5287000" y="2419350"/>
            <a:ext cx="32856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5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Suponha que você está no mercado, terminou suas compras e se dirige ao caixa para pagar. Existem 3 filas, você escolhe a menor fila para ir mais rápido. No entanto, as outras filas vão mais rápido já que você não considerou a quantidade de mercadorias das pessoas nas filas.</a:t>
            </a:r>
            <a:endParaRPr sz="15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3"/>
          <p:cNvSpPr txBox="1"/>
          <p:nvPr>
            <p:ph type="ctrTitle"/>
          </p:nvPr>
        </p:nvSpPr>
        <p:spPr>
          <a:xfrm>
            <a:off x="753975" y="511075"/>
            <a:ext cx="3225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TIPOS DE VIÉS</a:t>
            </a:r>
            <a:endParaRPr b="1" sz="30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