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61vl9P1GEvKzhGMmcPy5AIpmS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6.png"/><Relationship Id="rId6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950"/>
            <a:ext cx="9217469" cy="5184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57801" y="1542275"/>
            <a:ext cx="4953000" cy="108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0" lang="pt-BR" sz="46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07 - Regressão Linear</a:t>
            </a:r>
            <a:endParaRPr i="0" sz="4600" u="none" cap="none" strike="noStrike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47900" y="4534125"/>
            <a:ext cx="5949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Erica S. Lopes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0"/>
          <p:cNvSpPr txBox="1"/>
          <p:nvPr/>
        </p:nvSpPr>
        <p:spPr>
          <a:xfrm>
            <a:off x="235350" y="856900"/>
            <a:ext cx="66684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1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1"/>
          <p:cNvSpPr txBox="1"/>
          <p:nvPr/>
        </p:nvSpPr>
        <p:spPr>
          <a:xfrm>
            <a:off x="235350" y="774650"/>
            <a:ext cx="3032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Ser não correlacionados: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375" y="1446350"/>
            <a:ext cx="6159244" cy="35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235350" y="1075850"/>
            <a:ext cx="7943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gráfico de dispersão, o eixo X deve conter a variável explicativa ou os valores preditos.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4690275" y="3214700"/>
            <a:ext cx="3109200" cy="184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2"/>
          <p:cNvSpPr txBox="1"/>
          <p:nvPr/>
        </p:nvSpPr>
        <p:spPr>
          <a:xfrm>
            <a:off x="235350" y="846575"/>
            <a:ext cx="66684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3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3"/>
          <p:cNvSpPr txBox="1"/>
          <p:nvPr/>
        </p:nvSpPr>
        <p:spPr>
          <a:xfrm>
            <a:off x="235350" y="774650"/>
            <a:ext cx="3032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Ter média igual a zero: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850" y="1171550"/>
            <a:ext cx="66770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3" y="2590775"/>
            <a:ext cx="1809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4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4"/>
          <p:cNvSpPr txBox="1"/>
          <p:nvPr/>
        </p:nvSpPr>
        <p:spPr>
          <a:xfrm>
            <a:off x="235350" y="709050"/>
            <a:ext cx="66684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Variância constante (h</a:t>
            </a:r>
            <a:r>
              <a:rPr lang="pt-BR" sz="1800">
                <a:solidFill>
                  <a:srgbClr val="1155CC"/>
                </a:solidFill>
              </a:rPr>
              <a:t>omo</a:t>
            </a: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cedástico)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5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5"/>
          <p:cNvSpPr txBox="1"/>
          <p:nvPr/>
        </p:nvSpPr>
        <p:spPr>
          <a:xfrm>
            <a:off x="235350" y="661975"/>
            <a:ext cx="3948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Variância constante (homocedástico):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54385" t="0"/>
          <a:stretch/>
        </p:blipFill>
        <p:spPr>
          <a:xfrm>
            <a:off x="56600" y="2526325"/>
            <a:ext cx="3026001" cy="2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55883" r="0" t="0"/>
          <a:stretch/>
        </p:blipFill>
        <p:spPr>
          <a:xfrm>
            <a:off x="2933570" y="2526325"/>
            <a:ext cx="2926606" cy="2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51749" r="0" t="49428"/>
          <a:stretch/>
        </p:blipFill>
        <p:spPr>
          <a:xfrm>
            <a:off x="5860175" y="2526324"/>
            <a:ext cx="3207249" cy="19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/>
          <p:nvPr/>
        </p:nvSpPr>
        <p:spPr>
          <a:xfrm>
            <a:off x="5891825" y="2631700"/>
            <a:ext cx="3193500" cy="187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35350" y="1035725"/>
            <a:ext cx="87342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resíduos são não homocedástico,  heterocedástico, se houver  uma mudança sistemática na propagação dos resíduos ao longo da faixa de valores medidos. A heterocedasticidade é um problema porque a regressão de mínimos quadrados pressupõe que todos os resíduos sejam extraídos de uma população que apresenta uma variação constante (homocedasticidade).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30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6"/>
          <p:cNvSpPr txBox="1"/>
          <p:nvPr/>
        </p:nvSpPr>
        <p:spPr>
          <a:xfrm>
            <a:off x="235350" y="661975"/>
            <a:ext cx="3948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Variância constante (homocedástico)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235350" y="1047425"/>
            <a:ext cx="87342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causas de heterocedasticidade dos resíduos: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Natureza das variáveis: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 relacionamentos apresentam tipicamente tendência à heterocedasticia. Por exemplo, renda e poupança.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ocorrência de um valor extremo na amostra pode inflacionar a variabilidade em um determinado ponto do ajuste.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Falhas na especificação do modelo: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heterocedasticidade pode também ser devida à omissão de importantes variáveis no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Transformação dos dados: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transformação das variáveis (por exemplo, proporção ao invés de valores absolutos) ou da forma funcional (modelo log-duplo ao invés de linear) pode eliminar a heterocedasticidade.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3030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8"/>
          <p:cNvSpPr txBox="1"/>
          <p:nvPr/>
        </p:nvSpPr>
        <p:spPr>
          <a:xfrm>
            <a:off x="235350" y="898200"/>
            <a:ext cx="6668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9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9"/>
          <p:cNvSpPr txBox="1"/>
          <p:nvPr/>
        </p:nvSpPr>
        <p:spPr>
          <a:xfrm>
            <a:off x="235350" y="724175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50" y="18205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0" l="50216" r="0" t="0"/>
          <a:stretch/>
        </p:blipFill>
        <p:spPr>
          <a:xfrm>
            <a:off x="4799850" y="2157325"/>
            <a:ext cx="3074475" cy="2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/>
        </p:nvSpPr>
        <p:spPr>
          <a:xfrm>
            <a:off x="5839625" y="1892850"/>
            <a:ext cx="13014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328325" y="1137663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resíduos têm distribuição normal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0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20"/>
          <p:cNvSpPr txBox="1"/>
          <p:nvPr/>
        </p:nvSpPr>
        <p:spPr>
          <a:xfrm>
            <a:off x="235350" y="898200"/>
            <a:ext cx="6668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235350" y="739575"/>
            <a:ext cx="85053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regressão linear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usada para prever o valor de uma variável de resultado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Y (contínuo)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base em uma ou mais variáveis preditoras de entrada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X (contínuas ou categóricas).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objetivo é estabelecer uma relação linear (equação da reta) entre a(s) variável(s) preditora(s) e a variável de resposta, para que, po</a:t>
            </a:r>
            <a:r>
              <a:rPr lang="pt-BR">
                <a:solidFill>
                  <a:schemeClr val="dk1"/>
                </a:solidFill>
              </a:rPr>
              <a:t>ssa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</a:t>
            </a:r>
            <a:r>
              <a:rPr lang="pt-BR">
                <a:solidFill>
                  <a:schemeClr val="dk1"/>
                </a:solidFill>
              </a:rPr>
              <a:t>utilizar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essa fórmula para estimar o valor da resposta Y, quando apenas os valores dos preditores (Xs) são conhecidos.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35350" y="134450"/>
            <a:ext cx="309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Regressão Linear Simples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235350" y="504275"/>
            <a:ext cx="2749500" cy="2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0" y="2807500"/>
            <a:ext cx="3038664" cy="21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964" y="2807500"/>
            <a:ext cx="3278406" cy="21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669725" y="2571750"/>
            <a:ext cx="2308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Dispersão X versus Y </a:t>
            </a:r>
            <a:endParaRPr b="1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557900" y="2571750"/>
            <a:ext cx="1725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Regressão Linear </a:t>
            </a:r>
            <a:endParaRPr b="1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6856950" y="2512325"/>
            <a:ext cx="1466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Reta ajustada </a:t>
            </a:r>
            <a:endParaRPr b="1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6914" y="3484650"/>
            <a:ext cx="21621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1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1"/>
          <p:cNvSpPr txBox="1"/>
          <p:nvPr/>
        </p:nvSpPr>
        <p:spPr>
          <a:xfrm>
            <a:off x="235350" y="724175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Coeficiente de determinação R</a:t>
            </a:r>
            <a:r>
              <a:rPr b="1" baseline="30000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988" y="1348088"/>
            <a:ext cx="26384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/>
        </p:nvSpPr>
        <p:spPr>
          <a:xfrm>
            <a:off x="1001850" y="26750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235350" y="2881600"/>
            <a:ext cx="8254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será 0≤ R</a:t>
            </a:r>
            <a:r>
              <a:rPr b="0" baseline="3000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 1. Em que 0 significa que o ajuste é ruim, e 1 muito bom.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estatística indica a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porcentagem da variação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variável dependente (Y) que as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variáveis independentes (X) explicam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coletivamente. O R</a:t>
            </a:r>
            <a:r>
              <a:rPr b="0" baseline="3000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mede a força do relacionamento entre o modelo e a variável dependente em uma conveniente escala de 0 a 100%.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2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22"/>
          <p:cNvSpPr txBox="1"/>
          <p:nvPr/>
        </p:nvSpPr>
        <p:spPr>
          <a:xfrm>
            <a:off x="235350" y="898200"/>
            <a:ext cx="6668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R2 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000" y="796463"/>
            <a:ext cx="43434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235350" y="724175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001850" y="26750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235350" y="3418675"/>
            <a:ext cx="8589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MAE mede a magnitude média dos erros em um conjunto de previsões, </a:t>
            </a:r>
            <a:r>
              <a:rPr b="1" i="0" lang="pt-BR" sz="14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 considerar sua direção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É a média na amostra de teste das diferenças absolutas entre previsão e observação real, em que todas as diferenças individuais têm peso igual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erro médio absoluto usa a mesma escala que os dados. Isso é conhecido como uma medida de precisão</a:t>
            </a:r>
            <a:r>
              <a:rPr b="1" i="0" lang="pt-BR" sz="14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dependente da escala.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075" y="1654725"/>
            <a:ext cx="2457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4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24"/>
          <p:cNvSpPr txBox="1"/>
          <p:nvPr/>
        </p:nvSpPr>
        <p:spPr>
          <a:xfrm>
            <a:off x="235350" y="898200"/>
            <a:ext cx="6668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R2 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5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5"/>
          <p:cNvSpPr txBox="1"/>
          <p:nvPr/>
        </p:nvSpPr>
        <p:spPr>
          <a:xfrm>
            <a:off x="235350" y="724175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Médio Quadrático  (MSE)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001850" y="26750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35350" y="3273225"/>
            <a:ext cx="85896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Enquanto cada resíduo no MAE contribui proporcionalmente ao erro total, o erro cresce quadraticamente no MSE. Isso significa que os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valores discrepantes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nossos dados contribuirão para um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total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muito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maior no MSE do que no MAE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Sendo assim, o modelo será penalizado mais por fazer previsões que diferem muito do valor real correspondente. Isso significa que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grandes diferenças entre o real e o previsto são punidas mais no MSE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que no MAE.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925" y="826800"/>
            <a:ext cx="3160301" cy="237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850" y="1582000"/>
            <a:ext cx="2457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6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6"/>
          <p:cNvSpPr txBox="1"/>
          <p:nvPr/>
        </p:nvSpPr>
        <p:spPr>
          <a:xfrm>
            <a:off x="235350" y="898200"/>
            <a:ext cx="6668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R2 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7"/>
          <p:cNvSpPr txBox="1"/>
          <p:nvPr/>
        </p:nvSpPr>
        <p:spPr>
          <a:xfrm>
            <a:off x="235350" y="724175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rgbClr val="1155CC"/>
                </a:solidFill>
              </a:rPr>
              <a:t>Raiz do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 Médio Quadrático  (RMSE)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235350" y="3472500"/>
            <a:ext cx="8589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RMSE é o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desvio padrão dos resíduos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isto é, uma medida de quão espalhados esses resíduos são. Em outras palavras, indica a concentração dos dados na linha de melhor ajuste.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200" y="900863"/>
            <a:ext cx="3182435" cy="2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925" y="1600200"/>
            <a:ext cx="28765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28"/>
          <p:cNvSpPr txBox="1"/>
          <p:nvPr/>
        </p:nvSpPr>
        <p:spPr>
          <a:xfrm>
            <a:off x="235350" y="898200"/>
            <a:ext cx="66684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Os erros (resíduos) devem ter as seguintes características: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Ser não correlacionados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média zero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Variância constante (heterocedástico)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 distribuição Normal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para análise de resíduos: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R2 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Erro Médio Absoluto (MAE)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Erro Médio Quadrático (MSE)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Raiz do Erro Quadrático Médio (RMSE)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9"/>
          <p:cNvSpPr txBox="1"/>
          <p:nvPr/>
        </p:nvSpPr>
        <p:spPr>
          <a:xfrm>
            <a:off x="235350" y="724175"/>
            <a:ext cx="510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Raiz do Erro Logarítmico Quadrado Médio (RMSLE)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235350" y="2827925"/>
            <a:ext cx="5517600" cy="2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Foco na diferença relativa entre o valor verdadeiro e o previsto, ou seja, apenas se preocupa com a diferença percentual entre eles.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Penaliza mais valores subestimados do que os </a:t>
            </a:r>
            <a:r>
              <a:rPr lang="pt-BR">
                <a:solidFill>
                  <a:schemeClr val="dk1"/>
                </a:solidFill>
              </a:rPr>
              <a:t>superestimados.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0" l="0" r="36544" t="0"/>
          <a:stretch/>
        </p:blipFill>
        <p:spPr>
          <a:xfrm>
            <a:off x="2033450" y="1508175"/>
            <a:ext cx="507710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2975" y="2742812"/>
            <a:ext cx="2890176" cy="201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/>
        </p:nvSpPr>
        <p:spPr>
          <a:xfrm>
            <a:off x="235350" y="134450"/>
            <a:ext cx="320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Regressão Linear Múltipla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35350" y="535300"/>
            <a:ext cx="2718600" cy="120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3641" t="0"/>
          <a:stretch/>
        </p:blipFill>
        <p:spPr>
          <a:xfrm>
            <a:off x="4453300" y="222175"/>
            <a:ext cx="47389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88" y="1138113"/>
            <a:ext cx="46386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76238" y="2024225"/>
            <a:ext cx="4638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Até agora, vimos o conceito de regressão linear simples, em que uma única variável preditora X foi usada para modelar a variável de resposta Y. Em muitas aplicações, há mais de um fator que influencia a resposta. Assim, vários modelos de regressão descrevem como uma variável de resposta única Y depende linearmente de um número maior de variáveis preditoras.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235350" y="134450"/>
            <a:ext cx="1860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Propriedades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235350" y="504275"/>
            <a:ext cx="1456800" cy="111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3"/>
          <p:cNvSpPr txBox="1"/>
          <p:nvPr/>
        </p:nvSpPr>
        <p:spPr>
          <a:xfrm>
            <a:off x="235350" y="625275"/>
            <a:ext cx="8370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regressão linear é um modelo de comportamento para as médias </a:t>
            </a:r>
            <a:r>
              <a:rPr lang="pt-BR"/>
              <a:t>de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subpopulações</a:t>
            </a:r>
            <a:r>
              <a:rPr lang="pt-BR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025" y="1270700"/>
            <a:ext cx="32575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90525" y="1898500"/>
            <a:ext cx="4594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é o intercepto da equação, então representa o ponto em que a reta corta o eixo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89940" t="0"/>
          <a:stretch/>
        </p:blipFill>
        <p:spPr>
          <a:xfrm>
            <a:off x="636000" y="1995738"/>
            <a:ext cx="3277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159150" y="2880147"/>
            <a:ext cx="4838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é o coeficiente angular, representa o quanto varia a média de Y para o aumento de uma unidade de 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17198" r="72741" t="0"/>
          <a:stretch/>
        </p:blipFill>
        <p:spPr>
          <a:xfrm>
            <a:off x="604625" y="2977388"/>
            <a:ext cx="3277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0400" y="2174175"/>
            <a:ext cx="3608400" cy="227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/>
        </p:nvSpPr>
        <p:spPr>
          <a:xfrm>
            <a:off x="235350" y="134450"/>
            <a:ext cx="320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Regressão Linear Múltipla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235350" y="535300"/>
            <a:ext cx="2718600" cy="120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0" l="0" r="3641" t="0"/>
          <a:stretch/>
        </p:blipFill>
        <p:spPr>
          <a:xfrm>
            <a:off x="4714875" y="211850"/>
            <a:ext cx="47389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88" y="1138113"/>
            <a:ext cx="46386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-72300" y="1898500"/>
            <a:ext cx="4857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esperado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todos as variáveis independentes forem nulas;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5">
            <a:alphaModFix/>
          </a:blip>
          <a:srcRect b="0" l="0" r="89940" t="0"/>
          <a:stretch/>
        </p:blipFill>
        <p:spPr>
          <a:xfrm>
            <a:off x="419100" y="2024213"/>
            <a:ext cx="3277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 txBox="1"/>
          <p:nvPr/>
        </p:nvSpPr>
        <p:spPr>
          <a:xfrm>
            <a:off x="-152400" y="3187050"/>
            <a:ext cx="56724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é a variação esperada 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um incremento unitário 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 k = 1,2,3,...,p) mantendo-se constantes todas as demais variáveis independentes;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738" y="3297900"/>
            <a:ext cx="3333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235350" y="134450"/>
            <a:ext cx="5350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avaliar o resultado da modelagem?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5"/>
          <p:cNvCxnSpPr/>
          <p:nvPr/>
        </p:nvCxnSpPr>
        <p:spPr>
          <a:xfrm>
            <a:off x="235350" y="504275"/>
            <a:ext cx="4391700" cy="22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35"/>
          <p:cNvSpPr txBox="1"/>
          <p:nvPr/>
        </p:nvSpPr>
        <p:spPr>
          <a:xfrm>
            <a:off x="235350" y="1847900"/>
            <a:ext cx="394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Ajustado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235350" y="3464400"/>
            <a:ext cx="86781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</a:t>
            </a:r>
            <a:r>
              <a:rPr b="0" baseline="3000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ajustado também indica a qualidade de ajuste do modelo, mas se ajusta ao número de termos da equação. Se você </a:t>
            </a:r>
            <a:r>
              <a:rPr b="1" i="0" lang="pt-BR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adicionar mais e mais variáveis inúteis a um modelo, o R</a:t>
            </a:r>
            <a:r>
              <a:rPr b="1" baseline="30000" i="0" lang="pt-BR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pt-BR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ajustado diminuirá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 você adicionar variáveis mais úteis, o R</a:t>
            </a:r>
            <a:r>
              <a:rPr b="0" baseline="3000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ajustado aumentará.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ajustado sempre será menor ou igual a R</a:t>
            </a:r>
            <a:r>
              <a:rPr b="0" baseline="3000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775" y="2243138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235350" y="1021813"/>
            <a:ext cx="8585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geral, as métricas vistas em Regressão Linear Simples, são utilizadas aqui, com exceção do R</a:t>
            </a:r>
            <a:r>
              <a:rPr b="0" baseline="3000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sofre um ajuste: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235350" y="134450"/>
            <a:ext cx="3395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 dos erros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235350" y="504275"/>
            <a:ext cx="2756700" cy="2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700" y="2198025"/>
            <a:ext cx="23431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235350" y="833750"/>
            <a:ext cx="71829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variável controlada, ou seja, sem erro associado ou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determinística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erro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cometido ao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estimar y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dado por: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235350" y="2852325"/>
            <a:ext cx="4381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cada valor de X, os erros distribuem-se ao redor da média: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3480" l="22268" r="23312" t="-3480"/>
          <a:stretch/>
        </p:blipFill>
        <p:spPr>
          <a:xfrm>
            <a:off x="1591275" y="3482325"/>
            <a:ext cx="11766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235350" y="3901175"/>
            <a:ext cx="4090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Espera-se que os erros tenham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média zero, variância constante e sejam não correlacionado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4032" y="1468900"/>
            <a:ext cx="3237092" cy="3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235350" y="134450"/>
            <a:ext cx="3395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 dos erros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>
            <a:off x="235350" y="504275"/>
            <a:ext cx="2756700" cy="2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5439" l="3484" r="0" t="-5440"/>
          <a:stretch/>
        </p:blipFill>
        <p:spPr>
          <a:xfrm>
            <a:off x="1781725" y="526775"/>
            <a:ext cx="5649776" cy="43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235350" y="134450"/>
            <a:ext cx="375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escolher a melhor reta?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6"/>
          <p:cNvCxnSpPr/>
          <p:nvPr/>
        </p:nvCxnSpPr>
        <p:spPr>
          <a:xfrm flipH="1" rot="10800000">
            <a:off x="235350" y="493175"/>
            <a:ext cx="3137700" cy="111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775" y="701475"/>
            <a:ext cx="5644734" cy="42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6970025" y="4334425"/>
            <a:ext cx="195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Mostrar exemplo em Python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235350" y="134450"/>
            <a:ext cx="375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escolher a melhor reta?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 flipH="1" rot="10800000">
            <a:off x="235350" y="493175"/>
            <a:ext cx="3137700" cy="111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"/>
          <p:cNvSpPr txBox="1"/>
          <p:nvPr/>
        </p:nvSpPr>
        <p:spPr>
          <a:xfrm>
            <a:off x="336175" y="887500"/>
            <a:ext cx="850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método de estimação por mínimos quadrados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garante que os valores escolhidos para os coeficientes          e          produzir</a:t>
            </a:r>
            <a:r>
              <a:rPr lang="pt-BR"/>
              <a:t>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menores erros.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3480" l="22268" r="59069" t="-3480"/>
          <a:stretch/>
        </p:blipFill>
        <p:spPr>
          <a:xfrm>
            <a:off x="1427550" y="1161713"/>
            <a:ext cx="4034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3489" l="49734" r="36785" t="-3479"/>
          <a:stretch/>
        </p:blipFill>
        <p:spPr>
          <a:xfrm>
            <a:off x="2084225" y="1161713"/>
            <a:ext cx="2914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4225" y="1669850"/>
            <a:ext cx="21431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336175" y="2114425"/>
            <a:ext cx="7003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técnica visa minimizar o erro quadrático médio.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7875" y="2679525"/>
            <a:ext cx="44958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254625" y="3476875"/>
            <a:ext cx="7362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Derivada parcial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equação EQM, para cada coeficiente, igualada a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8400" y="4230025"/>
            <a:ext cx="1543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9250" y="4039500"/>
            <a:ext cx="29337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6970025" y="4334425"/>
            <a:ext cx="195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Mostrar exemplo em Python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235350" y="134450"/>
            <a:ext cx="375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matricial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8"/>
          <p:cNvCxnSpPr/>
          <p:nvPr/>
        </p:nvCxnSpPr>
        <p:spPr>
          <a:xfrm>
            <a:off x="235350" y="504275"/>
            <a:ext cx="1685700" cy="120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00" y="656775"/>
            <a:ext cx="7111247" cy="43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7725575" y="4596100"/>
            <a:ext cx="382200" cy="2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235350" y="134450"/>
            <a:ext cx="375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Influência de Outliers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9"/>
          <p:cNvCxnSpPr/>
          <p:nvPr/>
        </p:nvCxnSpPr>
        <p:spPr>
          <a:xfrm>
            <a:off x="235350" y="504275"/>
            <a:ext cx="21852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9"/>
          <p:cNvSpPr txBox="1"/>
          <p:nvPr/>
        </p:nvSpPr>
        <p:spPr>
          <a:xfrm>
            <a:off x="123275" y="699225"/>
            <a:ext cx="86286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Outliers são pontos que se afastam da nuvem de pontos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Outliers que caem horizontalmente longe do centro da nuvem são chamados pontos de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alavancagem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Altos pontos de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alavancagem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realmente influenciam a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inclinação d</a:t>
            </a:r>
            <a:r>
              <a:rPr b="1" lang="pt-BR">
                <a:solidFill>
                  <a:srgbClr val="1155CC"/>
                </a:solidFill>
              </a:rPr>
              <a:t>a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linha de regressão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chamados pontos </a:t>
            </a:r>
            <a:r>
              <a:rPr b="1" i="0" lang="pt-B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influentes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determinar se um ponto é influente, visualize </a:t>
            </a:r>
            <a:r>
              <a:rPr lang="pt-BR">
                <a:solidFill>
                  <a:schemeClr val="dk1"/>
                </a:solidFill>
              </a:rPr>
              <a:t>a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linha de regressão com e sem o ponto. A inclinação da linha muda consideravelmente? Se sim, então o ponto é influente. Se não, então não é.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875" y="2956000"/>
            <a:ext cx="3066383" cy="19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6333" y="2956000"/>
            <a:ext cx="2918097" cy="19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