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0.png" ContentType="image/png"/>
  <Override PartName="/ppt/media/image11.png" ContentType="image/png"/>
  <Override PartName="/ppt/media/image12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2"/>
          <a:srcRect l="0" t="0" r="949" b="0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1" name="Imagem 8" descr=""/>
          <p:cNvPicPr/>
          <p:nvPr/>
        </p:nvPicPr>
        <p:blipFill>
          <a:blip r:embed="rId3"/>
          <a:srcRect l="0" t="0" r="14274" b="0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2" name="Imagem 10" descr=""/>
          <p:cNvPicPr/>
          <p:nvPr/>
        </p:nvPicPr>
        <p:blipFill>
          <a:blip r:embed="rId4"/>
          <a:srcRect l="0" t="4945" r="14274" b="0"/>
          <a:stretch/>
        </p:blipFill>
        <p:spPr>
          <a:xfrm>
            <a:off x="0" y="2286000"/>
            <a:ext cx="12191400" cy="4571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</a:t>
            </a:r>
            <a:r>
              <a:rPr b="0" lang="pt-BR" sz="1800" spc="-1" strike="noStrike">
                <a:latin typeface="Arial"/>
              </a:rPr>
              <a:t>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7" descr=""/>
          <p:cNvPicPr/>
          <p:nvPr/>
        </p:nvPicPr>
        <p:blipFill>
          <a:blip r:embed="rId2"/>
          <a:srcRect l="0" t="0" r="949" b="0"/>
          <a:stretch/>
        </p:blipFill>
        <p:spPr>
          <a:xfrm>
            <a:off x="572940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42" name="Imagem 8" descr=""/>
          <p:cNvPicPr/>
          <p:nvPr/>
        </p:nvPicPr>
        <p:blipFill>
          <a:blip r:embed="rId3"/>
          <a:srcRect l="0" t="0" r="14274" b="0"/>
          <a:stretch/>
        </p:blipFill>
        <p:spPr>
          <a:xfrm>
            <a:off x="0" y="0"/>
            <a:ext cx="6462000" cy="2285280"/>
          </a:xfrm>
          <a:prstGeom prst="rect">
            <a:avLst/>
          </a:prstGeom>
          <a:ln w="0">
            <a:noFill/>
          </a:ln>
        </p:spPr>
      </p:pic>
      <p:pic>
        <p:nvPicPr>
          <p:cNvPr id="43" name="Imagem 10" descr=""/>
          <p:cNvPicPr/>
          <p:nvPr/>
        </p:nvPicPr>
        <p:blipFill>
          <a:blip r:embed="rId4"/>
          <a:srcRect l="0" t="4945" r="14274" b="0"/>
          <a:stretch/>
        </p:blipFill>
        <p:spPr>
          <a:xfrm>
            <a:off x="0" y="2286000"/>
            <a:ext cx="12191400" cy="45712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</a:t>
            </a:r>
            <a:r>
              <a:rPr b="0" lang="pt-BR" sz="1800" spc="-1" strike="noStrike">
                <a:latin typeface="Arial"/>
              </a:rPr>
              <a:t>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github.com/zgiuliana/bootcamp_itau_dados.git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10" descr=""/>
          <p:cNvPicPr/>
          <p:nvPr/>
        </p:nvPicPr>
        <p:blipFill>
          <a:blip r:embed="rId1"/>
          <a:stretch/>
        </p:blipFill>
        <p:spPr>
          <a:xfrm>
            <a:off x="3443400" y="2128680"/>
            <a:ext cx="5304600" cy="2599560"/>
          </a:xfrm>
          <a:prstGeom prst="rect">
            <a:avLst/>
          </a:prstGeom>
          <a:ln w="0">
            <a:noFill/>
          </a:ln>
        </p:spPr>
      </p:pic>
      <p:sp>
        <p:nvSpPr>
          <p:cNvPr id="83" name="CaixaDeTexto 4"/>
          <p:cNvSpPr/>
          <p:nvPr/>
        </p:nvSpPr>
        <p:spPr>
          <a:xfrm>
            <a:off x="0" y="6300000"/>
            <a:ext cx="590040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Repositório no GitHub</a:t>
            </a:r>
            <a:endParaRPr b="0" lang="pt-BR" sz="1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https://github.com/zgiuliana/bootcamp_itau_dados.git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Dados Gerais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V="1">
            <a:off x="180000" y="705960"/>
            <a:ext cx="3060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 txBox="1"/>
          <p:nvPr/>
        </p:nvSpPr>
        <p:spPr>
          <a:xfrm>
            <a:off x="900000" y="144000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Iniciativa da DED </a:t>
            </a:r>
            <a:r>
              <a:rPr b="1" lang="pt-BR" sz="2200" spc="-1" strike="noStrike">
                <a:latin typeface="Arial"/>
              </a:rPr>
              <a:t>para estimular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o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poder de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transformação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das pessoas.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Grade </a:t>
            </a:r>
            <a:r>
              <a:rPr b="1" lang="pt-BR" sz="2200" spc="-1" strike="noStrike">
                <a:latin typeface="Arial"/>
              </a:rPr>
              <a:t>desenvolvida em </a:t>
            </a:r>
            <a:r>
              <a:rPr b="1" lang="pt-BR" sz="2200" spc="-1" strike="noStrike">
                <a:latin typeface="Arial"/>
              </a:rPr>
              <a:t>parceria da DED </a:t>
            </a:r>
            <a:r>
              <a:rPr b="1" lang="pt-BR" sz="2200" spc="-1" strike="noStrike">
                <a:latin typeface="Arial"/>
              </a:rPr>
              <a:t>com a Let’s </a:t>
            </a:r>
            <a:r>
              <a:rPr b="1" lang="pt-BR" sz="2200" spc="-1" strike="noStrike">
                <a:latin typeface="Arial"/>
              </a:rPr>
              <a:t>Code, </a:t>
            </a:r>
            <a:r>
              <a:rPr b="1" lang="pt-BR" sz="2200" spc="-1" strike="noStrike">
                <a:latin typeface="Arial"/>
              </a:rPr>
              <a:t>totalizando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400h</a:t>
            </a:r>
            <a:r>
              <a:rPr b="1" lang="pt-BR" sz="2200" spc="-1" strike="noStrike">
                <a:latin typeface="Arial"/>
              </a:rPr>
              <a:t> </a:t>
            </a:r>
            <a:r>
              <a:rPr b="1" lang="pt-BR" sz="2200" spc="-1" strike="noStrike">
                <a:latin typeface="Arial"/>
              </a:rPr>
              <a:t>de curso.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Turma piloto </a:t>
            </a:r>
            <a:r>
              <a:rPr b="1" lang="pt-BR" sz="2200" spc="-1" strike="noStrike">
                <a:latin typeface="Arial"/>
              </a:rPr>
              <a:t>formada com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21</a:t>
            </a:r>
            <a:r>
              <a:rPr b="1" lang="pt-BR" sz="2200" spc="-1" strike="noStrike">
                <a:latin typeface="Arial"/>
              </a:rPr>
              <a:t> </a:t>
            </a:r>
            <a:r>
              <a:rPr b="1" lang="pt-BR" sz="2200" spc="-1" strike="noStrike">
                <a:latin typeface="Arial"/>
              </a:rPr>
              <a:t>colaboradores </a:t>
            </a:r>
            <a:r>
              <a:rPr b="1" lang="pt-BR" sz="2200" spc="-1" strike="noStrike">
                <a:latin typeface="Arial"/>
              </a:rPr>
              <a:t>do Itaú.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Nova turma </a:t>
            </a:r>
            <a:r>
              <a:rPr b="1" lang="pt-BR" sz="2200" spc="-1" strike="noStrike">
                <a:latin typeface="Arial"/>
              </a:rPr>
              <a:t>aberta para o </a:t>
            </a:r>
            <a:r>
              <a:rPr b="1" lang="pt-BR" sz="2200" spc="-1" strike="noStrike">
                <a:latin typeface="Arial"/>
              </a:rPr>
              <a:t>público, já conta </a:t>
            </a:r>
            <a:r>
              <a:rPr b="1" lang="pt-BR" sz="2200" spc="-1" strike="noStrike">
                <a:latin typeface="Arial"/>
              </a:rPr>
              <a:t>com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10,000</a:t>
            </a:r>
            <a:r>
              <a:rPr b="1" lang="pt-BR" sz="2200" spc="-1" strike="noStrike">
                <a:latin typeface="Arial"/>
              </a:rPr>
              <a:t> </a:t>
            </a:r>
            <a:r>
              <a:rPr b="1" lang="pt-BR" sz="2200" spc="-1" strike="noStrike">
                <a:latin typeface="Arial"/>
              </a:rPr>
              <a:t>inscritos. (Última </a:t>
            </a:r>
            <a:r>
              <a:rPr b="1" lang="pt-BR" sz="2200" spc="-1" strike="noStrike">
                <a:latin typeface="Arial"/>
              </a:rPr>
              <a:t>atualização </a:t>
            </a:r>
            <a:r>
              <a:rPr b="1" lang="pt-BR" sz="2200" spc="-1" strike="noStrike">
                <a:latin typeface="Arial"/>
              </a:rPr>
              <a:t>10/09) </a:t>
            </a:r>
            <a:endParaRPr b="1" lang="pt-BR" sz="2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18000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Temas Abordados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 flipV="1">
            <a:off x="180000" y="705960"/>
            <a:ext cx="3060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 txBox="1"/>
          <p:nvPr/>
        </p:nvSpPr>
        <p:spPr>
          <a:xfrm>
            <a:off x="900000" y="2464200"/>
            <a:ext cx="25200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Versionamento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Shell Scripting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Conceitos Gerais de Linux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780000" y="2464200"/>
            <a:ext cx="2520000" cy="11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Ambientes de utilização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Estrutura de Dados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Orientação a Objetos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Algoritmos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480000" y="2464200"/>
            <a:ext cx="25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SQL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Modelagem de Dados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180000" y="2464200"/>
            <a:ext cx="2520000" cy="11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Numpy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Pandas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Seaborn/Matplotlib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Plotly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00000" y="4860000"/>
            <a:ext cx="2520000" cy="11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Estatística Descritiva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Probabilidade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Inferência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Teste de Hipótese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780000" y="4860000"/>
            <a:ext cx="252000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Agile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Métricas e KPI’s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Power BI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480000" y="4860000"/>
            <a:ext cx="2520000" cy="147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Conceitos de Big Dara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Hadoop, Hive e Spark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Streaming vs. Batch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Containers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AWS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9180000" y="4860000"/>
            <a:ext cx="2520000" cy="11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Regressões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Árvores de Decisão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Métodos de Emsemble</a:t>
            </a:r>
            <a:endParaRPr b="0" lang="pt-BR" sz="13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ff59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latin typeface="Arial"/>
              </a:rPr>
              <a:t>Algoritmos de Agrupamento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260000" y="2117880"/>
            <a:ext cx="27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pt-BR" sz="1800" spc="-1" strike="noStrike">
                <a:latin typeface="Arial"/>
              </a:rPr>
              <a:t>Linux e Git</a:t>
            </a:r>
            <a:endParaRPr b="1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40000" y="1440000"/>
            <a:ext cx="2520000" cy="360000"/>
          </a:xfrm>
          <a:prstGeom prst="rect">
            <a:avLst/>
          </a:prstGeom>
          <a:solidFill>
            <a:srgbClr val="ff5900"/>
          </a:solidFill>
          <a:ln w="0">
            <a:solidFill>
              <a:srgbClr val="ff59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Agrupar 12"/>
          <p:cNvGrpSpPr/>
          <p:nvPr/>
        </p:nvGrpSpPr>
        <p:grpSpPr>
          <a:xfrm>
            <a:off x="7393320" y="3648240"/>
            <a:ext cx="4726440" cy="3242160"/>
            <a:chOff x="7393320" y="3648240"/>
            <a:chExt cx="4726440" cy="3242160"/>
          </a:xfrm>
        </p:grpSpPr>
        <p:pic>
          <p:nvPicPr>
            <p:cNvPr id="100" name="Picture 16" descr="Biblioteca Matplotlib do Python. Analisando o pacote do Python para… | by  Alysson Machado | Medium"/>
            <p:cNvPicPr/>
            <p:nvPr/>
          </p:nvPicPr>
          <p:blipFill>
            <a:blip r:embed="rId1"/>
            <a:stretch/>
          </p:blipFill>
          <p:spPr>
            <a:xfrm>
              <a:off x="8310240" y="4042800"/>
              <a:ext cx="2458080" cy="135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Picture 18" descr="Visualization with Seaborn - TheBitX"/>
            <p:cNvPicPr/>
            <p:nvPr/>
          </p:nvPicPr>
          <p:blipFill>
            <a:blip r:embed="rId2"/>
            <a:stretch/>
          </p:blipFill>
          <p:spPr>
            <a:xfrm>
              <a:off x="10504800" y="5063040"/>
              <a:ext cx="1567800" cy="1827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20" descr="Plotly – Wikipédia, a enciclopédia livre"/>
            <p:cNvPicPr/>
            <p:nvPr/>
          </p:nvPicPr>
          <p:blipFill>
            <a:blip r:embed="rId3"/>
            <a:stretch/>
          </p:blipFill>
          <p:spPr>
            <a:xfrm>
              <a:off x="7393320" y="5305320"/>
              <a:ext cx="3206160" cy="124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3" name="Retângulo: Cantos Arredondados 20"/>
            <p:cNvSpPr/>
            <p:nvPr/>
          </p:nvSpPr>
          <p:spPr>
            <a:xfrm>
              <a:off x="7719840" y="3648240"/>
              <a:ext cx="4399920" cy="32360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aixaDeTexto 11"/>
            <p:cNvSpPr/>
            <p:nvPr/>
          </p:nvSpPr>
          <p:spPr>
            <a:xfrm>
              <a:off x="7745040" y="3771000"/>
              <a:ext cx="41940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Visualização de Dados em Python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05" name="Agrupar 13"/>
          <p:cNvGrpSpPr/>
          <p:nvPr/>
        </p:nvGrpSpPr>
        <p:grpSpPr>
          <a:xfrm>
            <a:off x="193680" y="5090760"/>
            <a:ext cx="4092480" cy="1412280"/>
            <a:chOff x="193680" y="5090760"/>
            <a:chExt cx="4092480" cy="1412280"/>
          </a:xfrm>
        </p:grpSpPr>
        <p:pic>
          <p:nvPicPr>
            <p:cNvPr id="106" name="Picture 6" descr="Postgres is a great pub/sub &amp;amp; job server"/>
            <p:cNvPicPr/>
            <p:nvPr/>
          </p:nvPicPr>
          <p:blipFill>
            <a:blip r:embed="rId4"/>
            <a:srcRect l="15527" t="26695" r="14673" b="26952"/>
            <a:stretch/>
          </p:blipFill>
          <p:spPr>
            <a:xfrm>
              <a:off x="1159200" y="5462280"/>
              <a:ext cx="2787480" cy="104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Retângulo: Cantos Arredondados 22"/>
            <p:cNvSpPr/>
            <p:nvPr/>
          </p:nvSpPr>
          <p:spPr>
            <a:xfrm>
              <a:off x="193680" y="5090760"/>
              <a:ext cx="4092480" cy="13971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aixaDeTexto 23"/>
            <p:cNvSpPr/>
            <p:nvPr/>
          </p:nvSpPr>
          <p:spPr>
            <a:xfrm>
              <a:off x="225000" y="514404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Bancos de Dados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09" name="Agrupar 14"/>
          <p:cNvGrpSpPr/>
          <p:nvPr/>
        </p:nvGrpSpPr>
        <p:grpSpPr>
          <a:xfrm>
            <a:off x="7731360" y="1585080"/>
            <a:ext cx="4030200" cy="1409400"/>
            <a:chOff x="7731360" y="1585080"/>
            <a:chExt cx="4030200" cy="1409400"/>
          </a:xfrm>
        </p:grpSpPr>
        <p:pic>
          <p:nvPicPr>
            <p:cNvPr id="110" name="Picture 8" descr=""/>
            <p:cNvPicPr/>
            <p:nvPr/>
          </p:nvPicPr>
          <p:blipFill>
            <a:blip r:embed="rId5"/>
            <a:stretch/>
          </p:blipFill>
          <p:spPr>
            <a:xfrm>
              <a:off x="8088840" y="2265120"/>
              <a:ext cx="2160360" cy="55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Picture 22" descr="Amazon Web Services – Wikipédia, a enciclopédia livre"/>
            <p:cNvPicPr/>
            <p:nvPr/>
          </p:nvPicPr>
          <p:blipFill>
            <a:blip r:embed="rId6"/>
            <a:stretch/>
          </p:blipFill>
          <p:spPr>
            <a:xfrm>
              <a:off x="10560960" y="2309760"/>
              <a:ext cx="936000" cy="55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Retângulo: Cantos Arredondados 24"/>
            <p:cNvSpPr/>
            <p:nvPr/>
          </p:nvSpPr>
          <p:spPr>
            <a:xfrm>
              <a:off x="7777440" y="1585080"/>
              <a:ext cx="3938040" cy="14094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aixaDeTexto 25"/>
            <p:cNvSpPr/>
            <p:nvPr/>
          </p:nvSpPr>
          <p:spPr>
            <a:xfrm>
              <a:off x="7731360" y="1658160"/>
              <a:ext cx="40302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Data Engineering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114" name="CaixaDeTexto 15"/>
          <p:cNvSpPr/>
          <p:nvPr/>
        </p:nvSpPr>
        <p:spPr>
          <a:xfrm>
            <a:off x="0" y="137520"/>
            <a:ext cx="62182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Programas e Bibliotecas Utilizadas</a:t>
            </a:r>
            <a:endParaRPr b="0" lang="pt-BR" sz="2400" spc="-1" strike="noStrike">
              <a:latin typeface="Arial"/>
            </a:endParaRPr>
          </a:p>
        </p:txBody>
      </p:sp>
      <p:grpSp>
        <p:nvGrpSpPr>
          <p:cNvPr id="115" name="Agrupar 16"/>
          <p:cNvGrpSpPr/>
          <p:nvPr/>
        </p:nvGrpSpPr>
        <p:grpSpPr>
          <a:xfrm>
            <a:off x="4798800" y="3771000"/>
            <a:ext cx="2300040" cy="2343240"/>
            <a:chOff x="4798800" y="3771000"/>
            <a:chExt cx="2300040" cy="2343240"/>
          </a:xfrm>
        </p:grpSpPr>
        <p:pic>
          <p:nvPicPr>
            <p:cNvPr id="116" name="Picture 24" descr="Treinamento corporativo - Power Bi"/>
            <p:cNvPicPr/>
            <p:nvPr/>
          </p:nvPicPr>
          <p:blipFill>
            <a:blip r:embed="rId7"/>
            <a:stretch/>
          </p:blipFill>
          <p:spPr>
            <a:xfrm>
              <a:off x="4913280" y="4096800"/>
              <a:ext cx="2017440" cy="2017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7" name="Retângulo: Cantos Arredondados 31"/>
            <p:cNvSpPr/>
            <p:nvPr/>
          </p:nvSpPr>
          <p:spPr>
            <a:xfrm>
              <a:off x="4798800" y="3771000"/>
              <a:ext cx="2300040" cy="201744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aixaDeTexto 32"/>
            <p:cNvSpPr/>
            <p:nvPr/>
          </p:nvSpPr>
          <p:spPr>
            <a:xfrm>
              <a:off x="4798800" y="3865680"/>
              <a:ext cx="230004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Visualização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grpSp>
        <p:nvGrpSpPr>
          <p:cNvPr id="119" name="Agrupar 17"/>
          <p:cNvGrpSpPr/>
          <p:nvPr/>
        </p:nvGrpSpPr>
        <p:grpSpPr>
          <a:xfrm>
            <a:off x="-78480" y="1164600"/>
            <a:ext cx="3951000" cy="3419280"/>
            <a:chOff x="-78480" y="1164600"/>
            <a:chExt cx="3951000" cy="3419280"/>
          </a:xfrm>
        </p:grpSpPr>
        <p:pic>
          <p:nvPicPr>
            <p:cNvPr id="120" name="Picture 2" descr="Git] O que você precisa saber pra iniciar seus trabalhos com o git – Parte1  – ChurrOps on DevOps"/>
            <p:cNvPicPr/>
            <p:nvPr/>
          </p:nvPicPr>
          <p:blipFill>
            <a:blip r:embed="rId8"/>
            <a:stretch/>
          </p:blipFill>
          <p:spPr>
            <a:xfrm>
              <a:off x="-78480" y="1842840"/>
              <a:ext cx="1833480" cy="916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Picture 4"/>
            <p:cNvSpPr/>
            <p:nvPr/>
          </p:nvSpPr>
          <p:spPr>
            <a:xfrm>
              <a:off x="1549080" y="2555280"/>
              <a:ext cx="2007360" cy="1501560"/>
            </a:xfrm>
            <a:prstGeom prst="roundRect">
              <a:avLst>
                <a:gd name="adj" fmla="val 16667"/>
              </a:avLst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aixaDeTexto 28"/>
            <p:cNvSpPr/>
            <p:nvPr/>
          </p:nvSpPr>
          <p:spPr>
            <a:xfrm>
              <a:off x="225000" y="1336320"/>
              <a:ext cx="347868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Versionamento e Distros</a:t>
              </a:r>
              <a:endParaRPr b="0" lang="pt-BR" sz="1800" spc="-1" strike="noStrike">
                <a:latin typeface="Arial"/>
              </a:endParaRPr>
            </a:p>
          </p:txBody>
        </p:sp>
        <p:sp>
          <p:nvSpPr>
            <p:cNvPr id="123" name="Retângulo: Cantos Arredondados 34"/>
            <p:cNvSpPr/>
            <p:nvPr/>
          </p:nvSpPr>
          <p:spPr>
            <a:xfrm>
              <a:off x="152280" y="1164600"/>
              <a:ext cx="3720240" cy="34192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4" name="Agrupar 18"/>
          <p:cNvGrpSpPr/>
          <p:nvPr/>
        </p:nvGrpSpPr>
        <p:grpSpPr>
          <a:xfrm>
            <a:off x="4334040" y="1028880"/>
            <a:ext cx="3129480" cy="2432520"/>
            <a:chOff x="4334040" y="1028880"/>
            <a:chExt cx="3129480" cy="2432520"/>
          </a:xfrm>
        </p:grpSpPr>
        <p:pic>
          <p:nvPicPr>
            <p:cNvPr id="125" name="Picture 4" descr="How to Install Anaconda + Python + Jupyter Notebook | Data science  learning, Machine learning, Data science"/>
            <p:cNvPicPr/>
            <p:nvPr/>
          </p:nvPicPr>
          <p:blipFill>
            <a:blip r:embed="rId10"/>
            <a:stretch/>
          </p:blipFill>
          <p:spPr>
            <a:xfrm>
              <a:off x="4613040" y="1858680"/>
              <a:ext cx="2617560" cy="147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Retângulo: Cantos Arredondados 5"/>
            <p:cNvSpPr/>
            <p:nvPr/>
          </p:nvSpPr>
          <p:spPr>
            <a:xfrm>
              <a:off x="4380120" y="1028880"/>
              <a:ext cx="3083400" cy="243252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80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aixaDeTexto 36"/>
            <p:cNvSpPr/>
            <p:nvPr/>
          </p:nvSpPr>
          <p:spPr>
            <a:xfrm>
              <a:off x="4334040" y="1132200"/>
              <a:ext cx="3083400" cy="638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Ferramentas para análise de Dados</a:t>
              </a:r>
              <a:endParaRPr b="0" lang="pt-B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Dados Gerais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V="1">
            <a:off x="180000" y="705960"/>
            <a:ext cx="3060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Imagem 9_0"/>
          <p:cNvSpPr/>
          <p:nvPr/>
        </p:nvSpPr>
        <p:spPr>
          <a:xfrm>
            <a:off x="360000" y="1173240"/>
            <a:ext cx="5333400" cy="530676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 txBox="1"/>
          <p:nvPr/>
        </p:nvSpPr>
        <p:spPr>
          <a:xfrm>
            <a:off x="162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Pontos Fortes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Didática prática faz com que o conteúdo seja absorvido de forma mais eficiente.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Professores tem um bom domínio do assunto e sabem lidar com adaptações na didática.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Módulos básicos como Programação, Data Toolbox, SQL e Estatística tiveram um bom peso, o que garantiu base para temas mais complexos.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Espaço para Network durante o Bootcamp foi fantástico.</a:t>
            </a:r>
            <a:endParaRPr b="1" lang="pt-BR" sz="1800" spc="-1" strike="noStrike">
              <a:latin typeface="Arial"/>
              <a:ea typeface="Noto Sans CJK SC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6660000" y="1308240"/>
            <a:ext cx="4140000" cy="517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Pontos de Melhoria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Módulo de Decision Science foi bem fraco e poderia refletir melhor a realidade da área.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Alguns módulos poderiam ter alguns temas modificados, para dar mais espaço a temas de maior peso (Exemplo: SQL e Engenharia de Dados)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AWS poderia ter uma maios profundidade</a:t>
            </a:r>
            <a:endParaRPr b="1" lang="pt-BR" sz="18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pc="-1" strike="noStrike">
              <a:latin typeface="Arial"/>
              <a:ea typeface="Noto Sans CJK SC"/>
            </a:endParaRPr>
          </a:p>
        </p:txBody>
      </p:sp>
      <p:sp>
        <p:nvSpPr>
          <p:cNvPr id="133" name=""/>
          <p:cNvSpPr/>
          <p:nvPr/>
        </p:nvSpPr>
        <p:spPr>
          <a:xfrm>
            <a:off x="6095880" y="1080000"/>
            <a:ext cx="0" cy="5400000"/>
          </a:xfrm>
          <a:prstGeom prst="line">
            <a:avLst/>
          </a:prstGeom>
          <a:ln w="0">
            <a:solidFill>
              <a:srgbClr val="000000"/>
            </a:solidFill>
            <a:prstDash val="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180360" y="288000"/>
            <a:ext cx="77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Conclusão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 flipV="1">
            <a:off x="180000" y="705960"/>
            <a:ext cx="3060000" cy="14040"/>
          </a:xfrm>
          <a:prstGeom prst="line">
            <a:avLst/>
          </a:prstGeom>
          <a:ln w="36000">
            <a:solidFill>
              <a:srgbClr val="ff5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"/>
          <p:cNvSpPr txBox="1"/>
          <p:nvPr/>
        </p:nvSpPr>
        <p:spPr>
          <a:xfrm>
            <a:off x="900000" y="1440360"/>
            <a:ext cx="7740000" cy="495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Iniciativa da DED para estimular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o poder de transformação das pessoas</a:t>
            </a:r>
            <a:r>
              <a:rPr b="1" lang="pt-BR" sz="2200" spc="-1" strike="noStrike">
                <a:solidFill>
                  <a:srgbClr val="000000"/>
                </a:solidFill>
                <a:latin typeface="Arial"/>
              </a:rPr>
              <a:t>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Grade desenvolvida em parceria da DED com a Let’s Code, totalizando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400h</a:t>
            </a:r>
            <a:r>
              <a:rPr b="1" lang="pt-BR" sz="2200" spc="-1" strike="noStrike">
                <a:latin typeface="Arial"/>
              </a:rPr>
              <a:t> de curso.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Turma piloto formada com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21</a:t>
            </a:r>
            <a:r>
              <a:rPr b="1" lang="pt-BR" sz="2200" spc="-1" strike="noStrike">
                <a:latin typeface="Arial"/>
              </a:rPr>
              <a:t> colaboradores do Itaú.</a:t>
            </a: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22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latin typeface="Arial"/>
              </a:rPr>
              <a:t>Nova turma aberta para o público, já conta com </a:t>
            </a:r>
            <a:r>
              <a:rPr b="1" lang="pt-BR" sz="2200" spc="-1" strike="noStrike">
                <a:solidFill>
                  <a:srgbClr val="ff5900"/>
                </a:solidFill>
                <a:latin typeface="Arial"/>
              </a:rPr>
              <a:t>10,000</a:t>
            </a:r>
            <a:r>
              <a:rPr b="1" lang="pt-BR" sz="2200" spc="-1" strike="noStrike">
                <a:latin typeface="Arial"/>
              </a:rPr>
              <a:t> inscritos. (Última atualização 10/09). </a:t>
            </a:r>
            <a:endParaRPr b="1" lang="pt-BR" sz="22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LibreOffice/7.1.6.2$Linux_X86_64 LibreOffice_project/10$Build-2</Application>
  <AppVersion>15.0000</AppVersion>
  <Words>75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2021-09-20T12:55:49Z</dcterms:created>
  <dc:creator>Giuli Zainotte</dc:creator>
  <dc:description/>
  <dc:language>pt-BR</dc:language>
  <cp:lastModifiedBy/>
  <dcterms:modified xsi:type="dcterms:W3CDTF">2021-09-20T12:53:57Z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