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5.wmf"/><Relationship Id="rId1" Type="http://schemas.openxmlformats.org/officeDocument/2006/relationships/image" Target="../media/image42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7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Relationship Id="rId6" Type="http://schemas.openxmlformats.org/officeDocument/2006/relationships/image" Target="../media/image4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4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19200" y="609600"/>
            <a:ext cx="10058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导数与微分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B22E0-FAA4-4E5C-9F96-EEFBBFB2F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1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2020/12/13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2.wmf"/><Relationship Id="rId9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42.wmf"/><Relationship Id="rId9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51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.wmf"/><Relationship Id="rId9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.wmf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2743200" y="1607343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用消元法解二元线性方程组</a:t>
            </a:r>
          </a:p>
        </p:txBody>
      </p:sp>
      <p:graphicFrame>
        <p:nvGraphicFramePr>
          <p:cNvPr id="295939" name="Object 3"/>
          <p:cNvGraphicFramePr>
            <a:graphicFrameLocks noChangeAspect="1"/>
          </p:cNvGraphicFramePr>
          <p:nvPr/>
        </p:nvGraphicFramePr>
        <p:xfrm>
          <a:off x="3810000" y="23622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3517900" imgH="1003300" progId="Equation.3">
                  <p:embed/>
                </p:oleObj>
              </mc:Choice>
              <mc:Fallback>
                <p:oleObj name="Equation" r:id="rId3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622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7086600" y="2438400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5" imgW="418918" imgH="406224" progId="Equation.3">
                  <p:embed/>
                </p:oleObj>
              </mc:Choice>
              <mc:Fallback>
                <p:oleObj name="Equation" r:id="rId5" imgW="4189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438400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7086600" y="29718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7" imgW="444114" imgH="406048" progId="Equation.3">
                  <p:embed/>
                </p:oleObj>
              </mc:Choice>
              <mc:Fallback>
                <p:oleObj name="Equation" r:id="rId7" imgW="444114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71800"/>
                        <a:ext cx="44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2743200" y="38100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9" imgW="1295400" imgH="419100" progId="Equation.3">
                  <p:embed/>
                </p:oleObj>
              </mc:Choice>
              <mc:Fallback>
                <p:oleObj name="Equation" r:id="rId9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3" name="Object 7"/>
          <p:cNvGraphicFramePr>
            <a:graphicFrameLocks noChangeAspect="1"/>
          </p:cNvGraphicFramePr>
          <p:nvPr/>
        </p:nvGraphicFramePr>
        <p:xfrm>
          <a:off x="4495800" y="3810000"/>
          <a:ext cx="379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Equation" r:id="rId11" imgW="3797300" imgH="419100" progId="Equation.3">
                  <p:embed/>
                </p:oleObj>
              </mc:Choice>
              <mc:Fallback>
                <p:oleObj name="Equation" r:id="rId11" imgW="3797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0"/>
                        <a:ext cx="379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2743200" y="4495800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3" imgW="1308100" imgH="419100" progId="Equation.3">
                  <p:embed/>
                </p:oleObj>
              </mc:Choice>
              <mc:Fallback>
                <p:oleObj name="Equation" r:id="rId13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4495800" y="4419600"/>
          <a:ext cx="381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15" imgW="3810000" imgH="419100" progId="Equation.3">
                  <p:embed/>
                </p:oleObj>
              </mc:Choice>
              <mc:Fallback>
                <p:oleObj name="Equation" r:id="rId15" imgW="381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381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5867400" y="3886200"/>
            <a:ext cx="9144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5867400" y="4495800"/>
            <a:ext cx="91440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59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50750"/>
              </p:ext>
            </p:extLst>
          </p:nvPr>
        </p:nvGraphicFramePr>
        <p:xfrm>
          <a:off x="2927648" y="5205496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7" imgW="3276600" imgH="431800" progId="Equation.3">
                  <p:embed/>
                </p:oleObj>
              </mc:Choice>
              <mc:Fallback>
                <p:oleObj name="Equation" r:id="rId17" imgW="327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5205496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1" name="Rectangle 13"/>
          <p:cNvSpPr>
            <a:spLocks noGrp="1" noChangeArrowheads="1"/>
          </p:cNvSpPr>
          <p:nvPr>
            <p:ph type="title"/>
          </p:nvPr>
        </p:nvSpPr>
        <p:spPr>
          <a:xfrm>
            <a:off x="2563549" y="761999"/>
            <a:ext cx="3443808" cy="749298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行列式的引入</a:t>
            </a:r>
          </a:p>
        </p:txBody>
      </p:sp>
    </p:spTree>
    <p:extLst>
      <p:ext uri="{BB962C8B-B14F-4D97-AF65-F5344CB8AC3E}">
        <p14:creationId xmlns:p14="http://schemas.microsoft.com/office/powerpoint/2010/main" val="3047352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utoUpdateAnimBg="0"/>
      <p:bldP spid="295946" grpId="0" animBg="1"/>
      <p:bldP spid="2959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2640013" y="1628775"/>
            <a:ext cx="352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zh-CN" altLang="en-US" sz="2800" b="1"/>
              <a:t>如果三元线性方程组</a:t>
            </a:r>
          </a:p>
        </p:txBody>
      </p:sp>
      <p:graphicFrame>
        <p:nvGraphicFramePr>
          <p:cNvPr id="305155" name="Object 3"/>
          <p:cNvGraphicFramePr>
            <a:graphicFrameLocks noChangeAspect="1"/>
          </p:cNvGraphicFramePr>
          <p:nvPr/>
        </p:nvGraphicFramePr>
        <p:xfrm>
          <a:off x="2640013" y="2492375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492375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2351089" y="4797426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的系数行列式</a:t>
            </a:r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4800600" y="4292600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5" imgW="2705100" imgH="1536700" progId="Equation.3">
                  <p:embed/>
                </p:oleObj>
              </mc:Choice>
              <mc:Fallback>
                <p:oleObj name="Equation" r:id="rId5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92600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/>
        </p:nvGraphicFramePr>
        <p:xfrm>
          <a:off x="7608888" y="48688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7" imgW="583947" imgH="368140" progId="Equation.3">
                  <p:embed/>
                </p:oleObj>
              </mc:Choice>
              <mc:Fallback>
                <p:oleObj name="Equation" r:id="rId7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48688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2279650" y="836613"/>
            <a:ext cx="5988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利用三阶行列式求解三元线性方程组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2050601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utoUpdateAnimBg="0"/>
      <p:bldP spid="305156" grpId="0" autoUpdateAnimBg="0"/>
      <p:bldP spid="3051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962400" y="9144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4953000" y="2895600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2781300" imgH="1536700" progId="Equation.3">
                  <p:embed/>
                </p:oleObj>
              </mc:Choice>
              <mc:Fallback>
                <p:oleObj name="Equation" r:id="rId5" imgW="2781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2590800" y="3352801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若记</a:t>
            </a: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73914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51816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63246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6184" name="Freeform 8"/>
          <p:cNvSpPr>
            <a:spLocks/>
          </p:cNvSpPr>
          <p:nvPr/>
        </p:nvSpPr>
        <p:spPr bwMode="auto">
          <a:xfrm>
            <a:off x="5943600" y="2438400"/>
            <a:ext cx="1447800" cy="533400"/>
          </a:xfrm>
          <a:custGeom>
            <a:avLst/>
            <a:gdLst>
              <a:gd name="T0" fmla="*/ 1447800 w 912"/>
              <a:gd name="T1" fmla="*/ 0 h 336"/>
              <a:gd name="T2" fmla="*/ 685800 w 912"/>
              <a:gd name="T3" fmla="*/ 228600 h 336"/>
              <a:gd name="T4" fmla="*/ 0 w 912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336">
                <a:moveTo>
                  <a:pt x="912" y="0"/>
                </a:moveTo>
                <a:cubicBezTo>
                  <a:pt x="748" y="44"/>
                  <a:pt x="584" y="88"/>
                  <a:pt x="432" y="144"/>
                </a:cubicBezTo>
                <a:cubicBezTo>
                  <a:pt x="280" y="200"/>
                  <a:pt x="72" y="304"/>
                  <a:pt x="0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>
            <a:off x="5638800" y="2514600"/>
            <a:ext cx="838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>
            <a:off x="6781800" y="2438400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6187" name="Object 11"/>
          <p:cNvGraphicFramePr>
            <a:graphicFrameLocks noChangeAspect="1"/>
          </p:cNvGraphicFramePr>
          <p:nvPr/>
        </p:nvGraphicFramePr>
        <p:xfrm>
          <a:off x="4953000" y="4495800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7" imgW="2705100" imgH="1536700" progId="Equation.3">
                  <p:embed/>
                </p:oleObj>
              </mc:Choice>
              <mc:Fallback>
                <p:oleObj name="Equation" r:id="rId7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2651126" y="48910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或</a:t>
            </a:r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5638800" y="45720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06190" name="Group 14"/>
          <p:cNvGrpSpPr>
            <a:grpSpLocks/>
          </p:cNvGrpSpPr>
          <p:nvPr/>
        </p:nvGrpSpPr>
        <p:grpSpPr bwMode="auto">
          <a:xfrm>
            <a:off x="3886200" y="4572000"/>
            <a:ext cx="1828800" cy="1511300"/>
            <a:chOff x="1488" y="2880"/>
            <a:chExt cx="1152" cy="952"/>
          </a:xfrm>
        </p:grpSpPr>
        <p:graphicFrame>
          <p:nvGraphicFramePr>
            <p:cNvPr id="160783" name="Object 15"/>
            <p:cNvGraphicFramePr>
              <a:graphicFrameLocks noChangeAspect="1"/>
            </p:cNvGraphicFramePr>
            <p:nvPr/>
          </p:nvGraphicFramePr>
          <p:xfrm>
            <a:off x="1488" y="2880"/>
            <a:ext cx="44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Equation" r:id="rId9" imgW="698500" imgH="1511300" progId="Equation.3">
                    <p:embed/>
                  </p:oleObj>
                </mc:Choice>
                <mc:Fallback>
                  <p:oleObj name="Equation" r:id="rId9" imgW="698500" imgH="151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80"/>
                          <a:ext cx="44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784" name="AutoShape 16"/>
            <p:cNvSpPr>
              <a:spLocks noChangeArrowheads="1"/>
            </p:cNvSpPr>
            <p:nvPr/>
          </p:nvSpPr>
          <p:spPr bwMode="auto">
            <a:xfrm>
              <a:off x="1872" y="2928"/>
              <a:ext cx="768" cy="96"/>
            </a:xfrm>
            <a:prstGeom prst="curvedDownArrow">
              <a:avLst>
                <a:gd name="adj1" fmla="val 160000"/>
                <a:gd name="adj2" fmla="val 32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92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utoUpdateAnimBg="0"/>
      <p:bldP spid="306181" grpId="0" animBg="1"/>
      <p:bldP spid="306182" grpId="0" animBg="1"/>
      <p:bldP spid="306183" grpId="0" animBg="1"/>
      <p:bldP spid="306184" grpId="0" animBg="1"/>
      <p:bldP spid="306185" grpId="0" animBg="1"/>
      <p:bldP spid="306186" grpId="0" animBg="1"/>
      <p:bldP spid="306188" grpId="0" autoUpdateAnimBg="0"/>
      <p:bldP spid="306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3962400" y="9144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144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4953000" y="2895600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5" imgW="2781300" imgH="1536700" progId="Equation.3">
                  <p:embed/>
                </p:oleObj>
              </mc:Choice>
              <mc:Fallback>
                <p:oleObj name="Equation" r:id="rId5" imgW="2781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590801" y="33528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记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3914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51816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324600" y="9906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0" name="Freeform 8"/>
          <p:cNvSpPr>
            <a:spLocks/>
          </p:cNvSpPr>
          <p:nvPr/>
        </p:nvSpPr>
        <p:spPr bwMode="auto">
          <a:xfrm>
            <a:off x="5943600" y="2438400"/>
            <a:ext cx="1447800" cy="533400"/>
          </a:xfrm>
          <a:custGeom>
            <a:avLst/>
            <a:gdLst>
              <a:gd name="T0" fmla="*/ 1447800 w 912"/>
              <a:gd name="T1" fmla="*/ 0 h 336"/>
              <a:gd name="T2" fmla="*/ 685800 w 912"/>
              <a:gd name="T3" fmla="*/ 228600 h 336"/>
              <a:gd name="T4" fmla="*/ 0 w 912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336">
                <a:moveTo>
                  <a:pt x="912" y="0"/>
                </a:moveTo>
                <a:cubicBezTo>
                  <a:pt x="748" y="44"/>
                  <a:pt x="584" y="88"/>
                  <a:pt x="432" y="144"/>
                </a:cubicBezTo>
                <a:cubicBezTo>
                  <a:pt x="280" y="200"/>
                  <a:pt x="72" y="304"/>
                  <a:pt x="0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5638800" y="2514600"/>
            <a:ext cx="838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6781800" y="2438400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4953000" y="4572000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7" imgW="2781300" imgH="1536700" progId="Equation.3">
                  <p:embed/>
                </p:oleObj>
              </mc:Choice>
              <mc:Fallback>
                <p:oleObj name="Equation" r:id="rId7" imgW="2781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2667001" y="49530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66736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2514600" y="9906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4572000" y="2971800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2705100" imgH="1536700" progId="Equation.3">
                  <p:embed/>
                </p:oleObj>
              </mc:Choice>
              <mc:Fallback>
                <p:oleObj name="Equation" r:id="rId5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5943600" y="10668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6019800" y="30480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6096000" y="2667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75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  <p:bldP spid="308229" grpId="0" animBg="1"/>
      <p:bldP spid="3082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2667000" y="7620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096000" y="8382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4114800" y="2590800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5" imgW="2794000" imgH="1536700" progId="Equation.3">
                  <p:embed/>
                </p:oleObj>
              </mc:Choice>
              <mc:Fallback>
                <p:oleObj name="Equation" r:id="rId5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2895601" y="30480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得</a:t>
            </a: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438400" y="44196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7" imgW="3911600" imgH="1536700" progId="Equation.3">
                  <p:embed/>
                </p:oleObj>
              </mc:Choice>
              <mc:Fallback>
                <p:oleObj name="Equation" r:id="rId7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5867400" y="44958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9256" name="Object 8"/>
          <p:cNvGraphicFramePr>
            <a:graphicFrameLocks noChangeAspect="1"/>
          </p:cNvGraphicFramePr>
          <p:nvPr/>
        </p:nvGraphicFramePr>
        <p:xfrm>
          <a:off x="7086600" y="4419600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8" imgW="2705100" imgH="1536700" progId="Equation.3">
                  <p:embed/>
                </p:oleObj>
              </mc:Choice>
              <mc:Fallback>
                <p:oleObj name="Equation" r:id="rId8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7" name="Rectangle 9"/>
          <p:cNvSpPr>
            <a:spLocks noChangeArrowheads="1"/>
          </p:cNvSpPr>
          <p:nvPr/>
        </p:nvSpPr>
        <p:spPr bwMode="auto">
          <a:xfrm>
            <a:off x="9296400" y="44958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258" name="Freeform 10"/>
          <p:cNvSpPr>
            <a:spLocks/>
          </p:cNvSpPr>
          <p:nvPr/>
        </p:nvSpPr>
        <p:spPr bwMode="auto">
          <a:xfrm>
            <a:off x="6400800" y="3962400"/>
            <a:ext cx="3200400" cy="800100"/>
          </a:xfrm>
          <a:custGeom>
            <a:avLst/>
            <a:gdLst>
              <a:gd name="T0" fmla="*/ 0 w 2016"/>
              <a:gd name="T1" fmla="*/ 800100 h 504"/>
              <a:gd name="T2" fmla="*/ 1447800 w 2016"/>
              <a:gd name="T3" fmla="*/ 38100 h 504"/>
              <a:gd name="T4" fmla="*/ 3200400 w 2016"/>
              <a:gd name="T5" fmla="*/ 571500 h 5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504">
                <a:moveTo>
                  <a:pt x="0" y="504"/>
                </a:moveTo>
                <a:cubicBezTo>
                  <a:pt x="288" y="276"/>
                  <a:pt x="576" y="48"/>
                  <a:pt x="912" y="24"/>
                </a:cubicBezTo>
                <a:cubicBezTo>
                  <a:pt x="1248" y="0"/>
                  <a:pt x="1832" y="304"/>
                  <a:pt x="2016" y="36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5" grpId="0" animBg="1"/>
      <p:bldP spid="309257" grpId="0" animBg="1"/>
      <p:bldP spid="3092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2667000" y="7620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" imgW="3911600" imgH="1536700" progId="Equation.3">
                  <p:embed/>
                </p:oleObj>
              </mc:Choice>
              <mc:Fallback>
                <p:oleObj name="Equation" r:id="rId3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096000" y="8382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4114800" y="2590800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5" imgW="2794000" imgH="1536700" progId="Equation.3">
                  <p:embed/>
                </p:oleObj>
              </mc:Choice>
              <mc:Fallback>
                <p:oleObj name="Equation" r:id="rId5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90800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895601" y="30480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得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2438400" y="4419600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7" imgW="3911600" imgH="1536700" progId="Equation.3">
                  <p:embed/>
                </p:oleObj>
              </mc:Choice>
              <mc:Fallback>
                <p:oleObj name="Equation" r:id="rId7" imgW="39116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5867400" y="4495800"/>
            <a:ext cx="457200" cy="1447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6457950" y="4419600"/>
          <a:ext cx="3225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8" imgW="3225800" imgH="1536700" progId="Equation.3">
                  <p:embed/>
                </p:oleObj>
              </mc:Choice>
              <mc:Fallback>
                <p:oleObj name="Equation" r:id="rId8" imgW="32258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419600"/>
                        <a:ext cx="3225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155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6324600" y="2743200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3" imgW="2794000" imgH="1536700" progId="Equation.3">
                  <p:embed/>
                </p:oleObj>
              </mc:Choice>
              <mc:Fallback>
                <p:oleObj name="Equation" r:id="rId3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3155950" y="2743200"/>
          <a:ext cx="2794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5" imgW="2794000" imgH="1536700" progId="Equation.3">
                  <p:embed/>
                </p:oleObj>
              </mc:Choice>
              <mc:Fallback>
                <p:oleObj name="Equation" r:id="rId5" imgW="27940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743200"/>
                        <a:ext cx="2794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2438400" y="4495801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则三元线性方程组的解为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3200400" y="5181600"/>
          <a:ext cx="127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Equation" r:id="rId7" imgW="1270000" imgH="825500" progId="Equation.3">
                  <p:embed/>
                </p:oleObj>
              </mc:Choice>
              <mc:Fallback>
                <p:oleObj name="Equation" r:id="rId7" imgW="12700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127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4972050" y="5181600"/>
          <a:ext cx="1308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1" name="Equation" r:id="rId9" imgW="1308100" imgH="825500" progId="Equation.3">
                  <p:embed/>
                </p:oleObj>
              </mc:Choice>
              <mc:Fallback>
                <p:oleObj name="Equation" r:id="rId9" imgW="1308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5181600"/>
                        <a:ext cx="1308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6934200" y="5181600"/>
          <a:ext cx="129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11" imgW="1295400" imgH="825500" progId="Equation.3">
                  <p:embed/>
                </p:oleObj>
              </mc:Choice>
              <mc:Fallback>
                <p:oleObj name="Equation" r:id="rId11" imgW="1295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129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3200400" y="914400"/>
          <a:ext cx="2705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Equation" r:id="rId13" imgW="2705100" imgH="1536700" progId="Equation.3">
                  <p:embed/>
                </p:oleObj>
              </mc:Choice>
              <mc:Fallback>
                <p:oleObj name="Equation" r:id="rId13" imgW="2705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0"/>
                        <a:ext cx="2705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6324600" y="990600"/>
          <a:ext cx="2781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Equation" r:id="rId15" imgW="2781300" imgH="1536700" progId="Equation.3">
                  <p:embed/>
                </p:oleObj>
              </mc:Choice>
              <mc:Fallback>
                <p:oleObj name="Equation" r:id="rId15" imgW="27813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90600"/>
                        <a:ext cx="2781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65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438400" y="762000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解线性方程组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4191000" y="1371600"/>
          <a:ext cx="3098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3" imgW="3098800" imgH="1536700" progId="Equation.3">
                  <p:embed/>
                </p:oleObj>
              </mc:Choice>
              <mc:Fallback>
                <p:oleObj name="Equation" r:id="rId3" imgW="30988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71600"/>
                        <a:ext cx="3098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2438401" y="29718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解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3352801" y="2971801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由于方程组的系数行列式</a:t>
            </a:r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2438400" y="3581400"/>
          <a:ext cx="273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name="Equation" r:id="rId5" imgW="2730500" imgH="1511300" progId="Equation.3">
                  <p:embed/>
                </p:oleObj>
              </mc:Choice>
              <mc:Fallback>
                <p:oleObj name="Equation" r:id="rId5" imgW="27305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273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3429000" y="3810000"/>
            <a:ext cx="1524000" cy="10668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5181600" y="4114800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7" imgW="1841500" imgH="406400" progId="Equation.3">
                  <p:embed/>
                </p:oleObj>
              </mc:Choice>
              <mc:Fallback>
                <p:oleObj name="Equation" r:id="rId7" imgW="1841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14800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9" name="Freeform 9"/>
          <p:cNvSpPr>
            <a:spLocks/>
          </p:cNvSpPr>
          <p:nvPr/>
        </p:nvSpPr>
        <p:spPr bwMode="auto">
          <a:xfrm>
            <a:off x="3429000" y="3886200"/>
            <a:ext cx="1587500" cy="1066800"/>
          </a:xfrm>
          <a:custGeom>
            <a:avLst/>
            <a:gdLst>
              <a:gd name="T0" fmla="*/ 838200 w 1000"/>
              <a:gd name="T1" fmla="*/ 0 h 672"/>
              <a:gd name="T2" fmla="*/ 1447800 w 1000"/>
              <a:gd name="T3" fmla="*/ 457200 h 672"/>
              <a:gd name="T4" fmla="*/ 0 w 1000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672">
                <a:moveTo>
                  <a:pt x="528" y="0"/>
                </a:moveTo>
                <a:cubicBezTo>
                  <a:pt x="764" y="88"/>
                  <a:pt x="1000" y="176"/>
                  <a:pt x="912" y="288"/>
                </a:cubicBezTo>
                <a:cubicBezTo>
                  <a:pt x="824" y="400"/>
                  <a:pt x="152" y="608"/>
                  <a:pt x="0" y="672"/>
                </a:cubicBez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7086600" y="4114800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9" imgW="2908300" imgH="406400" progId="Equation.3">
                  <p:embed/>
                </p:oleObj>
              </mc:Choice>
              <mc:Fallback>
                <p:oleObj name="Equation" r:id="rId9" imgW="2908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290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1" name="Freeform 11"/>
          <p:cNvSpPr>
            <a:spLocks/>
          </p:cNvSpPr>
          <p:nvPr/>
        </p:nvSpPr>
        <p:spPr bwMode="auto">
          <a:xfrm>
            <a:off x="3238500" y="3810000"/>
            <a:ext cx="1562100" cy="1066800"/>
          </a:xfrm>
          <a:custGeom>
            <a:avLst/>
            <a:gdLst>
              <a:gd name="T0" fmla="*/ 1562100 w 984"/>
              <a:gd name="T1" fmla="*/ 0 h 672"/>
              <a:gd name="T2" fmla="*/ 114300 w 984"/>
              <a:gd name="T3" fmla="*/ 533400 h 672"/>
              <a:gd name="T4" fmla="*/ 876300 w 984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4" h="672">
                <a:moveTo>
                  <a:pt x="984" y="0"/>
                </a:moveTo>
                <a:cubicBezTo>
                  <a:pt x="564" y="112"/>
                  <a:pt x="144" y="224"/>
                  <a:pt x="72" y="336"/>
                </a:cubicBezTo>
                <a:cubicBezTo>
                  <a:pt x="0" y="448"/>
                  <a:pt x="472" y="616"/>
                  <a:pt x="552" y="672"/>
                </a:cubicBezTo>
              </a:path>
            </a:pathLst>
          </a:custGeom>
          <a:noFill/>
          <a:ln w="28575" cap="rnd" cmpd="sng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32" name="Object 12"/>
          <p:cNvGraphicFramePr>
            <a:graphicFrameLocks noChangeAspect="1"/>
          </p:cNvGraphicFramePr>
          <p:nvPr/>
        </p:nvGraphicFramePr>
        <p:xfrm>
          <a:off x="2438400" y="5257800"/>
          <a:ext cx="1358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11" imgW="1358310" imgH="304668" progId="Equation.3">
                  <p:embed/>
                </p:oleObj>
              </mc:Choice>
              <mc:Fallback>
                <p:oleObj name="Equation" r:id="rId11" imgW="1358310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57800"/>
                        <a:ext cx="1358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3" name="Line 13"/>
          <p:cNvSpPr>
            <a:spLocks noChangeShapeType="1"/>
          </p:cNvSpPr>
          <p:nvPr/>
        </p:nvSpPr>
        <p:spPr bwMode="auto">
          <a:xfrm flipH="1">
            <a:off x="3352800" y="3886200"/>
            <a:ext cx="1447800" cy="990600"/>
          </a:xfrm>
          <a:prstGeom prst="line">
            <a:avLst/>
          </a:prstGeom>
          <a:noFill/>
          <a:ln w="28575" cap="rnd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34" name="Object 14"/>
          <p:cNvGraphicFramePr>
            <a:graphicFrameLocks noChangeAspect="1"/>
          </p:cNvGraphicFramePr>
          <p:nvPr/>
        </p:nvGraphicFramePr>
        <p:xfrm>
          <a:off x="3886200" y="52578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13" imgW="1828800" imgH="406400" progId="Equation.3">
                  <p:embed/>
                </p:oleObj>
              </mc:Choice>
              <mc:Fallback>
                <p:oleObj name="Equation" r:id="rId13" imgW="1828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578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5" name="Freeform 15"/>
          <p:cNvSpPr>
            <a:spLocks/>
          </p:cNvSpPr>
          <p:nvPr/>
        </p:nvSpPr>
        <p:spPr bwMode="auto">
          <a:xfrm>
            <a:off x="3213100" y="3810000"/>
            <a:ext cx="1663700" cy="1066800"/>
          </a:xfrm>
          <a:custGeom>
            <a:avLst/>
            <a:gdLst>
              <a:gd name="T0" fmla="*/ 825500 w 1048"/>
              <a:gd name="T1" fmla="*/ 0 h 672"/>
              <a:gd name="T2" fmla="*/ 139700 w 1048"/>
              <a:gd name="T3" fmla="*/ 533400 h 672"/>
              <a:gd name="T4" fmla="*/ 1663700 w 1048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8" h="672">
                <a:moveTo>
                  <a:pt x="520" y="0"/>
                </a:moveTo>
                <a:cubicBezTo>
                  <a:pt x="260" y="112"/>
                  <a:pt x="0" y="224"/>
                  <a:pt x="88" y="336"/>
                </a:cubicBezTo>
                <a:cubicBezTo>
                  <a:pt x="176" y="448"/>
                  <a:pt x="888" y="616"/>
                  <a:pt x="1048" y="672"/>
                </a:cubicBezTo>
              </a:path>
            </a:pathLst>
          </a:custGeom>
          <a:noFill/>
          <a:ln w="28575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36" name="Object 16"/>
          <p:cNvGraphicFramePr>
            <a:graphicFrameLocks noChangeAspect="1"/>
          </p:cNvGraphicFramePr>
          <p:nvPr/>
        </p:nvGraphicFramePr>
        <p:xfrm>
          <a:off x="5715000" y="5257800"/>
          <a:ext cx="2400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15" imgW="2400300" imgH="406400" progId="Equation.3">
                  <p:embed/>
                </p:oleObj>
              </mc:Choice>
              <mc:Fallback>
                <p:oleObj name="Equation" r:id="rId15" imgW="2400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257800"/>
                        <a:ext cx="2400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7" name="Freeform 17"/>
          <p:cNvSpPr>
            <a:spLocks/>
          </p:cNvSpPr>
          <p:nvPr/>
        </p:nvSpPr>
        <p:spPr bwMode="auto">
          <a:xfrm>
            <a:off x="3429000" y="3810000"/>
            <a:ext cx="1600200" cy="1066800"/>
          </a:xfrm>
          <a:custGeom>
            <a:avLst/>
            <a:gdLst>
              <a:gd name="T0" fmla="*/ 0 w 888"/>
              <a:gd name="T1" fmla="*/ 0 h 624"/>
              <a:gd name="T2" fmla="*/ 1470454 w 888"/>
              <a:gd name="T3" fmla="*/ 492369 h 624"/>
              <a:gd name="T4" fmla="*/ 778476 w 888"/>
              <a:gd name="T5" fmla="*/ 10668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8" h="624">
                <a:moveTo>
                  <a:pt x="0" y="0"/>
                </a:moveTo>
                <a:cubicBezTo>
                  <a:pt x="372" y="92"/>
                  <a:pt x="744" y="184"/>
                  <a:pt x="816" y="288"/>
                </a:cubicBezTo>
                <a:cubicBezTo>
                  <a:pt x="888" y="392"/>
                  <a:pt x="496" y="568"/>
                  <a:pt x="432" y="624"/>
                </a:cubicBezTo>
              </a:path>
            </a:pathLst>
          </a:custGeom>
          <a:noFill/>
          <a:ln w="28575" cap="rnd" cmpd="sng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2338" name="Object 18"/>
          <p:cNvGraphicFramePr>
            <a:graphicFrameLocks noChangeAspect="1"/>
          </p:cNvGraphicFramePr>
          <p:nvPr/>
        </p:nvGraphicFramePr>
        <p:xfrm>
          <a:off x="8153400" y="52578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17" imgW="1853396" imgH="406224" progId="Equation.3">
                  <p:embed/>
                </p:oleObj>
              </mc:Choice>
              <mc:Fallback>
                <p:oleObj name="Equation" r:id="rId17" imgW="185339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257800"/>
                        <a:ext cx="1854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9" name="Object 19"/>
          <p:cNvGraphicFramePr>
            <a:graphicFrameLocks noChangeAspect="1"/>
          </p:cNvGraphicFramePr>
          <p:nvPr/>
        </p:nvGraphicFramePr>
        <p:xfrm>
          <a:off x="2438400" y="579120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19" imgW="698197" imgH="304668" progId="Equation.3">
                  <p:embed/>
                </p:oleObj>
              </mc:Choice>
              <mc:Fallback>
                <p:oleObj name="Equation" r:id="rId19" imgW="69819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9120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40" name="Object 20"/>
          <p:cNvGraphicFramePr>
            <a:graphicFrameLocks noChangeAspect="1"/>
          </p:cNvGraphicFramePr>
          <p:nvPr/>
        </p:nvGraphicFramePr>
        <p:xfrm>
          <a:off x="3200400" y="57912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21" imgW="583947" imgH="368140" progId="Equation.3">
                  <p:embed/>
                </p:oleObj>
              </mc:Choice>
              <mc:Fallback>
                <p:oleObj name="Equation" r:id="rId21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912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85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utoUpdateAnimBg="0"/>
      <p:bldP spid="312325" grpId="0" autoUpdateAnimBg="0"/>
      <p:bldP spid="312327" grpId="0" animBg="1"/>
      <p:bldP spid="312329" grpId="0" animBg="1"/>
      <p:bldP spid="312331" grpId="0" animBg="1"/>
      <p:bldP spid="312333" grpId="0" animBg="1"/>
      <p:bldP spid="312335" grpId="0" animBg="1"/>
      <p:bldP spid="3123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3276600" y="990600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4965700" imgH="419100" progId="Equation.3">
                  <p:embed/>
                </p:oleObj>
              </mc:Choice>
              <mc:Fallback>
                <p:oleObj name="Equation" r:id="rId3" imgW="4965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2438400" y="1676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公式" r:id="rId5" imgW="3263900" imgH="444500" progId="Equation.3">
                  <p:embed/>
                </p:oleObj>
              </mc:Choice>
              <mc:Fallback>
                <p:oleObj name="公式" r:id="rId5" imgW="3263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3213100" y="2195513"/>
          <a:ext cx="494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7" imgW="4940300" imgH="419100" progId="Equation.3">
                  <p:embed/>
                </p:oleObj>
              </mc:Choice>
              <mc:Fallback>
                <p:oleObj name="Equation" r:id="rId7" imgW="4940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195513"/>
                        <a:ext cx="494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2438400" y="30480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9" imgW="3479800" imgH="431800" progId="Equation.3">
                  <p:embed/>
                </p:oleObj>
              </mc:Choice>
              <mc:Fallback>
                <p:oleObj name="Equation" r:id="rId9" imgW="347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6096000" y="29718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/>
              <a:t>方程组的解为</a:t>
            </a:r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2540000" y="3733800"/>
          <a:ext cx="287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1" imgW="2870200" imgH="914400" progId="Equation.3">
                  <p:embed/>
                </p:oleObj>
              </mc:Choice>
              <mc:Fallback>
                <p:oleObj name="Equation" r:id="rId11" imgW="2870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733800"/>
                        <a:ext cx="2870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5715000" y="3733800"/>
          <a:ext cx="402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3" imgW="4000500" imgH="914400" progId="Equation.3">
                  <p:embed/>
                </p:oleObj>
              </mc:Choice>
              <mc:Fallback>
                <p:oleObj name="Equation" r:id="rId13" imgW="4000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4025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9" name="AutoShape 9"/>
          <p:cNvSpPr>
            <a:spLocks noChangeArrowheads="1"/>
          </p:cNvSpPr>
          <p:nvPr/>
        </p:nvSpPr>
        <p:spPr bwMode="auto">
          <a:xfrm>
            <a:off x="3276600" y="4267200"/>
            <a:ext cx="2362200" cy="457200"/>
          </a:xfrm>
          <a:prstGeom prst="wedgeEllipseCallout">
            <a:avLst>
              <a:gd name="adj1" fmla="val 17944"/>
              <a:gd name="adj2" fmla="val 189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/>
          </a:p>
        </p:txBody>
      </p:sp>
      <p:sp>
        <p:nvSpPr>
          <p:cNvPr id="296970" name="AutoShape 10"/>
          <p:cNvSpPr>
            <a:spLocks noChangeArrowheads="1"/>
          </p:cNvSpPr>
          <p:nvPr/>
        </p:nvSpPr>
        <p:spPr bwMode="auto">
          <a:xfrm>
            <a:off x="6248400" y="4267200"/>
            <a:ext cx="2209800" cy="457200"/>
          </a:xfrm>
          <a:prstGeom prst="wedgeEllipseCallout">
            <a:avLst>
              <a:gd name="adj1" fmla="val -110991"/>
              <a:gd name="adj2" fmla="val 1774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0" lang="zh-CN" altLang="zh-CN"/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2438400" y="5334001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/>
              <a:t>由方程组的四个系数确定</a:t>
            </a:r>
            <a:r>
              <a:rPr kumimoji="0"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03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autoUpdateAnimBg="0"/>
      <p:bldP spid="296969" grpId="0" animBg="1" autoUpdateAnimBg="0"/>
      <p:bldP spid="296970" grpId="0" animBg="1" autoUpdateAnimBg="0"/>
      <p:bldP spid="2969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2438400" y="838201"/>
            <a:ext cx="8229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             </a:t>
            </a:r>
            <a:r>
              <a:rPr lang="zh-CN" altLang="en-US" sz="2800" b="1">
                <a:ea typeface="黑体" panose="02010609060101010101" pitchFamily="49" charset="-122"/>
              </a:rPr>
              <a:t>由四个数排成二行二列（横排称行、竖排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称列）的数表</a:t>
            </a:r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4953000" y="2057400"/>
          <a:ext cx="457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4572000" imgH="977900" progId="Equation.3">
                  <p:embed/>
                </p:oleObj>
              </mc:Choice>
              <mc:Fallback>
                <p:oleObj name="Equation" r:id="rId3" imgW="45720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457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2438401" y="860425"/>
            <a:ext cx="1106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定义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</a:p>
        </p:txBody>
      </p:sp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2362200" y="3276600"/>
          <a:ext cx="7670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5" imgW="7531100" imgH="1536700" progId="Equation.3">
                  <p:embed/>
                </p:oleObj>
              </mc:Choice>
              <mc:Fallback>
                <p:oleObj name="公式" r:id="rId5" imgW="75311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7670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2438400" y="52578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297991" name="Object 7"/>
          <p:cNvGraphicFramePr>
            <a:graphicFrameLocks noChangeAspect="1"/>
          </p:cNvGraphicFramePr>
          <p:nvPr/>
        </p:nvGraphicFramePr>
        <p:xfrm>
          <a:off x="3287713" y="5084763"/>
          <a:ext cx="5029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7" imgW="1854200" imgH="482600" progId="Equation.3">
                  <p:embed/>
                </p:oleObj>
              </mc:Choice>
              <mc:Fallback>
                <p:oleObj name="公式" r:id="rId7" imgW="1854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084763"/>
                        <a:ext cx="5029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854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autoUpdateAnimBg="0"/>
      <p:bldP spid="29799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10" name="Group 2"/>
          <p:cNvGrpSpPr>
            <a:grpSpLocks/>
          </p:cNvGrpSpPr>
          <p:nvPr/>
        </p:nvGrpSpPr>
        <p:grpSpPr bwMode="auto">
          <a:xfrm>
            <a:off x="4419600" y="1676400"/>
            <a:ext cx="1752600" cy="1466850"/>
            <a:chOff x="1248" y="1032"/>
            <a:chExt cx="1104" cy="924"/>
          </a:xfrm>
        </p:grpSpPr>
        <p:graphicFrame>
          <p:nvGraphicFramePr>
            <p:cNvPr id="153626" name="Object 3"/>
            <p:cNvGraphicFramePr>
              <a:graphicFrameLocks noChangeAspect="1"/>
            </p:cNvGraphicFramePr>
            <p:nvPr/>
          </p:nvGraphicFramePr>
          <p:xfrm>
            <a:off x="1332" y="104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0" name="Equation" r:id="rId3" imgW="419100" imgH="419100" progId="Equation.3">
                    <p:embed/>
                  </p:oleObj>
                </mc:Choice>
                <mc:Fallback>
                  <p:oleObj name="Equation" r:id="rId3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104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7" name="Object 4"/>
            <p:cNvGraphicFramePr>
              <a:graphicFrameLocks noChangeAspect="1"/>
            </p:cNvGraphicFramePr>
            <p:nvPr/>
          </p:nvGraphicFramePr>
          <p:xfrm>
            <a:off x="2016" y="1032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Equation" r:id="rId5" imgW="419100" imgH="419100" progId="Equation.3">
                    <p:embed/>
                  </p:oleObj>
                </mc:Choice>
                <mc:Fallback>
                  <p:oleObj name="Equation" r:id="rId5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032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8" name="Object 5"/>
            <p:cNvGraphicFramePr>
              <a:graphicFrameLocks noChangeAspect="1"/>
            </p:cNvGraphicFramePr>
            <p:nvPr/>
          </p:nvGraphicFramePr>
          <p:xfrm>
            <a:off x="2016" y="1632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Equation" r:id="rId7" imgW="431613" imgH="418918" progId="Equation.3">
                    <p:embed/>
                  </p:oleObj>
                </mc:Choice>
                <mc:Fallback>
                  <p:oleObj name="Equation" r:id="rId7" imgW="431613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632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9" name="Object 6"/>
            <p:cNvGraphicFramePr>
              <a:graphicFrameLocks noChangeAspect="1"/>
            </p:cNvGraphicFramePr>
            <p:nvPr/>
          </p:nvGraphicFramePr>
          <p:xfrm>
            <a:off x="1320" y="164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Equation" r:id="rId9" imgW="419100" imgH="419100" progId="Equation.3">
                    <p:embed/>
                  </p:oleObj>
                </mc:Choice>
                <mc:Fallback>
                  <p:oleObj name="Equation" r:id="rId9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64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0" name="Line 7"/>
            <p:cNvSpPr>
              <a:spLocks noChangeShapeType="1"/>
            </p:cNvSpPr>
            <p:nvPr/>
          </p:nvSpPr>
          <p:spPr bwMode="auto">
            <a:xfrm>
              <a:off x="1248" y="1032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1" name="Line 8"/>
            <p:cNvSpPr>
              <a:spLocks noChangeShapeType="1"/>
            </p:cNvSpPr>
            <p:nvPr/>
          </p:nvSpPr>
          <p:spPr bwMode="auto">
            <a:xfrm>
              <a:off x="2352" y="1044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17" name="Line 9"/>
          <p:cNvSpPr>
            <a:spLocks noChangeShapeType="1"/>
          </p:cNvSpPr>
          <p:nvPr/>
        </p:nvSpPr>
        <p:spPr bwMode="auto">
          <a:xfrm>
            <a:off x="4953000" y="2095500"/>
            <a:ext cx="7620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V="1">
            <a:off x="4857750" y="2019300"/>
            <a:ext cx="762000" cy="762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9" name="AutoShape 11"/>
          <p:cNvSpPr>
            <a:spLocks noChangeArrowheads="1"/>
          </p:cNvSpPr>
          <p:nvPr/>
        </p:nvSpPr>
        <p:spPr bwMode="auto">
          <a:xfrm>
            <a:off x="2438400" y="1695450"/>
            <a:ext cx="1752600" cy="533400"/>
          </a:xfrm>
          <a:prstGeom prst="wedgeRoundRectCallout">
            <a:avLst>
              <a:gd name="adj1" fmla="val 98644"/>
              <a:gd name="adj2" fmla="val 42264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主对角线</a:t>
            </a:r>
          </a:p>
        </p:txBody>
      </p:sp>
      <p:sp>
        <p:nvSpPr>
          <p:cNvPr id="299020" name="AutoShape 12"/>
          <p:cNvSpPr>
            <a:spLocks noChangeArrowheads="1"/>
          </p:cNvSpPr>
          <p:nvPr/>
        </p:nvSpPr>
        <p:spPr bwMode="auto">
          <a:xfrm>
            <a:off x="2438400" y="2609850"/>
            <a:ext cx="1752600" cy="533400"/>
          </a:xfrm>
          <a:prstGeom prst="wedgeRoundRectCallout">
            <a:avLst>
              <a:gd name="adj1" fmla="val 98644"/>
              <a:gd name="adj2" fmla="val -5416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副对角线</a:t>
            </a:r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6400800" y="792164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对角线法则</a:t>
            </a:r>
          </a:p>
        </p:txBody>
      </p:sp>
      <p:graphicFrame>
        <p:nvGraphicFramePr>
          <p:cNvPr id="299022" name="Object 14"/>
          <p:cNvGraphicFramePr>
            <a:graphicFrameLocks noChangeAspect="1"/>
          </p:cNvGraphicFramePr>
          <p:nvPr/>
        </p:nvGraphicFramePr>
        <p:xfrm>
          <a:off x="6324600" y="215265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10" imgW="1104914" imgH="409742" progId="Equation.3">
                  <p:embed/>
                </p:oleObj>
              </mc:Choice>
              <mc:Fallback>
                <p:oleObj name="Equation" r:id="rId10" imgW="11049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52650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Text Box 15"/>
          <p:cNvSpPr txBox="1">
            <a:spLocks noChangeArrowheads="1"/>
          </p:cNvSpPr>
          <p:nvPr/>
        </p:nvSpPr>
        <p:spPr bwMode="auto">
          <a:xfrm>
            <a:off x="2438400" y="792164"/>
            <a:ext cx="346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二阶行列式的计算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5791200" y="1143000"/>
            <a:ext cx="6858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2438400" y="49530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若记</a:t>
            </a:r>
          </a:p>
        </p:txBody>
      </p:sp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5638800" y="4800600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12" imgW="2387600" imgH="977900" progId="Equation.3">
                  <p:embed/>
                </p:oleObj>
              </mc:Choice>
              <mc:Fallback>
                <p:oleObj name="Equation" r:id="rId12" imgW="2387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38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7" name="Object 19"/>
          <p:cNvGraphicFramePr>
            <a:graphicFrameLocks noChangeAspect="1"/>
          </p:cNvGraphicFramePr>
          <p:nvPr/>
        </p:nvGraphicFramePr>
        <p:xfrm>
          <a:off x="5867400" y="34290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14" imgW="3517900" imgH="1003300" progId="Equation.3">
                  <p:embed/>
                </p:oleObj>
              </mc:Choice>
              <mc:Fallback>
                <p:oleObj name="Equation" r:id="rId14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2438401" y="3657600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对于二元线性方程组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7086600" y="3505200"/>
            <a:ext cx="457200" cy="2362200"/>
            <a:chOff x="3504" y="2208"/>
            <a:chExt cx="288" cy="1488"/>
          </a:xfrm>
        </p:grpSpPr>
        <p:sp>
          <p:nvSpPr>
            <p:cNvPr id="153623" name="Rectangle 22"/>
            <p:cNvSpPr>
              <a:spLocks noChangeArrowheads="1"/>
            </p:cNvSpPr>
            <p:nvPr/>
          </p:nvSpPr>
          <p:spPr bwMode="auto">
            <a:xfrm>
              <a:off x="3504" y="2208"/>
              <a:ext cx="288" cy="62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24" name="AutoShape 23"/>
            <p:cNvSpPr>
              <a:spLocks noChangeArrowheads="1"/>
            </p:cNvSpPr>
            <p:nvPr/>
          </p:nvSpPr>
          <p:spPr bwMode="auto">
            <a:xfrm>
              <a:off x="3600" y="2832"/>
              <a:ext cx="144" cy="192"/>
            </a:xfrm>
            <a:prstGeom prst="upDownArrow">
              <a:avLst>
                <a:gd name="adj1" fmla="val 50000"/>
                <a:gd name="adj2" fmla="val 2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25" name="Rectangle 24"/>
            <p:cNvSpPr>
              <a:spLocks noChangeArrowheads="1"/>
            </p:cNvSpPr>
            <p:nvPr/>
          </p:nvSpPr>
          <p:spPr bwMode="auto">
            <a:xfrm>
              <a:off x="3504" y="3072"/>
              <a:ext cx="288" cy="62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6019800" y="3505200"/>
            <a:ext cx="762000" cy="2362200"/>
            <a:chOff x="2832" y="2208"/>
            <a:chExt cx="480" cy="1488"/>
          </a:xfrm>
        </p:grpSpPr>
        <p:sp>
          <p:nvSpPr>
            <p:cNvPr id="153620" name="Rectangle 26"/>
            <p:cNvSpPr>
              <a:spLocks noChangeArrowheads="1"/>
            </p:cNvSpPr>
            <p:nvPr/>
          </p:nvSpPr>
          <p:spPr bwMode="auto">
            <a:xfrm>
              <a:off x="2832" y="2208"/>
              <a:ext cx="288" cy="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21" name="Rectangle 27"/>
            <p:cNvSpPr>
              <a:spLocks noChangeArrowheads="1"/>
            </p:cNvSpPr>
            <p:nvPr/>
          </p:nvSpPr>
          <p:spPr bwMode="auto">
            <a:xfrm>
              <a:off x="3024" y="3072"/>
              <a:ext cx="288" cy="6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22" name="AutoShape 28"/>
            <p:cNvSpPr>
              <a:spLocks noChangeArrowheads="1"/>
            </p:cNvSpPr>
            <p:nvPr/>
          </p:nvSpPr>
          <p:spPr bwMode="auto">
            <a:xfrm>
              <a:off x="2976" y="2832"/>
              <a:ext cx="144" cy="192"/>
            </a:xfrm>
            <a:prstGeom prst="upDownArrow">
              <a:avLst>
                <a:gd name="adj1" fmla="val 50000"/>
                <a:gd name="adj2" fmla="val 26667"/>
              </a:avLst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3505200" y="55768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系数行列式</a:t>
            </a:r>
          </a:p>
        </p:txBody>
      </p:sp>
      <p:sp>
        <p:nvSpPr>
          <p:cNvPr id="299038" name="Line 30"/>
          <p:cNvSpPr>
            <a:spLocks noChangeShapeType="1"/>
          </p:cNvSpPr>
          <p:nvPr/>
        </p:nvSpPr>
        <p:spPr bwMode="auto">
          <a:xfrm flipH="1">
            <a:off x="4953000" y="5257800"/>
            <a:ext cx="685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9039" name="Object 31"/>
          <p:cNvGraphicFramePr>
            <a:graphicFrameLocks noGrp="1" noChangeAspect="1"/>
          </p:cNvGraphicFramePr>
          <p:nvPr>
            <p:ph/>
          </p:nvPr>
        </p:nvGraphicFramePr>
        <p:xfrm>
          <a:off x="7620000" y="2141539"/>
          <a:ext cx="12842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公式" r:id="rId16" imgW="419201" imgH="181065" progId="Equation.3">
                  <p:embed/>
                </p:oleObj>
              </mc:Choice>
              <mc:Fallback>
                <p:oleObj name="公式" r:id="rId16" imgW="4192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141539"/>
                        <a:ext cx="12842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92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9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9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"/>
                                        <p:tgtEl>
                                          <p:spTgt spid="29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7" grpId="0" animBg="1"/>
      <p:bldP spid="299018" grpId="0" animBg="1"/>
      <p:bldP spid="299019" grpId="0" animBg="1" autoUpdateAnimBg="0"/>
      <p:bldP spid="299020" grpId="0" animBg="1" autoUpdateAnimBg="0"/>
      <p:bldP spid="299021" grpId="0" autoUpdateAnimBg="0"/>
      <p:bldP spid="299024" grpId="0" animBg="1"/>
      <p:bldP spid="299025" grpId="0" autoUpdateAnimBg="0"/>
      <p:bldP spid="299028" grpId="0" autoUpdateAnimBg="0"/>
      <p:bldP spid="299037" grpId="0" autoUpdateAnimBg="0"/>
      <p:bldP spid="2990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733800" y="8382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3517900" imgH="1003300" progId="Equation.3">
                  <p:embed/>
                </p:oleObj>
              </mc:Choice>
              <mc:Fallback>
                <p:oleObj name="Equation" r:id="rId3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382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5" name="Object 3"/>
          <p:cNvGraphicFramePr>
            <a:graphicFrameLocks noChangeAspect="1"/>
          </p:cNvGraphicFramePr>
          <p:nvPr/>
        </p:nvGraphicFramePr>
        <p:xfrm>
          <a:off x="4948238" y="2362200"/>
          <a:ext cx="345281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016000" imgH="482600" progId="Equation.3">
                  <p:embed/>
                </p:oleObj>
              </mc:Choice>
              <mc:Fallback>
                <p:oleObj name="Equation" r:id="rId5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362200"/>
                        <a:ext cx="345281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6019800" y="8382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6070600" y="2636839"/>
            <a:ext cx="457200" cy="12779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6172200" y="1828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88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7" grpId="0" animBg="1"/>
      <p:bldP spid="3000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3657600" y="9144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3517900" imgH="1003300" progId="Equation.3">
                  <p:embed/>
                </p:oleObj>
              </mc:Choice>
              <mc:Fallback>
                <p:oleObj name="Equation" r:id="rId3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144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5943600" y="9144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5105400" y="220980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2374900" imgH="977900" progId="Equation.3">
                  <p:embed/>
                </p:oleObj>
              </mc:Choice>
              <mc:Fallback>
                <p:oleObj name="Equation" r:id="rId5" imgW="2374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3657600" y="35052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7" imgW="3517900" imgH="1003300" progId="Equation.3">
                  <p:embed/>
                </p:oleObj>
              </mc:Choice>
              <mc:Fallback>
                <p:oleObj name="Equation" r:id="rId7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5943600" y="35052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4572000" y="5105400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8" imgW="2387600" imgH="977900" progId="Equation.3">
                  <p:embed/>
                </p:oleObj>
              </mc:Choice>
              <mc:Fallback>
                <p:oleObj name="Equation" r:id="rId8" imgW="23876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5400"/>
                        <a:ext cx="238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6019800" y="51054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1065" name="AutoShape 9"/>
          <p:cNvSpPr>
            <a:spLocks noChangeArrowheads="1"/>
          </p:cNvSpPr>
          <p:nvPr/>
        </p:nvSpPr>
        <p:spPr bwMode="auto">
          <a:xfrm>
            <a:off x="6096000" y="4572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1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2" grpId="0" animBg="1"/>
      <p:bldP spid="301064" grpId="0" animBg="1"/>
      <p:bldP spid="3010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3657600" y="9144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3" imgW="3517900" imgH="1003300" progId="Equation.3">
                  <p:embed/>
                </p:oleObj>
              </mc:Choice>
              <mc:Fallback>
                <p:oleObj name="Equation" r:id="rId3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144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5943600" y="9144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419600" y="220980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5" imgW="2374900" imgH="977900" progId="Equation.3">
                  <p:embed/>
                </p:oleObj>
              </mc:Choice>
              <mc:Fallback>
                <p:oleObj name="Equation" r:id="rId5" imgW="2374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3657600" y="3505200"/>
          <a:ext cx="351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7" imgW="3517900" imgH="1003300" progId="Equation.3">
                  <p:embed/>
                </p:oleObj>
              </mc:Choice>
              <mc:Fallback>
                <p:oleObj name="Equation" r:id="rId7" imgW="35179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351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5943600" y="3505200"/>
            <a:ext cx="457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419600" y="4876800"/>
          <a:ext cx="201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8" imgW="2019300" imgH="977900" progId="Equation.3">
                  <p:embed/>
                </p:oleObj>
              </mc:Choice>
              <mc:Fallback>
                <p:oleObj name="Equation" r:id="rId8" imgW="2019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201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325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639616" y="129196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则二元线性方程组的解为</a:t>
            </a:r>
          </a:p>
        </p:txBody>
      </p:sp>
      <p:graphicFrame>
        <p:nvGraphicFramePr>
          <p:cNvPr id="303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33404"/>
              </p:ext>
            </p:extLst>
          </p:nvPr>
        </p:nvGraphicFramePr>
        <p:xfrm>
          <a:off x="2451621" y="2109216"/>
          <a:ext cx="327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3276600" imgH="1981200" progId="Equation.3">
                  <p:embed/>
                </p:oleObj>
              </mc:Choice>
              <mc:Fallback>
                <p:oleObj name="Equation" r:id="rId3" imgW="3276600" imgH="198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621" y="2109216"/>
                        <a:ext cx="3276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423592" y="4581128"/>
            <a:ext cx="8050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注意</a:t>
            </a:r>
            <a:r>
              <a:rPr lang="zh-CN" altLang="en-US" sz="2800" b="1" dirty="0">
                <a:solidFill>
                  <a:schemeClr val="bg2"/>
                </a:solidFill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分母都为原方程组的系数行列式</a:t>
            </a:r>
            <a:r>
              <a:rPr lang="zh-CN" altLang="en-US" sz="2800" b="1" dirty="0" smtClean="0"/>
              <a:t>且不</a:t>
            </a:r>
            <a:r>
              <a:rPr lang="zh-CN" altLang="en-US" sz="2800" b="1" dirty="0"/>
              <a:t>等于</a:t>
            </a:r>
            <a:r>
              <a:rPr lang="en-US" altLang="zh-CN" sz="2800" b="1" dirty="0"/>
              <a:t>0.</a:t>
            </a:r>
          </a:p>
        </p:txBody>
      </p:sp>
      <p:graphicFrame>
        <p:nvGraphicFramePr>
          <p:cNvPr id="303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822516"/>
              </p:ext>
            </p:extLst>
          </p:nvPr>
        </p:nvGraphicFramePr>
        <p:xfrm>
          <a:off x="5699621" y="2107329"/>
          <a:ext cx="3314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3314700" imgH="1981200" progId="Equation.3">
                  <p:embed/>
                </p:oleObj>
              </mc:Choice>
              <mc:Fallback>
                <p:oleObj name="Equation" r:id="rId5" imgW="3314700" imgH="198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621" y="2107329"/>
                        <a:ext cx="33147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138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2438400" y="7762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3276600" y="901700"/>
          <a:ext cx="3263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Equation" r:id="rId3" imgW="3263900" imgH="1536700" progId="Equation.3">
                  <p:embed/>
                </p:oleObj>
              </mc:Choice>
              <mc:Fallback>
                <p:oleObj name="Equation" r:id="rId3" imgW="3263900" imgH="153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1700"/>
                        <a:ext cx="3263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438400" y="2819401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3429000" y="26797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5" imgW="1727200" imgH="977900" progId="Equation.3">
                  <p:embed/>
                </p:oleObj>
              </mc:Choice>
              <mc:Fallback>
                <p:oleObj name="Equation" r:id="rId5" imgW="17272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797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4" name="Object 6"/>
          <p:cNvGraphicFramePr>
            <a:graphicFrameLocks noChangeAspect="1"/>
          </p:cNvGraphicFramePr>
          <p:nvPr/>
        </p:nvGraphicFramePr>
        <p:xfrm>
          <a:off x="5359400" y="29591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7" imgW="1473200" imgH="393700" progId="Equation.3">
                  <p:embed/>
                </p:oleObj>
              </mc:Choice>
              <mc:Fallback>
                <p:oleObj name="Equation" r:id="rId7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9591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6934200" y="29718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Equation" r:id="rId9" imgW="1143000" imgH="368300" progId="Equation.3">
                  <p:embed/>
                </p:oleObj>
              </mc:Choice>
              <mc:Fallback>
                <p:oleObj name="Equation" r:id="rId9" imgW="1143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71800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6" name="Object 8"/>
          <p:cNvGraphicFramePr>
            <a:graphicFrameLocks noChangeAspect="1"/>
          </p:cNvGraphicFramePr>
          <p:nvPr/>
        </p:nvGraphicFramePr>
        <p:xfrm>
          <a:off x="3381375" y="3886200"/>
          <a:ext cx="199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Equation" r:id="rId11" imgW="1993900" imgH="977900" progId="Equation.3">
                  <p:embed/>
                </p:oleObj>
              </mc:Choice>
              <mc:Fallback>
                <p:oleObj name="Equation" r:id="rId11" imgW="1993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886200"/>
                        <a:ext cx="199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5418138" y="4203700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13" imgW="749300" imgH="368300" progId="Equation.3">
                  <p:embed/>
                </p:oleObj>
              </mc:Choice>
              <mc:Fallback>
                <p:oleObj name="Equation" r:id="rId13" imgW="749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4203700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/>
        </p:nvGraphicFramePr>
        <p:xfrm>
          <a:off x="6300788" y="3886200"/>
          <a:ext cx="173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15" imgW="1739900" imgH="977900" progId="Equation.3">
                  <p:embed/>
                </p:oleObj>
              </mc:Choice>
              <mc:Fallback>
                <p:oleObj name="Equation" r:id="rId15" imgW="1739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886200"/>
                        <a:ext cx="173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8154988" y="4114800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17" imgW="965200" imgH="368300" progId="Equation.3">
                  <p:embed/>
                </p:oleObj>
              </mc:Choice>
              <mc:Fallback>
                <p:oleObj name="Equation" r:id="rId17" imgW="965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988" y="4114800"/>
                        <a:ext cx="96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0" name="Object 12"/>
          <p:cNvGraphicFramePr>
            <a:graphicFrameLocks noChangeAspect="1"/>
          </p:cNvGraphicFramePr>
          <p:nvPr/>
        </p:nvGraphicFramePr>
        <p:xfrm>
          <a:off x="2667000" y="5105400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19" imgW="1714500" imgH="825500" progId="Equation.3">
                  <p:embed/>
                </p:oleObj>
              </mc:Choice>
              <mc:Fallback>
                <p:oleObj name="Equation" r:id="rId19" imgW="1714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171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1" name="Object 13"/>
          <p:cNvGraphicFramePr>
            <a:graphicFrameLocks noChangeAspect="1"/>
          </p:cNvGraphicFramePr>
          <p:nvPr/>
        </p:nvGraphicFramePr>
        <p:xfrm>
          <a:off x="4419600" y="510540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21" imgW="1320800" imgH="825500" progId="Equation.3">
                  <p:embed/>
                </p:oleObj>
              </mc:Choice>
              <mc:Fallback>
                <p:oleObj name="Equation" r:id="rId21" imgW="1320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05400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2" name="Object 14"/>
          <p:cNvGraphicFramePr>
            <a:graphicFrameLocks noChangeAspect="1"/>
          </p:cNvGraphicFramePr>
          <p:nvPr/>
        </p:nvGraphicFramePr>
        <p:xfrm>
          <a:off x="6019800" y="5105400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23" imgW="1193800" imgH="825500" progId="Equation.3">
                  <p:embed/>
                </p:oleObj>
              </mc:Choice>
              <mc:Fallback>
                <p:oleObj name="Equation" r:id="rId23" imgW="119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3" name="Object 15"/>
          <p:cNvGraphicFramePr>
            <a:graphicFrameLocks noChangeAspect="1"/>
          </p:cNvGraphicFramePr>
          <p:nvPr/>
        </p:nvGraphicFramePr>
        <p:xfrm>
          <a:off x="7315200" y="5105400"/>
          <a:ext cx="179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Equation" r:id="rId25" imgW="1790700" imgH="825500" progId="Equation.3">
                  <p:embed/>
                </p:oleObj>
              </mc:Choice>
              <mc:Fallback>
                <p:oleObj name="Equation" r:id="rId25" imgW="179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105400"/>
                        <a:ext cx="179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6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128</Words>
  <Application>Microsoft Office PowerPoint</Application>
  <PresentationFormat>宽屏</PresentationFormat>
  <Paragraphs>32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Equation</vt:lpstr>
      <vt:lpstr>公式</vt:lpstr>
      <vt:lpstr>行列式的引入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dell</cp:lastModifiedBy>
  <cp:revision>77</cp:revision>
  <dcterms:created xsi:type="dcterms:W3CDTF">2009-06-13T01:14:34Z</dcterms:created>
  <dcterms:modified xsi:type="dcterms:W3CDTF">2020-12-13T08:59:25Z</dcterms:modified>
</cp:coreProperties>
</file>