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238" autoAdjust="0"/>
  </p:normalViewPr>
  <p:slideViewPr>
    <p:cSldViewPr>
      <p:cViewPr varScale="1">
        <p:scale>
          <a:sx n="96" d="100"/>
          <a:sy n="96" d="100"/>
        </p:scale>
        <p:origin x="10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emf"/><Relationship Id="rId16" Type="http://schemas.openxmlformats.org/officeDocument/2006/relationships/image" Target="../media/image17.w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5" Type="http://schemas.openxmlformats.org/officeDocument/2006/relationships/image" Target="../media/image16.w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wmf"/><Relationship Id="rId3" Type="http://schemas.openxmlformats.org/officeDocument/2006/relationships/image" Target="../media/image107.wmf"/><Relationship Id="rId7" Type="http://schemas.openxmlformats.org/officeDocument/2006/relationships/image" Target="../media/image111.e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emf"/><Relationship Id="rId11" Type="http://schemas.openxmlformats.org/officeDocument/2006/relationships/image" Target="../media/image115.wmf"/><Relationship Id="rId5" Type="http://schemas.openxmlformats.org/officeDocument/2006/relationships/image" Target="../media/image109.emf"/><Relationship Id="rId10" Type="http://schemas.openxmlformats.org/officeDocument/2006/relationships/image" Target="../media/image114.emf"/><Relationship Id="rId4" Type="http://schemas.openxmlformats.org/officeDocument/2006/relationships/image" Target="../media/image108.wmf"/><Relationship Id="rId9" Type="http://schemas.openxmlformats.org/officeDocument/2006/relationships/image" Target="../media/image11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3" Type="http://schemas.openxmlformats.org/officeDocument/2006/relationships/image" Target="../media/image120.wmf"/><Relationship Id="rId7" Type="http://schemas.openxmlformats.org/officeDocument/2006/relationships/image" Target="../media/image124.e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6" Type="http://schemas.openxmlformats.org/officeDocument/2006/relationships/image" Target="../media/image133.emf"/><Relationship Id="rId1" Type="http://schemas.openxmlformats.org/officeDocument/2006/relationships/image" Target="../media/image118.e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5" Type="http://schemas.openxmlformats.org/officeDocument/2006/relationships/image" Target="../media/image132.e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emf"/><Relationship Id="rId14" Type="http://schemas.openxmlformats.org/officeDocument/2006/relationships/image" Target="../media/image13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emf"/><Relationship Id="rId10" Type="http://schemas.openxmlformats.org/officeDocument/2006/relationships/image" Target="../media/image156.wmf"/><Relationship Id="rId4" Type="http://schemas.openxmlformats.org/officeDocument/2006/relationships/image" Target="../media/image150.emf"/><Relationship Id="rId9" Type="http://schemas.openxmlformats.org/officeDocument/2006/relationships/image" Target="../media/image155.wmf"/><Relationship Id="rId14" Type="http://schemas.openxmlformats.org/officeDocument/2006/relationships/image" Target="../media/image1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emf"/><Relationship Id="rId7" Type="http://schemas.openxmlformats.org/officeDocument/2006/relationships/image" Target="../media/image182.w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emf"/><Relationship Id="rId9" Type="http://schemas.openxmlformats.org/officeDocument/2006/relationships/image" Target="../media/image18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e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4" Type="http://schemas.openxmlformats.org/officeDocument/2006/relationships/image" Target="../media/image20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wmf"/><Relationship Id="rId18" Type="http://schemas.openxmlformats.org/officeDocument/2006/relationships/image" Target="../media/image36.emf"/><Relationship Id="rId3" Type="http://schemas.openxmlformats.org/officeDocument/2006/relationships/image" Target="../media/image21.wmf"/><Relationship Id="rId7" Type="http://schemas.openxmlformats.org/officeDocument/2006/relationships/image" Target="../media/image25.emf"/><Relationship Id="rId12" Type="http://schemas.openxmlformats.org/officeDocument/2006/relationships/image" Target="../media/image30.wmf"/><Relationship Id="rId17" Type="http://schemas.openxmlformats.org/officeDocument/2006/relationships/image" Target="../media/image35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20" Type="http://schemas.openxmlformats.org/officeDocument/2006/relationships/image" Target="../media/image38.wmf"/><Relationship Id="rId1" Type="http://schemas.openxmlformats.org/officeDocument/2006/relationships/image" Target="../media/image19.w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19" Type="http://schemas.openxmlformats.org/officeDocument/2006/relationships/image" Target="../media/image37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e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image" Target="../media/image220.emf"/><Relationship Id="rId7" Type="http://schemas.openxmlformats.org/officeDocument/2006/relationships/image" Target="../media/image224.wmf"/><Relationship Id="rId12" Type="http://schemas.openxmlformats.org/officeDocument/2006/relationships/image" Target="../media/image229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6" Type="http://schemas.openxmlformats.org/officeDocument/2006/relationships/image" Target="../media/image223.wmf"/><Relationship Id="rId11" Type="http://schemas.openxmlformats.org/officeDocument/2006/relationships/image" Target="../media/image228.emf"/><Relationship Id="rId5" Type="http://schemas.openxmlformats.org/officeDocument/2006/relationships/image" Target="../media/image222.wmf"/><Relationship Id="rId10" Type="http://schemas.openxmlformats.org/officeDocument/2006/relationships/image" Target="../media/image227.wmf"/><Relationship Id="rId4" Type="http://schemas.openxmlformats.org/officeDocument/2006/relationships/image" Target="../media/image221.emf"/><Relationship Id="rId9" Type="http://schemas.openxmlformats.org/officeDocument/2006/relationships/image" Target="../media/image22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image" Target="../media/image248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12" Type="http://schemas.openxmlformats.org/officeDocument/2006/relationships/image" Target="../media/image247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11" Type="http://schemas.openxmlformats.org/officeDocument/2006/relationships/image" Target="../media/image246.wmf"/><Relationship Id="rId5" Type="http://schemas.openxmlformats.org/officeDocument/2006/relationships/image" Target="../media/image240.wmf"/><Relationship Id="rId10" Type="http://schemas.openxmlformats.org/officeDocument/2006/relationships/image" Target="../media/image245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51.e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e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10" Type="http://schemas.openxmlformats.org/officeDocument/2006/relationships/image" Target="../media/image258.emf"/><Relationship Id="rId4" Type="http://schemas.openxmlformats.org/officeDocument/2006/relationships/image" Target="../media/image252.wmf"/><Relationship Id="rId9" Type="http://schemas.openxmlformats.org/officeDocument/2006/relationships/image" Target="../media/image25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11" Type="http://schemas.openxmlformats.org/officeDocument/2006/relationships/image" Target="../media/image269.emf"/><Relationship Id="rId5" Type="http://schemas.openxmlformats.org/officeDocument/2006/relationships/image" Target="../media/image263.wmf"/><Relationship Id="rId10" Type="http://schemas.openxmlformats.org/officeDocument/2006/relationships/image" Target="../media/image268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image" Target="../media/image272.wmf"/><Relationship Id="rId7" Type="http://schemas.openxmlformats.org/officeDocument/2006/relationships/image" Target="../media/image276.emf"/><Relationship Id="rId12" Type="http://schemas.openxmlformats.org/officeDocument/2006/relationships/image" Target="../media/image281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11" Type="http://schemas.openxmlformats.org/officeDocument/2006/relationships/image" Target="../media/image280.wmf"/><Relationship Id="rId5" Type="http://schemas.openxmlformats.org/officeDocument/2006/relationships/image" Target="../media/image274.wmf"/><Relationship Id="rId10" Type="http://schemas.openxmlformats.org/officeDocument/2006/relationships/image" Target="../media/image279.wmf"/><Relationship Id="rId4" Type="http://schemas.openxmlformats.org/officeDocument/2006/relationships/image" Target="../media/image273.wmf"/><Relationship Id="rId9" Type="http://schemas.openxmlformats.org/officeDocument/2006/relationships/image" Target="../media/image27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4" Type="http://schemas.openxmlformats.org/officeDocument/2006/relationships/image" Target="../media/image29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image" Target="../media/image293.wmf"/><Relationship Id="rId7" Type="http://schemas.openxmlformats.org/officeDocument/2006/relationships/image" Target="../media/image297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6" Type="http://schemas.openxmlformats.org/officeDocument/2006/relationships/image" Target="../media/image296.wmf"/><Relationship Id="rId11" Type="http://schemas.openxmlformats.org/officeDocument/2006/relationships/image" Target="../media/image301.wmf"/><Relationship Id="rId5" Type="http://schemas.openxmlformats.org/officeDocument/2006/relationships/image" Target="../media/image295.wmf"/><Relationship Id="rId10" Type="http://schemas.openxmlformats.org/officeDocument/2006/relationships/image" Target="../media/image300.wmf"/><Relationship Id="rId4" Type="http://schemas.openxmlformats.org/officeDocument/2006/relationships/image" Target="../media/image294.wmf"/><Relationship Id="rId9" Type="http://schemas.openxmlformats.org/officeDocument/2006/relationships/image" Target="../media/image2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image" Target="../media/image314.emf"/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12" Type="http://schemas.openxmlformats.org/officeDocument/2006/relationships/image" Target="../media/image313.e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11" Type="http://schemas.openxmlformats.org/officeDocument/2006/relationships/image" Target="../media/image312.emf"/><Relationship Id="rId5" Type="http://schemas.openxmlformats.org/officeDocument/2006/relationships/image" Target="../media/image306.wmf"/><Relationship Id="rId10" Type="http://schemas.openxmlformats.org/officeDocument/2006/relationships/image" Target="../media/image311.w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7" Type="http://schemas.openxmlformats.org/officeDocument/2006/relationships/image" Target="../media/image321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Relationship Id="rId6" Type="http://schemas.openxmlformats.org/officeDocument/2006/relationships/image" Target="../media/image320.wmf"/><Relationship Id="rId5" Type="http://schemas.openxmlformats.org/officeDocument/2006/relationships/image" Target="../media/image319.wmf"/><Relationship Id="rId4" Type="http://schemas.openxmlformats.org/officeDocument/2006/relationships/image" Target="../media/image31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7" Type="http://schemas.openxmlformats.org/officeDocument/2006/relationships/image" Target="../media/image333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9" Type="http://schemas.openxmlformats.org/officeDocument/2006/relationships/image" Target="../media/image34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7" Type="http://schemas.openxmlformats.org/officeDocument/2006/relationships/image" Target="../media/image349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48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image" Target="../media/image358.wmf"/><Relationship Id="rId7" Type="http://schemas.openxmlformats.org/officeDocument/2006/relationships/image" Target="../media/image362.e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emf"/><Relationship Id="rId5" Type="http://schemas.openxmlformats.org/officeDocument/2006/relationships/image" Target="../media/image360.emf"/><Relationship Id="rId4" Type="http://schemas.openxmlformats.org/officeDocument/2006/relationships/image" Target="../media/image35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3" Type="http://schemas.openxmlformats.org/officeDocument/2006/relationships/image" Target="../media/image366.wmf"/><Relationship Id="rId7" Type="http://schemas.openxmlformats.org/officeDocument/2006/relationships/image" Target="../media/image370.emf"/><Relationship Id="rId12" Type="http://schemas.openxmlformats.org/officeDocument/2006/relationships/image" Target="../media/image375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6" Type="http://schemas.openxmlformats.org/officeDocument/2006/relationships/image" Target="../media/image369.wmf"/><Relationship Id="rId11" Type="http://schemas.openxmlformats.org/officeDocument/2006/relationships/image" Target="../media/image374.wmf"/><Relationship Id="rId5" Type="http://schemas.openxmlformats.org/officeDocument/2006/relationships/image" Target="../media/image368.wmf"/><Relationship Id="rId10" Type="http://schemas.openxmlformats.org/officeDocument/2006/relationships/image" Target="../media/image373.wmf"/><Relationship Id="rId4" Type="http://schemas.openxmlformats.org/officeDocument/2006/relationships/image" Target="../media/image367.wmf"/><Relationship Id="rId9" Type="http://schemas.openxmlformats.org/officeDocument/2006/relationships/image" Target="../media/image37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18" Type="http://schemas.openxmlformats.org/officeDocument/2006/relationships/image" Target="../media/image60.wmf"/><Relationship Id="rId3" Type="http://schemas.openxmlformats.org/officeDocument/2006/relationships/image" Target="../media/image45.wmf"/><Relationship Id="rId21" Type="http://schemas.openxmlformats.org/officeDocument/2006/relationships/image" Target="../media/image63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59.wmf"/><Relationship Id="rId2" Type="http://schemas.openxmlformats.org/officeDocument/2006/relationships/image" Target="../media/image44.wmf"/><Relationship Id="rId16" Type="http://schemas.openxmlformats.org/officeDocument/2006/relationships/image" Target="../media/image58.wmf"/><Relationship Id="rId20" Type="http://schemas.openxmlformats.org/officeDocument/2006/relationships/image" Target="../media/image62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24" Type="http://schemas.openxmlformats.org/officeDocument/2006/relationships/image" Target="../media/image66.wmf"/><Relationship Id="rId5" Type="http://schemas.openxmlformats.org/officeDocument/2006/relationships/image" Target="../media/image47.wmf"/><Relationship Id="rId15" Type="http://schemas.openxmlformats.org/officeDocument/2006/relationships/image" Target="../media/image57.wmf"/><Relationship Id="rId23" Type="http://schemas.openxmlformats.org/officeDocument/2006/relationships/image" Target="../media/image65.wmf"/><Relationship Id="rId10" Type="http://schemas.openxmlformats.org/officeDocument/2006/relationships/image" Target="../media/image52.wmf"/><Relationship Id="rId19" Type="http://schemas.openxmlformats.org/officeDocument/2006/relationships/image" Target="../media/image61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Relationship Id="rId22" Type="http://schemas.openxmlformats.org/officeDocument/2006/relationships/image" Target="../media/image6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emf"/><Relationship Id="rId9" Type="http://schemas.openxmlformats.org/officeDocument/2006/relationships/image" Target="../media/image89.wmf"/><Relationship Id="rId14" Type="http://schemas.openxmlformats.org/officeDocument/2006/relationships/image" Target="../media/image9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e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10" Type="http://schemas.openxmlformats.org/officeDocument/2006/relationships/image" Target="../media/image104.w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976319B-086D-43D4-B560-E64AF34861C3}" type="slidenum">
              <a:rPr lang="en-US" altLang="zh-CN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P417</a:t>
            </a:r>
          </a:p>
        </p:txBody>
      </p:sp>
    </p:spTree>
    <p:extLst>
      <p:ext uri="{BB962C8B-B14F-4D97-AF65-F5344CB8AC3E}">
        <p14:creationId xmlns:p14="http://schemas.microsoft.com/office/powerpoint/2010/main" val="428121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B43947C-0109-4C75-9A42-B7E40C1A7BBA}" type="slidenum">
              <a:rPr lang="en-US" altLang="zh-CN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见</a:t>
            </a:r>
            <a:r>
              <a:rPr lang="en-US" altLang="zh-CN" smtClean="0">
                <a:latin typeface="Arial" panose="020B0604020202020204" pitchFamily="34" charset="0"/>
              </a:rPr>
              <a:t>L.P207</a:t>
            </a:r>
          </a:p>
        </p:txBody>
      </p:sp>
    </p:spTree>
    <p:extLst>
      <p:ext uri="{BB962C8B-B14F-4D97-AF65-F5344CB8AC3E}">
        <p14:creationId xmlns:p14="http://schemas.microsoft.com/office/powerpoint/2010/main" val="402348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53D1759-B356-409E-AA5B-41865870A8B1}" type="slidenum">
              <a:rPr lang="en-US" altLang="zh-CN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P418</a:t>
            </a:r>
          </a:p>
        </p:txBody>
      </p:sp>
    </p:spTree>
    <p:extLst>
      <p:ext uri="{BB962C8B-B14F-4D97-AF65-F5344CB8AC3E}">
        <p14:creationId xmlns:p14="http://schemas.microsoft.com/office/powerpoint/2010/main" val="218305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B321D69-EA4F-4015-B1B8-1C6FEF316264}" type="slidenum">
              <a:rPr lang="en-US" altLang="zh-CN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P419</a:t>
            </a:r>
          </a:p>
        </p:txBody>
      </p:sp>
    </p:spTree>
    <p:extLst>
      <p:ext uri="{BB962C8B-B14F-4D97-AF65-F5344CB8AC3E}">
        <p14:creationId xmlns:p14="http://schemas.microsoft.com/office/powerpoint/2010/main" val="91028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A3916B9-D6AD-4DEB-B9C7-7FE07AD728A3}" type="slidenum">
              <a:rPr lang="en-US" altLang="zh-CN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L.P206-P211</a:t>
            </a:r>
          </a:p>
        </p:txBody>
      </p:sp>
    </p:spTree>
    <p:extLst>
      <p:ext uri="{BB962C8B-B14F-4D97-AF65-F5344CB8AC3E}">
        <p14:creationId xmlns:p14="http://schemas.microsoft.com/office/powerpoint/2010/main" val="294263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4F720-A0FE-4DA4-B9C1-F83CB73D87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68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emf"/><Relationship Id="rId22" Type="http://schemas.openxmlformats.org/officeDocument/2006/relationships/image" Target="../media/image10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2.emf"/><Relationship Id="rId26" Type="http://schemas.openxmlformats.org/officeDocument/2006/relationships/image" Target="../media/image116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7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oleObject" Target="../embeddings/oleObject116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e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133.e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8.wmf"/><Relationship Id="rId32" Type="http://schemas.openxmlformats.org/officeDocument/2006/relationships/image" Target="../media/image132.e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30.e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1.emf"/><Relationship Id="rId8" Type="http://schemas.openxmlformats.org/officeDocument/2006/relationships/image" Target="../media/image1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1.wmf"/><Relationship Id="rId26" Type="http://schemas.openxmlformats.org/officeDocument/2006/relationships/image" Target="../media/image145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6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1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1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29" Type="http://schemas.openxmlformats.org/officeDocument/2006/relationships/oleObject" Target="../embeddings/oleObject15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7.w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59.wmf"/><Relationship Id="rId10" Type="http://schemas.openxmlformats.org/officeDocument/2006/relationships/image" Target="../media/image150.e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6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74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2.wmf"/><Relationship Id="rId20" Type="http://schemas.openxmlformats.org/officeDocument/2006/relationships/image" Target="../media/image18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79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2.wmf"/><Relationship Id="rId26" Type="http://schemas.openxmlformats.org/officeDocument/2006/relationships/image" Target="../media/image196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1.e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8.w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7.wmf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9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8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7.wmf"/><Relationship Id="rId20" Type="http://schemas.openxmlformats.org/officeDocument/2006/relationships/image" Target="../media/image20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204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7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5.wmf"/><Relationship Id="rId26" Type="http://schemas.openxmlformats.org/officeDocument/2006/relationships/image" Target="../media/image229.e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4.w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28.e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10" Type="http://schemas.openxmlformats.org/officeDocument/2006/relationships/image" Target="../media/image221.e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3.wmf"/><Relationship Id="rId22" Type="http://schemas.openxmlformats.org/officeDocument/2006/relationships/image" Target="../media/image2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3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33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3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43.wmf"/><Relationship Id="rId26" Type="http://schemas.openxmlformats.org/officeDocument/2006/relationships/image" Target="../media/image247.wmf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4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2.wmf"/><Relationship Id="rId20" Type="http://schemas.openxmlformats.org/officeDocument/2006/relationships/image" Target="../media/image24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46.wmf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48.wmf"/><Relationship Id="rId10" Type="http://schemas.openxmlformats.org/officeDocument/2006/relationships/image" Target="../media/image239.w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41.wmf"/><Relationship Id="rId22" Type="http://schemas.openxmlformats.org/officeDocument/2006/relationships/image" Target="../media/image245.wmf"/><Relationship Id="rId27" Type="http://schemas.openxmlformats.org/officeDocument/2006/relationships/oleObject" Target="../embeddings/oleObject24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56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5.wmf"/><Relationship Id="rId20" Type="http://schemas.openxmlformats.org/officeDocument/2006/relationships/image" Target="../media/image257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252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54.wmf"/><Relationship Id="rId22" Type="http://schemas.openxmlformats.org/officeDocument/2006/relationships/image" Target="../media/image25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66.wmf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2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69.emf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4.wmf"/><Relationship Id="rId22" Type="http://schemas.openxmlformats.org/officeDocument/2006/relationships/image" Target="../media/image26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77.wmf"/><Relationship Id="rId26" Type="http://schemas.openxmlformats.org/officeDocument/2006/relationships/image" Target="../media/image281.w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276.bin"/><Relationship Id="rId25" Type="http://schemas.openxmlformats.org/officeDocument/2006/relationships/oleObject" Target="../embeddings/oleObject2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6.emf"/><Relationship Id="rId20" Type="http://schemas.openxmlformats.org/officeDocument/2006/relationships/image" Target="../media/image27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80.wmf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10" Type="http://schemas.openxmlformats.org/officeDocument/2006/relationships/image" Target="../media/image273.w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75.wmf"/><Relationship Id="rId22" Type="http://schemas.openxmlformats.org/officeDocument/2006/relationships/image" Target="../media/image27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8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85.wmf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284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e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36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34.wmf"/><Relationship Id="rId42" Type="http://schemas.openxmlformats.org/officeDocument/2006/relationships/image" Target="../media/image38.wmf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1.bin"/><Relationship Id="rId41" Type="http://schemas.openxmlformats.org/officeDocument/2006/relationships/oleObject" Target="../embeddings/oleObject3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9.emf"/><Relationship Id="rId32" Type="http://schemas.openxmlformats.org/officeDocument/2006/relationships/image" Target="../media/image33.wmf"/><Relationship Id="rId37" Type="http://schemas.openxmlformats.org/officeDocument/2006/relationships/oleObject" Target="../embeddings/oleObject35.bin"/><Relationship Id="rId40" Type="http://schemas.openxmlformats.org/officeDocument/2006/relationships/image" Target="../media/image37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1.wmf"/><Relationship Id="rId36" Type="http://schemas.openxmlformats.org/officeDocument/2006/relationships/image" Target="../media/image35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e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34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3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8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98.wmf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95.wmf"/><Relationship Id="rId17" Type="http://schemas.openxmlformats.org/officeDocument/2006/relationships/oleObject" Target="../embeddings/oleObject2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7.wmf"/><Relationship Id="rId20" Type="http://schemas.openxmlformats.org/officeDocument/2006/relationships/image" Target="../media/image29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301.wmf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0.bin"/><Relationship Id="rId10" Type="http://schemas.openxmlformats.org/officeDocument/2006/relationships/image" Target="../media/image294.w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96.wmf"/><Relationship Id="rId22" Type="http://schemas.openxmlformats.org/officeDocument/2006/relationships/image" Target="../media/image30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09.wmf"/><Relationship Id="rId26" Type="http://schemas.openxmlformats.org/officeDocument/2006/relationships/image" Target="../media/image313.emf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8.wmf"/><Relationship Id="rId20" Type="http://schemas.openxmlformats.org/officeDocument/2006/relationships/image" Target="../media/image31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312.emf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image" Target="../media/image314.emf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09.bin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07.wmf"/><Relationship Id="rId22" Type="http://schemas.openxmlformats.org/officeDocument/2006/relationships/image" Target="../media/image311.wmf"/><Relationship Id="rId27" Type="http://schemas.openxmlformats.org/officeDocument/2006/relationships/oleObject" Target="../embeddings/oleObject31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13" Type="http://schemas.openxmlformats.org/officeDocument/2006/relationships/image" Target="../media/image31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6.wmf"/><Relationship Id="rId12" Type="http://schemas.openxmlformats.org/officeDocument/2006/relationships/oleObject" Target="../embeddings/oleObject318.bin"/><Relationship Id="rId17" Type="http://schemas.openxmlformats.org/officeDocument/2006/relationships/image" Target="../media/image32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0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318.wmf"/><Relationship Id="rId5" Type="http://schemas.openxmlformats.org/officeDocument/2006/relationships/image" Target="../media/image315.wmf"/><Relationship Id="rId15" Type="http://schemas.openxmlformats.org/officeDocument/2006/relationships/image" Target="../media/image320.wmf"/><Relationship Id="rId10" Type="http://schemas.openxmlformats.org/officeDocument/2006/relationships/oleObject" Target="../embeddings/oleObject317.bin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317.wmf"/><Relationship Id="rId14" Type="http://schemas.openxmlformats.org/officeDocument/2006/relationships/oleObject" Target="../embeddings/oleObject31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0" Type="http://schemas.openxmlformats.org/officeDocument/2006/relationships/image" Target="../media/image325.wmf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3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oleObject" Target="../embeddings/oleObject331.bin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33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2.bin"/><Relationship Id="rId10" Type="http://schemas.openxmlformats.org/officeDocument/2006/relationships/image" Target="../media/image330.wmf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33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341.wmf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38.wmf"/><Relationship Id="rId17" Type="http://schemas.openxmlformats.org/officeDocument/2006/relationships/oleObject" Target="../embeddings/oleObject34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0.wmf"/><Relationship Id="rId20" Type="http://schemas.openxmlformats.org/officeDocument/2006/relationships/image" Target="../media/image34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10" Type="http://schemas.openxmlformats.org/officeDocument/2006/relationships/image" Target="../media/image337.wmf"/><Relationship Id="rId19" Type="http://schemas.openxmlformats.org/officeDocument/2006/relationships/oleObject" Target="../embeddings/oleObject341.bin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3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oleObject" Target="../embeddings/oleObject347.bin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4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46.bin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4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354.bin"/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3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353.bin"/><Relationship Id="rId5" Type="http://schemas.openxmlformats.org/officeDocument/2006/relationships/oleObject" Target="../embeddings/oleObject350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5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363.wmf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60.emf"/><Relationship Id="rId17" Type="http://schemas.openxmlformats.org/officeDocument/2006/relationships/oleObject" Target="../embeddings/oleObject3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2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359.bin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10" Type="http://schemas.openxmlformats.org/officeDocument/2006/relationships/image" Target="../media/image359.wmf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6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oleObject" Target="../embeddings/oleObject368.bin"/><Relationship Id="rId18" Type="http://schemas.openxmlformats.org/officeDocument/2006/relationships/image" Target="../media/image371.wmf"/><Relationship Id="rId26" Type="http://schemas.openxmlformats.org/officeDocument/2006/relationships/image" Target="../media/image375.wmf"/><Relationship Id="rId3" Type="http://schemas.openxmlformats.org/officeDocument/2006/relationships/oleObject" Target="../embeddings/oleObject363.bin"/><Relationship Id="rId21" Type="http://schemas.openxmlformats.org/officeDocument/2006/relationships/oleObject" Target="../embeddings/oleObject372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370.bin"/><Relationship Id="rId25" Type="http://schemas.openxmlformats.org/officeDocument/2006/relationships/oleObject" Target="../embeddings/oleObject3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0.emf"/><Relationship Id="rId20" Type="http://schemas.openxmlformats.org/officeDocument/2006/relationships/image" Target="../media/image37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367.bin"/><Relationship Id="rId24" Type="http://schemas.openxmlformats.org/officeDocument/2006/relationships/image" Target="../media/image374.wmf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69.bin"/><Relationship Id="rId23" Type="http://schemas.openxmlformats.org/officeDocument/2006/relationships/oleObject" Target="../embeddings/oleObject373.bin"/><Relationship Id="rId10" Type="http://schemas.openxmlformats.org/officeDocument/2006/relationships/image" Target="../media/image367.wmf"/><Relationship Id="rId19" Type="http://schemas.openxmlformats.org/officeDocument/2006/relationships/oleObject" Target="../embeddings/oleObject371.bin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369.wmf"/><Relationship Id="rId22" Type="http://schemas.openxmlformats.org/officeDocument/2006/relationships/image" Target="../media/image373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60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58.wmf"/><Relationship Id="rId42" Type="http://schemas.openxmlformats.org/officeDocument/2006/relationships/image" Target="../media/image62.wmf"/><Relationship Id="rId47" Type="http://schemas.openxmlformats.org/officeDocument/2006/relationships/oleObject" Target="../embeddings/oleObject64.bin"/><Relationship Id="rId50" Type="http://schemas.openxmlformats.org/officeDocument/2006/relationships/image" Target="../media/image66.wmf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wmf"/><Relationship Id="rId29" Type="http://schemas.openxmlformats.org/officeDocument/2006/relationships/oleObject" Target="../embeddings/oleObject55.bin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3.wmf"/><Relationship Id="rId32" Type="http://schemas.openxmlformats.org/officeDocument/2006/relationships/image" Target="../media/image57.wmf"/><Relationship Id="rId37" Type="http://schemas.openxmlformats.org/officeDocument/2006/relationships/oleObject" Target="../embeddings/oleObject59.bin"/><Relationship Id="rId40" Type="http://schemas.openxmlformats.org/officeDocument/2006/relationships/image" Target="../media/image61.wmf"/><Relationship Id="rId45" Type="http://schemas.openxmlformats.org/officeDocument/2006/relationships/oleObject" Target="../embeddings/oleObject63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5.wmf"/><Relationship Id="rId36" Type="http://schemas.openxmlformats.org/officeDocument/2006/relationships/image" Target="../media/image59.wmf"/><Relationship Id="rId49" Type="http://schemas.openxmlformats.org/officeDocument/2006/relationships/oleObject" Target="../embeddings/oleObject6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4" Type="http://schemas.openxmlformats.org/officeDocument/2006/relationships/image" Target="../media/image63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58.bin"/><Relationship Id="rId43" Type="http://schemas.openxmlformats.org/officeDocument/2006/relationships/oleObject" Target="../embeddings/oleObject62.bin"/><Relationship Id="rId48" Type="http://schemas.openxmlformats.org/officeDocument/2006/relationships/image" Target="../media/image65.wmf"/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38" Type="http://schemas.openxmlformats.org/officeDocument/2006/relationships/image" Target="../media/image60.wmf"/><Relationship Id="rId46" Type="http://schemas.openxmlformats.org/officeDocument/2006/relationships/image" Target="../media/image64.wmf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6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3.wmf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03651" y="3193207"/>
            <a:ext cx="31694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2.1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、平面的方程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803651" y="4008836"/>
            <a:ext cx="3956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2.2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、点到平面的距离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785128" y="4908525"/>
            <a:ext cx="3548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2.3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、两平面的夹角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143671" y="2246783"/>
            <a:ext cx="5689378" cy="830997"/>
          </a:xfrm>
          <a:prstGeom prst="rect">
            <a:avLst/>
          </a:prstGeom>
          <a:noFill/>
          <a:ln w="3810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Part </a:t>
            </a:r>
            <a: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平面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及其方程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9903624" y="476672"/>
            <a:ext cx="1459053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896808" y="1095534"/>
            <a:ext cx="6183103" cy="830997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§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的平面与直线 </a:t>
            </a:r>
          </a:p>
        </p:txBody>
      </p:sp>
    </p:spTree>
    <p:extLst>
      <p:ext uri="{BB962C8B-B14F-4D97-AF65-F5344CB8AC3E}">
        <p14:creationId xmlns:p14="http://schemas.microsoft.com/office/powerpoint/2010/main" val="155252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438" y="1571855"/>
            <a:ext cx="8382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点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752600" y="2294182"/>
            <a:ext cx="1828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的距离为</a:t>
            </a:r>
            <a:endParaRPr kumimoji="1"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749684"/>
              </p:ext>
            </p:extLst>
          </p:nvPr>
        </p:nvGraphicFramePr>
        <p:xfrm>
          <a:off x="3496648" y="4226004"/>
          <a:ext cx="3550060" cy="63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3" imgW="1473120" imgH="253800" progId="Equation.DSMT4">
                  <p:embed/>
                </p:oleObj>
              </mc:Choice>
              <mc:Fallback>
                <p:oleObj name="Equation" r:id="rId3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648" y="4226004"/>
                        <a:ext cx="3550060" cy="63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736868"/>
              </p:ext>
            </p:extLst>
          </p:nvPr>
        </p:nvGraphicFramePr>
        <p:xfrm>
          <a:off x="3035638" y="4373107"/>
          <a:ext cx="4104163" cy="102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Equation" r:id="rId5" imgW="1650960" imgH="406080" progId="Equation.DSMT4">
                  <p:embed/>
                </p:oleObj>
              </mc:Choice>
              <mc:Fallback>
                <p:oleObj name="Equation" r:id="rId5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638" y="4373107"/>
                        <a:ext cx="4104163" cy="1029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54980"/>
              </p:ext>
            </p:extLst>
          </p:nvPr>
        </p:nvGraphicFramePr>
        <p:xfrm>
          <a:off x="4016416" y="4913672"/>
          <a:ext cx="2403948" cy="64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7" imgW="977760" imgH="253800" progId="Equation.DSMT4">
                  <p:embed/>
                </p:oleObj>
              </mc:Choice>
              <mc:Fallback>
                <p:oleObj name="Equation" r:id="rId7" imgW="97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416" y="4913672"/>
                        <a:ext cx="2403948" cy="642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871864" y="1596680"/>
            <a:ext cx="59449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到平面</a:t>
            </a:r>
            <a:r>
              <a:rPr kumimoji="1" lang="zh-CN" altLang="en-US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 ：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仿宋_GB2312" pitchFamily="49" charset="-122"/>
              </a:rPr>
              <a:t>x+B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仿宋_GB2312" pitchFamily="49" charset="-122"/>
              </a:rPr>
              <a:t>y+C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仿宋_GB2312" pitchFamily="49" charset="-122"/>
              </a:rPr>
              <a:t>z+D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仿宋_GB2312" pitchFamily="49" charset="-122"/>
              </a:rPr>
              <a:t>= 0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45672"/>
              </p:ext>
            </p:extLst>
          </p:nvPr>
        </p:nvGraphicFramePr>
        <p:xfrm>
          <a:off x="2743199" y="1621144"/>
          <a:ext cx="2193093" cy="588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Equation" r:id="rId9" imgW="828686" imgH="209563" progId="Equation.DSMT4">
                  <p:embed/>
                </p:oleObj>
              </mc:Choice>
              <mc:Fallback>
                <p:oleObj name="Equation" r:id="rId9" imgW="828686" imgH="2095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1621144"/>
                        <a:ext cx="2193093" cy="588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6781800" y="3657601"/>
            <a:ext cx="3352800" cy="2728913"/>
            <a:chOff x="3504" y="2352"/>
            <a:chExt cx="2112" cy="1719"/>
          </a:xfrm>
        </p:grpSpPr>
        <p:sp>
          <p:nvSpPr>
            <p:cNvPr id="12310" name="AutoShape 10"/>
            <p:cNvSpPr>
              <a:spLocks noChangeArrowheads="1"/>
            </p:cNvSpPr>
            <p:nvPr/>
          </p:nvSpPr>
          <p:spPr bwMode="auto">
            <a:xfrm>
              <a:off x="3504" y="3264"/>
              <a:ext cx="2112" cy="768"/>
            </a:xfrm>
            <a:prstGeom prst="parallelogram">
              <a:avLst>
                <a:gd name="adj" fmla="val 6875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11" name="Text Box 11"/>
            <p:cNvSpPr txBox="1">
              <a:spLocks noChangeArrowheads="1"/>
            </p:cNvSpPr>
            <p:nvPr/>
          </p:nvSpPr>
          <p:spPr bwMode="auto">
            <a:xfrm>
              <a:off x="3744" y="37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</a:t>
              </a:r>
            </a:p>
          </p:txBody>
        </p:sp>
        <p:sp>
          <p:nvSpPr>
            <p:cNvPr id="12312" name="Line 12"/>
            <p:cNvSpPr>
              <a:spLocks noChangeShapeType="1"/>
            </p:cNvSpPr>
            <p:nvPr/>
          </p:nvSpPr>
          <p:spPr bwMode="auto">
            <a:xfrm flipV="1">
              <a:off x="5088" y="268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Oval 13"/>
            <p:cNvSpPr>
              <a:spLocks noChangeArrowheads="1"/>
            </p:cNvSpPr>
            <p:nvPr/>
          </p:nvSpPr>
          <p:spPr bwMode="auto">
            <a:xfrm>
              <a:off x="5066" y="2654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14" name="Text Box 14"/>
            <p:cNvSpPr txBox="1">
              <a:spLocks noChangeArrowheads="1"/>
            </p:cNvSpPr>
            <p:nvPr/>
          </p:nvSpPr>
          <p:spPr bwMode="auto">
            <a:xfrm>
              <a:off x="5136" y="278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kumimoji="1" lang="en-US" altLang="zh-CN" sz="280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12315" name="Object 15"/>
            <p:cNvGraphicFramePr>
              <a:graphicFrameLocks noChangeAspect="1"/>
            </p:cNvGraphicFramePr>
            <p:nvPr/>
          </p:nvGraphicFramePr>
          <p:xfrm>
            <a:off x="4997" y="2352"/>
            <a:ext cx="29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2" name="Equation" r:id="rId11" imgW="162059" imgH="209563" progId="Equation.DSMT4">
                    <p:embed/>
                  </p:oleObj>
                </mc:Choice>
                <mc:Fallback>
                  <p:oleObj name="Equation" r:id="rId11" imgW="162059" imgH="2095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2352"/>
                          <a:ext cx="298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8153400" y="5562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9296400" y="4343400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7672389" y="5307012"/>
            <a:ext cx="449263" cy="603250"/>
            <a:chOff x="4305" y="3679"/>
            <a:chExt cx="283" cy="380"/>
          </a:xfrm>
        </p:grpSpPr>
        <p:sp>
          <p:nvSpPr>
            <p:cNvPr id="12308" name="Oval 19"/>
            <p:cNvSpPr>
              <a:spLocks noChangeArrowheads="1"/>
            </p:cNvSpPr>
            <p:nvPr/>
          </p:nvSpPr>
          <p:spPr bwMode="auto">
            <a:xfrm>
              <a:off x="4554" y="4017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230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6655630"/>
                </p:ext>
              </p:extLst>
            </p:nvPr>
          </p:nvGraphicFramePr>
          <p:xfrm>
            <a:off x="4305" y="3679"/>
            <a:ext cx="27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3" name="Equation" r:id="rId13" imgW="142973" imgH="209563" progId="Equation.DSMT4">
                    <p:embed/>
                  </p:oleObj>
                </mc:Choice>
                <mc:Fallback>
                  <p:oleObj name="Equation" r:id="rId13" imgW="142973" imgH="2095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3679"/>
                          <a:ext cx="27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7" name="Line 21"/>
          <p:cNvSpPr>
            <a:spLocks noChangeShapeType="1"/>
          </p:cNvSpPr>
          <p:nvPr/>
        </p:nvSpPr>
        <p:spPr bwMode="auto">
          <a:xfrm flipH="1">
            <a:off x="8077200" y="4114800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8839200" y="47244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公式" r:id="rId15" imgW="104800" imgH="161951" progId="Equation.3">
                  <p:embed/>
                </p:oleObj>
              </mc:Choice>
              <mc:Fallback>
                <p:oleObj name="公式" r:id="rId15" imgW="104800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47244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9" name="Group 23"/>
          <p:cNvGrpSpPr>
            <a:grpSpLocks/>
          </p:cNvGrpSpPr>
          <p:nvPr/>
        </p:nvGrpSpPr>
        <p:grpSpPr bwMode="auto">
          <a:xfrm>
            <a:off x="2743199" y="2934561"/>
            <a:ext cx="2039938" cy="1211263"/>
            <a:chOff x="2208" y="1812"/>
            <a:chExt cx="1285" cy="763"/>
          </a:xfrm>
        </p:grpSpPr>
        <p:graphicFrame>
          <p:nvGraphicFramePr>
            <p:cNvPr id="12304" name="Object 24"/>
            <p:cNvGraphicFramePr>
              <a:graphicFrameLocks noChangeAspect="1"/>
            </p:cNvGraphicFramePr>
            <p:nvPr/>
          </p:nvGraphicFramePr>
          <p:xfrm>
            <a:off x="2976" y="2256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" name="公式" r:id="rId17" imgW="190417" imgH="139639" progId="Equation.3">
                    <p:embed/>
                  </p:oleObj>
                </mc:Choice>
                <mc:Fallback>
                  <p:oleObj name="公式" r:id="rId17" imgW="190417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256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5" name="Group 25"/>
            <p:cNvGrpSpPr>
              <a:grpSpLocks/>
            </p:cNvGrpSpPr>
            <p:nvPr/>
          </p:nvGrpSpPr>
          <p:grpSpPr bwMode="auto">
            <a:xfrm>
              <a:off x="2208" y="1812"/>
              <a:ext cx="1285" cy="763"/>
              <a:chOff x="768" y="1908"/>
              <a:chExt cx="1285" cy="763"/>
            </a:xfrm>
          </p:grpSpPr>
          <p:graphicFrame>
            <p:nvGraphicFramePr>
              <p:cNvPr id="12306" name="Object 26"/>
              <p:cNvGraphicFramePr>
                <a:graphicFrameLocks noChangeAspect="1"/>
              </p:cNvGraphicFramePr>
              <p:nvPr/>
            </p:nvGraphicFramePr>
            <p:xfrm>
              <a:off x="768" y="2016"/>
              <a:ext cx="1285" cy="6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6" name="Equation" r:id="rId19" imgW="895314" imgH="447624" progId="Equation.DSMT4">
                      <p:embed/>
                    </p:oleObj>
                  </mc:Choice>
                  <mc:Fallback>
                    <p:oleObj name="Equation" r:id="rId19" imgW="895314" imgH="4476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1285" cy="6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8486209"/>
                  </p:ext>
                </p:extLst>
              </p:nvPr>
            </p:nvGraphicFramePr>
            <p:xfrm>
              <a:off x="1325" y="1908"/>
              <a:ext cx="35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7" name="公式" r:id="rId21" imgW="190417" imgH="139639" progId="Equation.3">
                      <p:embed/>
                    </p:oleObj>
                  </mc:Choice>
                  <mc:Fallback>
                    <p:oleObj name="公式" r:id="rId21" imgW="190417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5" y="1908"/>
                            <a:ext cx="35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1561464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3" grpId="0" autoUpdateAnimBg="0"/>
      <p:bldP spid="19472" grpId="0" animBg="1"/>
      <p:bldP spid="19473" grpId="0" animBg="1"/>
      <p:bldP spid="194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1386" y="237195"/>
            <a:ext cx="36576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、两平面的夹角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33600" y="1524000"/>
            <a:ext cx="39624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∏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的法向量为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3657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∏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的法向量为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752600" y="2895601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则两平面夹角</a:t>
            </a:r>
            <a:r>
              <a:rPr kumimoji="1" lang="zh-CN" altLang="en-US" sz="2800" b="1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8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的余弦为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7467600" y="3852864"/>
            <a:ext cx="2895600" cy="1036637"/>
          </a:xfrm>
          <a:prstGeom prst="parallelogram">
            <a:avLst>
              <a:gd name="adj" fmla="val 69832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7258050" y="2881314"/>
            <a:ext cx="1811338" cy="2008187"/>
          </a:xfrm>
          <a:prstGeom prst="diamond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7924800" y="3756025"/>
            <a:ext cx="6858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7848600" y="4441825"/>
            <a:ext cx="1600200" cy="0"/>
            <a:chOff x="3888" y="3600"/>
            <a:chExt cx="1008" cy="0"/>
          </a:xfrm>
        </p:grpSpPr>
        <p:sp>
          <p:nvSpPr>
            <p:cNvPr id="13356" name="Line 10"/>
            <p:cNvSpPr>
              <a:spLocks noChangeShapeType="1"/>
            </p:cNvSpPr>
            <p:nvPr/>
          </p:nvSpPr>
          <p:spPr bwMode="auto">
            <a:xfrm>
              <a:off x="4368" y="3600"/>
              <a:ext cx="5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Line 11"/>
            <p:cNvSpPr>
              <a:spLocks noChangeShapeType="1"/>
            </p:cNvSpPr>
            <p:nvPr/>
          </p:nvSpPr>
          <p:spPr bwMode="auto">
            <a:xfrm flipH="1">
              <a:off x="3888" y="360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8274050" y="2403476"/>
            <a:ext cx="1403350" cy="1647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9186863" y="2273300"/>
            <a:ext cx="0" cy="2159000"/>
            <a:chOff x="4896" y="1824"/>
            <a:chExt cx="0" cy="1776"/>
          </a:xfrm>
        </p:grpSpPr>
        <p:sp>
          <p:nvSpPr>
            <p:cNvPr id="13354" name="Line 14"/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1776"/>
            </a:xfrm>
            <a:prstGeom prst="line">
              <a:avLst/>
            </a:prstGeom>
            <a:noFill/>
            <a:ln w="9525">
              <a:solidFill>
                <a:srgbClr val="FF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15"/>
            <p:cNvSpPr>
              <a:spLocks noChangeShapeType="1"/>
            </p:cNvSpPr>
            <p:nvPr/>
          </p:nvSpPr>
          <p:spPr bwMode="auto">
            <a:xfrm>
              <a:off x="4896" y="32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85047"/>
              </p:ext>
            </p:extLst>
          </p:nvPr>
        </p:nvGraphicFramePr>
        <p:xfrm>
          <a:off x="2441522" y="4978281"/>
          <a:ext cx="6042078" cy="91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" name="Equation" r:id="rId3" imgW="2743200" imgH="406080" progId="Equation.DSMT4">
                  <p:embed/>
                </p:oleObj>
              </mc:Choice>
              <mc:Fallback>
                <p:oleObj name="Equation" r:id="rId3" imgW="2743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22" y="4978281"/>
                        <a:ext cx="6042078" cy="912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828800" y="4433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92613"/>
              </p:ext>
            </p:extLst>
          </p:nvPr>
        </p:nvGraphicFramePr>
        <p:xfrm>
          <a:off x="4313186" y="4814892"/>
          <a:ext cx="2867025" cy="5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" name="Equation" r:id="rId5" imgW="1307880" imgH="253800" progId="Equation.DSMT4">
                  <p:embed/>
                </p:oleObj>
              </mc:Choice>
              <mc:Fallback>
                <p:oleObj name="Equation" r:id="rId5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186" y="4814892"/>
                        <a:ext cx="2867025" cy="5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65906"/>
              </p:ext>
            </p:extLst>
          </p:nvPr>
        </p:nvGraphicFramePr>
        <p:xfrm>
          <a:off x="5972174" y="5529286"/>
          <a:ext cx="2257426" cy="62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Equation" r:id="rId7" imgW="1091880" imgH="291960" progId="Equation.DSMT4">
                  <p:embed/>
                </p:oleObj>
              </mc:Choice>
              <mc:Fallback>
                <p:oleObj name="Equation" r:id="rId7" imgW="1091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4" y="5529286"/>
                        <a:ext cx="2257426" cy="625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108814"/>
              </p:ext>
            </p:extLst>
          </p:nvPr>
        </p:nvGraphicFramePr>
        <p:xfrm>
          <a:off x="3822758" y="5494491"/>
          <a:ext cx="2253538" cy="63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9" imgW="1066680" imgH="291960" progId="Equation.DSMT4">
                  <p:embed/>
                </p:oleObj>
              </mc:Choice>
              <mc:Fallback>
                <p:oleObj name="Equation" r:id="rId9" imgW="1066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58" y="5494491"/>
                        <a:ext cx="2253538" cy="638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Arc 21"/>
          <p:cNvSpPr>
            <a:spLocks/>
          </p:cNvSpPr>
          <p:nvPr/>
        </p:nvSpPr>
        <p:spPr bwMode="auto">
          <a:xfrm>
            <a:off x="8978901" y="2551114"/>
            <a:ext cx="492125" cy="890587"/>
          </a:xfrm>
          <a:custGeom>
            <a:avLst/>
            <a:gdLst>
              <a:gd name="T0" fmla="*/ 8909244 w 11600"/>
              <a:gd name="T1" fmla="*/ 0 h 21025"/>
              <a:gd name="T2" fmla="*/ 20878191 w 11600"/>
              <a:gd name="T3" fmla="*/ 5031044 h 21025"/>
              <a:gd name="T4" fmla="*/ 0 w 11600"/>
              <a:gd name="T5" fmla="*/ 37723910 h 210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00" h="21025" fill="none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</a:path>
              <a:path w="11600" h="21025" stroke="0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  <a:lnTo>
                  <a:pt x="0" y="21025"/>
                </a:lnTo>
                <a:lnTo>
                  <a:pt x="495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Arc 22"/>
          <p:cNvSpPr>
            <a:spLocks/>
          </p:cNvSpPr>
          <p:nvPr/>
        </p:nvSpPr>
        <p:spPr bwMode="auto">
          <a:xfrm>
            <a:off x="8229600" y="4108450"/>
            <a:ext cx="909638" cy="419100"/>
          </a:xfrm>
          <a:custGeom>
            <a:avLst/>
            <a:gdLst>
              <a:gd name="T0" fmla="*/ 0 w 21474"/>
              <a:gd name="T1" fmla="*/ 13569416 h 9891"/>
              <a:gd name="T2" fmla="*/ 4076808 w 21474"/>
              <a:gd name="T3" fmla="*/ 0 h 9891"/>
              <a:gd name="T4" fmla="*/ 38532239 w 21474"/>
              <a:gd name="T5" fmla="*/ 17758044 h 98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74" h="9891" fill="none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</a:path>
              <a:path w="21474" h="9891" stroke="0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  <a:lnTo>
                  <a:pt x="21474" y="9891"/>
                </a:lnTo>
                <a:lnTo>
                  <a:pt x="0" y="75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133600" y="990600"/>
            <a:ext cx="822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两平面法向量的夹角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常为锐角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两平面的夹角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9626600" y="3886200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11" imgW="409485" imgH="428509" progId="Equation.3">
                  <p:embed/>
                </p:oleObj>
              </mc:Choice>
              <mc:Fallback>
                <p:oleObj name="Equation" r:id="rId11" imgW="409485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0" y="3886200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8001000" y="30480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13" imgW="466743" imgH="428509" progId="Equation.3">
                  <p:embed/>
                </p:oleObj>
              </mc:Choice>
              <mc:Fallback>
                <p:oleObj name="Equation" r:id="rId13" imgW="466743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0480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9296400" y="2273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Equation" r:id="rId15" imgW="218970" imgH="295404" progId="Equation.3">
                  <p:embed/>
                </p:oleObj>
              </mc:Choice>
              <mc:Fallback>
                <p:oleObj name="Equation" r:id="rId15" imgW="218970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273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9705976" y="2073276"/>
            <a:ext cx="352425" cy="441325"/>
            <a:chOff x="5010" y="1834"/>
            <a:chExt cx="222" cy="278"/>
          </a:xfrm>
        </p:grpSpPr>
        <p:graphicFrame>
          <p:nvGraphicFramePr>
            <p:cNvPr id="13352" name="Object 28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5" name="Equation" r:id="rId17" imgW="333487" imgH="428509" progId="Equation.3">
                    <p:embed/>
                  </p:oleObj>
                </mc:Choice>
                <mc:Fallback>
                  <p:oleObj name="Equation" r:id="rId17" imgW="333487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3" name="Line 29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10" name="Group 30"/>
          <p:cNvGrpSpPr>
            <a:grpSpLocks/>
          </p:cNvGrpSpPr>
          <p:nvPr/>
        </p:nvGrpSpPr>
        <p:grpSpPr bwMode="auto">
          <a:xfrm>
            <a:off x="9051926" y="1844676"/>
            <a:ext cx="320675" cy="441325"/>
            <a:chOff x="4852" y="1371"/>
            <a:chExt cx="202" cy="278"/>
          </a:xfrm>
        </p:grpSpPr>
        <p:graphicFrame>
          <p:nvGraphicFramePr>
            <p:cNvPr id="13350" name="Object 31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6" name="Equation" r:id="rId19" imgW="285598" imgH="428509" progId="Equation.3">
                    <p:embed/>
                  </p:oleObj>
                </mc:Choice>
                <mc:Fallback>
                  <p:oleObj name="Equation" r:id="rId19" imgW="285598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1" name="Line 32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7988300" y="4051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" name="Equation" r:id="rId21" imgW="218970" imgH="295404" progId="Equation.3">
                  <p:embed/>
                </p:oleObj>
              </mc:Choice>
              <mc:Fallback>
                <p:oleObj name="Equation" r:id="rId21" imgW="218970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4051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4" name="Group 34"/>
          <p:cNvGrpSpPr>
            <a:grpSpLocks/>
          </p:cNvGrpSpPr>
          <p:nvPr/>
        </p:nvGrpSpPr>
        <p:grpSpPr bwMode="auto">
          <a:xfrm>
            <a:off x="5607049" y="1595441"/>
            <a:ext cx="2387600" cy="519114"/>
            <a:chOff x="2572" y="1005"/>
            <a:chExt cx="1504" cy="327"/>
          </a:xfrm>
        </p:grpSpPr>
        <p:graphicFrame>
          <p:nvGraphicFramePr>
            <p:cNvPr id="1334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247533"/>
                </p:ext>
              </p:extLst>
            </p:nvPr>
          </p:nvGraphicFramePr>
          <p:xfrm>
            <a:off x="2572" y="1005"/>
            <a:ext cx="150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8" name="Equation" r:id="rId23" imgW="1079280" imgH="228600" progId="Equation.DSMT4">
                    <p:embed/>
                  </p:oleObj>
                </mc:Choice>
                <mc:Fallback>
                  <p:oleObj name="Equation" r:id="rId23" imgW="1079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1005"/>
                          <a:ext cx="150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9" name="Line 36"/>
            <p:cNvSpPr>
              <a:spLocks noChangeShapeType="1"/>
            </p:cNvSpPr>
            <p:nvPr/>
          </p:nvSpPr>
          <p:spPr bwMode="auto">
            <a:xfrm>
              <a:off x="2592" y="1081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17" name="Group 37"/>
          <p:cNvGrpSpPr>
            <a:grpSpLocks/>
          </p:cNvGrpSpPr>
          <p:nvPr/>
        </p:nvGrpSpPr>
        <p:grpSpPr bwMode="auto">
          <a:xfrm>
            <a:off x="5619752" y="2279655"/>
            <a:ext cx="2435226" cy="527051"/>
            <a:chOff x="2580" y="1436"/>
            <a:chExt cx="1534" cy="332"/>
          </a:xfrm>
        </p:grpSpPr>
        <p:graphicFrame>
          <p:nvGraphicFramePr>
            <p:cNvPr id="1334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160011"/>
                </p:ext>
              </p:extLst>
            </p:nvPr>
          </p:nvGraphicFramePr>
          <p:xfrm>
            <a:off x="2580" y="1436"/>
            <a:ext cx="153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9" name="Equation" r:id="rId25" imgW="1091880" imgH="228600" progId="Equation.DSMT4">
                    <p:embed/>
                  </p:oleObj>
                </mc:Choice>
                <mc:Fallback>
                  <p:oleObj name="Equation" r:id="rId25" imgW="1091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1436"/>
                          <a:ext cx="153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>
              <a:off x="2592" y="151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20" name="Group 40"/>
          <p:cNvGrpSpPr>
            <a:grpSpLocks/>
          </p:cNvGrpSpPr>
          <p:nvPr/>
        </p:nvGrpSpPr>
        <p:grpSpPr bwMode="auto">
          <a:xfrm>
            <a:off x="2935287" y="3475039"/>
            <a:ext cx="2855913" cy="1317794"/>
            <a:chOff x="697" y="2211"/>
            <a:chExt cx="1799" cy="767"/>
          </a:xfrm>
        </p:grpSpPr>
        <p:graphicFrame>
          <p:nvGraphicFramePr>
            <p:cNvPr id="1334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866123"/>
                </p:ext>
              </p:extLst>
            </p:nvPr>
          </p:nvGraphicFramePr>
          <p:xfrm>
            <a:off x="697" y="2211"/>
            <a:ext cx="1799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0" name="Equation" r:id="rId27" imgW="1143000" imgH="482400" progId="Equation.DSMT4">
                    <p:embed/>
                  </p:oleObj>
                </mc:Choice>
                <mc:Fallback>
                  <p:oleObj name="Equation" r:id="rId27" imgW="11430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211"/>
                          <a:ext cx="1799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Line 42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43" name="Line 43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44" name="Line 44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45" name="Line 45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934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5" grpId="0" autoUpdateAnimBg="0"/>
      <p:bldP spid="20486" grpId="0" animBg="1"/>
      <p:bldP spid="20487" grpId="0" animBg="1"/>
      <p:bldP spid="20488" grpId="0" animBg="1"/>
      <p:bldP spid="20492" grpId="0" animBg="1"/>
      <p:bldP spid="20497" grpId="0" autoUpdateAnimBg="0"/>
      <p:bldP spid="20501" grpId="0" animBg="1"/>
      <p:bldP spid="20502" grpId="0" animBg="1"/>
      <p:bldP spid="205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8486776" y="2652714"/>
            <a:ext cx="1800225" cy="1081087"/>
            <a:chOff x="4386" y="1645"/>
            <a:chExt cx="1134" cy="681"/>
          </a:xfrm>
        </p:grpSpPr>
        <p:sp>
          <p:nvSpPr>
            <p:cNvPr id="14389" name="AutoShape 3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4390" name="Object 4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2" name="公式" r:id="rId3" imgW="209601" imgH="200179" progId="Equation.3">
                    <p:embed/>
                  </p:oleObj>
                </mc:Choice>
                <mc:Fallback>
                  <p:oleObj name="公式" r:id="rId3" imgW="209601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133600" y="304800"/>
            <a:ext cx="6705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1676400"/>
            <a:ext cx="28956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itchFamily="49" charset="-122"/>
              </a:rPr>
              <a:t>特别有下列结论：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870015"/>
              </p:ext>
            </p:extLst>
          </p:nvPr>
        </p:nvGraphicFramePr>
        <p:xfrm>
          <a:off x="2180653" y="2397432"/>
          <a:ext cx="199960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3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653" y="2397432"/>
                        <a:ext cx="199960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114800" y="2563813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3352800" y="3276600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54567"/>
              </p:ext>
            </p:extLst>
          </p:nvPr>
        </p:nvGraphicFramePr>
        <p:xfrm>
          <a:off x="4519727" y="3063877"/>
          <a:ext cx="3735369" cy="55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" name="Equation" r:id="rId7" imgW="1574640" imgH="228600" progId="Equation.DSMT4">
                  <p:embed/>
                </p:oleObj>
              </mc:Choice>
              <mc:Fallback>
                <p:oleObj name="Equation" r:id="rId7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727" y="3063877"/>
                        <a:ext cx="3735369" cy="558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815742"/>
              </p:ext>
            </p:extLst>
          </p:nvPr>
        </p:nvGraphicFramePr>
        <p:xfrm>
          <a:off x="2193112" y="3865433"/>
          <a:ext cx="19774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5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12" y="3865433"/>
                        <a:ext cx="19774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4191000" y="4011613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3429000" y="4876800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57088"/>
              </p:ext>
            </p:extLst>
          </p:nvPr>
        </p:nvGraphicFramePr>
        <p:xfrm>
          <a:off x="4851548" y="4405314"/>
          <a:ext cx="2745436" cy="111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" name="Equation" r:id="rId11" imgW="1104840" imgH="444240" progId="Equation.DSMT4">
                  <p:embed/>
                </p:oleObj>
              </mc:Choice>
              <mc:Fallback>
                <p:oleObj name="Equation" r:id="rId11" imgW="1104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548" y="4405314"/>
                        <a:ext cx="2745436" cy="1114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729667"/>
              </p:ext>
            </p:extLst>
          </p:nvPr>
        </p:nvGraphicFramePr>
        <p:xfrm>
          <a:off x="2344201" y="499898"/>
          <a:ext cx="3467264" cy="1024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7" name="Equation" r:id="rId13" imgW="1562040" imgH="457200" progId="Equation.DSMT4">
                  <p:embed/>
                </p:oleObj>
              </mc:Choice>
              <mc:Fallback>
                <p:oleObj name="Equation" r:id="rId13" imgW="1562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201" y="499898"/>
                        <a:ext cx="3467264" cy="1024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9296400" y="22510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8610600" y="1412876"/>
            <a:ext cx="452438" cy="2303463"/>
            <a:chOff x="4464" y="864"/>
            <a:chExt cx="285" cy="1451"/>
          </a:xfrm>
        </p:grpSpPr>
        <p:sp>
          <p:nvSpPr>
            <p:cNvPr id="14387" name="Freeform 18"/>
            <p:cNvSpPr>
              <a:spLocks/>
            </p:cNvSpPr>
            <p:nvPr/>
          </p:nvSpPr>
          <p:spPr bwMode="auto">
            <a:xfrm>
              <a:off x="4464" y="864"/>
              <a:ext cx="285" cy="1451"/>
            </a:xfrm>
            <a:custGeom>
              <a:avLst/>
              <a:gdLst>
                <a:gd name="T0" fmla="*/ 0 w 192"/>
                <a:gd name="T1" fmla="*/ 1687 h 1248"/>
                <a:gd name="T2" fmla="*/ 0 w 192"/>
                <a:gd name="T3" fmla="*/ 779 h 1248"/>
                <a:gd name="T4" fmla="*/ 423 w 192"/>
                <a:gd name="T5" fmla="*/ 0 h 1248"/>
                <a:gd name="T6" fmla="*/ 423 w 192"/>
                <a:gd name="T7" fmla="*/ 908 h 1248"/>
                <a:gd name="T8" fmla="*/ 0 w 192"/>
                <a:gd name="T9" fmla="*/ 168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1248">
                  <a:moveTo>
                    <a:pt x="0" y="1248"/>
                  </a:moveTo>
                  <a:lnTo>
                    <a:pt x="0" y="576"/>
                  </a:lnTo>
                  <a:lnTo>
                    <a:pt x="192" y="0"/>
                  </a:lnTo>
                  <a:lnTo>
                    <a:pt x="192" y="672"/>
                  </a:lnTo>
                  <a:lnTo>
                    <a:pt x="0" y="1248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88" name="Object 19"/>
            <p:cNvGraphicFramePr>
              <a:graphicFrameLocks noChangeAspect="1"/>
            </p:cNvGraphicFramePr>
            <p:nvPr/>
          </p:nvGraphicFramePr>
          <p:xfrm>
            <a:off x="4465" y="1488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8" name="公式" r:id="rId15" imgW="199884" imgH="200179" progId="Equation.3">
                    <p:embed/>
                  </p:oleObj>
                </mc:Choice>
                <mc:Fallback>
                  <p:oleObj name="公式" r:id="rId15" imgW="19988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1488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8763000" y="30892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8715376" y="5075239"/>
            <a:ext cx="1800225" cy="1081087"/>
            <a:chOff x="4434" y="3495"/>
            <a:chExt cx="1134" cy="681"/>
          </a:xfrm>
        </p:grpSpPr>
        <p:sp>
          <p:nvSpPr>
            <p:cNvPr id="14385" name="AutoShape 22"/>
            <p:cNvSpPr>
              <a:spLocks noChangeArrowheads="1"/>
            </p:cNvSpPr>
            <p:nvPr/>
          </p:nvSpPr>
          <p:spPr bwMode="auto">
            <a:xfrm rot="10800000">
              <a:off x="4434" y="349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4386" name="Object 23"/>
            <p:cNvGraphicFramePr>
              <a:graphicFrameLocks noChangeAspect="1"/>
            </p:cNvGraphicFramePr>
            <p:nvPr/>
          </p:nvGraphicFramePr>
          <p:xfrm>
            <a:off x="5006" y="3891"/>
            <a:ext cx="2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9" name="公式" r:id="rId17" imgW="199884" imgH="200179" progId="Equation.3">
                    <p:embed/>
                  </p:oleObj>
                </mc:Choice>
                <mc:Fallback>
                  <p:oleObj name="公式" r:id="rId17" imgW="19988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3891"/>
                          <a:ext cx="2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10148888" y="49371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8229601" y="4405314"/>
            <a:ext cx="1800225" cy="1081087"/>
            <a:chOff x="4386" y="1645"/>
            <a:chExt cx="1134" cy="681"/>
          </a:xfrm>
        </p:grpSpPr>
        <p:sp>
          <p:nvSpPr>
            <p:cNvPr id="14383" name="AutoShape 26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4384" name="Object 27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0" name="公式" r:id="rId19" imgW="209601" imgH="200179" progId="Equation.3">
                    <p:embed/>
                  </p:oleObj>
                </mc:Choice>
                <mc:Fallback>
                  <p:oleObj name="公式" r:id="rId19" imgW="209601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9058275" y="44862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57" name="Group 29"/>
          <p:cNvGrpSpPr>
            <a:grpSpLocks/>
          </p:cNvGrpSpPr>
          <p:nvPr/>
        </p:nvGrpSpPr>
        <p:grpSpPr bwMode="auto">
          <a:xfrm>
            <a:off x="5975350" y="409576"/>
            <a:ext cx="2608263" cy="1114425"/>
            <a:chOff x="804" y="2200"/>
            <a:chExt cx="1643" cy="702"/>
          </a:xfrm>
        </p:grpSpPr>
        <p:graphicFrame>
          <p:nvGraphicFramePr>
            <p:cNvPr id="1437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940192"/>
                </p:ext>
              </p:extLst>
            </p:nvPr>
          </p:nvGraphicFramePr>
          <p:xfrm>
            <a:off x="804" y="2200"/>
            <a:ext cx="1643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1" name="Equation" r:id="rId21" imgW="1143000" imgH="482400" progId="Equation.DSMT4">
                    <p:embed/>
                  </p:oleObj>
                </mc:Choice>
                <mc:Fallback>
                  <p:oleObj name="Equation" r:id="rId21" imgW="11430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2200"/>
                          <a:ext cx="1643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9" name="Line 31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0" name="Line 32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1" name="Line 33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2" name="Line 34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39" name="Group 35"/>
          <p:cNvGrpSpPr>
            <a:grpSpLocks/>
          </p:cNvGrpSpPr>
          <p:nvPr/>
        </p:nvGrpSpPr>
        <p:grpSpPr bwMode="auto">
          <a:xfrm>
            <a:off x="5448302" y="2395540"/>
            <a:ext cx="1116013" cy="550863"/>
            <a:chOff x="2472" y="1509"/>
            <a:chExt cx="703" cy="347"/>
          </a:xfrm>
        </p:grpSpPr>
        <p:graphicFrame>
          <p:nvGraphicFramePr>
            <p:cNvPr id="1437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190207"/>
                </p:ext>
              </p:extLst>
            </p:nvPr>
          </p:nvGraphicFramePr>
          <p:xfrm>
            <a:off x="2472" y="1509"/>
            <a:ext cx="70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2" name="Equation" r:id="rId23" imgW="469800" imgH="228600" progId="Equation.DSMT4">
                    <p:embed/>
                  </p:oleObj>
                </mc:Choice>
                <mc:Fallback>
                  <p:oleObj name="Equation" r:id="rId23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509"/>
                          <a:ext cx="703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6" name="Line 37"/>
            <p:cNvSpPr>
              <a:spLocks noChangeShapeType="1"/>
            </p:cNvSpPr>
            <p:nvPr/>
          </p:nvSpPr>
          <p:spPr bwMode="auto">
            <a:xfrm>
              <a:off x="2496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7" name="Line 38"/>
            <p:cNvSpPr>
              <a:spLocks noChangeShapeType="1"/>
            </p:cNvSpPr>
            <p:nvPr/>
          </p:nvSpPr>
          <p:spPr bwMode="auto">
            <a:xfrm>
              <a:off x="2928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43" name="Group 39"/>
          <p:cNvGrpSpPr>
            <a:grpSpLocks/>
          </p:cNvGrpSpPr>
          <p:nvPr/>
        </p:nvGrpSpPr>
        <p:grpSpPr bwMode="auto">
          <a:xfrm>
            <a:off x="5540378" y="3857629"/>
            <a:ext cx="1090613" cy="512763"/>
            <a:chOff x="2530" y="2411"/>
            <a:chExt cx="687" cy="323"/>
          </a:xfrm>
        </p:grpSpPr>
        <p:graphicFrame>
          <p:nvGraphicFramePr>
            <p:cNvPr id="1437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685205"/>
                </p:ext>
              </p:extLst>
            </p:nvPr>
          </p:nvGraphicFramePr>
          <p:xfrm>
            <a:off x="2530" y="2411"/>
            <a:ext cx="68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3" name="Equation" r:id="rId25" imgW="495000" imgH="228600" progId="Equation.DSMT4">
                    <p:embed/>
                  </p:oleObj>
                </mc:Choice>
                <mc:Fallback>
                  <p:oleObj name="Equation" r:id="rId25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2411"/>
                          <a:ext cx="68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3" name="Line 41"/>
            <p:cNvSpPr>
              <a:spLocks noChangeShapeType="1"/>
            </p:cNvSpPr>
            <p:nvPr/>
          </p:nvSpPr>
          <p:spPr bwMode="auto">
            <a:xfrm>
              <a:off x="2566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4" name="Line 42"/>
            <p:cNvSpPr>
              <a:spLocks noChangeShapeType="1"/>
            </p:cNvSpPr>
            <p:nvPr/>
          </p:nvSpPr>
          <p:spPr bwMode="auto">
            <a:xfrm>
              <a:off x="2998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47" name="Group 43"/>
          <p:cNvGrpSpPr>
            <a:grpSpLocks/>
          </p:cNvGrpSpPr>
          <p:nvPr/>
        </p:nvGrpSpPr>
        <p:grpSpPr bwMode="auto">
          <a:xfrm>
            <a:off x="9172576" y="1828801"/>
            <a:ext cx="352425" cy="441325"/>
            <a:chOff x="5010" y="1834"/>
            <a:chExt cx="222" cy="278"/>
          </a:xfrm>
        </p:grpSpPr>
        <p:graphicFrame>
          <p:nvGraphicFramePr>
            <p:cNvPr id="14370" name="Object 44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4" name="Equation" r:id="rId27" imgW="333487" imgH="428509" progId="Equation.3">
                    <p:embed/>
                  </p:oleObj>
                </mc:Choice>
                <mc:Fallback>
                  <p:oleObj name="Equation" r:id="rId27" imgW="333487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45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50" name="Group 46"/>
          <p:cNvGrpSpPr>
            <a:grpSpLocks/>
          </p:cNvGrpSpPr>
          <p:nvPr/>
        </p:nvGrpSpPr>
        <p:grpSpPr bwMode="auto">
          <a:xfrm>
            <a:off x="9448801" y="2895601"/>
            <a:ext cx="320675" cy="441325"/>
            <a:chOff x="4852" y="1371"/>
            <a:chExt cx="202" cy="278"/>
          </a:xfrm>
        </p:grpSpPr>
        <p:graphicFrame>
          <p:nvGraphicFramePr>
            <p:cNvPr id="14368" name="Object 47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5" name="Equation" r:id="rId29" imgW="285598" imgH="428509" progId="Equation.3">
                    <p:embed/>
                  </p:oleObj>
                </mc:Choice>
                <mc:Fallback>
                  <p:oleObj name="Equation" r:id="rId29" imgW="285598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Line 48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53" name="Group 49"/>
          <p:cNvGrpSpPr>
            <a:grpSpLocks/>
          </p:cNvGrpSpPr>
          <p:nvPr/>
        </p:nvGrpSpPr>
        <p:grpSpPr bwMode="auto">
          <a:xfrm>
            <a:off x="8867776" y="4054476"/>
            <a:ext cx="352425" cy="441325"/>
            <a:chOff x="5010" y="1834"/>
            <a:chExt cx="222" cy="278"/>
          </a:xfrm>
        </p:grpSpPr>
        <p:graphicFrame>
          <p:nvGraphicFramePr>
            <p:cNvPr id="14366" name="Object 50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6" name="Equation" r:id="rId31" imgW="333487" imgH="428509" progId="Equation.3">
                    <p:embed/>
                  </p:oleObj>
                </mc:Choice>
                <mc:Fallback>
                  <p:oleObj name="Equation" r:id="rId31" imgW="333487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7" name="Line 51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56" name="Group 52"/>
          <p:cNvGrpSpPr>
            <a:grpSpLocks/>
          </p:cNvGrpSpPr>
          <p:nvPr/>
        </p:nvGrpSpPr>
        <p:grpSpPr bwMode="auto">
          <a:xfrm>
            <a:off x="10042526" y="4572001"/>
            <a:ext cx="320675" cy="441325"/>
            <a:chOff x="4852" y="1371"/>
            <a:chExt cx="202" cy="278"/>
          </a:xfrm>
        </p:grpSpPr>
        <p:graphicFrame>
          <p:nvGraphicFramePr>
            <p:cNvPr id="14364" name="Object 53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7" name="Equation" r:id="rId33" imgW="285598" imgH="428509" progId="Equation.3">
                    <p:embed/>
                  </p:oleObj>
                </mc:Choice>
                <mc:Fallback>
                  <p:oleObj name="Equation" r:id="rId33" imgW="285598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5" name="Line 54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5750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  <p:bldP spid="21512" grpId="0" animBg="1"/>
      <p:bldP spid="21513" grpId="0" animBg="1"/>
      <p:bldP spid="21516" grpId="0" animBg="1"/>
      <p:bldP spid="21517" grpId="0" animBg="1"/>
      <p:bldP spid="21520" grpId="0" animBg="1"/>
      <p:bldP spid="21524" grpId="0" animBg="1"/>
      <p:bldP spid="21528" grpId="0" animBg="1"/>
      <p:bldP spid="215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97050" y="45720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因此有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2120479" y="635326"/>
            <a:ext cx="4114800" cy="609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一平面通过两点</a:t>
            </a:r>
            <a:endParaRPr lang="zh-CN" altLang="en-US" sz="2800" b="1" dirty="0">
              <a:ea typeface="仿宋_GB2312" pitchFamily="49" charset="-12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24507" y="1256865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垂直于平面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x + y + 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= 0,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求其方程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981203" y="1883806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设所求平面的法向量为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14192"/>
              </p:ext>
            </p:extLst>
          </p:nvPr>
        </p:nvGraphicFramePr>
        <p:xfrm>
          <a:off x="5372494" y="3087187"/>
          <a:ext cx="2911214" cy="48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9" name="Equation" r:id="rId3" imgW="1269720" imgH="203040" progId="Equation.DSMT4">
                  <p:embed/>
                </p:oleObj>
              </mc:Choice>
              <mc:Fallback>
                <p:oleObj name="Equation" r:id="rId3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494" y="3087187"/>
                        <a:ext cx="2911214" cy="48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253466" y="3051044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03109"/>
              </p:ext>
            </p:extLst>
          </p:nvPr>
        </p:nvGraphicFramePr>
        <p:xfrm>
          <a:off x="8742515" y="3078987"/>
          <a:ext cx="1472000" cy="46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0" name="Equation" r:id="rId5" imgW="596880" imgH="177480" progId="Equation.DSMT4">
                  <p:embed/>
                </p:oleObj>
              </mc:Choice>
              <mc:Fallback>
                <p:oleObj name="Equation" r:id="rId5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2515" y="3078987"/>
                        <a:ext cx="1472000" cy="466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733800" y="3616219"/>
            <a:ext cx="1808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的法向量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39114"/>
              </p:ext>
            </p:extLst>
          </p:nvPr>
        </p:nvGraphicFramePr>
        <p:xfrm>
          <a:off x="5975350" y="3657131"/>
          <a:ext cx="2273300" cy="50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1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3657131"/>
                        <a:ext cx="2273300" cy="50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67098"/>
              </p:ext>
            </p:extLst>
          </p:nvPr>
        </p:nvGraphicFramePr>
        <p:xfrm>
          <a:off x="4483100" y="4155221"/>
          <a:ext cx="2765028" cy="507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2" name="Equation" r:id="rId9" imgW="1143000" imgH="203040" progId="Equation.DSMT4">
                  <p:embed/>
                </p:oleObj>
              </mc:Choice>
              <mc:Fallback>
                <p:oleObj name="Equation" r:id="rId9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155221"/>
                        <a:ext cx="2765028" cy="507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27064"/>
              </p:ext>
            </p:extLst>
          </p:nvPr>
        </p:nvGraphicFramePr>
        <p:xfrm>
          <a:off x="3206013" y="4749553"/>
          <a:ext cx="6634049" cy="49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3" name="Equation" r:id="rId11" imgW="2844720" imgH="203040" progId="Equation.DSMT4">
                  <p:embed/>
                </p:oleObj>
              </mc:Choice>
              <mc:Fallback>
                <p:oleObj name="Equation" r:id="rId11" imgW="2844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013" y="4749553"/>
                        <a:ext cx="6634049" cy="491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828800" y="5257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约去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220606"/>
              </p:ext>
            </p:extLst>
          </p:nvPr>
        </p:nvGraphicFramePr>
        <p:xfrm>
          <a:off x="3766467" y="5315455"/>
          <a:ext cx="4819104" cy="53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4" name="Equation" r:id="rId13" imgW="1892160" imgH="203040" progId="Equation.DSMT4">
                  <p:embed/>
                </p:oleObj>
              </mc:Choice>
              <mc:Fallback>
                <p:oleObj name="Equation" r:id="rId13" imgW="1892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467" y="5315455"/>
                        <a:ext cx="4819104" cy="535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603249" y="581744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546644"/>
              </p:ext>
            </p:extLst>
          </p:nvPr>
        </p:nvGraphicFramePr>
        <p:xfrm>
          <a:off x="4517649" y="5857876"/>
          <a:ext cx="2089902" cy="49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" name="Equation" r:id="rId15" imgW="888840" imgH="203040" progId="Equation.DSMT4">
                  <p:embed/>
                </p:oleObj>
              </mc:Choice>
              <mc:Fallback>
                <p:oleObj name="Equation" r:id="rId15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649" y="5857876"/>
                        <a:ext cx="2089902" cy="49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AutoShape 17"/>
          <p:cNvSpPr>
            <a:spLocks noChangeArrowheads="1"/>
          </p:cNvSpPr>
          <p:nvPr/>
        </p:nvSpPr>
        <p:spPr bwMode="auto">
          <a:xfrm>
            <a:off x="4491519" y="3225567"/>
            <a:ext cx="762000" cy="196850"/>
          </a:xfrm>
          <a:prstGeom prst="rightArrow">
            <a:avLst>
              <a:gd name="adj1" fmla="val 50000"/>
              <a:gd name="adj2" fmla="val 96774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5305630" y="3794859"/>
            <a:ext cx="641350" cy="195262"/>
          </a:xfrm>
          <a:prstGeom prst="rightArrow">
            <a:avLst>
              <a:gd name="adj1" fmla="val 50000"/>
              <a:gd name="adj2" fmla="val 82114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80654"/>
              </p:ext>
            </p:extLst>
          </p:nvPr>
        </p:nvGraphicFramePr>
        <p:xfrm>
          <a:off x="3766467" y="2471506"/>
          <a:ext cx="5085868" cy="50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" name="Equation" r:id="rId17" imgW="2108160" imgH="203040" progId="Equation.DSMT4">
                  <p:embed/>
                </p:oleObj>
              </mc:Choice>
              <mc:Fallback>
                <p:oleObj name="Equation" r:id="rId17" imgW="2108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467" y="2471506"/>
                        <a:ext cx="5085868" cy="507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9772"/>
              </p:ext>
            </p:extLst>
          </p:nvPr>
        </p:nvGraphicFramePr>
        <p:xfrm>
          <a:off x="5380201" y="671671"/>
          <a:ext cx="1799215" cy="53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" name="Equation" r:id="rId19" imgW="787320" imgH="228600" progId="Equation.DSMT4">
                  <p:embed/>
                </p:oleObj>
              </mc:Choice>
              <mc:Fallback>
                <p:oleObj name="Equation" r:id="rId19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201" y="671671"/>
                        <a:ext cx="1799215" cy="534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393796"/>
              </p:ext>
            </p:extLst>
          </p:nvPr>
        </p:nvGraphicFramePr>
        <p:xfrm>
          <a:off x="7615018" y="692465"/>
          <a:ext cx="2193991" cy="52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" name="Equation" r:id="rId21" imgW="977760" imgH="228600" progId="Equation.DSMT4">
                  <p:embed/>
                </p:oleObj>
              </mc:Choice>
              <mc:Fallback>
                <p:oleObj name="Equation" r:id="rId21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018" y="692465"/>
                        <a:ext cx="2193991" cy="525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086601" y="660091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3733800" y="4724400"/>
            <a:ext cx="3124200" cy="457200"/>
            <a:chOff x="720" y="3072"/>
            <a:chExt cx="2208" cy="288"/>
          </a:xfrm>
        </p:grpSpPr>
        <p:sp>
          <p:nvSpPr>
            <p:cNvPr id="15399" name="Line 24"/>
            <p:cNvSpPr>
              <a:spLocks noChangeShapeType="1"/>
            </p:cNvSpPr>
            <p:nvPr/>
          </p:nvSpPr>
          <p:spPr bwMode="auto">
            <a:xfrm>
              <a:off x="720" y="3072"/>
              <a:ext cx="96" cy="28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Line 25"/>
            <p:cNvSpPr>
              <a:spLocks noChangeShapeType="1"/>
            </p:cNvSpPr>
            <p:nvPr/>
          </p:nvSpPr>
          <p:spPr bwMode="auto">
            <a:xfrm>
              <a:off x="1776" y="3072"/>
              <a:ext cx="96" cy="28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Line 26"/>
            <p:cNvSpPr>
              <a:spLocks noChangeShapeType="1"/>
            </p:cNvSpPr>
            <p:nvPr/>
          </p:nvSpPr>
          <p:spPr bwMode="auto">
            <a:xfrm>
              <a:off x="2832" y="3072"/>
              <a:ext cx="96" cy="28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8484493" y="1839879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则所求平面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8293254" y="358997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故</a:t>
            </a:r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6400007" y="1911337"/>
            <a:ext cx="2058989" cy="473076"/>
            <a:chOff x="3120" y="1056"/>
            <a:chExt cx="1297" cy="298"/>
          </a:xfrm>
        </p:grpSpPr>
        <p:graphicFrame>
          <p:nvGraphicFramePr>
            <p:cNvPr id="1539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066919"/>
                </p:ext>
              </p:extLst>
            </p:nvPr>
          </p:nvGraphicFramePr>
          <p:xfrm>
            <a:off x="3120" y="1056"/>
            <a:ext cx="129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9" name="Equation" r:id="rId23" imgW="901440" imgH="203040" progId="Equation.DSMT4">
                    <p:embed/>
                  </p:oleObj>
                </mc:Choice>
                <mc:Fallback>
                  <p:oleObj name="Equation" r:id="rId23" imgW="901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56"/>
                          <a:ext cx="129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8" name="Line 31"/>
            <p:cNvSpPr>
              <a:spLocks noChangeShapeType="1"/>
            </p:cNvSpPr>
            <p:nvPr/>
          </p:nvSpPr>
          <p:spPr bwMode="auto">
            <a:xfrm>
              <a:off x="3122" y="11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1765474" y="2450173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方程为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2561" name="Group 33"/>
          <p:cNvGrpSpPr>
            <a:grpSpLocks/>
          </p:cNvGrpSpPr>
          <p:nvPr/>
        </p:nvGrpSpPr>
        <p:grpSpPr bwMode="auto">
          <a:xfrm>
            <a:off x="2819194" y="3689194"/>
            <a:ext cx="1019176" cy="500063"/>
            <a:chOff x="604" y="2178"/>
            <a:chExt cx="642" cy="315"/>
          </a:xfrm>
        </p:grpSpPr>
        <p:graphicFrame>
          <p:nvGraphicFramePr>
            <p:cNvPr id="1539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67571"/>
                </p:ext>
              </p:extLst>
            </p:nvPr>
          </p:nvGraphicFramePr>
          <p:xfrm>
            <a:off x="604" y="2178"/>
            <a:ext cx="64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" name="Equation" r:id="rId25" imgW="431640" imgH="203040" progId="Equation.DSMT4">
                    <p:embed/>
                  </p:oleObj>
                </mc:Choice>
                <mc:Fallback>
                  <p:oleObj name="Equation" r:id="rId25" imgW="431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178"/>
                          <a:ext cx="64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>
              <a:off x="632" y="221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2564" name="Group 36"/>
          <p:cNvGrpSpPr>
            <a:grpSpLocks/>
          </p:cNvGrpSpPr>
          <p:nvPr/>
        </p:nvGrpSpPr>
        <p:grpSpPr bwMode="auto">
          <a:xfrm>
            <a:off x="2857039" y="3081552"/>
            <a:ext cx="1611313" cy="560388"/>
            <a:chOff x="849" y="1734"/>
            <a:chExt cx="1015" cy="353"/>
          </a:xfrm>
        </p:grpSpPr>
        <p:grpSp>
          <p:nvGrpSpPr>
            <p:cNvPr id="15391" name="Group 37"/>
            <p:cNvGrpSpPr>
              <a:grpSpLocks/>
            </p:cNvGrpSpPr>
            <p:nvPr/>
          </p:nvGrpSpPr>
          <p:grpSpPr bwMode="auto">
            <a:xfrm>
              <a:off x="849" y="1734"/>
              <a:ext cx="1015" cy="353"/>
              <a:chOff x="665" y="1734"/>
              <a:chExt cx="1015" cy="353"/>
            </a:xfrm>
          </p:grpSpPr>
          <p:graphicFrame>
            <p:nvGraphicFramePr>
              <p:cNvPr id="15393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9021157"/>
                  </p:ext>
                </p:extLst>
              </p:nvPr>
            </p:nvGraphicFramePr>
            <p:xfrm>
              <a:off x="665" y="1734"/>
              <a:ext cx="101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01" name="Equation" r:id="rId27" imgW="672840" imgH="228600" progId="Equation.DSMT4">
                      <p:embed/>
                    </p:oleObj>
                  </mc:Choice>
                  <mc:Fallback>
                    <p:oleObj name="Equation" r:id="rId27" imgW="6728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5" y="1734"/>
                            <a:ext cx="1015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4" name="Line 39"/>
              <p:cNvSpPr>
                <a:spLocks noChangeShapeType="1"/>
              </p:cNvSpPr>
              <p:nvPr/>
            </p:nvSpPr>
            <p:spPr bwMode="auto">
              <a:xfrm>
                <a:off x="672" y="178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5392" name="Line 40"/>
            <p:cNvSpPr>
              <a:spLocks noChangeShapeType="1"/>
            </p:cNvSpPr>
            <p:nvPr/>
          </p:nvSpPr>
          <p:spPr bwMode="auto">
            <a:xfrm>
              <a:off x="1200" y="175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5390" name="Text Box 41"/>
          <p:cNvSpPr txBox="1">
            <a:spLocks noChangeArrowheads="1"/>
          </p:cNvSpPr>
          <p:nvPr/>
        </p:nvSpPr>
        <p:spPr bwMode="auto">
          <a:xfrm>
            <a:off x="9809009" y="63557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且</a:t>
            </a:r>
          </a:p>
        </p:txBody>
      </p:sp>
    </p:spTree>
    <p:extLst>
      <p:ext uri="{BB962C8B-B14F-4D97-AF65-F5344CB8AC3E}">
        <p14:creationId xmlns:p14="http://schemas.microsoft.com/office/powerpoint/2010/main" val="11644232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2" grpId="0" build="p" autoUpdateAnimBg="0"/>
      <p:bldP spid="22533" grpId="0" autoUpdateAnimBg="0"/>
      <p:bldP spid="22535" grpId="0" autoUpdateAnimBg="0"/>
      <p:bldP spid="22537" grpId="0" autoUpdateAnimBg="0"/>
      <p:bldP spid="22541" grpId="0" autoUpdateAnimBg="0"/>
      <p:bldP spid="22543" grpId="0" autoUpdateAnimBg="0"/>
      <p:bldP spid="22545" grpId="0" animBg="1"/>
      <p:bldP spid="22546" grpId="0" animBg="1"/>
      <p:bldP spid="22555" grpId="0" autoUpdateAnimBg="0"/>
      <p:bldP spid="22556" grpId="0" build="p" autoUpdateAnimBg="0"/>
      <p:bldP spid="2256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9444039" y="2293300"/>
            <a:ext cx="2125663" cy="2632076"/>
            <a:chOff x="4262" y="1586"/>
            <a:chExt cx="1339" cy="1658"/>
          </a:xfrm>
        </p:grpSpPr>
        <p:graphicFrame>
          <p:nvGraphicFramePr>
            <p:cNvPr id="1640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2159567"/>
                </p:ext>
              </p:extLst>
            </p:nvPr>
          </p:nvGraphicFramePr>
          <p:xfrm>
            <a:off x="4354" y="3027"/>
            <a:ext cx="21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4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3027"/>
                          <a:ext cx="21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291849"/>
                </p:ext>
              </p:extLst>
            </p:nvPr>
          </p:nvGraphicFramePr>
          <p:xfrm>
            <a:off x="5390" y="2738"/>
            <a:ext cx="21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5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0" y="2738"/>
                          <a:ext cx="21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627602"/>
                </p:ext>
              </p:extLst>
            </p:nvPr>
          </p:nvGraphicFramePr>
          <p:xfrm>
            <a:off x="4908" y="1613"/>
            <a:ext cx="17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6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1613"/>
                          <a:ext cx="17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Line 6"/>
            <p:cNvSpPr>
              <a:spLocks noChangeShapeType="1"/>
            </p:cNvSpPr>
            <p:nvPr/>
          </p:nvSpPr>
          <p:spPr bwMode="auto">
            <a:xfrm flipV="1">
              <a:off x="4853" y="1742"/>
              <a:ext cx="0" cy="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7"/>
            <p:cNvSpPr>
              <a:spLocks noChangeShapeType="1"/>
            </p:cNvSpPr>
            <p:nvPr/>
          </p:nvSpPr>
          <p:spPr bwMode="auto">
            <a:xfrm>
              <a:off x="4853" y="270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Line 8"/>
            <p:cNvSpPr>
              <a:spLocks noChangeShapeType="1"/>
            </p:cNvSpPr>
            <p:nvPr/>
          </p:nvSpPr>
          <p:spPr bwMode="auto">
            <a:xfrm flipH="1">
              <a:off x="4386" y="2706"/>
              <a:ext cx="467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9"/>
            <p:cNvSpPr>
              <a:spLocks noChangeShapeType="1"/>
            </p:cNvSpPr>
            <p:nvPr/>
          </p:nvSpPr>
          <p:spPr bwMode="auto">
            <a:xfrm>
              <a:off x="5350" y="2706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Line 10"/>
            <p:cNvSpPr>
              <a:spLocks noChangeShapeType="1"/>
            </p:cNvSpPr>
            <p:nvPr/>
          </p:nvSpPr>
          <p:spPr bwMode="auto">
            <a:xfrm flipH="1">
              <a:off x="4262" y="3048"/>
              <a:ext cx="124" cy="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11"/>
            <p:cNvSpPr>
              <a:spLocks noChangeShapeType="1"/>
            </p:cNvSpPr>
            <p:nvPr/>
          </p:nvSpPr>
          <p:spPr bwMode="auto">
            <a:xfrm flipV="1">
              <a:off x="4853" y="1586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17" name="Group 12"/>
            <p:cNvGrpSpPr>
              <a:grpSpLocks/>
            </p:cNvGrpSpPr>
            <p:nvPr/>
          </p:nvGrpSpPr>
          <p:grpSpPr bwMode="auto">
            <a:xfrm>
              <a:off x="4386" y="1710"/>
              <a:ext cx="964" cy="1338"/>
              <a:chOff x="3936" y="1728"/>
              <a:chExt cx="1488" cy="2064"/>
            </a:xfrm>
          </p:grpSpPr>
          <p:sp>
            <p:nvSpPr>
              <p:cNvPr id="16419" name="Line 13"/>
              <p:cNvSpPr>
                <a:spLocks noChangeShapeType="1"/>
              </p:cNvSpPr>
              <p:nvPr/>
            </p:nvSpPr>
            <p:spPr bwMode="auto">
              <a:xfrm flipV="1">
                <a:off x="3936" y="1728"/>
                <a:ext cx="720" cy="2064"/>
              </a:xfrm>
              <a:prstGeom prst="line">
                <a:avLst/>
              </a:prstGeom>
              <a:noFill/>
              <a:ln w="9525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0" name="Line 14"/>
              <p:cNvSpPr>
                <a:spLocks noChangeShapeType="1"/>
              </p:cNvSpPr>
              <p:nvPr/>
            </p:nvSpPr>
            <p:spPr bwMode="auto">
              <a:xfrm flipV="1">
                <a:off x="3936" y="3264"/>
                <a:ext cx="1488" cy="528"/>
              </a:xfrm>
              <a:prstGeom prst="line">
                <a:avLst/>
              </a:prstGeom>
              <a:noFill/>
              <a:ln w="9525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1" name="Line 15"/>
              <p:cNvSpPr>
                <a:spLocks noChangeShapeType="1"/>
              </p:cNvSpPr>
              <p:nvPr/>
            </p:nvSpPr>
            <p:spPr bwMode="auto">
              <a:xfrm flipH="1" flipV="1">
                <a:off x="4656" y="1776"/>
                <a:ext cx="768" cy="1488"/>
              </a:xfrm>
              <a:prstGeom prst="line">
                <a:avLst/>
              </a:prstGeom>
              <a:noFill/>
              <a:ln w="9525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6418" name="Object 16"/>
            <p:cNvGraphicFramePr>
              <a:graphicFrameLocks noChangeAspect="1"/>
            </p:cNvGraphicFramePr>
            <p:nvPr/>
          </p:nvGraphicFramePr>
          <p:xfrm>
            <a:off x="4678" y="2592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7" name="Equation" r:id="rId9" imgW="199884" imgH="218946" progId="Equation.3">
                    <p:embed/>
                  </p:oleObj>
                </mc:Choice>
                <mc:Fallback>
                  <p:oleObj name="Equation" r:id="rId9" imgW="199884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2592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10010697" y="3554579"/>
            <a:ext cx="741362" cy="741363"/>
            <a:chOff x="4635" y="2332"/>
            <a:chExt cx="467" cy="467"/>
          </a:xfrm>
        </p:grpSpPr>
        <p:sp>
          <p:nvSpPr>
            <p:cNvPr id="16404" name="Oval 18"/>
            <p:cNvSpPr>
              <a:spLocks noChangeArrowheads="1"/>
            </p:cNvSpPr>
            <p:nvPr/>
          </p:nvSpPr>
          <p:spPr bwMode="auto">
            <a:xfrm>
              <a:off x="4635" y="2332"/>
              <a:ext cx="467" cy="467"/>
            </a:xfrm>
            <a:prstGeom prst="ellipse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05" name="Oval 19"/>
            <p:cNvSpPr>
              <a:spLocks noChangeArrowheads="1"/>
            </p:cNvSpPr>
            <p:nvPr/>
          </p:nvSpPr>
          <p:spPr bwMode="auto">
            <a:xfrm>
              <a:off x="4635" y="2519"/>
              <a:ext cx="467" cy="93"/>
            </a:xfrm>
            <a:prstGeom prst="ellipse">
              <a:avLst/>
            </a:prstGeom>
            <a:solidFill>
              <a:srgbClr val="808080">
                <a:alpha val="50195"/>
              </a:srgbClr>
            </a:solidFill>
            <a:ln w="952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06" name="Oval 20"/>
            <p:cNvSpPr>
              <a:spLocks noChangeArrowheads="1"/>
            </p:cNvSpPr>
            <p:nvPr/>
          </p:nvSpPr>
          <p:spPr bwMode="auto">
            <a:xfrm>
              <a:off x="4849" y="2550"/>
              <a:ext cx="22" cy="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6407" name="Object 21"/>
            <p:cNvGraphicFramePr>
              <a:graphicFrameLocks noChangeAspect="1"/>
            </p:cNvGraphicFramePr>
            <p:nvPr/>
          </p:nvGraphicFramePr>
          <p:xfrm>
            <a:off x="4876" y="2457"/>
            <a:ext cx="22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8" name="公式" r:id="rId11" imgW="218970" imgH="209563" progId="Equation.3">
                    <p:embed/>
                  </p:oleObj>
                </mc:Choice>
                <mc:Fallback>
                  <p:oleObj name="公式" r:id="rId11" imgW="218970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457"/>
                          <a:ext cx="22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8" name="Rectangle 22"/>
          <p:cNvSpPr>
            <a:spLocks noGrp="1" noChangeArrowheads="1"/>
          </p:cNvSpPr>
          <p:nvPr>
            <p:ph type="title"/>
          </p:nvPr>
        </p:nvSpPr>
        <p:spPr>
          <a:xfrm>
            <a:off x="2063552" y="323558"/>
            <a:ext cx="990600" cy="685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7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2063552" y="1544014"/>
            <a:ext cx="25908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设球心为</a:t>
            </a:r>
          </a:p>
        </p:txBody>
      </p:sp>
      <p:sp>
        <p:nvSpPr>
          <p:cNvPr id="16390" name="Text Box 24"/>
          <p:cNvSpPr txBox="1">
            <a:spLocks noChangeArrowheads="1"/>
          </p:cNvSpPr>
          <p:nvPr/>
        </p:nvSpPr>
        <p:spPr bwMode="auto">
          <a:xfrm>
            <a:off x="3067051" y="404377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求内切于平面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x + y + 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= 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与三个坐标面所构成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6377412" y="1589917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则它位于第一卦限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80693"/>
              </p:ext>
            </p:extLst>
          </p:nvPr>
        </p:nvGraphicFramePr>
        <p:xfrm>
          <a:off x="2293821" y="2134852"/>
          <a:ext cx="2590577" cy="112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9" name="Equation" r:id="rId13" imgW="1180800" imgH="507960" progId="Equation.DSMT4">
                  <p:embed/>
                </p:oleObj>
              </mc:Choice>
              <mc:Fallback>
                <p:oleObj name="Equation" r:id="rId13" imgW="1180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821" y="2134852"/>
                        <a:ext cx="2590577" cy="1129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20845"/>
              </p:ext>
            </p:extLst>
          </p:nvPr>
        </p:nvGraphicFramePr>
        <p:xfrm>
          <a:off x="5581019" y="3169055"/>
          <a:ext cx="2464517" cy="57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0" name="Equation" r:id="rId15" imgW="1130040" imgH="253800" progId="Equation.DSMT4">
                  <p:embed/>
                </p:oleObj>
              </mc:Choice>
              <mc:Fallback>
                <p:oleObj name="Equation" r:id="rId15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019" y="3169055"/>
                        <a:ext cx="2464517" cy="57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17555"/>
              </p:ext>
            </p:extLst>
          </p:nvPr>
        </p:nvGraphicFramePr>
        <p:xfrm>
          <a:off x="2639896" y="3237475"/>
          <a:ext cx="2648923" cy="537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1" name="Equation" r:id="rId17" imgW="1155600" imgH="228600" progId="Equation.DSMT4">
                  <p:embed/>
                </p:oleObj>
              </mc:Choice>
              <mc:Fallback>
                <p:oleObj name="Equation" r:id="rId17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896" y="3237475"/>
                        <a:ext cx="2648923" cy="537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29119"/>
              </p:ext>
            </p:extLst>
          </p:nvPr>
        </p:nvGraphicFramePr>
        <p:xfrm>
          <a:off x="2808289" y="3981382"/>
          <a:ext cx="26016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2" name="Equation" r:id="rId19" imgW="1054080" imgH="228600" progId="Equation.DSMT4">
                  <p:embed/>
                </p:oleObj>
              </mc:Choice>
              <mc:Fallback>
                <p:oleObj name="Equation" r:id="rId19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9" y="3981382"/>
                        <a:ext cx="26016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1828800" y="46624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因此所求球面方程为</a:t>
            </a:r>
          </a:p>
        </p:txBody>
      </p:sp>
      <p:graphicFrame>
        <p:nvGraphicFramePr>
          <p:cNvPr id="235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78020"/>
              </p:ext>
            </p:extLst>
          </p:nvPr>
        </p:nvGraphicFramePr>
        <p:xfrm>
          <a:off x="4863792" y="2386114"/>
          <a:ext cx="1738233" cy="52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3" name="Equation" r:id="rId21" imgW="774360" imgH="228600" progId="Equation.DSMT4">
                  <p:embed/>
                </p:oleObj>
              </mc:Choice>
              <mc:Fallback>
                <p:oleObj name="Equation" r:id="rId21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792" y="2386114"/>
                        <a:ext cx="1738233" cy="524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230102"/>
              </p:ext>
            </p:extLst>
          </p:nvPr>
        </p:nvGraphicFramePr>
        <p:xfrm>
          <a:off x="5318462" y="3722363"/>
          <a:ext cx="2719137" cy="1052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4" name="Equation" r:id="rId23" imgW="1193760" imgH="457200" progId="Equation.DSMT4">
                  <p:embed/>
                </p:oleObj>
              </mc:Choice>
              <mc:Fallback>
                <p:oleObj name="Equation" r:id="rId23" imgW="1193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462" y="3722363"/>
                        <a:ext cx="2719137" cy="1052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56147"/>
              </p:ext>
            </p:extLst>
          </p:nvPr>
        </p:nvGraphicFramePr>
        <p:xfrm>
          <a:off x="4225143" y="1589917"/>
          <a:ext cx="2127351" cy="52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5" name="Equation" r:id="rId25" imgW="965160" imgH="228600" progId="Equation.DSMT4">
                  <p:embed/>
                </p:oleObj>
              </mc:Choice>
              <mc:Fallback>
                <p:oleObj name="Equation" r:id="rId25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143" y="1589917"/>
                        <a:ext cx="2127351" cy="521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34"/>
          <p:cNvSpPr txBox="1">
            <a:spLocks noChangeArrowheads="1"/>
          </p:cNvSpPr>
          <p:nvPr/>
        </p:nvSpPr>
        <p:spPr bwMode="auto">
          <a:xfrm>
            <a:off x="1828800" y="922157"/>
            <a:ext cx="315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四面体的球面方程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endParaRPr kumimoji="1"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771651" y="3886201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235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850632"/>
              </p:ext>
            </p:extLst>
          </p:nvPr>
        </p:nvGraphicFramePr>
        <p:xfrm>
          <a:off x="6534235" y="2386114"/>
          <a:ext cx="1511301" cy="4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" name="Equation" r:id="rId27" imgW="685800" imgH="215640" progId="Equation.DSMT4">
                  <p:embed/>
                </p:oleObj>
              </mc:Choice>
              <mc:Fallback>
                <p:oleObj name="Equation" r:id="rId27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235" y="2386114"/>
                        <a:ext cx="1511301" cy="4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588027"/>
              </p:ext>
            </p:extLst>
          </p:nvPr>
        </p:nvGraphicFramePr>
        <p:xfrm>
          <a:off x="2913765" y="5161269"/>
          <a:ext cx="8205190" cy="98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" name="Equation" r:id="rId29" imgW="3670200" imgH="431640" progId="Equation.DSMT4">
                  <p:embed/>
                </p:oleObj>
              </mc:Choice>
              <mc:Fallback>
                <p:oleObj name="Equation" r:id="rId29" imgW="367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765" y="5161269"/>
                        <a:ext cx="8205190" cy="988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7910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build="p" autoUpdateAnimBg="0"/>
      <p:bldP spid="23577" grpId="0" autoUpdateAnimBg="0"/>
      <p:bldP spid="23582" grpId="0" autoUpdateAnimBg="0"/>
      <p:bldP spid="235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5680" y="525465"/>
            <a:ext cx="2286000" cy="6096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内容小结</a:t>
            </a:r>
            <a:endParaRPr lang="zh-CN" altLang="en-US" sz="3600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86000" y="1233489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平面基本方程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27263" y="18288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190750" y="25908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点法式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190750" y="364172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截距式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75301"/>
              </p:ext>
            </p:extLst>
          </p:nvPr>
        </p:nvGraphicFramePr>
        <p:xfrm>
          <a:off x="3719629" y="1894093"/>
          <a:ext cx="3348518" cy="52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3" imgW="1358640" imgH="203040" progId="Equation.DSMT4">
                  <p:embed/>
                </p:oleObj>
              </mc:Choice>
              <mc:Fallback>
                <p:oleObj name="Equation" r:id="rId3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629" y="1894093"/>
                        <a:ext cx="3348518" cy="528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78822"/>
              </p:ext>
            </p:extLst>
          </p:nvPr>
        </p:nvGraphicFramePr>
        <p:xfrm>
          <a:off x="7320136" y="1878819"/>
          <a:ext cx="2808312" cy="53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1878819"/>
                        <a:ext cx="2808312" cy="536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10345"/>
              </p:ext>
            </p:extLst>
          </p:nvPr>
        </p:nvGraphicFramePr>
        <p:xfrm>
          <a:off x="3699679" y="3309964"/>
          <a:ext cx="2542530" cy="110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7" imgW="952200" imgH="406080" progId="Equation.DSMT4">
                  <p:embed/>
                </p:oleObj>
              </mc:Choice>
              <mc:Fallback>
                <p:oleObj name="Equation" r:id="rId7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679" y="3309964"/>
                        <a:ext cx="2542530" cy="1103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133600" y="4967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三点式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97239"/>
              </p:ext>
            </p:extLst>
          </p:nvPr>
        </p:nvGraphicFramePr>
        <p:xfrm>
          <a:off x="3754628" y="4413407"/>
          <a:ext cx="5057499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9" imgW="1917360" imgH="711000" progId="Equation.DSMT4">
                  <p:embed/>
                </p:oleObj>
              </mc:Choice>
              <mc:Fallback>
                <p:oleObj name="Equation" r:id="rId9" imgW="1917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628" y="4413407"/>
                        <a:ext cx="5057499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0279"/>
              </p:ext>
            </p:extLst>
          </p:nvPr>
        </p:nvGraphicFramePr>
        <p:xfrm>
          <a:off x="3503712" y="2618288"/>
          <a:ext cx="5735193" cy="56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11" imgW="2400120" imgH="228600" progId="Equation.DSMT4">
                  <p:embed/>
                </p:oleObj>
              </mc:Choice>
              <mc:Fallback>
                <p:oleObj name="Equation" r:id="rId11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2618288"/>
                        <a:ext cx="5735193" cy="567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18069"/>
              </p:ext>
            </p:extLst>
          </p:nvPr>
        </p:nvGraphicFramePr>
        <p:xfrm>
          <a:off x="6384032" y="3641726"/>
          <a:ext cx="1588837" cy="541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13" imgW="609480" imgH="203040" progId="Equation.DSMT4">
                  <p:embed/>
                </p:oleObj>
              </mc:Choice>
              <mc:Fallback>
                <p:oleObj name="Equation" r:id="rId13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3641726"/>
                        <a:ext cx="1588837" cy="541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4700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utoUpdateAnimBg="0"/>
      <p:bldP spid="24581" grpId="0" autoUpdateAnimBg="0"/>
      <p:bldP spid="24582" grpId="0" autoUpdateAnimBg="0"/>
      <p:bldP spid="245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2501"/>
              </p:ext>
            </p:extLst>
          </p:nvPr>
        </p:nvGraphicFramePr>
        <p:xfrm>
          <a:off x="6299754" y="2631751"/>
          <a:ext cx="3324100" cy="52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754" y="2631751"/>
                        <a:ext cx="3324100" cy="521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04401"/>
              </p:ext>
            </p:extLst>
          </p:nvPr>
        </p:nvGraphicFramePr>
        <p:xfrm>
          <a:off x="6146800" y="3317012"/>
          <a:ext cx="2037432" cy="98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5" imgW="927000" imgH="444240" progId="Equation.DSMT4">
                  <p:embed/>
                </p:oleObj>
              </mc:Choice>
              <mc:Fallback>
                <p:oleObj name="Equation" r:id="rId5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17012"/>
                        <a:ext cx="2037432" cy="987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33600" y="457201"/>
            <a:ext cx="4191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面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与平面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之间的关系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105025" y="10668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105026" y="1752601"/>
            <a:ext cx="101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159000" y="25908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垂直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159000" y="352742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133600" y="48006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夹角公式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4953000" y="2789238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4953000" y="3746500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3871912" y="4532314"/>
            <a:ext cx="2690813" cy="1147763"/>
            <a:chOff x="775" y="2205"/>
            <a:chExt cx="1695" cy="723"/>
          </a:xfrm>
        </p:grpSpPr>
        <p:graphicFrame>
          <p:nvGraphicFramePr>
            <p:cNvPr id="1846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022109"/>
                </p:ext>
              </p:extLst>
            </p:nvPr>
          </p:nvGraphicFramePr>
          <p:xfrm>
            <a:off x="775" y="2205"/>
            <a:ext cx="1695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4" name="Equation" r:id="rId7" imgW="1143000" imgH="482400" progId="Equation.DSMT4">
                    <p:embed/>
                  </p:oleObj>
                </mc:Choice>
                <mc:Fallback>
                  <p:oleObj name="Equation" r:id="rId7" imgW="11430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2205"/>
                          <a:ext cx="1695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3" name="Line 14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4" name="Line 15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5" name="Line 16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6" name="Line 17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3221039" y="2625731"/>
            <a:ext cx="1506538" cy="533401"/>
            <a:chOff x="1101" y="2120"/>
            <a:chExt cx="949" cy="336"/>
          </a:xfrm>
        </p:grpSpPr>
        <p:graphicFrame>
          <p:nvGraphicFramePr>
            <p:cNvPr id="1845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566008"/>
                </p:ext>
              </p:extLst>
            </p:nvPr>
          </p:nvGraphicFramePr>
          <p:xfrm>
            <a:off x="1101" y="2120"/>
            <a:ext cx="94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5" name="Equation" r:id="rId9" imgW="660240" imgH="228600" progId="Equation.DSMT4">
                    <p:embed/>
                  </p:oleObj>
                </mc:Choice>
                <mc:Fallback>
                  <p:oleObj name="Equation" r:id="rId9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2120"/>
                          <a:ext cx="94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0" name="Line 20"/>
            <p:cNvSpPr>
              <a:spLocks noChangeShapeType="1"/>
            </p:cNvSpPr>
            <p:nvPr/>
          </p:nvSpPr>
          <p:spPr bwMode="auto">
            <a:xfrm>
              <a:off x="1152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1" name="Line 21"/>
            <p:cNvSpPr>
              <a:spLocks noChangeShapeType="1"/>
            </p:cNvSpPr>
            <p:nvPr/>
          </p:nvSpPr>
          <p:spPr bwMode="auto">
            <a:xfrm>
              <a:off x="1488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5622" name="Group 22"/>
          <p:cNvGrpSpPr>
            <a:grpSpLocks/>
          </p:cNvGrpSpPr>
          <p:nvPr/>
        </p:nvGrpSpPr>
        <p:grpSpPr bwMode="auto">
          <a:xfrm>
            <a:off x="3284538" y="3576641"/>
            <a:ext cx="1592263" cy="538163"/>
            <a:chOff x="1109" y="2661"/>
            <a:chExt cx="1003" cy="339"/>
          </a:xfrm>
        </p:grpSpPr>
        <p:graphicFrame>
          <p:nvGraphicFramePr>
            <p:cNvPr id="1845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1880421"/>
                </p:ext>
              </p:extLst>
            </p:nvPr>
          </p:nvGraphicFramePr>
          <p:xfrm>
            <a:off x="1109" y="2661"/>
            <a:ext cx="99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6" name="Equation" r:id="rId11" imgW="685800" imgH="228600" progId="Equation.DSMT4">
                    <p:embed/>
                  </p:oleObj>
                </mc:Choice>
                <mc:Fallback>
                  <p:oleObj name="Equation" r:id="rId11" imgW="68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2661"/>
                          <a:ext cx="99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1126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1488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1942" y="268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56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23389"/>
              </p:ext>
            </p:extLst>
          </p:nvPr>
        </p:nvGraphicFramePr>
        <p:xfrm>
          <a:off x="2971801" y="1807525"/>
          <a:ext cx="4491411" cy="54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13" imgW="1930320" imgH="228600" progId="Equation.DSMT4">
                  <p:embed/>
                </p:oleObj>
              </mc:Choice>
              <mc:Fallback>
                <p:oleObj name="Equation" r:id="rId13" imgW="1930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807525"/>
                        <a:ext cx="4491411" cy="548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8" name="Group 28"/>
          <p:cNvGrpSpPr>
            <a:grpSpLocks/>
          </p:cNvGrpSpPr>
          <p:nvPr/>
        </p:nvGrpSpPr>
        <p:grpSpPr bwMode="auto">
          <a:xfrm>
            <a:off x="7696203" y="1770066"/>
            <a:ext cx="2317751" cy="517526"/>
            <a:chOff x="3888" y="1156"/>
            <a:chExt cx="1460" cy="326"/>
          </a:xfrm>
        </p:grpSpPr>
        <p:graphicFrame>
          <p:nvGraphicFramePr>
            <p:cNvPr id="1845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3374553"/>
                </p:ext>
              </p:extLst>
            </p:nvPr>
          </p:nvGraphicFramePr>
          <p:xfrm>
            <a:off x="3888" y="1156"/>
            <a:ext cx="146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8" name="Equation" r:id="rId15" imgW="1054080" imgH="228600" progId="Equation.DSMT4">
                    <p:embed/>
                  </p:oleObj>
                </mc:Choice>
                <mc:Fallback>
                  <p:oleObj name="Equation" r:id="rId15" imgW="1054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156"/>
                          <a:ext cx="146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Line 30"/>
            <p:cNvSpPr>
              <a:spLocks noChangeShapeType="1"/>
            </p:cNvSpPr>
            <p:nvPr/>
          </p:nvSpPr>
          <p:spPr bwMode="auto">
            <a:xfrm>
              <a:off x="3888" y="121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56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927613"/>
              </p:ext>
            </p:extLst>
          </p:nvPr>
        </p:nvGraphicFramePr>
        <p:xfrm>
          <a:off x="2971801" y="1117637"/>
          <a:ext cx="4419524" cy="57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17" imgW="1930320" imgH="241200" progId="Equation.DSMT4">
                  <p:embed/>
                </p:oleObj>
              </mc:Choice>
              <mc:Fallback>
                <p:oleObj name="Equation" r:id="rId17" imgW="1930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117637"/>
                        <a:ext cx="4419524" cy="571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7636210" y="1073884"/>
            <a:ext cx="2405063" cy="560388"/>
            <a:chOff x="3862" y="728"/>
            <a:chExt cx="1515" cy="353"/>
          </a:xfrm>
        </p:grpSpPr>
        <p:sp>
          <p:nvSpPr>
            <p:cNvPr id="18451" name="Line 33"/>
            <p:cNvSpPr>
              <a:spLocks noChangeShapeType="1"/>
            </p:cNvSpPr>
            <p:nvPr/>
          </p:nvSpPr>
          <p:spPr bwMode="auto">
            <a:xfrm>
              <a:off x="3862" y="769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845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1719815"/>
                </p:ext>
              </p:extLst>
            </p:nvPr>
          </p:nvGraphicFramePr>
          <p:xfrm>
            <a:off x="3862" y="728"/>
            <a:ext cx="151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0" name="Equation" r:id="rId19" imgW="1066680" imgH="241200" progId="Equation.DSMT4">
                    <p:embed/>
                  </p:oleObj>
                </mc:Choice>
                <mc:Fallback>
                  <p:oleObj name="Equation" r:id="rId19" imgW="1066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728"/>
                          <a:ext cx="151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21970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07" grpId="0" autoUpdateAnimBg="0"/>
      <p:bldP spid="25608" grpId="0" autoUpdateAnimBg="0"/>
      <p:bldP spid="25609" grpId="0" autoUpdateAnimBg="0"/>
      <p:bldP spid="25610" grpId="0" animBg="1"/>
      <p:bldP spid="256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657601" y="2971800"/>
            <a:ext cx="406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、空间直线的方程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657601" y="3954464"/>
            <a:ext cx="448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二、线面间的位置关系 </a:t>
            </a:r>
          </a:p>
        </p:txBody>
      </p:sp>
      <p:sp>
        <p:nvSpPr>
          <p:cNvPr id="19461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05200" y="3886200"/>
            <a:ext cx="4800600" cy="838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711624" y="1067178"/>
            <a:ext cx="6718506" cy="1569660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的平面与直线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Part B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直线及其方程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912424" y="404664"/>
            <a:ext cx="1459053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798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895600" y="2438400"/>
            <a:ext cx="44196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0" y="318293"/>
            <a:ext cx="3733800" cy="7620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、空间直线方程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481763" y="3962400"/>
            <a:ext cx="3321050" cy="2286000"/>
            <a:chOff x="2976" y="2784"/>
            <a:chExt cx="2092" cy="1440"/>
          </a:xfrm>
        </p:grpSpPr>
        <p:sp>
          <p:nvSpPr>
            <p:cNvPr id="20501" name="Line 5"/>
            <p:cNvSpPr>
              <a:spLocks noChangeShapeType="1"/>
            </p:cNvSpPr>
            <p:nvPr/>
          </p:nvSpPr>
          <p:spPr bwMode="auto">
            <a:xfrm>
              <a:off x="3600" y="3792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6"/>
            <p:cNvSpPr>
              <a:spLocks noChangeShapeType="1"/>
            </p:cNvSpPr>
            <p:nvPr/>
          </p:nvSpPr>
          <p:spPr bwMode="auto">
            <a:xfrm flipV="1">
              <a:off x="3600" y="278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7"/>
            <p:cNvSpPr>
              <a:spLocks noChangeShapeType="1"/>
            </p:cNvSpPr>
            <p:nvPr/>
          </p:nvSpPr>
          <p:spPr bwMode="auto">
            <a:xfrm flipH="1">
              <a:off x="2976" y="3792"/>
              <a:ext cx="62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4" name="Object 8"/>
            <p:cNvGraphicFramePr>
              <a:graphicFrameLocks noChangeAspect="1"/>
            </p:cNvGraphicFramePr>
            <p:nvPr/>
          </p:nvGraphicFramePr>
          <p:xfrm>
            <a:off x="3120" y="399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5" name="公式" r:id="rId3" imgW="104800" imgH="123722" progId="Equation.3">
                    <p:embed/>
                  </p:oleObj>
                </mc:Choice>
                <mc:Fallback>
                  <p:oleObj name="公式" r:id="rId3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99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9"/>
            <p:cNvGraphicFramePr>
              <a:graphicFrameLocks noChangeAspect="1"/>
            </p:cNvGraphicFramePr>
            <p:nvPr/>
          </p:nvGraphicFramePr>
          <p:xfrm>
            <a:off x="4836" y="3792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6" name="公式" r:id="rId5" imgW="123886" imgH="142836" progId="Equation.3">
                    <p:embed/>
                  </p:oleObj>
                </mc:Choice>
                <mc:Fallback>
                  <p:oleObj name="公式" r:id="rId5" imgW="123886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3792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10"/>
            <p:cNvGraphicFramePr>
              <a:graphicFrameLocks noChangeAspect="1"/>
            </p:cNvGraphicFramePr>
            <p:nvPr/>
          </p:nvGraphicFramePr>
          <p:xfrm>
            <a:off x="3632" y="2795"/>
            <a:ext cx="20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7" name="公式" r:id="rId7" imgW="104800" imgH="104608" progId="Equation.3">
                    <p:embed/>
                  </p:oleObj>
                </mc:Choice>
                <mc:Fallback>
                  <p:oleObj name="公式" r:id="rId7" imgW="104800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795"/>
                          <a:ext cx="20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11"/>
            <p:cNvGraphicFramePr>
              <a:graphicFrameLocks noChangeAspect="1"/>
            </p:cNvGraphicFramePr>
            <p:nvPr/>
          </p:nvGraphicFramePr>
          <p:xfrm>
            <a:off x="3536" y="379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8" name="公式" r:id="rId9" imgW="104800" imgH="123722" progId="Equation.3">
                    <p:embed/>
                  </p:oleObj>
                </mc:Choice>
                <mc:Fallback>
                  <p:oleObj name="公式" r:id="rId9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379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4730"/>
              </p:ext>
            </p:extLst>
          </p:nvPr>
        </p:nvGraphicFramePr>
        <p:xfrm>
          <a:off x="3200400" y="2495551"/>
          <a:ext cx="3858294" cy="5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11" imgW="1625400" imgH="241200" progId="Equation.DSMT4">
                  <p:embed/>
                </p:oleObj>
              </mc:Choice>
              <mc:Fallback>
                <p:oleObj name="Equation" r:id="rId11" imgW="1625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95551"/>
                        <a:ext cx="3858294" cy="592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60884"/>
              </p:ext>
            </p:extLst>
          </p:nvPr>
        </p:nvGraphicFramePr>
        <p:xfrm>
          <a:off x="3196050" y="2973389"/>
          <a:ext cx="3866994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13" imgW="1600200" imgH="228600" progId="Equation.DSMT4">
                  <p:embed/>
                </p:oleObj>
              </mc:Choice>
              <mc:Fallback>
                <p:oleObj name="Equation" r:id="rId13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6050" y="2973389"/>
                        <a:ext cx="3866994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8166101" y="4000501"/>
            <a:ext cx="754063" cy="1871663"/>
            <a:chOff x="4037" y="1513"/>
            <a:chExt cx="475" cy="1134"/>
          </a:xfrm>
        </p:grpSpPr>
        <p:sp>
          <p:nvSpPr>
            <p:cNvPr id="20499" name="AutoShape 15"/>
            <p:cNvSpPr>
              <a:spLocks noChangeArrowheads="1"/>
            </p:cNvSpPr>
            <p:nvPr/>
          </p:nvSpPr>
          <p:spPr bwMode="auto">
            <a:xfrm rot="-3039119">
              <a:off x="3659" y="1891"/>
              <a:ext cx="1134" cy="377"/>
            </a:xfrm>
            <a:prstGeom prst="parallelogram">
              <a:avLst>
                <a:gd name="adj" fmla="val 2638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500" name="Object 16"/>
            <p:cNvGraphicFramePr>
              <a:graphicFrameLocks noChangeAspect="1"/>
            </p:cNvGraphicFramePr>
            <p:nvPr/>
          </p:nvGraphicFramePr>
          <p:xfrm>
            <a:off x="4320" y="168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1" name="公式" r:id="rId15" imgW="457995" imgH="457995" progId="Equation.3">
                    <p:embed/>
                  </p:oleObj>
                </mc:Choice>
                <mc:Fallback>
                  <p:oleObj name="公式" r:id="rId15" imgW="457995" imgH="4579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80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7970838" y="4583114"/>
            <a:ext cx="2239962" cy="1055687"/>
            <a:chOff x="3914" y="1841"/>
            <a:chExt cx="1411" cy="665"/>
          </a:xfrm>
        </p:grpSpPr>
        <p:sp>
          <p:nvSpPr>
            <p:cNvPr id="20497" name="AutoShape 18"/>
            <p:cNvSpPr>
              <a:spLocks noChangeArrowheads="1"/>
            </p:cNvSpPr>
            <p:nvPr/>
          </p:nvSpPr>
          <p:spPr bwMode="auto">
            <a:xfrm rot="-719080">
              <a:off x="3914" y="1841"/>
              <a:ext cx="1411" cy="665"/>
            </a:xfrm>
            <a:prstGeom prst="parallelogram">
              <a:avLst>
                <a:gd name="adj" fmla="val 124518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498" name="Object 19"/>
            <p:cNvGraphicFramePr>
              <a:graphicFrameLocks noChangeAspect="1"/>
            </p:cNvGraphicFramePr>
            <p:nvPr/>
          </p:nvGraphicFramePr>
          <p:xfrm>
            <a:off x="4411" y="2304"/>
            <a:ext cx="1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2" name="公式" r:id="rId17" imgW="469900" imgH="457200" progId="Equation.3">
                    <p:embed/>
                  </p:oleObj>
                </mc:Choice>
                <mc:Fallback>
                  <p:oleObj name="公式" r:id="rId17" imgW="469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304"/>
                          <a:ext cx="197" cy="192"/>
                        </a:xfrm>
                        <a:prstGeom prst="rect">
                          <a:avLst/>
                        </a:prstGeom>
                        <a:solidFill>
                          <a:srgbClr val="0066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8094663" y="4038600"/>
            <a:ext cx="1428750" cy="1817688"/>
            <a:chOff x="3992" y="2832"/>
            <a:chExt cx="900" cy="1145"/>
          </a:xfrm>
        </p:grpSpPr>
        <p:sp>
          <p:nvSpPr>
            <p:cNvPr id="20495" name="Line 21"/>
            <p:cNvSpPr>
              <a:spLocks noChangeShapeType="1"/>
            </p:cNvSpPr>
            <p:nvPr/>
          </p:nvSpPr>
          <p:spPr bwMode="auto">
            <a:xfrm flipV="1">
              <a:off x="3992" y="3117"/>
              <a:ext cx="700" cy="8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22"/>
            <p:cNvGraphicFramePr>
              <a:graphicFrameLocks noChangeAspect="1"/>
            </p:cNvGraphicFramePr>
            <p:nvPr/>
          </p:nvGraphicFramePr>
          <p:xfrm>
            <a:off x="4656" y="2832"/>
            <a:ext cx="2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3" name="公式" r:id="rId19" imgW="123886" imgH="142836" progId="Equation.3">
                    <p:embed/>
                  </p:oleObj>
                </mc:Choice>
                <mc:Fallback>
                  <p:oleObj name="公式" r:id="rId19" imgW="123886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32"/>
                          <a:ext cx="2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6400800" y="18288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因此其一般式方程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063750" y="1271587"/>
            <a:ext cx="251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一般式方程 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2505075" y="1819276"/>
            <a:ext cx="4152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直线可视为两平面交线，</a:t>
            </a:r>
          </a:p>
        </p:txBody>
      </p:sp>
      <p:sp>
        <p:nvSpPr>
          <p:cNvPr id="27674" name="AutoShape 26"/>
          <p:cNvSpPr>
            <a:spLocks/>
          </p:cNvSpPr>
          <p:nvPr/>
        </p:nvSpPr>
        <p:spPr bwMode="auto">
          <a:xfrm>
            <a:off x="3048000" y="2590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3727451" y="3733801"/>
            <a:ext cx="1628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不唯一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15959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71" grpId="0" autoUpdateAnimBg="0"/>
      <p:bldP spid="27672" grpId="0" autoUpdateAnimBg="0"/>
      <p:bldP spid="27673" grpId="0" autoUpdateAnimBg="0"/>
      <p:bldP spid="27674" grpId="0" animBg="1"/>
      <p:bldP spid="276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971800" y="2667000"/>
            <a:ext cx="4114800" cy="1066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8458200" y="1447800"/>
            <a:ext cx="2143125" cy="2209800"/>
            <a:chOff x="4272" y="1200"/>
            <a:chExt cx="1350" cy="1392"/>
          </a:xfrm>
        </p:grpSpPr>
        <p:sp>
          <p:nvSpPr>
            <p:cNvPr id="21538" name="Line 4"/>
            <p:cNvSpPr>
              <a:spLocks noChangeShapeType="1"/>
            </p:cNvSpPr>
            <p:nvPr/>
          </p:nvSpPr>
          <p:spPr bwMode="auto">
            <a:xfrm flipH="1">
              <a:off x="4272" y="1200"/>
              <a:ext cx="720" cy="13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6046872"/>
                </p:ext>
              </p:extLst>
            </p:nvPr>
          </p:nvGraphicFramePr>
          <p:xfrm>
            <a:off x="4410" y="2243"/>
            <a:ext cx="121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0" name="Equation" r:id="rId3" imgW="914400" imgH="228600" progId="Equation.DSMT4">
                    <p:embed/>
                  </p:oleObj>
                </mc:Choice>
                <mc:Fallback>
                  <p:oleObj name="Equation" r:id="rId3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243"/>
                          <a:ext cx="121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Oval 6"/>
            <p:cNvSpPr>
              <a:spLocks noChangeArrowheads="1"/>
            </p:cNvSpPr>
            <p:nvPr/>
          </p:nvSpPr>
          <p:spPr bwMode="auto">
            <a:xfrm>
              <a:off x="4341" y="2400"/>
              <a:ext cx="34" cy="3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>
          <a:xfrm>
            <a:off x="2121362" y="290018"/>
            <a:ext cx="2230016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标准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方程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828800" y="2909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故有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33600" y="4419600"/>
            <a:ext cx="7086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某些分母为零时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其分子也理解为零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82859"/>
              </p:ext>
            </p:extLst>
          </p:nvPr>
        </p:nvGraphicFramePr>
        <p:xfrm>
          <a:off x="3050921" y="2699518"/>
          <a:ext cx="1198265" cy="983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5" imgW="495000" imgH="406080" progId="Equation.DSMT4">
                  <p:embed/>
                </p:oleObj>
              </mc:Choice>
              <mc:Fallback>
                <p:oleObj name="Equation" r:id="rId5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921" y="2699518"/>
                        <a:ext cx="1198265" cy="983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3392"/>
              </p:ext>
            </p:extLst>
          </p:nvPr>
        </p:nvGraphicFramePr>
        <p:xfrm>
          <a:off x="4953001" y="5301208"/>
          <a:ext cx="133588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Equation" r:id="rId7" imgW="533160" imgH="482400" progId="Equation.DSMT4">
                  <p:embed/>
                </p:oleObj>
              </mc:Choice>
              <mc:Fallback>
                <p:oleObj name="Equation" r:id="rId7" imgW="533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5301208"/>
                        <a:ext cx="133588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114800" y="1462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设直线上的动点为 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133600" y="1981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9004542" y="2359731"/>
            <a:ext cx="1462088" cy="465138"/>
            <a:chOff x="4622" y="1760"/>
            <a:chExt cx="921" cy="293"/>
          </a:xfrm>
        </p:grpSpPr>
        <p:graphicFrame>
          <p:nvGraphicFramePr>
            <p:cNvPr id="2153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23911"/>
                </p:ext>
              </p:extLst>
            </p:nvPr>
          </p:nvGraphicFramePr>
          <p:xfrm>
            <a:off x="4624" y="1760"/>
            <a:ext cx="91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3" name="Equation" r:id="rId9" imgW="685800" imgH="203040" progId="Equation.DSMT4">
                    <p:embed/>
                  </p:oleObj>
                </mc:Choice>
                <mc:Fallback>
                  <p:oleObj name="Equation" r:id="rId9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1760"/>
                          <a:ext cx="91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Oval 16"/>
            <p:cNvSpPr>
              <a:spLocks noChangeArrowheads="1"/>
            </p:cNvSpPr>
            <p:nvPr/>
          </p:nvSpPr>
          <p:spPr bwMode="auto">
            <a:xfrm>
              <a:off x="4622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28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692"/>
              </p:ext>
            </p:extLst>
          </p:nvPr>
        </p:nvGraphicFramePr>
        <p:xfrm>
          <a:off x="4199731" y="2662391"/>
          <a:ext cx="1506537" cy="107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" name="Equation" r:id="rId11" imgW="571320" imgH="406080" progId="Equation.DSMT4">
                  <p:embed/>
                </p:oleObj>
              </mc:Choice>
              <mc:Fallback>
                <p:oleObj name="Equation" r:id="rId11" imgW="571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731" y="2662391"/>
                        <a:ext cx="1506537" cy="1071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465262"/>
              </p:ext>
            </p:extLst>
          </p:nvPr>
        </p:nvGraphicFramePr>
        <p:xfrm>
          <a:off x="5620786" y="2662391"/>
          <a:ext cx="1474304" cy="111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Equation" r:id="rId13" imgW="571320" imgH="431640" progId="Equation.DSMT4">
                  <p:embed/>
                </p:oleObj>
              </mc:Choice>
              <mc:Fallback>
                <p:oleObj name="Equation" r:id="rId13" imgW="571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786" y="2662391"/>
                        <a:ext cx="1474304" cy="1115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828800" y="38242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此式称为直线的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标准方程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也称为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点向式方程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553200" y="4953000"/>
            <a:ext cx="228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直线方程为</a:t>
            </a:r>
          </a:p>
        </p:txBody>
      </p:sp>
      <p:grpSp>
        <p:nvGrpSpPr>
          <p:cNvPr id="28693" name="Group 21"/>
          <p:cNvGrpSpPr>
            <a:grpSpLocks/>
          </p:cNvGrpSpPr>
          <p:nvPr/>
        </p:nvGrpSpPr>
        <p:grpSpPr bwMode="auto">
          <a:xfrm>
            <a:off x="9296401" y="1524000"/>
            <a:ext cx="595313" cy="660400"/>
            <a:chOff x="4800" y="960"/>
            <a:chExt cx="375" cy="416"/>
          </a:xfrm>
        </p:grpSpPr>
        <p:sp>
          <p:nvSpPr>
            <p:cNvPr id="21534" name="Line 22"/>
            <p:cNvSpPr>
              <a:spLocks noChangeShapeType="1"/>
            </p:cNvSpPr>
            <p:nvPr/>
          </p:nvSpPr>
          <p:spPr bwMode="auto">
            <a:xfrm flipV="1">
              <a:off x="4800" y="1008"/>
              <a:ext cx="144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5" name="Object 23"/>
            <p:cNvGraphicFramePr>
              <a:graphicFrameLocks noChangeAspect="1"/>
            </p:cNvGraphicFramePr>
            <p:nvPr/>
          </p:nvGraphicFramePr>
          <p:xfrm>
            <a:off x="4944" y="960"/>
            <a:ext cx="231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6" name="公式" r:id="rId15" imgW="123886" imgH="238061" progId="Equation.3">
                    <p:embed/>
                  </p:oleObj>
                </mc:Choice>
                <mc:Fallback>
                  <p:oleObj name="公式" r:id="rId15" imgW="123886" imgH="2380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60"/>
                          <a:ext cx="231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121362" y="948532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已知直线上一点</a:t>
            </a:r>
          </a:p>
        </p:txBody>
      </p:sp>
      <p:graphicFrame>
        <p:nvGraphicFramePr>
          <p:cNvPr id="286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24866"/>
              </p:ext>
            </p:extLst>
          </p:nvPr>
        </p:nvGraphicFramePr>
        <p:xfrm>
          <a:off x="4850948" y="986561"/>
          <a:ext cx="2012091" cy="51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7" name="Equation" r:id="rId17" imgW="914400" imgH="228600" progId="Equation.DSMT4">
                  <p:embed/>
                </p:oleObj>
              </mc:Choice>
              <mc:Fallback>
                <p:oleObj name="Equation" r:id="rId17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948" y="986561"/>
                        <a:ext cx="2012091" cy="516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226373"/>
              </p:ext>
            </p:extLst>
          </p:nvPr>
        </p:nvGraphicFramePr>
        <p:xfrm>
          <a:off x="7086600" y="1500187"/>
          <a:ext cx="1535113" cy="4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8" name="Equation" r:id="rId19" imgW="685800" imgH="203040" progId="Equation.DSMT4">
                  <p:embed/>
                </p:oleObj>
              </mc:Choice>
              <mc:Fallback>
                <p:oleObj name="Equation" r:id="rId19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00187"/>
                        <a:ext cx="1535113" cy="468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209800" y="4953000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7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069802"/>
              </p:ext>
            </p:extLst>
          </p:nvPr>
        </p:nvGraphicFramePr>
        <p:xfrm>
          <a:off x="3650053" y="4953000"/>
          <a:ext cx="2950003" cy="51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9" name="Equation" r:id="rId21" imgW="1282680" imgH="215640" progId="Equation.DSMT4">
                  <p:embed/>
                </p:oleObj>
              </mc:Choice>
              <mc:Fallback>
                <p:oleObj name="Equation" r:id="rId21" imgW="1282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053" y="4953000"/>
                        <a:ext cx="2950003" cy="511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858000" y="958851"/>
            <a:ext cx="289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和它的方向向量 </a:t>
            </a:r>
            <a:endParaRPr kumimoji="1"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8702" name="Group 30"/>
          <p:cNvGrpSpPr>
            <a:grpSpLocks/>
          </p:cNvGrpSpPr>
          <p:nvPr/>
        </p:nvGrpSpPr>
        <p:grpSpPr bwMode="auto">
          <a:xfrm>
            <a:off x="2041527" y="1527179"/>
            <a:ext cx="2078038" cy="469901"/>
            <a:chOff x="326" y="962"/>
            <a:chExt cx="1309" cy="296"/>
          </a:xfrm>
        </p:grpSpPr>
        <p:graphicFrame>
          <p:nvGraphicFramePr>
            <p:cNvPr id="215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8597844"/>
                </p:ext>
              </p:extLst>
            </p:nvPr>
          </p:nvGraphicFramePr>
          <p:xfrm>
            <a:off x="326" y="962"/>
            <a:ext cx="13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0" name="Equation" r:id="rId23" imgW="927000" imgH="203040" progId="Equation.DSMT4">
                    <p:embed/>
                  </p:oleObj>
                </mc:Choice>
                <mc:Fallback>
                  <p:oleObj name="Equation" r:id="rId23" imgW="927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" y="962"/>
                          <a:ext cx="13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Line 32"/>
            <p:cNvSpPr>
              <a:spLocks noChangeShapeType="1"/>
            </p:cNvSpPr>
            <p:nvPr/>
          </p:nvSpPr>
          <p:spPr bwMode="auto">
            <a:xfrm>
              <a:off x="326" y="99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8705" name="Group 33"/>
          <p:cNvGrpSpPr>
            <a:grpSpLocks/>
          </p:cNvGrpSpPr>
          <p:nvPr/>
        </p:nvGrpSpPr>
        <p:grpSpPr bwMode="auto">
          <a:xfrm>
            <a:off x="4103688" y="2027241"/>
            <a:ext cx="1458913" cy="508001"/>
            <a:chOff x="1625" y="1277"/>
            <a:chExt cx="919" cy="320"/>
          </a:xfrm>
        </p:grpSpPr>
        <p:graphicFrame>
          <p:nvGraphicFramePr>
            <p:cNvPr id="21529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1150071"/>
                </p:ext>
              </p:extLst>
            </p:nvPr>
          </p:nvGraphicFramePr>
          <p:xfrm>
            <a:off x="1625" y="1277"/>
            <a:ext cx="91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1" name="Equation" r:id="rId25" imgW="672840" imgH="228600" progId="Equation.DSMT4">
                    <p:embed/>
                  </p:oleObj>
                </mc:Choice>
                <mc:Fallback>
                  <p:oleObj name="Equation" r:id="rId25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1277"/>
                          <a:ext cx="91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Line 35"/>
            <p:cNvSpPr>
              <a:spLocks noChangeShapeType="1"/>
            </p:cNvSpPr>
            <p:nvPr/>
          </p:nvSpPr>
          <p:spPr bwMode="auto">
            <a:xfrm>
              <a:off x="163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31" name="Line 36"/>
            <p:cNvSpPr>
              <a:spLocks noChangeShapeType="1"/>
            </p:cNvSpPr>
            <p:nvPr/>
          </p:nvSpPr>
          <p:spPr bwMode="auto">
            <a:xfrm>
              <a:off x="2400" y="131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863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80" grpId="0" autoUpdateAnimBg="0"/>
      <p:bldP spid="28681" grpId="0" autoUpdateAnimBg="0"/>
      <p:bldP spid="28684" grpId="0" autoUpdateAnimBg="0"/>
      <p:bldP spid="28685" grpId="0" autoUpdateAnimBg="0"/>
      <p:bldP spid="28691" grpId="0" autoUpdateAnimBg="0"/>
      <p:bldP spid="28692" grpId="0" autoUpdateAnimBg="0"/>
      <p:bldP spid="28696" grpId="0" build="p" autoUpdateAnimBg="0"/>
      <p:bldP spid="28699" grpId="0" build="p" autoUpdateAnimBg="0"/>
      <p:bldP spid="2870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7772400" y="1917700"/>
            <a:ext cx="2508250" cy="1905000"/>
            <a:chOff x="3936" y="1208"/>
            <a:chExt cx="1580" cy="1200"/>
          </a:xfrm>
        </p:grpSpPr>
        <p:grpSp>
          <p:nvGrpSpPr>
            <p:cNvPr id="4138" name="Group 3"/>
            <p:cNvGrpSpPr>
              <a:grpSpLocks/>
            </p:cNvGrpSpPr>
            <p:nvPr/>
          </p:nvGrpSpPr>
          <p:grpSpPr bwMode="auto">
            <a:xfrm>
              <a:off x="3936" y="1208"/>
              <a:ext cx="1580" cy="1200"/>
              <a:chOff x="3936" y="1208"/>
              <a:chExt cx="1580" cy="1200"/>
            </a:xfrm>
          </p:grpSpPr>
          <p:sp>
            <p:nvSpPr>
              <p:cNvPr id="4142" name="Line 4"/>
              <p:cNvSpPr>
                <a:spLocks noChangeShapeType="1"/>
              </p:cNvSpPr>
              <p:nvPr/>
            </p:nvSpPr>
            <p:spPr bwMode="auto">
              <a:xfrm>
                <a:off x="4512" y="2112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AutoShape 5"/>
              <p:cNvSpPr>
                <a:spLocks noChangeArrowheads="1"/>
              </p:cNvSpPr>
              <p:nvPr/>
            </p:nvSpPr>
            <p:spPr bwMode="auto">
              <a:xfrm rot="725100">
                <a:off x="3936" y="1522"/>
                <a:ext cx="1580" cy="461"/>
              </a:xfrm>
              <a:prstGeom prst="parallelogram">
                <a:avLst>
                  <a:gd name="adj" fmla="val 85683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44" name="Line 6"/>
              <p:cNvSpPr>
                <a:spLocks noChangeShapeType="1"/>
              </p:cNvSpPr>
              <p:nvPr/>
            </p:nvSpPr>
            <p:spPr bwMode="auto">
              <a:xfrm flipV="1">
                <a:off x="4512" y="194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5" name="Line 7"/>
              <p:cNvSpPr>
                <a:spLocks noChangeShapeType="1"/>
              </p:cNvSpPr>
              <p:nvPr/>
            </p:nvSpPr>
            <p:spPr bwMode="auto">
              <a:xfrm flipV="1">
                <a:off x="4512" y="1272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6" name="Line 8"/>
              <p:cNvSpPr>
                <a:spLocks noChangeShapeType="1"/>
              </p:cNvSpPr>
              <p:nvPr/>
            </p:nvSpPr>
            <p:spPr bwMode="auto">
              <a:xfrm flipH="1">
                <a:off x="4282" y="2112"/>
                <a:ext cx="23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47" name="Object 9"/>
              <p:cNvGraphicFramePr>
                <a:graphicFrameLocks noChangeAspect="1"/>
              </p:cNvGraphicFramePr>
              <p:nvPr/>
            </p:nvGraphicFramePr>
            <p:xfrm>
              <a:off x="4112" y="1632"/>
              <a:ext cx="20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" name="Equation" r:id="rId4" imgW="314401" imgH="285673" progId="Equation.3">
                      <p:embed/>
                    </p:oleObj>
                  </mc:Choice>
                  <mc:Fallback>
                    <p:oleObj name="Equation" r:id="rId4" imgW="3144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2" y="1632"/>
                            <a:ext cx="20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8" name="Object 10"/>
              <p:cNvGraphicFramePr>
                <a:graphicFrameLocks noChangeAspect="1"/>
              </p:cNvGraphicFramePr>
              <p:nvPr/>
            </p:nvGraphicFramePr>
            <p:xfrm>
              <a:off x="4368" y="12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" name="Equation" r:id="rId6" imgW="199884" imgH="200179" progId="Equation.3">
                      <p:embed/>
                    </p:oleObj>
                  </mc:Choice>
                  <mc:Fallback>
                    <p:oleObj name="Equation" r:id="rId6" imgW="19988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2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9" name="Object 11"/>
              <p:cNvGraphicFramePr>
                <a:graphicFrameLocks noChangeAspect="1"/>
              </p:cNvGraphicFramePr>
              <p:nvPr/>
            </p:nvGraphicFramePr>
            <p:xfrm>
              <a:off x="5272" y="220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8" name="Equation" r:id="rId8" imgW="218970" imgH="295404" progId="Equation.3">
                      <p:embed/>
                    </p:oleObj>
                  </mc:Choice>
                  <mc:Fallback>
                    <p:oleObj name="Equation" r:id="rId8" imgW="218970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220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0" name="Object 12"/>
              <p:cNvGraphicFramePr>
                <a:graphicFrameLocks noChangeAspect="1"/>
              </p:cNvGraphicFramePr>
              <p:nvPr/>
            </p:nvGraphicFramePr>
            <p:xfrm>
              <a:off x="4368" y="22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" name="Equation" r:id="rId10" imgW="209601" imgH="218946" progId="Equation.3">
                      <p:embed/>
                    </p:oleObj>
                  </mc:Choice>
                  <mc:Fallback>
                    <p:oleObj name="Equation" r:id="rId10" imgW="209601" imgH="2189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1" name="Object 13"/>
              <p:cNvGraphicFramePr>
                <a:graphicFrameLocks noChangeAspect="1"/>
              </p:cNvGraphicFramePr>
              <p:nvPr/>
            </p:nvGraphicFramePr>
            <p:xfrm>
              <a:off x="4328" y="20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" name="Equation" r:id="rId12" imgW="199884" imgH="218946" progId="Equation.3">
                      <p:embed/>
                    </p:oleObj>
                  </mc:Choice>
                  <mc:Fallback>
                    <p:oleObj name="Equation" r:id="rId12" imgW="199884" imgH="2189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20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52" name="Line 14"/>
              <p:cNvSpPr>
                <a:spLocks noChangeShapeType="1"/>
              </p:cNvSpPr>
              <p:nvPr/>
            </p:nvSpPr>
            <p:spPr bwMode="auto">
              <a:xfrm flipV="1">
                <a:off x="4512" y="1676"/>
                <a:ext cx="0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9" name="Group 15"/>
            <p:cNvGrpSpPr>
              <a:grpSpLocks/>
            </p:cNvGrpSpPr>
            <p:nvPr/>
          </p:nvGrpSpPr>
          <p:grpSpPr bwMode="auto">
            <a:xfrm>
              <a:off x="4944" y="1654"/>
              <a:ext cx="312" cy="300"/>
              <a:chOff x="4944" y="1654"/>
              <a:chExt cx="312" cy="300"/>
            </a:xfrm>
          </p:grpSpPr>
          <p:graphicFrame>
            <p:nvGraphicFramePr>
              <p:cNvPr id="4140" name="Object 16"/>
              <p:cNvGraphicFramePr>
                <a:graphicFrameLocks noChangeAspect="1"/>
              </p:cNvGraphicFramePr>
              <p:nvPr/>
            </p:nvGraphicFramePr>
            <p:xfrm>
              <a:off x="4944" y="1654"/>
              <a:ext cx="31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" name="Equation" r:id="rId14" imgW="504915" imgH="428509" progId="Equation.3">
                      <p:embed/>
                    </p:oleObj>
                  </mc:Choice>
                  <mc:Fallback>
                    <p:oleObj name="Equation" r:id="rId14" imgW="504915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654"/>
                            <a:ext cx="31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41" name="Oval 17"/>
              <p:cNvSpPr>
                <a:spLocks noChangeArrowheads="1"/>
              </p:cNvSpPr>
              <p:nvPr/>
            </p:nvSpPr>
            <p:spPr bwMode="auto">
              <a:xfrm>
                <a:off x="5054" y="1920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9524008" y="2133705"/>
            <a:ext cx="136525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9348788" y="2041526"/>
            <a:ext cx="252412" cy="320675"/>
            <a:chOff x="5088" y="1174"/>
            <a:chExt cx="159" cy="202"/>
          </a:xfrm>
        </p:grpSpPr>
        <p:graphicFrame>
          <p:nvGraphicFramePr>
            <p:cNvPr id="4136" name="Object 20"/>
            <p:cNvGraphicFramePr>
              <a:graphicFrameLocks noChangeAspect="1"/>
            </p:cNvGraphicFramePr>
            <p:nvPr/>
          </p:nvGraphicFramePr>
          <p:xfrm>
            <a:off x="5088" y="12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" name="Equation" r:id="rId16" imgW="209601" imgH="218946" progId="Equation.3">
                    <p:embed/>
                  </p:oleObj>
                </mc:Choice>
                <mc:Fallback>
                  <p:oleObj name="Equation" r:id="rId16" imgW="20960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" name="Line 21"/>
            <p:cNvSpPr>
              <a:spLocks noChangeShapeType="1"/>
            </p:cNvSpPr>
            <p:nvPr/>
          </p:nvSpPr>
          <p:spPr bwMode="auto">
            <a:xfrm>
              <a:off x="5088" y="117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9299575" y="4776788"/>
            <a:ext cx="66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①</a:t>
            </a:r>
          </a:p>
        </p:txBody>
      </p:sp>
      <p:sp>
        <p:nvSpPr>
          <p:cNvPr id="4102" name="Rectangle 23"/>
          <p:cNvSpPr>
            <a:spLocks noGrp="1" noChangeArrowheads="1"/>
          </p:cNvSpPr>
          <p:nvPr>
            <p:ph type="title"/>
          </p:nvPr>
        </p:nvSpPr>
        <p:spPr>
          <a:xfrm>
            <a:off x="2990850" y="416516"/>
            <a:ext cx="4495800" cy="731837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2.1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、平面的方程表示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885628"/>
              </p:ext>
            </p:extLst>
          </p:nvPr>
        </p:nvGraphicFramePr>
        <p:xfrm>
          <a:off x="5462588" y="1103313"/>
          <a:ext cx="2221706" cy="590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Equation" r:id="rId18" imgW="914400" imgH="228600" progId="Equation.DSMT4">
                  <p:embed/>
                </p:oleObj>
              </mc:Choice>
              <mc:Fallback>
                <p:oleObj name="Equation" r:id="rId18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1103313"/>
                        <a:ext cx="2221706" cy="590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2111375" y="111006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设一平面通过已知点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7684294" y="115547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且垂直于非零向</a:t>
            </a:r>
          </a:p>
        </p:txBody>
      </p:sp>
      <p:graphicFrame>
        <p:nvGraphicFramePr>
          <p:cNvPr id="6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25805"/>
              </p:ext>
            </p:extLst>
          </p:nvPr>
        </p:nvGraphicFramePr>
        <p:xfrm>
          <a:off x="3357875" y="4839138"/>
          <a:ext cx="5719757" cy="58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20" imgW="2311200" imgH="228600" progId="Equation.DSMT4">
                  <p:embed/>
                </p:oleObj>
              </mc:Choice>
              <mc:Fallback>
                <p:oleObj name="Equation" r:id="rId20" imgW="23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875" y="4839138"/>
                        <a:ext cx="5719757" cy="583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Line 28"/>
          <p:cNvSpPr>
            <a:spLocks noChangeShapeType="1"/>
          </p:cNvSpPr>
          <p:nvPr/>
        </p:nvSpPr>
        <p:spPr bwMode="auto">
          <a:xfrm rot="-10726703">
            <a:off x="8915400" y="2687638"/>
            <a:ext cx="6111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8743951" y="2376488"/>
          <a:ext cx="3841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22" imgW="390398" imgH="285673" progId="Equation.3">
                  <p:embed/>
                </p:oleObj>
              </mc:Choice>
              <mc:Fallback>
                <p:oleObj name="Equation" r:id="rId22" imgW="390398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3951" y="2376488"/>
                        <a:ext cx="38417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828800" y="5486401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①式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为平面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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点法式方程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495800" y="1804365"/>
            <a:ext cx="35052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求该平面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的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61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00266"/>
              </p:ext>
            </p:extLst>
          </p:nvPr>
        </p:nvGraphicFramePr>
        <p:xfrm>
          <a:off x="2260312" y="2387401"/>
          <a:ext cx="3364004" cy="499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Equation" r:id="rId24" imgW="1498320" imgH="215640" progId="Equation.DSMT4">
                  <p:embed/>
                </p:oleObj>
              </mc:Choice>
              <mc:Fallback>
                <p:oleObj name="Equation" r:id="rId24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312" y="2387401"/>
                        <a:ext cx="3364004" cy="499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13873"/>
              </p:ext>
            </p:extLst>
          </p:nvPr>
        </p:nvGraphicFramePr>
        <p:xfrm>
          <a:off x="5267324" y="4203219"/>
          <a:ext cx="3414560" cy="57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Equation" r:id="rId26" imgW="1396800" imgH="228600" progId="Equation.DSMT4">
                  <p:embed/>
                </p:oleObj>
              </mc:Choice>
              <mc:Fallback>
                <p:oleObj name="Equation" r:id="rId26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4" y="4203219"/>
                        <a:ext cx="3414560" cy="574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9067800" y="54864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法向量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798638" y="1711837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量</a:t>
            </a:r>
          </a:p>
        </p:txBody>
      </p:sp>
      <p:sp>
        <p:nvSpPr>
          <p:cNvPr id="6180" name="Oval 36"/>
          <p:cNvSpPr>
            <a:spLocks noChangeArrowheads="1"/>
          </p:cNvSpPr>
          <p:nvPr/>
        </p:nvSpPr>
        <p:spPr bwMode="auto">
          <a:xfrm>
            <a:off x="8861426" y="2689226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181" name="Group 37"/>
          <p:cNvGrpSpPr>
            <a:grpSpLocks/>
          </p:cNvGrpSpPr>
          <p:nvPr/>
        </p:nvGrpSpPr>
        <p:grpSpPr bwMode="auto">
          <a:xfrm>
            <a:off x="2276476" y="1757368"/>
            <a:ext cx="2233613" cy="477839"/>
            <a:chOff x="474" y="1063"/>
            <a:chExt cx="1407" cy="301"/>
          </a:xfrm>
        </p:grpSpPr>
        <p:graphicFrame>
          <p:nvGraphicFramePr>
            <p:cNvPr id="413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4730937"/>
                </p:ext>
              </p:extLst>
            </p:nvPr>
          </p:nvGraphicFramePr>
          <p:xfrm>
            <a:off x="474" y="1063"/>
            <a:ext cx="14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" name="Equation" r:id="rId28" imgW="977760" imgH="203040" progId="Equation.DSMT4">
                    <p:embed/>
                  </p:oleObj>
                </mc:Choice>
                <mc:Fallback>
                  <p:oleObj name="Equation" r:id="rId28" imgW="977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" y="1063"/>
                          <a:ext cx="14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>
              <a:off x="489" y="11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3497262" y="2896676"/>
            <a:ext cx="1598613" cy="565150"/>
            <a:chOff x="1129" y="1891"/>
            <a:chExt cx="1007" cy="356"/>
          </a:xfrm>
        </p:grpSpPr>
        <p:graphicFrame>
          <p:nvGraphicFramePr>
            <p:cNvPr id="413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988171"/>
                </p:ext>
              </p:extLst>
            </p:nvPr>
          </p:nvGraphicFramePr>
          <p:xfrm>
            <a:off x="1129" y="1891"/>
            <a:ext cx="100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" name="Equation" r:id="rId30" imgW="660240" imgH="228600" progId="Equation.DSMT4">
                    <p:embed/>
                  </p:oleObj>
                </mc:Choice>
                <mc:Fallback>
                  <p:oleObj name="Equation" r:id="rId30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1891"/>
                          <a:ext cx="100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Line 42"/>
            <p:cNvSpPr>
              <a:spLocks noChangeShapeType="1"/>
            </p:cNvSpPr>
            <p:nvPr/>
          </p:nvSpPr>
          <p:spPr bwMode="auto">
            <a:xfrm>
              <a:off x="1200" y="19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3" name="Line 43"/>
            <p:cNvSpPr>
              <a:spLocks noChangeShapeType="1"/>
            </p:cNvSpPr>
            <p:nvPr/>
          </p:nvSpPr>
          <p:spPr bwMode="auto">
            <a:xfrm>
              <a:off x="1968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188" name="Group 44"/>
          <p:cNvGrpSpPr>
            <a:grpSpLocks/>
          </p:cNvGrpSpPr>
          <p:nvPr/>
        </p:nvGrpSpPr>
        <p:grpSpPr bwMode="auto">
          <a:xfrm>
            <a:off x="3525839" y="3571469"/>
            <a:ext cx="1938338" cy="566738"/>
            <a:chOff x="1109" y="2180"/>
            <a:chExt cx="1221" cy="357"/>
          </a:xfrm>
        </p:grpSpPr>
        <p:graphicFrame>
          <p:nvGraphicFramePr>
            <p:cNvPr id="4128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828379"/>
                </p:ext>
              </p:extLst>
            </p:nvPr>
          </p:nvGraphicFramePr>
          <p:xfrm>
            <a:off x="1109" y="2180"/>
            <a:ext cx="1221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" name="Equation" r:id="rId32" imgW="799920" imgH="228600" progId="Equation.DSMT4">
                    <p:embed/>
                  </p:oleObj>
                </mc:Choice>
                <mc:Fallback>
                  <p:oleObj name="Equation" r:id="rId32" imgW="799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2180"/>
                          <a:ext cx="1221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9" name="Line 46"/>
            <p:cNvSpPr>
              <a:spLocks noChangeShapeType="1"/>
            </p:cNvSpPr>
            <p:nvPr/>
          </p:nvSpPr>
          <p:spPr bwMode="auto">
            <a:xfrm>
              <a:off x="1152" y="21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0" name="Line 47"/>
            <p:cNvSpPr>
              <a:spLocks noChangeShapeType="1"/>
            </p:cNvSpPr>
            <p:nvPr/>
          </p:nvSpPr>
          <p:spPr bwMode="auto">
            <a:xfrm>
              <a:off x="1809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192" name="Group 48"/>
          <p:cNvGrpSpPr>
            <a:grpSpLocks/>
          </p:cNvGrpSpPr>
          <p:nvPr/>
        </p:nvGrpSpPr>
        <p:grpSpPr bwMode="auto">
          <a:xfrm>
            <a:off x="3957638" y="4237038"/>
            <a:ext cx="1300163" cy="565150"/>
            <a:chOff x="1725" y="2669"/>
            <a:chExt cx="819" cy="356"/>
          </a:xfrm>
        </p:grpSpPr>
        <p:graphicFrame>
          <p:nvGraphicFramePr>
            <p:cNvPr id="4126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336999"/>
                </p:ext>
              </p:extLst>
            </p:nvPr>
          </p:nvGraphicFramePr>
          <p:xfrm>
            <a:off x="1725" y="2669"/>
            <a:ext cx="81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" name="Equation" r:id="rId34" imgW="533160" imgH="228600" progId="Equation.DSMT4">
                    <p:embed/>
                  </p:oleObj>
                </mc:Choice>
                <mc:Fallback>
                  <p:oleObj name="Equation" r:id="rId34" imgW="533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2669"/>
                          <a:ext cx="81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" name="Line 50"/>
            <p:cNvSpPr>
              <a:spLocks noChangeShapeType="1"/>
            </p:cNvSpPr>
            <p:nvPr/>
          </p:nvSpPr>
          <p:spPr bwMode="auto">
            <a:xfrm>
              <a:off x="1776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5641181" y="2291353"/>
            <a:ext cx="12144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则有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196" name="Text Box 52"/>
          <p:cNvSpPr txBox="1">
            <a:spLocks noChangeArrowheads="1"/>
          </p:cNvSpPr>
          <p:nvPr/>
        </p:nvSpPr>
        <p:spPr bwMode="auto">
          <a:xfrm>
            <a:off x="1812925" y="3429000"/>
            <a:ext cx="596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故</a:t>
            </a:r>
          </a:p>
        </p:txBody>
      </p:sp>
      <p:grpSp>
        <p:nvGrpSpPr>
          <p:cNvPr id="6197" name="Group 53"/>
          <p:cNvGrpSpPr>
            <a:grpSpLocks/>
          </p:cNvGrpSpPr>
          <p:nvPr/>
        </p:nvGrpSpPr>
        <p:grpSpPr bwMode="auto">
          <a:xfrm>
            <a:off x="6657978" y="5567368"/>
            <a:ext cx="2562226" cy="506413"/>
            <a:chOff x="3228" y="3315"/>
            <a:chExt cx="1614" cy="319"/>
          </a:xfrm>
        </p:grpSpPr>
        <p:graphicFrame>
          <p:nvGraphicFramePr>
            <p:cNvPr id="4124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401352"/>
                </p:ext>
              </p:extLst>
            </p:nvPr>
          </p:nvGraphicFramePr>
          <p:xfrm>
            <a:off x="3228" y="3315"/>
            <a:ext cx="161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" name="Equation" r:id="rId36" imgW="1130040" imgH="215640" progId="Equation.DSMT4">
                    <p:embed/>
                  </p:oleObj>
                </mc:Choice>
                <mc:Fallback>
                  <p:oleObj name="Equation" r:id="rId36" imgW="1130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3315"/>
                          <a:ext cx="161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Line 55"/>
            <p:cNvSpPr>
              <a:spLocks noChangeShapeType="1"/>
            </p:cNvSpPr>
            <p:nvPr/>
          </p:nvSpPr>
          <p:spPr bwMode="auto">
            <a:xfrm>
              <a:off x="3477" y="335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3863752" y="4049508"/>
            <a:ext cx="0" cy="8399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61530" y="4842036"/>
            <a:ext cx="5958674" cy="627694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8193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nimBg="1"/>
      <p:bldP spid="6166" grpId="0" autoUpdateAnimBg="0"/>
      <p:bldP spid="6169" grpId="0" build="p" autoUpdateAnimBg="0"/>
      <p:bldP spid="6170" grpId="0" autoUpdateAnimBg="0"/>
      <p:bldP spid="6172" grpId="0" animBg="1"/>
      <p:bldP spid="6174" grpId="0" build="p" autoUpdateAnimBg="0"/>
      <p:bldP spid="6175" grpId="0" build="p" autoUpdateAnimBg="0"/>
      <p:bldP spid="6178" grpId="0" build="p" autoUpdateAnimBg="0" advAuto="0"/>
      <p:bldP spid="6179" grpId="0" build="p" autoUpdateAnimBg="0" advAuto="0"/>
      <p:bldP spid="6180" grpId="0" animBg="1"/>
      <p:bldP spid="6195" grpId="0" build="p" autoUpdateAnimBg="0"/>
      <p:bldP spid="6196" grpId="0" build="p" autoUpdateAnimBg="0"/>
      <p:bldP spid="6200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487277" y="3347894"/>
            <a:ext cx="2590800" cy="1828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3102" y="817580"/>
            <a:ext cx="2679575" cy="6096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参数式方程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017992" y="1698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052465" y="2537913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得参数式方程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28483"/>
              </p:ext>
            </p:extLst>
          </p:nvPr>
        </p:nvGraphicFramePr>
        <p:xfrm>
          <a:off x="2753304" y="1440970"/>
          <a:ext cx="4320480" cy="103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04" y="1440970"/>
                        <a:ext cx="4320480" cy="103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83663"/>
              </p:ext>
            </p:extLst>
          </p:nvPr>
        </p:nvGraphicFramePr>
        <p:xfrm>
          <a:off x="3980688" y="3429000"/>
          <a:ext cx="182397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688" y="3429000"/>
                        <a:ext cx="182397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887192"/>
              </p:ext>
            </p:extLst>
          </p:nvPr>
        </p:nvGraphicFramePr>
        <p:xfrm>
          <a:off x="3978568" y="4011900"/>
          <a:ext cx="1832099" cy="571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568" y="4011900"/>
                        <a:ext cx="1832099" cy="571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47646"/>
              </p:ext>
            </p:extLst>
          </p:nvPr>
        </p:nvGraphicFramePr>
        <p:xfrm>
          <a:off x="4022428" y="4585245"/>
          <a:ext cx="1782233" cy="59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428" y="4585245"/>
                        <a:ext cx="1782233" cy="591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AutoShape 10"/>
          <p:cNvSpPr>
            <a:spLocks/>
          </p:cNvSpPr>
          <p:nvPr/>
        </p:nvSpPr>
        <p:spPr bwMode="auto">
          <a:xfrm>
            <a:off x="3733800" y="3575050"/>
            <a:ext cx="241300" cy="14478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96633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700" grpId="0" autoUpdateAnimBg="0"/>
      <p:bldP spid="29701" grpId="0" autoUpdateAnimBg="0"/>
      <p:bldP spid="297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53826"/>
            <a:ext cx="61722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点向式及参数式表示直线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133600" y="1974849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先在直线上找一点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650844"/>
              </p:ext>
            </p:extLst>
          </p:nvPr>
        </p:nvGraphicFramePr>
        <p:xfrm>
          <a:off x="4162700" y="918819"/>
          <a:ext cx="2846114" cy="106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name="Equation" r:id="rId3" imgW="1269720" imgH="469800" progId="Equation.DSMT4">
                  <p:embed/>
                </p:oleObj>
              </mc:Choice>
              <mc:Fallback>
                <p:oleObj name="Equation" r:id="rId3" imgW="1269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700" y="918819"/>
                        <a:ext cx="2846114" cy="106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6831"/>
              </p:ext>
            </p:extLst>
          </p:nvPr>
        </p:nvGraphicFramePr>
        <p:xfrm>
          <a:off x="5297759" y="2389768"/>
          <a:ext cx="1634852" cy="103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5" imgW="685800" imgH="431640" progId="Equation.DSMT4">
                  <p:embed/>
                </p:oleObj>
              </mc:Choice>
              <mc:Fallback>
                <p:oleObj name="Equation" r:id="rId5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759" y="2389768"/>
                        <a:ext cx="1634852" cy="1037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133600" y="405130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再求直线的方向向量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08090"/>
              </p:ext>
            </p:extLst>
          </p:nvPr>
        </p:nvGraphicFramePr>
        <p:xfrm>
          <a:off x="7607102" y="2590801"/>
          <a:ext cx="221158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102" y="2590801"/>
                        <a:ext cx="221158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176464" y="2667001"/>
            <a:ext cx="315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令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 1,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解方程组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934200" y="25908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133600" y="45720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交已知直线的两平面的法向量为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611563" y="350520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是直线上一点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519778"/>
              </p:ext>
            </p:extLst>
          </p:nvPr>
        </p:nvGraphicFramePr>
        <p:xfrm>
          <a:off x="1922493" y="3509557"/>
          <a:ext cx="1833533" cy="50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9" imgW="825480" imgH="215640" progId="Equation.DSMT4">
                  <p:embed/>
                </p:oleObj>
              </mc:Choice>
              <mc:Fallback>
                <p:oleObj name="Equation" r:id="rId9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93" y="3509557"/>
                        <a:ext cx="1833533" cy="501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AutoShape 13"/>
          <p:cNvSpPr>
            <a:spLocks/>
          </p:cNvSpPr>
          <p:nvPr/>
        </p:nvSpPr>
        <p:spPr bwMode="auto">
          <a:xfrm>
            <a:off x="5181600" y="2514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5546725" y="4175122"/>
            <a:ext cx="441325" cy="422275"/>
            <a:chOff x="2495" y="1895"/>
            <a:chExt cx="278" cy="266"/>
          </a:xfrm>
        </p:grpSpPr>
        <p:graphicFrame>
          <p:nvGraphicFramePr>
            <p:cNvPr id="2358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366731"/>
                </p:ext>
              </p:extLst>
            </p:nvPr>
          </p:nvGraphicFramePr>
          <p:xfrm>
            <a:off x="2495" y="1899"/>
            <a:ext cx="27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1" name="Equation" r:id="rId11" imgW="177480" imgH="164880" progId="Equation.DSMT4">
                    <p:embed/>
                  </p:oleObj>
                </mc:Choice>
                <mc:Fallback>
                  <p:oleObj name="Equation" r:id="rId11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1899"/>
                          <a:ext cx="27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5" name="Line 16"/>
            <p:cNvSpPr>
              <a:spLocks noChangeShapeType="1"/>
            </p:cNvSpPr>
            <p:nvPr/>
          </p:nvSpPr>
          <p:spPr bwMode="auto">
            <a:xfrm>
              <a:off x="2501" y="18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3227389" y="5073654"/>
            <a:ext cx="1954213" cy="544513"/>
            <a:chOff x="962" y="2607"/>
            <a:chExt cx="1231" cy="343"/>
          </a:xfrm>
        </p:grpSpPr>
        <p:graphicFrame>
          <p:nvGraphicFramePr>
            <p:cNvPr id="2358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657555"/>
                </p:ext>
              </p:extLst>
            </p:nvPr>
          </p:nvGraphicFramePr>
          <p:xfrm>
            <a:off x="962" y="2607"/>
            <a:ext cx="123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2" name="Equation" r:id="rId13" imgW="838080" imgH="228600" progId="Equation.DSMT4">
                    <p:embed/>
                  </p:oleObj>
                </mc:Choice>
                <mc:Fallback>
                  <p:oleObj name="Equation" r:id="rId13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2607"/>
                          <a:ext cx="123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3" name="Line 19"/>
            <p:cNvSpPr>
              <a:spLocks noChangeShapeType="1"/>
            </p:cNvSpPr>
            <p:nvPr/>
          </p:nvSpPr>
          <p:spPr bwMode="auto">
            <a:xfrm>
              <a:off x="99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40" name="Group 20"/>
          <p:cNvGrpSpPr>
            <a:grpSpLocks/>
          </p:cNvGrpSpPr>
          <p:nvPr/>
        </p:nvGrpSpPr>
        <p:grpSpPr bwMode="auto">
          <a:xfrm>
            <a:off x="5664200" y="5104451"/>
            <a:ext cx="2108200" cy="530227"/>
            <a:chOff x="2386" y="2620"/>
            <a:chExt cx="1328" cy="334"/>
          </a:xfrm>
        </p:grpSpPr>
        <p:graphicFrame>
          <p:nvGraphicFramePr>
            <p:cNvPr id="2358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3196099"/>
                </p:ext>
              </p:extLst>
            </p:nvPr>
          </p:nvGraphicFramePr>
          <p:xfrm>
            <a:off x="2386" y="2620"/>
            <a:ext cx="13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3" name="Equation" r:id="rId15" imgW="939600" imgH="228600" progId="Equation.DSMT4">
                    <p:embed/>
                  </p:oleObj>
                </mc:Choice>
                <mc:Fallback>
                  <p:oleObj name="Equation" r:id="rId15" imgW="93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2620"/>
                          <a:ext cx="132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1" name="Line 22"/>
            <p:cNvSpPr>
              <a:spLocks noChangeShapeType="1"/>
            </p:cNvSpPr>
            <p:nvPr/>
          </p:nvSpPr>
          <p:spPr bwMode="auto">
            <a:xfrm>
              <a:off x="243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4623153" y="5667872"/>
            <a:ext cx="2642707" cy="593010"/>
            <a:chOff x="767" y="3224"/>
            <a:chExt cx="1621" cy="340"/>
          </a:xfrm>
        </p:grpSpPr>
        <p:graphicFrame>
          <p:nvGraphicFramePr>
            <p:cNvPr id="2357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3235138"/>
                </p:ext>
              </p:extLst>
            </p:nvPr>
          </p:nvGraphicFramePr>
          <p:xfrm>
            <a:off x="767" y="3224"/>
            <a:ext cx="162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4" name="Equation" r:id="rId17" imgW="1117440" imgH="228600" progId="Equation.DSMT4">
                    <p:embed/>
                  </p:oleObj>
                </mc:Choice>
                <mc:Fallback>
                  <p:oleObj name="Equation" r:id="rId17" imgW="1117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224"/>
                          <a:ext cx="162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6" name="Line 25"/>
            <p:cNvSpPr>
              <a:spLocks noChangeShapeType="1"/>
            </p:cNvSpPr>
            <p:nvPr/>
          </p:nvSpPr>
          <p:spPr bwMode="auto">
            <a:xfrm>
              <a:off x="11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7" name="Line 26"/>
            <p:cNvSpPr>
              <a:spLocks noChangeShapeType="1"/>
            </p:cNvSpPr>
            <p:nvPr/>
          </p:nvSpPr>
          <p:spPr bwMode="auto">
            <a:xfrm>
              <a:off x="1498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8" name="Line 27"/>
            <p:cNvSpPr>
              <a:spLocks noChangeShapeType="1"/>
            </p:cNvSpPr>
            <p:nvPr/>
          </p:nvSpPr>
          <p:spPr bwMode="auto">
            <a:xfrm>
              <a:off x="1824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9" name="Line 28"/>
            <p:cNvSpPr>
              <a:spLocks noChangeShapeType="1"/>
            </p:cNvSpPr>
            <p:nvPr/>
          </p:nvSpPr>
          <p:spPr bwMode="auto">
            <a:xfrm>
              <a:off x="219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49" name="Group 29"/>
          <p:cNvGrpSpPr>
            <a:grpSpLocks/>
          </p:cNvGrpSpPr>
          <p:nvPr/>
        </p:nvGrpSpPr>
        <p:grpSpPr bwMode="auto">
          <a:xfrm>
            <a:off x="7674665" y="5685770"/>
            <a:ext cx="2108201" cy="557213"/>
            <a:chOff x="2845" y="3350"/>
            <a:chExt cx="1328" cy="351"/>
          </a:xfrm>
        </p:grpSpPr>
        <p:graphicFrame>
          <p:nvGraphicFramePr>
            <p:cNvPr id="2357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5716349"/>
                </p:ext>
              </p:extLst>
            </p:nvPr>
          </p:nvGraphicFramePr>
          <p:xfrm>
            <a:off x="2845" y="3350"/>
            <a:ext cx="132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5" name="Equation" r:id="rId19" imgW="888840" imgH="228600" progId="Equation.DSMT4">
                    <p:embed/>
                  </p:oleObj>
                </mc:Choice>
                <mc:Fallback>
                  <p:oleObj name="Equation" r:id="rId19" imgW="888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3350"/>
                          <a:ext cx="1328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Line 31"/>
            <p:cNvSpPr>
              <a:spLocks noChangeShapeType="1"/>
            </p:cNvSpPr>
            <p:nvPr/>
          </p:nvSpPr>
          <p:spPr bwMode="auto">
            <a:xfrm>
              <a:off x="321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3" name="Line 32"/>
            <p:cNvSpPr>
              <a:spLocks noChangeShapeType="1"/>
            </p:cNvSpPr>
            <p:nvPr/>
          </p:nvSpPr>
          <p:spPr bwMode="auto">
            <a:xfrm>
              <a:off x="3552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4" name="Line 33"/>
            <p:cNvSpPr>
              <a:spLocks noChangeShapeType="1"/>
            </p:cNvSpPr>
            <p:nvPr/>
          </p:nvSpPr>
          <p:spPr bwMode="auto">
            <a:xfrm>
              <a:off x="393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4444617" y="5562548"/>
            <a:ext cx="5683831" cy="818780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653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6" grpId="0" autoUpdateAnimBg="0"/>
      <p:bldP spid="30728" grpId="0" autoUpdateAnimBg="0"/>
      <p:bldP spid="30729" grpId="0" autoUpdateAnimBg="0"/>
      <p:bldP spid="30730" grpId="0" autoUpdateAnimBg="0"/>
      <p:bldP spid="30731" grpId="0" autoUpdateAnimBg="0"/>
      <p:bldP spid="307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73288" y="2324101"/>
            <a:ext cx="4760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故所给直线的对称式方程为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095500" y="346710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参数式方程为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155196"/>
              </p:ext>
            </p:extLst>
          </p:nvPr>
        </p:nvGraphicFramePr>
        <p:xfrm>
          <a:off x="4401180" y="2976379"/>
          <a:ext cx="2039307" cy="166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Equation" r:id="rId3" imgW="863280" imgH="698400" progId="Equation.DSMT4">
                  <p:embed/>
                </p:oleObj>
              </mc:Choice>
              <mc:Fallback>
                <p:oleObj name="Equation" r:id="rId3" imgW="8632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180" y="2976379"/>
                        <a:ext cx="2039307" cy="1660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550400" y="24638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5" imgW="409485" imgH="257175" progId="Equation.3">
                  <p:embed/>
                </p:oleObj>
              </mc:Choice>
              <mc:Fallback>
                <p:oleObj name="Equation" r:id="rId5" imgW="409485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0400" y="2463800"/>
                        <a:ext cx="431800" cy="27940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525000" y="23622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33899"/>
              </p:ext>
            </p:extLst>
          </p:nvPr>
        </p:nvGraphicFramePr>
        <p:xfrm>
          <a:off x="6616850" y="2146359"/>
          <a:ext cx="852338" cy="93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tion" r:id="rId7" imgW="368280" imgH="406080" progId="Equation.DSMT4">
                  <p:embed/>
                </p:oleObj>
              </mc:Choice>
              <mc:Fallback>
                <p:oleObj name="Equation" r:id="rId7" imgW="36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850" y="2146359"/>
                        <a:ext cx="852338" cy="937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38718"/>
              </p:ext>
            </p:extLst>
          </p:nvPr>
        </p:nvGraphicFramePr>
        <p:xfrm>
          <a:off x="7441159" y="2146320"/>
          <a:ext cx="837602" cy="95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3" name="Equation" r:id="rId9" imgW="355320" imgH="406080" progId="Equation.DSMT4">
                  <p:embed/>
                </p:oleObj>
              </mc:Choice>
              <mc:Fallback>
                <p:oleObj name="Equation" r:id="rId9" imgW="355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159" y="2146320"/>
                        <a:ext cx="837602" cy="953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00691"/>
              </p:ext>
            </p:extLst>
          </p:nvPr>
        </p:nvGraphicFramePr>
        <p:xfrm>
          <a:off x="8293497" y="2161985"/>
          <a:ext cx="1102024" cy="93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Equation" r:id="rId11" imgW="482400" imgH="406080" progId="Equation.DSMT4">
                  <p:embed/>
                </p:oleObj>
              </mc:Choice>
              <mc:Fallback>
                <p:oleObj name="Equation" r:id="rId11" imgW="482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497" y="2161985"/>
                        <a:ext cx="1102024" cy="93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133600" y="46863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解题思路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810000" y="46863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先找直线上一点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810000" y="55006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再找直线的方向向量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1524000" y="3162300"/>
            <a:ext cx="5334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142457"/>
              </p:ext>
            </p:extLst>
          </p:nvPr>
        </p:nvGraphicFramePr>
        <p:xfrm>
          <a:off x="6588063" y="1116263"/>
          <a:ext cx="1981348" cy="47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5" name="Equation" r:id="rId13" imgW="863280" imgH="203040" progId="Equation.DSMT4">
                  <p:embed/>
                </p:oleObj>
              </mc:Choice>
              <mc:Fallback>
                <p:oleObj name="Equation" r:id="rId13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063" y="1116263"/>
                        <a:ext cx="1981348" cy="47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3046415" y="1030289"/>
            <a:ext cx="1508126" cy="533400"/>
            <a:chOff x="959" y="577"/>
            <a:chExt cx="950" cy="336"/>
          </a:xfrm>
        </p:grpSpPr>
        <p:graphicFrame>
          <p:nvGraphicFramePr>
            <p:cNvPr id="2459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614310"/>
                </p:ext>
              </p:extLst>
            </p:nvPr>
          </p:nvGraphicFramePr>
          <p:xfrm>
            <a:off x="966" y="577"/>
            <a:ext cx="9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6" name="Equation" r:id="rId15" imgW="660240" imgH="228600" progId="Equation.DSMT4">
                    <p:embed/>
                  </p:oleObj>
                </mc:Choice>
                <mc:Fallback>
                  <p:oleObj name="Equation" r:id="rId15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577"/>
                          <a:ext cx="94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Line 18"/>
            <p:cNvSpPr>
              <a:spLocks noChangeShapeType="1"/>
            </p:cNvSpPr>
            <p:nvPr/>
          </p:nvSpPr>
          <p:spPr bwMode="auto">
            <a:xfrm>
              <a:off x="95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0" name="Line 19"/>
            <p:cNvSpPr>
              <a:spLocks noChangeShapeType="1"/>
            </p:cNvSpPr>
            <p:nvPr/>
          </p:nvSpPr>
          <p:spPr bwMode="auto">
            <a:xfrm>
              <a:off x="1295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>
              <a:off x="167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4593" name="Group 21"/>
          <p:cNvGrpSpPr>
            <a:grpSpLocks/>
          </p:cNvGrpSpPr>
          <p:nvPr/>
        </p:nvGrpSpPr>
        <p:grpSpPr bwMode="auto">
          <a:xfrm>
            <a:off x="4503677" y="565292"/>
            <a:ext cx="2084386" cy="1519344"/>
            <a:chOff x="1878" y="284"/>
            <a:chExt cx="1348" cy="979"/>
          </a:xfrm>
        </p:grpSpPr>
        <p:graphicFrame>
          <p:nvGraphicFramePr>
            <p:cNvPr id="2459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2804430"/>
                </p:ext>
              </p:extLst>
            </p:nvPr>
          </p:nvGraphicFramePr>
          <p:xfrm>
            <a:off x="1878" y="284"/>
            <a:ext cx="1348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7" name="Equation" r:id="rId17" imgW="965160" imgH="698400" progId="Equation.DSMT4">
                    <p:embed/>
                  </p:oleObj>
                </mc:Choice>
                <mc:Fallback>
                  <p:oleObj name="Equation" r:id="rId17" imgW="96516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84"/>
                          <a:ext cx="1348" cy="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Line 23"/>
            <p:cNvSpPr>
              <a:spLocks noChangeShapeType="1"/>
            </p:cNvSpPr>
            <p:nvPr/>
          </p:nvSpPr>
          <p:spPr bwMode="auto">
            <a:xfrm>
              <a:off x="2230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>
              <a:off x="2544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97" name="Line 25"/>
            <p:cNvSpPr>
              <a:spLocks noChangeShapeType="1"/>
            </p:cNvSpPr>
            <p:nvPr/>
          </p:nvSpPr>
          <p:spPr bwMode="auto">
            <a:xfrm>
              <a:off x="2856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107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31747" grpId="0" build="p" autoUpdateAnimBg="0"/>
      <p:bldP spid="31750" grpId="0" animBg="1"/>
      <p:bldP spid="31754" grpId="0" autoUpdateAnimBg="0"/>
      <p:bldP spid="31755" grpId="0" autoUpdateAnimBg="0"/>
      <p:bldP spid="3175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7672388" y="2133601"/>
            <a:ext cx="2767012" cy="2443163"/>
            <a:chOff x="3873" y="1344"/>
            <a:chExt cx="1743" cy="1539"/>
          </a:xfrm>
        </p:grpSpPr>
        <p:sp>
          <p:nvSpPr>
            <p:cNvPr id="25634" name="Line 3"/>
            <p:cNvSpPr>
              <a:spLocks noChangeShapeType="1"/>
            </p:cNvSpPr>
            <p:nvPr/>
          </p:nvSpPr>
          <p:spPr bwMode="auto">
            <a:xfrm rot="3215520">
              <a:off x="4108" y="1445"/>
              <a:ext cx="873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5" name="Object 4"/>
            <p:cNvGraphicFramePr>
              <a:graphicFrameLocks noChangeAspect="1"/>
            </p:cNvGraphicFramePr>
            <p:nvPr/>
          </p:nvGraphicFramePr>
          <p:xfrm>
            <a:off x="5318" y="1814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6" name="公式" r:id="rId3" imgW="171428" imgH="200179" progId="Equation.3">
                    <p:embed/>
                  </p:oleObj>
                </mc:Choice>
                <mc:Fallback>
                  <p:oleObj name="公式" r:id="rId3" imgW="171428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" y="1814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5"/>
            <p:cNvGraphicFramePr>
              <a:graphicFrameLocks noChangeAspect="1"/>
            </p:cNvGraphicFramePr>
            <p:nvPr/>
          </p:nvGraphicFramePr>
          <p:xfrm>
            <a:off x="4847" y="1344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7" name="公式" r:id="rId5" imgW="142973" imgH="200179" progId="Equation.3">
                    <p:embed/>
                  </p:oleObj>
                </mc:Choice>
                <mc:Fallback>
                  <p:oleObj name="公式" r:id="rId5" imgW="142973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7" y="1344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Line 6"/>
            <p:cNvSpPr>
              <a:spLocks noChangeShapeType="1"/>
            </p:cNvSpPr>
            <p:nvPr/>
          </p:nvSpPr>
          <p:spPr bwMode="auto">
            <a:xfrm rot="1964077" flipH="1">
              <a:off x="4224" y="1674"/>
              <a:ext cx="740" cy="120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Arc 7"/>
            <p:cNvSpPr>
              <a:spLocks/>
            </p:cNvSpPr>
            <p:nvPr/>
          </p:nvSpPr>
          <p:spPr bwMode="auto">
            <a:xfrm rot="-3102590">
              <a:off x="4524" y="2178"/>
              <a:ext cx="67" cy="103"/>
            </a:xfrm>
            <a:custGeom>
              <a:avLst/>
              <a:gdLst>
                <a:gd name="T0" fmla="*/ 0 w 21600"/>
                <a:gd name="T1" fmla="*/ 0 h 33492"/>
                <a:gd name="T2" fmla="*/ 0 w 21600"/>
                <a:gd name="T3" fmla="*/ 0 h 33492"/>
                <a:gd name="T4" fmla="*/ 0 w 21600"/>
                <a:gd name="T5" fmla="*/ 0 h 334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3492" fill="none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</a:path>
                <a:path w="21600" h="33492" stroke="0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  <a:lnTo>
                    <a:pt x="0" y="11892"/>
                  </a:lnTo>
                  <a:lnTo>
                    <a:pt x="18031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9" name="Object 8"/>
            <p:cNvGraphicFramePr>
              <a:graphicFrameLocks noChangeAspect="1"/>
            </p:cNvGraphicFramePr>
            <p:nvPr/>
          </p:nvGraphicFramePr>
          <p:xfrm>
            <a:off x="4593" y="2064"/>
            <a:ext cx="15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8" name="Equation" r:id="rId7" imgW="247773" imgH="295404" progId="Equation.3">
                    <p:embed/>
                  </p:oleObj>
                </mc:Choice>
                <mc:Fallback>
                  <p:oleObj name="Equation" r:id="rId7" imgW="247773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064"/>
                          <a:ext cx="15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3" name="Rectangle 9"/>
          <p:cNvSpPr>
            <a:spLocks noGrp="1" noChangeArrowheads="1"/>
          </p:cNvSpPr>
          <p:nvPr>
            <p:ph type="title"/>
          </p:nvPr>
        </p:nvSpPr>
        <p:spPr>
          <a:xfrm>
            <a:off x="2127326" y="225608"/>
            <a:ext cx="4632175" cy="696116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二、线面间的位置关系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3657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2.5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两直线的夹角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828800" y="3270251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则两直线夹角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满足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3276600" y="2101850"/>
          <a:ext cx="10937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公式" r:id="rId9" imgW="400115" imgH="200179" progId="Equation.3">
                  <p:embed/>
                </p:oleObj>
              </mc:Choice>
              <mc:Fallback>
                <p:oleObj name="公式" r:id="rId9" imgW="400115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01850"/>
                        <a:ext cx="10937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133600" y="20574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设直线</a:t>
            </a:r>
          </a:p>
        </p:txBody>
      </p:sp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099254"/>
              </p:ext>
            </p:extLst>
          </p:nvPr>
        </p:nvGraphicFramePr>
        <p:xfrm>
          <a:off x="3508902" y="5085007"/>
          <a:ext cx="5913704" cy="111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" name="Equation" r:id="rId11" imgW="2336760" imgH="431640" progId="Equation.DSMT4">
                  <p:embed/>
                </p:oleObj>
              </mc:Choice>
              <mc:Fallback>
                <p:oleObj name="Equation" r:id="rId11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902" y="5085007"/>
                        <a:ext cx="5913704" cy="1113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2133600" y="15240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两直线的夹角指其方向向量间的夹角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通常取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锐角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4267200" y="20748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的方向向量分别为</a:t>
            </a:r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27264"/>
              </p:ext>
            </p:extLst>
          </p:nvPr>
        </p:nvGraphicFramePr>
        <p:xfrm>
          <a:off x="5273677" y="4940984"/>
          <a:ext cx="3089821" cy="62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" name="Equation" r:id="rId13" imgW="1320480" imgH="253800" progId="Equation.DSMT4">
                  <p:embed/>
                </p:oleObj>
              </mc:Choice>
              <mc:Fallback>
                <p:oleObj name="Equation" r:id="rId13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7" y="4940984"/>
                        <a:ext cx="3089821" cy="62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992267"/>
              </p:ext>
            </p:extLst>
          </p:nvPr>
        </p:nvGraphicFramePr>
        <p:xfrm>
          <a:off x="4007768" y="5636298"/>
          <a:ext cx="2504159" cy="71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2" name="Equation" r:id="rId15" imgW="1054080" imgH="291960" progId="Equation.DSMT4">
                  <p:embed/>
                </p:oleObj>
              </mc:Choice>
              <mc:Fallback>
                <p:oleObj name="Equation" r:id="rId15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5636298"/>
                        <a:ext cx="2504159" cy="716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483255"/>
              </p:ext>
            </p:extLst>
          </p:nvPr>
        </p:nvGraphicFramePr>
        <p:xfrm>
          <a:off x="6608043" y="5653447"/>
          <a:ext cx="2606525" cy="72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3" name="Equation" r:id="rId17" imgW="1079280" imgH="291960" progId="Equation.DSMT4">
                  <p:embed/>
                </p:oleObj>
              </mc:Choice>
              <mc:Fallback>
                <p:oleObj name="Equation" r:id="rId17" imgW="1079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043" y="5653447"/>
                        <a:ext cx="2606525" cy="72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2592389" y="2679707"/>
            <a:ext cx="5197476" cy="550864"/>
            <a:chOff x="555" y="1705"/>
            <a:chExt cx="3274" cy="347"/>
          </a:xfrm>
        </p:grpSpPr>
        <p:graphicFrame>
          <p:nvGraphicFramePr>
            <p:cNvPr id="2563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26606"/>
                </p:ext>
              </p:extLst>
            </p:nvPr>
          </p:nvGraphicFramePr>
          <p:xfrm>
            <a:off x="555" y="1705"/>
            <a:ext cx="327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4" name="Equation" r:id="rId19" imgW="2222280" imgH="228600" progId="Equation.DSMT4">
                    <p:embed/>
                  </p:oleObj>
                </mc:Choice>
                <mc:Fallback>
                  <p:oleObj name="Equation" r:id="rId19" imgW="222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1705"/>
                          <a:ext cx="327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Line 22"/>
            <p:cNvSpPr>
              <a:spLocks noChangeShapeType="1"/>
            </p:cNvSpPr>
            <p:nvPr/>
          </p:nvSpPr>
          <p:spPr bwMode="auto">
            <a:xfrm>
              <a:off x="576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3" name="Line 23"/>
            <p:cNvSpPr>
              <a:spLocks noChangeShapeType="1"/>
            </p:cNvSpPr>
            <p:nvPr/>
          </p:nvSpPr>
          <p:spPr bwMode="auto">
            <a:xfrm>
              <a:off x="2244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792" name="Group 24"/>
          <p:cNvGrpSpPr>
            <a:grpSpLocks/>
          </p:cNvGrpSpPr>
          <p:nvPr/>
        </p:nvGrpSpPr>
        <p:grpSpPr bwMode="auto">
          <a:xfrm>
            <a:off x="2597150" y="3810002"/>
            <a:ext cx="2882901" cy="1258888"/>
            <a:chOff x="676" y="2400"/>
            <a:chExt cx="1816" cy="793"/>
          </a:xfrm>
        </p:grpSpPr>
        <p:graphicFrame>
          <p:nvGraphicFramePr>
            <p:cNvPr id="256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1528445"/>
                </p:ext>
              </p:extLst>
            </p:nvPr>
          </p:nvGraphicFramePr>
          <p:xfrm>
            <a:off x="676" y="2400"/>
            <a:ext cx="1816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5" name="Equation" r:id="rId21" imgW="1117440" imgH="482400" progId="Equation.DSMT4">
                    <p:embed/>
                  </p:oleObj>
                </mc:Choice>
                <mc:Fallback>
                  <p:oleObj name="Equation" r:id="rId21" imgW="1117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2400"/>
                          <a:ext cx="1816" cy="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1680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016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1680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049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8534400" y="2667000"/>
            <a:ext cx="471488" cy="533400"/>
            <a:chOff x="4416" y="1680"/>
            <a:chExt cx="297" cy="336"/>
          </a:xfrm>
        </p:grpSpPr>
        <p:sp>
          <p:nvSpPr>
            <p:cNvPr id="25622" name="Line 31"/>
            <p:cNvSpPr>
              <a:spLocks noChangeShapeType="1"/>
            </p:cNvSpPr>
            <p:nvPr/>
          </p:nvSpPr>
          <p:spPr bwMode="auto">
            <a:xfrm flipV="1">
              <a:off x="4579" y="1680"/>
              <a:ext cx="13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3" name="Group 32"/>
            <p:cNvGrpSpPr>
              <a:grpSpLocks/>
            </p:cNvGrpSpPr>
            <p:nvPr/>
          </p:nvGrpSpPr>
          <p:grpSpPr bwMode="auto">
            <a:xfrm>
              <a:off x="4416" y="1688"/>
              <a:ext cx="192" cy="280"/>
              <a:chOff x="4368" y="1559"/>
              <a:chExt cx="192" cy="280"/>
            </a:xfrm>
          </p:grpSpPr>
          <p:graphicFrame>
            <p:nvGraphicFramePr>
              <p:cNvPr id="25624" name="Object 33"/>
              <p:cNvGraphicFramePr>
                <a:graphicFrameLocks noChangeAspect="1"/>
              </p:cNvGraphicFramePr>
              <p:nvPr/>
            </p:nvGraphicFramePr>
            <p:xfrm>
              <a:off x="4384" y="1559"/>
              <a:ext cx="17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56" name="Equation" r:id="rId23" imgW="257142" imgH="428509" progId="Equation.3">
                      <p:embed/>
                    </p:oleObj>
                  </mc:Choice>
                  <mc:Fallback>
                    <p:oleObj name="Equation" r:id="rId23" imgW="257142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4" y="1559"/>
                            <a:ext cx="17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5" name="Line 34"/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9120188" y="3200400"/>
            <a:ext cx="557212" cy="673100"/>
            <a:chOff x="4785" y="2016"/>
            <a:chExt cx="351" cy="424"/>
          </a:xfrm>
        </p:grpSpPr>
        <p:sp>
          <p:nvSpPr>
            <p:cNvPr id="25618" name="Line 36"/>
            <p:cNvSpPr>
              <a:spLocks noChangeShapeType="1"/>
            </p:cNvSpPr>
            <p:nvPr/>
          </p:nvSpPr>
          <p:spPr bwMode="auto">
            <a:xfrm flipV="1">
              <a:off x="4785" y="2016"/>
              <a:ext cx="351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9" name="Group 37"/>
            <p:cNvGrpSpPr>
              <a:grpSpLocks/>
            </p:cNvGrpSpPr>
            <p:nvPr/>
          </p:nvGrpSpPr>
          <p:grpSpPr bwMode="auto">
            <a:xfrm>
              <a:off x="4927" y="2160"/>
              <a:ext cx="209" cy="280"/>
              <a:chOff x="4800" y="2232"/>
              <a:chExt cx="209" cy="280"/>
            </a:xfrm>
          </p:grpSpPr>
          <p:graphicFrame>
            <p:nvGraphicFramePr>
              <p:cNvPr id="25620" name="Object 38"/>
              <p:cNvGraphicFramePr>
                <a:graphicFrameLocks noChangeAspect="1"/>
              </p:cNvGraphicFramePr>
              <p:nvPr/>
            </p:nvGraphicFramePr>
            <p:xfrm>
              <a:off x="4809" y="2232"/>
              <a:ext cx="20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57" name="Equation" r:id="rId25" imgW="295315" imgH="428509" progId="Equation.3">
                      <p:embed/>
                    </p:oleObj>
                  </mc:Choice>
                  <mc:Fallback>
                    <p:oleObj name="Equation" r:id="rId25" imgW="295315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" y="2232"/>
                            <a:ext cx="20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1" name="Line 39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314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build="p" autoUpdateAnimBg="0"/>
      <p:bldP spid="32779" grpId="0" autoUpdateAnimBg="0"/>
      <p:bldP spid="32781" grpId="0" autoUpdateAnimBg="0"/>
      <p:bldP spid="32783" grpId="0" autoUpdateAnimBg="0"/>
      <p:bldP spid="327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361719" y="83671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特别有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16119"/>
              </p:ext>
            </p:extLst>
          </p:nvPr>
        </p:nvGraphicFramePr>
        <p:xfrm>
          <a:off x="2344991" y="1486233"/>
          <a:ext cx="1769809" cy="54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991" y="1486233"/>
                        <a:ext cx="1769809" cy="543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489216"/>
              </p:ext>
            </p:extLst>
          </p:nvPr>
        </p:nvGraphicFramePr>
        <p:xfrm>
          <a:off x="2286000" y="3251201"/>
          <a:ext cx="1741814" cy="54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51201"/>
                        <a:ext cx="1741814" cy="545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4139646" y="1658785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4114800" y="2533897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4114800" y="3452961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4114800" y="4437112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431391"/>
              </p:ext>
            </p:extLst>
          </p:nvPr>
        </p:nvGraphicFramePr>
        <p:xfrm>
          <a:off x="5257800" y="2351620"/>
          <a:ext cx="3358480" cy="53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7" imgW="1473120" imgH="228600" progId="Equation.DSMT4">
                  <p:embed/>
                </p:oleObj>
              </mc:Choice>
              <mc:Fallback>
                <p:oleObj name="Equation" r:id="rId7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351620"/>
                        <a:ext cx="3358480" cy="539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54297"/>
              </p:ext>
            </p:extLst>
          </p:nvPr>
        </p:nvGraphicFramePr>
        <p:xfrm>
          <a:off x="5249613" y="4018980"/>
          <a:ext cx="2050454" cy="1007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9" imgW="914400" imgH="444240" progId="Equation.DSMT4">
                  <p:embed/>
                </p:oleObj>
              </mc:Choice>
              <mc:Fallback>
                <p:oleObj name="Equation" r:id="rId9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613" y="4018980"/>
                        <a:ext cx="2050454" cy="1007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5257800" y="1467577"/>
            <a:ext cx="1076325" cy="581026"/>
            <a:chOff x="2328" y="725"/>
            <a:chExt cx="678" cy="366"/>
          </a:xfrm>
        </p:grpSpPr>
        <p:graphicFrame>
          <p:nvGraphicFramePr>
            <p:cNvPr id="266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580568"/>
                </p:ext>
              </p:extLst>
            </p:nvPr>
          </p:nvGraphicFramePr>
          <p:xfrm>
            <a:off x="2328" y="725"/>
            <a:ext cx="67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0" name="Equation" r:id="rId11" imgW="431640" imgH="228600" progId="Equation.DSMT4">
                    <p:embed/>
                  </p:oleObj>
                </mc:Choice>
                <mc:Fallback>
                  <p:oleObj name="Equation" r:id="rId11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725"/>
                          <a:ext cx="67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>
              <a:off x="2337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2736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5257800" y="3239441"/>
            <a:ext cx="1035050" cy="557213"/>
            <a:chOff x="2239" y="1677"/>
            <a:chExt cx="652" cy="351"/>
          </a:xfrm>
        </p:grpSpPr>
        <p:graphicFrame>
          <p:nvGraphicFramePr>
            <p:cNvPr id="2663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2966047"/>
                </p:ext>
              </p:extLst>
            </p:nvPr>
          </p:nvGraphicFramePr>
          <p:xfrm>
            <a:off x="2239" y="1677"/>
            <a:ext cx="65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1" name="Equation" r:id="rId13" imgW="431640" imgH="228600" progId="Equation.DSMT4">
                    <p:embed/>
                  </p:oleObj>
                </mc:Choice>
                <mc:Fallback>
                  <p:oleObj name="Equation" r:id="rId13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" y="1677"/>
                          <a:ext cx="65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Line 17"/>
            <p:cNvSpPr>
              <a:spLocks noChangeShapeType="1"/>
            </p:cNvSpPr>
            <p:nvPr/>
          </p:nvSpPr>
          <p:spPr bwMode="auto">
            <a:xfrm>
              <a:off x="2304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39" name="Line 18"/>
            <p:cNvSpPr>
              <a:spLocks noChangeShapeType="1"/>
            </p:cNvSpPr>
            <p:nvPr/>
          </p:nvSpPr>
          <p:spPr bwMode="auto">
            <a:xfrm>
              <a:off x="2688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091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 animBg="1"/>
      <p:bldP spid="338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5162" y="324151"/>
            <a:ext cx="45720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求以下两直线的夹角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33600" y="17526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828800" y="28956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828800" y="37639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二直线夹角</a:t>
            </a:r>
            <a:r>
              <a:rPr kumimoji="1" lang="zh-CN" altLang="en-US" sz="2800" b="1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sz="28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的余弦为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70258"/>
              </p:ext>
            </p:extLst>
          </p:nvPr>
        </p:nvGraphicFramePr>
        <p:xfrm>
          <a:off x="3337845" y="850713"/>
          <a:ext cx="3393828" cy="96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7" name="Equation" r:id="rId3" imgW="1460160" imgH="406080" progId="Equation.DSMT4">
                  <p:embed/>
                </p:oleObj>
              </mc:Choice>
              <mc:Fallback>
                <p:oleObj name="Equation" r:id="rId3" imgW="1460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845" y="850713"/>
                        <a:ext cx="3393828" cy="96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998759"/>
              </p:ext>
            </p:extLst>
          </p:nvPr>
        </p:nvGraphicFramePr>
        <p:xfrm>
          <a:off x="7048503" y="790019"/>
          <a:ext cx="2719905" cy="111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8" name="Equation" r:id="rId5" imgW="1155600" imgH="469800" progId="Equation.DSMT4">
                  <p:embed/>
                </p:oleObj>
              </mc:Choice>
              <mc:Fallback>
                <p:oleObj name="Equation" r:id="rId5" imgW="1155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3" y="790019"/>
                        <a:ext cx="2719905" cy="1116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6046"/>
              </p:ext>
            </p:extLst>
          </p:nvPr>
        </p:nvGraphicFramePr>
        <p:xfrm>
          <a:off x="2286266" y="4384620"/>
          <a:ext cx="6857472" cy="106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9" name="Equation" r:id="rId7" imgW="2844720" imgH="431640" progId="Equation.DSMT4">
                  <p:embed/>
                </p:oleObj>
              </mc:Choice>
              <mc:Fallback>
                <p:oleObj name="Equation" r:id="rId7" imgW="2844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266" y="4384620"/>
                        <a:ext cx="6857472" cy="106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56190"/>
              </p:ext>
            </p:extLst>
          </p:nvPr>
        </p:nvGraphicFramePr>
        <p:xfrm>
          <a:off x="9112537" y="4321475"/>
          <a:ext cx="1177354" cy="112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0" name="Equation" r:id="rId9" imgW="482400" imgH="457200" progId="Equation.DSMT4">
                  <p:embed/>
                </p:oleObj>
              </mc:Choice>
              <mc:Fallback>
                <p:oleObj name="Equation" r:id="rId9" imgW="48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537" y="4321475"/>
                        <a:ext cx="1177354" cy="1124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598278" y="5664773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31938"/>
              </p:ext>
            </p:extLst>
          </p:nvPr>
        </p:nvGraphicFramePr>
        <p:xfrm>
          <a:off x="4693667" y="5428332"/>
          <a:ext cx="1442619" cy="1032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1" name="Equation" r:id="rId11" imgW="609480" imgH="431640" progId="Equation.DSMT4">
                  <p:embed/>
                </p:oleObj>
              </mc:Choice>
              <mc:Fallback>
                <p:oleObj name="Equation" r:id="rId11" imgW="60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667" y="5428332"/>
                        <a:ext cx="1442619" cy="1032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0" y="1766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的方向向量为</a:t>
            </a:r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03573"/>
              </p:ext>
            </p:extLst>
          </p:nvPr>
        </p:nvGraphicFramePr>
        <p:xfrm>
          <a:off x="3510047" y="1813029"/>
          <a:ext cx="420468" cy="53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2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047" y="1813029"/>
                        <a:ext cx="420468" cy="534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124200" y="28956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的方向向量为</a:t>
            </a:r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068560"/>
              </p:ext>
            </p:extLst>
          </p:nvPr>
        </p:nvGraphicFramePr>
        <p:xfrm>
          <a:off x="2733961" y="2957823"/>
          <a:ext cx="441396" cy="51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3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961" y="2957823"/>
                        <a:ext cx="441396" cy="517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93645"/>
              </p:ext>
            </p:extLst>
          </p:nvPr>
        </p:nvGraphicFramePr>
        <p:xfrm>
          <a:off x="7758585" y="3048003"/>
          <a:ext cx="1930348" cy="45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4" name="Equation" r:id="rId17" imgW="888840" imgH="203040" progId="Equation.DSMT4">
                  <p:embed/>
                </p:oleObj>
              </mc:Choice>
              <mc:Fallback>
                <p:oleObj name="Equation" r:id="rId17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585" y="3048003"/>
                        <a:ext cx="1930348" cy="455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764607"/>
              </p:ext>
            </p:extLst>
          </p:nvPr>
        </p:nvGraphicFramePr>
        <p:xfrm>
          <a:off x="4290723" y="4298952"/>
          <a:ext cx="3979845" cy="57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5" name="Equation" r:id="rId19" imgW="1765080" imgH="241200" progId="Equation.DSMT4">
                  <p:embed/>
                </p:oleObj>
              </mc:Choice>
              <mc:Fallback>
                <p:oleObj name="Equation" r:id="rId19" imgW="176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723" y="4298952"/>
                        <a:ext cx="3979845" cy="570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952593"/>
              </p:ext>
            </p:extLst>
          </p:nvPr>
        </p:nvGraphicFramePr>
        <p:xfrm>
          <a:off x="3479326" y="4883480"/>
          <a:ext cx="2523905" cy="68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6" name="Equation" r:id="rId21" imgW="1054080" imgH="279360" progId="Equation.DSMT4">
                  <p:embed/>
                </p:oleObj>
              </mc:Choice>
              <mc:Fallback>
                <p:oleObj name="Equation" r:id="rId21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326" y="4883480"/>
                        <a:ext cx="2523905" cy="681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506"/>
              </p:ext>
            </p:extLst>
          </p:nvPr>
        </p:nvGraphicFramePr>
        <p:xfrm>
          <a:off x="5943600" y="4897265"/>
          <a:ext cx="3032720" cy="6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7" name="Equation" r:id="rId23" imgW="1269720" imgH="279360" progId="Equation.DSMT4">
                  <p:embed/>
                </p:oleObj>
              </mc:Choice>
              <mc:Fallback>
                <p:oleObj name="Equation" r:id="rId23" imgW="1269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97265"/>
                        <a:ext cx="3032720" cy="6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6172205" y="1831982"/>
            <a:ext cx="1987552" cy="506414"/>
            <a:chOff x="2928" y="1154"/>
            <a:chExt cx="1252" cy="319"/>
          </a:xfrm>
        </p:grpSpPr>
        <p:graphicFrame>
          <p:nvGraphicFramePr>
            <p:cNvPr id="2767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083433"/>
                </p:ext>
              </p:extLst>
            </p:nvPr>
          </p:nvGraphicFramePr>
          <p:xfrm>
            <a:off x="2935" y="1154"/>
            <a:ext cx="124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8" name="Equation" r:id="rId25" imgW="914400" imgH="228600" progId="Equation.DSMT4">
                    <p:embed/>
                  </p:oleObj>
                </mc:Choice>
                <mc:Fallback>
                  <p:oleObj name="Equation" r:id="rId25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1154"/>
                          <a:ext cx="124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Line 22"/>
            <p:cNvSpPr>
              <a:spLocks noChangeShapeType="1"/>
            </p:cNvSpPr>
            <p:nvPr/>
          </p:nvSpPr>
          <p:spPr bwMode="auto">
            <a:xfrm>
              <a:off x="292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39" name="Group 23"/>
          <p:cNvGrpSpPr>
            <a:grpSpLocks/>
          </p:cNvGrpSpPr>
          <p:nvPr/>
        </p:nvGrpSpPr>
        <p:grpSpPr bwMode="auto">
          <a:xfrm>
            <a:off x="5438777" y="2433640"/>
            <a:ext cx="2327275" cy="1530350"/>
            <a:chOff x="2466" y="1533"/>
            <a:chExt cx="1466" cy="964"/>
          </a:xfrm>
        </p:grpSpPr>
        <p:graphicFrame>
          <p:nvGraphicFramePr>
            <p:cNvPr id="2767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327967"/>
                </p:ext>
              </p:extLst>
            </p:nvPr>
          </p:nvGraphicFramePr>
          <p:xfrm>
            <a:off x="2466" y="1533"/>
            <a:ext cx="1466" cy="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9" name="Equation" r:id="rId27" imgW="1066680" imgH="698400" progId="Equation.DSMT4">
                    <p:embed/>
                  </p:oleObj>
                </mc:Choice>
                <mc:Fallback>
                  <p:oleObj name="Equation" r:id="rId27" imgW="10666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1533"/>
                          <a:ext cx="1466" cy="9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1" name="Line 25"/>
            <p:cNvSpPr>
              <a:spLocks noChangeShapeType="1"/>
            </p:cNvSpPr>
            <p:nvPr/>
          </p:nvSpPr>
          <p:spPr bwMode="auto">
            <a:xfrm>
              <a:off x="2481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2" name="Line 26"/>
            <p:cNvSpPr>
              <a:spLocks noChangeShapeType="1"/>
            </p:cNvSpPr>
            <p:nvPr/>
          </p:nvSpPr>
          <p:spPr bwMode="auto">
            <a:xfrm>
              <a:off x="3042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3" name="Line 27"/>
            <p:cNvSpPr>
              <a:spLocks noChangeShapeType="1"/>
            </p:cNvSpPr>
            <p:nvPr/>
          </p:nvSpPr>
          <p:spPr bwMode="auto">
            <a:xfrm>
              <a:off x="3321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4" name="Line 28"/>
            <p:cNvSpPr>
              <a:spLocks noChangeShapeType="1"/>
            </p:cNvSpPr>
            <p:nvPr/>
          </p:nvSpPr>
          <p:spPr bwMode="auto">
            <a:xfrm>
              <a:off x="359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4055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1" grpId="0" autoUpdateAnimBg="0"/>
      <p:bldP spid="34826" grpId="0" autoUpdateAnimBg="0"/>
      <p:bldP spid="34828" grpId="0" autoUpdateAnimBg="0"/>
      <p:bldP spid="348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57400" y="21478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当直线与平面垂直时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规定其夹角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52600" y="1600201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线所夹锐角</a:t>
            </a:r>
            <a:r>
              <a:rPr kumimoji="1" lang="zh-CN" altLang="en-US" sz="2800" b="1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称为直线与平面间的夹角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;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7848600" y="2133600"/>
            <a:ext cx="2590800" cy="2438400"/>
            <a:chOff x="4032" y="1728"/>
            <a:chExt cx="1632" cy="1536"/>
          </a:xfrm>
        </p:grpSpPr>
        <p:graphicFrame>
          <p:nvGraphicFramePr>
            <p:cNvPr id="28713" name="Object 5"/>
            <p:cNvGraphicFramePr>
              <a:graphicFrameLocks noChangeAspect="1"/>
            </p:cNvGraphicFramePr>
            <p:nvPr/>
          </p:nvGraphicFramePr>
          <p:xfrm>
            <a:off x="5211" y="1728"/>
            <a:ext cx="21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8" name="公式" r:id="rId3" imgW="123886" imgH="142836" progId="Equation.3">
                    <p:embed/>
                  </p:oleObj>
                </mc:Choice>
                <mc:Fallback>
                  <p:oleObj name="公式" r:id="rId3" imgW="123886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" y="1728"/>
                          <a:ext cx="21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14" name="Group 6"/>
            <p:cNvGrpSpPr>
              <a:grpSpLocks/>
            </p:cNvGrpSpPr>
            <p:nvPr/>
          </p:nvGrpSpPr>
          <p:grpSpPr bwMode="auto">
            <a:xfrm>
              <a:off x="4032" y="1824"/>
              <a:ext cx="1632" cy="1440"/>
              <a:chOff x="4032" y="1824"/>
              <a:chExt cx="1632" cy="1440"/>
            </a:xfrm>
          </p:grpSpPr>
          <p:sp>
            <p:nvSpPr>
              <p:cNvPr id="28715" name="Line 7"/>
              <p:cNvSpPr>
                <a:spLocks noChangeShapeType="1"/>
              </p:cNvSpPr>
              <p:nvPr/>
            </p:nvSpPr>
            <p:spPr bwMode="auto">
              <a:xfrm flipH="1">
                <a:off x="4080" y="254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6" name="AutoShape 8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1632" cy="624"/>
              </a:xfrm>
              <a:prstGeom prst="parallelogram">
                <a:avLst>
                  <a:gd name="adj" fmla="val 65385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17" name="Line 9"/>
              <p:cNvSpPr>
                <a:spLocks noChangeShapeType="1"/>
              </p:cNvSpPr>
              <p:nvPr/>
            </p:nvSpPr>
            <p:spPr bwMode="auto">
              <a:xfrm flipH="1">
                <a:off x="4656" y="182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8" name="Text Box 10"/>
              <p:cNvSpPr txBox="1">
                <a:spLocks noChangeArrowheads="1"/>
              </p:cNvSpPr>
              <p:nvPr/>
            </p:nvSpPr>
            <p:spPr bwMode="auto">
              <a:xfrm>
                <a:off x="4944" y="2621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</a:t>
                </a:r>
              </a:p>
            </p:txBody>
          </p:sp>
        </p:grpSp>
      </p:grpSp>
      <p:sp>
        <p:nvSpPr>
          <p:cNvPr id="28677" name="Rectangle 11"/>
          <p:cNvSpPr>
            <a:spLocks noGrp="1" noChangeArrowheads="1"/>
          </p:cNvSpPr>
          <p:nvPr>
            <p:ph type="title"/>
          </p:nvPr>
        </p:nvSpPr>
        <p:spPr>
          <a:xfrm>
            <a:off x="2091691" y="290513"/>
            <a:ext cx="47244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直线与平面的夹角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133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当直线与平面不垂直时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089150" y="2743201"/>
            <a:ext cx="408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设直线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的方向向量为   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470150" y="3375026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的法向量为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752600" y="3976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则直线与平面夹角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满足</a:t>
            </a:r>
          </a:p>
        </p:txBody>
      </p:sp>
      <p:graphicFrame>
        <p:nvGraphicFramePr>
          <p:cNvPr id="358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10640"/>
              </p:ext>
            </p:extLst>
          </p:nvPr>
        </p:nvGraphicFramePr>
        <p:xfrm>
          <a:off x="7353302" y="2069775"/>
          <a:ext cx="695472" cy="6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" name="Equation" r:id="rId5" imgW="317160" imgH="304560" progId="Equation.DSMT4">
                  <p:embed/>
                </p:oleObj>
              </mc:Choice>
              <mc:Fallback>
                <p:oleObj name="Equation" r:id="rId5" imgW="317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2" y="2069775"/>
                        <a:ext cx="695472" cy="67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8305800" y="3124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Arc 18"/>
          <p:cNvSpPr>
            <a:spLocks/>
          </p:cNvSpPr>
          <p:nvPr/>
        </p:nvSpPr>
        <p:spPr bwMode="auto">
          <a:xfrm rot="3385627">
            <a:off x="8870156" y="3118644"/>
            <a:ext cx="192088" cy="457200"/>
          </a:xfrm>
          <a:custGeom>
            <a:avLst/>
            <a:gdLst>
              <a:gd name="T0" fmla="*/ 0 w 15466"/>
              <a:gd name="T1" fmla="*/ 47943 h 21600"/>
              <a:gd name="T2" fmla="*/ 2385736 w 15466"/>
              <a:gd name="T3" fmla="*/ 2059136 h 21600"/>
              <a:gd name="T4" fmla="*/ 331031 w 15466"/>
              <a:gd name="T5" fmla="*/ 96774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466" h="21600" fill="none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</a:path>
              <a:path w="15466" h="21600" stroke="0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  <a:lnTo>
                  <a:pt x="2146" y="21600"/>
                </a:lnTo>
                <a:lnTo>
                  <a:pt x="-1" y="10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V="1">
            <a:off x="8839200" y="2590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V="1">
            <a:off x="8839200" y="27432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9144000" y="3038476"/>
          <a:ext cx="2619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" name="Equation" r:id="rId7" imgW="247773" imgH="295404" progId="Equation.3">
                  <p:embed/>
                </p:oleObj>
              </mc:Choice>
              <mc:Fallback>
                <p:oleObj name="Equation" r:id="rId7" imgW="247773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3038476"/>
                        <a:ext cx="2619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96585"/>
              </p:ext>
            </p:extLst>
          </p:nvPr>
        </p:nvGraphicFramePr>
        <p:xfrm>
          <a:off x="4946726" y="5119541"/>
          <a:ext cx="49514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" name="Equation" r:id="rId9" imgW="2082600" imgH="495000" progId="Equation.DSMT4">
                  <p:embed/>
                </p:oleObj>
              </mc:Choice>
              <mc:Fallback>
                <p:oleObj name="Equation" r:id="rId9" imgW="2082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726" y="5119541"/>
                        <a:ext cx="495141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5943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直线和它在平面上的投影直</a:t>
            </a:r>
          </a:p>
        </p:txBody>
      </p:sp>
      <p:grpSp>
        <p:nvGrpSpPr>
          <p:cNvPr id="35864" name="Group 24"/>
          <p:cNvGrpSpPr>
            <a:grpSpLocks/>
          </p:cNvGrpSpPr>
          <p:nvPr/>
        </p:nvGrpSpPr>
        <p:grpSpPr bwMode="auto">
          <a:xfrm>
            <a:off x="5819776" y="2830515"/>
            <a:ext cx="1925638" cy="481013"/>
            <a:chOff x="2706" y="1783"/>
            <a:chExt cx="1213" cy="303"/>
          </a:xfrm>
        </p:grpSpPr>
        <p:graphicFrame>
          <p:nvGraphicFramePr>
            <p:cNvPr id="2871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0890699"/>
                </p:ext>
              </p:extLst>
            </p:nvPr>
          </p:nvGraphicFramePr>
          <p:xfrm>
            <a:off x="2706" y="1783"/>
            <a:ext cx="121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2" name="Equation" r:id="rId11" imgW="838080" imgH="203040" progId="Equation.DSMT4">
                    <p:embed/>
                  </p:oleObj>
                </mc:Choice>
                <mc:Fallback>
                  <p:oleObj name="Equation" r:id="rId11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1783"/>
                          <a:ext cx="121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2" name="Line 26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67" name="Group 27"/>
          <p:cNvGrpSpPr>
            <a:grpSpLocks/>
          </p:cNvGrpSpPr>
          <p:nvPr/>
        </p:nvGrpSpPr>
        <p:grpSpPr bwMode="auto">
          <a:xfrm>
            <a:off x="5600701" y="3478212"/>
            <a:ext cx="1928813" cy="454025"/>
            <a:chOff x="2568" y="2191"/>
            <a:chExt cx="1215" cy="286"/>
          </a:xfrm>
        </p:grpSpPr>
        <p:graphicFrame>
          <p:nvGraphicFramePr>
            <p:cNvPr id="2870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296086"/>
                </p:ext>
              </p:extLst>
            </p:nvPr>
          </p:nvGraphicFramePr>
          <p:xfrm>
            <a:off x="2568" y="2191"/>
            <a:ext cx="121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3" name="Equation" r:id="rId13" imgW="888840" imgH="203040" progId="Equation.DSMT4">
                    <p:embed/>
                  </p:oleObj>
                </mc:Choice>
                <mc:Fallback>
                  <p:oleObj name="Equation" r:id="rId13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2191"/>
                          <a:ext cx="121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0" name="Line 29"/>
            <p:cNvSpPr>
              <a:spLocks noChangeShapeType="1"/>
            </p:cNvSpPr>
            <p:nvPr/>
          </p:nvSpPr>
          <p:spPr bwMode="auto">
            <a:xfrm>
              <a:off x="2577" y="22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2211388" y="4271967"/>
            <a:ext cx="2740024" cy="873125"/>
            <a:chOff x="433" y="2691"/>
            <a:chExt cx="1726" cy="550"/>
          </a:xfrm>
        </p:grpSpPr>
        <p:sp>
          <p:nvSpPr>
            <p:cNvPr id="28705" name="Text Box 31"/>
            <p:cNvSpPr txBox="1">
              <a:spLocks noChangeArrowheads="1"/>
            </p:cNvSpPr>
            <p:nvPr/>
          </p:nvSpPr>
          <p:spPr bwMode="auto">
            <a:xfrm>
              <a:off x="1644" y="269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︿</a:t>
              </a:r>
            </a:p>
          </p:txBody>
        </p:sp>
        <p:graphicFrame>
          <p:nvGraphicFramePr>
            <p:cNvPr id="2870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828636"/>
                </p:ext>
              </p:extLst>
            </p:nvPr>
          </p:nvGraphicFramePr>
          <p:xfrm>
            <a:off x="433" y="2927"/>
            <a:ext cx="172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4" name="Equation" r:id="rId15" imgW="1155600" imgH="203040" progId="Equation.DSMT4">
                    <p:embed/>
                  </p:oleObj>
                </mc:Choice>
                <mc:Fallback>
                  <p:oleObj name="Equation" r:id="rId15" imgW="1155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2927"/>
                          <a:ext cx="172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7" name="Line 33"/>
            <p:cNvSpPr>
              <a:spLocks noChangeShapeType="1"/>
            </p:cNvSpPr>
            <p:nvPr/>
          </p:nvSpPr>
          <p:spPr bwMode="auto">
            <a:xfrm>
              <a:off x="1591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08" name="Line 34"/>
            <p:cNvSpPr>
              <a:spLocks noChangeShapeType="1"/>
            </p:cNvSpPr>
            <p:nvPr/>
          </p:nvSpPr>
          <p:spPr bwMode="auto">
            <a:xfrm>
              <a:off x="1872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3473528" y="5111753"/>
            <a:ext cx="1574800" cy="1171575"/>
            <a:chOff x="800" y="3249"/>
            <a:chExt cx="992" cy="738"/>
          </a:xfrm>
        </p:grpSpPr>
        <p:graphicFrame>
          <p:nvGraphicFramePr>
            <p:cNvPr id="2870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38068"/>
                </p:ext>
              </p:extLst>
            </p:nvPr>
          </p:nvGraphicFramePr>
          <p:xfrm>
            <a:off x="800" y="3249"/>
            <a:ext cx="992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5" name="Equation" r:id="rId17" imgW="634680" imgH="469800" progId="Equation.DSMT4">
                    <p:embed/>
                  </p:oleObj>
                </mc:Choice>
                <mc:Fallback>
                  <p:oleObj name="Equation" r:id="rId17" imgW="6346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3249"/>
                          <a:ext cx="992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1" name="Line 37"/>
            <p:cNvSpPr>
              <a:spLocks noChangeShapeType="1"/>
            </p:cNvSpPr>
            <p:nvPr/>
          </p:nvSpPr>
          <p:spPr bwMode="auto">
            <a:xfrm>
              <a:off x="1152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02" name="Line 38"/>
            <p:cNvSpPr>
              <a:spLocks noChangeShapeType="1"/>
            </p:cNvSpPr>
            <p:nvPr/>
          </p:nvSpPr>
          <p:spPr bwMode="auto">
            <a:xfrm>
              <a:off x="1440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03" name="Line 39"/>
            <p:cNvSpPr>
              <a:spLocks noChangeShapeType="1"/>
            </p:cNvSpPr>
            <p:nvPr/>
          </p:nvSpPr>
          <p:spPr bwMode="auto">
            <a:xfrm>
              <a:off x="1137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04" name="Line 40"/>
            <p:cNvSpPr>
              <a:spLocks noChangeShapeType="1"/>
            </p:cNvSpPr>
            <p:nvPr/>
          </p:nvSpPr>
          <p:spPr bwMode="auto">
            <a:xfrm>
              <a:off x="1440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81" name="Group 41"/>
          <p:cNvGrpSpPr>
            <a:grpSpLocks/>
          </p:cNvGrpSpPr>
          <p:nvPr/>
        </p:nvGrpSpPr>
        <p:grpSpPr bwMode="auto">
          <a:xfrm>
            <a:off x="9144001" y="2438400"/>
            <a:ext cx="252413" cy="304800"/>
            <a:chOff x="4800" y="1536"/>
            <a:chExt cx="159" cy="192"/>
          </a:xfrm>
        </p:grpSpPr>
        <p:graphicFrame>
          <p:nvGraphicFramePr>
            <p:cNvPr id="28698" name="Object 42"/>
            <p:cNvGraphicFramePr>
              <a:graphicFrameLocks noChangeAspect="1"/>
            </p:cNvGraphicFramePr>
            <p:nvPr/>
          </p:nvGraphicFramePr>
          <p:xfrm>
            <a:off x="4800" y="1577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" name="Equation" r:id="rId19" imgW="171428" imgH="218946" progId="Equation.3">
                    <p:embed/>
                  </p:oleObj>
                </mc:Choice>
                <mc:Fallback>
                  <p:oleObj name="Equation" r:id="rId19" imgW="171428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77"/>
                          <a:ext cx="1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9" name="Line 43"/>
            <p:cNvSpPr>
              <a:spLocks noChangeShapeType="1"/>
            </p:cNvSpPr>
            <p:nvPr/>
          </p:nvSpPr>
          <p:spPr bwMode="auto">
            <a:xfrm>
              <a:off x="480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8763001" y="2286000"/>
            <a:ext cx="252413" cy="304800"/>
            <a:chOff x="4560" y="1440"/>
            <a:chExt cx="159" cy="192"/>
          </a:xfrm>
        </p:grpSpPr>
        <p:graphicFrame>
          <p:nvGraphicFramePr>
            <p:cNvPr id="28696" name="Object 45"/>
            <p:cNvGraphicFramePr>
              <a:graphicFrameLocks noChangeAspect="1"/>
            </p:cNvGraphicFramePr>
            <p:nvPr/>
          </p:nvGraphicFramePr>
          <p:xfrm>
            <a:off x="4561" y="1480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7" name="Equation" r:id="rId21" imgW="209601" imgH="218946" progId="Equation.3">
                    <p:embed/>
                  </p:oleObj>
                </mc:Choice>
                <mc:Fallback>
                  <p:oleObj name="Equation" r:id="rId21" imgW="20960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480"/>
                          <a:ext cx="14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7" name="Line 46"/>
            <p:cNvSpPr>
              <a:spLocks noChangeShapeType="1"/>
            </p:cNvSpPr>
            <p:nvPr/>
          </p:nvSpPr>
          <p:spPr bwMode="auto">
            <a:xfrm>
              <a:off x="4560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4625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52" grpId="0" autoUpdateAnimBg="0"/>
      <p:bldP spid="35853" grpId="0" autoUpdateAnimBg="0"/>
      <p:bldP spid="35854" grpId="0" autoUpdateAnimBg="0"/>
      <p:bldP spid="35855" grpId="0" autoUpdateAnimBg="0"/>
      <p:bldP spid="35857" grpId="0" animBg="1"/>
      <p:bldP spid="35858" grpId="0" animBg="1"/>
      <p:bldP spid="35859" grpId="0" animBg="1"/>
      <p:bldP spid="35860" grpId="0" animBg="1"/>
      <p:bldP spid="358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994819" y="45402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特别有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12921"/>
              </p:ext>
            </p:extLst>
          </p:nvPr>
        </p:nvGraphicFramePr>
        <p:xfrm>
          <a:off x="2199899" y="1105805"/>
          <a:ext cx="1567275" cy="501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3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899" y="1105805"/>
                        <a:ext cx="1567275" cy="501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931353"/>
              </p:ext>
            </p:extLst>
          </p:nvPr>
        </p:nvGraphicFramePr>
        <p:xfrm>
          <a:off x="2222438" y="1911458"/>
          <a:ext cx="1544762" cy="49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Equation" r:id="rId5" imgW="647640" imgH="203040" progId="Equation.DSMT4">
                  <p:embed/>
                </p:oleObj>
              </mc:Choice>
              <mc:Fallback>
                <p:oleObj name="Equation" r:id="rId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438" y="1911458"/>
                        <a:ext cx="1544762" cy="49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3810000" y="1219201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5867400" y="1219201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3810000" y="2044701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5867400" y="2044701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07614"/>
              </p:ext>
            </p:extLst>
          </p:nvPr>
        </p:nvGraphicFramePr>
        <p:xfrm>
          <a:off x="6926448" y="1876134"/>
          <a:ext cx="2758950" cy="49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Equation" r:id="rId7" imgW="1206360" imgH="203040" progId="Equation.DSMT4">
                  <p:embed/>
                </p:oleObj>
              </mc:Choice>
              <mc:Fallback>
                <p:oleObj name="Equation" r:id="rId7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448" y="1876134"/>
                        <a:ext cx="2758950" cy="491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83749"/>
              </p:ext>
            </p:extLst>
          </p:nvPr>
        </p:nvGraphicFramePr>
        <p:xfrm>
          <a:off x="6926448" y="793968"/>
          <a:ext cx="1839614" cy="102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6" name="Equation" r:id="rId9" imgW="787320" imgH="431640" progId="Equation.DSMT4">
                  <p:embed/>
                </p:oleObj>
              </mc:Choice>
              <mc:Fallback>
                <p:oleObj name="Equation" r:id="rId9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448" y="793968"/>
                        <a:ext cx="1839614" cy="1024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4868864" y="1074736"/>
            <a:ext cx="841375" cy="428625"/>
            <a:chOff x="2107" y="946"/>
            <a:chExt cx="530" cy="270"/>
          </a:xfrm>
        </p:grpSpPr>
        <p:graphicFrame>
          <p:nvGraphicFramePr>
            <p:cNvPr id="2973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327918"/>
                </p:ext>
              </p:extLst>
            </p:nvPr>
          </p:nvGraphicFramePr>
          <p:xfrm>
            <a:off x="2107" y="946"/>
            <a:ext cx="5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7" name="Equation" r:id="rId11" imgW="355320" imgH="177480" progId="Equation.DSMT4">
                    <p:embed/>
                  </p:oleObj>
                </mc:Choice>
                <mc:Fallback>
                  <p:oleObj name="Equation" r:id="rId11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7" y="946"/>
                          <a:ext cx="53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4" name="Line 13"/>
            <p:cNvSpPr>
              <a:spLocks noChangeShapeType="1"/>
            </p:cNvSpPr>
            <p:nvPr/>
          </p:nvSpPr>
          <p:spPr bwMode="auto">
            <a:xfrm>
              <a:off x="2145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5" name="Line 14"/>
            <p:cNvSpPr>
              <a:spLocks noChangeShapeType="1"/>
            </p:cNvSpPr>
            <p:nvPr/>
          </p:nvSpPr>
          <p:spPr bwMode="auto">
            <a:xfrm>
              <a:off x="2448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4905379" y="1892300"/>
            <a:ext cx="817563" cy="490538"/>
            <a:chOff x="2130" y="1576"/>
            <a:chExt cx="515" cy="309"/>
          </a:xfrm>
        </p:grpSpPr>
        <p:graphicFrame>
          <p:nvGraphicFramePr>
            <p:cNvPr id="2973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449223"/>
                </p:ext>
              </p:extLst>
            </p:nvPr>
          </p:nvGraphicFramePr>
          <p:xfrm>
            <a:off x="2141" y="1576"/>
            <a:ext cx="50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8" name="Equation" r:id="rId13" imgW="342720" imgH="203040" progId="Equation.DSMT4">
                    <p:embed/>
                  </p:oleObj>
                </mc:Choice>
                <mc:Fallback>
                  <p:oleObj name="Equation" r:id="rId13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1576"/>
                          <a:ext cx="504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1" name="Line 17"/>
            <p:cNvSpPr>
              <a:spLocks noChangeShapeType="1"/>
            </p:cNvSpPr>
            <p:nvPr/>
          </p:nvSpPr>
          <p:spPr bwMode="auto">
            <a:xfrm>
              <a:off x="2130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2" name="Line 18"/>
            <p:cNvSpPr>
              <a:spLocks noChangeShapeType="1"/>
            </p:cNvSpPr>
            <p:nvPr/>
          </p:nvSpPr>
          <p:spPr bwMode="auto">
            <a:xfrm>
              <a:off x="2448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09800" y="3671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取已知平面的法向量</a:t>
            </a:r>
          </a:p>
        </p:txBody>
      </p:sp>
      <p:graphicFrame>
        <p:nvGraphicFramePr>
          <p:cNvPr id="368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1261"/>
              </p:ext>
            </p:extLst>
          </p:nvPr>
        </p:nvGraphicFramePr>
        <p:xfrm>
          <a:off x="3639133" y="5446715"/>
          <a:ext cx="3170659" cy="9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9" name="Equation" r:id="rId15" imgW="1320480" imgH="406080" progId="Equation.DSMT4">
                  <p:embed/>
                </p:oleObj>
              </mc:Choice>
              <mc:Fallback>
                <p:oleObj name="Equation" r:id="rId15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133" y="5446715"/>
                        <a:ext cx="3170659" cy="9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286000" y="48768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则直线的对称式方程为</a:t>
            </a:r>
          </a:p>
        </p:txBody>
      </p:sp>
      <p:graphicFrame>
        <p:nvGraphicFramePr>
          <p:cNvPr id="368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36143"/>
              </p:ext>
            </p:extLst>
          </p:nvPr>
        </p:nvGraphicFramePr>
        <p:xfrm>
          <a:off x="6926448" y="2574749"/>
          <a:ext cx="2641351" cy="47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0" name="Equation" r:id="rId17" imgW="1180800" imgH="203040" progId="Equation.DSMT4">
                  <p:embed/>
                </p:oleObj>
              </mc:Choice>
              <mc:Fallback>
                <p:oleObj name="Equation" r:id="rId17" imgW="1180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448" y="2574749"/>
                        <a:ext cx="2641351" cy="47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828800" y="3124201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直的直线方程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752600" y="42672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为所求直线的方向向量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8001000" y="4267200"/>
            <a:ext cx="2362200" cy="1143000"/>
          </a:xfrm>
          <a:prstGeom prst="parallelogram">
            <a:avLst>
              <a:gd name="adj" fmla="val 51667"/>
            </a:avLst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V="1">
            <a:off x="9577388" y="3733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9113838" y="3581400"/>
            <a:ext cx="0" cy="2514600"/>
            <a:chOff x="4512" y="1392"/>
            <a:chExt cx="0" cy="1584"/>
          </a:xfrm>
        </p:grpSpPr>
        <p:sp>
          <p:nvSpPr>
            <p:cNvPr id="29728" name="Line 28"/>
            <p:cNvSpPr>
              <a:spLocks noChangeShapeType="1"/>
            </p:cNvSpPr>
            <p:nvPr/>
          </p:nvSpPr>
          <p:spPr bwMode="auto">
            <a:xfrm>
              <a:off x="4512" y="139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Line 29"/>
            <p:cNvSpPr>
              <a:spLocks noChangeShapeType="1"/>
            </p:cNvSpPr>
            <p:nvPr/>
          </p:nvSpPr>
          <p:spPr bwMode="auto">
            <a:xfrm>
              <a:off x="4512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94" name="Oval 30"/>
          <p:cNvSpPr>
            <a:spLocks noChangeArrowheads="1"/>
          </p:cNvSpPr>
          <p:nvPr/>
        </p:nvSpPr>
        <p:spPr bwMode="auto">
          <a:xfrm>
            <a:off x="9090026" y="37338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918439"/>
              </p:ext>
            </p:extLst>
          </p:nvPr>
        </p:nvGraphicFramePr>
        <p:xfrm>
          <a:off x="3933229" y="5943552"/>
          <a:ext cx="2582465" cy="49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1" name="Equation" r:id="rId19" imgW="1104840" imgH="203040" progId="Equation.DSMT4">
                  <p:embed/>
                </p:oleObj>
              </mc:Choice>
              <mc:Fallback>
                <p:oleObj name="Equation" r:id="rId19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229" y="5943552"/>
                        <a:ext cx="2582465" cy="49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9644349" y="2502695"/>
            <a:ext cx="723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垂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6897" name="Group 33"/>
          <p:cNvGrpSpPr>
            <a:grpSpLocks/>
          </p:cNvGrpSpPr>
          <p:nvPr/>
        </p:nvGrpSpPr>
        <p:grpSpPr bwMode="auto">
          <a:xfrm>
            <a:off x="6294441" y="3757621"/>
            <a:ext cx="2000251" cy="463551"/>
            <a:chOff x="3005" y="2367"/>
            <a:chExt cx="1260" cy="292"/>
          </a:xfrm>
        </p:grpSpPr>
        <p:graphicFrame>
          <p:nvGraphicFramePr>
            <p:cNvPr id="2972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093065"/>
                </p:ext>
              </p:extLst>
            </p:nvPr>
          </p:nvGraphicFramePr>
          <p:xfrm>
            <a:off x="3005" y="2367"/>
            <a:ext cx="126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2" name="Equation" r:id="rId21" imgW="901440" imgH="203040" progId="Equation.DSMT4">
                    <p:embed/>
                  </p:oleObj>
                </mc:Choice>
                <mc:Fallback>
                  <p:oleObj name="Equation" r:id="rId21" imgW="901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2367"/>
                          <a:ext cx="126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7" name="Line 35"/>
            <p:cNvSpPr>
              <a:spLocks noChangeShapeType="1"/>
            </p:cNvSpPr>
            <p:nvPr/>
          </p:nvSpPr>
          <p:spPr bwMode="auto">
            <a:xfrm>
              <a:off x="3024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6900" name="Group 36"/>
          <p:cNvGrpSpPr>
            <a:grpSpLocks/>
          </p:cNvGrpSpPr>
          <p:nvPr/>
        </p:nvGrpSpPr>
        <p:grpSpPr bwMode="auto">
          <a:xfrm>
            <a:off x="9653588" y="3657600"/>
            <a:ext cx="252412" cy="304800"/>
            <a:chOff x="4737" y="2256"/>
            <a:chExt cx="159" cy="192"/>
          </a:xfrm>
        </p:grpSpPr>
        <p:graphicFrame>
          <p:nvGraphicFramePr>
            <p:cNvPr id="29724" name="Object 37"/>
            <p:cNvGraphicFramePr>
              <a:graphicFrameLocks noChangeAspect="1"/>
            </p:cNvGraphicFramePr>
            <p:nvPr/>
          </p:nvGraphicFramePr>
          <p:xfrm>
            <a:off x="4753" y="2297"/>
            <a:ext cx="14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" name="Equation" r:id="rId23" imgW="209601" imgH="218946" progId="Equation.3">
                    <p:embed/>
                  </p:oleObj>
                </mc:Choice>
                <mc:Fallback>
                  <p:oleObj name="Equation" r:id="rId23" imgW="20960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297"/>
                          <a:ext cx="143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Line 38"/>
            <p:cNvSpPr>
              <a:spLocks noChangeShapeType="1"/>
            </p:cNvSpPr>
            <p:nvPr/>
          </p:nvSpPr>
          <p:spPr bwMode="auto">
            <a:xfrm>
              <a:off x="4737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903" name="Rectangle 39"/>
          <p:cNvSpPr>
            <a:spLocks noGrp="1" noChangeArrowheads="1"/>
          </p:cNvSpPr>
          <p:nvPr>
            <p:ph type="title"/>
          </p:nvPr>
        </p:nvSpPr>
        <p:spPr>
          <a:xfrm>
            <a:off x="2133600" y="2514600"/>
            <a:ext cx="525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求过点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,-2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4)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且与平面</a:t>
            </a:r>
          </a:p>
        </p:txBody>
      </p:sp>
    </p:spTree>
    <p:extLst>
      <p:ext uri="{BB962C8B-B14F-4D97-AF65-F5344CB8AC3E}">
        <p14:creationId xmlns:p14="http://schemas.microsoft.com/office/powerpoint/2010/main" val="13940596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83" grpId="0" autoUpdateAnimBg="0"/>
      <p:bldP spid="36885" grpId="0" autoUpdateAnimBg="0"/>
      <p:bldP spid="36887" grpId="0" build="p" autoUpdateAnimBg="0" advAuto="0"/>
      <p:bldP spid="36888" grpId="0" autoUpdateAnimBg="0"/>
      <p:bldP spid="36889" grpId="0" animBg="1"/>
      <p:bldP spid="36890" grpId="0" animBg="1"/>
      <p:bldP spid="36894" grpId="0" animBg="1"/>
      <p:bldP spid="36896" grpId="0" build="p" autoUpdateAnimBg="0"/>
      <p:bldP spid="3690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53340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5437188" y="4054477"/>
            <a:ext cx="3778250" cy="1720851"/>
            <a:chOff x="2417" y="2794"/>
            <a:chExt cx="2380" cy="1084"/>
          </a:xfrm>
        </p:grpSpPr>
        <p:graphicFrame>
          <p:nvGraphicFramePr>
            <p:cNvPr id="3076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081601"/>
                </p:ext>
              </p:extLst>
            </p:nvPr>
          </p:nvGraphicFramePr>
          <p:xfrm>
            <a:off x="2417" y="2794"/>
            <a:ext cx="2380" cy="1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78" name="Equation" r:id="rId3" imgW="1549080" imgH="698400" progId="Equation.DSMT4">
                    <p:embed/>
                  </p:oleObj>
                </mc:Choice>
                <mc:Fallback>
                  <p:oleObj name="Equation" r:id="rId3" imgW="15490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2794"/>
                          <a:ext cx="2380" cy="10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2" name="Line 5"/>
            <p:cNvSpPr>
              <a:spLocks noChangeShapeType="1"/>
            </p:cNvSpPr>
            <p:nvPr/>
          </p:nvSpPr>
          <p:spPr bwMode="auto">
            <a:xfrm>
              <a:off x="3537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3" name="Line 6"/>
            <p:cNvSpPr>
              <a:spLocks noChangeShapeType="1"/>
            </p:cNvSpPr>
            <p:nvPr/>
          </p:nvSpPr>
          <p:spPr bwMode="auto">
            <a:xfrm>
              <a:off x="4353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Line 7"/>
            <p:cNvSpPr>
              <a:spLocks noChangeShapeType="1"/>
            </p:cNvSpPr>
            <p:nvPr/>
          </p:nvSpPr>
          <p:spPr bwMode="auto">
            <a:xfrm>
              <a:off x="268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7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968902"/>
              </p:ext>
            </p:extLst>
          </p:nvPr>
        </p:nvGraphicFramePr>
        <p:xfrm>
          <a:off x="3054264" y="1235533"/>
          <a:ext cx="2086136" cy="53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9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264" y="1235533"/>
                        <a:ext cx="2086136" cy="538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5140400" y="121469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到直线</a:t>
            </a:r>
          </a:p>
        </p:txBody>
      </p:sp>
      <p:sp>
        <p:nvSpPr>
          <p:cNvPr id="30726" name="Text Box 10"/>
          <p:cNvSpPr txBox="1">
            <a:spLocks noChangeArrowheads="1"/>
          </p:cNvSpPr>
          <p:nvPr/>
        </p:nvSpPr>
        <p:spPr bwMode="auto">
          <a:xfrm>
            <a:off x="1763115" y="2620489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距离为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47091"/>
              </p:ext>
            </p:extLst>
          </p:nvPr>
        </p:nvGraphicFramePr>
        <p:xfrm>
          <a:off x="2729818" y="1770298"/>
          <a:ext cx="3826145" cy="95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0" name="Equation" r:id="rId7" imgW="1752480" imgH="431640" progId="Equation.DSMT4">
                  <p:embed/>
                </p:oleObj>
              </mc:Choice>
              <mc:Fallback>
                <p:oleObj name="Equation" r:id="rId7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818" y="1770298"/>
                        <a:ext cx="3826145" cy="95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13"/>
          <p:cNvSpPr>
            <a:spLocks noGrp="1" noChangeArrowheads="1"/>
          </p:cNvSpPr>
          <p:nvPr>
            <p:ph type="title"/>
          </p:nvPr>
        </p:nvSpPr>
        <p:spPr>
          <a:xfrm>
            <a:off x="2394919" y="1217207"/>
            <a:ext cx="6096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点</a:t>
            </a:r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33607"/>
              </p:ext>
            </p:extLst>
          </p:nvPr>
        </p:nvGraphicFramePr>
        <p:xfrm>
          <a:off x="2736405" y="4463590"/>
          <a:ext cx="2527746" cy="11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1" name="Equation" r:id="rId9" imgW="1091880" imgH="482400" progId="Equation.DSMT4">
                  <p:embed/>
                </p:oleObj>
              </mc:Choice>
              <mc:Fallback>
                <p:oleObj name="Equation" r:id="rId9" imgW="1091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05" y="4463590"/>
                        <a:ext cx="2527746" cy="1125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347364"/>
              </p:ext>
            </p:extLst>
          </p:nvPr>
        </p:nvGraphicFramePr>
        <p:xfrm>
          <a:off x="5597782" y="4596530"/>
          <a:ext cx="3567236" cy="56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2" name="Equation" r:id="rId11" imgW="1498320" imgH="228600" progId="Equation.DSMT4">
                  <p:embed/>
                </p:oleObj>
              </mc:Choice>
              <mc:Fallback>
                <p:oleObj name="Equation" r:id="rId11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782" y="4596530"/>
                        <a:ext cx="3567236" cy="564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55335"/>
              </p:ext>
            </p:extLst>
          </p:nvPr>
        </p:nvGraphicFramePr>
        <p:xfrm>
          <a:off x="5916857" y="5323145"/>
          <a:ext cx="2809632" cy="39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Equation" r:id="rId13" imgW="1257120" imgH="164880" progId="Equation.DSMT4">
                  <p:embed/>
                </p:oleObj>
              </mc:Choice>
              <mc:Fallback>
                <p:oleObj name="Equation" r:id="rId13" imgW="1257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857" y="5323145"/>
                        <a:ext cx="2809632" cy="394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92964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>
            <a:off x="7146926" y="2286000"/>
            <a:ext cx="1057275" cy="469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Freeform 19"/>
          <p:cNvSpPr>
            <a:spLocks/>
          </p:cNvSpPr>
          <p:nvPr/>
        </p:nvSpPr>
        <p:spPr bwMode="auto">
          <a:xfrm>
            <a:off x="7859714" y="668339"/>
            <a:ext cx="1501775" cy="2740025"/>
          </a:xfrm>
          <a:custGeom>
            <a:avLst/>
            <a:gdLst>
              <a:gd name="T0" fmla="*/ 0 w 1104"/>
              <a:gd name="T1" fmla="*/ 2147483647 h 2016"/>
              <a:gd name="T2" fmla="*/ 2042869702 w 1104"/>
              <a:gd name="T3" fmla="*/ 2147483647 h 2016"/>
              <a:gd name="T4" fmla="*/ 2042869702 w 1104"/>
              <a:gd name="T5" fmla="*/ 0 h 2016"/>
              <a:gd name="T6" fmla="*/ 0 w 1104"/>
              <a:gd name="T7" fmla="*/ 1241359084 h 2016"/>
              <a:gd name="T8" fmla="*/ 0 w 1104"/>
              <a:gd name="T9" fmla="*/ 2147483647 h 2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6" name="Line 20"/>
          <p:cNvSpPr>
            <a:spLocks noChangeShapeType="1"/>
          </p:cNvSpPr>
          <p:nvPr/>
        </p:nvSpPr>
        <p:spPr bwMode="auto">
          <a:xfrm>
            <a:off x="8186739" y="2755900"/>
            <a:ext cx="1762125" cy="782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8707438" y="1789114"/>
            <a:ext cx="868362" cy="15525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8196264" y="2755901"/>
            <a:ext cx="530225" cy="246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911" name="Group 23"/>
          <p:cNvGrpSpPr>
            <a:grpSpLocks/>
          </p:cNvGrpSpPr>
          <p:nvPr/>
        </p:nvGrpSpPr>
        <p:grpSpPr bwMode="auto">
          <a:xfrm>
            <a:off x="8186739" y="1789114"/>
            <a:ext cx="587375" cy="1031875"/>
            <a:chOff x="4306" y="1257"/>
            <a:chExt cx="432" cy="759"/>
          </a:xfrm>
        </p:grpSpPr>
        <p:sp>
          <p:nvSpPr>
            <p:cNvPr id="30758" name="Line 24"/>
            <p:cNvSpPr>
              <a:spLocks noChangeShapeType="1"/>
            </p:cNvSpPr>
            <p:nvPr/>
          </p:nvSpPr>
          <p:spPr bwMode="auto">
            <a:xfrm flipH="1">
              <a:off x="4306" y="1257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Text Box 25"/>
            <p:cNvSpPr txBox="1">
              <a:spLocks noChangeArrowheads="1"/>
            </p:cNvSpPr>
            <p:nvPr/>
          </p:nvSpPr>
          <p:spPr bwMode="auto">
            <a:xfrm>
              <a:off x="4308" y="1353"/>
              <a:ext cx="43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60" name="Freeform 26"/>
            <p:cNvSpPr>
              <a:spLocks/>
            </p:cNvSpPr>
            <p:nvPr/>
          </p:nvSpPr>
          <p:spPr bwMode="auto">
            <a:xfrm>
              <a:off x="4368" y="1872"/>
              <a:ext cx="96" cy="144"/>
            </a:xfrm>
            <a:custGeom>
              <a:avLst/>
              <a:gdLst>
                <a:gd name="T0" fmla="*/ 0 w 96"/>
                <a:gd name="T1" fmla="*/ 0 h 144"/>
                <a:gd name="T2" fmla="*/ 96 w 96"/>
                <a:gd name="T3" fmla="*/ 48 h 144"/>
                <a:gd name="T4" fmla="*/ 48 w 96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0" y="0"/>
                  </a:moveTo>
                  <a:lnTo>
                    <a:pt x="96" y="48"/>
                  </a:lnTo>
                  <a:lnTo>
                    <a:pt x="48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15" name="Group 27"/>
          <p:cNvGrpSpPr>
            <a:grpSpLocks/>
          </p:cNvGrpSpPr>
          <p:nvPr/>
        </p:nvGrpSpPr>
        <p:grpSpPr bwMode="auto">
          <a:xfrm>
            <a:off x="9067800" y="2906714"/>
            <a:ext cx="642938" cy="517525"/>
            <a:chOff x="4752" y="1837"/>
            <a:chExt cx="405" cy="326"/>
          </a:xfrm>
        </p:grpSpPr>
        <p:graphicFrame>
          <p:nvGraphicFramePr>
            <p:cNvPr id="30756" name="Object 28"/>
            <p:cNvGraphicFramePr>
              <a:graphicFrameLocks noChangeAspect="1"/>
            </p:cNvGraphicFramePr>
            <p:nvPr/>
          </p:nvGraphicFramePr>
          <p:xfrm>
            <a:off x="4752" y="1837"/>
            <a:ext cx="15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4" name="Equation" r:id="rId15" imgW="247773" imgH="295404" progId="Equation.3">
                    <p:embed/>
                  </p:oleObj>
                </mc:Choice>
                <mc:Fallback>
                  <p:oleObj name="Equation" r:id="rId15" imgW="247773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837"/>
                          <a:ext cx="15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7" name="Arc 29"/>
            <p:cNvSpPr>
              <a:spLocks/>
            </p:cNvSpPr>
            <p:nvPr/>
          </p:nvSpPr>
          <p:spPr bwMode="auto">
            <a:xfrm>
              <a:off x="4882" y="1937"/>
              <a:ext cx="275" cy="226"/>
            </a:xfrm>
            <a:custGeom>
              <a:avLst/>
              <a:gdLst>
                <a:gd name="T0" fmla="*/ 0 w 20000"/>
                <a:gd name="T1" fmla="*/ 2 h 16552"/>
                <a:gd name="T2" fmla="*/ 1 w 20000"/>
                <a:gd name="T3" fmla="*/ 0 h 16552"/>
                <a:gd name="T4" fmla="*/ 4 w 20000"/>
                <a:gd name="T5" fmla="*/ 3 h 165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16552" fill="none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</a:path>
                <a:path w="20000" h="16552" stroke="0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  <a:lnTo>
                    <a:pt x="20000" y="16552"/>
                  </a:lnTo>
                  <a:lnTo>
                    <a:pt x="0" y="8393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18" name="Group 30"/>
          <p:cNvGrpSpPr>
            <a:grpSpLocks/>
          </p:cNvGrpSpPr>
          <p:nvPr/>
        </p:nvGrpSpPr>
        <p:grpSpPr bwMode="auto">
          <a:xfrm>
            <a:off x="2182019" y="3153566"/>
            <a:ext cx="2590800" cy="1184275"/>
            <a:chOff x="802" y="1640"/>
            <a:chExt cx="1632" cy="746"/>
          </a:xfrm>
        </p:grpSpPr>
        <p:graphicFrame>
          <p:nvGraphicFramePr>
            <p:cNvPr id="3075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982824"/>
                </p:ext>
              </p:extLst>
            </p:nvPr>
          </p:nvGraphicFramePr>
          <p:xfrm>
            <a:off x="802" y="1640"/>
            <a:ext cx="1632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5" name="Equation" r:id="rId17" imgW="1066680" imgH="482400" progId="Equation.DSMT4">
                    <p:embed/>
                  </p:oleObj>
                </mc:Choice>
                <mc:Fallback>
                  <p:oleObj name="Equation" r:id="rId17" imgW="10666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1640"/>
                          <a:ext cx="1632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Line 32"/>
            <p:cNvSpPr>
              <a:spLocks noChangeShapeType="1"/>
            </p:cNvSpPr>
            <p:nvPr/>
          </p:nvSpPr>
          <p:spPr bwMode="auto">
            <a:xfrm>
              <a:off x="1344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33"/>
            <p:cNvSpPr>
              <a:spLocks noChangeShapeType="1"/>
            </p:cNvSpPr>
            <p:nvPr/>
          </p:nvSpPr>
          <p:spPr bwMode="auto">
            <a:xfrm>
              <a:off x="214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34"/>
            <p:cNvSpPr>
              <a:spLocks noChangeShapeType="1"/>
            </p:cNvSpPr>
            <p:nvPr/>
          </p:nvSpPr>
          <p:spPr bwMode="auto">
            <a:xfrm>
              <a:off x="1713" y="20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23" name="Group 35"/>
          <p:cNvGrpSpPr>
            <a:grpSpLocks/>
          </p:cNvGrpSpPr>
          <p:nvPr/>
        </p:nvGrpSpPr>
        <p:grpSpPr bwMode="auto">
          <a:xfrm>
            <a:off x="6781802" y="2933704"/>
            <a:ext cx="1720851" cy="427038"/>
            <a:chOff x="3312" y="1848"/>
            <a:chExt cx="1084" cy="269"/>
          </a:xfrm>
        </p:grpSpPr>
        <p:graphicFrame>
          <p:nvGraphicFramePr>
            <p:cNvPr id="3075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445704"/>
                </p:ext>
              </p:extLst>
            </p:nvPr>
          </p:nvGraphicFramePr>
          <p:xfrm>
            <a:off x="3324" y="1848"/>
            <a:ext cx="10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6" name="Equation" r:id="rId19" imgW="838080" imgH="203040" progId="Equation.DSMT4">
                    <p:embed/>
                  </p:oleObj>
                </mc:Choice>
                <mc:Fallback>
                  <p:oleObj name="Equation" r:id="rId19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1848"/>
                          <a:ext cx="10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1" name="Line 37"/>
            <p:cNvSpPr>
              <a:spLocks noChangeShapeType="1"/>
            </p:cNvSpPr>
            <p:nvPr/>
          </p:nvSpPr>
          <p:spPr bwMode="auto">
            <a:xfrm>
              <a:off x="3312" y="186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8113714" y="3346453"/>
            <a:ext cx="1765300" cy="477838"/>
            <a:chOff x="4151" y="2108"/>
            <a:chExt cx="1112" cy="301"/>
          </a:xfrm>
        </p:grpSpPr>
        <p:graphicFrame>
          <p:nvGraphicFramePr>
            <p:cNvPr id="30748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59446"/>
                </p:ext>
              </p:extLst>
            </p:nvPr>
          </p:nvGraphicFramePr>
          <p:xfrm>
            <a:off x="4151" y="2111"/>
            <a:ext cx="111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7" name="Equation" r:id="rId21" imgW="876240" imgH="228600" progId="Equation.DSMT4">
                    <p:embed/>
                  </p:oleObj>
                </mc:Choice>
                <mc:Fallback>
                  <p:oleObj name="Equation" r:id="rId21" imgW="876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2111"/>
                          <a:ext cx="111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9" name="Oval 40"/>
            <p:cNvSpPr>
              <a:spLocks noChangeArrowheads="1"/>
            </p:cNvSpPr>
            <p:nvPr/>
          </p:nvSpPr>
          <p:spPr bwMode="auto">
            <a:xfrm>
              <a:off x="5054" y="2108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3074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17449"/>
              </p:ext>
            </p:extLst>
          </p:nvPr>
        </p:nvGraphicFramePr>
        <p:xfrm>
          <a:off x="8760414" y="1352371"/>
          <a:ext cx="1935577" cy="500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8" name="Equation" r:id="rId23" imgW="914400" imgH="228600" progId="Equation.DSMT4">
                  <p:embed/>
                </p:oleObj>
              </mc:Choice>
              <mc:Fallback>
                <p:oleObj name="Equation" r:id="rId23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0414" y="1352371"/>
                        <a:ext cx="1935577" cy="500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Oval 42"/>
          <p:cNvSpPr>
            <a:spLocks noChangeArrowheads="1"/>
          </p:cNvSpPr>
          <p:nvPr/>
        </p:nvSpPr>
        <p:spPr bwMode="auto">
          <a:xfrm>
            <a:off x="8686801" y="17526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4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45732"/>
              </p:ext>
            </p:extLst>
          </p:nvPr>
        </p:nvGraphicFramePr>
        <p:xfrm>
          <a:off x="7283450" y="2044700"/>
          <a:ext cx="331375" cy="35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9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2044700"/>
                        <a:ext cx="331375" cy="35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Text Box 44"/>
          <p:cNvSpPr txBox="1">
            <a:spLocks noChangeArrowheads="1"/>
          </p:cNvSpPr>
          <p:nvPr/>
        </p:nvSpPr>
        <p:spPr bwMode="auto">
          <a:xfrm>
            <a:off x="2168600" y="645417"/>
            <a:ext cx="374825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2.7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、点到直线的距离</a:t>
            </a:r>
          </a:p>
        </p:txBody>
      </p:sp>
    </p:spTree>
    <p:extLst>
      <p:ext uri="{BB962C8B-B14F-4D97-AF65-F5344CB8AC3E}">
        <p14:creationId xmlns:p14="http://schemas.microsoft.com/office/powerpoint/2010/main" val="2973250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905" grpId="0" animBg="1"/>
      <p:bldP spid="37907" grpId="0" animBg="1"/>
      <p:bldP spid="37909" grpId="0" animBg="1"/>
      <p:bldP spid="379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342123" y="609603"/>
            <a:ext cx="4406280" cy="841374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2.8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异面直线的距离</a:t>
            </a:r>
          </a:p>
        </p:txBody>
      </p:sp>
      <p:graphicFrame>
        <p:nvGraphicFramePr>
          <p:cNvPr id="5222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2646239"/>
              </p:ext>
            </p:extLst>
          </p:nvPr>
        </p:nvGraphicFramePr>
        <p:xfrm>
          <a:off x="2562092" y="1581002"/>
          <a:ext cx="701592" cy="54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3" imgW="291960" imgH="228600" progId="Equation.DSMT4">
                  <p:embed/>
                </p:oleObj>
              </mc:Choice>
              <mc:Fallback>
                <p:oleObj name="Equation" r:id="rId3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092" y="1581002"/>
                        <a:ext cx="701592" cy="549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70436278"/>
              </p:ext>
            </p:extLst>
          </p:nvPr>
        </p:nvGraphicFramePr>
        <p:xfrm>
          <a:off x="9048328" y="1572552"/>
          <a:ext cx="865414" cy="53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1572552"/>
                        <a:ext cx="865414" cy="536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4035426"/>
          <a:ext cx="28194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7" imgW="1206360" imgH="482400" progId="Equation.DSMT4">
                  <p:embed/>
                </p:oleObj>
              </mc:Choice>
              <mc:Fallback>
                <p:oleObj name="Equation" r:id="rId7" imgW="1206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35426"/>
                        <a:ext cx="2819400" cy="11271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085362" y="1519238"/>
            <a:ext cx="596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设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207237" y="1519238"/>
            <a:ext cx="5951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为两条异面直线，其方向向量为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2362200" y="3048000"/>
            <a:ext cx="3892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则它们之间的距离为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962400" y="22860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分别为</a:t>
            </a:r>
          </a:p>
        </p:txBody>
      </p:sp>
      <p:graphicFrame>
        <p:nvGraphicFramePr>
          <p:cNvPr id="52234" name="Object 1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53686915"/>
              </p:ext>
            </p:extLst>
          </p:nvPr>
        </p:nvGraphicFramePr>
        <p:xfrm>
          <a:off x="3200400" y="2289175"/>
          <a:ext cx="8413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tion" r:id="rId9" imgW="368280" imgH="228600" progId="Equation.DSMT4">
                  <p:embed/>
                </p:oleObj>
              </mc:Choice>
              <mc:Fallback>
                <p:oleObj name="Equation" r:id="rId9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89175"/>
                        <a:ext cx="8413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18981"/>
              </p:ext>
            </p:extLst>
          </p:nvPr>
        </p:nvGraphicFramePr>
        <p:xfrm>
          <a:off x="5317331" y="2330451"/>
          <a:ext cx="7953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11" imgW="291960" imgH="228600" progId="Equation.DSMT4">
                  <p:embed/>
                </p:oleObj>
              </mc:Choice>
              <mc:Fallback>
                <p:oleObj name="Equation" r:id="rId11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331" y="2330451"/>
                        <a:ext cx="7953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019801" y="2286000"/>
            <a:ext cx="14208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上两点</a:t>
            </a:r>
          </a:p>
        </p:txBody>
      </p:sp>
    </p:spTree>
    <p:extLst>
      <p:ext uri="{BB962C8B-B14F-4D97-AF65-F5344CB8AC3E}">
        <p14:creationId xmlns:p14="http://schemas.microsoft.com/office/powerpoint/2010/main" val="24514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1" grpId="0"/>
      <p:bldP spid="52232" grpId="0"/>
      <p:bldP spid="52233" grpId="0"/>
      <p:bldP spid="522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3550952" y="2640085"/>
            <a:ext cx="2362200" cy="1557338"/>
            <a:chOff x="1141" y="1705"/>
            <a:chExt cx="1488" cy="981"/>
          </a:xfrm>
        </p:grpSpPr>
        <p:graphicFrame>
          <p:nvGraphicFramePr>
            <p:cNvPr id="516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948225"/>
                </p:ext>
              </p:extLst>
            </p:nvPr>
          </p:nvGraphicFramePr>
          <p:xfrm>
            <a:off x="1141" y="1705"/>
            <a:ext cx="1488" cy="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" name="Equation" r:id="rId3" imgW="1066680" imgH="698400" progId="Equation.DSMT4">
                    <p:embed/>
                  </p:oleObj>
                </mc:Choice>
                <mc:Fallback>
                  <p:oleObj name="Equation" r:id="rId3" imgW="10666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1705"/>
                          <a:ext cx="1488" cy="9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3" name="Line 4"/>
            <p:cNvSpPr>
              <a:spLocks noChangeShapeType="1"/>
            </p:cNvSpPr>
            <p:nvPr/>
          </p:nvSpPr>
          <p:spPr bwMode="auto">
            <a:xfrm>
              <a:off x="142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64" name="Line 5"/>
            <p:cNvSpPr>
              <a:spLocks noChangeShapeType="1"/>
            </p:cNvSpPr>
            <p:nvPr/>
          </p:nvSpPr>
          <p:spPr bwMode="auto">
            <a:xfrm>
              <a:off x="1920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65" name="Line 6"/>
            <p:cNvSpPr>
              <a:spLocks noChangeShapeType="1"/>
            </p:cNvSpPr>
            <p:nvPr/>
          </p:nvSpPr>
          <p:spPr bwMode="auto">
            <a:xfrm>
              <a:off x="233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3" name="AutoShape 7"/>
          <p:cNvSpPr>
            <a:spLocks noChangeArrowheads="1"/>
          </p:cNvSpPr>
          <p:nvPr/>
        </p:nvSpPr>
        <p:spPr bwMode="auto">
          <a:xfrm rot="845057">
            <a:off x="7494588" y="2128839"/>
            <a:ext cx="2717800" cy="1381125"/>
          </a:xfrm>
          <a:prstGeom prst="parallelogram">
            <a:avLst>
              <a:gd name="adj" fmla="val 31421"/>
            </a:avLst>
          </a:prstGeom>
          <a:solidFill>
            <a:srgbClr val="0033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>
          <a:xfrm>
            <a:off x="2902410" y="536838"/>
            <a:ext cx="2425416" cy="544513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求过三点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372863"/>
              </p:ext>
            </p:extLst>
          </p:nvPr>
        </p:nvGraphicFramePr>
        <p:xfrm>
          <a:off x="1919536" y="4773351"/>
          <a:ext cx="1657102" cy="52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4773351"/>
                        <a:ext cx="1657102" cy="521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41220"/>
              </p:ext>
            </p:extLst>
          </p:nvPr>
        </p:nvGraphicFramePr>
        <p:xfrm>
          <a:off x="3550952" y="4223550"/>
          <a:ext cx="1856830" cy="45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952" y="4223550"/>
                        <a:ext cx="1856830" cy="45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77799"/>
              </p:ext>
            </p:extLst>
          </p:nvPr>
        </p:nvGraphicFramePr>
        <p:xfrm>
          <a:off x="3138438" y="5227783"/>
          <a:ext cx="4783135" cy="50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" name="Equation" r:id="rId9" imgW="1981080" imgH="203040" progId="Equation.DSMT4">
                  <p:embed/>
                </p:oleObj>
              </mc:Choice>
              <mc:Fallback>
                <p:oleObj name="Equation" r:id="rId9" imgW="1981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38" y="5227783"/>
                        <a:ext cx="4783135" cy="507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98034"/>
              </p:ext>
            </p:extLst>
          </p:nvPr>
        </p:nvGraphicFramePr>
        <p:xfrm>
          <a:off x="3868247" y="5845179"/>
          <a:ext cx="3091850" cy="49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Equation" r:id="rId11" imgW="1320480" imgH="203040" progId="Equation.DSMT4">
                  <p:embed/>
                </p:oleObj>
              </mc:Choice>
              <mc:Fallback>
                <p:oleObj name="Equation" r:id="rId11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247" y="5845179"/>
                        <a:ext cx="3091850" cy="49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938465" y="578915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130" name="Object 14"/>
          <p:cNvGraphicFramePr>
            <a:graphicFrameLocks noChangeAspect="1"/>
          </p:cNvGraphicFramePr>
          <p:nvPr/>
        </p:nvGraphicFramePr>
        <p:xfrm>
          <a:off x="7596188" y="22987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Equation" r:id="rId13" imgW="466743" imgH="428509" progId="Equation.3">
                  <p:embed/>
                </p:oleObj>
              </mc:Choice>
              <mc:Fallback>
                <p:oleObj name="Equation" r:id="rId13" imgW="466743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2987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5"/>
          <p:cNvGraphicFramePr>
            <a:graphicFrameLocks noChangeAspect="1"/>
          </p:cNvGraphicFramePr>
          <p:nvPr/>
        </p:nvGraphicFramePr>
        <p:xfrm>
          <a:off x="9461500" y="335280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Equation" r:id="rId15" imgW="504915" imgH="428509" progId="Equation.3">
                  <p:embed/>
                </p:oleObj>
              </mc:Choice>
              <mc:Fallback>
                <p:oleObj name="Equation" r:id="rId15" imgW="504915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0" y="3352800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6"/>
          <p:cNvGraphicFramePr>
            <a:graphicFrameLocks noChangeAspect="1"/>
          </p:cNvGraphicFramePr>
          <p:nvPr/>
        </p:nvGraphicFramePr>
        <p:xfrm>
          <a:off x="8991600" y="233680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Equation" r:id="rId17" imgW="485829" imgH="428509" progId="Equation.3">
                  <p:embed/>
                </p:oleObj>
              </mc:Choice>
              <mc:Fallback>
                <p:oleObj name="Equation" r:id="rId17" imgW="485829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2336800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8112126" y="2601913"/>
            <a:ext cx="1241425" cy="838200"/>
            <a:chOff x="4032" y="1296"/>
            <a:chExt cx="1008" cy="528"/>
          </a:xfrm>
        </p:grpSpPr>
        <p:sp>
          <p:nvSpPr>
            <p:cNvPr id="5160" name="Line 18"/>
            <p:cNvSpPr>
              <a:spLocks noChangeShapeType="1"/>
            </p:cNvSpPr>
            <p:nvPr/>
          </p:nvSpPr>
          <p:spPr bwMode="auto">
            <a:xfrm>
              <a:off x="4032" y="1296"/>
              <a:ext cx="1008" cy="5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19"/>
            <p:cNvSpPr>
              <a:spLocks noChangeShapeType="1"/>
            </p:cNvSpPr>
            <p:nvPr/>
          </p:nvSpPr>
          <p:spPr bwMode="auto">
            <a:xfrm>
              <a:off x="4032" y="1296"/>
              <a:ext cx="768" cy="144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8091488" y="1600200"/>
            <a:ext cx="366712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209800" y="15240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取该平面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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的法向量为</a:t>
            </a:r>
          </a:p>
        </p:txBody>
      </p:sp>
      <p:graphicFrame>
        <p:nvGraphicFramePr>
          <p:cNvPr id="513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48465"/>
              </p:ext>
            </p:extLst>
          </p:nvPr>
        </p:nvGraphicFramePr>
        <p:xfrm>
          <a:off x="5248199" y="544086"/>
          <a:ext cx="4410871" cy="56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Equation" r:id="rId19" imgW="1841400" imgH="228600" progId="Equation.DSMT4">
                  <p:embed/>
                </p:oleObj>
              </mc:Choice>
              <mc:Fallback>
                <p:oleObj name="Equation" r:id="rId19" imgW="1841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199" y="544086"/>
                        <a:ext cx="4410871" cy="56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37681"/>
              </p:ext>
            </p:extLst>
          </p:nvPr>
        </p:nvGraphicFramePr>
        <p:xfrm>
          <a:off x="9547173" y="564950"/>
          <a:ext cx="1797541" cy="54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" name="Equation" r:id="rId21" imgW="774360" imgH="228600" progId="Equation.DSMT4">
                  <p:embed/>
                </p:oleObj>
              </mc:Choice>
              <mc:Fallback>
                <p:oleObj name="Equation" r:id="rId21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173" y="564950"/>
                        <a:ext cx="1797541" cy="543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24"/>
          <p:cNvSpPr txBox="1">
            <a:spLocks noChangeArrowheads="1"/>
          </p:cNvSpPr>
          <p:nvPr/>
        </p:nvSpPr>
        <p:spPr bwMode="auto">
          <a:xfrm>
            <a:off x="1752600" y="1066802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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3576638" y="4724401"/>
            <a:ext cx="4805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利用点法式得平面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的方程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140" name="Object 26"/>
          <p:cNvGraphicFramePr>
            <a:graphicFrameLocks noChangeAspect="1"/>
          </p:cNvGraphicFramePr>
          <p:nvPr/>
        </p:nvGraphicFramePr>
        <p:xfrm>
          <a:off x="7640638" y="2832100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" name="Equation" r:id="rId23" imgW="323770" imgH="352399" progId="Equation.3">
                  <p:embed/>
                </p:oleObj>
              </mc:Choice>
              <mc:Fallback>
                <p:oleObj name="Equation" r:id="rId23" imgW="323770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2832100"/>
                        <a:ext cx="34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Oval 27"/>
          <p:cNvSpPr>
            <a:spLocks noChangeArrowheads="1"/>
          </p:cNvSpPr>
          <p:nvPr/>
        </p:nvSpPr>
        <p:spPr bwMode="auto">
          <a:xfrm>
            <a:off x="9323389" y="3451226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42" name="Oval 28"/>
          <p:cNvSpPr>
            <a:spLocks noChangeArrowheads="1"/>
          </p:cNvSpPr>
          <p:nvPr/>
        </p:nvSpPr>
        <p:spPr bwMode="auto">
          <a:xfrm>
            <a:off x="9040814" y="2819401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43" name="Oval 29"/>
          <p:cNvSpPr>
            <a:spLocks noChangeArrowheads="1"/>
          </p:cNvSpPr>
          <p:nvPr/>
        </p:nvSpPr>
        <p:spPr bwMode="auto">
          <a:xfrm>
            <a:off x="8050214" y="2590801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116329"/>
              </p:ext>
            </p:extLst>
          </p:nvPr>
        </p:nvGraphicFramePr>
        <p:xfrm>
          <a:off x="3949094" y="3144985"/>
          <a:ext cx="470506" cy="42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" name="Equation" r:id="rId25" imgW="203040" imgH="177480" progId="Equation.DSMT4">
                  <p:embed/>
                </p:oleObj>
              </mc:Choice>
              <mc:Fallback>
                <p:oleObj name="Equation" r:id="rId25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094" y="3144985"/>
                        <a:ext cx="470506" cy="421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42387"/>
              </p:ext>
            </p:extLst>
          </p:nvPr>
        </p:nvGraphicFramePr>
        <p:xfrm>
          <a:off x="4723306" y="3188997"/>
          <a:ext cx="316722" cy="40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" name="Equation" r:id="rId27" imgW="126720" imgH="164880" progId="Equation.DSMT4">
                  <p:embed/>
                </p:oleObj>
              </mc:Choice>
              <mc:Fallback>
                <p:oleObj name="Equation" r:id="rId2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306" y="3188997"/>
                        <a:ext cx="316722" cy="404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60282"/>
              </p:ext>
            </p:extLst>
          </p:nvPr>
        </p:nvGraphicFramePr>
        <p:xfrm>
          <a:off x="5226431" y="3180592"/>
          <a:ext cx="446342" cy="40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Equation" r:id="rId29" imgW="203040" imgH="177480" progId="Equation.DSMT4">
                  <p:embed/>
                </p:oleObj>
              </mc:Choice>
              <mc:Fallback>
                <p:oleObj name="Equation" r:id="rId29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431" y="3180592"/>
                        <a:ext cx="446342" cy="40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66069"/>
              </p:ext>
            </p:extLst>
          </p:nvPr>
        </p:nvGraphicFramePr>
        <p:xfrm>
          <a:off x="3947647" y="3703325"/>
          <a:ext cx="450255" cy="37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Equation" r:id="rId31" imgW="203040" imgH="164880" progId="Equation.DSMT4">
                  <p:embed/>
                </p:oleObj>
              </mc:Choice>
              <mc:Fallback>
                <p:oleObj name="Equation" r:id="rId31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647" y="3703325"/>
                        <a:ext cx="450255" cy="375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50443"/>
              </p:ext>
            </p:extLst>
          </p:nvPr>
        </p:nvGraphicFramePr>
        <p:xfrm>
          <a:off x="4740158" y="3731572"/>
          <a:ext cx="299870" cy="40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" name="Equation" r:id="rId33" imgW="126720" imgH="177480" progId="Equation.DSMT4">
                  <p:embed/>
                </p:oleObj>
              </mc:Choice>
              <mc:Fallback>
                <p:oleObj name="Equation" r:id="rId3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158" y="3731572"/>
                        <a:ext cx="299870" cy="40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57220"/>
              </p:ext>
            </p:extLst>
          </p:nvPr>
        </p:nvGraphicFramePr>
        <p:xfrm>
          <a:off x="5228559" y="3700316"/>
          <a:ext cx="444214" cy="36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" name="Equation" r:id="rId35" imgW="203040" imgH="164880" progId="Equation.DSMT4">
                  <p:embed/>
                </p:oleObj>
              </mc:Choice>
              <mc:Fallback>
                <p:oleObj name="Equation" r:id="rId35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559" y="3700316"/>
                        <a:ext cx="444214" cy="367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8129588" y="1447800"/>
            <a:ext cx="252412" cy="304800"/>
            <a:chOff x="4512" y="912"/>
            <a:chExt cx="159" cy="192"/>
          </a:xfrm>
        </p:grpSpPr>
        <p:graphicFrame>
          <p:nvGraphicFramePr>
            <p:cNvPr id="5158" name="Object 37"/>
            <p:cNvGraphicFramePr>
              <a:graphicFrameLocks noChangeAspect="1"/>
            </p:cNvGraphicFramePr>
            <p:nvPr/>
          </p:nvGraphicFramePr>
          <p:xfrm>
            <a:off x="4512" y="9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" name="Equation" r:id="rId37" imgW="209601" imgH="218946" progId="Equation.3">
                    <p:embed/>
                  </p:oleObj>
                </mc:Choice>
                <mc:Fallback>
                  <p:oleObj name="Equation" r:id="rId37" imgW="20960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9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9" name="Line 38"/>
            <p:cNvSpPr>
              <a:spLocks noChangeShapeType="1"/>
            </p:cNvSpPr>
            <p:nvPr/>
          </p:nvSpPr>
          <p:spPr bwMode="auto">
            <a:xfrm>
              <a:off x="4512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255" name="Group 39"/>
          <p:cNvGrpSpPr>
            <a:grpSpLocks/>
          </p:cNvGrpSpPr>
          <p:nvPr/>
        </p:nvGrpSpPr>
        <p:grpSpPr bwMode="auto">
          <a:xfrm>
            <a:off x="3113089" y="2173290"/>
            <a:ext cx="358776" cy="427038"/>
            <a:chOff x="857" y="1344"/>
            <a:chExt cx="226" cy="269"/>
          </a:xfrm>
        </p:grpSpPr>
        <p:graphicFrame>
          <p:nvGraphicFramePr>
            <p:cNvPr id="515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6739204"/>
                </p:ext>
              </p:extLst>
            </p:nvPr>
          </p:nvGraphicFramePr>
          <p:xfrm>
            <a:off x="857" y="1361"/>
            <a:ext cx="2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" name="Equation" r:id="rId39" imgW="126720" imgH="139680" progId="Equation.DSMT4">
                    <p:embed/>
                  </p:oleObj>
                </mc:Choice>
                <mc:Fallback>
                  <p:oleObj name="Equation" r:id="rId3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1361"/>
                          <a:ext cx="2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7" name="Line 41"/>
            <p:cNvSpPr>
              <a:spLocks noChangeShapeType="1"/>
            </p:cNvSpPr>
            <p:nvPr/>
          </p:nvSpPr>
          <p:spPr bwMode="auto">
            <a:xfrm>
              <a:off x="912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258" name="Group 42"/>
          <p:cNvGrpSpPr>
            <a:grpSpLocks/>
          </p:cNvGrpSpPr>
          <p:nvPr/>
        </p:nvGrpSpPr>
        <p:grpSpPr bwMode="auto">
          <a:xfrm>
            <a:off x="3536950" y="2119315"/>
            <a:ext cx="2452688" cy="522288"/>
            <a:chOff x="1109" y="1335"/>
            <a:chExt cx="1545" cy="329"/>
          </a:xfrm>
        </p:grpSpPr>
        <p:graphicFrame>
          <p:nvGraphicFramePr>
            <p:cNvPr id="5153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1251618"/>
                </p:ext>
              </p:extLst>
            </p:nvPr>
          </p:nvGraphicFramePr>
          <p:xfrm>
            <a:off x="1109" y="1335"/>
            <a:ext cx="154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" name="Equation" r:id="rId41" imgW="1104840" imgH="228600" progId="Equation.DSMT4">
                    <p:embed/>
                  </p:oleObj>
                </mc:Choice>
                <mc:Fallback>
                  <p:oleObj name="Equation" r:id="rId41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1335"/>
                          <a:ext cx="154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Line 44"/>
            <p:cNvSpPr>
              <a:spLocks noChangeShapeType="1"/>
            </p:cNvSpPr>
            <p:nvPr/>
          </p:nvSpPr>
          <p:spPr bwMode="auto">
            <a:xfrm>
              <a:off x="1296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55" name="Line 45"/>
            <p:cNvSpPr>
              <a:spLocks noChangeShapeType="1"/>
            </p:cNvSpPr>
            <p:nvPr/>
          </p:nvSpPr>
          <p:spPr bwMode="auto">
            <a:xfrm>
              <a:off x="2112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753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 autoUpdateAnimBg="0"/>
      <p:bldP spid="9236" grpId="0" animBg="1"/>
      <p:bldP spid="9237" grpId="0" build="p" autoUpdateAnimBg="0"/>
      <p:bldP spid="924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1219200"/>
            <a:ext cx="3065463" cy="5334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CC"/>
                    </a:gs>
                    <a:gs pos="100000">
                      <a:srgbClr val="00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空间直线方程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590800" y="20574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90800" y="3290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对称式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590800" y="4586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参数式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48034"/>
              </p:ext>
            </p:extLst>
          </p:nvPr>
        </p:nvGraphicFramePr>
        <p:xfrm>
          <a:off x="3886200" y="1749844"/>
          <a:ext cx="4259058" cy="123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Equation" r:id="rId3" imgW="1688760" imgH="482400" progId="Equation.DSMT4">
                  <p:embed/>
                </p:oleObj>
              </mc:Choice>
              <mc:Fallback>
                <p:oleObj name="Equation" r:id="rId3" imgW="1688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49844"/>
                        <a:ext cx="4259058" cy="123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04839"/>
              </p:ext>
            </p:extLst>
          </p:nvPr>
        </p:nvGraphicFramePr>
        <p:xfrm>
          <a:off x="3883589" y="4106098"/>
          <a:ext cx="2252662" cy="166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Equation" r:id="rId5" imgW="965160" imgH="711000" progId="Equation.DSMT4">
                  <p:embed/>
                </p:oleObj>
              </mc:Choice>
              <mc:Fallback>
                <p:oleObj name="Equation" r:id="rId5" imgW="965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589" y="4106098"/>
                        <a:ext cx="2252662" cy="1669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411200"/>
              </p:ext>
            </p:extLst>
          </p:nvPr>
        </p:nvGraphicFramePr>
        <p:xfrm>
          <a:off x="3902122" y="2994789"/>
          <a:ext cx="4107011" cy="111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Equation" r:id="rId7" imgW="1612800" imgH="431640" progId="Equation.DSMT4">
                  <p:embed/>
                </p:oleObj>
              </mc:Choice>
              <mc:Fallback>
                <p:oleObj name="Equation" r:id="rId7" imgW="161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122" y="2994789"/>
                        <a:ext cx="4107011" cy="1111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87015"/>
              </p:ext>
            </p:extLst>
          </p:nvPr>
        </p:nvGraphicFramePr>
        <p:xfrm>
          <a:off x="6622678" y="4604391"/>
          <a:ext cx="2713682" cy="54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Equation" r:id="rId9" imgW="1168200" imgH="228600" progId="Equation.DSMT4">
                  <p:embed/>
                </p:oleObj>
              </mc:Choice>
              <mc:Fallback>
                <p:oleObj name="Equation" r:id="rId9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678" y="4604391"/>
                        <a:ext cx="2713682" cy="5464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085975" y="310745"/>
            <a:ext cx="2028825" cy="5889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内容小结</a:t>
            </a: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8471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  <p:bldP spid="38916" grpId="0" build="p" autoUpdateAnimBg="0"/>
      <p:bldP spid="3891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922777"/>
              </p:ext>
            </p:extLst>
          </p:nvPr>
        </p:nvGraphicFramePr>
        <p:xfrm>
          <a:off x="3533482" y="973011"/>
          <a:ext cx="4315118" cy="1073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" name="Equation" r:id="rId3" imgW="1815840" imgH="444240" progId="Equation.DSMT4">
                  <p:embed/>
                </p:oleObj>
              </mc:Choice>
              <mc:Fallback>
                <p:oleObj name="Equation" r:id="rId3" imgW="1815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482" y="973011"/>
                        <a:ext cx="4315118" cy="1073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693988" y="1157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直线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77709"/>
              </p:ext>
            </p:extLst>
          </p:nvPr>
        </p:nvGraphicFramePr>
        <p:xfrm>
          <a:off x="6811964" y="3183084"/>
          <a:ext cx="3652086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4" y="3183084"/>
                        <a:ext cx="3652086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9403"/>
              </p:ext>
            </p:extLst>
          </p:nvPr>
        </p:nvGraphicFramePr>
        <p:xfrm>
          <a:off x="3533482" y="1963277"/>
          <a:ext cx="4239430" cy="102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1" name="Equation" r:id="rId7" imgW="1854000" imgH="444240" progId="Equation.DSMT4">
                  <p:embed/>
                </p:oleObj>
              </mc:Choice>
              <mc:Fallback>
                <p:oleObj name="Equation" r:id="rId7" imgW="1854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482" y="1963277"/>
                        <a:ext cx="4239430" cy="102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6466"/>
              </p:ext>
            </p:extLst>
          </p:nvPr>
        </p:nvGraphicFramePr>
        <p:xfrm>
          <a:off x="6959600" y="3982705"/>
          <a:ext cx="2221195" cy="108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2" name="Equation" r:id="rId9" imgW="914400" imgH="444240" progId="Equation.DSMT4">
                  <p:embed/>
                </p:oleObj>
              </mc:Choice>
              <mc:Fallback>
                <p:oleObj name="Equation" r:id="rId9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982705"/>
                        <a:ext cx="2221195" cy="1089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7"/>
          <p:cNvSpPr>
            <a:spLocks noGrp="1" noChangeArrowheads="1"/>
          </p:cNvSpPr>
          <p:nvPr>
            <p:ph type="title"/>
          </p:nvPr>
        </p:nvSpPr>
        <p:spPr>
          <a:xfrm>
            <a:off x="2168406" y="269416"/>
            <a:ext cx="3186480" cy="533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线与线的关系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667000" y="213995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935164" y="5217891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夹角公式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5886451" y="3429000"/>
            <a:ext cx="857621" cy="169718"/>
          </a:xfrm>
          <a:prstGeom prst="leftRightArrow">
            <a:avLst>
              <a:gd name="adj1" fmla="val 50000"/>
              <a:gd name="adj2" fmla="val 103958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6019801" y="4371975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7951494" y="1237329"/>
            <a:ext cx="2441575" cy="544513"/>
            <a:chOff x="3921" y="826"/>
            <a:chExt cx="1538" cy="343"/>
          </a:xfrm>
        </p:grpSpPr>
        <p:graphicFrame>
          <p:nvGraphicFramePr>
            <p:cNvPr id="3382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7653870"/>
                </p:ext>
              </p:extLst>
            </p:nvPr>
          </p:nvGraphicFramePr>
          <p:xfrm>
            <a:off x="3921" y="826"/>
            <a:ext cx="153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3" name="Equation" r:id="rId11" imgW="1054080" imgH="228600" progId="Equation.DSMT4">
                    <p:embed/>
                  </p:oleObj>
                </mc:Choice>
                <mc:Fallback>
                  <p:oleObj name="Equation" r:id="rId11" imgW="1054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826"/>
                          <a:ext cx="1538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Line 14"/>
            <p:cNvSpPr>
              <a:spLocks noChangeShapeType="1"/>
            </p:cNvSpPr>
            <p:nvPr/>
          </p:nvSpPr>
          <p:spPr bwMode="auto">
            <a:xfrm>
              <a:off x="3921" y="8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0975" name="Group 15"/>
          <p:cNvGrpSpPr>
            <a:grpSpLocks/>
          </p:cNvGrpSpPr>
          <p:nvPr/>
        </p:nvGrpSpPr>
        <p:grpSpPr bwMode="auto">
          <a:xfrm>
            <a:off x="8038743" y="2176823"/>
            <a:ext cx="2571750" cy="552451"/>
            <a:chOff x="4063" y="1528"/>
            <a:chExt cx="1620" cy="348"/>
          </a:xfrm>
        </p:grpSpPr>
        <p:sp>
          <p:nvSpPr>
            <p:cNvPr id="33825" name="Line 16"/>
            <p:cNvSpPr>
              <a:spLocks noChangeShapeType="1"/>
            </p:cNvSpPr>
            <p:nvPr/>
          </p:nvSpPr>
          <p:spPr bwMode="auto">
            <a:xfrm>
              <a:off x="40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382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4848286"/>
                </p:ext>
              </p:extLst>
            </p:nvPr>
          </p:nvGraphicFramePr>
          <p:xfrm>
            <a:off x="4063" y="1528"/>
            <a:ext cx="162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4" name="Equation" r:id="rId13" imgW="1091880" imgH="228600" progId="Equation.DSMT4">
                    <p:embed/>
                  </p:oleObj>
                </mc:Choice>
                <mc:Fallback>
                  <p:oleObj name="Equation" r:id="rId13" imgW="1091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1528"/>
                          <a:ext cx="1620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4343403" y="3227394"/>
            <a:ext cx="1481139" cy="568326"/>
            <a:chOff x="1104" y="2060"/>
            <a:chExt cx="933" cy="358"/>
          </a:xfrm>
        </p:grpSpPr>
        <p:graphicFrame>
          <p:nvGraphicFramePr>
            <p:cNvPr id="3382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2673962"/>
                </p:ext>
              </p:extLst>
            </p:nvPr>
          </p:nvGraphicFramePr>
          <p:xfrm>
            <a:off x="1118" y="2060"/>
            <a:ext cx="91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5" name="Equation" r:id="rId15" imgW="596880" imgH="228600" progId="Equation.DSMT4">
                    <p:embed/>
                  </p:oleObj>
                </mc:Choice>
                <mc:Fallback>
                  <p:oleObj name="Equation" r:id="rId15" imgW="596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2060"/>
                          <a:ext cx="919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Line 20"/>
            <p:cNvSpPr>
              <a:spLocks noChangeShapeType="1"/>
            </p:cNvSpPr>
            <p:nvPr/>
          </p:nvSpPr>
          <p:spPr bwMode="auto">
            <a:xfrm>
              <a:off x="1104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24" name="Line 21"/>
            <p:cNvSpPr>
              <a:spLocks noChangeShapeType="1"/>
            </p:cNvSpPr>
            <p:nvPr/>
          </p:nvSpPr>
          <p:spPr bwMode="auto">
            <a:xfrm>
              <a:off x="1440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409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92554"/>
              </p:ext>
            </p:extLst>
          </p:nvPr>
        </p:nvGraphicFramePr>
        <p:xfrm>
          <a:off x="2115402" y="3226594"/>
          <a:ext cx="1246924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6" name="Equation" r:id="rId17" imgW="507960" imgH="228600" progId="Equation.DSMT4">
                  <p:embed/>
                </p:oleObj>
              </mc:Choice>
              <mc:Fallback>
                <p:oleObj name="Equation" r:id="rId17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402" y="3226594"/>
                        <a:ext cx="1246924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837592"/>
              </p:ext>
            </p:extLst>
          </p:nvPr>
        </p:nvGraphicFramePr>
        <p:xfrm>
          <a:off x="2114504" y="4273552"/>
          <a:ext cx="1200196" cy="5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7" name="Equation" r:id="rId19" imgW="495000" imgH="228600" progId="Equation.DSMT4">
                  <p:embed/>
                </p:oleObj>
              </mc:Choice>
              <mc:Fallback>
                <p:oleObj name="Equation" r:id="rId19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04" y="4273552"/>
                        <a:ext cx="1200196" cy="562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4" name="Group 24"/>
          <p:cNvGrpSpPr>
            <a:grpSpLocks/>
          </p:cNvGrpSpPr>
          <p:nvPr/>
        </p:nvGrpSpPr>
        <p:grpSpPr bwMode="auto">
          <a:xfrm>
            <a:off x="4297363" y="4211633"/>
            <a:ext cx="1631951" cy="588961"/>
            <a:chOff x="1227" y="2653"/>
            <a:chExt cx="1028" cy="371"/>
          </a:xfrm>
        </p:grpSpPr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>
              <a:off x="2053" y="26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381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408536"/>
                </p:ext>
              </p:extLst>
            </p:nvPr>
          </p:nvGraphicFramePr>
          <p:xfrm>
            <a:off x="1227" y="2653"/>
            <a:ext cx="102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8" name="Equation" r:id="rId21" imgW="647640" imgH="228600" progId="Equation.DSMT4">
                    <p:embed/>
                  </p:oleObj>
                </mc:Choice>
                <mc:Fallback>
                  <p:oleObj name="Equation" r:id="rId21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2653"/>
                          <a:ext cx="102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>
              <a:off x="1256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>
              <a:off x="1617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0989" name="AutoShape 29"/>
          <p:cNvSpPr>
            <a:spLocks noChangeArrowheads="1"/>
          </p:cNvSpPr>
          <p:nvPr/>
        </p:nvSpPr>
        <p:spPr bwMode="auto">
          <a:xfrm>
            <a:off x="3429001" y="34290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90" name="AutoShape 30"/>
          <p:cNvSpPr>
            <a:spLocks noChangeArrowheads="1"/>
          </p:cNvSpPr>
          <p:nvPr/>
        </p:nvSpPr>
        <p:spPr bwMode="auto">
          <a:xfrm>
            <a:off x="3429001" y="44196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0991" name="Group 31"/>
          <p:cNvGrpSpPr>
            <a:grpSpLocks/>
          </p:cNvGrpSpPr>
          <p:nvPr/>
        </p:nvGrpSpPr>
        <p:grpSpPr bwMode="auto">
          <a:xfrm>
            <a:off x="3694113" y="4908551"/>
            <a:ext cx="2722563" cy="1187450"/>
            <a:chOff x="1367" y="3092"/>
            <a:chExt cx="1715" cy="748"/>
          </a:xfrm>
        </p:grpSpPr>
        <p:graphicFrame>
          <p:nvGraphicFramePr>
            <p:cNvPr id="3381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369396"/>
                </p:ext>
              </p:extLst>
            </p:nvPr>
          </p:nvGraphicFramePr>
          <p:xfrm>
            <a:off x="1367" y="3092"/>
            <a:ext cx="1715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9" name="Equation" r:id="rId23" imgW="1117440" imgH="482400" progId="Equation.DSMT4">
                    <p:embed/>
                  </p:oleObj>
                </mc:Choice>
                <mc:Fallback>
                  <p:oleObj name="Equation" r:id="rId23" imgW="1117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3092"/>
                          <a:ext cx="1715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Line 33"/>
            <p:cNvSpPr>
              <a:spLocks noChangeShapeType="1"/>
            </p:cNvSpPr>
            <p:nvPr/>
          </p:nvSpPr>
          <p:spPr bwMode="auto">
            <a:xfrm>
              <a:off x="2316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5" name="Line 34"/>
            <p:cNvSpPr>
              <a:spLocks noChangeShapeType="1"/>
            </p:cNvSpPr>
            <p:nvPr/>
          </p:nvSpPr>
          <p:spPr bwMode="auto">
            <a:xfrm>
              <a:off x="2640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6" name="Line 35"/>
            <p:cNvSpPr>
              <a:spLocks noChangeShapeType="1"/>
            </p:cNvSpPr>
            <p:nvPr/>
          </p:nvSpPr>
          <p:spPr bwMode="auto">
            <a:xfrm>
              <a:off x="2304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7" name="Line 36"/>
            <p:cNvSpPr>
              <a:spLocks noChangeShapeType="1"/>
            </p:cNvSpPr>
            <p:nvPr/>
          </p:nvSpPr>
          <p:spPr bwMode="auto">
            <a:xfrm>
              <a:off x="2673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2755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  <p:bldP spid="40968" grpId="0" autoUpdateAnimBg="0"/>
      <p:bldP spid="40969" grpId="0" autoUpdateAnimBg="0"/>
      <p:bldP spid="40970" grpId="0" animBg="1"/>
      <p:bldP spid="40971" grpId="0" animBg="1"/>
      <p:bldP spid="40989" grpId="0" animBg="1"/>
      <p:bldP spid="409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93812"/>
              </p:ext>
            </p:extLst>
          </p:nvPr>
        </p:nvGraphicFramePr>
        <p:xfrm>
          <a:off x="3887152" y="1038902"/>
          <a:ext cx="3360976" cy="51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Equation" r:id="rId3" imgW="1396800" imgH="203040" progId="Equation.DSMT4">
                  <p:embed/>
                </p:oleObj>
              </mc:Choice>
              <mc:Fallback>
                <p:oleObj name="Equation" r:id="rId3" imgW="1396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152" y="1038902"/>
                        <a:ext cx="3360976" cy="515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87630"/>
              </p:ext>
            </p:extLst>
          </p:nvPr>
        </p:nvGraphicFramePr>
        <p:xfrm>
          <a:off x="6769100" y="2484628"/>
          <a:ext cx="1993900" cy="99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Equation" r:id="rId5" imgW="825480" imgH="406080" progId="Equation.DSMT4">
                  <p:embed/>
                </p:oleObj>
              </mc:Choice>
              <mc:Fallback>
                <p:oleObj name="Equation" r:id="rId5" imgW="825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2484628"/>
                        <a:ext cx="1993900" cy="995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438400" y="9906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平面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20980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133600" y="35814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//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133600" y="4586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夹角公式：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197554"/>
              </p:ext>
            </p:extLst>
          </p:nvPr>
        </p:nvGraphicFramePr>
        <p:xfrm>
          <a:off x="6655945" y="3668984"/>
          <a:ext cx="3112463" cy="52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Equation" r:id="rId7" imgW="1269720" imgH="203040" progId="Equation.DSMT4">
                  <p:embed/>
                </p:oleObj>
              </mc:Choice>
              <mc:Fallback>
                <p:oleObj name="Equation" r:id="rId7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945" y="3668984"/>
                        <a:ext cx="3112463" cy="526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70562"/>
              </p:ext>
            </p:extLst>
          </p:nvPr>
        </p:nvGraphicFramePr>
        <p:xfrm>
          <a:off x="4305733" y="4648200"/>
          <a:ext cx="932586" cy="54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5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733" y="4648200"/>
                        <a:ext cx="932586" cy="541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58512"/>
              </p:ext>
            </p:extLst>
          </p:nvPr>
        </p:nvGraphicFramePr>
        <p:xfrm>
          <a:off x="4026154" y="1543696"/>
          <a:ext cx="3390391" cy="1048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6" name="Equation" r:id="rId11" imgW="1422360" imgH="431640" progId="Equation.DSMT4">
                  <p:embed/>
                </p:oleObj>
              </mc:Choice>
              <mc:Fallback>
                <p:oleObj name="Equation" r:id="rId11" imgW="1422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154" y="1543696"/>
                        <a:ext cx="3390391" cy="1048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Grp="1" noChangeArrowheads="1"/>
          </p:cNvSpPr>
          <p:nvPr>
            <p:ph type="title"/>
          </p:nvPr>
        </p:nvSpPr>
        <p:spPr>
          <a:xfrm>
            <a:off x="2098677" y="304684"/>
            <a:ext cx="3429000" cy="627062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面与线间的关系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514600" y="1717676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直线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:</a:t>
            </a:r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5562600" y="2938463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5410200" y="3810000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1999" name="Group 15"/>
          <p:cNvGrpSpPr>
            <a:grpSpLocks/>
          </p:cNvGrpSpPr>
          <p:nvPr/>
        </p:nvGrpSpPr>
        <p:grpSpPr bwMode="auto">
          <a:xfrm>
            <a:off x="7475539" y="1076325"/>
            <a:ext cx="1998663" cy="473075"/>
            <a:chOff x="3653" y="790"/>
            <a:chExt cx="1259" cy="298"/>
          </a:xfrm>
        </p:grpSpPr>
        <p:graphicFrame>
          <p:nvGraphicFramePr>
            <p:cNvPr id="3486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543710"/>
                </p:ext>
              </p:extLst>
            </p:nvPr>
          </p:nvGraphicFramePr>
          <p:xfrm>
            <a:off x="3653" y="790"/>
            <a:ext cx="125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7" name="Equation" r:id="rId13" imgW="888840" imgH="203040" progId="Equation.DSMT4">
                    <p:embed/>
                  </p:oleObj>
                </mc:Choice>
                <mc:Fallback>
                  <p:oleObj name="Equation" r:id="rId13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790"/>
                          <a:ext cx="125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3" name="Line 17"/>
            <p:cNvSpPr>
              <a:spLocks noChangeShapeType="1"/>
            </p:cNvSpPr>
            <p:nvPr/>
          </p:nvSpPr>
          <p:spPr bwMode="auto">
            <a:xfrm>
              <a:off x="3653" y="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7442200" y="1738318"/>
            <a:ext cx="2197100" cy="549276"/>
            <a:chOff x="2736" y="1751"/>
            <a:chExt cx="1384" cy="346"/>
          </a:xfrm>
        </p:grpSpPr>
        <p:graphicFrame>
          <p:nvGraphicFramePr>
            <p:cNvPr id="3486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133246"/>
                </p:ext>
              </p:extLst>
            </p:nvPr>
          </p:nvGraphicFramePr>
          <p:xfrm>
            <a:off x="2746" y="1751"/>
            <a:ext cx="137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8" name="Equation" r:id="rId15" imgW="838080" imgH="203040" progId="Equation.DSMT4">
                    <p:embed/>
                  </p:oleObj>
                </mc:Choice>
                <mc:Fallback>
                  <p:oleObj name="Equation" r:id="rId15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1751"/>
                          <a:ext cx="137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1" name="Line 20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005" name="Group 21"/>
          <p:cNvGrpSpPr>
            <a:grpSpLocks/>
          </p:cNvGrpSpPr>
          <p:nvPr/>
        </p:nvGrpSpPr>
        <p:grpSpPr bwMode="auto">
          <a:xfrm>
            <a:off x="4102102" y="2800353"/>
            <a:ext cx="1425575" cy="528638"/>
            <a:chOff x="1535" y="1719"/>
            <a:chExt cx="898" cy="333"/>
          </a:xfrm>
        </p:grpSpPr>
        <p:graphicFrame>
          <p:nvGraphicFramePr>
            <p:cNvPr id="3485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762020"/>
                </p:ext>
              </p:extLst>
            </p:nvPr>
          </p:nvGraphicFramePr>
          <p:xfrm>
            <a:off x="1535" y="1719"/>
            <a:ext cx="89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9" name="Equation" r:id="rId17" imgW="571320" imgH="203040" progId="Equation.DSMT4">
                    <p:embed/>
                  </p:oleObj>
                </mc:Choice>
                <mc:Fallback>
                  <p:oleObj name="Equation" r:id="rId17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1719"/>
                          <a:ext cx="89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7" name="Line 23"/>
            <p:cNvSpPr>
              <a:spLocks noChangeShapeType="1"/>
            </p:cNvSpPr>
            <p:nvPr/>
          </p:nvSpPr>
          <p:spPr bwMode="auto">
            <a:xfrm>
              <a:off x="1569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8" name="Line 24"/>
            <p:cNvSpPr>
              <a:spLocks noChangeShapeType="1"/>
            </p:cNvSpPr>
            <p:nvPr/>
          </p:nvSpPr>
          <p:spPr bwMode="auto">
            <a:xfrm>
              <a:off x="1905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9" name="Line 25"/>
            <p:cNvSpPr>
              <a:spLocks noChangeShapeType="1"/>
            </p:cNvSpPr>
            <p:nvPr/>
          </p:nvSpPr>
          <p:spPr bwMode="auto">
            <a:xfrm>
              <a:off x="2248" y="17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010" name="Group 26"/>
          <p:cNvGrpSpPr>
            <a:grpSpLocks/>
          </p:cNvGrpSpPr>
          <p:nvPr/>
        </p:nvGrpSpPr>
        <p:grpSpPr bwMode="auto">
          <a:xfrm>
            <a:off x="4068763" y="3662370"/>
            <a:ext cx="1363663" cy="536576"/>
            <a:chOff x="1684" y="2412"/>
            <a:chExt cx="859" cy="338"/>
          </a:xfrm>
        </p:grpSpPr>
        <p:graphicFrame>
          <p:nvGraphicFramePr>
            <p:cNvPr id="3485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336750"/>
                </p:ext>
              </p:extLst>
            </p:nvPr>
          </p:nvGraphicFramePr>
          <p:xfrm>
            <a:off x="1684" y="2412"/>
            <a:ext cx="8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0" name="Equation" r:id="rId19" imgW="533160" imgH="203040" progId="Equation.DSMT4">
                    <p:embed/>
                  </p:oleObj>
                </mc:Choice>
                <mc:Fallback>
                  <p:oleObj name="Equation" r:id="rId19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2412"/>
                          <a:ext cx="85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4" name="Line 28"/>
            <p:cNvSpPr>
              <a:spLocks noChangeShapeType="1"/>
            </p:cNvSpPr>
            <p:nvPr/>
          </p:nvSpPr>
          <p:spPr bwMode="auto">
            <a:xfrm>
              <a:off x="1713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5" name="Line 29"/>
            <p:cNvSpPr>
              <a:spLocks noChangeShapeType="1"/>
            </p:cNvSpPr>
            <p:nvPr/>
          </p:nvSpPr>
          <p:spPr bwMode="auto">
            <a:xfrm>
              <a:off x="1968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2014" name="AutoShape 30"/>
          <p:cNvSpPr>
            <a:spLocks noChangeArrowheads="1"/>
          </p:cNvSpPr>
          <p:nvPr/>
        </p:nvSpPr>
        <p:spPr bwMode="auto">
          <a:xfrm>
            <a:off x="3276601" y="29718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015" name="AutoShape 31"/>
          <p:cNvSpPr>
            <a:spLocks noChangeArrowheads="1"/>
          </p:cNvSpPr>
          <p:nvPr/>
        </p:nvSpPr>
        <p:spPr bwMode="auto">
          <a:xfrm>
            <a:off x="3200401" y="3795713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2016" name="Group 32"/>
          <p:cNvGrpSpPr>
            <a:grpSpLocks/>
          </p:cNvGrpSpPr>
          <p:nvPr/>
        </p:nvGrpSpPr>
        <p:grpSpPr bwMode="auto">
          <a:xfrm>
            <a:off x="5133976" y="4340229"/>
            <a:ext cx="1549400" cy="1149351"/>
            <a:chOff x="2322" y="2974"/>
            <a:chExt cx="976" cy="724"/>
          </a:xfrm>
        </p:grpSpPr>
        <p:graphicFrame>
          <p:nvGraphicFramePr>
            <p:cNvPr id="34848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62585"/>
                </p:ext>
              </p:extLst>
            </p:nvPr>
          </p:nvGraphicFramePr>
          <p:xfrm>
            <a:off x="2322" y="2974"/>
            <a:ext cx="976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1" name="Equation" r:id="rId21" imgW="634680" imgH="469800" progId="Equation.DSMT4">
                    <p:embed/>
                  </p:oleObj>
                </mc:Choice>
                <mc:Fallback>
                  <p:oleObj name="Equation" r:id="rId21" imgW="6346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2974"/>
                          <a:ext cx="976" cy="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Line 34"/>
            <p:cNvSpPr>
              <a:spLocks noChangeShapeType="1"/>
            </p:cNvSpPr>
            <p:nvPr/>
          </p:nvSpPr>
          <p:spPr bwMode="auto">
            <a:xfrm>
              <a:off x="2692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0" name="Line 35"/>
            <p:cNvSpPr>
              <a:spLocks noChangeShapeType="1"/>
            </p:cNvSpPr>
            <p:nvPr/>
          </p:nvSpPr>
          <p:spPr bwMode="auto">
            <a:xfrm>
              <a:off x="2980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1" name="Line 36"/>
            <p:cNvSpPr>
              <a:spLocks noChangeShapeType="1"/>
            </p:cNvSpPr>
            <p:nvPr/>
          </p:nvSpPr>
          <p:spPr bwMode="auto">
            <a:xfrm>
              <a:off x="2677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2" name="Line 37"/>
            <p:cNvSpPr>
              <a:spLocks noChangeShapeType="1"/>
            </p:cNvSpPr>
            <p:nvPr/>
          </p:nvSpPr>
          <p:spPr bwMode="auto">
            <a:xfrm>
              <a:off x="2980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022" name="Group 38"/>
          <p:cNvGrpSpPr>
            <a:grpSpLocks/>
          </p:cNvGrpSpPr>
          <p:nvPr/>
        </p:nvGrpSpPr>
        <p:grpSpPr bwMode="auto">
          <a:xfrm>
            <a:off x="7620000" y="4267200"/>
            <a:ext cx="2590800" cy="1905000"/>
            <a:chOff x="3840" y="2688"/>
            <a:chExt cx="1632" cy="1200"/>
          </a:xfrm>
        </p:grpSpPr>
        <p:sp>
          <p:nvSpPr>
            <p:cNvPr id="34839" name="Line 39"/>
            <p:cNvSpPr>
              <a:spLocks noChangeShapeType="1"/>
            </p:cNvSpPr>
            <p:nvPr/>
          </p:nvSpPr>
          <p:spPr bwMode="auto">
            <a:xfrm flipH="1">
              <a:off x="4080" y="3455"/>
              <a:ext cx="345" cy="433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40" name="Group 40"/>
            <p:cNvGrpSpPr>
              <a:grpSpLocks/>
            </p:cNvGrpSpPr>
            <p:nvPr/>
          </p:nvGrpSpPr>
          <p:grpSpPr bwMode="auto">
            <a:xfrm>
              <a:off x="3840" y="2688"/>
              <a:ext cx="1632" cy="1008"/>
              <a:chOff x="3840" y="2688"/>
              <a:chExt cx="1632" cy="1008"/>
            </a:xfrm>
          </p:grpSpPr>
          <p:graphicFrame>
            <p:nvGraphicFramePr>
              <p:cNvPr id="34841" name="Object 41"/>
              <p:cNvGraphicFramePr>
                <a:graphicFrameLocks noChangeAspect="1"/>
              </p:cNvGraphicFramePr>
              <p:nvPr/>
            </p:nvGraphicFramePr>
            <p:xfrm>
              <a:off x="4983" y="2736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2" name="Equation" r:id="rId23" imgW="238056" imgH="285673" progId="Equation.3">
                      <p:embed/>
                    </p:oleObj>
                  </mc:Choice>
                  <mc:Fallback>
                    <p:oleObj name="Equation" r:id="rId23" imgW="238056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3" y="2736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2" name="AutoShape 42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1632" cy="528"/>
              </a:xfrm>
              <a:prstGeom prst="parallelogram">
                <a:avLst>
                  <a:gd name="adj" fmla="val 77273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43" name="Line 43"/>
              <p:cNvSpPr>
                <a:spLocks noChangeShapeType="1"/>
              </p:cNvSpPr>
              <p:nvPr/>
            </p:nvSpPr>
            <p:spPr bwMode="auto">
              <a:xfrm flipH="1">
                <a:off x="4464" y="2688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44" name="Object 44"/>
              <p:cNvGraphicFramePr>
                <a:graphicFrameLocks noChangeAspect="1"/>
              </p:cNvGraphicFramePr>
              <p:nvPr/>
            </p:nvGraphicFramePr>
            <p:xfrm>
              <a:off x="4877" y="3455"/>
              <a:ext cx="211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3" name="Equation" r:id="rId25" imgW="314401" imgH="285673" progId="Equation.3">
                      <p:embed/>
                    </p:oleObj>
                  </mc:Choice>
                  <mc:Fallback>
                    <p:oleObj name="Equation" r:id="rId25" imgW="3144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3455"/>
                            <a:ext cx="211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5" name="Arc 45"/>
              <p:cNvSpPr>
                <a:spLocks/>
              </p:cNvSpPr>
              <p:nvPr/>
            </p:nvSpPr>
            <p:spPr bwMode="auto">
              <a:xfrm rot="3385627">
                <a:off x="4483" y="3213"/>
                <a:ext cx="121" cy="288"/>
              </a:xfrm>
              <a:custGeom>
                <a:avLst/>
                <a:gdLst>
                  <a:gd name="T0" fmla="*/ 0 w 15466"/>
                  <a:gd name="T1" fmla="*/ 0 h 21600"/>
                  <a:gd name="T2" fmla="*/ 1 w 15466"/>
                  <a:gd name="T3" fmla="*/ 1 h 21600"/>
                  <a:gd name="T4" fmla="*/ 0 w 15466"/>
                  <a:gd name="T5" fmla="*/ 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466" h="21600" fill="none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</a:path>
                  <a:path w="15466" h="21600" stroke="0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  <a:lnTo>
                      <a:pt x="2146" y="21600"/>
                    </a:lnTo>
                    <a:lnTo>
                      <a:pt x="-1" y="106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46" name="Object 46"/>
              <p:cNvGraphicFramePr>
                <a:graphicFrameLocks noChangeAspect="1"/>
              </p:cNvGraphicFramePr>
              <p:nvPr/>
            </p:nvGraphicFramePr>
            <p:xfrm>
              <a:off x="4680" y="3112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4" name="Equation" r:id="rId27" imgW="247773" imgH="295404" progId="Equation.3">
                      <p:embed/>
                    </p:oleObj>
                  </mc:Choice>
                  <mc:Fallback>
                    <p:oleObj name="Equation" r:id="rId27" imgW="247773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3112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7" name="Line 47"/>
              <p:cNvSpPr>
                <a:spLocks noChangeShapeType="1"/>
              </p:cNvSpPr>
              <p:nvPr/>
            </p:nvSpPr>
            <p:spPr bwMode="auto">
              <a:xfrm flipV="1">
                <a:off x="412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621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6" grpId="0" autoUpdateAnimBg="0"/>
      <p:bldP spid="41997" grpId="0" animBg="1"/>
      <p:bldP spid="41998" grpId="0" animBg="1"/>
      <p:bldP spid="42014" grpId="0" animBg="1"/>
      <p:bldP spid="420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1" y="323215"/>
            <a:ext cx="3124200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内容小结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362200" y="1752600"/>
            <a:ext cx="1905000" cy="5286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空间平面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06625" y="2438401"/>
            <a:ext cx="185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206626" y="3048001"/>
            <a:ext cx="152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点法式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206626" y="3797301"/>
            <a:ext cx="160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截距式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50371"/>
              </p:ext>
            </p:extLst>
          </p:nvPr>
        </p:nvGraphicFramePr>
        <p:xfrm>
          <a:off x="3657246" y="2528274"/>
          <a:ext cx="3217960" cy="50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3"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246" y="2528274"/>
                        <a:ext cx="3217960" cy="50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638264"/>
              </p:ext>
            </p:extLst>
          </p:nvPr>
        </p:nvGraphicFramePr>
        <p:xfrm>
          <a:off x="7367718" y="2446445"/>
          <a:ext cx="3033760" cy="58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Equation" r:id="rId6" imgW="1231560" imgH="228600" progId="Equation.DSMT4">
                  <p:embed/>
                </p:oleObj>
              </mc:Choice>
              <mc:Fallback>
                <p:oleObj name="Equation" r:id="rId6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718" y="2446445"/>
                        <a:ext cx="3033760" cy="585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737460"/>
              </p:ext>
            </p:extLst>
          </p:nvPr>
        </p:nvGraphicFramePr>
        <p:xfrm>
          <a:off x="3517708" y="3659432"/>
          <a:ext cx="2264479" cy="98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Equation" r:id="rId8" imgW="952200" imgH="406080" progId="Equation.DSMT4">
                  <p:embed/>
                </p:oleObj>
              </mc:Choice>
              <mc:Fallback>
                <p:oleObj name="Equation" r:id="rId8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708" y="3659432"/>
                        <a:ext cx="2264479" cy="98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196435" y="5054284"/>
            <a:ext cx="146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三点式</a:t>
            </a: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704713"/>
              </p:ext>
            </p:extLst>
          </p:nvPr>
        </p:nvGraphicFramePr>
        <p:xfrm>
          <a:off x="3733801" y="4673706"/>
          <a:ext cx="4450431" cy="167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6" name="Equation" r:id="rId10" imgW="1917360" imgH="711000" progId="Equation.DSMT4">
                  <p:embed/>
                </p:oleObj>
              </mc:Choice>
              <mc:Fallback>
                <p:oleObj name="Equation" r:id="rId10" imgW="1917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673706"/>
                        <a:ext cx="4450431" cy="1670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241550" y="1143001"/>
            <a:ext cx="469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空间直线与平面的方程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57548"/>
              </p:ext>
            </p:extLst>
          </p:nvPr>
        </p:nvGraphicFramePr>
        <p:xfrm>
          <a:off x="8197185" y="3745392"/>
          <a:ext cx="2204293" cy="52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7" name="Equation" r:id="rId12" imgW="990360" imgH="228600" progId="Equation.DSMT4">
                  <p:embed/>
                </p:oleObj>
              </mc:Choice>
              <mc:Fallback>
                <p:oleObj name="Equation" r:id="rId12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185" y="3745392"/>
                        <a:ext cx="2204293" cy="526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004940"/>
              </p:ext>
            </p:extLst>
          </p:nvPr>
        </p:nvGraphicFramePr>
        <p:xfrm>
          <a:off x="3617917" y="3111471"/>
          <a:ext cx="5726973" cy="56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8" name="Equation" r:id="rId14" imgW="2400120" imgH="228600" progId="Equation.DSMT4">
                  <p:embed/>
                </p:oleObj>
              </mc:Choice>
              <mc:Fallback>
                <p:oleObj name="Equation" r:id="rId14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7" y="3111471"/>
                        <a:ext cx="5726973" cy="566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8112224" y="4427670"/>
            <a:ext cx="2665043" cy="502439"/>
            <a:chOff x="3773" y="2517"/>
            <a:chExt cx="1584" cy="242"/>
          </a:xfrm>
        </p:grpSpPr>
        <p:graphicFrame>
          <p:nvGraphicFramePr>
            <p:cNvPr id="3585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404343"/>
                </p:ext>
              </p:extLst>
            </p:nvPr>
          </p:nvGraphicFramePr>
          <p:xfrm>
            <a:off x="3773" y="2517"/>
            <a:ext cx="158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9" name="Equation" r:id="rId16" imgW="1460160" imgH="215640" progId="Equation.DSMT4">
                    <p:embed/>
                  </p:oleObj>
                </mc:Choice>
                <mc:Fallback>
                  <p:oleObj name="Equation" r:id="rId16" imgW="14601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2517"/>
                          <a:ext cx="158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4411" y="2534"/>
              <a:ext cx="144" cy="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8054343" y="3797301"/>
            <a:ext cx="3299415" cy="1104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22023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 autoUpdateAnimBg="0"/>
      <p:bldP spid="43012" grpId="0" autoUpdateAnimBg="0"/>
      <p:bldP spid="43013" grpId="0" autoUpdateAnimBg="0"/>
      <p:bldP spid="43014" grpId="0" autoUpdateAnimBg="0"/>
      <p:bldP spid="43018" grpId="0" autoUpdateAnimBg="0"/>
      <p:bldP spid="43020" grpId="0" autoUpdateAnimBg="0"/>
      <p:bldP spid="430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715001" y="5570539"/>
            <a:ext cx="315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为直线的方向向量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505200" y="585788"/>
            <a:ext cx="1654696" cy="568325"/>
          </a:xfrm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空间直线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133600" y="1538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133600" y="26781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对称式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133600" y="39116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参数式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2914"/>
              </p:ext>
            </p:extLst>
          </p:nvPr>
        </p:nvGraphicFramePr>
        <p:xfrm>
          <a:off x="3472521" y="1294890"/>
          <a:ext cx="3868154" cy="111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" name="Equation" r:id="rId3" imgW="1688760" imgH="482400" progId="Equation.DSMT4">
                  <p:embed/>
                </p:oleObj>
              </mc:Choice>
              <mc:Fallback>
                <p:oleObj name="Equation" r:id="rId3" imgW="1688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521" y="1294890"/>
                        <a:ext cx="3868154" cy="1118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37490"/>
              </p:ext>
            </p:extLst>
          </p:nvPr>
        </p:nvGraphicFramePr>
        <p:xfrm>
          <a:off x="3449837" y="3339744"/>
          <a:ext cx="2168078" cy="161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" name="Equation" r:id="rId5" imgW="965160" imgH="711000" progId="Equation.DSMT4">
                  <p:embed/>
                </p:oleObj>
              </mc:Choice>
              <mc:Fallback>
                <p:oleObj name="Equation" r:id="rId5" imgW="965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837" y="3339744"/>
                        <a:ext cx="2168078" cy="161016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401327"/>
              </p:ext>
            </p:extLst>
          </p:nvPr>
        </p:nvGraphicFramePr>
        <p:xfrm>
          <a:off x="3657600" y="2459194"/>
          <a:ext cx="3629694" cy="98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Equation" r:id="rId7" imgW="1612800" imgH="431640" progId="Equation.DSMT4">
                  <p:embed/>
                </p:oleObj>
              </mc:Choice>
              <mc:Fallback>
                <p:oleObj name="Equation" r:id="rId7" imgW="161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59194"/>
                        <a:ext cx="3629694" cy="98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10236"/>
              </p:ext>
            </p:extLst>
          </p:nvPr>
        </p:nvGraphicFramePr>
        <p:xfrm>
          <a:off x="3764798" y="4932160"/>
          <a:ext cx="1787569" cy="55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798" y="4932160"/>
                        <a:ext cx="1787569" cy="557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3592517" y="5622931"/>
            <a:ext cx="2122489" cy="471488"/>
            <a:chOff x="3295" y="3007"/>
            <a:chExt cx="1337" cy="297"/>
          </a:xfrm>
        </p:grpSpPr>
        <p:graphicFrame>
          <p:nvGraphicFramePr>
            <p:cNvPr id="3687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0257535"/>
                </p:ext>
              </p:extLst>
            </p:nvPr>
          </p:nvGraphicFramePr>
          <p:xfrm>
            <a:off x="3295" y="3007"/>
            <a:ext cx="133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9" name="Equation" r:id="rId11" imgW="939600" imgH="203040" progId="Equation.DSMT4">
                    <p:embed/>
                  </p:oleObj>
                </mc:Choice>
                <mc:Fallback>
                  <p:oleObj name="Equation" r:id="rId11" imgW="939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5" y="3007"/>
                          <a:ext cx="133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Line 13"/>
            <p:cNvSpPr>
              <a:spLocks noChangeShapeType="1"/>
            </p:cNvSpPr>
            <p:nvPr/>
          </p:nvSpPr>
          <p:spPr bwMode="auto">
            <a:xfrm>
              <a:off x="3360" y="302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410201" y="4953001"/>
            <a:ext cx="2538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为直线上一点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656404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 advAuto="0"/>
      <p:bldP spid="45060" grpId="0" autoUpdateAnimBg="0"/>
      <p:bldP spid="45061" grpId="0" autoUpdateAnimBg="0"/>
      <p:bldP spid="45062" grpId="0" autoUpdateAnimBg="0"/>
      <p:bldP spid="45070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346121" y="1312146"/>
            <a:ext cx="25908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面与面的关系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395473"/>
              </p:ext>
            </p:extLst>
          </p:nvPr>
        </p:nvGraphicFramePr>
        <p:xfrm>
          <a:off x="6465888" y="3209925"/>
          <a:ext cx="3734568" cy="58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3209925"/>
                        <a:ext cx="3734568" cy="586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84717"/>
              </p:ext>
            </p:extLst>
          </p:nvPr>
        </p:nvGraphicFramePr>
        <p:xfrm>
          <a:off x="6638504" y="3762517"/>
          <a:ext cx="2216994" cy="107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2" name="Equation" r:id="rId5" imgW="927000" imgH="444240" progId="Equation.DSMT4">
                  <p:embed/>
                </p:oleObj>
              </mc:Choice>
              <mc:Fallback>
                <p:oleObj name="Equation" r:id="rId5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504" y="3762517"/>
                        <a:ext cx="2216994" cy="1078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155826" y="1905001"/>
            <a:ext cx="119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132013" y="25146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501900" y="32004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垂直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501900" y="3992563"/>
            <a:ext cx="1144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平行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2501900" y="4930776"/>
            <a:ext cx="185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夹角公式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title"/>
          </p:nvPr>
        </p:nvSpPr>
        <p:spPr>
          <a:xfrm>
            <a:off x="3149600" y="546100"/>
            <a:ext cx="3886200" cy="609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线面之间的相互关系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5245100" y="34290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>
            <a:off x="5322888" y="41910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3001963" y="1939928"/>
            <a:ext cx="6772275" cy="544513"/>
            <a:chOff x="947" y="1079"/>
            <a:chExt cx="4266" cy="343"/>
          </a:xfrm>
        </p:grpSpPr>
        <p:graphicFrame>
          <p:nvGraphicFramePr>
            <p:cNvPr id="3792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0120908"/>
                </p:ext>
              </p:extLst>
            </p:nvPr>
          </p:nvGraphicFramePr>
          <p:xfrm>
            <a:off x="947" y="1079"/>
            <a:ext cx="426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3" name="Equation" r:id="rId7" imgW="2958840" imgH="228600" progId="Equation.DSMT4">
                    <p:embed/>
                  </p:oleObj>
                </mc:Choice>
                <mc:Fallback>
                  <p:oleObj name="Equation" r:id="rId7" imgW="2958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1079"/>
                          <a:ext cx="4266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1" name="Line 15"/>
            <p:cNvSpPr>
              <a:spLocks noChangeShapeType="1"/>
            </p:cNvSpPr>
            <p:nvPr/>
          </p:nvSpPr>
          <p:spPr bwMode="auto">
            <a:xfrm>
              <a:off x="3791" y="1151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6" name="Group 16"/>
          <p:cNvGrpSpPr>
            <a:grpSpLocks/>
          </p:cNvGrpSpPr>
          <p:nvPr/>
        </p:nvGrpSpPr>
        <p:grpSpPr bwMode="auto">
          <a:xfrm>
            <a:off x="3016252" y="2538415"/>
            <a:ext cx="7042150" cy="547688"/>
            <a:chOff x="1070" y="1551"/>
            <a:chExt cx="4436" cy="345"/>
          </a:xfrm>
        </p:grpSpPr>
        <p:graphicFrame>
          <p:nvGraphicFramePr>
            <p:cNvPr id="379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0871071"/>
                </p:ext>
              </p:extLst>
            </p:nvPr>
          </p:nvGraphicFramePr>
          <p:xfrm>
            <a:off x="1070" y="1551"/>
            <a:ext cx="443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4" name="Equation" r:id="rId9" imgW="3035160" imgH="228600" progId="Equation.DSMT4">
                    <p:embed/>
                  </p:oleObj>
                </mc:Choice>
                <mc:Fallback>
                  <p:oleObj name="Equation" r:id="rId9" imgW="3035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551"/>
                          <a:ext cx="443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Line 18"/>
            <p:cNvSpPr>
              <a:spLocks noChangeShapeType="1"/>
            </p:cNvSpPr>
            <p:nvPr/>
          </p:nvSpPr>
          <p:spPr bwMode="auto">
            <a:xfrm>
              <a:off x="4005" y="161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3524250" y="3216278"/>
            <a:ext cx="1566862" cy="576263"/>
            <a:chOff x="1123" y="2074"/>
            <a:chExt cx="987" cy="363"/>
          </a:xfrm>
        </p:grpSpPr>
        <p:graphicFrame>
          <p:nvGraphicFramePr>
            <p:cNvPr id="3791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205370"/>
                </p:ext>
              </p:extLst>
            </p:nvPr>
          </p:nvGraphicFramePr>
          <p:xfrm>
            <a:off x="1123" y="2074"/>
            <a:ext cx="98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5" name="Equation" r:id="rId11" imgW="634680" imgH="228600" progId="Equation.DSMT4">
                    <p:embed/>
                  </p:oleObj>
                </mc:Choice>
                <mc:Fallback>
                  <p:oleObj name="Equation" r:id="rId11" imgW="634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2074"/>
                          <a:ext cx="98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6" name="Line 21"/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2"/>
            <p:cNvSpPr>
              <a:spLocks noChangeShapeType="1"/>
            </p:cNvSpPr>
            <p:nvPr/>
          </p:nvSpPr>
          <p:spPr bwMode="auto">
            <a:xfrm>
              <a:off x="148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3570289" y="4038601"/>
            <a:ext cx="1639888" cy="596900"/>
            <a:chOff x="1152" y="2688"/>
            <a:chExt cx="1033" cy="376"/>
          </a:xfrm>
        </p:grpSpPr>
        <p:graphicFrame>
          <p:nvGraphicFramePr>
            <p:cNvPr id="3791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8041191"/>
                </p:ext>
              </p:extLst>
            </p:nvPr>
          </p:nvGraphicFramePr>
          <p:xfrm>
            <a:off x="1152" y="2702"/>
            <a:ext cx="103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6" name="Equation" r:id="rId13" imgW="672840" imgH="228600" progId="Equation.DSMT4">
                    <p:embed/>
                  </p:oleObj>
                </mc:Choice>
                <mc:Fallback>
                  <p:oleObj name="Equation" r:id="rId13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02"/>
                          <a:ext cx="103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2" name="Line 25"/>
            <p:cNvSpPr>
              <a:spLocks noChangeShapeType="1"/>
            </p:cNvSpPr>
            <p:nvPr/>
          </p:nvSpPr>
          <p:spPr bwMode="auto">
            <a:xfrm>
              <a:off x="120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26"/>
            <p:cNvSpPr>
              <a:spLocks noChangeShapeType="1"/>
            </p:cNvSpPr>
            <p:nvPr/>
          </p:nvSpPr>
          <p:spPr bwMode="auto">
            <a:xfrm>
              <a:off x="15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27"/>
            <p:cNvSpPr>
              <a:spLocks noChangeShapeType="1"/>
            </p:cNvSpPr>
            <p:nvPr/>
          </p:nvSpPr>
          <p:spPr bwMode="auto">
            <a:xfrm>
              <a:off x="2016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8" name="Group 28"/>
          <p:cNvGrpSpPr>
            <a:grpSpLocks/>
          </p:cNvGrpSpPr>
          <p:nvPr/>
        </p:nvGrpSpPr>
        <p:grpSpPr bwMode="auto">
          <a:xfrm>
            <a:off x="4306889" y="4738690"/>
            <a:ext cx="2309813" cy="1125538"/>
            <a:chOff x="1753" y="3003"/>
            <a:chExt cx="1455" cy="709"/>
          </a:xfrm>
        </p:grpSpPr>
        <p:graphicFrame>
          <p:nvGraphicFramePr>
            <p:cNvPr id="3790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03754"/>
                </p:ext>
              </p:extLst>
            </p:nvPr>
          </p:nvGraphicFramePr>
          <p:xfrm>
            <a:off x="1753" y="3003"/>
            <a:ext cx="1455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" name="Equation" r:id="rId15" imgW="1002960" imgH="482400" progId="Equation.DSMT4">
                    <p:embed/>
                  </p:oleObj>
                </mc:Choice>
                <mc:Fallback>
                  <p:oleObj name="Equation" r:id="rId15" imgW="10029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003"/>
                          <a:ext cx="1455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Line 30"/>
            <p:cNvSpPr>
              <a:spLocks noChangeShapeType="1"/>
            </p:cNvSpPr>
            <p:nvPr/>
          </p:nvSpPr>
          <p:spPr bwMode="auto">
            <a:xfrm>
              <a:off x="2573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31"/>
            <p:cNvSpPr>
              <a:spLocks noChangeShapeType="1"/>
            </p:cNvSpPr>
            <p:nvPr/>
          </p:nvSpPr>
          <p:spPr bwMode="auto">
            <a:xfrm>
              <a:off x="2880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32"/>
            <p:cNvSpPr>
              <a:spLocks noChangeShapeType="1"/>
            </p:cNvSpPr>
            <p:nvPr/>
          </p:nvSpPr>
          <p:spPr bwMode="auto">
            <a:xfrm>
              <a:off x="2573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33"/>
            <p:cNvSpPr>
              <a:spLocks noChangeShapeType="1"/>
            </p:cNvSpPr>
            <p:nvPr/>
          </p:nvSpPr>
          <p:spPr bwMode="auto">
            <a:xfrm>
              <a:off x="2880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83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 autoUpdateAnimBg="0"/>
      <p:bldP spid="46085" grpId="0" autoUpdateAnimBg="0"/>
      <p:bldP spid="46086" grpId="0" autoUpdateAnimBg="0"/>
      <p:bldP spid="46087" grpId="0" autoUpdateAnimBg="0"/>
      <p:bldP spid="46088" grpId="0" autoUpdateAnimBg="0"/>
      <p:bldP spid="46089" grpId="0" autoUpdateAnimBg="0"/>
      <p:bldP spid="46091" grpId="0" animBg="1"/>
      <p:bldP spid="4609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26587"/>
              </p:ext>
            </p:extLst>
          </p:nvPr>
        </p:nvGraphicFramePr>
        <p:xfrm>
          <a:off x="3048000" y="1158449"/>
          <a:ext cx="4262438" cy="106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" name="Equation" r:id="rId3" imgW="1815840" imgH="444240" progId="Equation.DSMT4">
                  <p:embed/>
                </p:oleObj>
              </mc:Choice>
              <mc:Fallback>
                <p:oleObj name="Equation" r:id="rId3" imgW="1815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58449"/>
                        <a:ext cx="4262438" cy="106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133600" y="1366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直线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88000"/>
              </p:ext>
            </p:extLst>
          </p:nvPr>
        </p:nvGraphicFramePr>
        <p:xfrm>
          <a:off x="6451413" y="3387728"/>
          <a:ext cx="3605403" cy="57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413" y="3387728"/>
                        <a:ext cx="3605403" cy="576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3530"/>
              </p:ext>
            </p:extLst>
          </p:nvPr>
        </p:nvGraphicFramePr>
        <p:xfrm>
          <a:off x="3023808" y="2207618"/>
          <a:ext cx="4401315" cy="107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" name="Equation" r:id="rId7" imgW="1854000" imgH="444240" progId="Equation.DSMT4">
                  <p:embed/>
                </p:oleObj>
              </mc:Choice>
              <mc:Fallback>
                <p:oleObj name="Equation" r:id="rId7" imgW="1854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08" y="2207618"/>
                        <a:ext cx="4401315" cy="1074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40853"/>
              </p:ext>
            </p:extLst>
          </p:nvPr>
        </p:nvGraphicFramePr>
        <p:xfrm>
          <a:off x="6360154" y="3954828"/>
          <a:ext cx="2446446" cy="107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" name="Equation" r:id="rId9" imgW="1028520" imgH="444240" progId="Equation.DSMT4">
                  <p:embed/>
                </p:oleObj>
              </mc:Choice>
              <mc:Fallback>
                <p:oleObj name="Equation" r:id="rId9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154" y="3954828"/>
                        <a:ext cx="2446446" cy="1071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>
          <a:xfrm>
            <a:off x="3083644" y="524669"/>
            <a:ext cx="2514600" cy="631825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线与线的关系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133600" y="23987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438400" y="3290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垂直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438400" y="417195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平行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438400" y="51419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夹角公式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5105400" y="35814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7" name="AutoShape 13"/>
          <p:cNvSpPr>
            <a:spLocks noChangeArrowheads="1"/>
          </p:cNvSpPr>
          <p:nvPr/>
        </p:nvSpPr>
        <p:spPr bwMode="auto">
          <a:xfrm>
            <a:off x="5105400" y="4383088"/>
            <a:ext cx="1144588" cy="150812"/>
          </a:xfrm>
          <a:prstGeom prst="leftRightArrow">
            <a:avLst>
              <a:gd name="adj1" fmla="val 50000"/>
              <a:gd name="adj2" fmla="val 15179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7543800" y="1476378"/>
            <a:ext cx="2362200" cy="555626"/>
            <a:chOff x="3792" y="930"/>
            <a:chExt cx="1488" cy="350"/>
          </a:xfrm>
        </p:grpSpPr>
        <p:graphicFrame>
          <p:nvGraphicFramePr>
            <p:cNvPr id="3894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765848"/>
                </p:ext>
              </p:extLst>
            </p:nvPr>
          </p:nvGraphicFramePr>
          <p:xfrm>
            <a:off x="3792" y="930"/>
            <a:ext cx="148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2" name="Equation" r:id="rId11" imgW="1002960" imgH="228600" progId="Equation.DSMT4">
                    <p:embed/>
                  </p:oleObj>
                </mc:Choice>
                <mc:Fallback>
                  <p:oleObj name="Equation" r:id="rId11" imgW="1002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30"/>
                          <a:ext cx="148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6" name="Line 16"/>
            <p:cNvSpPr>
              <a:spLocks noChangeShapeType="1"/>
            </p:cNvSpPr>
            <p:nvPr/>
          </p:nvSpPr>
          <p:spPr bwMode="auto">
            <a:xfrm>
              <a:off x="3792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7502528" y="2439989"/>
            <a:ext cx="2554288" cy="582613"/>
            <a:chOff x="3766" y="1497"/>
            <a:chExt cx="1609" cy="367"/>
          </a:xfrm>
        </p:grpSpPr>
        <p:graphicFrame>
          <p:nvGraphicFramePr>
            <p:cNvPr id="3894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1162721"/>
                </p:ext>
              </p:extLst>
            </p:nvPr>
          </p:nvGraphicFramePr>
          <p:xfrm>
            <a:off x="3766" y="1497"/>
            <a:ext cx="160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3" name="Equation" r:id="rId13" imgW="1028520" imgH="228600" progId="Equation.DSMT4">
                    <p:embed/>
                  </p:oleObj>
                </mc:Choice>
                <mc:Fallback>
                  <p:oleObj name="Equation" r:id="rId13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6" y="1497"/>
                          <a:ext cx="160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4" name="Line 19"/>
            <p:cNvSpPr>
              <a:spLocks noChangeShapeType="1"/>
            </p:cNvSpPr>
            <p:nvPr/>
          </p:nvSpPr>
          <p:spPr bwMode="auto">
            <a:xfrm>
              <a:off x="3781" y="158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3533778" y="3387728"/>
            <a:ext cx="1487488" cy="579438"/>
            <a:chOff x="1266" y="2134"/>
            <a:chExt cx="937" cy="365"/>
          </a:xfrm>
        </p:grpSpPr>
        <p:graphicFrame>
          <p:nvGraphicFramePr>
            <p:cNvPr id="3894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6582001"/>
                </p:ext>
              </p:extLst>
            </p:nvPr>
          </p:nvGraphicFramePr>
          <p:xfrm>
            <a:off x="1266" y="2134"/>
            <a:ext cx="93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4" name="Equation" r:id="rId15" imgW="596880" imgH="228600" progId="Equation.DSMT4">
                    <p:embed/>
                  </p:oleObj>
                </mc:Choice>
                <mc:Fallback>
                  <p:oleObj name="Equation" r:id="rId15" imgW="596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2134"/>
                          <a:ext cx="93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1" name="Line 22"/>
            <p:cNvSpPr>
              <a:spLocks noChangeShapeType="1"/>
            </p:cNvSpPr>
            <p:nvPr/>
          </p:nvSpPr>
          <p:spPr bwMode="auto">
            <a:xfrm>
              <a:off x="1281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23"/>
            <p:cNvSpPr>
              <a:spLocks noChangeShapeType="1"/>
            </p:cNvSpPr>
            <p:nvPr/>
          </p:nvSpPr>
          <p:spPr bwMode="auto">
            <a:xfrm>
              <a:off x="1584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435351" y="4203696"/>
            <a:ext cx="1651000" cy="595311"/>
            <a:chOff x="1204" y="2576"/>
            <a:chExt cx="1040" cy="375"/>
          </a:xfrm>
        </p:grpSpPr>
        <p:graphicFrame>
          <p:nvGraphicFramePr>
            <p:cNvPr id="3893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9931434"/>
                </p:ext>
              </p:extLst>
            </p:nvPr>
          </p:nvGraphicFramePr>
          <p:xfrm>
            <a:off x="1204" y="2576"/>
            <a:ext cx="104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5" name="Equation" r:id="rId17" imgW="647640" imgH="228600" progId="Equation.DSMT4">
                    <p:embed/>
                  </p:oleObj>
                </mc:Choice>
                <mc:Fallback>
                  <p:oleObj name="Equation" r:id="rId17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2576"/>
                          <a:ext cx="1040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7" name="Line 26"/>
            <p:cNvSpPr>
              <a:spLocks noChangeShapeType="1"/>
            </p:cNvSpPr>
            <p:nvPr/>
          </p:nvSpPr>
          <p:spPr bwMode="auto">
            <a:xfrm>
              <a:off x="1248" y="26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Line 27"/>
            <p:cNvSpPr>
              <a:spLocks noChangeShapeType="1"/>
            </p:cNvSpPr>
            <p:nvPr/>
          </p:nvSpPr>
          <p:spPr bwMode="auto">
            <a:xfrm>
              <a:off x="1617" y="26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Line 28"/>
            <p:cNvSpPr>
              <a:spLocks noChangeShapeType="1"/>
            </p:cNvSpPr>
            <p:nvPr/>
          </p:nvSpPr>
          <p:spPr bwMode="auto">
            <a:xfrm>
              <a:off x="2040" y="260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4208464" y="4956179"/>
            <a:ext cx="2381251" cy="1171576"/>
            <a:chOff x="1691" y="3270"/>
            <a:chExt cx="1500" cy="738"/>
          </a:xfrm>
        </p:grpSpPr>
        <p:graphicFrame>
          <p:nvGraphicFramePr>
            <p:cNvPr id="389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6152095"/>
                </p:ext>
              </p:extLst>
            </p:nvPr>
          </p:nvGraphicFramePr>
          <p:xfrm>
            <a:off x="1691" y="3270"/>
            <a:ext cx="1500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6" name="Equation" r:id="rId19" imgW="990360" imgH="482400" progId="Equation.DSMT4">
                    <p:embed/>
                  </p:oleObj>
                </mc:Choice>
                <mc:Fallback>
                  <p:oleObj name="Equation" r:id="rId19" imgW="990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3270"/>
                          <a:ext cx="1500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2" name="Line 31"/>
            <p:cNvSpPr>
              <a:spLocks noChangeShapeType="1"/>
            </p:cNvSpPr>
            <p:nvPr/>
          </p:nvSpPr>
          <p:spPr bwMode="auto">
            <a:xfrm>
              <a:off x="2577" y="36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32"/>
            <p:cNvSpPr>
              <a:spLocks noChangeShapeType="1"/>
            </p:cNvSpPr>
            <p:nvPr/>
          </p:nvSpPr>
          <p:spPr bwMode="auto">
            <a:xfrm>
              <a:off x="2577" y="3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33"/>
            <p:cNvSpPr>
              <a:spLocks noChangeShapeType="1"/>
            </p:cNvSpPr>
            <p:nvPr/>
          </p:nvSpPr>
          <p:spPr bwMode="auto">
            <a:xfrm>
              <a:off x="2865" y="3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34"/>
            <p:cNvSpPr>
              <a:spLocks noChangeShapeType="1"/>
            </p:cNvSpPr>
            <p:nvPr/>
          </p:nvSpPr>
          <p:spPr bwMode="auto">
            <a:xfrm>
              <a:off x="2865" y="36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0565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  <p:bldP spid="47112" grpId="0" autoUpdateAnimBg="0"/>
      <p:bldP spid="47113" grpId="0" autoUpdateAnimBg="0"/>
      <p:bldP spid="47114" grpId="0" autoUpdateAnimBg="0"/>
      <p:bldP spid="47115" grpId="0" autoUpdateAnimBg="0"/>
      <p:bldP spid="47116" grpId="0" animBg="1"/>
      <p:bldP spid="471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218428"/>
              </p:ext>
            </p:extLst>
          </p:nvPr>
        </p:nvGraphicFramePr>
        <p:xfrm>
          <a:off x="6373813" y="2935417"/>
          <a:ext cx="1828448" cy="96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Equation" r:id="rId3" imgW="787320" imgH="406080" progId="Equation.DSMT4">
                  <p:embed/>
                </p:oleObj>
              </mc:Choice>
              <mc:Fallback>
                <p:oleObj name="Equation" r:id="rId3" imgW="787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2935417"/>
                        <a:ext cx="1828448" cy="96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133600" y="1385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40000" y="31480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垂直：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540001" y="3922713"/>
            <a:ext cx="1031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平行：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540000" y="5018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夹角公式：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6991"/>
              </p:ext>
            </p:extLst>
          </p:nvPr>
        </p:nvGraphicFramePr>
        <p:xfrm>
          <a:off x="6401350" y="3994878"/>
          <a:ext cx="2935010" cy="49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Equation" r:id="rId5" imgW="1269720" imgH="203040" progId="Equation.DSMT4">
                  <p:embed/>
                </p:oleObj>
              </mc:Choice>
              <mc:Fallback>
                <p:oleObj name="Equation" r:id="rId5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350" y="3994878"/>
                        <a:ext cx="2935010" cy="496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2740640" y="572294"/>
            <a:ext cx="2819400" cy="6858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面与线间的关系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133600" y="2155826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直线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5029200" y="33401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5029200" y="41148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3076575" y="1438277"/>
            <a:ext cx="5578476" cy="496888"/>
            <a:chOff x="978" y="858"/>
            <a:chExt cx="3514" cy="313"/>
          </a:xfrm>
        </p:grpSpPr>
        <p:graphicFrame>
          <p:nvGraphicFramePr>
            <p:cNvPr id="3996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004416"/>
                </p:ext>
              </p:extLst>
            </p:nvPr>
          </p:nvGraphicFramePr>
          <p:xfrm>
            <a:off x="978" y="858"/>
            <a:ext cx="351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1" name="Equation" r:id="rId7" imgW="2361960" imgH="203040" progId="Equation.DSMT4">
                    <p:embed/>
                  </p:oleObj>
                </mc:Choice>
                <mc:Fallback>
                  <p:oleObj name="Equation" r:id="rId7" imgW="236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858"/>
                          <a:ext cx="351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8" name="Line 14"/>
            <p:cNvSpPr>
              <a:spLocks noChangeShapeType="1"/>
            </p:cNvSpPr>
            <p:nvPr/>
          </p:nvSpPr>
          <p:spPr bwMode="auto">
            <a:xfrm>
              <a:off x="3168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3248027" y="1982788"/>
            <a:ext cx="5235575" cy="996950"/>
            <a:chOff x="1086" y="1161"/>
            <a:chExt cx="3298" cy="628"/>
          </a:xfrm>
        </p:grpSpPr>
        <p:graphicFrame>
          <p:nvGraphicFramePr>
            <p:cNvPr id="3996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831973"/>
                </p:ext>
              </p:extLst>
            </p:nvPr>
          </p:nvGraphicFramePr>
          <p:xfrm>
            <a:off x="1086" y="1161"/>
            <a:ext cx="3298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2" name="Equation" r:id="rId9" imgW="2311200" imgH="431640" progId="Equation.DSMT4">
                    <p:embed/>
                  </p:oleObj>
                </mc:Choice>
                <mc:Fallback>
                  <p:oleObj name="Equation" r:id="rId9" imgW="23112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1161"/>
                          <a:ext cx="3298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6" name="Line 17"/>
            <p:cNvSpPr>
              <a:spLocks noChangeShapeType="1"/>
            </p:cNvSpPr>
            <p:nvPr/>
          </p:nvSpPr>
          <p:spPr bwMode="auto">
            <a:xfrm>
              <a:off x="3168" y="1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3557588" y="3208343"/>
            <a:ext cx="1397000" cy="471488"/>
            <a:chOff x="929" y="2112"/>
            <a:chExt cx="880" cy="297"/>
          </a:xfrm>
        </p:grpSpPr>
        <p:graphicFrame>
          <p:nvGraphicFramePr>
            <p:cNvPr id="3996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8735732"/>
                </p:ext>
              </p:extLst>
            </p:nvPr>
          </p:nvGraphicFramePr>
          <p:xfrm>
            <a:off x="929" y="2115"/>
            <a:ext cx="88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3" name="Equation" r:id="rId11" imgW="558720" imgH="177480" progId="Equation.DSMT4">
                    <p:embed/>
                  </p:oleObj>
                </mc:Choice>
                <mc:Fallback>
                  <p:oleObj name="Equation" r:id="rId11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2115"/>
                          <a:ext cx="88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Line 20"/>
            <p:cNvSpPr>
              <a:spLocks noChangeShapeType="1"/>
            </p:cNvSpPr>
            <p:nvPr/>
          </p:nvSpPr>
          <p:spPr bwMode="auto">
            <a:xfrm>
              <a:off x="960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21"/>
            <p:cNvSpPr>
              <a:spLocks noChangeShapeType="1"/>
            </p:cNvSpPr>
            <p:nvPr/>
          </p:nvSpPr>
          <p:spPr bwMode="auto">
            <a:xfrm>
              <a:off x="1248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2"/>
            <p:cNvSpPr>
              <a:spLocks noChangeShapeType="1"/>
            </p:cNvSpPr>
            <p:nvPr/>
          </p:nvSpPr>
          <p:spPr bwMode="auto">
            <a:xfrm>
              <a:off x="1605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51" name="Group 23"/>
          <p:cNvGrpSpPr>
            <a:grpSpLocks/>
          </p:cNvGrpSpPr>
          <p:nvPr/>
        </p:nvGrpSpPr>
        <p:grpSpPr bwMode="auto">
          <a:xfrm>
            <a:off x="3722688" y="3978283"/>
            <a:ext cx="1262063" cy="463551"/>
            <a:chOff x="937" y="2690"/>
            <a:chExt cx="795" cy="292"/>
          </a:xfrm>
        </p:grpSpPr>
        <p:graphicFrame>
          <p:nvGraphicFramePr>
            <p:cNvPr id="3995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499851"/>
                </p:ext>
              </p:extLst>
            </p:nvPr>
          </p:nvGraphicFramePr>
          <p:xfrm>
            <a:off x="937" y="2690"/>
            <a:ext cx="79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4" name="Equation" r:id="rId13" imgW="507960" imgH="177480" progId="Equation.DSMT4">
                    <p:embed/>
                  </p:oleObj>
                </mc:Choice>
                <mc:Fallback>
                  <p:oleObj name="Equation" r:id="rId13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2690"/>
                          <a:ext cx="79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9" name="Line 25"/>
            <p:cNvSpPr>
              <a:spLocks noChangeShapeType="1"/>
            </p:cNvSpPr>
            <p:nvPr/>
          </p:nvSpPr>
          <p:spPr bwMode="auto">
            <a:xfrm>
              <a:off x="960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Line 26"/>
            <p:cNvSpPr>
              <a:spLocks noChangeShapeType="1"/>
            </p:cNvSpPr>
            <p:nvPr/>
          </p:nvSpPr>
          <p:spPr bwMode="auto">
            <a:xfrm>
              <a:off x="1200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55" name="Group 27"/>
          <p:cNvGrpSpPr>
            <a:grpSpLocks/>
          </p:cNvGrpSpPr>
          <p:nvPr/>
        </p:nvGrpSpPr>
        <p:grpSpPr bwMode="auto">
          <a:xfrm>
            <a:off x="4352926" y="4767263"/>
            <a:ext cx="2300289" cy="1120775"/>
            <a:chOff x="1782" y="3003"/>
            <a:chExt cx="1449" cy="706"/>
          </a:xfrm>
        </p:grpSpPr>
        <p:graphicFrame>
          <p:nvGraphicFramePr>
            <p:cNvPr id="3995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337975"/>
                </p:ext>
              </p:extLst>
            </p:nvPr>
          </p:nvGraphicFramePr>
          <p:xfrm>
            <a:off x="1782" y="3003"/>
            <a:ext cx="1449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5" name="Equation" r:id="rId15" imgW="977760" imgH="469800" progId="Equation.DSMT4">
                    <p:embed/>
                  </p:oleObj>
                </mc:Choice>
                <mc:Fallback>
                  <p:oleObj name="Equation" r:id="rId15" imgW="9777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3003"/>
                          <a:ext cx="1449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Line 29"/>
            <p:cNvSpPr>
              <a:spLocks noChangeShapeType="1"/>
            </p:cNvSpPr>
            <p:nvPr/>
          </p:nvSpPr>
          <p:spPr bwMode="auto">
            <a:xfrm>
              <a:off x="2656" y="309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30"/>
            <p:cNvSpPr>
              <a:spLocks noChangeShapeType="1"/>
            </p:cNvSpPr>
            <p:nvPr/>
          </p:nvSpPr>
          <p:spPr bwMode="auto">
            <a:xfrm>
              <a:off x="2881" y="309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31"/>
            <p:cNvSpPr>
              <a:spLocks noChangeShapeType="1"/>
            </p:cNvSpPr>
            <p:nvPr/>
          </p:nvSpPr>
          <p:spPr bwMode="auto">
            <a:xfrm>
              <a:off x="2616" y="34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32"/>
            <p:cNvSpPr>
              <a:spLocks noChangeShapeType="1"/>
            </p:cNvSpPr>
            <p:nvPr/>
          </p:nvSpPr>
          <p:spPr bwMode="auto">
            <a:xfrm>
              <a:off x="2896" y="34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75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autoUpdateAnimBg="0"/>
      <p:bldP spid="48133" grpId="0" autoUpdateAnimBg="0"/>
      <p:bldP spid="48134" grpId="0" autoUpdateAnimBg="0"/>
      <p:bldP spid="48137" grpId="0" autoUpdateAnimBg="0"/>
      <p:bldP spid="48138" grpId="0" animBg="1"/>
      <p:bldP spid="481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600077"/>
            <a:ext cx="32766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相关的几个问题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219837" y="1309689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过直线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129461"/>
              </p:ext>
            </p:extLst>
          </p:nvPr>
        </p:nvGraphicFramePr>
        <p:xfrm>
          <a:off x="2847513" y="1724025"/>
          <a:ext cx="4482541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513" y="1724025"/>
                        <a:ext cx="4482541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828800" y="2833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的平面束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38642"/>
              </p:ext>
            </p:extLst>
          </p:nvPr>
        </p:nvGraphicFramePr>
        <p:xfrm>
          <a:off x="2987425" y="3363354"/>
          <a:ext cx="3602039" cy="58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Equation" r:id="rId5" imgW="1434960" imgH="228600" progId="Equation.DSMT4">
                  <p:embed/>
                </p:oleObj>
              </mc:Choice>
              <mc:Fallback>
                <p:oleObj name="Equation" r:id="rId5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425" y="3363354"/>
                        <a:ext cx="3602039" cy="589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294592"/>
              </p:ext>
            </p:extLst>
          </p:nvPr>
        </p:nvGraphicFramePr>
        <p:xfrm>
          <a:off x="4123073" y="3875088"/>
          <a:ext cx="493278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7" imgW="2006280" imgH="228600" progId="Equation.DSMT4">
                  <p:embed/>
                </p:oleObj>
              </mc:Choice>
              <mc:Fallback>
                <p:oleObj name="Equation" r:id="rId7" imgW="2006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073" y="3875088"/>
                        <a:ext cx="493278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Freeform 8"/>
          <p:cNvSpPr>
            <a:spLocks/>
          </p:cNvSpPr>
          <p:nvPr/>
        </p:nvSpPr>
        <p:spPr bwMode="auto">
          <a:xfrm>
            <a:off x="8548689" y="1957389"/>
            <a:ext cx="681037" cy="1609725"/>
          </a:xfrm>
          <a:custGeom>
            <a:avLst/>
            <a:gdLst>
              <a:gd name="T0" fmla="*/ 0 w 528"/>
              <a:gd name="T1" fmla="*/ 1038147510 h 1248"/>
              <a:gd name="T2" fmla="*/ 0 w 528"/>
              <a:gd name="T3" fmla="*/ 2076293730 h 1248"/>
              <a:gd name="T4" fmla="*/ 878430673 w 528"/>
              <a:gd name="T5" fmla="*/ 1038147510 h 1248"/>
              <a:gd name="T6" fmla="*/ 878430673 w 528"/>
              <a:gd name="T7" fmla="*/ 0 h 1248"/>
              <a:gd name="T8" fmla="*/ 0 w 528"/>
              <a:gd name="T9" fmla="*/ 103814751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248">
                <a:moveTo>
                  <a:pt x="0" y="624"/>
                </a:moveTo>
                <a:lnTo>
                  <a:pt x="0" y="1248"/>
                </a:lnTo>
                <a:lnTo>
                  <a:pt x="528" y="624"/>
                </a:lnTo>
                <a:lnTo>
                  <a:pt x="528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>
            <a:off x="8548689" y="2762250"/>
            <a:ext cx="890587" cy="819150"/>
          </a:xfrm>
          <a:custGeom>
            <a:avLst/>
            <a:gdLst>
              <a:gd name="T0" fmla="*/ 0 w 576"/>
              <a:gd name="T1" fmla="*/ 0 h 528"/>
              <a:gd name="T2" fmla="*/ 344247437 w 576"/>
              <a:gd name="T3" fmla="*/ 1270846065 h 528"/>
              <a:gd name="T4" fmla="*/ 1376988202 w 576"/>
              <a:gd name="T5" fmla="*/ 0 h 528"/>
              <a:gd name="T6" fmla="*/ 0 w 576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528">
                <a:moveTo>
                  <a:pt x="0" y="0"/>
                </a:moveTo>
                <a:lnTo>
                  <a:pt x="144" y="528"/>
                </a:lnTo>
                <a:lnTo>
                  <a:pt x="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7620000" y="1216025"/>
            <a:ext cx="2724150" cy="2103438"/>
            <a:chOff x="2064" y="2208"/>
            <a:chExt cx="2112" cy="1632"/>
          </a:xfrm>
        </p:grpSpPr>
        <p:sp>
          <p:nvSpPr>
            <p:cNvPr id="40978" name="AutoShape 11"/>
            <p:cNvSpPr>
              <a:spLocks noChangeArrowheads="1"/>
            </p:cNvSpPr>
            <p:nvPr/>
          </p:nvSpPr>
          <p:spPr bwMode="auto">
            <a:xfrm>
              <a:off x="2064" y="2784"/>
              <a:ext cx="2112" cy="624"/>
            </a:xfrm>
            <a:prstGeom prst="parallelogram">
              <a:avLst>
                <a:gd name="adj" fmla="val 846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79" name="Freeform 12"/>
            <p:cNvSpPr>
              <a:spLocks/>
            </p:cNvSpPr>
            <p:nvPr/>
          </p:nvSpPr>
          <p:spPr bwMode="auto">
            <a:xfrm>
              <a:off x="2784" y="2208"/>
              <a:ext cx="1344" cy="1200"/>
            </a:xfrm>
            <a:custGeom>
              <a:avLst/>
              <a:gdLst>
                <a:gd name="T0" fmla="*/ 0 w 1344"/>
                <a:gd name="T1" fmla="*/ 1200 h 1200"/>
                <a:gd name="T2" fmla="*/ 816 w 1344"/>
                <a:gd name="T3" fmla="*/ 624 h 1200"/>
                <a:gd name="T4" fmla="*/ 1344 w 1344"/>
                <a:gd name="T5" fmla="*/ 0 h 1200"/>
                <a:gd name="T6" fmla="*/ 528 w 1344"/>
                <a:gd name="T7" fmla="*/ 576 h 1200"/>
                <a:gd name="T8" fmla="*/ 0 w 1344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1200">
                  <a:moveTo>
                    <a:pt x="0" y="1200"/>
                  </a:moveTo>
                  <a:lnTo>
                    <a:pt x="816" y="624"/>
                  </a:lnTo>
                  <a:lnTo>
                    <a:pt x="1344" y="0"/>
                  </a:lnTo>
                  <a:lnTo>
                    <a:pt x="528" y="576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Freeform 13"/>
            <p:cNvSpPr>
              <a:spLocks/>
            </p:cNvSpPr>
            <p:nvPr/>
          </p:nvSpPr>
          <p:spPr bwMode="auto">
            <a:xfrm>
              <a:off x="2160" y="3408"/>
              <a:ext cx="624" cy="432"/>
            </a:xfrm>
            <a:custGeom>
              <a:avLst/>
              <a:gdLst>
                <a:gd name="T0" fmla="*/ 336 w 624"/>
                <a:gd name="T1" fmla="*/ 0 h 432"/>
                <a:gd name="T2" fmla="*/ 0 w 624"/>
                <a:gd name="T3" fmla="*/ 432 h 432"/>
                <a:gd name="T4" fmla="*/ 624 w 624"/>
                <a:gd name="T5" fmla="*/ 0 h 432"/>
                <a:gd name="T6" fmla="*/ 336 w 624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32">
                  <a:moveTo>
                    <a:pt x="336" y="0"/>
                  </a:moveTo>
                  <a:lnTo>
                    <a:pt x="0" y="432"/>
                  </a:lnTo>
                  <a:lnTo>
                    <a:pt x="624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66" name="Freeform 14"/>
          <p:cNvSpPr>
            <a:spLocks/>
          </p:cNvSpPr>
          <p:nvPr/>
        </p:nvSpPr>
        <p:spPr bwMode="auto">
          <a:xfrm>
            <a:off x="8301039" y="968376"/>
            <a:ext cx="928687" cy="1793875"/>
          </a:xfrm>
          <a:custGeom>
            <a:avLst/>
            <a:gdLst>
              <a:gd name="T0" fmla="*/ 878430845 w 720"/>
              <a:gd name="T1" fmla="*/ 0 h 1392"/>
              <a:gd name="T2" fmla="*/ 0 w 720"/>
              <a:gd name="T3" fmla="*/ 1036312051 h 1392"/>
              <a:gd name="T4" fmla="*/ 319429633 w 720"/>
              <a:gd name="T5" fmla="*/ 2147483647 h 1392"/>
              <a:gd name="T6" fmla="*/ 1197860478 w 720"/>
              <a:gd name="T7" fmla="*/ 1275460589 h 1392"/>
              <a:gd name="T8" fmla="*/ 878430845 w 720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1392">
                <a:moveTo>
                  <a:pt x="528" y="0"/>
                </a:moveTo>
                <a:lnTo>
                  <a:pt x="0" y="624"/>
                </a:lnTo>
                <a:lnTo>
                  <a:pt x="192" y="1392"/>
                </a:lnTo>
                <a:lnTo>
                  <a:pt x="720" y="768"/>
                </a:lnTo>
                <a:lnTo>
                  <a:pt x="528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Freeform 15"/>
          <p:cNvSpPr>
            <a:spLocks/>
          </p:cNvSpPr>
          <p:nvPr/>
        </p:nvSpPr>
        <p:spPr bwMode="auto">
          <a:xfrm>
            <a:off x="8548689" y="968376"/>
            <a:ext cx="681037" cy="1793875"/>
          </a:xfrm>
          <a:custGeom>
            <a:avLst/>
            <a:gdLst>
              <a:gd name="T0" fmla="*/ 878430673 w 528"/>
              <a:gd name="T1" fmla="*/ 0 h 1392"/>
              <a:gd name="T2" fmla="*/ 0 w 528"/>
              <a:gd name="T3" fmla="*/ 1036312051 h 1392"/>
              <a:gd name="T4" fmla="*/ 0 w 528"/>
              <a:gd name="T5" fmla="*/ 2147483647 h 1392"/>
              <a:gd name="T6" fmla="*/ 878430673 w 528"/>
              <a:gd name="T7" fmla="*/ 1275460589 h 1392"/>
              <a:gd name="T8" fmla="*/ 878430673 w 528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392">
                <a:moveTo>
                  <a:pt x="528" y="0"/>
                </a:moveTo>
                <a:lnTo>
                  <a:pt x="0" y="624"/>
                </a:lnTo>
                <a:lnTo>
                  <a:pt x="0" y="1392"/>
                </a:lnTo>
                <a:lnTo>
                  <a:pt x="528" y="768"/>
                </a:lnTo>
                <a:lnTo>
                  <a:pt x="528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H="1">
            <a:off x="8548689" y="1957388"/>
            <a:ext cx="681037" cy="8048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3352800" y="2833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49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078843"/>
              </p:ext>
            </p:extLst>
          </p:nvPr>
        </p:nvGraphicFramePr>
        <p:xfrm>
          <a:off x="3352800" y="4508762"/>
          <a:ext cx="2822182" cy="55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name="Equation" r:id="rId9" imgW="1320480" imgH="253800" progId="Equation.DSMT4">
                  <p:embed/>
                </p:oleObj>
              </mc:Choice>
              <mc:Fallback>
                <p:oleObj name="Equation" r:id="rId9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08762"/>
                        <a:ext cx="2822182" cy="557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970850"/>
              </p:ext>
            </p:extLst>
          </p:nvPr>
        </p:nvGraphicFramePr>
        <p:xfrm>
          <a:off x="2566686" y="3429000"/>
          <a:ext cx="40511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686" y="3429000"/>
                        <a:ext cx="405114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31191"/>
              </p:ext>
            </p:extLst>
          </p:nvPr>
        </p:nvGraphicFramePr>
        <p:xfrm>
          <a:off x="4576029" y="3928758"/>
          <a:ext cx="424830" cy="52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029" y="3928758"/>
                        <a:ext cx="424830" cy="52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459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7" grpId="0" autoUpdateAnimBg="0"/>
      <p:bldP spid="49160" grpId="0" animBg="1"/>
      <p:bldP spid="49161" grpId="0" animBg="1"/>
      <p:bldP spid="49166" grpId="0" animBg="1"/>
      <p:bldP spid="49167" grpId="0" animBg="1"/>
      <p:bldP spid="49168" grpId="0" animBg="1"/>
      <p:bldP spid="491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0757" y="887815"/>
            <a:ext cx="1066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点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808946" y="137815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的距离为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38819"/>
              </p:ext>
            </p:extLst>
          </p:nvPr>
        </p:nvGraphicFramePr>
        <p:xfrm>
          <a:off x="3692691" y="3078111"/>
          <a:ext cx="3317710" cy="59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3" imgW="1473120" imgH="253800" progId="Equation.DSMT4">
                  <p:embed/>
                </p:oleObj>
              </mc:Choice>
              <mc:Fallback>
                <p:oleObj name="Equation" r:id="rId3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691" y="3078111"/>
                        <a:ext cx="3317710" cy="591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90066"/>
              </p:ext>
            </p:extLst>
          </p:nvPr>
        </p:nvGraphicFramePr>
        <p:xfrm>
          <a:off x="3178754" y="3195198"/>
          <a:ext cx="395747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5" imgW="1650960" imgH="406080" progId="Equation.DSMT4">
                  <p:embed/>
                </p:oleObj>
              </mc:Choice>
              <mc:Fallback>
                <p:oleObj name="Equation" r:id="rId5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754" y="3195198"/>
                        <a:ext cx="395747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141759"/>
              </p:ext>
            </p:extLst>
          </p:nvPr>
        </p:nvGraphicFramePr>
        <p:xfrm>
          <a:off x="3912779" y="3695700"/>
          <a:ext cx="2231237" cy="59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7" imgW="977760" imgH="253800" progId="Equation.DSMT4">
                  <p:embed/>
                </p:oleObj>
              </mc:Choice>
              <mc:Fallback>
                <p:oleObj name="Equation" r:id="rId7" imgW="97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779" y="3695700"/>
                        <a:ext cx="2231237" cy="597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278437" y="927868"/>
            <a:ext cx="514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到平面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 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x+B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y+C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z+D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= 0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67011"/>
              </p:ext>
            </p:extLst>
          </p:nvPr>
        </p:nvGraphicFramePr>
        <p:xfrm>
          <a:off x="3391684" y="939922"/>
          <a:ext cx="2031897" cy="51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684" y="939922"/>
                        <a:ext cx="2031897" cy="51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5" name="Group 9"/>
          <p:cNvGrpSpPr>
            <a:grpSpLocks/>
          </p:cNvGrpSpPr>
          <p:nvPr/>
        </p:nvGrpSpPr>
        <p:grpSpPr bwMode="auto">
          <a:xfrm>
            <a:off x="6553200" y="2757488"/>
            <a:ext cx="3352800" cy="2728912"/>
            <a:chOff x="3504" y="2352"/>
            <a:chExt cx="2112" cy="1719"/>
          </a:xfrm>
        </p:grpSpPr>
        <p:sp>
          <p:nvSpPr>
            <p:cNvPr id="42006" name="AutoShape 10"/>
            <p:cNvSpPr>
              <a:spLocks noChangeArrowheads="1"/>
            </p:cNvSpPr>
            <p:nvPr/>
          </p:nvSpPr>
          <p:spPr bwMode="auto">
            <a:xfrm>
              <a:off x="3504" y="3264"/>
              <a:ext cx="2112" cy="768"/>
            </a:xfrm>
            <a:prstGeom prst="parallelogram">
              <a:avLst>
                <a:gd name="adj" fmla="val 6875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007" name="Text Box 11"/>
            <p:cNvSpPr txBox="1">
              <a:spLocks noChangeArrowheads="1"/>
            </p:cNvSpPr>
            <p:nvPr/>
          </p:nvSpPr>
          <p:spPr bwMode="auto">
            <a:xfrm>
              <a:off x="3744" y="37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</a:t>
              </a:r>
            </a:p>
          </p:txBody>
        </p:sp>
        <p:sp>
          <p:nvSpPr>
            <p:cNvPr id="42008" name="Line 12"/>
            <p:cNvSpPr>
              <a:spLocks noChangeShapeType="1"/>
            </p:cNvSpPr>
            <p:nvPr/>
          </p:nvSpPr>
          <p:spPr bwMode="auto">
            <a:xfrm flipV="1">
              <a:off x="5088" y="268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Oval 13"/>
            <p:cNvSpPr>
              <a:spLocks noChangeArrowheads="1"/>
            </p:cNvSpPr>
            <p:nvPr/>
          </p:nvSpPr>
          <p:spPr bwMode="auto">
            <a:xfrm>
              <a:off x="5066" y="2654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010" name="Text Box 14"/>
            <p:cNvSpPr txBox="1">
              <a:spLocks noChangeArrowheads="1"/>
            </p:cNvSpPr>
            <p:nvPr/>
          </p:nvSpPr>
          <p:spPr bwMode="auto">
            <a:xfrm>
              <a:off x="5136" y="278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kumimoji="1" lang="en-US" altLang="zh-CN" sz="280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42011" name="Object 15"/>
            <p:cNvGraphicFramePr>
              <a:graphicFrameLocks noChangeAspect="1"/>
            </p:cNvGraphicFramePr>
            <p:nvPr/>
          </p:nvGraphicFramePr>
          <p:xfrm>
            <a:off x="4944" y="2352"/>
            <a:ext cx="40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0" name="Equation" r:id="rId11" imgW="218970" imgH="209563" progId="Equation.3">
                    <p:embed/>
                  </p:oleObj>
                </mc:Choice>
                <mc:Fallback>
                  <p:oleObj name="Equation" r:id="rId11" imgW="218970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40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7848600" y="4662488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9067800" y="390048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194" name="Group 18"/>
          <p:cNvGrpSpPr>
            <a:grpSpLocks/>
          </p:cNvGrpSpPr>
          <p:nvPr/>
        </p:nvGrpSpPr>
        <p:grpSpPr bwMode="auto">
          <a:xfrm>
            <a:off x="7772400" y="4891088"/>
            <a:ext cx="609600" cy="569912"/>
            <a:chOff x="4272" y="3696"/>
            <a:chExt cx="384" cy="359"/>
          </a:xfrm>
        </p:grpSpPr>
        <p:sp>
          <p:nvSpPr>
            <p:cNvPr id="42004" name="Oval 19"/>
            <p:cNvSpPr>
              <a:spLocks noChangeArrowheads="1"/>
            </p:cNvSpPr>
            <p:nvPr/>
          </p:nvSpPr>
          <p:spPr bwMode="auto">
            <a:xfrm>
              <a:off x="4272" y="374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2005" name="Object 20"/>
            <p:cNvGraphicFramePr>
              <a:graphicFrameLocks noChangeAspect="1"/>
            </p:cNvGraphicFramePr>
            <p:nvPr/>
          </p:nvGraphicFramePr>
          <p:xfrm>
            <a:off x="4273" y="3696"/>
            <a:ext cx="38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1" name="公式" r:id="rId13" imgW="209601" imgH="200179" progId="Equation.3">
                    <p:embed/>
                  </p:oleObj>
                </mc:Choice>
                <mc:Fallback>
                  <p:oleObj name="公式" r:id="rId13" imgW="209601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3696"/>
                          <a:ext cx="38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7848600" y="3214688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9067800" y="4205288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公式" r:id="rId15" imgW="104800" imgH="161951" progId="Equation.3">
                  <p:embed/>
                </p:oleObj>
              </mc:Choice>
              <mc:Fallback>
                <p:oleObj name="公式" r:id="rId15" imgW="104800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4205288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9" name="Group 23"/>
          <p:cNvGrpSpPr>
            <a:grpSpLocks/>
          </p:cNvGrpSpPr>
          <p:nvPr/>
        </p:nvGrpSpPr>
        <p:grpSpPr bwMode="auto">
          <a:xfrm>
            <a:off x="2723346" y="2025533"/>
            <a:ext cx="2305051" cy="1041401"/>
            <a:chOff x="779" y="1146"/>
            <a:chExt cx="1452" cy="656"/>
          </a:xfrm>
        </p:grpSpPr>
        <p:graphicFrame>
          <p:nvGraphicFramePr>
            <p:cNvPr id="4200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047572"/>
                </p:ext>
              </p:extLst>
            </p:nvPr>
          </p:nvGraphicFramePr>
          <p:xfrm>
            <a:off x="779" y="1146"/>
            <a:ext cx="1452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3" name="Equation" r:id="rId17" imgW="1054080" imgH="469800" progId="Equation.DSMT4">
                    <p:embed/>
                  </p:oleObj>
                </mc:Choice>
                <mc:Fallback>
                  <p:oleObj name="Equation" r:id="rId17" imgW="10540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1146"/>
                          <a:ext cx="1452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1" name="Line 25"/>
            <p:cNvSpPr>
              <a:spLocks noChangeShapeType="1"/>
            </p:cNvSpPr>
            <p:nvPr/>
          </p:nvSpPr>
          <p:spPr bwMode="auto">
            <a:xfrm>
              <a:off x="1200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Line 26"/>
            <p:cNvSpPr>
              <a:spLocks noChangeShapeType="1"/>
            </p:cNvSpPr>
            <p:nvPr/>
          </p:nvSpPr>
          <p:spPr bwMode="auto">
            <a:xfrm>
              <a:off x="1584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Line 27"/>
            <p:cNvSpPr>
              <a:spLocks noChangeShapeType="1"/>
            </p:cNvSpPr>
            <p:nvPr/>
          </p:nvSpPr>
          <p:spPr bwMode="auto">
            <a:xfrm>
              <a:off x="196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9625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3" grpId="0" autoUpdateAnimBg="0"/>
      <p:bldP spid="50192" grpId="0" animBg="1"/>
      <p:bldP spid="50193" grpId="0" animBg="1"/>
      <p:bldP spid="501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00400" y="676677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此平面的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三点式方程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也可写成           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55141"/>
              </p:ext>
            </p:extLst>
          </p:nvPr>
        </p:nvGraphicFramePr>
        <p:xfrm>
          <a:off x="3717033" y="1233923"/>
          <a:ext cx="3334816" cy="1690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4" imgW="1409400" imgH="698400" progId="Equation.DSMT4">
                  <p:embed/>
                </p:oleObj>
              </mc:Choice>
              <mc:Fallback>
                <p:oleObj name="Equation" r:id="rId4" imgW="1409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033" y="1233923"/>
                        <a:ext cx="3334816" cy="1690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94977"/>
              </p:ext>
            </p:extLst>
          </p:nvPr>
        </p:nvGraphicFramePr>
        <p:xfrm>
          <a:off x="3935760" y="1310189"/>
          <a:ext cx="2359334" cy="46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6" imgW="1091880" imgH="203040" progId="Equation.DSMT4">
                  <p:embed/>
                </p:oleObj>
              </mc:Choice>
              <mc:Fallback>
                <p:oleObj name="Equation" r:id="rId6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1310189"/>
                        <a:ext cx="2359334" cy="46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23909"/>
              </p:ext>
            </p:extLst>
          </p:nvPr>
        </p:nvGraphicFramePr>
        <p:xfrm>
          <a:off x="3733801" y="4064004"/>
          <a:ext cx="4810471" cy="1804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064004"/>
                        <a:ext cx="4810471" cy="1804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171700" y="306514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一般情况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47497" y="3069639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过三点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376704"/>
              </p:ext>
            </p:extLst>
          </p:nvPr>
        </p:nvGraphicFramePr>
        <p:xfrm>
          <a:off x="5249656" y="3130879"/>
          <a:ext cx="3880926" cy="52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0" imgW="1726920" imgH="228600" progId="Equation.DSMT4">
                  <p:embed/>
                </p:oleObj>
              </mc:Choice>
              <mc:Fallback>
                <p:oleObj name="Equation" r:id="rId10" imgW="1726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656" y="3130879"/>
                        <a:ext cx="3880926" cy="529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99179" y="3593514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的平面方程为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2063552" y="669739"/>
            <a:ext cx="1371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8991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6" grpId="0" autoUpdateAnimBg="0"/>
      <p:bldP spid="10247" grpId="0" build="p" autoUpdateAnimBg="0"/>
      <p:bldP spid="1024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53340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5483329" y="4082256"/>
            <a:ext cx="3649663" cy="1660526"/>
            <a:chOff x="2463" y="2810"/>
            <a:chExt cx="2299" cy="1046"/>
          </a:xfrm>
        </p:grpSpPr>
        <p:graphicFrame>
          <p:nvGraphicFramePr>
            <p:cNvPr id="4304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6107359"/>
                </p:ext>
              </p:extLst>
            </p:nvPr>
          </p:nvGraphicFramePr>
          <p:xfrm>
            <a:off x="2463" y="2810"/>
            <a:ext cx="2299" cy="1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0" name="Equation" r:id="rId3" imgW="1549080" imgH="698400" progId="Equation.DSMT4">
                    <p:embed/>
                  </p:oleObj>
                </mc:Choice>
                <mc:Fallback>
                  <p:oleObj name="Equation" r:id="rId3" imgW="15490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2810"/>
                          <a:ext cx="2299" cy="10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9" name="Line 5"/>
            <p:cNvSpPr>
              <a:spLocks noChangeShapeType="1"/>
            </p:cNvSpPr>
            <p:nvPr/>
          </p:nvSpPr>
          <p:spPr bwMode="auto">
            <a:xfrm>
              <a:off x="3537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0" name="Line 6"/>
            <p:cNvSpPr>
              <a:spLocks noChangeShapeType="1"/>
            </p:cNvSpPr>
            <p:nvPr/>
          </p:nvSpPr>
          <p:spPr bwMode="auto">
            <a:xfrm>
              <a:off x="4353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Line 7"/>
            <p:cNvSpPr>
              <a:spLocks noChangeShapeType="1"/>
            </p:cNvSpPr>
            <p:nvPr/>
          </p:nvSpPr>
          <p:spPr bwMode="auto">
            <a:xfrm>
              <a:off x="268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78880"/>
              </p:ext>
            </p:extLst>
          </p:nvPr>
        </p:nvGraphicFramePr>
        <p:xfrm>
          <a:off x="3096281" y="733888"/>
          <a:ext cx="2204383" cy="56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1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281" y="733888"/>
                        <a:ext cx="2204383" cy="569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9"/>
          <p:cNvSpPr txBox="1">
            <a:spLocks noChangeArrowheads="1"/>
          </p:cNvSpPr>
          <p:nvPr/>
        </p:nvSpPr>
        <p:spPr bwMode="auto">
          <a:xfrm>
            <a:off x="5217320" y="736531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到直线</a:t>
            </a:r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1848561" y="2529273"/>
            <a:ext cx="1850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距离为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10840"/>
              </p:ext>
            </p:extLst>
          </p:nvPr>
        </p:nvGraphicFramePr>
        <p:xfrm>
          <a:off x="2478933" y="1520685"/>
          <a:ext cx="4159158" cy="103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2" name="Equation" r:id="rId7" imgW="1752480" imgH="431640" progId="Equation.DSMT4">
                  <p:embed/>
                </p:oleObj>
              </mc:Choice>
              <mc:Fallback>
                <p:oleObj name="Equation" r:id="rId7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933" y="1520685"/>
                        <a:ext cx="4159158" cy="1038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13"/>
          <p:cNvSpPr>
            <a:spLocks noGrp="1" noChangeArrowheads="1"/>
          </p:cNvSpPr>
          <p:nvPr>
            <p:ph type="title"/>
          </p:nvPr>
        </p:nvSpPr>
        <p:spPr>
          <a:xfrm>
            <a:off x="2060689" y="722243"/>
            <a:ext cx="1524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点</a:t>
            </a:r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14245"/>
              </p:ext>
            </p:extLst>
          </p:nvPr>
        </p:nvGraphicFramePr>
        <p:xfrm>
          <a:off x="2783633" y="4477535"/>
          <a:ext cx="2410358" cy="107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3" name="Equation" r:id="rId9" imgW="1091880" imgH="482400" progId="Equation.DSMT4">
                  <p:embed/>
                </p:oleObj>
              </mc:Choice>
              <mc:Fallback>
                <p:oleObj name="Equation" r:id="rId9" imgW="1091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3" y="4477535"/>
                        <a:ext cx="2410358" cy="1073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83811"/>
              </p:ext>
            </p:extLst>
          </p:nvPr>
        </p:nvGraphicFramePr>
        <p:xfrm>
          <a:off x="5667530" y="4632170"/>
          <a:ext cx="3405187" cy="53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Equation" r:id="rId11" imgW="1498320" imgH="228600" progId="Equation.DSMT4">
                  <p:embed/>
                </p:oleObj>
              </mc:Choice>
              <mc:Fallback>
                <p:oleObj name="Equation" r:id="rId11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530" y="4632170"/>
                        <a:ext cx="3405187" cy="538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792852"/>
              </p:ext>
            </p:extLst>
          </p:nvPr>
        </p:nvGraphicFramePr>
        <p:xfrm>
          <a:off x="5840840" y="5232479"/>
          <a:ext cx="2891410" cy="40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Equation" r:id="rId13" imgW="1257120" imgH="164880" progId="Equation.DSMT4">
                  <p:embed/>
                </p:oleObj>
              </mc:Choice>
              <mc:Fallback>
                <p:oleObj name="Equation" r:id="rId13" imgW="1257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840" y="5232479"/>
                        <a:ext cx="2891410" cy="406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92964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8"/>
          <p:cNvSpPr>
            <a:spLocks noChangeShapeType="1"/>
          </p:cNvSpPr>
          <p:nvPr/>
        </p:nvSpPr>
        <p:spPr bwMode="auto">
          <a:xfrm>
            <a:off x="7146926" y="2286000"/>
            <a:ext cx="1057275" cy="469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7859714" y="668339"/>
            <a:ext cx="1501775" cy="2740025"/>
          </a:xfrm>
          <a:custGeom>
            <a:avLst/>
            <a:gdLst>
              <a:gd name="T0" fmla="*/ 0 w 1104"/>
              <a:gd name="T1" fmla="*/ 2147483647 h 2016"/>
              <a:gd name="T2" fmla="*/ 2042869702 w 1104"/>
              <a:gd name="T3" fmla="*/ 2147483647 h 2016"/>
              <a:gd name="T4" fmla="*/ 2042869702 w 1104"/>
              <a:gd name="T5" fmla="*/ 0 h 2016"/>
              <a:gd name="T6" fmla="*/ 0 w 1104"/>
              <a:gd name="T7" fmla="*/ 1241359084 h 2016"/>
              <a:gd name="T8" fmla="*/ 0 w 1104"/>
              <a:gd name="T9" fmla="*/ 2147483647 h 2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20"/>
          <p:cNvSpPr>
            <a:spLocks noChangeShapeType="1"/>
          </p:cNvSpPr>
          <p:nvPr/>
        </p:nvSpPr>
        <p:spPr bwMode="auto">
          <a:xfrm>
            <a:off x="8186739" y="2755900"/>
            <a:ext cx="1762125" cy="782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8707438" y="1789114"/>
            <a:ext cx="868362" cy="15525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8196264" y="2755901"/>
            <a:ext cx="530225" cy="246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8186739" y="1789114"/>
            <a:ext cx="587375" cy="1031875"/>
            <a:chOff x="4306" y="1257"/>
            <a:chExt cx="432" cy="759"/>
          </a:xfrm>
        </p:grpSpPr>
        <p:sp>
          <p:nvSpPr>
            <p:cNvPr id="43045" name="Line 24"/>
            <p:cNvSpPr>
              <a:spLocks noChangeShapeType="1"/>
            </p:cNvSpPr>
            <p:nvPr/>
          </p:nvSpPr>
          <p:spPr bwMode="auto">
            <a:xfrm flipH="1">
              <a:off x="4306" y="1257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6" name="Text Box 25"/>
            <p:cNvSpPr txBox="1">
              <a:spLocks noChangeArrowheads="1"/>
            </p:cNvSpPr>
            <p:nvPr/>
          </p:nvSpPr>
          <p:spPr bwMode="auto">
            <a:xfrm>
              <a:off x="4308" y="1353"/>
              <a:ext cx="43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kumimoji="1" lang="en-US" altLang="zh-CN" sz="28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3047" name="Freeform 26"/>
            <p:cNvSpPr>
              <a:spLocks/>
            </p:cNvSpPr>
            <p:nvPr/>
          </p:nvSpPr>
          <p:spPr bwMode="auto">
            <a:xfrm>
              <a:off x="4368" y="1872"/>
              <a:ext cx="96" cy="144"/>
            </a:xfrm>
            <a:custGeom>
              <a:avLst/>
              <a:gdLst>
                <a:gd name="T0" fmla="*/ 0 w 96"/>
                <a:gd name="T1" fmla="*/ 0 h 144"/>
                <a:gd name="T2" fmla="*/ 96 w 96"/>
                <a:gd name="T3" fmla="*/ 48 h 144"/>
                <a:gd name="T4" fmla="*/ 48 w 96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0" y="0"/>
                  </a:moveTo>
                  <a:lnTo>
                    <a:pt x="96" y="48"/>
                  </a:lnTo>
                  <a:lnTo>
                    <a:pt x="48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9067800" y="2906714"/>
            <a:ext cx="642938" cy="517525"/>
            <a:chOff x="4752" y="1837"/>
            <a:chExt cx="405" cy="326"/>
          </a:xfrm>
        </p:grpSpPr>
        <p:graphicFrame>
          <p:nvGraphicFramePr>
            <p:cNvPr id="43043" name="Object 28"/>
            <p:cNvGraphicFramePr>
              <a:graphicFrameLocks noChangeAspect="1"/>
            </p:cNvGraphicFramePr>
            <p:nvPr/>
          </p:nvGraphicFramePr>
          <p:xfrm>
            <a:off x="4752" y="1837"/>
            <a:ext cx="15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6" name="Equation" r:id="rId15" imgW="247773" imgH="295404" progId="Equation.3">
                    <p:embed/>
                  </p:oleObj>
                </mc:Choice>
                <mc:Fallback>
                  <p:oleObj name="Equation" r:id="rId15" imgW="247773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837"/>
                          <a:ext cx="15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4" name="Arc 29"/>
            <p:cNvSpPr>
              <a:spLocks/>
            </p:cNvSpPr>
            <p:nvPr/>
          </p:nvSpPr>
          <p:spPr bwMode="auto">
            <a:xfrm>
              <a:off x="4882" y="1937"/>
              <a:ext cx="275" cy="226"/>
            </a:xfrm>
            <a:custGeom>
              <a:avLst/>
              <a:gdLst>
                <a:gd name="T0" fmla="*/ 0 w 20000"/>
                <a:gd name="T1" fmla="*/ 2 h 16552"/>
                <a:gd name="T2" fmla="*/ 1 w 20000"/>
                <a:gd name="T3" fmla="*/ 0 h 16552"/>
                <a:gd name="T4" fmla="*/ 4 w 20000"/>
                <a:gd name="T5" fmla="*/ 3 h 165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16552" fill="none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</a:path>
                <a:path w="20000" h="16552" stroke="0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  <a:lnTo>
                    <a:pt x="20000" y="16552"/>
                  </a:lnTo>
                  <a:lnTo>
                    <a:pt x="0" y="8393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30" name="Group 30"/>
          <p:cNvGrpSpPr>
            <a:grpSpLocks/>
          </p:cNvGrpSpPr>
          <p:nvPr/>
        </p:nvGrpSpPr>
        <p:grpSpPr bwMode="auto">
          <a:xfrm>
            <a:off x="2375763" y="3147219"/>
            <a:ext cx="2465388" cy="1127125"/>
            <a:chOff x="855" y="1659"/>
            <a:chExt cx="1553" cy="710"/>
          </a:xfrm>
        </p:grpSpPr>
        <p:graphicFrame>
          <p:nvGraphicFramePr>
            <p:cNvPr id="4303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7813350"/>
                </p:ext>
              </p:extLst>
            </p:nvPr>
          </p:nvGraphicFramePr>
          <p:xfrm>
            <a:off x="855" y="1659"/>
            <a:ext cx="1553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7" name="Equation" r:id="rId17" imgW="1066680" imgH="482400" progId="Equation.DSMT4">
                    <p:embed/>
                  </p:oleObj>
                </mc:Choice>
                <mc:Fallback>
                  <p:oleObj name="Equation" r:id="rId17" imgW="10666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659"/>
                          <a:ext cx="1553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1344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214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>
              <a:off x="1713" y="20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6781800" y="2903538"/>
            <a:ext cx="1825625" cy="457200"/>
            <a:chOff x="3312" y="1829"/>
            <a:chExt cx="1150" cy="288"/>
          </a:xfrm>
        </p:grpSpPr>
        <p:graphicFrame>
          <p:nvGraphicFramePr>
            <p:cNvPr id="430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5540106"/>
                </p:ext>
              </p:extLst>
            </p:nvPr>
          </p:nvGraphicFramePr>
          <p:xfrm>
            <a:off x="3313" y="1829"/>
            <a:ext cx="11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8" name="Equation" r:id="rId19" imgW="838080" imgH="203040" progId="Equation.DSMT4">
                    <p:embed/>
                  </p:oleObj>
                </mc:Choice>
                <mc:Fallback>
                  <p:oleObj name="Equation" r:id="rId19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3" y="1829"/>
                          <a:ext cx="114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8" name="Line 37"/>
            <p:cNvSpPr>
              <a:spLocks noChangeShapeType="1"/>
            </p:cNvSpPr>
            <p:nvPr/>
          </p:nvSpPr>
          <p:spPr bwMode="auto">
            <a:xfrm>
              <a:off x="3312" y="186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38" name="Group 38"/>
          <p:cNvGrpSpPr>
            <a:grpSpLocks/>
          </p:cNvGrpSpPr>
          <p:nvPr/>
        </p:nvGrpSpPr>
        <p:grpSpPr bwMode="auto">
          <a:xfrm>
            <a:off x="8556629" y="3346450"/>
            <a:ext cx="1858963" cy="539750"/>
            <a:chOff x="4430" y="2108"/>
            <a:chExt cx="1171" cy="340"/>
          </a:xfrm>
        </p:grpSpPr>
        <p:graphicFrame>
          <p:nvGraphicFramePr>
            <p:cNvPr id="4303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465076"/>
                </p:ext>
              </p:extLst>
            </p:nvPr>
          </p:nvGraphicFramePr>
          <p:xfrm>
            <a:off x="4430" y="2135"/>
            <a:ext cx="117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9" name="Equation" r:id="rId21" imgW="876240" imgH="228600" progId="Equation.DSMT4">
                    <p:embed/>
                  </p:oleObj>
                </mc:Choice>
                <mc:Fallback>
                  <p:oleObj name="Equation" r:id="rId21" imgW="876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2135"/>
                          <a:ext cx="117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6" name="Oval 40"/>
            <p:cNvSpPr>
              <a:spLocks noChangeArrowheads="1"/>
            </p:cNvSpPr>
            <p:nvPr/>
          </p:nvSpPr>
          <p:spPr bwMode="auto">
            <a:xfrm>
              <a:off x="5054" y="2108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4303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48676"/>
              </p:ext>
            </p:extLst>
          </p:nvPr>
        </p:nvGraphicFramePr>
        <p:xfrm>
          <a:off x="8619795" y="1255373"/>
          <a:ext cx="1854868" cy="47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0" name="Equation" r:id="rId23" imgW="914400" imgH="228600" progId="Equation.DSMT4">
                  <p:embed/>
                </p:oleObj>
              </mc:Choice>
              <mc:Fallback>
                <p:oleObj name="Equation" r:id="rId23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9795" y="1255373"/>
                        <a:ext cx="1854868" cy="479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Oval 42"/>
          <p:cNvSpPr>
            <a:spLocks noChangeArrowheads="1"/>
          </p:cNvSpPr>
          <p:nvPr/>
        </p:nvSpPr>
        <p:spPr bwMode="auto">
          <a:xfrm>
            <a:off x="8686801" y="17526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303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2046"/>
              </p:ext>
            </p:extLst>
          </p:nvPr>
        </p:nvGraphicFramePr>
        <p:xfrm>
          <a:off x="7156072" y="1906142"/>
          <a:ext cx="352480" cy="37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1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072" y="1906142"/>
                        <a:ext cx="352480" cy="37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153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17" grpId="0" animBg="1"/>
      <p:bldP spid="51219" grpId="0" animBg="1"/>
      <p:bldP spid="51221" grpId="0" animBg="1"/>
      <p:bldP spid="512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1577" y="654657"/>
            <a:ext cx="6248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特别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当平面与三坐标轴的交点分别为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28800" y="2971801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此式称为平面的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截距式方程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. </a:t>
            </a:r>
            <a:endParaRPr kumimoji="1" lang="en-US" altLang="zh-CN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383434"/>
              </p:ext>
            </p:extLst>
          </p:nvPr>
        </p:nvGraphicFramePr>
        <p:xfrm>
          <a:off x="2637031" y="1217381"/>
          <a:ext cx="5186592" cy="54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031" y="1217381"/>
                        <a:ext cx="5186592" cy="547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50560"/>
              </p:ext>
            </p:extLst>
          </p:nvPr>
        </p:nvGraphicFramePr>
        <p:xfrm>
          <a:off x="2849141" y="2011141"/>
          <a:ext cx="2433215" cy="10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" name="Equation" r:id="rId5" imgW="952200" imgH="406080" progId="Equation.DSMT4">
                  <p:embed/>
                </p:oleObj>
              </mc:Choice>
              <mc:Fallback>
                <p:oleObj name="Equation" r:id="rId5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41" y="2011141"/>
                        <a:ext cx="2433215" cy="10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830042" y="164515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790481"/>
              </p:ext>
            </p:extLst>
          </p:nvPr>
        </p:nvGraphicFramePr>
        <p:xfrm>
          <a:off x="5475628" y="2297488"/>
          <a:ext cx="1893924" cy="518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628" y="2297488"/>
                        <a:ext cx="1893924" cy="518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65744"/>
              </p:ext>
            </p:extLst>
          </p:nvPr>
        </p:nvGraphicFramePr>
        <p:xfrm>
          <a:off x="4303636" y="5246422"/>
          <a:ext cx="1792064" cy="58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636" y="5246422"/>
                        <a:ext cx="1792064" cy="58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48650"/>
              </p:ext>
            </p:extLst>
          </p:nvPr>
        </p:nvGraphicFramePr>
        <p:xfrm>
          <a:off x="6018299" y="5282631"/>
          <a:ext cx="1603909" cy="5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" name="Equation" r:id="rId11" imgW="634680" imgH="203040" progId="Equation.DSMT4">
                  <p:embed/>
                </p:oleObj>
              </mc:Choice>
              <mc:Fallback>
                <p:oleObj name="Equation" r:id="rId11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99" y="5282631"/>
                        <a:ext cx="1603909" cy="524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78591"/>
              </p:ext>
            </p:extLst>
          </p:nvPr>
        </p:nvGraphicFramePr>
        <p:xfrm>
          <a:off x="7582746" y="5273523"/>
          <a:ext cx="1530420" cy="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" name="Equation" r:id="rId13" imgW="609480" imgH="203040" progId="Equation.DSMT4">
                  <p:embed/>
                </p:oleObj>
              </mc:Choice>
              <mc:Fallback>
                <p:oleObj name="Equation" r:id="rId13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2746" y="5273523"/>
                        <a:ext cx="1530420" cy="52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596708"/>
              </p:ext>
            </p:extLst>
          </p:nvPr>
        </p:nvGraphicFramePr>
        <p:xfrm>
          <a:off x="4530726" y="5912523"/>
          <a:ext cx="3267765" cy="50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" name="Equation" r:id="rId15" imgW="1346040" imgH="203040" progId="Equation.DSMT4">
                  <p:embed/>
                </p:oleObj>
              </mc:Choice>
              <mc:Fallback>
                <p:oleObj name="Equation" r:id="rId15" imgW="1346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6" y="5912523"/>
                        <a:ext cx="3267765" cy="50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1981199" y="3550903"/>
            <a:ext cx="4387199" cy="3049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439987" y="1650643"/>
            <a:ext cx="2168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平面方程为 </a:t>
            </a:r>
          </a:p>
        </p:txBody>
      </p: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8004175" y="466911"/>
            <a:ext cx="2428145" cy="2705360"/>
            <a:chOff x="4128" y="121"/>
            <a:chExt cx="1699" cy="1894"/>
          </a:xfrm>
        </p:grpSpPr>
        <p:grpSp>
          <p:nvGrpSpPr>
            <p:cNvPr id="7196" name="Group 15"/>
            <p:cNvGrpSpPr>
              <a:grpSpLocks/>
            </p:cNvGrpSpPr>
            <p:nvPr/>
          </p:nvGrpSpPr>
          <p:grpSpPr bwMode="auto">
            <a:xfrm>
              <a:off x="4128" y="192"/>
              <a:ext cx="1536" cy="1632"/>
              <a:chOff x="4128" y="192"/>
              <a:chExt cx="1536" cy="1632"/>
            </a:xfrm>
          </p:grpSpPr>
          <p:sp>
            <p:nvSpPr>
              <p:cNvPr id="7204" name="Line 16"/>
              <p:cNvSpPr>
                <a:spLocks noChangeShapeType="1"/>
              </p:cNvSpPr>
              <p:nvPr/>
            </p:nvSpPr>
            <p:spPr bwMode="auto">
              <a:xfrm flipH="1">
                <a:off x="4128" y="1584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Line 17"/>
              <p:cNvSpPr>
                <a:spLocks noChangeShapeType="1"/>
              </p:cNvSpPr>
              <p:nvPr/>
            </p:nvSpPr>
            <p:spPr bwMode="auto">
              <a:xfrm>
                <a:off x="4800" y="1152"/>
                <a:ext cx="4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Line 18"/>
              <p:cNvSpPr>
                <a:spLocks noChangeShapeType="1"/>
              </p:cNvSpPr>
              <p:nvPr/>
            </p:nvSpPr>
            <p:spPr bwMode="auto">
              <a:xfrm flipV="1">
                <a:off x="4368" y="1152"/>
                <a:ext cx="960" cy="43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Line 19"/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8" name="Line 20"/>
              <p:cNvSpPr>
                <a:spLocks noChangeShapeType="1"/>
              </p:cNvSpPr>
              <p:nvPr/>
            </p:nvSpPr>
            <p:spPr bwMode="auto">
              <a:xfrm flipH="1">
                <a:off x="4362" y="1152"/>
                <a:ext cx="438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Line 21"/>
              <p:cNvSpPr>
                <a:spLocks noChangeShapeType="1"/>
              </p:cNvSpPr>
              <p:nvPr/>
            </p:nvSpPr>
            <p:spPr bwMode="auto">
              <a:xfrm flipH="1">
                <a:off x="4368" y="528"/>
                <a:ext cx="432" cy="105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0" name="Line 22"/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528" cy="62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Line 23"/>
              <p:cNvSpPr>
                <a:spLocks noChangeShapeType="1"/>
              </p:cNvSpPr>
              <p:nvPr/>
            </p:nvSpPr>
            <p:spPr bwMode="auto">
              <a:xfrm>
                <a:off x="5328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2" name="Line 24"/>
              <p:cNvSpPr>
                <a:spLocks noChangeShapeType="1"/>
              </p:cNvSpPr>
              <p:nvPr/>
            </p:nvSpPr>
            <p:spPr bwMode="auto">
              <a:xfrm flipV="1">
                <a:off x="4800" y="19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9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1664647"/>
                </p:ext>
              </p:extLst>
            </p:nvPr>
          </p:nvGraphicFramePr>
          <p:xfrm>
            <a:off x="4343" y="1562"/>
            <a:ext cx="25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1562"/>
                          <a:ext cx="25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389625"/>
                </p:ext>
              </p:extLst>
            </p:nvPr>
          </p:nvGraphicFramePr>
          <p:xfrm>
            <a:off x="4592" y="946"/>
            <a:ext cx="24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4" name="Equation" r:id="rId19" imgW="164880" imgH="177480" progId="Equation.DSMT4">
                    <p:embed/>
                  </p:oleObj>
                </mc:Choice>
                <mc:Fallback>
                  <p:oleObj name="Equation" r:id="rId19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946"/>
                          <a:ext cx="24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674329"/>
                </p:ext>
              </p:extLst>
            </p:nvPr>
          </p:nvGraphicFramePr>
          <p:xfrm>
            <a:off x="4800" y="121"/>
            <a:ext cx="17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5" name="Equation" r:id="rId21" imgW="114120" imgH="139680" progId="Equation.DSMT4">
                    <p:embed/>
                  </p:oleObj>
                </mc:Choice>
                <mc:Fallback>
                  <p:oleObj name="Equation" r:id="rId2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21"/>
                          <a:ext cx="17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3761898"/>
                </p:ext>
              </p:extLst>
            </p:nvPr>
          </p:nvGraphicFramePr>
          <p:xfrm>
            <a:off x="5594" y="902"/>
            <a:ext cx="23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6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4" y="902"/>
                          <a:ext cx="23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407624"/>
                </p:ext>
              </p:extLst>
            </p:nvPr>
          </p:nvGraphicFramePr>
          <p:xfrm>
            <a:off x="4128" y="1804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7" name="Equation" r:id="rId25" imgW="139680" imgH="139680" progId="Equation.DSMT4">
                    <p:embed/>
                  </p:oleObj>
                </mc:Choice>
                <mc:Fallback>
                  <p:oleObj name="Equation" r:id="rId2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04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144910"/>
                </p:ext>
              </p:extLst>
            </p:nvPr>
          </p:nvGraphicFramePr>
          <p:xfrm>
            <a:off x="4806" y="427"/>
            <a:ext cx="26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"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427"/>
                          <a:ext cx="26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074474"/>
                </p:ext>
              </p:extLst>
            </p:nvPr>
          </p:nvGraphicFramePr>
          <p:xfrm>
            <a:off x="5222" y="1132"/>
            <a:ext cx="21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" name="Equation" r:id="rId29" imgW="164880" imgH="203040" progId="Equation.DSMT4">
                    <p:embed/>
                  </p:oleObj>
                </mc:Choice>
                <mc:Fallback>
                  <p:oleObj name="Equation" r:id="rId29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1132"/>
                          <a:ext cx="21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133601" y="3595689"/>
            <a:ext cx="3071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利用三点式 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1797050" y="5257801"/>
            <a:ext cx="289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按第一行展开得 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3524250" y="582136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即</a:t>
            </a:r>
          </a:p>
        </p:txBody>
      </p:sp>
      <p:graphicFrame>
        <p:nvGraphicFramePr>
          <p:cNvPr id="123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863215"/>
              </p:ext>
            </p:extLst>
          </p:nvPr>
        </p:nvGraphicFramePr>
        <p:xfrm>
          <a:off x="5189826" y="3687243"/>
          <a:ext cx="3020151" cy="162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" name="Equation" r:id="rId31" imgW="1307880" imgH="698400" progId="Equation.DSMT4">
                  <p:embed/>
                </p:oleObj>
              </mc:Choice>
              <mc:Fallback>
                <p:oleObj name="Equation" r:id="rId31" imgW="1307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826" y="3687243"/>
                        <a:ext cx="3020151" cy="1624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77650"/>
              </p:ext>
            </p:extLst>
          </p:nvPr>
        </p:nvGraphicFramePr>
        <p:xfrm>
          <a:off x="5429279" y="3782310"/>
          <a:ext cx="939120" cy="39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" name="Equation" r:id="rId33" imgW="355320" imgH="139680" progId="Equation.DSMT4">
                  <p:embed/>
                </p:oleObj>
              </mc:Choice>
              <mc:Fallback>
                <p:oleObj name="Equation" r:id="rId33" imgW="3553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79" y="3782310"/>
                        <a:ext cx="939120" cy="39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34725"/>
              </p:ext>
            </p:extLst>
          </p:nvPr>
        </p:nvGraphicFramePr>
        <p:xfrm>
          <a:off x="6607851" y="3815131"/>
          <a:ext cx="359841" cy="41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" name="Equation" r:id="rId35" imgW="139680" imgH="164880" progId="Equation.DSMT4">
                  <p:embed/>
                </p:oleObj>
              </mc:Choice>
              <mc:Fallback>
                <p:oleObj name="Equation" r:id="rId35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851" y="3815131"/>
                        <a:ext cx="359841" cy="41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00048"/>
              </p:ext>
            </p:extLst>
          </p:nvPr>
        </p:nvGraphicFramePr>
        <p:xfrm>
          <a:off x="7245977" y="3839428"/>
          <a:ext cx="301239" cy="36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" name="Equation" r:id="rId37" imgW="114120" imgH="139680" progId="Equation.DSMT4">
                  <p:embed/>
                </p:oleObj>
              </mc:Choice>
              <mc:Fallback>
                <p:oleObj name="Equation" r:id="rId37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977" y="3839428"/>
                        <a:ext cx="301239" cy="366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5933"/>
              </p:ext>
            </p:extLst>
          </p:nvPr>
        </p:nvGraphicFramePr>
        <p:xfrm>
          <a:off x="5565249" y="4293980"/>
          <a:ext cx="607361" cy="41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" name="Equation" r:id="rId39" imgW="215640" imgH="139680" progId="Equation.DSMT4">
                  <p:embed/>
                </p:oleObj>
              </mc:Choice>
              <mc:Fallback>
                <p:oleObj name="Equation" r:id="rId39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249" y="4293980"/>
                        <a:ext cx="607361" cy="417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7623"/>
              </p:ext>
            </p:extLst>
          </p:nvPr>
        </p:nvGraphicFramePr>
        <p:xfrm>
          <a:off x="6562771" y="4218074"/>
          <a:ext cx="359841" cy="49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" name="Equation" r:id="rId41" imgW="126720" imgH="177480" progId="Equation.DSMT4">
                  <p:embed/>
                </p:oleObj>
              </mc:Choice>
              <mc:Fallback>
                <p:oleObj name="Equation" r:id="rId4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71" y="4218074"/>
                        <a:ext cx="359841" cy="493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34995"/>
              </p:ext>
            </p:extLst>
          </p:nvPr>
        </p:nvGraphicFramePr>
        <p:xfrm>
          <a:off x="7219135" y="4315858"/>
          <a:ext cx="300833" cy="41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" name="Equation" r:id="rId43" imgW="126720" imgH="177480" progId="Equation.DSMT4">
                  <p:embed/>
                </p:oleObj>
              </mc:Choice>
              <mc:Fallback>
                <p:oleObj name="Equation" r:id="rId4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135" y="4315858"/>
                        <a:ext cx="300833" cy="414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4959"/>
              </p:ext>
            </p:extLst>
          </p:nvPr>
        </p:nvGraphicFramePr>
        <p:xfrm>
          <a:off x="5577539" y="4842809"/>
          <a:ext cx="607361" cy="41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" name="Equation" r:id="rId45" imgW="215640" imgH="139680" progId="Equation.DSMT4">
                  <p:embed/>
                </p:oleObj>
              </mc:Choice>
              <mc:Fallback>
                <p:oleObj name="Equation" r:id="rId45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539" y="4842809"/>
                        <a:ext cx="607361" cy="417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978793"/>
              </p:ext>
            </p:extLst>
          </p:nvPr>
        </p:nvGraphicFramePr>
        <p:xfrm>
          <a:off x="6562771" y="4828771"/>
          <a:ext cx="304954" cy="42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" name="Equation" r:id="rId47" imgW="126720" imgH="177480" progId="Equation.DSMT4">
                  <p:embed/>
                </p:oleObj>
              </mc:Choice>
              <mc:Fallback>
                <p:oleObj name="Equation" r:id="rId4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71" y="4828771"/>
                        <a:ext cx="304954" cy="425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654887"/>
              </p:ext>
            </p:extLst>
          </p:nvPr>
        </p:nvGraphicFramePr>
        <p:xfrm>
          <a:off x="7245596" y="4878770"/>
          <a:ext cx="337150" cy="403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" name="Equation" r:id="rId49" imgW="114120" imgH="139680" progId="Equation.DSMT4">
                  <p:embed/>
                </p:oleObj>
              </mc:Choice>
              <mc:Fallback>
                <p:oleObj name="Equation" r:id="rId49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596" y="4878770"/>
                        <a:ext cx="337150" cy="403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6167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4" grpId="0" build="p" autoUpdateAnimBg="0" advAuto="0"/>
      <p:bldP spid="12300" grpId="0" animBg="1"/>
      <p:bldP spid="12301" grpId="0" build="p" autoUpdateAnimBg="0"/>
      <p:bldP spid="12320" grpId="0" build="p" autoUpdateAnimBg="0"/>
      <p:bldP spid="12321" grpId="0" build="p" autoUpdateAnimBg="0"/>
      <p:bldP spid="1232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3276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设有三元一次方程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3429001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以上两式相减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得平面的点法式方程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51054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此方程称为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平面的一般</a:t>
            </a:r>
            <a:endParaRPr kumimoji="1"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656980"/>
              </p:ext>
            </p:extLst>
          </p:nvPr>
        </p:nvGraphicFramePr>
        <p:xfrm>
          <a:off x="2922639" y="1620215"/>
          <a:ext cx="3401891" cy="53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639" y="1620215"/>
                        <a:ext cx="3401891" cy="533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133600" y="22098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任取一组满足上述方程的数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47889"/>
              </p:ext>
            </p:extLst>
          </p:nvPr>
        </p:nvGraphicFramePr>
        <p:xfrm>
          <a:off x="6527800" y="2207442"/>
          <a:ext cx="1557270" cy="58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6" imgW="622080" imgH="228600" progId="Equation.DSMT4">
                  <p:embed/>
                </p:oleObj>
              </mc:Choice>
              <mc:Fallback>
                <p:oleObj name="Equation" r:id="rId6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207442"/>
                        <a:ext cx="1557270" cy="587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001000" y="2224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85718"/>
              </p:ext>
            </p:extLst>
          </p:nvPr>
        </p:nvGraphicFramePr>
        <p:xfrm>
          <a:off x="3138258" y="3943353"/>
          <a:ext cx="5697356" cy="58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8" imgW="2311200" imgH="228600" progId="Equation.DSMT4">
                  <p:embed/>
                </p:oleObj>
              </mc:Choice>
              <mc:Fallback>
                <p:oleObj name="Equation" r:id="rId8" imgW="23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258" y="3943353"/>
                        <a:ext cx="5697356" cy="584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957482"/>
              </p:ext>
            </p:extLst>
          </p:nvPr>
        </p:nvGraphicFramePr>
        <p:xfrm>
          <a:off x="3801723" y="2788940"/>
          <a:ext cx="4022470" cy="582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10" imgW="1638000" imgH="228600" progId="Equation.DSMT4">
                  <p:embed/>
                </p:oleObj>
              </mc:Choice>
              <mc:Fallback>
                <p:oleObj name="Equation" r:id="rId10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723" y="2788940"/>
                        <a:ext cx="4022470" cy="582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828800" y="45720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显然方程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②与此点法式方程等价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653923"/>
              </p:ext>
            </p:extLst>
          </p:nvPr>
        </p:nvGraphicFramePr>
        <p:xfrm>
          <a:off x="6511228" y="1525160"/>
          <a:ext cx="3113159" cy="59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12" imgW="1231560" imgH="228600" progId="Equation.DSMT4">
                  <p:embed/>
                </p:oleObj>
              </mc:Choice>
              <mc:Fallback>
                <p:oleObj name="Equation" r:id="rId12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228" y="1525160"/>
                        <a:ext cx="3113159" cy="594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9801225" y="16002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②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3414713" y="5153030"/>
            <a:ext cx="1976438" cy="481013"/>
            <a:chOff x="3240" y="2775"/>
            <a:chExt cx="1245" cy="303"/>
          </a:xfrm>
        </p:grpSpPr>
        <p:graphicFrame>
          <p:nvGraphicFramePr>
            <p:cNvPr id="821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831846"/>
                </p:ext>
              </p:extLst>
            </p:nvPr>
          </p:nvGraphicFramePr>
          <p:xfrm>
            <a:off x="3240" y="2775"/>
            <a:ext cx="12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7" name="Equation" r:id="rId14" imgW="850680" imgH="203040" progId="Equation.DSMT4">
                    <p:embed/>
                  </p:oleObj>
                </mc:Choice>
                <mc:Fallback>
                  <p:oleObj name="Equation" r:id="rId14" imgW="850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775"/>
                          <a:ext cx="12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Line 16"/>
            <p:cNvSpPr>
              <a:spLocks noChangeShapeType="1"/>
            </p:cNvSpPr>
            <p:nvPr/>
          </p:nvSpPr>
          <p:spPr bwMode="auto">
            <a:xfrm>
              <a:off x="3249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257801" y="5105401"/>
            <a:ext cx="1628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 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018156" y="4552953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因此方程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②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的图形是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828800" y="5119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法向量为  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888640" y="562451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2610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autoUpdateAnimBg="0"/>
      <p:bldP spid="13316" grpId="0" build="p" autoUpdateAnimBg="0"/>
      <p:bldP spid="13318" grpId="0" build="p" autoUpdateAnimBg="0"/>
      <p:bldP spid="13320" grpId="0" build="p" autoUpdateAnimBg="0"/>
      <p:bldP spid="13323" grpId="0" autoUpdateAnimBg="0"/>
      <p:bldP spid="13325" grpId="0" build="p" autoUpdateAnimBg="0" advAuto="0"/>
      <p:bldP spid="13329" grpId="0" build="p" autoUpdateAnimBg="0" advAuto="0"/>
      <p:bldP spid="13330" grpId="0" autoUpdateAnimBg="0"/>
      <p:bldP spid="13331" grpId="0" autoUpdateAnimBg="0"/>
      <p:bldP spid="13332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1828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特殊情形</a:t>
            </a:r>
            <a:endParaRPr lang="zh-CN" altLang="en-US" sz="2800" b="1">
              <a:ea typeface="仿宋_GB2312" pitchFamily="49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79613" y="1538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x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 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 z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96200" y="1538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通过原点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的平面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979613" y="2133601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•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 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 z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的法向量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427664" y="2743201"/>
            <a:ext cx="2954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平面平行于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979613" y="3367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x+C z+D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 </a:t>
            </a:r>
            <a:r>
              <a:rPr kumimoji="1"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979613" y="3954463"/>
            <a:ext cx="3751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x+B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y+D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979613" y="4552951"/>
            <a:ext cx="332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C z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979613" y="5148265"/>
            <a:ext cx="321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•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 x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979613" y="5780088"/>
            <a:ext cx="287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 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133600" y="198744"/>
            <a:ext cx="708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98519"/>
              </p:ext>
            </p:extLst>
          </p:nvPr>
        </p:nvGraphicFramePr>
        <p:xfrm>
          <a:off x="2279576" y="282576"/>
          <a:ext cx="3613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82576"/>
                        <a:ext cx="3613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80258"/>
              </p:ext>
            </p:extLst>
          </p:nvPr>
        </p:nvGraphicFramePr>
        <p:xfrm>
          <a:off x="6059376" y="203200"/>
          <a:ext cx="3125679" cy="62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6" imgW="1231560" imgH="228600" progId="Equation.DSMT4">
                  <p:embed/>
                </p:oleObj>
              </mc:Choice>
              <mc:Fallback>
                <p:oleObj name="Equation" r:id="rId6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376" y="203200"/>
                        <a:ext cx="3125679" cy="62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303838" y="3355976"/>
            <a:ext cx="3306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286376" y="3957638"/>
            <a:ext cx="3171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667250" y="4583113"/>
            <a:ext cx="371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 的平面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667250" y="5184774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yoz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 的平面；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601084" y="5803799"/>
            <a:ext cx="3808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zox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 的平面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2438400" y="2743200"/>
          <a:ext cx="2438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8" imgW="1124001" imgH="218946" progId="Equation.DSMT4">
                  <p:embed/>
                </p:oleObj>
              </mc:Choice>
              <mc:Fallback>
                <p:oleObj name="Equation" r:id="rId8" imgW="1124001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2438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9811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  <p:bldP spid="15365" grpId="0" autoUpdateAnimBg="0"/>
      <p:bldP spid="15366" grpId="0" autoUpdateAnimBg="0"/>
      <p:bldP spid="15367" grpId="0" autoUpdateAnimBg="0"/>
      <p:bldP spid="15368" grpId="0" autoUpdateAnimBg="0"/>
      <p:bldP spid="15369" grpId="0" autoUpdateAnimBg="0"/>
      <p:bldP spid="15370" grpId="0" autoUpdateAnimBg="0"/>
      <p:bldP spid="15371" grpId="0" autoUpdateAnimBg="0"/>
      <p:bldP spid="15375" grpId="0" autoUpdateAnimBg="0"/>
      <p:bldP spid="15376" grpId="0" autoUpdateAnimBg="0"/>
      <p:bldP spid="15377" grpId="0" autoUpdateAnimBg="0"/>
      <p:bldP spid="15378" grpId="0" autoUpdateAnimBg="0"/>
      <p:bldP spid="153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3726" y="1216133"/>
            <a:ext cx="7391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求通过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轴和点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( 4, – 3, – 1)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的平面方程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96123" y="1938446"/>
            <a:ext cx="79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63019" y="1932241"/>
            <a:ext cx="2887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因平面通过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38392"/>
              </p:ext>
            </p:extLst>
          </p:nvPr>
        </p:nvGraphicFramePr>
        <p:xfrm>
          <a:off x="5645108" y="1938427"/>
          <a:ext cx="1932086" cy="51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3" imgW="850680" imgH="215640" progId="Equation.DSMT4">
                  <p:embed/>
                </p:oleObj>
              </mc:Choice>
              <mc:Fallback>
                <p:oleObj name="Equation" r:id="rId3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08" y="1938427"/>
                        <a:ext cx="1932086" cy="51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784266" y="2490838"/>
            <a:ext cx="307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设所求平面方程为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9190"/>
              </p:ext>
            </p:extLst>
          </p:nvPr>
        </p:nvGraphicFramePr>
        <p:xfrm>
          <a:off x="4597755" y="3145541"/>
          <a:ext cx="1782886" cy="46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755" y="3145541"/>
                        <a:ext cx="1782886" cy="468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054463" y="3625441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代入已知点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84774"/>
              </p:ext>
            </p:extLst>
          </p:nvPr>
        </p:nvGraphicFramePr>
        <p:xfrm>
          <a:off x="3939982" y="3724670"/>
          <a:ext cx="1710699" cy="45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7" imgW="787320" imgH="203040" progId="Equation.DSMT4">
                  <p:embed/>
                </p:oleObj>
              </mc:Choice>
              <mc:Fallback>
                <p:oleObj name="Equation" r:id="rId7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982" y="3724670"/>
                        <a:ext cx="1710699" cy="453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560615" y="3641251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004593"/>
              </p:ext>
            </p:extLst>
          </p:nvPr>
        </p:nvGraphicFramePr>
        <p:xfrm>
          <a:off x="6106715" y="3721419"/>
          <a:ext cx="1400798" cy="44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9" imgW="596880" imgH="177480" progId="Equation.DSMT4">
                  <p:embed/>
                </p:oleObj>
              </mc:Choice>
              <mc:Fallback>
                <p:oleObj name="Equation" r:id="rId9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715" y="3721419"/>
                        <a:ext cx="1400798" cy="443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054463" y="4285686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化简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得所求平面方程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74376"/>
              </p:ext>
            </p:extLst>
          </p:nvPr>
        </p:nvGraphicFramePr>
        <p:xfrm>
          <a:off x="4552494" y="4941168"/>
          <a:ext cx="1471612" cy="47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11" imgW="660240" imgH="203040" progId="Equation.DSMT4">
                  <p:embed/>
                </p:oleObj>
              </mc:Choice>
              <mc:Fallback>
                <p:oleObj name="Equation" r:id="rId11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494" y="4941168"/>
                        <a:ext cx="1471612" cy="473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6203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2" grpId="0" build="p" autoUpdateAnimBg="0"/>
      <p:bldP spid="17414" grpId="0" build="p" autoUpdateAnimBg="0"/>
      <p:bldP spid="17416" grpId="0" build="p" autoUpdateAnimBg="0"/>
      <p:bldP spid="17418" grpId="0" build="p" autoUpdateAnimBg="0"/>
      <p:bldP spid="1742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9890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外一点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74374"/>
              </p:ext>
            </p:extLst>
          </p:nvPr>
        </p:nvGraphicFramePr>
        <p:xfrm>
          <a:off x="4258396" y="388688"/>
          <a:ext cx="1951184" cy="545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396" y="388688"/>
                        <a:ext cx="1951184" cy="545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16609"/>
              </p:ext>
            </p:extLst>
          </p:nvPr>
        </p:nvGraphicFramePr>
        <p:xfrm>
          <a:off x="7341066" y="382048"/>
          <a:ext cx="3624917" cy="52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" name="Equation" r:id="rId5" imgW="1485720" imgH="203040" progId="Equation.DSMT4">
                  <p:embed/>
                </p:oleObj>
              </mc:Choice>
              <mc:Fallback>
                <p:oleObj name="Equation" r:id="rId5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066" y="382048"/>
                        <a:ext cx="3624917" cy="520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2958867" y="450850"/>
            <a:ext cx="1676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94565"/>
              </p:ext>
            </p:extLst>
          </p:nvPr>
        </p:nvGraphicFramePr>
        <p:xfrm>
          <a:off x="2608378" y="3586262"/>
          <a:ext cx="5348173" cy="105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7" imgW="2425680" imgH="469800" progId="Equation.DSMT4">
                  <p:embed/>
                </p:oleObj>
              </mc:Choice>
              <mc:Fallback>
                <p:oleObj name="Equation" r:id="rId7" imgW="2425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378" y="3586262"/>
                        <a:ext cx="5348173" cy="1057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48044"/>
              </p:ext>
            </p:extLst>
          </p:nvPr>
        </p:nvGraphicFramePr>
        <p:xfrm>
          <a:off x="2742314" y="5280602"/>
          <a:ext cx="417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" name="Equation" r:id="rId9" imgW="4143429" imgH="942859" progId="Equation.3">
                  <p:embed/>
                </p:oleObj>
              </mc:Choice>
              <mc:Fallback>
                <p:oleObj name="Equation" r:id="rId9" imgW="4143429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314" y="5280602"/>
                        <a:ext cx="4178300" cy="965200"/>
                      </a:xfrm>
                      <a:prstGeom prst="rect">
                        <a:avLst/>
                      </a:prstGeom>
                      <a:noFill/>
                      <a:ln w="3810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97600"/>
              </p:ext>
            </p:extLst>
          </p:nvPr>
        </p:nvGraphicFramePr>
        <p:xfrm>
          <a:off x="3200401" y="4684663"/>
          <a:ext cx="3775075" cy="55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" name="Equation" r:id="rId11" imgW="1612800" imgH="228600" progId="Equation.DSMT4">
                  <p:embed/>
                </p:oleObj>
              </mc:Choice>
              <mc:Fallback>
                <p:oleObj name="Equation" r:id="rId11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684663"/>
                        <a:ext cx="3775075" cy="554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133600" y="15382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设平面法向量为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36944"/>
              </p:ext>
            </p:extLst>
          </p:nvPr>
        </p:nvGraphicFramePr>
        <p:xfrm>
          <a:off x="1850972" y="2092116"/>
          <a:ext cx="1863778" cy="5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" name="Equation" r:id="rId13" imgW="812520" imgH="228600" progId="Equation.DSMT4">
                  <p:embed/>
                </p:oleObj>
              </mc:Choice>
              <mc:Fallback>
                <p:oleObj name="Equation" r:id="rId13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72" y="2092116"/>
                        <a:ext cx="1863778" cy="539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391400" y="1538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在平面上取一点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819400" y="4389695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096000" y="35401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是平面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886200" y="1004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到平面的距离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 .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51199"/>
              </p:ext>
            </p:extLst>
          </p:nvPr>
        </p:nvGraphicFramePr>
        <p:xfrm>
          <a:off x="3569523" y="1053419"/>
          <a:ext cx="423805" cy="53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523" y="1053419"/>
                        <a:ext cx="423805" cy="530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657600" y="2062163"/>
            <a:ext cx="4038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到平面的距离为</a:t>
            </a:r>
          </a:p>
        </p:txBody>
      </p: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2436813" y="2813054"/>
            <a:ext cx="2060576" cy="665163"/>
            <a:chOff x="575" y="1772"/>
            <a:chExt cx="1298" cy="419"/>
          </a:xfrm>
        </p:grpSpPr>
        <p:graphicFrame>
          <p:nvGraphicFramePr>
            <p:cNvPr id="1130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312569"/>
                </p:ext>
              </p:extLst>
            </p:nvPr>
          </p:nvGraphicFramePr>
          <p:xfrm>
            <a:off x="575" y="1772"/>
            <a:ext cx="129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" name="Equation" r:id="rId17" imgW="927000" imgH="291960" progId="Equation.DSMT4">
                    <p:embed/>
                  </p:oleObj>
                </mc:Choice>
                <mc:Fallback>
                  <p:oleObj name="Equation" r:id="rId17" imgW="92700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1772"/>
                          <a:ext cx="129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5" name="Line 19"/>
            <p:cNvSpPr>
              <a:spLocks noChangeShapeType="1"/>
            </p:cNvSpPr>
            <p:nvPr/>
          </p:nvSpPr>
          <p:spPr bwMode="auto">
            <a:xfrm>
              <a:off x="1422" y="1847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4383088" y="2619376"/>
            <a:ext cx="1901825" cy="1119188"/>
            <a:chOff x="1801" y="1650"/>
            <a:chExt cx="1198" cy="705"/>
          </a:xfrm>
        </p:grpSpPr>
        <p:graphicFrame>
          <p:nvGraphicFramePr>
            <p:cNvPr id="1130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640619"/>
                </p:ext>
              </p:extLst>
            </p:nvPr>
          </p:nvGraphicFramePr>
          <p:xfrm>
            <a:off x="1801" y="1650"/>
            <a:ext cx="1198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" name="Equation" r:id="rId19" imgW="799920" imgH="469800" progId="Equation.DSMT4">
                    <p:embed/>
                  </p:oleObj>
                </mc:Choice>
                <mc:Fallback>
                  <p:oleObj name="Equation" r:id="rId19" imgW="79992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1650"/>
                          <a:ext cx="1198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Line 22"/>
            <p:cNvSpPr>
              <a:spLocks noChangeShapeType="1"/>
            </p:cNvSpPr>
            <p:nvPr/>
          </p:nvSpPr>
          <p:spPr bwMode="auto">
            <a:xfrm>
              <a:off x="2673" y="17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02" name="Line 23"/>
            <p:cNvSpPr>
              <a:spLocks noChangeShapeType="1"/>
            </p:cNvSpPr>
            <p:nvPr/>
          </p:nvSpPr>
          <p:spPr bwMode="auto">
            <a:xfrm>
              <a:off x="2400" y="20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03" name="Line 24"/>
            <p:cNvSpPr>
              <a:spLocks noChangeShapeType="1"/>
            </p:cNvSpPr>
            <p:nvPr/>
          </p:nvSpPr>
          <p:spPr bwMode="auto">
            <a:xfrm>
              <a:off x="2160" y="168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184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15743"/>
              </p:ext>
            </p:extLst>
          </p:nvPr>
        </p:nvGraphicFramePr>
        <p:xfrm>
          <a:off x="9702800" y="3035300"/>
          <a:ext cx="431799" cy="54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2800" y="3035300"/>
                        <a:ext cx="431799" cy="544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8001000" y="3962400"/>
            <a:ext cx="2305050" cy="914400"/>
          </a:xfrm>
          <a:prstGeom prst="parallelogram">
            <a:avLst>
              <a:gd name="adj" fmla="val 63021"/>
            </a:avLst>
          </a:prstGeom>
          <a:solidFill>
            <a:srgbClr val="00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V="1">
            <a:off x="9677400" y="2722564"/>
            <a:ext cx="0" cy="1925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8915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8915400" y="3276600"/>
            <a:ext cx="76200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9648826" y="32004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8866189" y="46228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846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93380"/>
              </p:ext>
            </p:extLst>
          </p:nvPr>
        </p:nvGraphicFramePr>
        <p:xfrm>
          <a:off x="8433108" y="4321642"/>
          <a:ext cx="390524" cy="52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3108" y="4321642"/>
                        <a:ext cx="390524" cy="52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5" name="Line 33"/>
          <p:cNvSpPr>
            <a:spLocks noChangeShapeType="1"/>
          </p:cNvSpPr>
          <p:nvPr/>
        </p:nvSpPr>
        <p:spPr bwMode="auto">
          <a:xfrm flipV="1">
            <a:off x="9677400" y="3276600"/>
            <a:ext cx="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9718687" y="2590801"/>
            <a:ext cx="304801" cy="341313"/>
            <a:chOff x="5258" y="816"/>
            <a:chExt cx="192" cy="215"/>
          </a:xfrm>
        </p:grpSpPr>
        <p:graphicFrame>
          <p:nvGraphicFramePr>
            <p:cNvPr id="1129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1305179"/>
                </p:ext>
              </p:extLst>
            </p:nvPr>
          </p:nvGraphicFramePr>
          <p:xfrm>
            <a:off x="5258" y="817"/>
            <a:ext cx="19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3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8" y="817"/>
                          <a:ext cx="19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Line 36"/>
            <p:cNvSpPr>
              <a:spLocks noChangeShapeType="1"/>
            </p:cNvSpPr>
            <p:nvPr/>
          </p:nvSpPr>
          <p:spPr bwMode="auto">
            <a:xfrm>
              <a:off x="5280" y="816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1846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65432"/>
              </p:ext>
            </p:extLst>
          </p:nvPr>
        </p:nvGraphicFramePr>
        <p:xfrm>
          <a:off x="9662756" y="3715909"/>
          <a:ext cx="360361" cy="44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" name="Equation" r:id="rId27" imgW="139680" imgH="177480" progId="Equation.DSMT4">
                  <p:embed/>
                </p:oleObj>
              </mc:Choice>
              <mc:Fallback>
                <p:oleObj name="Equation" r:id="rId27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2756" y="3715909"/>
                        <a:ext cx="360361" cy="448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70" name="Group 38"/>
          <p:cNvGrpSpPr>
            <a:grpSpLocks/>
          </p:cNvGrpSpPr>
          <p:nvPr/>
        </p:nvGrpSpPr>
        <p:grpSpPr bwMode="auto">
          <a:xfrm>
            <a:off x="5257800" y="1614491"/>
            <a:ext cx="2071688" cy="452438"/>
            <a:chOff x="462" y="1340"/>
            <a:chExt cx="1305" cy="285"/>
          </a:xfrm>
        </p:grpSpPr>
        <p:graphicFrame>
          <p:nvGraphicFramePr>
            <p:cNvPr id="11296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156632"/>
                </p:ext>
              </p:extLst>
            </p:nvPr>
          </p:nvGraphicFramePr>
          <p:xfrm>
            <a:off x="462" y="1340"/>
            <a:ext cx="130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" name="Equation" r:id="rId29" imgW="965160" imgH="203040" progId="Equation.DSMT4">
                    <p:embed/>
                  </p:oleObj>
                </mc:Choice>
                <mc:Fallback>
                  <p:oleObj name="Equation" r:id="rId29" imgW="965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1340"/>
                          <a:ext cx="130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Line 40"/>
            <p:cNvSpPr>
              <a:spLocks noChangeShapeType="1"/>
            </p:cNvSpPr>
            <p:nvPr/>
          </p:nvSpPr>
          <p:spPr bwMode="auto">
            <a:xfrm>
              <a:off x="465" y="139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6934200" y="5562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点到平面的距离公式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3381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uild="p" autoUpdateAnimBg="0"/>
      <p:bldP spid="18443" grpId="0" autoUpdateAnimBg="0"/>
      <p:bldP spid="18444" grpId="0" animBg="1"/>
      <p:bldP spid="18448" grpId="0" build="p" autoUpdateAnimBg="0"/>
      <p:bldP spid="18458" grpId="0" animBg="1"/>
      <p:bldP spid="18459" grpId="0" animBg="1"/>
      <p:bldP spid="18460" grpId="0" animBg="1"/>
      <p:bldP spid="18461" grpId="0" animBg="1"/>
      <p:bldP spid="18462" grpId="0" animBg="1"/>
      <p:bldP spid="18463" grpId="0" animBg="1"/>
      <p:bldP spid="18465" grpId="0" animBg="1"/>
      <p:bldP spid="18473" grpId="0" build="p" autoUpdateAnimBg="0" advAuto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1255</Words>
  <Application>Microsoft Office PowerPoint</Application>
  <PresentationFormat>宽屏</PresentationFormat>
  <Paragraphs>265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等线</vt:lpstr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Segoe UI Historic</vt:lpstr>
      <vt:lpstr>Symbol</vt:lpstr>
      <vt:lpstr>Times New Roman</vt:lpstr>
      <vt:lpstr>Office 主题</vt:lpstr>
      <vt:lpstr>Equation</vt:lpstr>
      <vt:lpstr>公式</vt:lpstr>
      <vt:lpstr>PowerPoint 演示文稿</vt:lpstr>
      <vt:lpstr>2.1、平面的方程表示</vt:lpstr>
      <vt:lpstr>例1.求过三点</vt:lpstr>
      <vt:lpstr>说明:</vt:lpstr>
      <vt:lpstr>特别,当平面与三坐标轴的交点分别为</vt:lpstr>
      <vt:lpstr>PowerPoint 演示文稿</vt:lpstr>
      <vt:lpstr>特殊情形</vt:lpstr>
      <vt:lpstr>例2.  求通过 x 轴和点( 4, – 3, – 1) 的平面方程.</vt:lpstr>
      <vt:lpstr>例3. 设</vt:lpstr>
      <vt:lpstr>点</vt:lpstr>
      <vt:lpstr>2.3、两平面的夹角</vt:lpstr>
      <vt:lpstr>特别有下列结论：</vt:lpstr>
      <vt:lpstr>例4. 一平面通过两点</vt:lpstr>
      <vt:lpstr>例5.</vt:lpstr>
      <vt:lpstr>内容小结</vt:lpstr>
      <vt:lpstr>PowerPoint 演示文稿</vt:lpstr>
      <vt:lpstr>PowerPoint 演示文稿</vt:lpstr>
      <vt:lpstr>2.4、空间直线方程</vt:lpstr>
      <vt:lpstr>2. 标准方程</vt:lpstr>
      <vt:lpstr>3. 参数式方程</vt:lpstr>
      <vt:lpstr>例1.  用点向式及参数式表示直线</vt:lpstr>
      <vt:lpstr>PowerPoint 演示文稿</vt:lpstr>
      <vt:lpstr>二、线面间的位置关系</vt:lpstr>
      <vt:lpstr>PowerPoint 演示文稿</vt:lpstr>
      <vt:lpstr>例2. 求以下两直线的夹角</vt:lpstr>
      <vt:lpstr>2.6、 直线与平面的夹角</vt:lpstr>
      <vt:lpstr>例3. 求过点(1,-2 , 4) 且与平面</vt:lpstr>
      <vt:lpstr>点</vt:lpstr>
      <vt:lpstr>2.8、异面直线的距离</vt:lpstr>
      <vt:lpstr>1. 空间直线方程</vt:lpstr>
      <vt:lpstr>2.  线与线的关系</vt:lpstr>
      <vt:lpstr>3. 面与线间的关系</vt:lpstr>
      <vt:lpstr>一、内容小结   </vt:lpstr>
      <vt:lpstr>空间直线</vt:lpstr>
      <vt:lpstr>2.线面之间的相互关系</vt:lpstr>
      <vt:lpstr>线与线的关系</vt:lpstr>
      <vt:lpstr>面与线间的关系</vt:lpstr>
      <vt:lpstr>3. 相关的几个问题</vt:lpstr>
      <vt:lpstr>(2)点</vt:lpstr>
      <vt:lpstr>(3) 点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115</cp:revision>
  <dcterms:created xsi:type="dcterms:W3CDTF">2009-06-13T01:14:34Z</dcterms:created>
  <dcterms:modified xsi:type="dcterms:W3CDTF">2021-12-19T15:31:29Z</dcterms:modified>
</cp:coreProperties>
</file>