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8.wmf"/><Relationship Id="rId7" Type="http://schemas.openxmlformats.org/officeDocument/2006/relationships/image" Target="../media/image10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4.wmf"/><Relationship Id="rId5" Type="http://schemas.openxmlformats.org/officeDocument/2006/relationships/image" Target="../media/image110.wmf"/><Relationship Id="rId10" Type="http://schemas.openxmlformats.org/officeDocument/2006/relationships/image" Target="../media/image113.wmf"/><Relationship Id="rId4" Type="http://schemas.openxmlformats.org/officeDocument/2006/relationships/image" Target="../media/image109.wmf"/><Relationship Id="rId9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emf"/><Relationship Id="rId18" Type="http://schemas.openxmlformats.org/officeDocument/2006/relationships/image" Target="../media/image13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emf"/><Relationship Id="rId17" Type="http://schemas.openxmlformats.org/officeDocument/2006/relationships/image" Target="../media/image131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20" Type="http://schemas.openxmlformats.org/officeDocument/2006/relationships/image" Target="../media/image134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e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emf"/><Relationship Id="rId19" Type="http://schemas.openxmlformats.org/officeDocument/2006/relationships/image" Target="../media/image133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e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Relationship Id="rId9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1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29.wmf"/><Relationship Id="rId20" Type="http://schemas.openxmlformats.org/officeDocument/2006/relationships/image" Target="../media/image13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image" Target="../media/image4.wmf"/><Relationship Id="rId19" Type="http://schemas.openxmlformats.org/officeDocument/2006/relationships/image" Target="../media/image12.wmf"/><Relationship Id="rId4" Type="http://schemas.openxmlformats.org/officeDocument/2006/relationships/image" Target="../media/image22.wmf"/><Relationship Id="rId9" Type="http://schemas.openxmlformats.org/officeDocument/2006/relationships/image" Target="../media/image3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71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0.wmf"/><Relationship Id="rId2" Type="http://schemas.openxmlformats.org/officeDocument/2006/relationships/image" Target="../media/image161.wmf"/><Relationship Id="rId1" Type="http://schemas.openxmlformats.org/officeDocument/2006/relationships/image" Target="../media/image160.png"/><Relationship Id="rId6" Type="http://schemas.openxmlformats.org/officeDocument/2006/relationships/image" Target="../media/image165.wmf"/><Relationship Id="rId11" Type="http://schemas.openxmlformats.org/officeDocument/2006/relationships/image" Target="../media/image169.emf"/><Relationship Id="rId5" Type="http://schemas.openxmlformats.org/officeDocument/2006/relationships/image" Target="../media/image164.wmf"/><Relationship Id="rId10" Type="http://schemas.openxmlformats.org/officeDocument/2006/relationships/image" Target="../media/image168.emf"/><Relationship Id="rId4" Type="http://schemas.openxmlformats.org/officeDocument/2006/relationships/image" Target="../media/image163.wmf"/><Relationship Id="rId9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2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1.wmf"/><Relationship Id="rId5" Type="http://schemas.openxmlformats.org/officeDocument/2006/relationships/image" Target="../media/image177.wmf"/><Relationship Id="rId10" Type="http://schemas.openxmlformats.org/officeDocument/2006/relationships/image" Target="../media/image160.png"/><Relationship Id="rId4" Type="http://schemas.openxmlformats.org/officeDocument/2006/relationships/image" Target="../media/image176.wmf"/><Relationship Id="rId9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e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e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4" Type="http://schemas.openxmlformats.org/officeDocument/2006/relationships/image" Target="../media/image186.e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e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18" Type="http://schemas.openxmlformats.org/officeDocument/2006/relationships/image" Target="../media/image258.wmf"/><Relationship Id="rId3" Type="http://schemas.openxmlformats.org/officeDocument/2006/relationships/image" Target="../media/image243.wmf"/><Relationship Id="rId7" Type="http://schemas.openxmlformats.org/officeDocument/2006/relationships/image" Target="../media/image247.emf"/><Relationship Id="rId12" Type="http://schemas.openxmlformats.org/officeDocument/2006/relationships/image" Target="../media/image252.wmf"/><Relationship Id="rId17" Type="http://schemas.openxmlformats.org/officeDocument/2006/relationships/image" Target="../media/image257.wmf"/><Relationship Id="rId2" Type="http://schemas.openxmlformats.org/officeDocument/2006/relationships/image" Target="../media/image242.wmf"/><Relationship Id="rId16" Type="http://schemas.openxmlformats.org/officeDocument/2006/relationships/image" Target="../media/image256.wmf"/><Relationship Id="rId20" Type="http://schemas.openxmlformats.org/officeDocument/2006/relationships/image" Target="../media/image260.wmf"/><Relationship Id="rId1" Type="http://schemas.openxmlformats.org/officeDocument/2006/relationships/image" Target="../media/image241.wmf"/><Relationship Id="rId6" Type="http://schemas.openxmlformats.org/officeDocument/2006/relationships/image" Target="../media/image246.emf"/><Relationship Id="rId11" Type="http://schemas.openxmlformats.org/officeDocument/2006/relationships/image" Target="../media/image251.wmf"/><Relationship Id="rId5" Type="http://schemas.openxmlformats.org/officeDocument/2006/relationships/image" Target="../media/image245.emf"/><Relationship Id="rId15" Type="http://schemas.openxmlformats.org/officeDocument/2006/relationships/image" Target="../media/image255.wmf"/><Relationship Id="rId10" Type="http://schemas.openxmlformats.org/officeDocument/2006/relationships/image" Target="../media/image250.wmf"/><Relationship Id="rId19" Type="http://schemas.openxmlformats.org/officeDocument/2006/relationships/image" Target="../media/image259.wmf"/><Relationship Id="rId4" Type="http://schemas.openxmlformats.org/officeDocument/2006/relationships/image" Target="../media/image244.e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0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12" Type="http://schemas.openxmlformats.org/officeDocument/2006/relationships/image" Target="../media/image289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82.wmf"/><Relationship Id="rId10" Type="http://schemas.openxmlformats.org/officeDocument/2006/relationships/image" Target="../media/image287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378-2024-439E-8013-94A0E2B0F400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0B228-2735-49C8-B13C-BEC4F6A2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3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0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8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AD8-D4F1-4949-A14F-7B7549D2AE5C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9AB6-1C7E-436E-9A73-AA593F25E42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FDE-1AE5-431F-BB7D-363A9328BE66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05E3D-D34E-4621-83C3-6B870A005E6E}" type="datetime1">
              <a:rPr lang="zh-CN" altLang="en-US" smtClean="0"/>
              <a:t>2023/4/6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4303BE1-D124-4319-B46A-531CA06B5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B1F2-F020-4302-87D4-CEE7B58F227F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728-D968-4A74-B176-61B88554AC0A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B67-19D3-4170-BD1D-A860514B8794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4927-E750-4428-99C6-43D7ACAA8707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57F1-F2AD-4928-A207-C0DC4B4A564F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97A1-EC55-44BD-A3A3-3F007685EBC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6D51-BB54-4DA1-B76A-BD58054CD345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9B0-0C51-4128-A544-FF32FF594DA2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14C7-1463-4797-A9DD-D71FA18026E8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57.wmf"/><Relationship Id="rId3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2.png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2.png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1.wmf"/><Relationship Id="rId22" Type="http://schemas.openxmlformats.org/officeDocument/2006/relationships/image" Target="../media/image11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2.wmf"/><Relationship Id="rId26" Type="http://schemas.openxmlformats.org/officeDocument/2006/relationships/image" Target="../media/image126.e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0.wmf"/><Relationship Id="rId42" Type="http://schemas.openxmlformats.org/officeDocument/2006/relationships/image" Target="../media/image134.wmf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37.bin"/><Relationship Id="rId41" Type="http://schemas.openxmlformats.org/officeDocument/2006/relationships/oleObject" Target="../embeddings/oleObject14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5.emf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27.emf"/><Relationship Id="rId36" Type="http://schemas.openxmlformats.org/officeDocument/2006/relationships/image" Target="../media/image131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40.bin"/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43.wmf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2.wmf"/><Relationship Id="rId4" Type="http://schemas.openxmlformats.org/officeDocument/2006/relationships/image" Target="../media/image135.wmf"/><Relationship Id="rId9" Type="http://schemas.openxmlformats.org/officeDocument/2006/relationships/image" Target="../media/image145.png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48.wmf"/><Relationship Id="rId3" Type="http://schemas.openxmlformats.org/officeDocument/2006/relationships/image" Target="../media/image145.pn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7.wmf"/><Relationship Id="rId5" Type="http://schemas.openxmlformats.org/officeDocument/2006/relationships/image" Target="../media/image138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9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67.bin"/><Relationship Id="rId3" Type="http://schemas.openxmlformats.org/officeDocument/2006/relationships/oleObject" Target="../embeddings/oleObject160.bin"/><Relationship Id="rId21" Type="http://schemas.openxmlformats.org/officeDocument/2006/relationships/image" Target="../media/image158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3.emf"/><Relationship Id="rId5" Type="http://schemas.openxmlformats.org/officeDocument/2006/relationships/image" Target="../media/image159.png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7.wmf"/><Relationship Id="rId4" Type="http://schemas.openxmlformats.org/officeDocument/2006/relationships/image" Target="../media/image150.wmf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oleObject" Target="../embeddings/oleObject169.bin"/><Relationship Id="rId21" Type="http://schemas.openxmlformats.org/officeDocument/2006/relationships/image" Target="../media/image158.wmf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6.wmf"/><Relationship Id="rId25" Type="http://schemas.openxmlformats.org/officeDocument/2006/relationships/image" Target="../media/image1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1.wmf"/><Relationship Id="rId11" Type="http://schemas.openxmlformats.org/officeDocument/2006/relationships/image" Target="../media/image163.wmf"/><Relationship Id="rId24" Type="http://schemas.openxmlformats.org/officeDocument/2006/relationships/oleObject" Target="../embeddings/oleObject179.bin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65.wmf"/><Relationship Id="rId23" Type="http://schemas.openxmlformats.org/officeDocument/2006/relationships/image" Target="../media/image168.e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7.wmf"/><Relationship Id="rId4" Type="http://schemas.openxmlformats.org/officeDocument/2006/relationships/image" Target="../media/image160.png"/><Relationship Id="rId9" Type="http://schemas.openxmlformats.org/officeDocument/2006/relationships/image" Target="../media/image172.png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194.bin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9.bin"/><Relationship Id="rId25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6.bin"/><Relationship Id="rId24" Type="http://schemas.openxmlformats.org/officeDocument/2006/relationships/oleObject" Target="../embeddings/oleObject193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image" Target="../media/image160.png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8.wmf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8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0.wmf"/><Relationship Id="rId26" Type="http://schemas.openxmlformats.org/officeDocument/2006/relationships/image" Target="../media/image194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93.wmf"/><Relationship Id="rId32" Type="http://schemas.openxmlformats.org/officeDocument/2006/relationships/image" Target="../media/image197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95.w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203.bin"/><Relationship Id="rId31" Type="http://schemas.openxmlformats.org/officeDocument/2006/relationships/oleObject" Target="../embeddings/oleObject209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48.wmf"/><Relationship Id="rId26" Type="http://schemas.openxmlformats.org/officeDocument/2006/relationships/image" Target="../media/image252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56.wmf"/><Relationship Id="rId42" Type="http://schemas.openxmlformats.org/officeDocument/2006/relationships/image" Target="../media/image260.wmf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7.emf"/><Relationship Id="rId20" Type="http://schemas.openxmlformats.org/officeDocument/2006/relationships/image" Target="../media/image249.wmf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51.w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59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53.wmf"/><Relationship Id="rId36" Type="http://schemas.openxmlformats.org/officeDocument/2006/relationships/image" Target="../media/image257.wmf"/><Relationship Id="rId10" Type="http://schemas.openxmlformats.org/officeDocument/2006/relationships/image" Target="../media/image244.e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46.e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54.wmf"/><Relationship Id="rId35" Type="http://schemas.openxmlformats.org/officeDocument/2006/relationships/oleObject" Target="../embeddings/oleObject269.bin"/><Relationship Id="rId8" Type="http://schemas.openxmlformats.org/officeDocument/2006/relationships/image" Target="../media/image243.wmf"/><Relationship Id="rId3" Type="http://schemas.openxmlformats.org/officeDocument/2006/relationships/oleObject" Target="../embeddings/oleObject253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66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29.wmf"/><Relationship Id="rId42" Type="http://schemas.openxmlformats.org/officeDocument/2006/relationships/image" Target="../media/image13.wmf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5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12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5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72.wmf"/><Relationship Id="rId18" Type="http://schemas.openxmlformats.org/officeDocument/2006/relationships/oleObject" Target="../embeddings/oleObject28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76.wmf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23" Type="http://schemas.openxmlformats.org/officeDocument/2006/relationships/image" Target="../media/image277.wmf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75.w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85.wmf"/><Relationship Id="rId26" Type="http://schemas.openxmlformats.org/officeDocument/2006/relationships/image" Target="../media/image289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88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90.wmf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3.wmf"/><Relationship Id="rId22" Type="http://schemas.openxmlformats.org/officeDocument/2006/relationships/image" Target="../media/image287.wmf"/><Relationship Id="rId27" Type="http://schemas.openxmlformats.org/officeDocument/2006/relationships/oleObject" Target="../embeddings/oleObject30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889" y="3088345"/>
            <a:ext cx="6541329" cy="225871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dirty="0" smtClean="0"/>
              <a:t>           </a:t>
            </a:r>
            <a:r>
              <a:rPr lang="zh-CN" altLang="en-US" sz="5100" b="1" dirty="0" smtClean="0"/>
              <a:t>一、问题的提出；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>
                <a:solidFill>
                  <a:schemeClr val="accent6"/>
                </a:solidFill>
              </a:rPr>
              <a:t>     </a:t>
            </a:r>
            <a:r>
              <a:rPr lang="zh-CN" altLang="en-US" sz="5100" b="1" dirty="0" smtClean="0"/>
              <a:t>二、第二型曲线积分的概念；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/>
              <a:t>     </a:t>
            </a:r>
            <a:r>
              <a:rPr lang="zh-CN" altLang="en-US" sz="5100" b="1" dirty="0" smtClean="0"/>
              <a:t>三、第二型曲线积分的计算；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2524889" y="1793966"/>
            <a:ext cx="6810101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10.1</a:t>
            </a:r>
            <a:r>
              <a:rPr lang="zh-CN" altLang="en-US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</a:rPr>
              <a:t>第二型曲线积分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0422893" y="97982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54822" y="15478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649495" y="154012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设分点</a:t>
            </a:r>
          </a:p>
        </p:txBody>
      </p:sp>
      <p:sp>
        <p:nvSpPr>
          <p:cNvPr id="9238" name="Text Box 4"/>
          <p:cNvSpPr txBox="1">
            <a:spLocks noChangeArrowheads="1"/>
          </p:cNvSpPr>
          <p:nvPr/>
        </p:nvSpPr>
        <p:spPr bwMode="auto">
          <a:xfrm>
            <a:off x="1599078" y="78276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证明：</a:t>
            </a:r>
            <a:r>
              <a:rPr lang="zh-CN" altLang="en-US" sz="2800" b="1" dirty="0">
                <a:ea typeface="楷体_GB2312" pitchFamily="49" charset="-122"/>
              </a:rPr>
              <a:t>根据定义</a:t>
            </a:r>
          </a:p>
        </p:txBody>
      </p:sp>
      <p:graphicFrame>
        <p:nvGraphicFramePr>
          <p:cNvPr id="399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27961"/>
              </p:ext>
            </p:extLst>
          </p:nvPr>
        </p:nvGraphicFramePr>
        <p:xfrm>
          <a:off x="2884418" y="1532048"/>
          <a:ext cx="412749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18" y="1532048"/>
                        <a:ext cx="412749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83342"/>
              </p:ext>
            </p:extLst>
          </p:nvPr>
        </p:nvGraphicFramePr>
        <p:xfrm>
          <a:off x="4856630" y="1540123"/>
          <a:ext cx="507997" cy="57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7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1540123"/>
                        <a:ext cx="507997" cy="571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35545"/>
              </p:ext>
            </p:extLst>
          </p:nvPr>
        </p:nvGraphicFramePr>
        <p:xfrm>
          <a:off x="5324085" y="1584998"/>
          <a:ext cx="1550985" cy="54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85" y="1584998"/>
                        <a:ext cx="1550985" cy="547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37999"/>
              </p:ext>
            </p:extLst>
          </p:nvPr>
        </p:nvGraphicFramePr>
        <p:xfrm>
          <a:off x="8343899" y="1532048"/>
          <a:ext cx="495301" cy="5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899" y="1532048"/>
                        <a:ext cx="495301" cy="5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795257" y="152157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399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1341"/>
              </p:ext>
            </p:extLst>
          </p:nvPr>
        </p:nvGraphicFramePr>
        <p:xfrm>
          <a:off x="2548566" y="2133031"/>
          <a:ext cx="2327541" cy="57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Equation" r:id="rId11" imgW="927000" imgH="228600" progId="Equation.DSMT4">
                  <p:embed/>
                </p:oleObj>
              </mc:Choice>
              <mc:Fallback>
                <p:oleObj name="Equation" r:id="rId11" imgW="92700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566" y="2133031"/>
                        <a:ext cx="2327541" cy="57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2881"/>
              </p:ext>
            </p:extLst>
          </p:nvPr>
        </p:nvGraphicFramePr>
        <p:xfrm>
          <a:off x="4856630" y="2153877"/>
          <a:ext cx="2575775" cy="56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2153877"/>
                        <a:ext cx="2575775" cy="56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15171"/>
              </p:ext>
            </p:extLst>
          </p:nvPr>
        </p:nvGraphicFramePr>
        <p:xfrm>
          <a:off x="7408228" y="2172801"/>
          <a:ext cx="1790692" cy="56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228" y="2172801"/>
                        <a:ext cx="1790692" cy="565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319435"/>
              </p:ext>
            </p:extLst>
          </p:nvPr>
        </p:nvGraphicFramePr>
        <p:xfrm>
          <a:off x="2091334" y="2816611"/>
          <a:ext cx="2253654" cy="7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Equation" r:id="rId17" imgW="965160" imgH="304560" progId="Equation.DSMT4">
                  <p:embed/>
                </p:oleObj>
              </mc:Choice>
              <mc:Fallback>
                <p:oleObj name="Equation" r:id="rId17" imgW="96516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334" y="2816611"/>
                        <a:ext cx="2253654" cy="7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84475"/>
              </p:ext>
            </p:extLst>
          </p:nvPr>
        </p:nvGraphicFramePr>
        <p:xfrm>
          <a:off x="4373563" y="4447029"/>
          <a:ext cx="3930011" cy="7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Equation" r:id="rId19" imgW="1688760" imgH="342720" progId="Equation.DSMT4">
                  <p:embed/>
                </p:oleObj>
              </mc:Choice>
              <mc:Fallback>
                <p:oleObj name="Equation" r:id="rId19" imgW="168876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447029"/>
                        <a:ext cx="3930011" cy="7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26225"/>
              </p:ext>
            </p:extLst>
          </p:nvPr>
        </p:nvGraphicFramePr>
        <p:xfrm>
          <a:off x="4328721" y="2674561"/>
          <a:ext cx="3680322" cy="9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Equation" r:id="rId21" imgW="1600200" imgH="431640" progId="Equation.DSMT4">
                  <p:embed/>
                </p:oleObj>
              </mc:Choice>
              <mc:Fallback>
                <p:oleObj name="Equation" r:id="rId21" imgW="16002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721" y="2674561"/>
                        <a:ext cx="3680322" cy="99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32369"/>
              </p:ext>
            </p:extLst>
          </p:nvPr>
        </p:nvGraphicFramePr>
        <p:xfrm>
          <a:off x="7981343" y="2867242"/>
          <a:ext cx="1481074" cy="56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Equation" r:id="rId23" imgW="596880" imgH="228600" progId="Equation.DSMT4">
                  <p:embed/>
                </p:oleObj>
              </mc:Choice>
              <mc:Fallback>
                <p:oleObj name="Equation" r:id="rId23" imgW="59688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343" y="2867242"/>
                        <a:ext cx="1481074" cy="56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56371"/>
              </p:ext>
            </p:extLst>
          </p:nvPr>
        </p:nvGraphicFramePr>
        <p:xfrm>
          <a:off x="7062250" y="4590723"/>
          <a:ext cx="810699" cy="4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7" name="Equation" r:id="rId25" imgW="342720" imgH="203040" progId="Equation.DSMT4">
                  <p:embed/>
                </p:oleObj>
              </mc:Choice>
              <mc:Fallback>
                <p:oleObj name="Equation" r:id="rId25" imgW="34272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250" y="4590723"/>
                        <a:ext cx="810699" cy="480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03651"/>
              </p:ext>
            </p:extLst>
          </p:nvPr>
        </p:nvGraphicFramePr>
        <p:xfrm>
          <a:off x="4658623" y="662993"/>
          <a:ext cx="1916514" cy="69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8" name="Equation" r:id="rId27" imgW="838080" imgH="304560" progId="Equation.DSMT4">
                  <p:embed/>
                </p:oleObj>
              </mc:Choice>
              <mc:Fallback>
                <p:oleObj name="Equation" r:id="rId27" imgW="83808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23" y="662993"/>
                        <a:ext cx="1916514" cy="696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03006"/>
              </p:ext>
            </p:extLst>
          </p:nvPr>
        </p:nvGraphicFramePr>
        <p:xfrm>
          <a:off x="6557962" y="534539"/>
          <a:ext cx="3111500" cy="96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9" name="Equation" r:id="rId29" imgW="1396800" imgH="431640" progId="Equation.DSMT4">
                  <p:embed/>
                </p:oleObj>
              </mc:Choice>
              <mc:Fallback>
                <p:oleObj name="Equation" r:id="rId29" imgW="13968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2" y="534539"/>
                        <a:ext cx="3111500" cy="96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758133" y="154784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</a:p>
        </p:txBody>
      </p:sp>
      <p:graphicFrame>
        <p:nvGraphicFramePr>
          <p:cNvPr id="399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53975"/>
              </p:ext>
            </p:extLst>
          </p:nvPr>
        </p:nvGraphicFramePr>
        <p:xfrm>
          <a:off x="7625738" y="3737933"/>
          <a:ext cx="2363651" cy="50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0" name="Equation" r:id="rId31" imgW="1002960" imgH="215640" progId="Equation.DSMT4">
                  <p:embed/>
                </p:oleObj>
              </mc:Choice>
              <mc:Fallback>
                <p:oleObj name="Equation" r:id="rId31" imgW="1002960" imgH="215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738" y="3737933"/>
                        <a:ext cx="2363651" cy="508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766522" y="3727454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因为</a:t>
            </a:r>
            <a:r>
              <a:rPr lang="en-US" altLang="zh-CN" sz="2800" b="1" i="1" dirty="0">
                <a:ea typeface="仿宋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为光滑弧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611016" y="5262134"/>
            <a:ext cx="21129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同理可证</a:t>
            </a:r>
          </a:p>
        </p:txBody>
      </p:sp>
      <p:graphicFrame>
        <p:nvGraphicFramePr>
          <p:cNvPr id="3996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37079"/>
              </p:ext>
            </p:extLst>
          </p:nvPr>
        </p:nvGraphicFramePr>
        <p:xfrm>
          <a:off x="3173879" y="5245643"/>
          <a:ext cx="1936749" cy="70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1" name="Equation" r:id="rId33" imgW="838080" imgH="304560" progId="Equation.DSMT4">
                  <p:embed/>
                </p:oleObj>
              </mc:Choice>
              <mc:Fallback>
                <p:oleObj name="Equation" r:id="rId33" imgW="83808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879" y="5245643"/>
                        <a:ext cx="1936749" cy="70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0724"/>
              </p:ext>
            </p:extLst>
          </p:nvPr>
        </p:nvGraphicFramePr>
        <p:xfrm>
          <a:off x="5143500" y="5163852"/>
          <a:ext cx="41592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" name="Equation" r:id="rId35" imgW="1752480" imgH="330120" progId="Equation.DSMT4">
                  <p:embed/>
                </p:oleObj>
              </mc:Choice>
              <mc:Fallback>
                <p:oleObj name="Equation" r:id="rId35" imgW="175248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163852"/>
                        <a:ext cx="41592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529046"/>
              </p:ext>
            </p:extLst>
          </p:nvPr>
        </p:nvGraphicFramePr>
        <p:xfrm>
          <a:off x="8038739" y="5376794"/>
          <a:ext cx="818284" cy="46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3" name="Equation" r:id="rId37" imgW="355320" imgH="203040" progId="Equation.DSMT4">
                  <p:embed/>
                </p:oleObj>
              </mc:Choice>
              <mc:Fallback>
                <p:oleObj name="Equation" r:id="rId37" imgW="35532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739" y="5376794"/>
                        <a:ext cx="818284" cy="46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4554747" y="3528291"/>
            <a:ext cx="1438" cy="10624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543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5" grpId="0" autoUpdateAnimBg="0"/>
      <p:bldP spid="39958" grpId="0" autoUpdateAnimBg="0"/>
      <p:bldP spid="39960" grpId="0" autoUpdateAnimBg="0"/>
      <p:bldP spid="39961" grpId="0" build="p" autoUpdateAnimBg="0"/>
      <p:bldP spid="399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特殊情形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03425"/>
              </p:ext>
            </p:extLst>
          </p:nvPr>
        </p:nvGraphicFramePr>
        <p:xfrm>
          <a:off x="2362200" y="1435534"/>
          <a:ext cx="6412459" cy="51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Equation" r:id="rId4" imgW="2666880" imgH="215640" progId="Equation.DSMT4">
                  <p:embed/>
                </p:oleObj>
              </mc:Choice>
              <mc:Fallback>
                <p:oleObj name="Equation" r:id="rId4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5534"/>
                        <a:ext cx="6412459" cy="519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54707"/>
              </p:ext>
            </p:extLst>
          </p:nvPr>
        </p:nvGraphicFramePr>
        <p:xfrm>
          <a:off x="2135189" y="2276475"/>
          <a:ext cx="77739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Equation" r:id="rId6" imgW="7772400" imgH="698400" progId="Equation.DSMT4">
                  <p:embed/>
                </p:oleObj>
              </mc:Choice>
              <mc:Fallback>
                <p:oleObj name="Equation" r:id="rId6" imgW="7772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276475"/>
                        <a:ext cx="77739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28519"/>
              </p:ext>
            </p:extLst>
          </p:nvPr>
        </p:nvGraphicFramePr>
        <p:xfrm>
          <a:off x="2292927" y="3398983"/>
          <a:ext cx="6398491" cy="51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" name="Equation" r:id="rId8" imgW="2705040" imgH="215640" progId="Equation.DSMT4">
                  <p:embed/>
                </p:oleObj>
              </mc:Choice>
              <mc:Fallback>
                <p:oleObj name="Equation" r:id="rId8" imgW="2705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927" y="3398983"/>
                        <a:ext cx="6398491" cy="510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824071"/>
              </p:ext>
            </p:extLst>
          </p:nvPr>
        </p:nvGraphicFramePr>
        <p:xfrm>
          <a:off x="2135189" y="4333669"/>
          <a:ext cx="7786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公式" r:id="rId10" imgW="7785000" imgH="698400" progId="Equation.3">
                  <p:embed/>
                </p:oleObj>
              </mc:Choice>
              <mc:Fallback>
                <p:oleObj name="公式" r:id="rId10" imgW="778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333669"/>
                        <a:ext cx="7786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8056"/>
              </p:ext>
            </p:extLst>
          </p:nvPr>
        </p:nvGraphicFramePr>
        <p:xfrm>
          <a:off x="2032000" y="678096"/>
          <a:ext cx="6566788" cy="16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3" imgW="2705040" imgH="698400" progId="Equation.DSMT4">
                  <p:embed/>
                </p:oleObj>
              </mc:Choice>
              <mc:Fallback>
                <p:oleObj name="Equation" r:id="rId3" imgW="27050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678096"/>
                        <a:ext cx="6566788" cy="1695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11711"/>
              </p:ext>
            </p:extLst>
          </p:nvPr>
        </p:nvGraphicFramePr>
        <p:xfrm>
          <a:off x="1651001" y="2667000"/>
          <a:ext cx="86217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5" imgW="3327120" imgH="558720" progId="Equation.DSMT4">
                  <p:embed/>
                </p:oleObj>
              </mc:Choice>
              <mc:Fallback>
                <p:oleObj name="Equation" r:id="rId5" imgW="33271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67000"/>
                        <a:ext cx="8621713" cy="14478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36000"/>
                        </a:srgb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2362200" y="9144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 </a:t>
            </a:r>
            <a:r>
              <a:rPr lang="zh-CN" altLang="en-US" sz="2800" b="1"/>
              <a:t>两类曲线积分之间的联系：</a:t>
            </a:r>
            <a:endParaRPr lang="zh-CN" altLang="en-US" sz="240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87399"/>
              </p:ext>
            </p:extLst>
          </p:nvPr>
        </p:nvGraphicFramePr>
        <p:xfrm>
          <a:off x="2362200" y="1433514"/>
          <a:ext cx="6452466" cy="11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4" name="Equation" r:id="rId3" imgW="2425680" imgH="469800" progId="Equation.DSMT4">
                  <p:embed/>
                </p:oleObj>
              </mc:Choice>
              <mc:Fallback>
                <p:oleObj name="Equation" r:id="rId3" imgW="2425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3514"/>
                        <a:ext cx="6452466" cy="11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63248"/>
              </p:ext>
            </p:extLst>
          </p:nvPr>
        </p:nvGraphicFramePr>
        <p:xfrm>
          <a:off x="2112963" y="2711450"/>
          <a:ext cx="74326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" name="Equation" r:id="rId5" imgW="2920680" imgH="241200" progId="Equation.DSMT4">
                  <p:embed/>
                </p:oleObj>
              </mc:Choice>
              <mc:Fallback>
                <p:oleObj name="Equation" r:id="rId5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711450"/>
                        <a:ext cx="74326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50534"/>
              </p:ext>
            </p:extLst>
          </p:nvPr>
        </p:nvGraphicFramePr>
        <p:xfrm>
          <a:off x="2209800" y="3360740"/>
          <a:ext cx="6394270" cy="73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6" name="Equation" r:id="rId7" imgW="2641320" imgH="304560" progId="Equation.DSMT4">
                  <p:embed/>
                </p:oleObj>
              </mc:Choice>
              <mc:Fallback>
                <p:oleObj name="Equation" r:id="rId7" imgW="264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60740"/>
                        <a:ext cx="6394270" cy="733956"/>
                      </a:xfrm>
                      <a:prstGeom prst="rect">
                        <a:avLst/>
                      </a:prstGeom>
                      <a:solidFill>
                        <a:schemeClr val="accent4">
                          <a:alpha val="42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44196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15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959135"/>
              </p:ext>
            </p:extLst>
          </p:nvPr>
        </p:nvGraphicFramePr>
        <p:xfrm>
          <a:off x="2695384" y="4169310"/>
          <a:ext cx="4029266" cy="11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" name="Equation" r:id="rId9" imgW="1638000" imgH="482400" progId="Equation.DSMT4">
                  <p:embed/>
                </p:oleObj>
              </mc:Choice>
              <mc:Fallback>
                <p:oleObj name="Equation" r:id="rId9" imgW="1638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384" y="4169310"/>
                        <a:ext cx="4029266" cy="118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70851"/>
              </p:ext>
            </p:extLst>
          </p:nvPr>
        </p:nvGraphicFramePr>
        <p:xfrm>
          <a:off x="6941416" y="4265904"/>
          <a:ext cx="387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" name="Equation" r:id="rId11" imgW="1638000" imgH="482400" progId="Equation.DSMT4">
                  <p:embed/>
                </p:oleObj>
              </mc:Choice>
              <mc:Fallback>
                <p:oleObj name="Equation" r:id="rId11" imgW="1638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416" y="4265904"/>
                        <a:ext cx="3879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9800" y="5410201"/>
            <a:ext cx="5181600" cy="519113"/>
            <a:chOff x="432" y="3408"/>
            <a:chExt cx="3264" cy="327"/>
          </a:xfrm>
        </p:grpSpPr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432" y="3408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</a:rPr>
                <a:t>（可以推广到空间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曲线   上  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）</a:t>
              </a:r>
            </a:p>
          </p:txBody>
        </p:sp>
        <p:graphicFrame>
          <p:nvGraphicFramePr>
            <p:cNvPr id="122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647199"/>
                </p:ext>
              </p:extLst>
            </p:nvPr>
          </p:nvGraphicFramePr>
          <p:xfrm>
            <a:off x="2723" y="3455"/>
            <a:ext cx="2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9" name="Equation" r:id="rId13" imgW="139680" imgH="152280" progId="Equation.DSMT4">
                    <p:embed/>
                  </p:oleObj>
                </mc:Choice>
                <mc:Fallback>
                  <p:oleObj name="Equation" r:id="rId13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455"/>
                          <a:ext cx="2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0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76798"/>
              </p:ext>
            </p:extLst>
          </p:nvPr>
        </p:nvGraphicFramePr>
        <p:xfrm>
          <a:off x="1666875" y="854075"/>
          <a:ext cx="8879205" cy="63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4" name="Equation" r:id="rId3" imgW="3352680" imgH="241200" progId="Equation.DSMT4">
                  <p:embed/>
                </p:oleObj>
              </mc:Choice>
              <mc:Fallback>
                <p:oleObj name="Equation" r:id="rId3" imgW="335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854075"/>
                        <a:ext cx="8879205" cy="637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24618"/>
              </p:ext>
            </p:extLst>
          </p:nvPr>
        </p:nvGraphicFramePr>
        <p:xfrm>
          <a:off x="2383699" y="1555726"/>
          <a:ext cx="8714531" cy="72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" name="Equation" r:id="rId5" imgW="3644640" imgH="304560" progId="Equation.DSMT4">
                  <p:embed/>
                </p:oleObj>
              </mc:Choice>
              <mc:Fallback>
                <p:oleObj name="Equation" r:id="rId5" imgW="364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99" y="1555726"/>
                        <a:ext cx="8714531" cy="72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31137"/>
              </p:ext>
            </p:extLst>
          </p:nvPr>
        </p:nvGraphicFramePr>
        <p:xfrm>
          <a:off x="6373668" y="2563020"/>
          <a:ext cx="1793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6" name="Equation" r:id="rId7" imgW="698400" imgH="304560" progId="Equation.DSMT4">
                  <p:embed/>
                </p:oleObj>
              </mc:Choice>
              <mc:Fallback>
                <p:oleObj name="Equation" r:id="rId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668" y="2563020"/>
                        <a:ext cx="17938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26272"/>
              </p:ext>
            </p:extLst>
          </p:nvPr>
        </p:nvGraphicFramePr>
        <p:xfrm>
          <a:off x="4663787" y="2500512"/>
          <a:ext cx="17986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" name="Equation" r:id="rId9" imgW="660240" imgH="304560" progId="Equation.DSMT4">
                  <p:embed/>
                </p:oleObj>
              </mc:Choice>
              <mc:Fallback>
                <p:oleObj name="Equation" r:id="rId9" imgW="66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87" y="2500512"/>
                        <a:ext cx="17986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2319"/>
              </p:ext>
            </p:extLst>
          </p:nvPr>
        </p:nvGraphicFramePr>
        <p:xfrm>
          <a:off x="8105198" y="2537656"/>
          <a:ext cx="1652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8" name="Equation" r:id="rId11" imgW="622080" imgH="304560" progId="Equation.DSMT4">
                  <p:embed/>
                </p:oleObj>
              </mc:Choice>
              <mc:Fallback>
                <p:oleObj name="Equation" r:id="rId11" imgW="622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198" y="2537656"/>
                        <a:ext cx="1652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85373" y="262558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可用向量表示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33688" y="2249130"/>
            <a:ext cx="2743200" cy="533400"/>
            <a:chOff x="768" y="1536"/>
            <a:chExt cx="1728" cy="336"/>
          </a:xfrm>
        </p:grpSpPr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>
              <a:off x="768" y="1536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0"/>
            <p:cNvSpPr>
              <a:spLocks noChangeShapeType="1"/>
            </p:cNvSpPr>
            <p:nvPr/>
          </p:nvSpPr>
          <p:spPr bwMode="auto">
            <a:xfrm>
              <a:off x="1968" y="1536"/>
              <a:ext cx="144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33284"/>
              </p:ext>
            </p:extLst>
          </p:nvPr>
        </p:nvGraphicFramePr>
        <p:xfrm>
          <a:off x="1837027" y="3310010"/>
          <a:ext cx="32496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" name="Equation" r:id="rId13" imgW="1282680" imgH="241200" progId="Equation.DSMT4">
                  <p:embed/>
                </p:oleObj>
              </mc:Choice>
              <mc:Fallback>
                <p:oleObj name="Equation" r:id="rId13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27" y="3310010"/>
                        <a:ext cx="32496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43215"/>
              </p:ext>
            </p:extLst>
          </p:nvPr>
        </p:nvGraphicFramePr>
        <p:xfrm>
          <a:off x="5062754" y="3305120"/>
          <a:ext cx="45656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0" name="Equation" r:id="rId15" imgW="1663560" imgH="253800" progId="Equation.DSMT4">
                  <p:embed/>
                </p:oleObj>
              </mc:Choice>
              <mc:Fallback>
                <p:oleObj name="Equation" r:id="rId15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754" y="3305120"/>
                        <a:ext cx="45656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8237"/>
              </p:ext>
            </p:extLst>
          </p:nvPr>
        </p:nvGraphicFramePr>
        <p:xfrm>
          <a:off x="2095933" y="4770257"/>
          <a:ext cx="37242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1" name="Equation" r:id="rId17" imgW="1396800" imgH="228600" progId="Equation.DSMT4">
                  <p:embed/>
                </p:oleObj>
              </mc:Choice>
              <mc:Fallback>
                <p:oleObj name="Equation" r:id="rId17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933" y="4770257"/>
                        <a:ext cx="37242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20208" y="4816295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有向曲线元；</a:t>
            </a:r>
          </a:p>
        </p:txBody>
      </p:sp>
      <p:graphicFrame>
        <p:nvGraphicFramePr>
          <p:cNvPr id="163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48826"/>
              </p:ext>
            </p:extLst>
          </p:nvPr>
        </p:nvGraphicFramePr>
        <p:xfrm>
          <a:off x="2094707" y="5401253"/>
          <a:ext cx="514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2" name="Equation" r:id="rId19" imgW="1981080" imgH="253800" progId="Equation.DSMT4">
                  <p:embed/>
                </p:oleObj>
              </mc:Choice>
              <mc:Fallback>
                <p:oleObj name="Equation" r:id="rId19" imgW="1981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7" y="5401253"/>
                        <a:ext cx="5149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33373" y="3939779"/>
            <a:ext cx="4824413" cy="720725"/>
            <a:chOff x="2428" y="2483"/>
            <a:chExt cx="2888" cy="428"/>
          </a:xfrm>
        </p:grpSpPr>
        <p:graphicFrame>
          <p:nvGraphicFramePr>
            <p:cNvPr id="133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466185"/>
                </p:ext>
              </p:extLst>
            </p:nvPr>
          </p:nvGraphicFramePr>
          <p:xfrm>
            <a:off x="2428" y="2640"/>
            <a:ext cx="28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3" name="公式" r:id="rId21" imgW="4584600" imgH="431640" progId="Equation.3">
                    <p:embed/>
                  </p:oleObj>
                </mc:Choice>
                <mc:Fallback>
                  <p:oleObj name="公式" r:id="rId21" imgW="4584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640"/>
                          <a:ext cx="2888" cy="2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 flipV="1">
              <a:off x="3840" y="2483"/>
              <a:ext cx="0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80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2"/>
          <p:cNvSpPr txBox="1">
            <a:spLocks noChangeArrowheads="1"/>
          </p:cNvSpPr>
          <p:nvPr/>
        </p:nvSpPr>
        <p:spPr bwMode="auto">
          <a:xfrm>
            <a:off x="2178050" y="899699"/>
            <a:ext cx="7922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58878"/>
              </p:ext>
            </p:extLst>
          </p:nvPr>
        </p:nvGraphicFramePr>
        <p:xfrm>
          <a:off x="2971878" y="899699"/>
          <a:ext cx="6488270" cy="124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" name="公式" r:id="rId3" imgW="6032160" imgH="1155600" progId="Equation.3">
                  <p:embed/>
                </p:oleObj>
              </mc:Choice>
              <mc:Fallback>
                <p:oleObj name="公式" r:id="rId3" imgW="60321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78" y="899699"/>
                        <a:ext cx="6488270" cy="124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78050" y="2393951"/>
            <a:ext cx="62547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04302"/>
              </p:ext>
            </p:extLst>
          </p:nvPr>
        </p:nvGraphicFramePr>
        <p:xfrm>
          <a:off x="3200399" y="2438401"/>
          <a:ext cx="3622085" cy="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" name="公式" r:id="rId5" imgW="3327120" imgH="431640" progId="Equation.3">
                  <p:embed/>
                </p:oleObj>
              </mc:Choice>
              <mc:Fallback>
                <p:oleObj name="公式" r:id="rId5" imgW="332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438401"/>
                        <a:ext cx="3622085" cy="46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942592"/>
              </p:ext>
            </p:extLst>
          </p:nvPr>
        </p:nvGraphicFramePr>
        <p:xfrm>
          <a:off x="6870700" y="2360611"/>
          <a:ext cx="1581022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" name="公式" r:id="rId7" imgW="1409400" imgH="457200" progId="Equation.3">
                  <p:embed/>
                </p:oleObj>
              </mc:Choice>
              <mc:Fallback>
                <p:oleObj name="公式" r:id="rId7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360611"/>
                        <a:ext cx="1581022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50982"/>
              </p:ext>
            </p:extLst>
          </p:nvPr>
        </p:nvGraphicFramePr>
        <p:xfrm>
          <a:off x="2574158" y="3202401"/>
          <a:ext cx="4491182" cy="66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" name="公式" r:id="rId9" imgW="4203360" imgH="622080" progId="Equation.3">
                  <p:embed/>
                </p:oleObj>
              </mc:Choice>
              <mc:Fallback>
                <p:oleObj name="公式" r:id="rId9" imgW="42033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58" y="3202401"/>
                        <a:ext cx="4491182" cy="66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26250"/>
              </p:ext>
            </p:extLst>
          </p:nvPr>
        </p:nvGraphicFramePr>
        <p:xfrm>
          <a:off x="3761574" y="4071237"/>
          <a:ext cx="4475668" cy="80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" name="公式" r:id="rId11" imgW="3886200" imgH="698400" progId="Equation.3">
                  <p:embed/>
                </p:oleObj>
              </mc:Choice>
              <mc:Fallback>
                <p:oleObj name="公式" r:id="rId11" imgW="3886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071237"/>
                        <a:ext cx="4475668" cy="80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70232"/>
              </p:ext>
            </p:extLst>
          </p:nvPr>
        </p:nvGraphicFramePr>
        <p:xfrm>
          <a:off x="3761574" y="4957206"/>
          <a:ext cx="1772600" cy="94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" name="公式" r:id="rId13" imgW="1549080" imgH="825480" progId="Equation.3">
                  <p:embed/>
                </p:oleObj>
              </mc:Choice>
              <mc:Fallback>
                <p:oleObj name="公式" r:id="rId13" imgW="1549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957206"/>
                        <a:ext cx="1772600" cy="94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93101"/>
              </p:ext>
            </p:extLst>
          </p:nvPr>
        </p:nvGraphicFramePr>
        <p:xfrm>
          <a:off x="5582600" y="5081361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" name="公式" r:id="rId15" imgW="634680" imgH="838080" progId="Equation.3">
                  <p:embed/>
                </p:oleObj>
              </mc:Choice>
              <mc:Fallback>
                <p:oleObj name="公式" r:id="rId15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600" y="5081361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652000" y="1780902"/>
            <a:ext cx="1743075" cy="2590800"/>
            <a:chOff x="4224" y="1056"/>
            <a:chExt cx="1098" cy="1632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9" name="BMP 图象" r:id="rId17" imgW="2133898" imgH="3172268" progId="Paint.Picture">
                    <p:embed/>
                  </p:oleObj>
                </mc:Choice>
                <mc:Fallback>
                  <p:oleObj name="BMP 图象" r:id="rId17" imgW="2133898" imgH="317226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60440"/>
                </p:ext>
              </p:extLst>
            </p:nvPr>
          </p:nvGraphicFramePr>
          <p:xfrm>
            <a:off x="4608" y="1560"/>
            <a:ext cx="4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" name="Equation" r:id="rId19" imgW="457200" imgH="228600" progId="Equation.DSMT4">
                    <p:embed/>
                  </p:oleObj>
                </mc:Choice>
                <mc:Fallback>
                  <p:oleObj name="Equation" r:id="rId1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60"/>
                          <a:ext cx="46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770243"/>
                </p:ext>
              </p:extLst>
            </p:nvPr>
          </p:nvGraphicFramePr>
          <p:xfrm>
            <a:off x="4533" y="2503"/>
            <a:ext cx="47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1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503"/>
                          <a:ext cx="47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312567"/>
                </p:ext>
              </p:extLst>
            </p:nvPr>
          </p:nvGraphicFramePr>
          <p:xfrm>
            <a:off x="4608" y="1150"/>
            <a:ext cx="4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2" name="Equation" r:id="rId23" imgW="444240" imgH="203040" progId="Equation.DSMT4">
                    <p:embed/>
                  </p:oleObj>
                </mc:Choice>
                <mc:Fallback>
                  <p:oleObj name="Equation" r:id="rId23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50"/>
                          <a:ext cx="40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92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389871"/>
              </p:ext>
            </p:extLst>
          </p:nvPr>
        </p:nvGraphicFramePr>
        <p:xfrm>
          <a:off x="2952749" y="1219201"/>
          <a:ext cx="3549615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" name="公式" r:id="rId3" imgW="3340080" imgH="431640" progId="Equation.3">
                  <p:embed/>
                </p:oleObj>
              </mc:Choice>
              <mc:Fallback>
                <p:oleObj name="公式" r:id="rId3" imgW="3340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9" y="1219201"/>
                        <a:ext cx="3549615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562350" y="1916113"/>
          <a:ext cx="1149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" name="公式" r:id="rId5" imgW="1091880" imgH="469800" progId="Equation.3">
                  <p:embed/>
                </p:oleObj>
              </mc:Choice>
              <mc:Fallback>
                <p:oleObj name="公式" r:id="rId5" imgW="1091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16113"/>
                        <a:ext cx="1149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66326"/>
              </p:ext>
            </p:extLst>
          </p:nvPr>
        </p:nvGraphicFramePr>
        <p:xfrm>
          <a:off x="3046755" y="2752809"/>
          <a:ext cx="2879485" cy="66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9" name="公式" r:id="rId7" imgW="2679480" imgH="622080" progId="Equation.3">
                  <p:embed/>
                </p:oleObj>
              </mc:Choice>
              <mc:Fallback>
                <p:oleObj name="公式" r:id="rId7" imgW="26794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755" y="2752809"/>
                        <a:ext cx="2879485" cy="66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76683"/>
              </p:ext>
            </p:extLst>
          </p:nvPr>
        </p:nvGraphicFramePr>
        <p:xfrm>
          <a:off x="4254500" y="3721100"/>
          <a:ext cx="2462508" cy="74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" name="公式" r:id="rId9" imgW="2323800" imgH="698400" progId="Equation.3">
                  <p:embed/>
                </p:oleObj>
              </mc:Choice>
              <mc:Fallback>
                <p:oleObj name="公式" r:id="rId9" imgW="23238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21100"/>
                        <a:ext cx="2462508" cy="74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016501" y="1916114"/>
          <a:ext cx="2066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1916114"/>
                        <a:ext cx="20669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66527"/>
              </p:ext>
            </p:extLst>
          </p:nvPr>
        </p:nvGraphicFramePr>
        <p:xfrm>
          <a:off x="4248150" y="4762500"/>
          <a:ext cx="1671638" cy="73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" name="公式" r:id="rId13" imgW="1587240" imgH="698400" progId="Equation.3">
                  <p:embed/>
                </p:oleObj>
              </mc:Choice>
              <mc:Fallback>
                <p:oleObj name="公式" r:id="rId13" imgW="1587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762500"/>
                        <a:ext cx="1671638" cy="73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9022"/>
              </p:ext>
            </p:extLst>
          </p:nvPr>
        </p:nvGraphicFramePr>
        <p:xfrm>
          <a:off x="6049963" y="4711160"/>
          <a:ext cx="633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" name="公式" r:id="rId15" imgW="634680" imgH="838080" progId="Equation.3">
                  <p:embed/>
                </p:oleObj>
              </mc:Choice>
              <mc:Fallback>
                <p:oleObj name="公式" r:id="rId15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4711160"/>
                        <a:ext cx="633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9"/>
          <p:cNvGrpSpPr>
            <a:grpSpLocks/>
          </p:cNvGrpSpPr>
          <p:nvPr/>
        </p:nvGrpSpPr>
        <p:grpSpPr bwMode="auto">
          <a:xfrm>
            <a:off x="8229601" y="1676400"/>
            <a:ext cx="1743075" cy="2590800"/>
            <a:chOff x="4224" y="1056"/>
            <a:chExt cx="1098" cy="1632"/>
          </a:xfrm>
        </p:grpSpPr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4" name="BMP 图象" r:id="rId17" imgW="2133898" imgH="3172268" progId="Paint.Picture">
                    <p:embed/>
                  </p:oleObj>
                </mc:Choice>
                <mc:Fallback>
                  <p:oleObj name="BMP 图象" r:id="rId17" imgW="2133898" imgH="317226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9921196"/>
                </p:ext>
              </p:extLst>
            </p:nvPr>
          </p:nvGraphicFramePr>
          <p:xfrm>
            <a:off x="4712" y="1630"/>
            <a:ext cx="34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5" name="Equation" r:id="rId19" imgW="457200" imgH="228600" progId="Equation.DSMT4">
                    <p:embed/>
                  </p:oleObj>
                </mc:Choice>
                <mc:Fallback>
                  <p:oleObj name="Equation" r:id="rId1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630"/>
                          <a:ext cx="34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358918"/>
                </p:ext>
              </p:extLst>
            </p:nvPr>
          </p:nvGraphicFramePr>
          <p:xfrm>
            <a:off x="4584" y="2537"/>
            <a:ext cx="40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6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537"/>
                          <a:ext cx="40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37295"/>
                </p:ext>
              </p:extLst>
            </p:nvPr>
          </p:nvGraphicFramePr>
          <p:xfrm>
            <a:off x="4773" y="1158"/>
            <a:ext cx="35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7" name="Equation" r:id="rId23" imgW="444240" imgH="203040" progId="Equation.DSMT4">
                    <p:embed/>
                  </p:oleObj>
                </mc:Choice>
                <mc:Fallback>
                  <p:oleObj name="Equation" r:id="rId23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158"/>
                          <a:ext cx="35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2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355" y="237960"/>
            <a:ext cx="25146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设在力场</a:t>
            </a:r>
          </a:p>
        </p:txBody>
      </p:sp>
      <p:sp>
        <p:nvSpPr>
          <p:cNvPr id="16407" name="Text Box 3"/>
          <p:cNvSpPr txBox="1">
            <a:spLocks noChangeArrowheads="1"/>
          </p:cNvSpPr>
          <p:nvPr/>
        </p:nvSpPr>
        <p:spPr bwMode="auto">
          <a:xfrm>
            <a:off x="6062664" y="307688"/>
            <a:ext cx="279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作用下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质点由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48894" y="878486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沿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移动到</a:t>
            </a: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59581"/>
              </p:ext>
            </p:extLst>
          </p:nvPr>
        </p:nvGraphicFramePr>
        <p:xfrm>
          <a:off x="3044863" y="932682"/>
          <a:ext cx="2219712" cy="46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63" y="932682"/>
                        <a:ext cx="2219712" cy="46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7252"/>
              </p:ext>
            </p:extLst>
          </p:nvPr>
        </p:nvGraphicFramePr>
        <p:xfrm>
          <a:off x="8709460" y="425449"/>
          <a:ext cx="1514479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460" y="425449"/>
                        <a:ext cx="1514479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9243"/>
              </p:ext>
            </p:extLst>
          </p:nvPr>
        </p:nvGraphicFramePr>
        <p:xfrm>
          <a:off x="1633455" y="1883394"/>
          <a:ext cx="1441281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455" y="1883394"/>
                        <a:ext cx="1441281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420344" y="306624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ea typeface="仿宋_GB2312" pitchFamily="49" charset="-122"/>
              </a:rPr>
              <a:t>(1)</a:t>
            </a:r>
            <a:endParaRPr lang="en-US" altLang="zh-CN" sz="2800" dirty="0">
              <a:ea typeface="仿宋_GB2312" pitchFamily="49" charset="-122"/>
            </a:endParaRPr>
          </a:p>
        </p:txBody>
      </p:sp>
      <p:graphicFrame>
        <p:nvGraphicFramePr>
          <p:cNvPr id="430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53536"/>
              </p:ext>
            </p:extLst>
          </p:nvPr>
        </p:nvGraphicFramePr>
        <p:xfrm>
          <a:off x="4506339" y="3054960"/>
          <a:ext cx="355917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" name="Equation" r:id="rId9" imgW="1498320" imgH="317160" progId="Equation.DSMT4">
                  <p:embed/>
                </p:oleObj>
              </mc:Choice>
              <mc:Fallback>
                <p:oleObj name="Equation" r:id="rId9" imgW="1498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39" y="3054960"/>
                        <a:ext cx="355917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21442"/>
              </p:ext>
            </p:extLst>
          </p:nvPr>
        </p:nvGraphicFramePr>
        <p:xfrm>
          <a:off x="3317538" y="3706816"/>
          <a:ext cx="3064575" cy="81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" name="Equation" r:id="rId11" imgW="1295280" imgH="342720" progId="Equation.DSMT4">
                  <p:embed/>
                </p:oleObj>
              </mc:Choice>
              <mc:Fallback>
                <p:oleObj name="Equation" r:id="rId11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538" y="3706816"/>
                        <a:ext cx="3064575" cy="81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906751" y="4572001"/>
            <a:ext cx="329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的参数方程为</a:t>
            </a:r>
          </a:p>
        </p:txBody>
      </p:sp>
      <p:graphicFrame>
        <p:nvGraphicFramePr>
          <p:cNvPr id="430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84613"/>
              </p:ext>
            </p:extLst>
          </p:nvPr>
        </p:nvGraphicFramePr>
        <p:xfrm>
          <a:off x="5199227" y="4607087"/>
          <a:ext cx="4744876" cy="47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1" name="Equation" r:id="rId13" imgW="2044440" imgH="203040" progId="Equation.DSMT4">
                  <p:embed/>
                </p:oleObj>
              </mc:Choice>
              <mc:Fallback>
                <p:oleObj name="Equation" r:id="rId13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227" y="4607087"/>
                        <a:ext cx="4744876" cy="47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63004"/>
              </p:ext>
            </p:extLst>
          </p:nvPr>
        </p:nvGraphicFramePr>
        <p:xfrm>
          <a:off x="4270908" y="5132865"/>
          <a:ext cx="3669326" cy="72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" name="Equation" r:id="rId15" imgW="1549080" imgH="304560" progId="Equation.DSMT4">
                  <p:embed/>
                </p:oleObj>
              </mc:Choice>
              <mc:Fallback>
                <p:oleObj name="Equation" r:id="rId15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908" y="5132865"/>
                        <a:ext cx="3669326" cy="72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70619"/>
              </p:ext>
            </p:extLst>
          </p:nvPr>
        </p:nvGraphicFramePr>
        <p:xfrm>
          <a:off x="7914372" y="5115044"/>
          <a:ext cx="1501777" cy="76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" name="Equation" r:id="rId17" imgW="672840" imgH="342720" progId="Equation.DSMT4">
                  <p:embed/>
                </p:oleObj>
              </mc:Choice>
              <mc:Fallback>
                <p:oleObj name="Equation" r:id="rId17" imgW="672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372" y="5115044"/>
                        <a:ext cx="1501777" cy="76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037514" y="990600"/>
            <a:ext cx="1906588" cy="2057400"/>
            <a:chOff x="4271" y="1248"/>
            <a:chExt cx="1201" cy="1296"/>
          </a:xfrm>
        </p:grpSpPr>
        <p:graphicFrame>
          <p:nvGraphicFramePr>
            <p:cNvPr id="1640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391780"/>
                </p:ext>
              </p:extLst>
            </p:nvPr>
          </p:nvGraphicFramePr>
          <p:xfrm>
            <a:off x="4271" y="1315"/>
            <a:ext cx="1032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4" name="BMP 图像" r:id="rId19" imgW="1638360" imgH="1876320" progId="Paint.Picture">
                    <p:embed/>
                  </p:oleObj>
                </mc:Choice>
                <mc:Fallback>
                  <p:oleObj name="BMP 图像" r:id="rId19" imgW="1638360" imgH="187632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1315"/>
                          <a:ext cx="1032" cy="118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4730" y="1545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5" name="Equation" r:id="rId21" imgW="279360" imgH="304560" progId="Equation.3">
                    <p:embed/>
                  </p:oleObj>
                </mc:Choice>
                <mc:Fallback>
                  <p:oleObj name="Equation" r:id="rId21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1545"/>
                          <a:ext cx="166" cy="183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4656" y="219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6" name="Equation" r:id="rId23" imgW="279360" imgH="304560" progId="Equation.3">
                    <p:embed/>
                  </p:oleObj>
                </mc:Choice>
                <mc:Fallback>
                  <p:oleObj name="Equation" r:id="rId23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97"/>
                          <a:ext cx="167" cy="182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4960" y="1248"/>
            <a:ext cx="12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7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248"/>
                          <a:ext cx="128" cy="13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5328" y="2233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8" name="Equation" r:id="rId27" imgW="241200" imgH="317160" progId="Equation.3">
                    <p:embed/>
                  </p:oleObj>
                </mc:Choice>
                <mc:Fallback>
                  <p:oleObj name="Equation" r:id="rId2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33"/>
                          <a:ext cx="144" cy="19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568" y="240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9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400"/>
                          <a:ext cx="136" cy="144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8778875" y="1905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249526" y="2397742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试求力场对质点所作的功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30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06640"/>
              </p:ext>
            </p:extLst>
          </p:nvPr>
        </p:nvGraphicFramePr>
        <p:xfrm>
          <a:off x="1658856" y="1430916"/>
          <a:ext cx="4877891" cy="46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0" name="Equation" r:id="rId31" imgW="2133360" imgH="203040" progId="Equation.DSMT4">
                  <p:embed/>
                </p:oleObj>
              </mc:Choice>
              <mc:Fallback>
                <p:oleObj name="Equation" r:id="rId31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856" y="1430916"/>
                        <a:ext cx="4877891" cy="46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52286"/>
              </p:ext>
            </p:extLst>
          </p:nvPr>
        </p:nvGraphicFramePr>
        <p:xfrm>
          <a:off x="6328567" y="3796434"/>
          <a:ext cx="2701134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1" name="Equation" r:id="rId33" imgW="1054080" imgH="228600" progId="Equation.DSMT4">
                  <p:embed/>
                </p:oleObj>
              </mc:Choice>
              <mc:Fallback>
                <p:oleObj name="Equation" r:id="rId33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67" y="3796434"/>
                        <a:ext cx="2701134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33374"/>
              </p:ext>
            </p:extLst>
          </p:nvPr>
        </p:nvGraphicFramePr>
        <p:xfrm>
          <a:off x="2749118" y="5925660"/>
          <a:ext cx="1348683" cy="53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2" name="Equation" r:id="rId35" imgW="571320" imgH="228600" progId="Equation.DSMT4">
                  <p:embed/>
                </p:oleObj>
              </mc:Choice>
              <mc:Fallback>
                <p:oleObj name="Equation" r:id="rId3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118" y="5925660"/>
                        <a:ext cx="1348683" cy="539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282577" y="914798"/>
            <a:ext cx="1483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其中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</a:p>
        </p:txBody>
      </p:sp>
      <p:grpSp>
        <p:nvGrpSpPr>
          <p:cNvPr id="16415" name="Group 28"/>
          <p:cNvGrpSpPr>
            <a:grpSpLocks/>
          </p:cNvGrpSpPr>
          <p:nvPr/>
        </p:nvGrpSpPr>
        <p:grpSpPr bwMode="auto">
          <a:xfrm>
            <a:off x="3905565" y="325754"/>
            <a:ext cx="2132012" cy="535558"/>
            <a:chOff x="1642" y="155"/>
            <a:chExt cx="1009" cy="210"/>
          </a:xfrm>
        </p:grpSpPr>
        <p:graphicFrame>
          <p:nvGraphicFramePr>
            <p:cNvPr id="163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331136"/>
                </p:ext>
              </p:extLst>
            </p:nvPr>
          </p:nvGraphicFramePr>
          <p:xfrm>
            <a:off x="1642" y="155"/>
            <a:ext cx="10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3" name="Equation" r:id="rId37" imgW="977760" imgH="203040" progId="Equation.DSMT4">
                    <p:embed/>
                  </p:oleObj>
                </mc:Choice>
                <mc:Fallback>
                  <p:oleObj name="Equation" r:id="rId37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55"/>
                          <a:ext cx="10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7" name="Line 30"/>
            <p:cNvSpPr>
              <a:spLocks noChangeShapeType="1"/>
            </p:cNvSpPr>
            <p:nvPr/>
          </p:nvSpPr>
          <p:spPr bwMode="auto">
            <a:xfrm>
              <a:off x="1678" y="160"/>
              <a:ext cx="14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9" name="Arc 31"/>
          <p:cNvSpPr>
            <a:spLocks/>
          </p:cNvSpPr>
          <p:nvPr/>
        </p:nvSpPr>
        <p:spPr bwMode="auto">
          <a:xfrm>
            <a:off x="8736013" y="1595438"/>
            <a:ext cx="914400" cy="468312"/>
          </a:xfrm>
          <a:custGeom>
            <a:avLst/>
            <a:gdLst>
              <a:gd name="T0" fmla="*/ 1400941235 w 21600"/>
              <a:gd name="T1" fmla="*/ 0 h 15356"/>
              <a:gd name="T2" fmla="*/ 1608131669 w 21600"/>
              <a:gd name="T3" fmla="*/ 435561644 h 15356"/>
              <a:gd name="T4" fmla="*/ 0 w 21600"/>
              <a:gd name="T5" fmla="*/ 317821523 h 15356"/>
              <a:gd name="T6" fmla="*/ 0 60000 65536"/>
              <a:gd name="T7" fmla="*/ 0 60000 65536"/>
              <a:gd name="T8" fmla="*/ 0 60000 65536"/>
              <a:gd name="T9" fmla="*/ 0 w 21600"/>
              <a:gd name="T10" fmla="*/ 0 h 15356"/>
              <a:gd name="T11" fmla="*/ 21600 w 21600"/>
              <a:gd name="T12" fmla="*/ 15356 h 15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6" fill="none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</a:path>
              <a:path w="21600" h="15356" stroke="0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  <a:lnTo>
                  <a:pt x="0" y="1120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60327"/>
              </p:ext>
            </p:extLst>
          </p:nvPr>
        </p:nvGraphicFramePr>
        <p:xfrm>
          <a:off x="2569741" y="308036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4" name="Equation" r:id="rId39" imgW="914400" imgH="317160" progId="Equation.DSMT4">
                  <p:embed/>
                </p:oleObj>
              </mc:Choice>
              <mc:Fallback>
                <p:oleObj name="Equation" r:id="rId39" imgW="914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741" y="308036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72265"/>
              </p:ext>
            </p:extLst>
          </p:nvPr>
        </p:nvGraphicFramePr>
        <p:xfrm>
          <a:off x="2354095" y="517842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" name="Equation" r:id="rId41" imgW="914400" imgH="317160" progId="Equation.DSMT4">
                  <p:embed/>
                </p:oleObj>
              </mc:Choice>
              <mc:Fallback>
                <p:oleObj name="Equation" r:id="rId41" imgW="914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095" y="517842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utoUpdateAnimBg="0"/>
      <p:bldP spid="43019" grpId="0" autoUpdateAnimBg="0"/>
      <p:bldP spid="43030" grpId="0" animBg="1"/>
      <p:bldP spid="430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53571"/>
              </p:ext>
            </p:extLst>
          </p:nvPr>
        </p:nvGraphicFramePr>
        <p:xfrm>
          <a:off x="1978025" y="327025"/>
          <a:ext cx="9358438" cy="186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0" name="Equation" r:id="rId3" imgW="3936960" imgH="774360" progId="Equation.DSMT4">
                  <p:embed/>
                </p:oleObj>
              </mc:Choice>
              <mc:Fallback>
                <p:oleObj name="Equation" r:id="rId3" imgW="3936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27025"/>
                        <a:ext cx="9358438" cy="1861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3"/>
          <p:cNvSpPr txBox="1">
            <a:spLocks noChangeArrowheads="1"/>
          </p:cNvSpPr>
          <p:nvPr/>
        </p:nvSpPr>
        <p:spPr bwMode="auto">
          <a:xfrm>
            <a:off x="1924050" y="41819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78025" y="2675170"/>
            <a:ext cx="58229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5182"/>
              </p:ext>
            </p:extLst>
          </p:nvPr>
        </p:nvGraphicFramePr>
        <p:xfrm>
          <a:off x="2897187" y="2408200"/>
          <a:ext cx="3943865" cy="105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1" name="公式" r:id="rId5" imgW="3619440" imgH="965160" progId="Equation.3">
                  <p:embed/>
                </p:oleObj>
              </mc:Choice>
              <mc:Fallback>
                <p:oleObj name="公式" r:id="rId5" imgW="36194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7" y="2408200"/>
                        <a:ext cx="3943865" cy="1053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79297"/>
              </p:ext>
            </p:extLst>
          </p:nvPr>
        </p:nvGraphicFramePr>
        <p:xfrm>
          <a:off x="3448122" y="3589101"/>
          <a:ext cx="2250714" cy="46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2" name="公式" r:id="rId7" imgW="2095200" imgH="431640" progId="Equation.3">
                  <p:embed/>
                </p:oleObj>
              </mc:Choice>
              <mc:Fallback>
                <p:oleObj name="公式" r:id="rId7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22" y="3589101"/>
                        <a:ext cx="2250714" cy="462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27244" y="2836802"/>
            <a:ext cx="3048000" cy="1735138"/>
            <a:chOff x="3312" y="2736"/>
            <a:chExt cx="1920" cy="1093"/>
          </a:xfrm>
        </p:grpSpPr>
        <p:pic>
          <p:nvPicPr>
            <p:cNvPr id="1742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3" name="公式" r:id="rId10" imgW="1015920" imgH="368280" progId="Equation.3">
                    <p:embed/>
                  </p:oleObj>
                </mc:Choice>
                <mc:Fallback>
                  <p:oleObj name="公式" r:id="rId10" imgW="10159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4" name="公式" r:id="rId12" imgW="1231560" imgH="368280" progId="Equation.3">
                    <p:embed/>
                  </p:oleObj>
                </mc:Choice>
                <mc:Fallback>
                  <p:oleObj name="公式" r:id="rId12" imgW="1231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9701861" y="4306767"/>
            <a:ext cx="304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54262" y="4327449"/>
            <a:ext cx="4100312" cy="695847"/>
            <a:chOff x="672" y="3264"/>
            <a:chExt cx="2453" cy="381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672" y="3264"/>
            <a:ext cx="8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" name="公式" r:id="rId14" imgW="1625400" imgH="698400" progId="Equation.3">
                    <p:embed/>
                  </p:oleObj>
                </mc:Choice>
                <mc:Fallback>
                  <p:oleObj name="公式" r:id="rId14" imgW="16254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64"/>
                          <a:ext cx="887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626875"/>
                </p:ext>
              </p:extLst>
            </p:nvPr>
          </p:nvGraphicFramePr>
          <p:xfrm>
            <a:off x="1454" y="3325"/>
            <a:ext cx="167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6" name="公式" r:id="rId16" imgW="3060360" imgH="457200" progId="Equation.3">
                    <p:embed/>
                  </p:oleObj>
                </mc:Choice>
                <mc:Fallback>
                  <p:oleObj name="公式" r:id="rId16" imgW="3060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325"/>
                          <a:ext cx="167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58318" y="5128071"/>
            <a:ext cx="3915137" cy="733425"/>
            <a:chOff x="720" y="672"/>
            <a:chExt cx="2098" cy="381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720" y="672"/>
            <a:ext cx="6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7" name="公式" r:id="rId18" imgW="1193760" imgH="698400" progId="Equation.3">
                    <p:embed/>
                  </p:oleObj>
                </mc:Choice>
                <mc:Fallback>
                  <p:oleObj name="公式" r:id="rId18" imgW="11937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651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595500"/>
                </p:ext>
              </p:extLst>
            </p:nvPr>
          </p:nvGraphicFramePr>
          <p:xfrm>
            <a:off x="1272" y="737"/>
            <a:ext cx="15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8" name="公式" r:id="rId20" imgW="2831760" imgH="457200" progId="Equation.3">
                    <p:embed/>
                  </p:oleObj>
                </mc:Choice>
                <mc:Fallback>
                  <p:oleObj name="公式" r:id="rId20" imgW="28317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37"/>
                          <a:ext cx="15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51057"/>
              </p:ext>
            </p:extLst>
          </p:nvPr>
        </p:nvGraphicFramePr>
        <p:xfrm>
          <a:off x="6973455" y="5074721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9" name="公式" r:id="rId22" imgW="1244520" imgH="838080" progId="Equation.3">
                  <p:embed/>
                </p:oleObj>
              </mc:Choice>
              <mc:Fallback>
                <p:oleObj name="公式" r:id="rId22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455" y="5074721"/>
                        <a:ext cx="124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80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53200" y="533400"/>
            <a:ext cx="3048000" cy="1735138"/>
            <a:chOff x="3312" y="2736"/>
            <a:chExt cx="1920" cy="1093"/>
          </a:xfrm>
        </p:grpSpPr>
        <p:pic>
          <p:nvPicPr>
            <p:cNvPr id="184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8" name="公式" r:id="rId4" imgW="1015920" imgH="368280" progId="Equation.3">
                    <p:embed/>
                  </p:oleObj>
                </mc:Choice>
                <mc:Fallback>
                  <p:oleObj name="公式" r:id="rId4" imgW="10159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9" name="公式" r:id="rId6" imgW="1231560" imgH="368280" progId="Equation.3">
                    <p:embed/>
                  </p:oleObj>
                </mc:Choice>
                <mc:Fallback>
                  <p:oleObj name="公式" r:id="rId6" imgW="1231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7747000" y="1981201"/>
            <a:ext cx="457200" cy="17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3827"/>
              </p:ext>
            </p:extLst>
          </p:nvPr>
        </p:nvGraphicFramePr>
        <p:xfrm>
          <a:off x="2346036" y="1496799"/>
          <a:ext cx="3256689" cy="4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0" name="公式" r:id="rId8" imgW="2666880" imgH="368280" progId="Equation.3">
                  <p:embed/>
                </p:oleObj>
              </mc:Choice>
              <mc:Fallback>
                <p:oleObj name="公式" r:id="rId8" imgW="2666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036" y="1496799"/>
                        <a:ext cx="3256689" cy="450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08818"/>
              </p:ext>
            </p:extLst>
          </p:nvPr>
        </p:nvGraphicFramePr>
        <p:xfrm>
          <a:off x="2953130" y="2097670"/>
          <a:ext cx="2468615" cy="4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1" name="公式" r:id="rId10" imgW="2374560" imgH="431640" progId="Equation.3">
                  <p:embed/>
                </p:oleObj>
              </mc:Choice>
              <mc:Fallback>
                <p:oleObj name="公式" r:id="rId10" imgW="237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30" y="2097670"/>
                        <a:ext cx="2468615" cy="44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88452"/>
              </p:ext>
            </p:extLst>
          </p:nvPr>
        </p:nvGraphicFramePr>
        <p:xfrm>
          <a:off x="2296388" y="2858522"/>
          <a:ext cx="2132707" cy="69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2" name="公式" r:id="rId12" imgW="2133360" imgH="698400" progId="Equation.3">
                  <p:embed/>
                </p:oleObj>
              </mc:Choice>
              <mc:Fallback>
                <p:oleObj name="公式" r:id="rId12" imgW="21333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88" y="2858522"/>
                        <a:ext cx="2132707" cy="69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70198"/>
              </p:ext>
            </p:extLst>
          </p:nvPr>
        </p:nvGraphicFramePr>
        <p:xfrm>
          <a:off x="4429095" y="3036039"/>
          <a:ext cx="619686" cy="32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" name="公式" r:id="rId14" imgW="583920" imgH="304560" progId="Equation.3">
                  <p:embed/>
                </p:oleObj>
              </mc:Choice>
              <mc:Fallback>
                <p:oleObj name="公式" r:id="rId14" imgW="583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095" y="3036039"/>
                        <a:ext cx="619686" cy="323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346036" y="3795713"/>
            <a:ext cx="7391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</a:rPr>
              <a:t>：被积函数相同，起点和终点也相同，但路径不同积分结果不同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</a:rPr>
              <a:t>是否有普遍性？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05600" y="914400"/>
            <a:ext cx="3352800" cy="2560638"/>
            <a:chOff x="3264" y="576"/>
            <a:chExt cx="2112" cy="1613"/>
          </a:xfrm>
        </p:grpSpPr>
        <p:sp>
          <p:nvSpPr>
            <p:cNvPr id="1064" name="Line 3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4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360" y="203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6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3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7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8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Arc 8"/>
            <p:cNvSpPr>
              <a:spLocks/>
            </p:cNvSpPr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T0" fmla="*/ 4 w 21600"/>
                <a:gd name="T1" fmla="*/ 2 h 22668"/>
                <a:gd name="T2" fmla="*/ 0 w 21600"/>
                <a:gd name="T3" fmla="*/ 0 h 22668"/>
                <a:gd name="T4" fmla="*/ 4 w 21600"/>
                <a:gd name="T5" fmla="*/ 0 h 226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8"/>
                <a:gd name="T11" fmla="*/ 21600 w 21600"/>
                <a:gd name="T12" fmla="*/ 22668 h 22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9" name="公式" r:id="rId9" imgW="291960" imgH="304560" progId="Equation.3">
                    <p:embed/>
                  </p:oleObj>
                </mc:Choice>
                <mc:Fallback>
                  <p:oleObj name="公式" r:id="rId9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8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0" name="公式" r:id="rId11" imgW="291960" imgH="291960" progId="Equation.3">
                    <p:embed/>
                  </p:oleObj>
                </mc:Choice>
                <mc:Fallback>
                  <p:oleObj name="公式" r:id="rId11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472576"/>
                </p:ext>
              </p:extLst>
            </p:nvPr>
          </p:nvGraphicFramePr>
          <p:xfrm>
            <a:off x="3552" y="1208"/>
            <a:ext cx="20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1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8"/>
                          <a:ext cx="20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7753350" y="1589088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" name="Rectangle 13"/>
          <p:cNvSpPr>
            <a:spLocks noGrp="1" noChangeArrowheads="1"/>
          </p:cNvSpPr>
          <p:nvPr>
            <p:ph type="title"/>
          </p:nvPr>
        </p:nvSpPr>
        <p:spPr>
          <a:xfrm>
            <a:off x="838200" y="490538"/>
            <a:ext cx="4038601" cy="881063"/>
          </a:xfrm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</a:rPr>
              <a:t>一、问题的提出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823333" y="1360490"/>
            <a:ext cx="455613" cy="407988"/>
            <a:chOff x="4550" y="876"/>
            <a:chExt cx="287" cy="257"/>
          </a:xfrm>
        </p:grpSpPr>
        <p:sp>
          <p:nvSpPr>
            <p:cNvPr id="1063" name="Oval 15"/>
            <p:cNvSpPr>
              <a:spLocks noChangeArrowheads="1"/>
            </p:cNvSpPr>
            <p:nvPr/>
          </p:nvSpPr>
          <p:spPr bwMode="auto">
            <a:xfrm>
              <a:off x="4560" y="8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3423731"/>
                </p:ext>
              </p:extLst>
            </p:nvPr>
          </p:nvGraphicFramePr>
          <p:xfrm>
            <a:off x="4550" y="949"/>
            <a:ext cx="28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2" name="Equation" r:id="rId15" imgW="355320" imgH="228600" progId="Equation.DSMT4">
                    <p:embed/>
                  </p:oleObj>
                </mc:Choice>
                <mc:Fallback>
                  <p:oleObj name="Equation" r:id="rId1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949"/>
                          <a:ext cx="28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45507" y="1246188"/>
            <a:ext cx="315914" cy="400050"/>
            <a:chOff x="4186" y="804"/>
            <a:chExt cx="199" cy="252"/>
          </a:xfrm>
        </p:grpSpPr>
        <p:sp>
          <p:nvSpPr>
            <p:cNvPr id="1062" name="Oval 18"/>
            <p:cNvSpPr>
              <a:spLocks noChangeArrowheads="1"/>
            </p:cNvSpPr>
            <p:nvPr/>
          </p:nvSpPr>
          <p:spPr bwMode="auto">
            <a:xfrm>
              <a:off x="42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095019"/>
                </p:ext>
              </p:extLst>
            </p:nvPr>
          </p:nvGraphicFramePr>
          <p:xfrm>
            <a:off x="4186" y="80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3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80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694628" y="2084392"/>
            <a:ext cx="400051" cy="315913"/>
            <a:chOff x="3839" y="1332"/>
            <a:chExt cx="252" cy="199"/>
          </a:xfrm>
        </p:grpSpPr>
        <p:sp>
          <p:nvSpPr>
            <p:cNvPr id="1061" name="Oval 21"/>
            <p:cNvSpPr>
              <a:spLocks noChangeArrowheads="1"/>
            </p:cNvSpPr>
            <p:nvPr/>
          </p:nvSpPr>
          <p:spPr bwMode="auto">
            <a:xfrm>
              <a:off x="3840" y="13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059902"/>
                </p:ext>
              </p:extLst>
            </p:nvPr>
          </p:nvGraphicFramePr>
          <p:xfrm>
            <a:off x="3839" y="1356"/>
            <a:ext cx="25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4" name="Equation" r:id="rId19" imgW="330120" imgH="228600" progId="Equation.DSMT4">
                    <p:embed/>
                  </p:oleObj>
                </mc:Choice>
                <mc:Fallback>
                  <p:oleObj name="Equation" r:id="rId19" imgW="330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1356"/>
                          <a:ext cx="25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486650" y="2379660"/>
            <a:ext cx="434975" cy="295275"/>
            <a:chOff x="3708" y="1518"/>
            <a:chExt cx="274" cy="186"/>
          </a:xfrm>
        </p:grpSpPr>
        <p:sp>
          <p:nvSpPr>
            <p:cNvPr id="1060" name="Oval 24"/>
            <p:cNvSpPr>
              <a:spLocks noChangeArrowheads="1"/>
            </p:cNvSpPr>
            <p:nvPr/>
          </p:nvSpPr>
          <p:spPr bwMode="auto">
            <a:xfrm>
              <a:off x="3708" y="15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690084"/>
                </p:ext>
              </p:extLst>
            </p:nvPr>
          </p:nvGraphicFramePr>
          <p:xfrm>
            <a:off x="3777" y="1518"/>
            <a:ext cx="20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5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518"/>
                          <a:ext cx="20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448544" y="2636843"/>
            <a:ext cx="365125" cy="334963"/>
            <a:chOff x="3684" y="1680"/>
            <a:chExt cx="230" cy="211"/>
          </a:xfrm>
        </p:grpSpPr>
        <p:sp>
          <p:nvSpPr>
            <p:cNvPr id="1059" name="Oval 27"/>
            <p:cNvSpPr>
              <a:spLocks noChangeArrowheads="1"/>
            </p:cNvSpPr>
            <p:nvPr/>
          </p:nvSpPr>
          <p:spPr bwMode="auto">
            <a:xfrm>
              <a:off x="368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350722"/>
                </p:ext>
              </p:extLst>
            </p:nvPr>
          </p:nvGraphicFramePr>
          <p:xfrm>
            <a:off x="3720" y="1705"/>
            <a:ext cx="19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6" name="Equation" r:id="rId23" imgW="241200" imgH="228600" progId="Equation.DSMT4">
                    <p:embed/>
                  </p:oleObj>
                </mc:Choice>
                <mc:Fallback>
                  <p:oleObj name="Equation" r:id="rId23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705"/>
                          <a:ext cx="19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7747000" y="2133601"/>
            <a:ext cx="711200" cy="315913"/>
            <a:chOff x="3920" y="1344"/>
            <a:chExt cx="448" cy="199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128" y="1344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7" name="公式" r:id="rId25" imgW="520560" imgH="431640" progId="Equation.3">
                    <p:embed/>
                  </p:oleObj>
                </mc:Choice>
                <mc:Fallback>
                  <p:oleObj name="公式" r:id="rId25" imgW="52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4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" name="Line 31"/>
            <p:cNvSpPr>
              <a:spLocks noChangeShapeType="1"/>
            </p:cNvSpPr>
            <p:nvPr/>
          </p:nvSpPr>
          <p:spPr bwMode="auto">
            <a:xfrm>
              <a:off x="3920" y="1353"/>
              <a:ext cx="3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8356600" y="1612900"/>
            <a:ext cx="393700" cy="533400"/>
            <a:chOff x="4312" y="1008"/>
            <a:chExt cx="248" cy="336"/>
          </a:xfrm>
        </p:grpSpPr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4312" y="1008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320" y="1104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8" name="公式" r:id="rId27" imgW="495000" imgH="431640" progId="Equation.3">
                    <p:embed/>
                  </p:oleObj>
                </mc:Choice>
                <mc:Fallback>
                  <p:oleObj name="公式" r:id="rId27" imgW="495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758982" y="162329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zh-CN" altLang="en-US" sz="2800" b="1" dirty="0">
                <a:latin typeface="+mn-ea"/>
                <a:ea typeface="+mn-ea"/>
              </a:rPr>
              <a:t>变力沿曲线所作的功</a:t>
            </a:r>
          </a:p>
        </p:txBody>
      </p:sp>
      <p:graphicFrame>
        <p:nvGraphicFramePr>
          <p:cNvPr id="5156" name="Object 2"/>
          <p:cNvGraphicFramePr>
            <a:graphicFrameLocks noChangeAspect="1"/>
          </p:cNvGraphicFramePr>
          <p:nvPr/>
        </p:nvGraphicFramePr>
        <p:xfrm>
          <a:off x="2022476" y="2349500"/>
          <a:ext cx="1920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" name="公式" r:id="rId29" imgW="1638000" imgH="368280" progId="Equation.3">
                  <p:embed/>
                </p:oleObj>
              </mc:Choice>
              <mc:Fallback>
                <p:oleObj name="公式" r:id="rId29" imgW="1638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2349500"/>
                        <a:ext cx="1920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"/>
          <p:cNvGraphicFramePr>
            <a:graphicFrameLocks noChangeAspect="1"/>
          </p:cNvGraphicFramePr>
          <p:nvPr/>
        </p:nvGraphicFramePr>
        <p:xfrm>
          <a:off x="1787525" y="2924175"/>
          <a:ext cx="5041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" name="Equation" r:id="rId31" imgW="1917360" imgH="241200" progId="Equation.DSMT4">
                  <p:embed/>
                </p:oleObj>
              </mc:Choice>
              <mc:Fallback>
                <p:oleObj name="Equation" r:id="rId31" imgW="1917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24175"/>
                        <a:ext cx="5041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758982" y="375117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常力所作的功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787525" y="45048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分割</a:t>
            </a:r>
          </a:p>
        </p:txBody>
      </p:sp>
      <p:graphicFrame>
        <p:nvGraphicFramePr>
          <p:cNvPr id="51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56780"/>
              </p:ext>
            </p:extLst>
          </p:nvPr>
        </p:nvGraphicFramePr>
        <p:xfrm>
          <a:off x="2778125" y="4589463"/>
          <a:ext cx="6834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" name="公式" r:id="rId33" imgW="7429320" imgH="457200" progId="Equation.3">
                  <p:embed/>
                </p:oleObj>
              </mc:Choice>
              <mc:Fallback>
                <p:oleObj name="公式" r:id="rId33" imgW="7429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589463"/>
                        <a:ext cx="6834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79608"/>
              </p:ext>
            </p:extLst>
          </p:nvPr>
        </p:nvGraphicFramePr>
        <p:xfrm>
          <a:off x="2174081" y="5258571"/>
          <a:ext cx="4268787" cy="64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" name="Equation" r:id="rId35" imgW="1676160" imgH="253800" progId="Equation.DSMT4">
                  <p:embed/>
                </p:oleObj>
              </mc:Choice>
              <mc:Fallback>
                <p:oleObj name="Equation" r:id="rId35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1" y="5258571"/>
                        <a:ext cx="4268787" cy="64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80419"/>
              </p:ext>
            </p:extLst>
          </p:nvPr>
        </p:nvGraphicFramePr>
        <p:xfrm>
          <a:off x="4083082" y="3562087"/>
          <a:ext cx="1981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3" name="Equation" r:id="rId37" imgW="825480" imgH="279360" progId="Equation.DSMT4">
                  <p:embed/>
                </p:oleObj>
              </mc:Choice>
              <mc:Fallback>
                <p:oleObj name="Equation" r:id="rId37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82" y="3562087"/>
                        <a:ext cx="1981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55" grpId="0" autoUpdateAnimBg="0"/>
      <p:bldP spid="5158" grpId="0" autoUpdateAnimBg="0"/>
      <p:bldP spid="51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2"/>
          <p:cNvSpPr txBox="1">
            <a:spLocks noChangeArrowheads="1"/>
          </p:cNvSpPr>
          <p:nvPr/>
        </p:nvSpPr>
        <p:spPr bwMode="auto">
          <a:xfrm>
            <a:off x="1841500" y="6889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70159"/>
              </p:ext>
            </p:extLst>
          </p:nvPr>
        </p:nvGraphicFramePr>
        <p:xfrm>
          <a:off x="1885373" y="668456"/>
          <a:ext cx="703738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3" name="Equation" r:id="rId3" imgW="7035480" imgH="2844720" progId="Equation.DSMT4">
                  <p:embed/>
                </p:oleObj>
              </mc:Choice>
              <mc:Fallback>
                <p:oleObj name="Equation" r:id="rId3" imgW="7035480" imgH="2844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73" y="668456"/>
                        <a:ext cx="7037388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96400" y="3251441"/>
            <a:ext cx="2284412" cy="2743200"/>
            <a:chOff x="3761" y="2064"/>
            <a:chExt cx="1439" cy="1728"/>
          </a:xfrm>
        </p:grpSpPr>
        <p:pic>
          <p:nvPicPr>
            <p:cNvPr id="1947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4"/>
              <a:ext cx="1439" cy="1728"/>
            </a:xfrm>
            <a:prstGeom prst="rect">
              <a:avLst/>
            </a:prstGeom>
            <a:noFill/>
            <a:ln w="19050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94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1557447"/>
                </p:ext>
              </p:extLst>
            </p:nvPr>
          </p:nvGraphicFramePr>
          <p:xfrm>
            <a:off x="4263" y="2832"/>
            <a:ext cx="44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4"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832"/>
                          <a:ext cx="44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808471" y="4124494"/>
            <a:ext cx="914400" cy="1925638"/>
            <a:chOff x="4464" y="2544"/>
            <a:chExt cx="576" cy="1248"/>
          </a:xfrm>
        </p:grpSpPr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5" name="公式" r:id="rId8" imgW="965160" imgH="393480" progId="Equation.3">
                    <p:embed/>
                  </p:oleObj>
                </mc:Choice>
                <mc:Fallback>
                  <p:oleObj name="公式" r:id="rId8" imgW="96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26" name="公式" r:id="rId10" imgW="927000" imgH="393480" progId="Equation.3">
                    <p:embed/>
                  </p:oleObj>
                </mc:Choice>
                <mc:Fallback>
                  <p:oleObj name="公式" r:id="rId10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895764" y="374311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215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21436"/>
              </p:ext>
            </p:extLst>
          </p:nvPr>
        </p:nvGraphicFramePr>
        <p:xfrm>
          <a:off x="2887903" y="3759398"/>
          <a:ext cx="3604156" cy="4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7" name="公式" r:id="rId12" imgW="3492360" imgH="444240" progId="Equation.3">
                  <p:embed/>
                </p:oleObj>
              </mc:Choice>
              <mc:Fallback>
                <p:oleObj name="公式" r:id="rId12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903" y="3759398"/>
                        <a:ext cx="3604156" cy="45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11525"/>
              </p:ext>
            </p:extLst>
          </p:nvPr>
        </p:nvGraphicFramePr>
        <p:xfrm>
          <a:off x="3046387" y="4339512"/>
          <a:ext cx="3603795" cy="5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8" name="Equation" r:id="rId14" imgW="1498320" imgH="228600" progId="Equation.DSMT4">
                  <p:embed/>
                </p:oleObj>
              </mc:Choice>
              <mc:Fallback>
                <p:oleObj name="Equation" r:id="rId14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387" y="4339512"/>
                        <a:ext cx="3603795" cy="54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10991"/>
              </p:ext>
            </p:extLst>
          </p:nvPr>
        </p:nvGraphicFramePr>
        <p:xfrm>
          <a:off x="2392218" y="5029200"/>
          <a:ext cx="4585771" cy="69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9" name="Equation" r:id="rId16" imgW="4572000" imgH="698400" progId="Equation.DSMT4">
                  <p:embed/>
                </p:oleObj>
              </mc:Choice>
              <mc:Fallback>
                <p:oleObj name="Equation" r:id="rId16" imgW="4572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5029200"/>
                        <a:ext cx="4585771" cy="69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70650"/>
              </p:ext>
            </p:extLst>
          </p:nvPr>
        </p:nvGraphicFramePr>
        <p:xfrm>
          <a:off x="3221139" y="5746577"/>
          <a:ext cx="1583753" cy="68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0" name="公式" r:id="rId18" imgW="1612800" imgH="698400" progId="Equation.3">
                  <p:embed/>
                </p:oleObj>
              </mc:Choice>
              <mc:Fallback>
                <p:oleObj name="公式" r:id="rId18" imgW="16128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39" y="5746577"/>
                        <a:ext cx="1583753" cy="68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673317"/>
              </p:ext>
            </p:extLst>
          </p:nvPr>
        </p:nvGraphicFramePr>
        <p:xfrm>
          <a:off x="4804892" y="5935180"/>
          <a:ext cx="637427" cy="33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1" name="公式" r:id="rId20" imgW="596880" imgH="317160" progId="Equation.3">
                  <p:embed/>
                </p:oleObj>
              </mc:Choice>
              <mc:Fallback>
                <p:oleObj name="公式" r:id="rId20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892" y="5935180"/>
                        <a:ext cx="637427" cy="33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02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835880" y="3384550"/>
            <a:ext cx="2286000" cy="2316163"/>
            <a:chOff x="3648" y="2161"/>
            <a:chExt cx="1440" cy="1459"/>
          </a:xfrm>
        </p:grpSpPr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3648" y="2161"/>
            <a:ext cx="1440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7" name="BMP 图象" r:id="rId3" imgW="2495238" imgH="2847619" progId="Paint.Picture">
                    <p:embed/>
                  </p:oleObj>
                </mc:Choice>
                <mc:Fallback>
                  <p:oleObj name="BMP 图象" r:id="rId3" imgW="2495238" imgH="284761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61"/>
                          <a:ext cx="1440" cy="14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1" name="Group 4"/>
            <p:cNvGrpSpPr>
              <a:grpSpLocks/>
            </p:cNvGrpSpPr>
            <p:nvPr/>
          </p:nvGrpSpPr>
          <p:grpSpPr bwMode="auto">
            <a:xfrm>
              <a:off x="4539" y="2675"/>
              <a:ext cx="540" cy="945"/>
              <a:chOff x="4576" y="2675"/>
              <a:chExt cx="540" cy="945"/>
            </a:xfrm>
          </p:grpSpPr>
          <p:graphicFrame>
            <p:nvGraphicFramePr>
              <p:cNvPr id="2049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2749627"/>
                  </p:ext>
                </p:extLst>
              </p:nvPr>
            </p:nvGraphicFramePr>
            <p:xfrm>
              <a:off x="4576" y="3453"/>
              <a:ext cx="322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8" name="Equation" r:id="rId5" imgW="457200" imgH="203040" progId="Equation.DSMT4">
                      <p:embed/>
                    </p:oleObj>
                  </mc:Choice>
                  <mc:Fallback>
                    <p:oleObj name="Equation" r:id="rId5" imgW="4572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3453"/>
                            <a:ext cx="322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9003053"/>
                  </p:ext>
                </p:extLst>
              </p:nvPr>
            </p:nvGraphicFramePr>
            <p:xfrm>
              <a:off x="4773" y="2675"/>
              <a:ext cx="343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9" name="Equation" r:id="rId7" imgW="444240" imgH="203040" progId="Equation.DSMT4">
                      <p:embed/>
                    </p:oleObj>
                  </mc:Choice>
                  <mc:Fallback>
                    <p:oleObj name="Equation" r:id="rId7" imgW="444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3" y="2675"/>
                            <a:ext cx="343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49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94788"/>
            <a:ext cx="2392217" cy="2184925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10503"/>
              </p:ext>
            </p:extLst>
          </p:nvPr>
        </p:nvGraphicFramePr>
        <p:xfrm>
          <a:off x="9883115" y="835779"/>
          <a:ext cx="629164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10" imgW="444240" imgH="228600" progId="Equation.DSMT4">
                  <p:embed/>
                </p:oleObj>
              </mc:Choice>
              <mc:Fallback>
                <p:oleObj name="Equation" r:id="rId10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115" y="835779"/>
                        <a:ext cx="629164" cy="323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75857"/>
              </p:ext>
            </p:extLst>
          </p:nvPr>
        </p:nvGraphicFramePr>
        <p:xfrm>
          <a:off x="2290476" y="995442"/>
          <a:ext cx="3860158" cy="48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公式" r:id="rId12" imgW="3517560" imgH="444240" progId="Equation.3">
                  <p:embed/>
                </p:oleObj>
              </mc:Choice>
              <mc:Fallback>
                <p:oleObj name="公式" r:id="rId12" imgW="351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476" y="995442"/>
                        <a:ext cx="3860158" cy="48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72433"/>
              </p:ext>
            </p:extLst>
          </p:nvPr>
        </p:nvGraphicFramePr>
        <p:xfrm>
          <a:off x="2736561" y="1749018"/>
          <a:ext cx="4324257" cy="53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公式" r:id="rId14" imgW="3822480" imgH="469800" progId="Equation.3">
                  <p:embed/>
                </p:oleObj>
              </mc:Choice>
              <mc:Fallback>
                <p:oleObj name="公式" r:id="rId14" imgW="3822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61" y="1749018"/>
                        <a:ext cx="4324257" cy="532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66159"/>
              </p:ext>
            </p:extLst>
          </p:nvPr>
        </p:nvGraphicFramePr>
        <p:xfrm>
          <a:off x="2495576" y="2546570"/>
          <a:ext cx="5069656" cy="78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公式" r:id="rId16" imgW="4520880" imgH="698400" progId="Equation.3">
                  <p:embed/>
                </p:oleObj>
              </mc:Choice>
              <mc:Fallback>
                <p:oleObj name="公式" r:id="rId16" imgW="45208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2546570"/>
                        <a:ext cx="5069656" cy="78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16356"/>
              </p:ext>
            </p:extLst>
          </p:nvPr>
        </p:nvGraphicFramePr>
        <p:xfrm>
          <a:off x="3434556" y="3349625"/>
          <a:ext cx="1575185" cy="6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公式" r:id="rId18" imgW="1600200" imgH="698400" progId="Equation.3">
                  <p:embed/>
                </p:oleObj>
              </mc:Choice>
              <mc:Fallback>
                <p:oleObj name="公式" r:id="rId18" imgW="1600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556" y="3349625"/>
                        <a:ext cx="1575185" cy="68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0393"/>
              </p:ext>
            </p:extLst>
          </p:nvPr>
        </p:nvGraphicFramePr>
        <p:xfrm>
          <a:off x="5009741" y="3550804"/>
          <a:ext cx="605054" cy="31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公式" r:id="rId20" imgW="596880" imgH="317160" progId="Equation.3">
                  <p:embed/>
                </p:oleObj>
              </mc:Choice>
              <mc:Fallback>
                <p:oleObj name="公式" r:id="rId20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741" y="3550804"/>
                        <a:ext cx="605054" cy="31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9232108" y="5435600"/>
            <a:ext cx="1379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10572883" y="4272830"/>
            <a:ext cx="0" cy="1190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320339" y="923132"/>
            <a:ext cx="914400" cy="1981200"/>
            <a:chOff x="4464" y="2544"/>
            <a:chExt cx="576" cy="1248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" name="公式" r:id="rId22" imgW="965160" imgH="393480" progId="Equation.3">
                    <p:embed/>
                  </p:oleObj>
                </mc:Choice>
                <mc:Fallback>
                  <p:oleObj name="公式" r:id="rId22" imgW="96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7" name="公式" r:id="rId24" imgW="927000" imgH="393480" progId="Equation.3">
                    <p:embed/>
                  </p:oleObj>
                </mc:Choice>
                <mc:Fallback>
                  <p:oleObj name="公式" r:id="rId24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4905"/>
              </p:ext>
            </p:extLst>
          </p:nvPr>
        </p:nvGraphicFramePr>
        <p:xfrm>
          <a:off x="2408833" y="4425950"/>
          <a:ext cx="509478" cy="42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公式" r:id="rId26" imgW="469800" imgH="393480" progId="Equation.3">
                  <p:embed/>
                </p:oleObj>
              </mc:Choice>
              <mc:Fallback>
                <p:oleObj name="公式" r:id="rId26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4425950"/>
                        <a:ext cx="509478" cy="42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39576"/>
              </p:ext>
            </p:extLst>
          </p:nvPr>
        </p:nvGraphicFramePr>
        <p:xfrm>
          <a:off x="3088473" y="4358832"/>
          <a:ext cx="4232327" cy="13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公式" r:id="rId28" imgW="4038480" imgH="1295280" progId="Equation.3">
                  <p:embed/>
                </p:oleObj>
              </mc:Choice>
              <mc:Fallback>
                <p:oleObj name="公式" r:id="rId28" imgW="40384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473" y="4358832"/>
                        <a:ext cx="4232327" cy="13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48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09702"/>
              </p:ext>
            </p:extLst>
          </p:nvPr>
        </p:nvGraphicFramePr>
        <p:xfrm>
          <a:off x="2427564" y="1079500"/>
          <a:ext cx="153007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公式" r:id="rId3" imgW="1523880" imgH="444240" progId="Equation.3">
                  <p:embed/>
                </p:oleObj>
              </mc:Choice>
              <mc:Fallback>
                <p:oleObj name="公式" r:id="rId3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079500"/>
                        <a:ext cx="1530074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30028"/>
              </p:ext>
            </p:extLst>
          </p:nvPr>
        </p:nvGraphicFramePr>
        <p:xfrm>
          <a:off x="4033838" y="1079500"/>
          <a:ext cx="31183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公式" r:id="rId5" imgW="3111480" imgH="444240" progId="Equation.3">
                  <p:embed/>
                </p:oleObj>
              </mc:Choice>
              <mc:Fallback>
                <p:oleObj name="公式" r:id="rId5" imgW="3111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1079500"/>
                        <a:ext cx="311830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22714"/>
              </p:ext>
            </p:extLst>
          </p:nvPr>
        </p:nvGraphicFramePr>
        <p:xfrm>
          <a:off x="2427564" y="1730668"/>
          <a:ext cx="5761330" cy="68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公式" r:id="rId7" imgW="5892480" imgH="698400" progId="Equation.3">
                  <p:embed/>
                </p:oleObj>
              </mc:Choice>
              <mc:Fallback>
                <p:oleObj name="公式" r:id="rId7" imgW="5892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730668"/>
                        <a:ext cx="5761330" cy="682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10480"/>
              </p:ext>
            </p:extLst>
          </p:nvPr>
        </p:nvGraphicFramePr>
        <p:xfrm>
          <a:off x="4972773" y="2563814"/>
          <a:ext cx="65464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公式" r:id="rId9" imgW="609480" imgH="317160" progId="Equation.3">
                  <p:embed/>
                </p:oleObj>
              </mc:Choice>
              <mc:Fallback>
                <p:oleObj name="公式" r:id="rId9" imgW="609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773" y="2563814"/>
                        <a:ext cx="65464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01957"/>
              </p:ext>
            </p:extLst>
          </p:nvPr>
        </p:nvGraphicFramePr>
        <p:xfrm>
          <a:off x="2447893" y="3147876"/>
          <a:ext cx="1509745" cy="4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公式" r:id="rId11" imgW="1562040" imgH="444240" progId="Equation.3">
                  <p:embed/>
                </p:oleObj>
              </mc:Choice>
              <mc:Fallback>
                <p:oleObj name="公式" r:id="rId11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893" y="3147876"/>
                        <a:ext cx="1509745" cy="42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90764"/>
              </p:ext>
            </p:extLst>
          </p:nvPr>
        </p:nvGraphicFramePr>
        <p:xfrm>
          <a:off x="4057941" y="3092450"/>
          <a:ext cx="3157274" cy="44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公式" r:id="rId13" imgW="3022560" imgH="431640" progId="Equation.3">
                  <p:embed/>
                </p:oleObj>
              </mc:Choice>
              <mc:Fallback>
                <p:oleObj name="公式" r:id="rId13" imgW="3022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941" y="3092450"/>
                        <a:ext cx="3157274" cy="449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44436"/>
              </p:ext>
            </p:extLst>
          </p:nvPr>
        </p:nvGraphicFramePr>
        <p:xfrm>
          <a:off x="2332326" y="3818958"/>
          <a:ext cx="4759594" cy="66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公式" r:id="rId15" imgW="4965480" imgH="698400" progId="Equation.3">
                  <p:embed/>
                </p:oleObj>
              </mc:Choice>
              <mc:Fallback>
                <p:oleObj name="公式" r:id="rId15" imgW="4965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26" y="3818958"/>
                        <a:ext cx="4759594" cy="668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17796"/>
              </p:ext>
            </p:extLst>
          </p:nvPr>
        </p:nvGraphicFramePr>
        <p:xfrm>
          <a:off x="7091920" y="4001797"/>
          <a:ext cx="625843" cy="33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公式" r:id="rId17" imgW="596880" imgH="317160" progId="Equation.3">
                  <p:embed/>
                </p:oleObj>
              </mc:Choice>
              <mc:Fallback>
                <p:oleObj name="公式" r:id="rId17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20" y="4001797"/>
                        <a:ext cx="625843" cy="33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86591"/>
              </p:ext>
            </p:extLst>
          </p:nvPr>
        </p:nvGraphicFramePr>
        <p:xfrm>
          <a:off x="2280085" y="4751326"/>
          <a:ext cx="2264206" cy="46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公式" r:id="rId19" imgW="2171520" imgH="444240" progId="Equation.3">
                  <p:embed/>
                </p:oleObj>
              </mc:Choice>
              <mc:Fallback>
                <p:oleObj name="公式" r:id="rId19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085" y="4751326"/>
                        <a:ext cx="2264206" cy="46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055"/>
              </p:ext>
            </p:extLst>
          </p:nvPr>
        </p:nvGraphicFramePr>
        <p:xfrm>
          <a:off x="4654118" y="4779545"/>
          <a:ext cx="637309" cy="33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公式" r:id="rId21" imgW="596880" imgH="317160" progId="Equation.3">
                  <p:embed/>
                </p:oleObj>
              </mc:Choice>
              <mc:Fallback>
                <p:oleObj name="公式" r:id="rId21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18" y="4779545"/>
                        <a:ext cx="637309" cy="336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2"/>
          <p:cNvGrpSpPr>
            <a:grpSpLocks/>
          </p:cNvGrpSpPr>
          <p:nvPr/>
        </p:nvGrpSpPr>
        <p:grpSpPr bwMode="auto">
          <a:xfrm>
            <a:off x="8853055" y="1443831"/>
            <a:ext cx="2403475" cy="2363788"/>
            <a:chOff x="3648" y="2161"/>
            <a:chExt cx="1514" cy="1489"/>
          </a:xfrm>
        </p:grpSpPr>
        <p:grpSp>
          <p:nvGrpSpPr>
            <p:cNvPr id="21521" name="Group 13"/>
            <p:cNvGrpSpPr>
              <a:grpSpLocks/>
            </p:cNvGrpSpPr>
            <p:nvPr/>
          </p:nvGrpSpPr>
          <p:grpSpPr bwMode="auto">
            <a:xfrm>
              <a:off x="3648" y="2161"/>
              <a:ext cx="1514" cy="1489"/>
              <a:chOff x="3648" y="2161"/>
              <a:chExt cx="1514" cy="1489"/>
            </a:xfrm>
          </p:grpSpPr>
          <p:graphicFrame>
            <p:nvGraphicFramePr>
              <p:cNvPr id="21516" name="Object 12"/>
              <p:cNvGraphicFramePr>
                <a:graphicFrameLocks noChangeAspect="1"/>
              </p:cNvGraphicFramePr>
              <p:nvPr/>
            </p:nvGraphicFramePr>
            <p:xfrm>
              <a:off x="3648" y="2161"/>
              <a:ext cx="1440" cy="1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6" name="BMP 图象" r:id="rId22" imgW="2495238" imgH="2847619" progId="Paint.Picture">
                      <p:embed/>
                    </p:oleObj>
                  </mc:Choice>
                  <mc:Fallback>
                    <p:oleObj name="BMP 图象" r:id="rId22" imgW="2495238" imgH="284761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161"/>
                            <a:ext cx="1440" cy="1439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5"/>
              <p:cNvGrpSpPr>
                <a:grpSpLocks/>
              </p:cNvGrpSpPr>
              <p:nvPr/>
            </p:nvGrpSpPr>
            <p:grpSpPr bwMode="auto">
              <a:xfrm>
                <a:off x="4529" y="2652"/>
                <a:ext cx="633" cy="998"/>
                <a:chOff x="4566" y="2652"/>
                <a:chExt cx="633" cy="998"/>
              </a:xfrm>
            </p:grpSpPr>
            <p:graphicFrame>
              <p:nvGraphicFramePr>
                <p:cNvPr id="2151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0991597"/>
                    </p:ext>
                  </p:extLst>
                </p:nvPr>
              </p:nvGraphicFramePr>
              <p:xfrm>
                <a:off x="4566" y="3488"/>
                <a:ext cx="367" cy="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67" name="Equation" r:id="rId24" imgW="457200" imgH="203040" progId="Equation.DSMT4">
                        <p:embed/>
                      </p:oleObj>
                    </mc:Choice>
                    <mc:Fallback>
                      <p:oleObj name="Equation" r:id="rId24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6" y="3488"/>
                              <a:ext cx="367" cy="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18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4164"/>
                    </p:ext>
                  </p:extLst>
                </p:nvPr>
              </p:nvGraphicFramePr>
              <p:xfrm>
                <a:off x="4785" y="2652"/>
                <a:ext cx="41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68" name="Equation" r:id="rId26" imgW="444240" imgH="203040" progId="Equation.DSMT4">
                        <p:embed/>
                      </p:oleObj>
                    </mc:Choice>
                    <mc:Fallback>
                      <p:oleObj name="Equation" r:id="rId26" imgW="44424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5" y="2652"/>
                              <a:ext cx="41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879" y="3457"/>
              <a:ext cx="8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4739" y="2708"/>
              <a:ext cx="0" cy="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438400" y="52578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>
                <a:solidFill>
                  <a:srgbClr val="FF0000"/>
                </a:solidFill>
              </a:rPr>
              <a:t>：被积函数相同，起点和终点也相同，但路径不同而积分结果相同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altLang="en-US" sz="2800" b="1">
                <a:solidFill>
                  <a:srgbClr val="FF0000"/>
                </a:solidFill>
              </a:rPr>
              <a:t>具有普遍性？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0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731594" y="3210278"/>
            <a:ext cx="2700337" cy="3095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858765" y="3408499"/>
            <a:ext cx="1676400" cy="3016250"/>
            <a:chOff x="4416" y="2064"/>
            <a:chExt cx="1056" cy="1900"/>
          </a:xfrm>
        </p:grpSpPr>
        <p:sp>
          <p:nvSpPr>
            <p:cNvPr id="22553" name="Freeform 4"/>
            <p:cNvSpPr>
              <a:spLocks/>
            </p:cNvSpPr>
            <p:nvPr/>
          </p:nvSpPr>
          <p:spPr bwMode="auto">
            <a:xfrm>
              <a:off x="4416" y="2304"/>
              <a:ext cx="768" cy="1224"/>
            </a:xfrm>
            <a:custGeom>
              <a:avLst/>
              <a:gdLst>
                <a:gd name="T0" fmla="*/ 0 w 768"/>
                <a:gd name="T1" fmla="*/ 600 h 1200"/>
                <a:gd name="T2" fmla="*/ 0 w 768"/>
                <a:gd name="T3" fmla="*/ 1248 h 1200"/>
                <a:gd name="T4" fmla="*/ 768 w 768"/>
                <a:gd name="T5" fmla="*/ 1248 h 1200"/>
                <a:gd name="T6" fmla="*/ 768 w 76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200"/>
                <a:gd name="T14" fmla="*/ 768 w 76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Arc 5"/>
            <p:cNvSpPr>
              <a:spLocks/>
            </p:cNvSpPr>
            <p:nvPr/>
          </p:nvSpPr>
          <p:spPr bwMode="auto">
            <a:xfrm>
              <a:off x="4416" y="3407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rc 6"/>
            <p:cNvSpPr>
              <a:spLocks/>
            </p:cNvSpPr>
            <p:nvPr/>
          </p:nvSpPr>
          <p:spPr bwMode="auto">
            <a:xfrm rot="10800000">
              <a:off x="4416" y="3513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Oval 7"/>
            <p:cNvSpPr>
              <a:spLocks noChangeArrowheads="1"/>
            </p:cNvSpPr>
            <p:nvPr/>
          </p:nvSpPr>
          <p:spPr bwMode="auto">
            <a:xfrm rot="18878416">
              <a:off x="4303" y="2325"/>
              <a:ext cx="986" cy="500"/>
            </a:xfrm>
            <a:prstGeom prst="ellipse">
              <a:avLst/>
            </a:pr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57" name="Group 8"/>
            <p:cNvGrpSpPr>
              <a:grpSpLocks/>
            </p:cNvGrpSpPr>
            <p:nvPr/>
          </p:nvGrpSpPr>
          <p:grpSpPr bwMode="auto">
            <a:xfrm>
              <a:off x="4416" y="2100"/>
              <a:ext cx="1056" cy="1824"/>
              <a:chOff x="4416" y="2128"/>
              <a:chExt cx="1056" cy="1824"/>
            </a:xfrm>
          </p:grpSpPr>
          <p:sp>
            <p:nvSpPr>
              <p:cNvPr id="22558" name="Line 9"/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0"/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Line 11"/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Line 12"/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13"/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14"/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4616" y="34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0" name="Equation" r:id="rId3" imgW="215640" imgH="241200" progId="Equation.3">
                    <p:embed/>
                  </p:oleObj>
                </mc:Choice>
                <mc:Fallback>
                  <p:oleObj name="Equation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4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4616" y="206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1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6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5320" y="36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2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6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4560" y="38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3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8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4896" y="285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4" name="Equation" r:id="rId11" imgW="253800" imgH="304560" progId="Equation.3">
                    <p:embed/>
                  </p:oleObj>
                </mc:Choice>
                <mc:Fallback>
                  <p:oleObj name="Equation" r:id="rId11" imgW="253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7" name="Rectangle 20"/>
          <p:cNvSpPr>
            <a:spLocks noGrp="1" noChangeArrowheads="1"/>
          </p:cNvSpPr>
          <p:nvPr>
            <p:ph type="title"/>
          </p:nvPr>
        </p:nvSpPr>
        <p:spPr>
          <a:xfrm>
            <a:off x="1476700" y="864982"/>
            <a:ext cx="17526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1257"/>
              </p:ext>
            </p:extLst>
          </p:nvPr>
        </p:nvGraphicFramePr>
        <p:xfrm>
          <a:off x="2768298" y="810936"/>
          <a:ext cx="6258087" cy="76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5" name="Equation" r:id="rId13" imgW="2616120" imgH="317160" progId="Equation.DSMT4">
                  <p:embed/>
                </p:oleObj>
              </mc:Choice>
              <mc:Fallback>
                <p:oleObj name="Equation" r:id="rId13" imgW="2616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298" y="810936"/>
                        <a:ext cx="6258087" cy="76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014962" y="92051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256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10259"/>
              </p:ext>
            </p:extLst>
          </p:nvPr>
        </p:nvGraphicFramePr>
        <p:xfrm>
          <a:off x="1476700" y="1437465"/>
          <a:ext cx="2826328" cy="124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15" imgW="1091880" imgH="482400" progId="Equation.DSMT4">
                  <p:embed/>
                </p:oleObj>
              </mc:Choice>
              <mc:Fallback>
                <p:oleObj name="Equation" r:id="rId15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700" y="1437465"/>
                        <a:ext cx="2826328" cy="124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516120" y="1984104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从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轴正向看为顺时针方向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10010934" y="3810573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10432221" y="4598411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476700" y="2634342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取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 的参数方程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34145"/>
              </p:ext>
            </p:extLst>
          </p:nvPr>
        </p:nvGraphicFramePr>
        <p:xfrm>
          <a:off x="1600999" y="3269966"/>
          <a:ext cx="2567437" cy="50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17" imgW="1193760" imgH="203040" progId="Equation.DSMT4">
                  <p:embed/>
                </p:oleObj>
              </mc:Choice>
              <mc:Fallback>
                <p:oleObj name="Equation" r:id="rId1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99" y="3269966"/>
                        <a:ext cx="2567437" cy="50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50868"/>
              </p:ext>
            </p:extLst>
          </p:nvPr>
        </p:nvGraphicFramePr>
        <p:xfrm>
          <a:off x="4292873" y="3268152"/>
          <a:ext cx="4110898" cy="5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" name="Equation" r:id="rId19" imgW="2057400" imgH="203040" progId="Equation.DSMT4">
                  <p:embed/>
                </p:oleObj>
              </mc:Choice>
              <mc:Fallback>
                <p:oleObj name="Equation" r:id="rId19" imgW="2057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873" y="3268152"/>
                        <a:ext cx="4110898" cy="51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51602"/>
              </p:ext>
            </p:extLst>
          </p:nvPr>
        </p:nvGraphicFramePr>
        <p:xfrm>
          <a:off x="1599019" y="3772433"/>
          <a:ext cx="2104104" cy="78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9" name="Equation" r:id="rId21" imgW="914400" imgH="342720" progId="Equation.DSMT4">
                  <p:embed/>
                </p:oleObj>
              </mc:Choice>
              <mc:Fallback>
                <p:oleObj name="Equation" r:id="rId21" imgW="914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019" y="3772433"/>
                        <a:ext cx="2104104" cy="789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36012"/>
              </p:ext>
            </p:extLst>
          </p:nvPr>
        </p:nvGraphicFramePr>
        <p:xfrm>
          <a:off x="2756686" y="4627763"/>
          <a:ext cx="3846044" cy="48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0" name="Equation" r:id="rId23" imgW="1612800" imgH="203040" progId="Equation.DSMT4">
                  <p:embed/>
                </p:oleObj>
              </mc:Choice>
              <mc:Fallback>
                <p:oleObj name="Equation" r:id="rId23" imgW="1612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686" y="4627763"/>
                        <a:ext cx="3846044" cy="484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47020"/>
              </p:ext>
            </p:extLst>
          </p:nvPr>
        </p:nvGraphicFramePr>
        <p:xfrm>
          <a:off x="2761673" y="5195282"/>
          <a:ext cx="4294423" cy="45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Equation" r:id="rId25" imgW="1930320" imgH="203040" progId="Equation.DSMT4">
                  <p:embed/>
                </p:oleObj>
              </mc:Choice>
              <mc:Fallback>
                <p:oleObj name="Equation" r:id="rId2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673" y="5195282"/>
                        <a:ext cx="4294423" cy="452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66204"/>
              </p:ext>
            </p:extLst>
          </p:nvPr>
        </p:nvGraphicFramePr>
        <p:xfrm>
          <a:off x="2454236" y="5673068"/>
          <a:ext cx="2896945" cy="76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tion" r:id="rId27" imgW="1295280" imgH="342720" progId="Equation.DSMT4">
                  <p:embed/>
                </p:oleObj>
              </mc:Choice>
              <mc:Fallback>
                <p:oleObj name="Equation" r:id="rId27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36" y="5673068"/>
                        <a:ext cx="2896945" cy="76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593271"/>
              </p:ext>
            </p:extLst>
          </p:nvPr>
        </p:nvGraphicFramePr>
        <p:xfrm>
          <a:off x="3703123" y="3927698"/>
          <a:ext cx="2676339" cy="48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tion" r:id="rId29" imgW="1117440" imgH="203040" progId="Equation.DSMT4">
                  <p:embed/>
                </p:oleObj>
              </mc:Choice>
              <mc:Fallback>
                <p:oleObj name="Equation" r:id="rId29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123" y="3927698"/>
                        <a:ext cx="2676339" cy="48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93329"/>
              </p:ext>
            </p:extLst>
          </p:nvPr>
        </p:nvGraphicFramePr>
        <p:xfrm>
          <a:off x="5351181" y="5797280"/>
          <a:ext cx="1016123" cy="41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31" imgW="431640" imgH="177480" progId="Equation.DSMT4">
                  <p:embed/>
                </p:oleObj>
              </mc:Choice>
              <mc:Fallback>
                <p:oleObj name="Equation" r:id="rId31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181" y="5797280"/>
                        <a:ext cx="1016123" cy="418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25" grpId="0" animBg="1"/>
      <p:bldP spid="25626" grpId="0" animBg="1"/>
      <p:bldP spid="256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066" y="926932"/>
            <a:ext cx="37084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设曲线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为曲面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81485"/>
              </p:ext>
            </p:extLst>
          </p:nvPr>
        </p:nvGraphicFramePr>
        <p:xfrm>
          <a:off x="4761992" y="870097"/>
          <a:ext cx="25908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992" y="870097"/>
                        <a:ext cx="25908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4"/>
          <p:cNvSpPr txBox="1">
            <a:spLocks noChangeArrowheads="1"/>
          </p:cNvSpPr>
          <p:nvPr/>
        </p:nvSpPr>
        <p:spPr bwMode="auto">
          <a:xfrm>
            <a:off x="7356456" y="982124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与曲面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23435"/>
              </p:ext>
            </p:extLst>
          </p:nvPr>
        </p:nvGraphicFramePr>
        <p:xfrm>
          <a:off x="8551820" y="909256"/>
          <a:ext cx="2017568" cy="5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820" y="909256"/>
                        <a:ext cx="2017568" cy="5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6514"/>
              </p:ext>
            </p:extLst>
          </p:nvPr>
        </p:nvGraphicFramePr>
        <p:xfrm>
          <a:off x="1811601" y="1504352"/>
          <a:ext cx="3317885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4" name="Equation" r:id="rId7" imgW="1396800" imgH="215640" progId="Equation.DSMT4">
                  <p:embed/>
                </p:oleObj>
              </mc:Choice>
              <mc:Fallback>
                <p:oleObj name="Equation" r:id="rId7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601" y="1504352"/>
                        <a:ext cx="3317885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059152" y="1474296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从 </a:t>
            </a:r>
            <a:r>
              <a:rPr lang="en-US" altLang="zh-CN" sz="2800" b="1" i="1" dirty="0">
                <a:ea typeface="楷体_GB2312" pitchFamily="49" charset="-122"/>
              </a:rPr>
              <a:t>ox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轴正向看去为逆时针方向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267353" y="1986502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zh-CN" altLang="en-US" sz="2800" b="1" dirty="0">
                <a:ea typeface="楷体_GB2312" pitchFamily="49" charset="-122"/>
              </a:rPr>
              <a:t>写出曲线 </a:t>
            </a:r>
            <a:r>
              <a:rPr lang="en-US" altLang="zh-CN" sz="2800" b="1" i="1" dirty="0">
                <a:ea typeface="楷体_GB2312" pitchFamily="49" charset="-122"/>
              </a:rPr>
              <a:t>C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309949" y="2553031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zh-CN" altLang="en-US" sz="2800" b="1" dirty="0">
                <a:ea typeface="楷体_GB2312" pitchFamily="49" charset="-122"/>
              </a:rPr>
              <a:t>计算曲线积分</a:t>
            </a:r>
          </a:p>
        </p:txBody>
      </p:sp>
      <p:graphicFrame>
        <p:nvGraphicFramePr>
          <p:cNvPr id="317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65011"/>
              </p:ext>
            </p:extLst>
          </p:nvPr>
        </p:nvGraphicFramePr>
        <p:xfrm>
          <a:off x="5124827" y="2404665"/>
          <a:ext cx="3811294" cy="7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5" name="Equation" r:id="rId9" imgW="1600200" imgH="317160" progId="Equation.DSMT4">
                  <p:embed/>
                </p:oleObj>
              </mc:Choice>
              <mc:Fallback>
                <p:oleObj name="Equation" r:id="rId9" imgW="1600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827" y="2404665"/>
                        <a:ext cx="3811294" cy="75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811601" y="367806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(1)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713979" y="1453877"/>
            <a:ext cx="1905000" cy="0"/>
          </a:xfrm>
          <a:prstGeom prst="line">
            <a:avLst/>
          </a:prstGeom>
          <a:noFill/>
          <a:ln w="15875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00175"/>
              </p:ext>
            </p:extLst>
          </p:nvPr>
        </p:nvGraphicFramePr>
        <p:xfrm>
          <a:off x="3391401" y="2938285"/>
          <a:ext cx="3240179" cy="115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" name="Equation" r:id="rId11" imgW="1320480" imgH="469800" progId="Equation.DSMT4">
                  <p:embed/>
                </p:oleObj>
              </mc:Choice>
              <mc:Fallback>
                <p:oleObj name="Equation" r:id="rId11" imgW="1320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401" y="2938285"/>
                        <a:ext cx="3240179" cy="115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761992" y="1453877"/>
            <a:ext cx="2590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22622"/>
              </p:ext>
            </p:extLst>
          </p:nvPr>
        </p:nvGraphicFramePr>
        <p:xfrm>
          <a:off x="3422736" y="4042278"/>
          <a:ext cx="2634656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" name="Equation" r:id="rId13" imgW="1130040" imgH="279360" progId="Equation.DSMT4">
                  <p:embed/>
                </p:oleObj>
              </mc:Choice>
              <mc:Fallback>
                <p:oleObj name="Equation" r:id="rId13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736" y="4042278"/>
                        <a:ext cx="2634656" cy="6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AutoShape 16"/>
          <p:cNvSpPr>
            <a:spLocks/>
          </p:cNvSpPr>
          <p:nvPr/>
        </p:nvSpPr>
        <p:spPr bwMode="auto">
          <a:xfrm>
            <a:off x="3239001" y="356562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2350666" y="5501927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AutoShape 18"/>
          <p:cNvSpPr>
            <a:spLocks/>
          </p:cNvSpPr>
          <p:nvPr/>
        </p:nvSpPr>
        <p:spPr bwMode="auto">
          <a:xfrm>
            <a:off x="3910149" y="4958736"/>
            <a:ext cx="157867" cy="1527023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89485"/>
              </p:ext>
            </p:extLst>
          </p:nvPr>
        </p:nvGraphicFramePr>
        <p:xfrm>
          <a:off x="4068016" y="4508950"/>
          <a:ext cx="2069641" cy="8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" name="Equation" r:id="rId15" imgW="939600" imgH="406080" progId="Equation.DSMT4">
                  <p:embed/>
                </p:oleObj>
              </mc:Choice>
              <mc:Fallback>
                <p:oleObj name="Equation" r:id="rId15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16" y="4508950"/>
                        <a:ext cx="2069641" cy="894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91731"/>
              </p:ext>
            </p:extLst>
          </p:nvPr>
        </p:nvGraphicFramePr>
        <p:xfrm>
          <a:off x="4114800" y="5232325"/>
          <a:ext cx="1456062" cy="86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9" name="Equation" r:id="rId17" imgW="685800" imgH="406080" progId="Equation.DSMT4">
                  <p:embed/>
                </p:oleObj>
              </mc:Choice>
              <mc:Fallback>
                <p:oleObj name="Equation" r:id="rId17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2325"/>
                        <a:ext cx="1456062" cy="862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90099"/>
              </p:ext>
            </p:extLst>
          </p:nvPr>
        </p:nvGraphicFramePr>
        <p:xfrm>
          <a:off x="4110234" y="5829363"/>
          <a:ext cx="1582448" cy="91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0" name="Equation" r:id="rId19" imgW="698400" imgH="406080" progId="Equation.DSMT4">
                  <p:embed/>
                </p:oleObj>
              </mc:Choice>
              <mc:Fallback>
                <p:oleObj name="Equation" r:id="rId19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234" y="5829363"/>
                        <a:ext cx="1582448" cy="91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97877"/>
              </p:ext>
            </p:extLst>
          </p:nvPr>
        </p:nvGraphicFramePr>
        <p:xfrm>
          <a:off x="6405374" y="5403058"/>
          <a:ext cx="1549216" cy="40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1" name="Equation" r:id="rId21" imgW="672840" imgH="177480" progId="Equation.DSMT4">
                  <p:embed/>
                </p:oleObj>
              </mc:Choice>
              <mc:Fallback>
                <p:oleObj name="Equation" r:id="rId21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374" y="5403058"/>
                        <a:ext cx="1549216" cy="40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utoUpdateAnimBg="0"/>
      <p:bldP spid="31756" grpId="0" animBg="1"/>
      <p:bldP spid="31758" grpId="0" animBg="1"/>
      <p:bldP spid="31760" grpId="0" animBg="1"/>
      <p:bldP spid="31761" grpId="0" animBg="1"/>
      <p:bldP spid="317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 Box 2"/>
          <p:cNvSpPr txBox="1">
            <a:spLocks noChangeArrowheads="1"/>
          </p:cNvSpPr>
          <p:nvPr/>
        </p:nvSpPr>
        <p:spPr bwMode="auto">
          <a:xfrm>
            <a:off x="1594465" y="108980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(2)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31618"/>
              </p:ext>
            </p:extLst>
          </p:nvPr>
        </p:nvGraphicFramePr>
        <p:xfrm>
          <a:off x="4010611" y="800076"/>
          <a:ext cx="1570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8" name="Equation" r:id="rId3" imgW="672840" imgH="419040" progId="Equation.DSMT4">
                  <p:embed/>
                </p:oleObj>
              </mc:Choice>
              <mc:Fallback>
                <p:oleObj name="Equation" r:id="rId3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611" y="800076"/>
                        <a:ext cx="1570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60350"/>
              </p:ext>
            </p:extLst>
          </p:nvPr>
        </p:nvGraphicFramePr>
        <p:xfrm>
          <a:off x="5692726" y="1608915"/>
          <a:ext cx="39179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9" name="Equation" r:id="rId5" imgW="1600200" imgH="419040" progId="Equation.DSMT4">
                  <p:embed/>
                </p:oleObj>
              </mc:Choice>
              <mc:Fallback>
                <p:oleObj name="Equation" r:id="rId5" imgW="1600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26" y="1608915"/>
                        <a:ext cx="39179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39183" y="237488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31166"/>
              </p:ext>
            </p:extLst>
          </p:nvPr>
        </p:nvGraphicFramePr>
        <p:xfrm>
          <a:off x="4520053" y="2503589"/>
          <a:ext cx="1340996" cy="37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0" name="Equation" r:id="rId7" imgW="583920" imgH="164880" progId="Equation.DSMT4">
                  <p:embed/>
                </p:oleObj>
              </mc:Choice>
              <mc:Fallback>
                <p:oleObj name="Equation" r:id="rId7" imgW="5839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053" y="2503589"/>
                        <a:ext cx="1340996" cy="37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703782" y="2117882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34556"/>
              </p:ext>
            </p:extLst>
          </p:nvPr>
        </p:nvGraphicFramePr>
        <p:xfrm>
          <a:off x="3351221" y="964095"/>
          <a:ext cx="774340" cy="74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1" name="Equation" r:id="rId9" imgW="355320" imgH="342720" progId="Equation.DSMT4">
                  <p:embed/>
                </p:oleObj>
              </mc:Choice>
              <mc:Fallback>
                <p:oleObj name="Equation" r:id="rId9" imgW="355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21" y="964095"/>
                        <a:ext cx="774340" cy="74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6"/>
          <p:cNvGraphicFramePr>
            <a:graphicFrameLocks noChangeAspect="1"/>
          </p:cNvGraphicFramePr>
          <p:nvPr>
            <p:extLst/>
          </p:nvPr>
        </p:nvGraphicFramePr>
        <p:xfrm>
          <a:off x="3499465" y="3011271"/>
          <a:ext cx="1072535" cy="7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" name="Equation" r:id="rId11" imgW="457200" imgH="330120" progId="Equation.DSMT4">
                  <p:embed/>
                </p:oleObj>
              </mc:Choice>
              <mc:Fallback>
                <p:oleObj name="Equation" r:id="rId11" imgW="457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465" y="3011271"/>
                        <a:ext cx="1072535" cy="77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30251"/>
              </p:ext>
            </p:extLst>
          </p:nvPr>
        </p:nvGraphicFramePr>
        <p:xfrm>
          <a:off x="4351338" y="2913063"/>
          <a:ext cx="3978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" name="Equation" r:id="rId13" imgW="1739880" imgH="419040" progId="Equation.DSMT4">
                  <p:embed/>
                </p:oleObj>
              </mc:Choice>
              <mc:Fallback>
                <p:oleObj name="Equation" r:id="rId13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913063"/>
                        <a:ext cx="39782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04680"/>
              </p:ext>
            </p:extLst>
          </p:nvPr>
        </p:nvGraphicFramePr>
        <p:xfrm>
          <a:off x="6094413" y="3575050"/>
          <a:ext cx="37703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" name="Equation" r:id="rId15" imgW="1663560" imgH="419040" progId="Equation.DSMT4">
                  <p:embed/>
                </p:oleObj>
              </mc:Choice>
              <mc:Fallback>
                <p:oleObj name="Equation" r:id="rId15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3575050"/>
                        <a:ext cx="37703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819505" y="3236760"/>
            <a:ext cx="800100" cy="4270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7739857" y="3873742"/>
            <a:ext cx="746125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8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33294"/>
              </p:ext>
            </p:extLst>
          </p:nvPr>
        </p:nvGraphicFramePr>
        <p:xfrm>
          <a:off x="3452813" y="4265613"/>
          <a:ext cx="19224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" name="Equation" r:id="rId17" imgW="799920" imgH="419040" progId="Equation.DSMT4">
                  <p:embed/>
                </p:oleObj>
              </mc:Choice>
              <mc:Fallback>
                <p:oleObj name="Equation" r:id="rId1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265613"/>
                        <a:ext cx="19224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57635"/>
              </p:ext>
            </p:extLst>
          </p:nvPr>
        </p:nvGraphicFramePr>
        <p:xfrm>
          <a:off x="5225257" y="4379945"/>
          <a:ext cx="2514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" name="Equation" r:id="rId19" imgW="1104840" imgH="406080" progId="Equation.DSMT4">
                  <p:embed/>
                </p:oleObj>
              </mc:Choice>
              <mc:Fallback>
                <p:oleObj name="Equation" r:id="rId19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257" y="4379945"/>
                        <a:ext cx="2514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95716"/>
              </p:ext>
            </p:extLst>
          </p:nvPr>
        </p:nvGraphicFramePr>
        <p:xfrm>
          <a:off x="3456430" y="5302282"/>
          <a:ext cx="13382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7" name="Equation" r:id="rId21" imgW="558720" imgH="406080" progId="Equation.DSMT4">
                  <p:embed/>
                </p:oleObj>
              </mc:Choice>
              <mc:Fallback>
                <p:oleObj name="Equation" r:id="rId21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430" y="5302282"/>
                        <a:ext cx="13382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17915"/>
              </p:ext>
            </p:extLst>
          </p:nvPr>
        </p:nvGraphicFramePr>
        <p:xfrm>
          <a:off x="5580649" y="781850"/>
          <a:ext cx="23320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8" name="Equation" r:id="rId23" imgW="1015920" imgH="419040" progId="Equation.DSMT4">
                  <p:embed/>
                </p:oleObj>
              </mc:Choice>
              <mc:Fallback>
                <p:oleObj name="Equation" r:id="rId23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649" y="781850"/>
                        <a:ext cx="23320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870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  <p:bldP spid="32775" grpId="0" animBg="1"/>
      <p:bldP spid="32780" grpId="0" animBg="1"/>
      <p:bldP spid="327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1398"/>
              </p:ext>
            </p:extLst>
          </p:nvPr>
        </p:nvGraphicFramePr>
        <p:xfrm>
          <a:off x="8299450" y="1011238"/>
          <a:ext cx="1520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" name="Equation" r:id="rId3" imgW="761760" imgH="241200" progId="Equation.DSMT4">
                  <p:embed/>
                </p:oleObj>
              </mc:Choice>
              <mc:Fallback>
                <p:oleObj name="Equation" r:id="rId3" imgW="761760" imgH="241200" progId="Equation.DSMT4">
                  <p:embed/>
                  <p:pic>
                    <p:nvPicPr>
                      <p:cNvPr id="0" name="图片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1011238"/>
                        <a:ext cx="1520825" cy="477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44185"/>
              </p:ext>
            </p:extLst>
          </p:nvPr>
        </p:nvGraphicFramePr>
        <p:xfrm>
          <a:off x="1601530" y="1855264"/>
          <a:ext cx="1690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2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图片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30" y="1855264"/>
                        <a:ext cx="1690687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0208"/>
              </p:ext>
            </p:extLst>
          </p:nvPr>
        </p:nvGraphicFramePr>
        <p:xfrm>
          <a:off x="5600700" y="1706563"/>
          <a:ext cx="51625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3" name="Equation" r:id="rId7" imgW="2705040" imgH="304560" progId="Equation.DSMT4">
                  <p:embed/>
                </p:oleObj>
              </mc:Choice>
              <mc:Fallback>
                <p:oleObj name="Equation" r:id="rId7" imgW="2705040" imgH="304560" progId="Equation.DSMT4">
                  <p:embed/>
                  <p:pic>
                    <p:nvPicPr>
                      <p:cNvPr id="0" name="图片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706563"/>
                        <a:ext cx="5162550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66684" y="963888"/>
            <a:ext cx="3308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已知曲线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的方程为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49863" y="980041"/>
            <a:ext cx="1475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起点为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812194" y="969540"/>
            <a:ext cx="13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终点为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02000" y="1806277"/>
            <a:ext cx="246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计算曲线积分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992194"/>
              </p:ext>
            </p:extLst>
          </p:nvPr>
        </p:nvGraphicFramePr>
        <p:xfrm>
          <a:off x="5059258" y="2625653"/>
          <a:ext cx="18891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4" name="Equation" r:id="rId9" imgW="939600" imgH="761760" progId="Equation.DSMT4">
                  <p:embed/>
                </p:oleObj>
              </mc:Choice>
              <mc:Fallback>
                <p:oleObj name="Equation" r:id="rId9" imgW="939600" imgH="761760" progId="Equation.DSMT4">
                  <p:embed/>
                  <p:pic>
                    <p:nvPicPr>
                      <p:cNvPr id="0" name="图片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258" y="2625653"/>
                        <a:ext cx="1889125" cy="152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1115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4694" y="3091777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800" b="1" i="1" kern="100" dirty="0">
                <a:latin typeface="Times New Roman" panose="02020603050405020304" pitchFamily="18" charset="0"/>
              </a:rPr>
              <a:t>L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329661" y="31040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32742"/>
              </p:ext>
            </p:extLst>
          </p:nvPr>
        </p:nvGraphicFramePr>
        <p:xfrm>
          <a:off x="1567163" y="4678429"/>
          <a:ext cx="8936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5" name="Equation" r:id="rId11" imgW="4419360" imgH="457200" progId="Equation.DSMT4">
                  <p:embed/>
                </p:oleObj>
              </mc:Choice>
              <mc:Fallback>
                <p:oleObj name="Equation" r:id="rId11" imgW="4419360" imgH="457200" progId="Equation.DSMT4">
                  <p:embed/>
                  <p:pic>
                    <p:nvPicPr>
                      <p:cNvPr id="0" name="图片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163" y="4678429"/>
                        <a:ext cx="8936038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5610"/>
              </p:ext>
            </p:extLst>
          </p:nvPr>
        </p:nvGraphicFramePr>
        <p:xfrm>
          <a:off x="1549295" y="5461000"/>
          <a:ext cx="3509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6" name="Equation" r:id="rId13" imgW="1600200" imgH="431640" progId="Equation.DSMT4">
                  <p:embed/>
                </p:oleObj>
              </mc:Choice>
              <mc:Fallback>
                <p:oleObj name="Equation" r:id="rId13" imgW="1600200" imgH="431640" progId="Equation.DSMT4">
                  <p:embed/>
                  <p:pic>
                    <p:nvPicPr>
                      <p:cNvPr id="0" name="图片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295" y="5461000"/>
                        <a:ext cx="3509963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46649" y="-949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46649" y="11337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"/>
          <p:cNvSpPr txBox="1">
            <a:spLocks noChangeArrowheads="1"/>
          </p:cNvSpPr>
          <p:nvPr/>
        </p:nvSpPr>
        <p:spPr>
          <a:xfrm>
            <a:off x="1399247" y="1058500"/>
            <a:ext cx="948306" cy="447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59949" y="2161066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84611" y="2585420"/>
            <a:ext cx="3754644" cy="861526"/>
            <a:chOff x="7361211" y="2296231"/>
            <a:chExt cx="3754644" cy="861526"/>
          </a:xfrm>
        </p:grpSpPr>
        <p:grpSp>
          <p:nvGrpSpPr>
            <p:cNvPr id="3" name="组合 2"/>
            <p:cNvGrpSpPr/>
            <p:nvPr/>
          </p:nvGrpSpPr>
          <p:grpSpPr>
            <a:xfrm>
              <a:off x="7361211" y="2296231"/>
              <a:ext cx="3754644" cy="861526"/>
              <a:chOff x="7351028" y="1862395"/>
              <a:chExt cx="3754644" cy="861526"/>
            </a:xfrm>
          </p:grpSpPr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993526"/>
                  </p:ext>
                </p:extLst>
              </p:nvPr>
            </p:nvGraphicFramePr>
            <p:xfrm>
              <a:off x="10304253" y="1862395"/>
              <a:ext cx="801419" cy="861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57" name="Equation" r:id="rId15" imgW="380880" imgH="406080" progId="Equation.DSMT4">
                      <p:embed/>
                    </p:oleObj>
                  </mc:Choice>
                  <mc:Fallback>
                    <p:oleObj name="Equation" r:id="rId15" imgW="380880" imgH="406080" progId="Equation.DSMT4">
                      <p:embed/>
                      <p:pic>
                        <p:nvPicPr>
                          <p:cNvPr id="0" name="图片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4253" y="1862395"/>
                            <a:ext cx="801419" cy="86152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7351028" y="2100912"/>
                <a:ext cx="9028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起点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9393057" y="2091177"/>
                <a:ext cx="10437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604474"/>
                </p:ext>
              </p:extLst>
            </p:nvPr>
          </p:nvGraphicFramePr>
          <p:xfrm>
            <a:off x="8118482" y="2545249"/>
            <a:ext cx="137194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58" name="Equation" r:id="rId17" imgW="723600" imgH="241200" progId="Equation.DSMT4">
                    <p:embed/>
                  </p:oleObj>
                </mc:Choice>
                <mc:Fallback>
                  <p:oleObj name="Equation" r:id="rId17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8482" y="2545249"/>
                          <a:ext cx="1371940" cy="477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7127250" y="3321259"/>
            <a:ext cx="4344353" cy="864111"/>
            <a:chOff x="7069832" y="3112535"/>
            <a:chExt cx="4344353" cy="864111"/>
          </a:xfrm>
        </p:grpSpPr>
        <p:grpSp>
          <p:nvGrpSpPr>
            <p:cNvPr id="11" name="组合 10"/>
            <p:cNvGrpSpPr/>
            <p:nvPr/>
          </p:nvGrpSpPr>
          <p:grpSpPr>
            <a:xfrm>
              <a:off x="7069832" y="3112535"/>
              <a:ext cx="4344353" cy="864111"/>
              <a:chOff x="1588940" y="3485643"/>
              <a:chExt cx="4344353" cy="864111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4133078"/>
                  </p:ext>
                </p:extLst>
              </p:nvPr>
            </p:nvGraphicFramePr>
            <p:xfrm>
              <a:off x="4888321" y="3485643"/>
              <a:ext cx="1044972" cy="864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59" name="Equation" r:id="rId19" imgW="494870" imgH="406048" progId="Equation.DSMT4">
                      <p:embed/>
                    </p:oleObj>
                  </mc:Choice>
                  <mc:Fallback>
                    <p:oleObj name="Equation" r:id="rId19" imgW="494870" imgH="406048" progId="Equation.DSMT4">
                      <p:embed/>
                      <p:pic>
                        <p:nvPicPr>
                          <p:cNvPr id="0" name="图片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321" y="3485643"/>
                            <a:ext cx="1044972" cy="86411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1588940" y="3656089"/>
                <a:ext cx="13913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终点为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044801" y="3656089"/>
                <a:ext cx="10265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048276"/>
                </p:ext>
              </p:extLst>
            </p:nvPr>
          </p:nvGraphicFramePr>
          <p:xfrm>
            <a:off x="8222537" y="3295073"/>
            <a:ext cx="1369956" cy="475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0" name="Equation" r:id="rId21" imgW="812520" imgH="241200" progId="Equation.DSMT4">
                    <p:embed/>
                  </p:oleObj>
                </mc:Choice>
                <mc:Fallback>
                  <p:oleObj name="Equation" r:id="rId21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2537" y="3295073"/>
                          <a:ext cx="1369956" cy="475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34257"/>
              </p:ext>
            </p:extLst>
          </p:nvPr>
        </p:nvGraphicFramePr>
        <p:xfrm>
          <a:off x="5338612" y="666969"/>
          <a:ext cx="2134806" cy="114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1" name="Equation" r:id="rId23" imgW="1143000" imgH="520560" progId="Equation.DSMT4">
                  <p:embed/>
                </p:oleObj>
              </mc:Choice>
              <mc:Fallback>
                <p:oleObj name="Equation" r:id="rId23" imgW="1143000" imgH="520560" progId="Equation.DSMT4">
                  <p:embed/>
                  <p:pic>
                    <p:nvPicPr>
                      <p:cNvPr id="0" name="图片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612" y="666969"/>
                        <a:ext cx="2134806" cy="1149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48752"/>
              </p:ext>
            </p:extLst>
          </p:nvPr>
        </p:nvGraphicFramePr>
        <p:xfrm>
          <a:off x="1726965" y="4068276"/>
          <a:ext cx="508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2" name="Equation" r:id="rId25" imgW="2666880" imgH="304560" progId="Equation.DSMT4">
                  <p:embed/>
                </p:oleObj>
              </mc:Choice>
              <mc:Fallback>
                <p:oleObj name="Equation" r:id="rId25" imgW="2666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965" y="4068276"/>
                        <a:ext cx="50895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6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3620279"/>
              </p:ext>
            </p:extLst>
          </p:nvPr>
        </p:nvGraphicFramePr>
        <p:xfrm>
          <a:off x="3611216" y="4000905"/>
          <a:ext cx="5251244" cy="70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4" name="Equation" r:id="rId3" imgW="1993680" imgH="266400" progId="Equation.DSMT4">
                  <p:embed/>
                </p:oleObj>
              </mc:Choice>
              <mc:Fallback>
                <p:oleObj name="Equation" r:id="rId3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216" y="4000905"/>
                        <a:ext cx="5251244" cy="70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7044102"/>
              </p:ext>
            </p:extLst>
          </p:nvPr>
        </p:nvGraphicFramePr>
        <p:xfrm>
          <a:off x="2692744" y="4685199"/>
          <a:ext cx="2349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5" name="Equation" r:id="rId5" imgW="901440" imgH="317160" progId="Equation.DSMT4">
                  <p:embed/>
                </p:oleObj>
              </mc:Choice>
              <mc:Fallback>
                <p:oleObj name="Equation" r:id="rId5" imgW="901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744" y="4685199"/>
                        <a:ext cx="23495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62324"/>
              </p:ext>
            </p:extLst>
          </p:nvPr>
        </p:nvGraphicFramePr>
        <p:xfrm>
          <a:off x="1653506" y="1111168"/>
          <a:ext cx="4518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6" name="Equation" r:id="rId7" imgW="1930320" imgH="279360" progId="Equation.DSMT4">
                  <p:embed/>
                </p:oleObj>
              </mc:Choice>
              <mc:Fallback>
                <p:oleObj name="Equation" r:id="rId7" imgW="1930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06" y="1111168"/>
                        <a:ext cx="45180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5"/>
          <p:cNvSpPr txBox="1">
            <a:spLocks noChangeArrowheads="1"/>
          </p:cNvSpPr>
          <p:nvPr/>
        </p:nvSpPr>
        <p:spPr bwMode="auto">
          <a:xfrm>
            <a:off x="1624676" y="1893608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曲线段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的长度为</a:t>
            </a:r>
            <a:r>
              <a:rPr lang="en-US" altLang="zh-CN" sz="2800" b="1" i="1" dirty="0">
                <a:ea typeface="楷体_GB2312" pitchFamily="49" charset="-122"/>
              </a:rPr>
              <a:t>s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53155"/>
              </p:ext>
            </p:extLst>
          </p:nvPr>
        </p:nvGraphicFramePr>
        <p:xfrm>
          <a:off x="6404399" y="1256832"/>
          <a:ext cx="2458061" cy="46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7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399" y="1256832"/>
                        <a:ext cx="2458061" cy="46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62377"/>
              </p:ext>
            </p:extLst>
          </p:nvPr>
        </p:nvGraphicFramePr>
        <p:xfrm>
          <a:off x="5705193" y="1795722"/>
          <a:ext cx="3619677" cy="7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8" name="Equation" r:id="rId11" imgW="1562040" imgH="317160" progId="Equation.DSMT4">
                  <p:embed/>
                </p:oleObj>
              </mc:Choice>
              <mc:Fallback>
                <p:oleObj name="Equation" r:id="rId11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193" y="1795722"/>
                        <a:ext cx="3619677" cy="73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24676" y="258345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66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239847"/>
              </p:ext>
            </p:extLst>
          </p:nvPr>
        </p:nvGraphicFramePr>
        <p:xfrm>
          <a:off x="2344549" y="2431213"/>
          <a:ext cx="3072473" cy="84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9" name="Equation" r:id="rId13" imgW="1155600" imgH="317160" progId="Equation.DSMT4">
                  <p:embed/>
                </p:oleObj>
              </mc:Choice>
              <mc:Fallback>
                <p:oleObj name="Equation" r:id="rId13" imgW="1155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49" y="2431213"/>
                        <a:ext cx="3072473" cy="84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71019"/>
              </p:ext>
            </p:extLst>
          </p:nvPr>
        </p:nvGraphicFramePr>
        <p:xfrm>
          <a:off x="2692744" y="3133072"/>
          <a:ext cx="444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0" name="Equation" r:id="rId15" imgW="1790640" imgH="317160" progId="Equation.DSMT4">
                  <p:embed/>
                </p:oleObj>
              </mc:Choice>
              <mc:Fallback>
                <p:oleObj name="Equation" r:id="rId15" imgW="1790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744" y="3133072"/>
                        <a:ext cx="44465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3317966" y="3857993"/>
            <a:ext cx="16888" cy="76619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90822"/>
              </p:ext>
            </p:extLst>
          </p:nvPr>
        </p:nvGraphicFramePr>
        <p:xfrm>
          <a:off x="7387372" y="4884936"/>
          <a:ext cx="986111" cy="47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1" name="Equation" r:id="rId17" imgW="419040" imgH="203040" progId="Equation.DSMT4">
                  <p:embed/>
                </p:oleObj>
              </mc:Choice>
              <mc:Fallback>
                <p:oleObj name="Equation" r:id="rId17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372" y="4884936"/>
                        <a:ext cx="986111" cy="47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11301"/>
              </p:ext>
            </p:extLst>
          </p:nvPr>
        </p:nvGraphicFramePr>
        <p:xfrm>
          <a:off x="5334000" y="2439960"/>
          <a:ext cx="4946435" cy="7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2" name="Equation" r:id="rId19" imgW="1993680" imgH="317160" progId="Equation.DSMT4">
                  <p:embed/>
                </p:oleObj>
              </mc:Choice>
              <mc:Fallback>
                <p:oleObj name="Equation" r:id="rId19" imgW="1993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9960"/>
                        <a:ext cx="4946435" cy="789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752599" y="5573296"/>
            <a:ext cx="762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上述证法可推广到三维的第二型曲线积分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737600" y="1201204"/>
            <a:ext cx="2297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上</a:t>
            </a:r>
            <a:r>
              <a:rPr lang="zh-CN" altLang="en-US" sz="2800" b="1" dirty="0" smtClean="0">
                <a:ea typeface="楷体_GB2312" pitchFamily="49" charset="-122"/>
              </a:rPr>
              <a:t>连续，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664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25180591"/>
              </p:ext>
            </p:extLst>
          </p:nvPr>
        </p:nvGraphicFramePr>
        <p:xfrm>
          <a:off x="5042244" y="4738588"/>
          <a:ext cx="2389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3" name="Equation" r:id="rId21" imgW="965160" imgH="317160" progId="Equation.DSMT4">
                  <p:embed/>
                </p:oleObj>
              </mc:Choice>
              <mc:Fallback>
                <p:oleObj name="Equation" r:id="rId21" imgW="965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44" y="4738588"/>
                        <a:ext cx="2389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1624676" y="118989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8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3BE1-D124-4319-B46A-531CA06B55EF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003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  <p:bldP spid="26637" grpId="0" animBg="1"/>
      <p:bldP spid="2664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707295" y="2564955"/>
            <a:ext cx="2916237" cy="2160587"/>
          </a:xfrm>
          <a:prstGeom prst="rect">
            <a:avLst/>
          </a:prstGeom>
          <a:solidFill>
            <a:srgbClr val="00CC9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11783" y="1057530"/>
            <a:ext cx="82554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600" name="Text Box 4"/>
          <p:cNvSpPr txBox="1">
            <a:spLocks noChangeArrowheads="1"/>
          </p:cNvSpPr>
          <p:nvPr/>
        </p:nvSpPr>
        <p:spPr bwMode="auto">
          <a:xfrm>
            <a:off x="2552271" y="106685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将积分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15642"/>
              </p:ext>
            </p:extLst>
          </p:nvPr>
        </p:nvGraphicFramePr>
        <p:xfrm>
          <a:off x="3933907" y="992127"/>
          <a:ext cx="373348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" name="Equation" r:id="rId3" imgW="1676160" imgH="317160" progId="Equation.DSMT4">
                  <p:embed/>
                </p:oleObj>
              </mc:Choice>
              <mc:Fallback>
                <p:oleObj name="Equation" r:id="rId3" imgW="1676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907" y="992127"/>
                        <a:ext cx="373348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6"/>
          <p:cNvSpPr txBox="1">
            <a:spLocks noChangeArrowheads="1"/>
          </p:cNvSpPr>
          <p:nvPr/>
        </p:nvSpPr>
        <p:spPr bwMode="auto">
          <a:xfrm>
            <a:off x="7608938" y="1057530"/>
            <a:ext cx="3221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化为对弧长的</a:t>
            </a:r>
            <a:r>
              <a:rPr lang="zh-CN" altLang="en-US" sz="2800" b="1" dirty="0" smtClean="0">
                <a:ea typeface="楷体_GB2312" pitchFamily="49" charset="-122"/>
              </a:rPr>
              <a:t>积</a:t>
            </a:r>
            <a:r>
              <a:rPr lang="zh-CN" altLang="en-US" sz="2800" b="1" dirty="0">
                <a:ea typeface="楷体_GB2312" pitchFamily="49" charset="-122"/>
              </a:rPr>
              <a:t>分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76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8285"/>
              </p:ext>
            </p:extLst>
          </p:nvPr>
        </p:nvGraphicFramePr>
        <p:xfrm>
          <a:off x="4513396" y="1688821"/>
          <a:ext cx="2561167" cy="55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396" y="1688821"/>
                        <a:ext cx="2561167" cy="55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01698"/>
              </p:ext>
            </p:extLst>
          </p:nvPr>
        </p:nvGraphicFramePr>
        <p:xfrm>
          <a:off x="7109300" y="1693276"/>
          <a:ext cx="3056113" cy="51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2" name="Equation" r:id="rId7" imgW="1269720" imgH="215640" progId="Equation.DSMT4">
                  <p:embed/>
                </p:oleObj>
              </mc:Choice>
              <mc:Fallback>
                <p:oleObj name="Equation" r:id="rId7" imgW="1269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300" y="1693276"/>
                        <a:ext cx="3056113" cy="519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44821" y="2516048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034599" y="2931024"/>
            <a:ext cx="2354262" cy="1574800"/>
            <a:chOff x="4069" y="1248"/>
            <a:chExt cx="1483" cy="992"/>
          </a:xfrm>
        </p:grpSpPr>
        <p:sp>
          <p:nvSpPr>
            <p:cNvPr id="24608" name="Line 12"/>
            <p:cNvSpPr>
              <a:spLocks noChangeShapeType="1"/>
            </p:cNvSpPr>
            <p:nvPr/>
          </p:nvSpPr>
          <p:spPr bwMode="auto">
            <a:xfrm>
              <a:off x="4069" y="2003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13"/>
            <p:cNvSpPr>
              <a:spLocks noChangeShapeType="1"/>
            </p:cNvSpPr>
            <p:nvPr/>
          </p:nvSpPr>
          <p:spPr bwMode="auto">
            <a:xfrm flipH="1" flipV="1">
              <a:off x="4272" y="124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4088" y="2043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3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043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4072" y="1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5408" y="20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20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5" name="Arc 17"/>
          <p:cNvSpPr>
            <a:spLocks/>
          </p:cNvSpPr>
          <p:nvPr/>
        </p:nvSpPr>
        <p:spPr bwMode="auto">
          <a:xfrm flipH="1">
            <a:off x="9385809" y="3298952"/>
            <a:ext cx="1524000" cy="838200"/>
          </a:xfrm>
          <a:custGeom>
            <a:avLst/>
            <a:gdLst>
              <a:gd name="T0" fmla="*/ 0 w 43187"/>
              <a:gd name="T1" fmla="*/ 1218977986 h 21600"/>
              <a:gd name="T2" fmla="*/ 1897791799 w 43187"/>
              <a:gd name="T3" fmla="*/ 1262220398 h 21600"/>
              <a:gd name="T4" fmla="*/ 948610770 w 43187"/>
              <a:gd name="T5" fmla="*/ 1262220398 h 21600"/>
              <a:gd name="T6" fmla="*/ 0 60000 65536"/>
              <a:gd name="T7" fmla="*/ 0 60000 65536"/>
              <a:gd name="T8" fmla="*/ 0 60000 65536"/>
              <a:gd name="T9" fmla="*/ 0 w 43187"/>
              <a:gd name="T10" fmla="*/ 0 h 21600"/>
              <a:gd name="T11" fmla="*/ 43187 w 431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1600" fill="none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close/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9461"/>
              </p:ext>
            </p:extLst>
          </p:nvPr>
        </p:nvGraphicFramePr>
        <p:xfrm>
          <a:off x="10938756" y="3759056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6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8756" y="3759056"/>
                        <a:ext cx="2762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9860613" y="3198909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00599"/>
              </p:ext>
            </p:extLst>
          </p:nvPr>
        </p:nvGraphicFramePr>
        <p:xfrm>
          <a:off x="2331125" y="2362560"/>
          <a:ext cx="2375270" cy="68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7" name="Equation" r:id="rId17" imgW="927000" imgH="266400" progId="Equation.DSMT4">
                  <p:embed/>
                </p:oleObj>
              </mc:Choice>
              <mc:Fallback>
                <p:oleObj name="Equation" r:id="rId17" imgW="92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125" y="2362560"/>
                        <a:ext cx="2375270" cy="683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38207"/>
              </p:ext>
            </p:extLst>
          </p:nvPr>
        </p:nvGraphicFramePr>
        <p:xfrm>
          <a:off x="4923448" y="2157157"/>
          <a:ext cx="2941422" cy="106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8" name="Equation" r:id="rId19" imgW="1231560" imgH="444240" progId="Equation.DSMT4">
                  <p:embed/>
                </p:oleObj>
              </mc:Choice>
              <mc:Fallback>
                <p:oleObj name="Equation" r:id="rId19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448" y="2157157"/>
                        <a:ext cx="2941422" cy="106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76585"/>
              </p:ext>
            </p:extLst>
          </p:nvPr>
        </p:nvGraphicFramePr>
        <p:xfrm>
          <a:off x="1722818" y="3431198"/>
          <a:ext cx="830839" cy="51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9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818" y="3431198"/>
                        <a:ext cx="830839" cy="51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91540"/>
              </p:ext>
            </p:extLst>
          </p:nvPr>
        </p:nvGraphicFramePr>
        <p:xfrm>
          <a:off x="2524125" y="3308143"/>
          <a:ext cx="1989271" cy="70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" name="Equation" r:id="rId23" imgW="787320" imgH="279360" progId="Equation.DSMT4">
                  <p:embed/>
                </p:oleObj>
              </mc:Choice>
              <mc:Fallback>
                <p:oleObj name="Equation" r:id="rId23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308143"/>
                        <a:ext cx="1989271" cy="705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71927"/>
              </p:ext>
            </p:extLst>
          </p:nvPr>
        </p:nvGraphicFramePr>
        <p:xfrm>
          <a:off x="4516191" y="3198909"/>
          <a:ext cx="2277747" cy="103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1" name="Equation" r:id="rId25" imgW="977760" imgH="444240" progId="Equation.DSMT4">
                  <p:embed/>
                </p:oleObj>
              </mc:Choice>
              <mc:Fallback>
                <p:oleObj name="Equation" r:id="rId2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191" y="3198909"/>
                        <a:ext cx="2277747" cy="103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55559"/>
              </p:ext>
            </p:extLst>
          </p:nvPr>
        </p:nvGraphicFramePr>
        <p:xfrm>
          <a:off x="1662534" y="4286974"/>
          <a:ext cx="18367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2" name="Equation" r:id="rId27" imgW="787320" imgH="431640" progId="Equation.DSMT4">
                  <p:embed/>
                </p:oleObj>
              </mc:Choice>
              <mc:Fallback>
                <p:oleObj name="Equation" r:id="rId27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534" y="4286974"/>
                        <a:ext cx="18367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58752"/>
              </p:ext>
            </p:extLst>
          </p:nvPr>
        </p:nvGraphicFramePr>
        <p:xfrm>
          <a:off x="3402352" y="4382241"/>
          <a:ext cx="1840769" cy="63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3" name="Equation" r:id="rId29" imgW="812520" imgH="279360" progId="Equation.DSMT4">
                  <p:embed/>
                </p:oleObj>
              </mc:Choice>
              <mc:Fallback>
                <p:oleObj name="Equation" r:id="rId29" imgW="812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352" y="4382241"/>
                        <a:ext cx="1840769" cy="63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919110"/>
              </p:ext>
            </p:extLst>
          </p:nvPr>
        </p:nvGraphicFramePr>
        <p:xfrm>
          <a:off x="5379523" y="4252577"/>
          <a:ext cx="17748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4" name="Equation" r:id="rId31" imgW="774360" imgH="431640" progId="Equation.DSMT4">
                  <p:embed/>
                </p:oleObj>
              </mc:Choice>
              <mc:Fallback>
                <p:oleObj name="Equation" r:id="rId31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523" y="4252577"/>
                        <a:ext cx="17748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72855"/>
              </p:ext>
            </p:extLst>
          </p:nvPr>
        </p:nvGraphicFramePr>
        <p:xfrm>
          <a:off x="7122944" y="4529013"/>
          <a:ext cx="1152654" cy="43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5" name="Equation" r:id="rId33" imgW="469800" imgH="177480" progId="Equation.DSMT4">
                  <p:embed/>
                </p:oleObj>
              </mc:Choice>
              <mc:Fallback>
                <p:oleObj name="Equation" r:id="rId33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944" y="4529013"/>
                        <a:ext cx="1152654" cy="43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84247"/>
              </p:ext>
            </p:extLst>
          </p:nvPr>
        </p:nvGraphicFramePr>
        <p:xfrm>
          <a:off x="1906563" y="5067473"/>
          <a:ext cx="4137569" cy="72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" name="Equation" r:id="rId35" imgW="1803240" imgH="317160" progId="Equation.DSMT4">
                  <p:embed/>
                </p:oleObj>
              </mc:Choice>
              <mc:Fallback>
                <p:oleObj name="Equation" r:id="rId35" imgW="1803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63" y="5067473"/>
                        <a:ext cx="4137569" cy="728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53850"/>
              </p:ext>
            </p:extLst>
          </p:nvPr>
        </p:nvGraphicFramePr>
        <p:xfrm>
          <a:off x="3559856" y="5621295"/>
          <a:ext cx="5958873" cy="74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7" name="Equation" r:id="rId37" imgW="2539800" imgH="317160" progId="Equation.DSMT4">
                  <p:embed/>
                </p:oleObj>
              </mc:Choice>
              <mc:Fallback>
                <p:oleObj name="Equation" r:id="rId37" imgW="25398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56" y="5621295"/>
                        <a:ext cx="5958873" cy="74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33852"/>
              </p:ext>
            </p:extLst>
          </p:nvPr>
        </p:nvGraphicFramePr>
        <p:xfrm>
          <a:off x="5115699" y="5627664"/>
          <a:ext cx="1591405" cy="6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" name="Equation" r:id="rId39" imgW="647640" imgH="279360" progId="Equation.DSMT4">
                  <p:embed/>
                </p:oleObj>
              </mc:Choice>
              <mc:Fallback>
                <p:oleObj name="Equation" r:id="rId39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99" y="5627664"/>
                        <a:ext cx="1591405" cy="68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53679"/>
              </p:ext>
            </p:extLst>
          </p:nvPr>
        </p:nvGraphicFramePr>
        <p:xfrm>
          <a:off x="7934350" y="5755168"/>
          <a:ext cx="1080655" cy="46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" name="Equation" r:id="rId41" imgW="469800" imgH="203040" progId="Equation.DSMT4">
                  <p:embed/>
                </p:oleObj>
              </mc:Choice>
              <mc:Fallback>
                <p:oleObj name="Equation" r:id="rId4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50" y="5755168"/>
                        <a:ext cx="1080655" cy="46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563193" y="1688821"/>
            <a:ext cx="3005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其中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沿上半圆周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8" grpId="0" build="p" autoUpdateAnimBg="0"/>
      <p:bldP spid="27665" grpId="0" animBg="1"/>
      <p:bldP spid="276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15918" y="125128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72393"/>
              </p:ext>
            </p:extLst>
          </p:nvPr>
        </p:nvGraphicFramePr>
        <p:xfrm>
          <a:off x="3551382" y="1685265"/>
          <a:ext cx="6086763" cy="10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7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82" y="1685265"/>
                        <a:ext cx="6086763" cy="10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46619"/>
              </p:ext>
            </p:extLst>
          </p:nvPr>
        </p:nvGraphicFramePr>
        <p:xfrm>
          <a:off x="2875901" y="1128833"/>
          <a:ext cx="3666837" cy="68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8" name="Equation" r:id="rId5" imgW="1625400" imgH="304560" progId="Equation.DSMT4">
                  <p:embed/>
                </p:oleObj>
              </mc:Choice>
              <mc:Fallback>
                <p:oleObj name="Equation" r:id="rId5" imgW="162540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901" y="1128833"/>
                        <a:ext cx="3666837" cy="68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42473" y="229076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97929" y="2909888"/>
            <a:ext cx="5872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可分成 </a:t>
            </a:r>
            <a:r>
              <a:rPr lang="en-US" altLang="zh-CN" sz="2800" b="1" i="1" dirty="0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条有向光滑曲线弧</a:t>
            </a: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66287"/>
              </p:ext>
            </p:extLst>
          </p:nvPr>
        </p:nvGraphicFramePr>
        <p:xfrm>
          <a:off x="7130473" y="2926252"/>
          <a:ext cx="2392731" cy="53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9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473" y="2926252"/>
                        <a:ext cx="2392731" cy="53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472694"/>
              </p:ext>
            </p:extLst>
          </p:nvPr>
        </p:nvGraphicFramePr>
        <p:xfrm>
          <a:off x="2392218" y="3551196"/>
          <a:ext cx="3685309" cy="7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0" name="Equation" r:id="rId9" imgW="1638000" imgH="317160" progId="Equation.DSMT4">
                  <p:embed/>
                </p:oleObj>
              </mc:Choice>
              <mc:Fallback>
                <p:oleObj name="Equation" r:id="rId9" imgW="1638000" imgH="317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3551196"/>
                        <a:ext cx="3685309" cy="71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94828"/>
              </p:ext>
            </p:extLst>
          </p:nvPr>
        </p:nvGraphicFramePr>
        <p:xfrm>
          <a:off x="6077527" y="3445364"/>
          <a:ext cx="4580223" cy="95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1" name="Equation" r:id="rId11" imgW="2070000" imgH="431640" progId="Equation.DSMT4">
                  <p:embed/>
                </p:oleObj>
              </mc:Choice>
              <mc:Fallback>
                <p:oleObj name="Equation" r:id="rId11" imgW="20700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527" y="3445364"/>
                        <a:ext cx="4580223" cy="95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76065" y="4386694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i="1" baseline="30000" dirty="0">
                <a:ea typeface="楷体_GB2312" pitchFamily="49" charset="-122"/>
              </a:rPr>
              <a:t>－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表示 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的反向弧</a:t>
            </a:r>
          </a:p>
        </p:txBody>
      </p:sp>
      <p:graphicFrame>
        <p:nvGraphicFramePr>
          <p:cNvPr id="286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54490"/>
              </p:ext>
            </p:extLst>
          </p:nvPr>
        </p:nvGraphicFramePr>
        <p:xfrm>
          <a:off x="2418773" y="4942788"/>
          <a:ext cx="3845630" cy="70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2" name="Equation" r:id="rId13" imgW="1663560" imgH="304560" progId="Equation.DSMT4">
                  <p:embed/>
                </p:oleObj>
              </mc:Choice>
              <mc:Fallback>
                <p:oleObj name="Equation" r:id="rId13" imgW="166356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773" y="4942788"/>
                        <a:ext cx="3845630" cy="704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49882"/>
              </p:ext>
            </p:extLst>
          </p:nvPr>
        </p:nvGraphicFramePr>
        <p:xfrm>
          <a:off x="6264403" y="4997897"/>
          <a:ext cx="4194174" cy="7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3" name="Equation" r:id="rId15" imgW="1854000" imgH="317160" progId="Equation.DSMT4">
                  <p:embed/>
                </p:oleObj>
              </mc:Choice>
              <mc:Fallback>
                <p:oleObj name="Equation" r:id="rId15" imgW="1854000" imgH="317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4997897"/>
                        <a:ext cx="4194174" cy="7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897929" y="5826126"/>
            <a:ext cx="7543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对坐标的曲线积分必须注意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积分弧段的方向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246909" y="415920"/>
            <a:ext cx="2343727" cy="6096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内容小结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81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7" grpId="0" autoUpdateAnimBg="0"/>
      <p:bldP spid="28678" grpId="0" autoUpdateAnimBg="0"/>
      <p:bldP spid="28682" grpId="0" autoUpdateAnimBg="0"/>
      <p:bldP spid="286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0" y="3124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求和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813176" y="3889375"/>
          <a:ext cx="50085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8" name="公式" r:id="rId3" imgW="5524200" imgH="888840" progId="Equation.3">
                  <p:embed/>
                </p:oleObj>
              </mc:Choice>
              <mc:Fallback>
                <p:oleObj name="公式" r:id="rId3" imgW="5524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6" y="3889375"/>
                        <a:ext cx="50085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0" y="48561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取极限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78238" y="4727576"/>
          <a:ext cx="62277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9" name="公式" r:id="rId5" imgW="6565680" imgH="888840" progId="Equation.3">
                  <p:embed/>
                </p:oleObj>
              </mc:Choice>
              <mc:Fallback>
                <p:oleObj name="公式" r:id="rId5" imgW="6565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727576"/>
                        <a:ext cx="62277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8001000" y="3352800"/>
            <a:ext cx="1600200" cy="381000"/>
          </a:xfrm>
          <a:prstGeom prst="wedgeRoundRectCallout">
            <a:avLst>
              <a:gd name="adj1" fmla="val -72917"/>
              <a:gd name="adj2" fmla="val 12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prstClr val="black"/>
                </a:solidFill>
                <a:latin typeface="Calibri" panose="020F0502020204030204"/>
              </a:rPr>
              <a:t>近似值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772400" y="5715000"/>
            <a:ext cx="1600200" cy="381000"/>
          </a:xfrm>
          <a:prstGeom prst="wedgeRoundRectCallout">
            <a:avLst>
              <a:gd name="adj1" fmla="val -82440"/>
              <a:gd name="adj2" fmla="val -11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srgbClr val="FF0000"/>
                </a:solidFill>
                <a:latin typeface="Calibri" panose="020F0502020204030204"/>
              </a:rPr>
              <a:t>精确值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246313" y="762000"/>
          <a:ext cx="53387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0" name="Equation" r:id="rId7" imgW="2323800" imgH="253800" progId="Equation.DSMT4">
                  <p:embed/>
                </p:oleObj>
              </mc:Choice>
              <mc:Fallback>
                <p:oleObj name="Equation" r:id="rId7" imgW="232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762000"/>
                        <a:ext cx="53387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"/>
          <p:cNvGraphicFramePr>
            <a:graphicFrameLocks noChangeAspect="1"/>
          </p:cNvGraphicFramePr>
          <p:nvPr/>
        </p:nvGraphicFramePr>
        <p:xfrm>
          <a:off x="2711451" y="1484314"/>
          <a:ext cx="39163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1" name="Equation" r:id="rId9" imgW="1587240" imgH="253800" progId="Equation.DSMT4">
                  <p:embed/>
                </p:oleObj>
              </mc:Choice>
              <mc:Fallback>
                <p:oleObj name="Equation" r:id="rId9" imgW="1587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484314"/>
                        <a:ext cx="39163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6"/>
          <p:cNvGraphicFramePr>
            <a:graphicFrameLocks noChangeAspect="1"/>
          </p:cNvGraphicFramePr>
          <p:nvPr/>
        </p:nvGraphicFramePr>
        <p:xfrm>
          <a:off x="2438400" y="2362201"/>
          <a:ext cx="529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2" name="公式" r:id="rId11" imgW="5295600" imgH="431640" progId="Equation.3">
                  <p:embed/>
                </p:oleObj>
              </mc:Choice>
              <mc:Fallback>
                <p:oleObj name="公式" r:id="rId11" imgW="529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1"/>
                        <a:ext cx="529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7"/>
          <p:cNvGraphicFramePr>
            <a:graphicFrameLocks noChangeAspect="1"/>
          </p:cNvGraphicFramePr>
          <p:nvPr/>
        </p:nvGraphicFramePr>
        <p:xfrm>
          <a:off x="3352800" y="29337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3" name="公式" r:id="rId13" imgW="1828800" imgH="952200" progId="Equation.3">
                  <p:embed/>
                </p:oleObj>
              </mc:Choice>
              <mc:Fallback>
                <p:oleObj name="公式" r:id="rId13" imgW="1828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337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12"/>
          <p:cNvGrpSpPr>
            <a:grpSpLocks/>
          </p:cNvGrpSpPr>
          <p:nvPr/>
        </p:nvGrpSpPr>
        <p:grpSpPr bwMode="auto">
          <a:xfrm>
            <a:off x="8408126" y="793818"/>
            <a:ext cx="2590800" cy="1798638"/>
            <a:chOff x="3840" y="480"/>
            <a:chExt cx="1632" cy="1133"/>
          </a:xfrm>
        </p:grpSpPr>
        <p:grpSp>
          <p:nvGrpSpPr>
            <p:cNvPr id="2075" name="Group 13"/>
            <p:cNvGrpSpPr>
              <a:grpSpLocks/>
            </p:cNvGrpSpPr>
            <p:nvPr/>
          </p:nvGrpSpPr>
          <p:grpSpPr bwMode="auto">
            <a:xfrm>
              <a:off x="3840" y="480"/>
              <a:ext cx="1632" cy="1133"/>
              <a:chOff x="3264" y="576"/>
              <a:chExt cx="2112" cy="1613"/>
            </a:xfrm>
          </p:grpSpPr>
          <p:sp>
            <p:nvSpPr>
              <p:cNvPr id="2092" name="Line 14"/>
              <p:cNvSpPr>
                <a:spLocks noChangeShapeType="1"/>
              </p:cNvSpPr>
              <p:nvPr/>
            </p:nvSpPr>
            <p:spPr bwMode="auto">
              <a:xfrm>
                <a:off x="3456" y="1990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15"/>
              <p:cNvSpPr>
                <a:spLocks noChangeShapeType="1"/>
              </p:cNvSpPr>
              <p:nvPr/>
            </p:nvSpPr>
            <p:spPr bwMode="auto">
              <a:xfrm flipV="1">
                <a:off x="3456" y="59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4" name="Object 16"/>
              <p:cNvGraphicFramePr>
                <a:graphicFrameLocks noChangeAspect="1"/>
              </p:cNvGraphicFramePr>
              <p:nvPr/>
            </p:nvGraphicFramePr>
            <p:xfrm>
              <a:off x="3360" y="203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4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3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17"/>
              <p:cNvGraphicFramePr>
                <a:graphicFrameLocks noChangeAspect="1"/>
              </p:cNvGraphicFramePr>
              <p:nvPr/>
            </p:nvGraphicFramePr>
            <p:xfrm>
              <a:off x="5220" y="2038"/>
              <a:ext cx="15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5" name="公式" r:id="rId17" imgW="253800" imgH="241200" progId="Equation.3">
                      <p:embed/>
                    </p:oleObj>
                  </mc:Choice>
                  <mc:Fallback>
                    <p:oleObj name="公式" r:id="rId17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" y="2038"/>
                            <a:ext cx="15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6" name="Object 18"/>
              <p:cNvGraphicFramePr>
                <a:graphicFrameLocks noChangeAspect="1"/>
              </p:cNvGraphicFramePr>
              <p:nvPr/>
            </p:nvGraphicFramePr>
            <p:xfrm>
              <a:off x="3264" y="576"/>
              <a:ext cx="15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6" name="公式" r:id="rId19" imgW="253800" imgH="317160" progId="Equation.3">
                      <p:embed/>
                    </p:oleObj>
                  </mc:Choice>
                  <mc:Fallback>
                    <p:oleObj name="公式" r:id="rId19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15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4" name="Arc 19"/>
              <p:cNvSpPr>
                <a:spLocks/>
              </p:cNvSpPr>
              <p:nvPr/>
            </p:nvSpPr>
            <p:spPr bwMode="auto">
              <a:xfrm flipV="1">
                <a:off x="3741" y="845"/>
                <a:ext cx="1248" cy="1008"/>
              </a:xfrm>
              <a:custGeom>
                <a:avLst/>
                <a:gdLst>
                  <a:gd name="T0" fmla="*/ 4 w 21600"/>
                  <a:gd name="T1" fmla="*/ 2 h 22668"/>
                  <a:gd name="T2" fmla="*/ 0 w 21600"/>
                  <a:gd name="T3" fmla="*/ 0 h 22668"/>
                  <a:gd name="T4" fmla="*/ 4 w 21600"/>
                  <a:gd name="T5" fmla="*/ 0 h 226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8"/>
                  <a:gd name="T11" fmla="*/ 21600 w 21600"/>
                  <a:gd name="T12" fmla="*/ 22668 h 226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8" fill="none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</a:path>
                  <a:path w="21600" h="22668" stroke="0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  <a:lnTo>
                      <a:pt x="21600" y="1119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7" name="Object 19"/>
              <p:cNvGraphicFramePr>
                <a:graphicFrameLocks noChangeAspect="1"/>
              </p:cNvGraphicFramePr>
              <p:nvPr/>
            </p:nvGraphicFramePr>
            <p:xfrm>
              <a:off x="3504" y="1750"/>
              <a:ext cx="18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7" name="公式" r:id="rId21" imgW="291960" imgH="304560" progId="Equation.3">
                      <p:embed/>
                    </p:oleObj>
                  </mc:Choice>
                  <mc:Fallback>
                    <p:oleObj name="公式" r:id="rId21" imgW="2919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50"/>
                            <a:ext cx="18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8" name="Object 20"/>
              <p:cNvGraphicFramePr>
                <a:graphicFrameLocks noChangeAspect="1"/>
              </p:cNvGraphicFramePr>
              <p:nvPr/>
            </p:nvGraphicFramePr>
            <p:xfrm>
              <a:off x="4800" y="646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8" name="公式" r:id="rId23" imgW="291960" imgH="291960" progId="Equation.3">
                      <p:embed/>
                    </p:oleObj>
                  </mc:Choice>
                  <mc:Fallback>
                    <p:oleObj name="公式" r:id="rId23" imgW="2919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646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0269568"/>
                  </p:ext>
                </p:extLst>
              </p:nvPr>
            </p:nvGraphicFramePr>
            <p:xfrm>
              <a:off x="3525" y="1286"/>
              <a:ext cx="23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9" name="Equation" r:id="rId25" imgW="152280" imgH="164880" progId="Equation.DSMT4">
                      <p:embed/>
                    </p:oleObj>
                  </mc:Choice>
                  <mc:Fallback>
                    <p:oleObj name="Equation" r:id="rId25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5" y="1286"/>
                            <a:ext cx="23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6" name="Line 23"/>
            <p:cNvSpPr>
              <a:spLocks noChangeShapeType="1"/>
            </p:cNvSpPr>
            <p:nvPr/>
          </p:nvSpPr>
          <p:spPr bwMode="auto">
            <a:xfrm flipV="1">
              <a:off x="4350" y="779"/>
              <a:ext cx="297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7" name="Group 24"/>
            <p:cNvGrpSpPr>
              <a:grpSpLocks/>
            </p:cNvGrpSpPr>
            <p:nvPr/>
          </p:nvGrpSpPr>
          <p:grpSpPr bwMode="auto">
            <a:xfrm>
              <a:off x="4869" y="681"/>
              <a:ext cx="289" cy="193"/>
              <a:chOff x="4560" y="876"/>
              <a:chExt cx="376" cy="273"/>
            </a:xfrm>
          </p:grpSpPr>
          <p:sp>
            <p:nvSpPr>
              <p:cNvPr id="2091" name="Oval 25"/>
              <p:cNvSpPr>
                <a:spLocks noChangeArrowheads="1"/>
              </p:cNvSpPr>
              <p:nvPr/>
            </p:nvSpPr>
            <p:spPr bwMode="auto">
              <a:xfrm>
                <a:off x="4560" y="8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7225951"/>
                  </p:ext>
                </p:extLst>
              </p:nvPr>
            </p:nvGraphicFramePr>
            <p:xfrm>
              <a:off x="4589" y="924"/>
              <a:ext cx="34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0" name="Equation" r:id="rId27" imgW="355320" imgH="228600" progId="Equation.DSMT4">
                      <p:embed/>
                    </p:oleObj>
                  </mc:Choice>
                  <mc:Fallback>
                    <p:oleObj name="Equation" r:id="rId27" imgW="355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9" y="924"/>
                            <a:ext cx="347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8" name="Group 27"/>
            <p:cNvGrpSpPr>
              <a:grpSpLocks/>
            </p:cNvGrpSpPr>
            <p:nvPr/>
          </p:nvGrpSpPr>
          <p:grpSpPr bwMode="auto">
            <a:xfrm>
              <a:off x="4608" y="697"/>
              <a:ext cx="255" cy="174"/>
              <a:chOff x="4224" y="901"/>
              <a:chExt cx="332" cy="246"/>
            </a:xfrm>
          </p:grpSpPr>
          <p:sp>
            <p:nvSpPr>
              <p:cNvPr id="2090" name="Oval 28"/>
              <p:cNvSpPr>
                <a:spLocks noChangeArrowheads="1"/>
              </p:cNvSpPr>
              <p:nvPr/>
            </p:nvSpPr>
            <p:spPr bwMode="auto">
              <a:xfrm>
                <a:off x="4224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9536866"/>
                  </p:ext>
                </p:extLst>
              </p:nvPr>
            </p:nvGraphicFramePr>
            <p:xfrm>
              <a:off x="4308" y="901"/>
              <a:ext cx="24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1" name="Equation" r:id="rId29" imgW="228600" imgH="228600" progId="Equation.DSMT4">
                      <p:embed/>
                    </p:oleObj>
                  </mc:Choice>
                  <mc:Fallback>
                    <p:oleObj name="Equation" r:id="rId29" imgW="228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901"/>
                            <a:ext cx="24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9" name="Group 30"/>
            <p:cNvGrpSpPr>
              <a:grpSpLocks/>
            </p:cNvGrpSpPr>
            <p:nvPr/>
          </p:nvGrpSpPr>
          <p:grpSpPr bwMode="auto">
            <a:xfrm>
              <a:off x="4280" y="993"/>
              <a:ext cx="227" cy="161"/>
              <a:chOff x="3772" y="1332"/>
              <a:chExt cx="292" cy="231"/>
            </a:xfrm>
          </p:grpSpPr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3840" y="13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8408619"/>
                  </p:ext>
                </p:extLst>
              </p:nvPr>
            </p:nvGraphicFramePr>
            <p:xfrm>
              <a:off x="3772" y="1360"/>
              <a:ext cx="29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2" name="Equation" r:id="rId31" imgW="330120" imgH="228600" progId="Equation.DSMT4">
                      <p:embed/>
                    </p:oleObj>
                  </mc:Choice>
                  <mc:Fallback>
                    <p:oleObj name="Equation" r:id="rId31" imgW="3301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1360"/>
                            <a:ext cx="29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0" name="Group 33"/>
            <p:cNvGrpSpPr>
              <a:grpSpLocks/>
            </p:cNvGrpSpPr>
            <p:nvPr/>
          </p:nvGrpSpPr>
          <p:grpSpPr bwMode="auto">
            <a:xfrm>
              <a:off x="4225" y="1131"/>
              <a:ext cx="221" cy="136"/>
              <a:chOff x="3722" y="1531"/>
              <a:chExt cx="287" cy="194"/>
            </a:xfrm>
          </p:grpSpPr>
          <p:sp>
            <p:nvSpPr>
              <p:cNvPr id="2088" name="Oval 34"/>
              <p:cNvSpPr>
                <a:spLocks noChangeArrowheads="1"/>
              </p:cNvSpPr>
              <p:nvPr/>
            </p:nvSpPr>
            <p:spPr bwMode="auto">
              <a:xfrm>
                <a:off x="3722" y="15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529012"/>
                  </p:ext>
                </p:extLst>
              </p:nvPr>
            </p:nvGraphicFramePr>
            <p:xfrm>
              <a:off x="3795" y="1531"/>
              <a:ext cx="21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3" name="Equation" r:id="rId33" imgW="253800" imgH="228600" progId="Equation.DSMT4">
                      <p:embed/>
                    </p:oleObj>
                  </mc:Choice>
                  <mc:Fallback>
                    <p:oleObj name="Equation" r:id="rId33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5" y="1531"/>
                            <a:ext cx="21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1" name="Group 36"/>
            <p:cNvGrpSpPr>
              <a:grpSpLocks/>
            </p:cNvGrpSpPr>
            <p:nvPr/>
          </p:nvGrpSpPr>
          <p:grpSpPr bwMode="auto">
            <a:xfrm>
              <a:off x="4202" y="1254"/>
              <a:ext cx="180" cy="147"/>
              <a:chOff x="3656" y="1684"/>
              <a:chExt cx="231" cy="207"/>
            </a:xfrm>
          </p:grpSpPr>
          <p:sp>
            <p:nvSpPr>
              <p:cNvPr id="2087" name="Oval 37"/>
              <p:cNvSpPr>
                <a:spLocks noChangeArrowheads="1"/>
              </p:cNvSpPr>
              <p:nvPr/>
            </p:nvSpPr>
            <p:spPr bwMode="auto">
              <a:xfrm>
                <a:off x="3656" y="168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5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2106701"/>
                  </p:ext>
                </p:extLst>
              </p:nvPr>
            </p:nvGraphicFramePr>
            <p:xfrm>
              <a:off x="3669" y="1684"/>
              <a:ext cx="218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4" name="Equation" r:id="rId35" imgW="241200" imgH="228600" progId="Equation.DSMT4">
                      <p:embed/>
                    </p:oleObj>
                  </mc:Choice>
                  <mc:Fallback>
                    <p:oleObj name="Equation" r:id="rId35" imgW="241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9" y="1684"/>
                            <a:ext cx="218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2" name="Oval 39"/>
            <p:cNvSpPr>
              <a:spLocks noChangeArrowheads="1"/>
            </p:cNvSpPr>
            <p:nvPr/>
          </p:nvSpPr>
          <p:spPr bwMode="auto">
            <a:xfrm>
              <a:off x="4461" y="854"/>
              <a:ext cx="37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83" name="Group 40"/>
            <p:cNvGrpSpPr>
              <a:grpSpLocks/>
            </p:cNvGrpSpPr>
            <p:nvPr/>
          </p:nvGrpSpPr>
          <p:grpSpPr bwMode="auto">
            <a:xfrm>
              <a:off x="4188" y="496"/>
              <a:ext cx="531" cy="402"/>
              <a:chOff x="3644" y="615"/>
              <a:chExt cx="687" cy="572"/>
            </a:xfrm>
          </p:grpSpPr>
          <p:graphicFrame>
            <p:nvGraphicFramePr>
              <p:cNvPr id="2058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0312885"/>
                  </p:ext>
                </p:extLst>
              </p:nvPr>
            </p:nvGraphicFramePr>
            <p:xfrm>
              <a:off x="3644" y="615"/>
              <a:ext cx="68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95" name="Equation" r:id="rId37" imgW="583920" imgH="228600" progId="Equation.DSMT4">
                      <p:embed/>
                    </p:oleObj>
                  </mc:Choice>
                  <mc:Fallback>
                    <p:oleObj name="Equation" r:id="rId37" imgW="5839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4" y="615"/>
                            <a:ext cx="68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6" name="Line 42"/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48" cy="22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4" name="Line 43"/>
            <p:cNvSpPr>
              <a:spLocks noChangeShapeType="1"/>
            </p:cNvSpPr>
            <p:nvPr/>
          </p:nvSpPr>
          <p:spPr bwMode="auto">
            <a:xfrm>
              <a:off x="4637" y="787"/>
              <a:ext cx="0" cy="2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546717"/>
                </p:ext>
              </p:extLst>
            </p:nvPr>
          </p:nvGraphicFramePr>
          <p:xfrm>
            <a:off x="4458" y="915"/>
            <a:ext cx="18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6" name="公式" r:id="rId39" imgW="520560" imgH="431640" progId="Equation.3">
                    <p:embed/>
                  </p:oleObj>
                </mc:Choice>
                <mc:Fallback>
                  <p:oleObj name="公式" r:id="rId39" imgW="52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915"/>
                          <a:ext cx="18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Line 45"/>
            <p:cNvSpPr>
              <a:spLocks noChangeShapeType="1"/>
            </p:cNvSpPr>
            <p:nvPr/>
          </p:nvSpPr>
          <p:spPr bwMode="auto">
            <a:xfrm>
              <a:off x="4359" y="1023"/>
              <a:ext cx="2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4656" y="864"/>
            <a:ext cx="18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7" name="公式" r:id="rId41" imgW="495000" imgH="431640" progId="Equation.3">
                    <p:embed/>
                  </p:oleObj>
                </mc:Choice>
                <mc:Fallback>
                  <p:oleObj name="公式" r:id="rId41" imgW="495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64"/>
                          <a:ext cx="18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50" grpId="0" animBg="1" autoUpdateAnimBg="0"/>
      <p:bldP spid="615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6996" y="872766"/>
            <a:ext cx="1488018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09634"/>
              </p:ext>
            </p:extLst>
          </p:nvPr>
        </p:nvGraphicFramePr>
        <p:xfrm>
          <a:off x="4664020" y="1361787"/>
          <a:ext cx="2269836" cy="115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6" name="Equation" r:id="rId4" imgW="927000" imgH="469800" progId="Equation.DSMT4">
                  <p:embed/>
                </p:oleObj>
              </mc:Choice>
              <mc:Fallback>
                <p:oleObj name="Equation" r:id="rId4" imgW="927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20" y="1361787"/>
                        <a:ext cx="2269836" cy="115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80740"/>
              </p:ext>
            </p:extLst>
          </p:nvPr>
        </p:nvGraphicFramePr>
        <p:xfrm>
          <a:off x="7094354" y="1716642"/>
          <a:ext cx="1531578" cy="49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7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354" y="1716642"/>
                        <a:ext cx="1531578" cy="490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80845"/>
              </p:ext>
            </p:extLst>
          </p:nvPr>
        </p:nvGraphicFramePr>
        <p:xfrm>
          <a:off x="2326601" y="2462373"/>
          <a:ext cx="4037069" cy="75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8" name="Equation" r:id="rId8" imgW="1625400" imgH="304560" progId="Equation.DSMT4">
                  <p:embed/>
                </p:oleObj>
              </mc:Choice>
              <mc:Fallback>
                <p:oleObj name="Equation" r:id="rId8" imgW="1625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2462373"/>
                        <a:ext cx="4037069" cy="75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50650"/>
              </p:ext>
            </p:extLst>
          </p:nvPr>
        </p:nvGraphicFramePr>
        <p:xfrm>
          <a:off x="2667000" y="3134221"/>
          <a:ext cx="7746223" cy="82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9" name="Equation" r:id="rId10" imgW="3225600" imgH="342720" progId="Equation.DSMT4">
                  <p:embed/>
                </p:oleObj>
              </mc:Choice>
              <mc:Fallback>
                <p:oleObj name="Equation" r:id="rId10" imgW="322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34221"/>
                        <a:ext cx="7746223" cy="82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65735"/>
              </p:ext>
            </p:extLst>
          </p:nvPr>
        </p:nvGraphicFramePr>
        <p:xfrm>
          <a:off x="5798938" y="3292290"/>
          <a:ext cx="822723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0" name="Equation" r:id="rId12" imgW="342720" imgH="203040" progId="Equation.DSMT4">
                  <p:embed/>
                </p:oleObj>
              </mc:Choice>
              <mc:Fallback>
                <p:oleObj name="Equation" r:id="rId12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938" y="3292290"/>
                        <a:ext cx="822723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66363"/>
              </p:ext>
            </p:extLst>
          </p:nvPr>
        </p:nvGraphicFramePr>
        <p:xfrm>
          <a:off x="9020209" y="3302362"/>
          <a:ext cx="853194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1" name="Equation" r:id="rId14" imgW="355320" imgH="203040" progId="Equation.DSMT4">
                  <p:embed/>
                </p:oleObj>
              </mc:Choice>
              <mc:Fallback>
                <p:oleObj name="Equation" r:id="rId14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209" y="3302362"/>
                        <a:ext cx="853194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67214" y="1660335"/>
            <a:ext cx="270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067214" y="3989808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</a:p>
        </p:txBody>
      </p:sp>
      <p:graphicFrame>
        <p:nvGraphicFramePr>
          <p:cNvPr id="2970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09374"/>
              </p:ext>
            </p:extLst>
          </p:nvPr>
        </p:nvGraphicFramePr>
        <p:xfrm>
          <a:off x="4719320" y="4004781"/>
          <a:ext cx="3804682" cy="50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2" name="Equation" r:id="rId16" imgW="1536480" imgH="203040" progId="Equation.DSMT4">
                  <p:embed/>
                </p:oleObj>
              </mc:Choice>
              <mc:Fallback>
                <p:oleObj name="Equation" r:id="rId16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320" y="4004781"/>
                        <a:ext cx="3804682" cy="504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18474"/>
              </p:ext>
            </p:extLst>
          </p:nvPr>
        </p:nvGraphicFramePr>
        <p:xfrm>
          <a:off x="2667000" y="5322887"/>
          <a:ext cx="6353209" cy="80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3" name="Equation" r:id="rId18" imgW="2616120" imgH="330120" progId="Equation.DSMT4">
                  <p:embed/>
                </p:oleObj>
              </mc:Choice>
              <mc:Fallback>
                <p:oleObj name="Equation" r:id="rId18" imgW="2616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22887"/>
                        <a:ext cx="6353209" cy="80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77847"/>
              </p:ext>
            </p:extLst>
          </p:nvPr>
        </p:nvGraphicFramePr>
        <p:xfrm>
          <a:off x="7407561" y="5490470"/>
          <a:ext cx="905165" cy="46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4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561" y="5490470"/>
                        <a:ext cx="905165" cy="46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3283"/>
              </p:ext>
            </p:extLst>
          </p:nvPr>
        </p:nvGraphicFramePr>
        <p:xfrm>
          <a:off x="2326601" y="4602395"/>
          <a:ext cx="3792610" cy="71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5" name="Equation" r:id="rId22" imgW="1625400" imgH="304560" progId="Equation.DSMT4">
                  <p:embed/>
                </p:oleObj>
              </mc:Choice>
              <mc:Fallback>
                <p:oleObj name="Equation" r:id="rId22" imgW="1625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4602395"/>
                        <a:ext cx="3792610" cy="71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7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  <p:bldP spid="297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12787"/>
              </p:ext>
            </p:extLst>
          </p:nvPr>
        </p:nvGraphicFramePr>
        <p:xfrm>
          <a:off x="2028522" y="2026132"/>
          <a:ext cx="5920092" cy="66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3" imgW="2819160" imgH="317160" progId="Equation.DSMT4">
                  <p:embed/>
                </p:oleObj>
              </mc:Choice>
              <mc:Fallback>
                <p:oleObj name="Equation" r:id="rId3" imgW="2819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2026132"/>
                        <a:ext cx="5920092" cy="66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77987"/>
              </p:ext>
            </p:extLst>
          </p:nvPr>
        </p:nvGraphicFramePr>
        <p:xfrm>
          <a:off x="5808330" y="727414"/>
          <a:ext cx="2875468" cy="141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5" imgW="1371600" imgH="672840" progId="Equation.DSMT4">
                  <p:embed/>
                </p:oleObj>
              </mc:Choice>
              <mc:Fallback>
                <p:oleObj name="Equation" r:id="rId5" imgW="13716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330" y="727414"/>
                        <a:ext cx="2875468" cy="141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33484"/>
              </p:ext>
            </p:extLst>
          </p:nvPr>
        </p:nvGraphicFramePr>
        <p:xfrm>
          <a:off x="2977169" y="2476594"/>
          <a:ext cx="3696139" cy="7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7" imgW="1714320" imgH="330120" progId="Equation.DSMT4">
                  <p:embed/>
                </p:oleObj>
              </mc:Choice>
              <mc:Fallback>
                <p:oleObj name="Equation" r:id="rId7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169" y="2476594"/>
                        <a:ext cx="3696139" cy="71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54186"/>
              </p:ext>
            </p:extLst>
          </p:nvPr>
        </p:nvGraphicFramePr>
        <p:xfrm>
          <a:off x="6580241" y="2599212"/>
          <a:ext cx="837698" cy="49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241" y="2599212"/>
                        <a:ext cx="837698" cy="496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04673"/>
              </p:ext>
            </p:extLst>
          </p:nvPr>
        </p:nvGraphicFramePr>
        <p:xfrm>
          <a:off x="7200250" y="3079327"/>
          <a:ext cx="770514" cy="44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250" y="3079327"/>
                        <a:ext cx="770514" cy="44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14796"/>
              </p:ext>
            </p:extLst>
          </p:nvPr>
        </p:nvGraphicFramePr>
        <p:xfrm>
          <a:off x="8420349" y="3604640"/>
          <a:ext cx="700484" cy="40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349" y="3604640"/>
                        <a:ext cx="700484" cy="400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81018" y="39528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两类曲线积分的联系</a:t>
            </a:r>
          </a:p>
        </p:txBody>
      </p:sp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91665"/>
              </p:ext>
            </p:extLst>
          </p:nvPr>
        </p:nvGraphicFramePr>
        <p:xfrm>
          <a:off x="2028522" y="4423497"/>
          <a:ext cx="2396765" cy="7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15" imgW="990360" imgH="304560" progId="Equation.DSMT4">
                  <p:embed/>
                </p:oleObj>
              </mc:Choice>
              <mc:Fallback>
                <p:oleObj name="Equation" r:id="rId15" imgW="990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4423497"/>
                        <a:ext cx="2396765" cy="73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48963"/>
              </p:ext>
            </p:extLst>
          </p:nvPr>
        </p:nvGraphicFramePr>
        <p:xfrm>
          <a:off x="4316605" y="4457236"/>
          <a:ext cx="42179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17" imgW="1803240" imgH="304560" progId="Equation.DSMT4">
                  <p:embed/>
                </p:oleObj>
              </mc:Choice>
              <mc:Fallback>
                <p:oleObj name="Equation" r:id="rId17" imgW="1803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05" y="4457236"/>
                        <a:ext cx="42179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15495"/>
              </p:ext>
            </p:extLst>
          </p:nvPr>
        </p:nvGraphicFramePr>
        <p:xfrm>
          <a:off x="2124874" y="5175966"/>
          <a:ext cx="3467348" cy="76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19" imgW="1447560" imgH="317160" progId="Equation.DSMT4">
                  <p:embed/>
                </p:oleObj>
              </mc:Choice>
              <mc:Fallback>
                <p:oleObj name="Equation" r:id="rId19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74" y="5175966"/>
                        <a:ext cx="3467348" cy="76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099"/>
              </p:ext>
            </p:extLst>
          </p:nvPr>
        </p:nvGraphicFramePr>
        <p:xfrm>
          <a:off x="4416771" y="5747684"/>
          <a:ext cx="60023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Equation" r:id="rId21" imgW="2425680" imgH="317160" progId="Equation.DSMT4">
                  <p:embed/>
                </p:oleObj>
              </mc:Choice>
              <mc:Fallback>
                <p:oleObj name="Equation" r:id="rId21" imgW="2425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771" y="5747684"/>
                        <a:ext cx="60023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52735"/>
              </p:ext>
            </p:extLst>
          </p:nvPr>
        </p:nvGraphicFramePr>
        <p:xfrm>
          <a:off x="4242536" y="3099599"/>
          <a:ext cx="2995659" cy="44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" name="Equation" r:id="rId23" imgW="1371600" imgH="203040" progId="Equation.DSMT4">
                  <p:embed/>
                </p:oleObj>
              </mc:Choice>
              <mc:Fallback>
                <p:oleObj name="Equation" r:id="rId23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536" y="3099599"/>
                        <a:ext cx="2995659" cy="44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83427"/>
              </p:ext>
            </p:extLst>
          </p:nvPr>
        </p:nvGraphicFramePr>
        <p:xfrm>
          <a:off x="5418330" y="3551654"/>
          <a:ext cx="3116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" name="Equation" r:id="rId25" imgW="1396800" imgH="203040" progId="Equation.DSMT4">
                  <p:embed/>
                </p:oleObj>
              </mc:Choice>
              <mc:Fallback>
                <p:oleObj name="Equation" r:id="rId25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330" y="3551654"/>
                        <a:ext cx="31162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392849"/>
              </p:ext>
            </p:extLst>
          </p:nvPr>
        </p:nvGraphicFramePr>
        <p:xfrm>
          <a:off x="8921122" y="3510208"/>
          <a:ext cx="795339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7" name="Equation" r:id="rId27" imgW="342720" imgH="253800" progId="Equation.DSMT4">
                  <p:embed/>
                </p:oleObj>
              </mc:Choice>
              <mc:Fallback>
                <p:oleObj name="Equation" r:id="rId27" imgW="342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22" y="3510208"/>
                        <a:ext cx="795339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760368" y="1171148"/>
            <a:ext cx="3857625" cy="6096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对空间有向光滑弧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5560977" y="919727"/>
            <a:ext cx="179388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9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075" y="651164"/>
            <a:ext cx="5738668" cy="64192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二、第二型曲线积分的概念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60370"/>
              </p:ext>
            </p:extLst>
          </p:nvPr>
        </p:nvGraphicFramePr>
        <p:xfrm>
          <a:off x="1383075" y="1600200"/>
          <a:ext cx="955357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4" imgW="3771720" imgH="1473120" progId="Equation.DSMT4">
                  <p:embed/>
                </p:oleObj>
              </mc:Choice>
              <mc:Fallback>
                <p:oleObj name="Equation" r:id="rId4" imgW="377172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75" y="1600200"/>
                        <a:ext cx="9553575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83075" y="1600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664337" y="6858000"/>
            <a:ext cx="2743200" cy="365125"/>
          </a:xfrm>
        </p:spPr>
        <p:txBody>
          <a:bodyPr/>
          <a:lstStyle/>
          <a:p>
            <a:fld id="{CB8CB3BA-80F8-43EA-84C4-536E7C02D3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7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23205"/>
              </p:ext>
            </p:extLst>
          </p:nvPr>
        </p:nvGraphicFramePr>
        <p:xfrm>
          <a:off x="2438400" y="864805"/>
          <a:ext cx="7070407" cy="315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3" imgW="3047760" imgH="1358640" progId="Equation.DSMT4">
                  <p:embed/>
                </p:oleObj>
              </mc:Choice>
              <mc:Fallback>
                <p:oleObj name="Equation" r:id="rId3" imgW="304776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64805"/>
                        <a:ext cx="7070407" cy="315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400300" y="4103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类似地定义</a:t>
            </a: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55817"/>
              </p:ext>
            </p:extLst>
          </p:nvPr>
        </p:nvGraphicFramePr>
        <p:xfrm>
          <a:off x="4451927" y="3855950"/>
          <a:ext cx="4919522" cy="98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5" imgW="2158920" imgH="431640" progId="Equation.DSMT4">
                  <p:embed/>
                </p:oleObj>
              </mc:Choice>
              <mc:Fallback>
                <p:oleObj name="Equation" r:id="rId5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927" y="3855950"/>
                        <a:ext cx="4919522" cy="98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438400" y="5016501"/>
          <a:ext cx="556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公式" r:id="rId7" imgW="5562360" imgH="431640" progId="Equation.3">
                  <p:embed/>
                </p:oleObj>
              </mc:Choice>
              <mc:Fallback>
                <p:oleObj name="公式" r:id="rId7" imgW="556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16501"/>
                        <a:ext cx="556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497638" y="5422900"/>
            <a:ext cx="14208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743950" y="5391150"/>
            <a:ext cx="13985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8077200" y="5003801"/>
          <a:ext cx="226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公式" r:id="rId9" imgW="2260440" imgH="431640" progId="Equation.3">
                  <p:embed/>
                </p:oleObj>
              </mc:Choice>
              <mc:Fallback>
                <p:oleObj name="公式" r:id="rId9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003801"/>
                        <a:ext cx="226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nimBg="1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2381250" y="10620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存在条件：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82566"/>
              </p:ext>
            </p:extLst>
          </p:nvPr>
        </p:nvGraphicFramePr>
        <p:xfrm>
          <a:off x="2381250" y="1089819"/>
          <a:ext cx="7443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3" imgW="7441920" imgH="977760" progId="Equation.DSMT4">
                  <p:embed/>
                </p:oleObj>
              </mc:Choice>
              <mc:Fallback>
                <p:oleObj name="Equation" r:id="rId3" imgW="74419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089819"/>
                        <a:ext cx="74437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771775" y="2067719"/>
            <a:ext cx="7143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62200" y="24145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组合形式</a:t>
            </a:r>
          </a:p>
        </p:txBody>
      </p: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2813050" y="3024188"/>
          <a:ext cx="3860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公式" r:id="rId5" imgW="3860640" imgH="1358640" progId="Equation.3">
                  <p:embed/>
                </p:oleObj>
              </mc:Choice>
              <mc:Fallback>
                <p:oleObj name="公式" r:id="rId5" imgW="386064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024188"/>
                        <a:ext cx="3860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4"/>
          <p:cNvGraphicFramePr>
            <a:graphicFrameLocks noChangeAspect="1"/>
          </p:cNvGraphicFramePr>
          <p:nvPr/>
        </p:nvGraphicFramePr>
        <p:xfrm>
          <a:off x="6673850" y="3717926"/>
          <a:ext cx="1739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7" imgW="698400" imgH="304560" progId="Equation.DSMT4">
                  <p:embed/>
                </p:oleObj>
              </mc:Choice>
              <mc:Fallback>
                <p:oleObj name="Equation" r:id="rId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717926"/>
                        <a:ext cx="17399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33983"/>
              </p:ext>
            </p:extLst>
          </p:nvPr>
        </p:nvGraphicFramePr>
        <p:xfrm>
          <a:off x="2606387" y="4745832"/>
          <a:ext cx="6235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9" imgW="2273040" imgH="241200" progId="Equation.DSMT4">
                  <p:embed/>
                </p:oleObj>
              </mc:Choice>
              <mc:Fallback>
                <p:oleObj name="Equation" r:id="rId9" imgW="227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387" y="4745832"/>
                        <a:ext cx="62357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24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1968137" y="5126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推广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585711"/>
              </p:ext>
            </p:extLst>
          </p:nvPr>
        </p:nvGraphicFramePr>
        <p:xfrm>
          <a:off x="1968137" y="1290872"/>
          <a:ext cx="3552553" cy="52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Equation" r:id="rId3" imgW="1473120" imgH="215640" progId="Equation.DSMT4">
                  <p:embed/>
                </p:oleObj>
              </mc:Choice>
              <mc:Fallback>
                <p:oleObj name="Equation" r:id="rId3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37" y="1290872"/>
                        <a:ext cx="3552553" cy="520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9"/>
              </p:ext>
            </p:extLst>
          </p:nvPr>
        </p:nvGraphicFramePr>
        <p:xfrm>
          <a:off x="2316146" y="1758843"/>
          <a:ext cx="5740547" cy="99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Equation" r:id="rId5" imgW="2501640" imgH="431640" progId="Equation.DSMT4">
                  <p:embed/>
                </p:oleObj>
              </mc:Choice>
              <mc:Fallback>
                <p:oleObj name="Equation" r:id="rId5" imgW="250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46" y="1758843"/>
                        <a:ext cx="5740547" cy="99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56569"/>
              </p:ext>
            </p:extLst>
          </p:nvPr>
        </p:nvGraphicFramePr>
        <p:xfrm>
          <a:off x="5324574" y="1167777"/>
          <a:ext cx="2243092" cy="5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574" y="1167777"/>
                        <a:ext cx="2243092" cy="59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42883"/>
              </p:ext>
            </p:extLst>
          </p:nvPr>
        </p:nvGraphicFramePr>
        <p:xfrm>
          <a:off x="2291473" y="2611588"/>
          <a:ext cx="5735205" cy="99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9" imgW="2476440" imgH="431640" progId="Equation.DSMT4">
                  <p:embed/>
                </p:oleObj>
              </mc:Choice>
              <mc:Fallback>
                <p:oleObj name="Equation" r:id="rId9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73" y="2611588"/>
                        <a:ext cx="5735205" cy="99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83688"/>
              </p:ext>
            </p:extLst>
          </p:nvPr>
        </p:nvGraphicFramePr>
        <p:xfrm>
          <a:off x="2261458" y="3514034"/>
          <a:ext cx="5666795" cy="99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2" name="Equation" r:id="rId11" imgW="2463480" imgH="431640" progId="Equation.DSMT4">
                  <p:embed/>
                </p:oleObj>
              </mc:Choice>
              <mc:Fallback>
                <p:oleObj name="Equation" r:id="rId11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458" y="3514034"/>
                        <a:ext cx="5666795" cy="99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59311"/>
              </p:ext>
            </p:extLst>
          </p:nvPr>
        </p:nvGraphicFramePr>
        <p:xfrm>
          <a:off x="2247451" y="4514019"/>
          <a:ext cx="7861446" cy="71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" name="Equation" r:id="rId13" imgW="3340080" imgH="304560" progId="Equation.DSMT4">
                  <p:embed/>
                </p:oleObj>
              </mc:Choice>
              <mc:Fallback>
                <p:oleObj name="Equation" r:id="rId13" imgW="3340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51" y="4514019"/>
                        <a:ext cx="7861446" cy="71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26755"/>
              </p:ext>
            </p:extLst>
          </p:nvPr>
        </p:nvGraphicFramePr>
        <p:xfrm>
          <a:off x="2600143" y="5375995"/>
          <a:ext cx="7156062" cy="69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" name="Equation" r:id="rId15" imgW="3149280" imgH="304560" progId="Equation.DSMT4">
                  <p:embed/>
                </p:oleObj>
              </mc:Choice>
              <mc:Fallback>
                <p:oleObj name="Equation" r:id="rId15" imgW="3149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43" y="5375995"/>
                        <a:ext cx="7156062" cy="69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7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2042825" y="27781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20862"/>
              </p:ext>
            </p:extLst>
          </p:nvPr>
        </p:nvGraphicFramePr>
        <p:xfrm>
          <a:off x="2190750" y="1498600"/>
          <a:ext cx="4762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3" imgW="1942920" imgH="558720" progId="Equation.DSMT4">
                  <p:embed/>
                </p:oleObj>
              </mc:Choice>
              <mc:Fallback>
                <p:oleObj name="Equation" r:id="rId3" imgW="1942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498600"/>
                        <a:ext cx="4762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77787"/>
              </p:ext>
            </p:extLst>
          </p:nvPr>
        </p:nvGraphicFramePr>
        <p:xfrm>
          <a:off x="1719551" y="2718593"/>
          <a:ext cx="7248957" cy="110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5" imgW="3073320" imgH="469800" progId="Equation.DSMT4">
                  <p:embed/>
                </p:oleObj>
              </mc:Choice>
              <mc:Fallback>
                <p:oleObj name="Equation" r:id="rId5" imgW="3073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551" y="2718593"/>
                        <a:ext cx="7248957" cy="110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36789" y="4660106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即对坐标的曲线积分与曲线的方向有关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22460"/>
              </p:ext>
            </p:extLst>
          </p:nvPr>
        </p:nvGraphicFramePr>
        <p:xfrm>
          <a:off x="2447925" y="3825875"/>
          <a:ext cx="3257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7" imgW="1333440" imgH="304560" progId="Equation.DSMT4">
                  <p:embed/>
                </p:oleObj>
              </mc:Choice>
              <mc:Fallback>
                <p:oleObj name="Equation" r:id="rId7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825875"/>
                        <a:ext cx="32575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09800" y="5242719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对坐标的曲线积分必须注意积分弧段的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方向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!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5793582"/>
            <a:ext cx="579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定积分是第二型曲线积分的特例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067740"/>
              </p:ext>
            </p:extLst>
          </p:nvPr>
        </p:nvGraphicFramePr>
        <p:xfrm>
          <a:off x="2236789" y="750888"/>
          <a:ext cx="6042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9" imgW="2425680" imgH="304560" progId="Equation.DSMT4">
                  <p:embed/>
                </p:oleObj>
              </mc:Choice>
              <mc:Fallback>
                <p:oleObj name="Equation" r:id="rId9" imgW="2425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750888"/>
                        <a:ext cx="60420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4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143" y="325042"/>
            <a:ext cx="51054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三、第二型曲线积分的计算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7047452"/>
              </p:ext>
            </p:extLst>
          </p:nvPr>
        </p:nvGraphicFramePr>
        <p:xfrm>
          <a:off x="1608568" y="5025845"/>
          <a:ext cx="7162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3" imgW="2908080" imgH="330120" progId="Equation.DSMT4">
                  <p:embed/>
                </p:oleObj>
              </mc:Choice>
              <mc:Fallback>
                <p:oleObj name="Equation" r:id="rId3" imgW="2908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568" y="5025845"/>
                        <a:ext cx="7162800" cy="812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42189"/>
              </p:ext>
            </p:extLst>
          </p:nvPr>
        </p:nvGraphicFramePr>
        <p:xfrm>
          <a:off x="904874" y="1126332"/>
          <a:ext cx="9545411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5" imgW="3733560" imgH="1498320" progId="Equation.DSMT4">
                  <p:embed/>
                </p:oleObj>
              </mc:Choice>
              <mc:Fallback>
                <p:oleObj name="Equation" r:id="rId5" imgW="373356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4" y="1126332"/>
                        <a:ext cx="9545411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891150"/>
              </p:ext>
            </p:extLst>
          </p:nvPr>
        </p:nvGraphicFramePr>
        <p:xfrm>
          <a:off x="6990851" y="4091782"/>
          <a:ext cx="356103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7" imgW="1726920" imgH="304560" progId="Equation.DSMT4">
                  <p:embed/>
                </p:oleObj>
              </mc:Choice>
              <mc:Fallback>
                <p:oleObj name="Equation" r:id="rId7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851" y="4091782"/>
                        <a:ext cx="3561034" cy="698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2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12846</TotalTime>
  <Words>543</Words>
  <Application>Microsoft Office PowerPoint</Application>
  <PresentationFormat>宽屏</PresentationFormat>
  <Paragraphs>131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BMP 图象</vt:lpstr>
      <vt:lpstr>BMP 图像</vt:lpstr>
      <vt:lpstr>PowerPoint 演示文稿</vt:lpstr>
      <vt:lpstr>一、问题的提出</vt:lpstr>
      <vt:lpstr>PowerPoint 演示文稿</vt:lpstr>
      <vt:lpstr>二、第二型曲线积分的概念</vt:lpstr>
      <vt:lpstr>PowerPoint 演示文稿</vt:lpstr>
      <vt:lpstr>PowerPoint 演示文稿</vt:lpstr>
      <vt:lpstr>PowerPoint 演示文稿</vt:lpstr>
      <vt:lpstr>PowerPoint 演示文稿</vt:lpstr>
      <vt:lpstr>三、第二型曲线积分的计算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设在力场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求</vt:lpstr>
      <vt:lpstr>例6. 设曲线C为曲面</vt:lpstr>
      <vt:lpstr>PowerPoint 演示文稿</vt:lpstr>
      <vt:lpstr>PowerPoint 演示文稿</vt:lpstr>
      <vt:lpstr>PowerPoint 演示文稿</vt:lpstr>
      <vt:lpstr>例9</vt:lpstr>
      <vt:lpstr>内容小结</vt:lpstr>
      <vt:lpstr>3. 计算</vt:lpstr>
      <vt:lpstr>• 对空间有向光滑弧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116</cp:revision>
  <dcterms:created xsi:type="dcterms:W3CDTF">2020-03-05T03:56:51Z</dcterms:created>
  <dcterms:modified xsi:type="dcterms:W3CDTF">2023-04-08T14:47:31Z</dcterms:modified>
</cp:coreProperties>
</file>